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handoutMasterIdLst>
    <p:handoutMasterId r:id="rId41"/>
  </p:handoutMasterIdLst>
  <p:sldIdLst>
    <p:sldId id="304"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Lst>
  <p:sldSz cx="9144000" cy="6858000" type="screen4x3"/>
  <p:notesSz cx="7010400" cy="9296400"/>
  <p:custDataLst>
    <p:tags r:id="rId42"/>
  </p:custDataLst>
  <p:defaultTextStyle>
    <a:defPPr>
      <a:defRPr lang="en-US"/>
    </a:defPPr>
    <a:lvl1pPr algn="l" rtl="0" eaLnBrk="0" fontAlgn="base" hangingPunct="0">
      <a:spcBef>
        <a:spcPct val="0"/>
      </a:spcBef>
      <a:spcAft>
        <a:spcPct val="0"/>
      </a:spcAft>
      <a:defRPr sz="2400" b="1" kern="1200">
        <a:solidFill>
          <a:schemeClr val="tx1"/>
        </a:solidFill>
        <a:latin typeface="Tahoma" charset="0"/>
        <a:ea typeface="+mn-ea"/>
        <a:cs typeface="+mn-cs"/>
      </a:defRPr>
    </a:lvl1pPr>
    <a:lvl2pPr marL="457200" algn="l" rtl="0" eaLnBrk="0" fontAlgn="base" hangingPunct="0">
      <a:spcBef>
        <a:spcPct val="0"/>
      </a:spcBef>
      <a:spcAft>
        <a:spcPct val="0"/>
      </a:spcAft>
      <a:defRPr sz="2400" b="1" kern="1200">
        <a:solidFill>
          <a:schemeClr val="tx1"/>
        </a:solidFill>
        <a:latin typeface="Tahoma" charset="0"/>
        <a:ea typeface="+mn-ea"/>
        <a:cs typeface="+mn-cs"/>
      </a:defRPr>
    </a:lvl2pPr>
    <a:lvl3pPr marL="914400" algn="l" rtl="0" eaLnBrk="0" fontAlgn="base" hangingPunct="0">
      <a:spcBef>
        <a:spcPct val="0"/>
      </a:spcBef>
      <a:spcAft>
        <a:spcPct val="0"/>
      </a:spcAft>
      <a:defRPr sz="2400" b="1" kern="1200">
        <a:solidFill>
          <a:schemeClr val="tx1"/>
        </a:solidFill>
        <a:latin typeface="Tahoma" charset="0"/>
        <a:ea typeface="+mn-ea"/>
        <a:cs typeface="+mn-cs"/>
      </a:defRPr>
    </a:lvl3pPr>
    <a:lvl4pPr marL="1371600" algn="l" rtl="0" eaLnBrk="0" fontAlgn="base" hangingPunct="0">
      <a:spcBef>
        <a:spcPct val="0"/>
      </a:spcBef>
      <a:spcAft>
        <a:spcPct val="0"/>
      </a:spcAft>
      <a:defRPr sz="2400" b="1" kern="1200">
        <a:solidFill>
          <a:schemeClr val="tx1"/>
        </a:solidFill>
        <a:latin typeface="Tahoma" charset="0"/>
        <a:ea typeface="+mn-ea"/>
        <a:cs typeface="+mn-cs"/>
      </a:defRPr>
    </a:lvl4pPr>
    <a:lvl5pPr marL="1828800" algn="l" rtl="0" eaLnBrk="0" fontAlgn="base" hangingPunct="0">
      <a:spcBef>
        <a:spcPct val="0"/>
      </a:spcBef>
      <a:spcAft>
        <a:spcPct val="0"/>
      </a:spcAft>
      <a:defRPr sz="2400" b="1" kern="1200">
        <a:solidFill>
          <a:schemeClr val="tx1"/>
        </a:solidFill>
        <a:latin typeface="Tahoma" charset="0"/>
        <a:ea typeface="+mn-ea"/>
        <a:cs typeface="+mn-cs"/>
      </a:defRPr>
    </a:lvl5pPr>
    <a:lvl6pPr marL="2286000" algn="l" defTabSz="914400" rtl="0" eaLnBrk="1" latinLnBrk="0" hangingPunct="1">
      <a:defRPr sz="2400" b="1" kern="1200">
        <a:solidFill>
          <a:schemeClr val="tx1"/>
        </a:solidFill>
        <a:latin typeface="Tahoma" charset="0"/>
        <a:ea typeface="+mn-ea"/>
        <a:cs typeface="+mn-cs"/>
      </a:defRPr>
    </a:lvl6pPr>
    <a:lvl7pPr marL="2743200" algn="l" defTabSz="914400" rtl="0" eaLnBrk="1" latinLnBrk="0" hangingPunct="1">
      <a:defRPr sz="2400" b="1" kern="1200">
        <a:solidFill>
          <a:schemeClr val="tx1"/>
        </a:solidFill>
        <a:latin typeface="Tahoma" charset="0"/>
        <a:ea typeface="+mn-ea"/>
        <a:cs typeface="+mn-cs"/>
      </a:defRPr>
    </a:lvl7pPr>
    <a:lvl8pPr marL="3200400" algn="l" defTabSz="914400" rtl="0" eaLnBrk="1" latinLnBrk="0" hangingPunct="1">
      <a:defRPr sz="2400" b="1" kern="1200">
        <a:solidFill>
          <a:schemeClr val="tx1"/>
        </a:solidFill>
        <a:latin typeface="Tahoma" charset="0"/>
        <a:ea typeface="+mn-ea"/>
        <a:cs typeface="+mn-cs"/>
      </a:defRPr>
    </a:lvl8pPr>
    <a:lvl9pPr marL="3657600" algn="l" defTabSz="914400" rtl="0" eaLnBrk="1" latinLnBrk="0" hangingPunct="1">
      <a:defRPr sz="2400" b="1"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99"/>
    <a:srgbClr val="006666"/>
    <a:srgbClr val="FF0066"/>
    <a:srgbClr val="4D4D4D"/>
    <a:srgbClr val="003300"/>
    <a:srgbClr val="FF5050"/>
    <a:srgbClr val="FFFFCC"/>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100" autoAdjust="0"/>
  </p:normalViewPr>
  <p:slideViewPr>
    <p:cSldViewPr>
      <p:cViewPr varScale="1">
        <p:scale>
          <a:sx n="105" d="100"/>
          <a:sy n="105" d="100"/>
        </p:scale>
        <p:origin x="-1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endParaRPr lang="en-US"/>
          </a:p>
        </p:txBody>
      </p:sp>
      <p:sp>
        <p:nvSpPr>
          <p:cNvPr id="7680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endParaRPr lang="en-US"/>
          </a:p>
        </p:txBody>
      </p:sp>
      <p:sp>
        <p:nvSpPr>
          <p:cNvPr id="7680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endParaRPr lang="en-US"/>
          </a:p>
        </p:txBody>
      </p:sp>
      <p:sp>
        <p:nvSpPr>
          <p:cNvPr id="7680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fld id="{C5C23AD6-DEA8-4D52-97F5-2756BFB120C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normAutofit fontScale="90000"/>
          </a:bodyPr>
          <a:lstStyle/>
          <a:p>
            <a:r>
              <a:rPr lang="en-US" altLang="ko-KR" sz="4000" dirty="0"/>
              <a:t>ITEC452</a:t>
            </a:r>
            <a:br>
              <a:rPr lang="en-US" altLang="ko-KR" sz="4000" dirty="0"/>
            </a:br>
            <a:r>
              <a:rPr lang="en-US" altLang="ko-KR" sz="4000" dirty="0"/>
              <a:t>Distributed Computing</a:t>
            </a:r>
            <a:br>
              <a:rPr lang="en-US" altLang="ko-KR" sz="4000" dirty="0"/>
            </a:br>
            <a:r>
              <a:rPr lang="en-US" altLang="ko-KR" sz="4000" dirty="0"/>
              <a:t/>
            </a:r>
            <a:br>
              <a:rPr lang="en-US" altLang="ko-KR" sz="4000" dirty="0"/>
            </a:br>
            <a:r>
              <a:rPr lang="en-US" altLang="ko-KR" sz="4000" dirty="0" smtClean="0"/>
              <a:t/>
            </a:r>
            <a:br>
              <a:rPr lang="en-US" altLang="ko-KR" sz="4000" dirty="0" smtClean="0"/>
            </a:br>
            <a:r>
              <a:rPr lang="en-US" altLang="ko-KR" sz="3200" dirty="0" smtClean="0"/>
              <a:t>Lecture </a:t>
            </a:r>
            <a:r>
              <a:rPr lang="en-US" altLang="ko-KR" sz="3200" dirty="0"/>
              <a:t>14</a:t>
            </a:r>
            <a:br>
              <a:rPr lang="en-US" altLang="ko-KR" sz="3200" dirty="0"/>
            </a:br>
            <a:r>
              <a:rPr lang="en-US" altLang="ko-KR" sz="3200" dirty="0"/>
              <a:t>Replicated Data Management</a:t>
            </a:r>
            <a:endParaRPr lang="en-US" sz="3200" dirty="0"/>
          </a:p>
        </p:txBody>
      </p:sp>
      <p:sp>
        <p:nvSpPr>
          <p:cNvPr id="58371" name="Rectangle 3"/>
          <p:cNvSpPr>
            <a:spLocks noGrp="1" noChangeArrowheads="1"/>
          </p:cNvSpPr>
          <p:nvPr>
            <p:ph type="subTitle" idx="1"/>
          </p:nvPr>
        </p:nvSpPr>
        <p:spPr/>
        <p:txBody>
          <a:bodyPr/>
          <a:lstStyle/>
          <a:p>
            <a:endParaRPr lang="en-US" altLang="ko-KR">
              <a:ea typeface="굴림" pitchFamily="50" charset="-127"/>
            </a:endParaRPr>
          </a:p>
          <a:p>
            <a:endParaRPr lang="en-US" altLang="ko-KR">
              <a:ea typeface="굴림" pitchFamily="50" charset="-127"/>
            </a:endParaRPr>
          </a:p>
          <a:p>
            <a:r>
              <a:rPr lang="en-US" altLang="ko-KR">
                <a:ea typeface="굴림" pitchFamily="50" charset="-127"/>
              </a:rPr>
              <a:t>Hwajung Lee</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85800" y="152400"/>
            <a:ext cx="7772400" cy="1143000"/>
          </a:xfrm>
        </p:spPr>
        <p:txBody>
          <a:bodyPr/>
          <a:lstStyle/>
          <a:p>
            <a:r>
              <a:rPr lang="en-US" b="1"/>
              <a:t>Agreement</a:t>
            </a:r>
            <a:endParaRPr lang="en-US"/>
          </a:p>
        </p:txBody>
      </p:sp>
      <p:sp>
        <p:nvSpPr>
          <p:cNvPr id="116739" name="Rectangle 3"/>
          <p:cNvSpPr>
            <a:spLocks noGrp="1" noChangeArrowheads="1"/>
          </p:cNvSpPr>
          <p:nvPr>
            <p:ph idx="1"/>
          </p:nvPr>
        </p:nvSpPr>
        <p:spPr>
          <a:xfrm>
            <a:off x="304800" y="1905000"/>
            <a:ext cx="5562600" cy="3657600"/>
          </a:xfrm>
        </p:spPr>
        <p:txBody>
          <a:bodyPr/>
          <a:lstStyle/>
          <a:p>
            <a:pPr>
              <a:lnSpc>
                <a:spcPct val="90000"/>
              </a:lnSpc>
              <a:buFont typeface="Wingdings" pitchFamily="2" charset="2"/>
              <a:buNone/>
            </a:pPr>
            <a:r>
              <a:rPr lang="en-US" sz="2400" b="1">
                <a:latin typeface="Arial Narrow" charset="0"/>
              </a:rPr>
              <a:t>With fail-stop processors, </a:t>
            </a:r>
            <a:r>
              <a:rPr lang="en-US" sz="2400">
                <a:latin typeface="Arial Narrow" charset="0"/>
              </a:rPr>
              <a:t>the agreement part</a:t>
            </a:r>
          </a:p>
          <a:p>
            <a:pPr>
              <a:lnSpc>
                <a:spcPct val="90000"/>
              </a:lnSpc>
              <a:buFont typeface="Wingdings" pitchFamily="2" charset="2"/>
              <a:buNone/>
            </a:pPr>
            <a:r>
              <a:rPr lang="en-US" sz="2400">
                <a:latin typeface="Arial Narrow" charset="0"/>
              </a:rPr>
              <a:t>is solved by </a:t>
            </a:r>
            <a:r>
              <a:rPr lang="en-US" sz="2400" i="1">
                <a:latin typeface="Arial Narrow" charset="0"/>
              </a:rPr>
              <a:t>reliable</a:t>
            </a:r>
            <a:r>
              <a:rPr lang="en-US" sz="2400">
                <a:latin typeface="Arial Narrow" charset="0"/>
              </a:rPr>
              <a:t> atomic multicast.</a:t>
            </a:r>
          </a:p>
          <a:p>
            <a:pPr>
              <a:lnSpc>
                <a:spcPct val="90000"/>
              </a:lnSpc>
              <a:buFont typeface="Wingdings" pitchFamily="2" charset="2"/>
              <a:buNone/>
            </a:pPr>
            <a:r>
              <a:rPr lang="en-US" sz="2400">
                <a:latin typeface="Arial Narrow" charset="0"/>
              </a:rPr>
              <a:t> </a:t>
            </a:r>
          </a:p>
          <a:p>
            <a:pPr>
              <a:lnSpc>
                <a:spcPct val="90000"/>
              </a:lnSpc>
              <a:buFont typeface="Wingdings" pitchFamily="2" charset="2"/>
              <a:buNone/>
            </a:pPr>
            <a:r>
              <a:rPr lang="en-US" sz="2400" b="1">
                <a:latin typeface="Arial Narrow" charset="0"/>
              </a:rPr>
              <a:t>To deal with byzantine failures, an </a:t>
            </a:r>
            <a:r>
              <a:rPr lang="en-US" sz="2400">
                <a:latin typeface="Arial Narrow" charset="0"/>
              </a:rPr>
              <a:t>interactive</a:t>
            </a:r>
          </a:p>
          <a:p>
            <a:pPr>
              <a:lnSpc>
                <a:spcPct val="90000"/>
              </a:lnSpc>
              <a:buFont typeface="Wingdings" pitchFamily="2" charset="2"/>
              <a:buNone/>
            </a:pPr>
            <a:r>
              <a:rPr lang="en-US" sz="2400">
                <a:latin typeface="Arial Narrow" charset="0"/>
              </a:rPr>
              <a:t>consistency protocol needs to be implemented.</a:t>
            </a:r>
          </a:p>
          <a:p>
            <a:pPr>
              <a:lnSpc>
                <a:spcPct val="90000"/>
              </a:lnSpc>
              <a:buFont typeface="Wingdings" pitchFamily="2" charset="2"/>
              <a:buNone/>
            </a:pPr>
            <a:r>
              <a:rPr lang="en-US" sz="2400">
                <a:latin typeface="Arial Narrow" charset="0"/>
              </a:rPr>
              <a:t>Thus, with an oral message protocol, </a:t>
            </a:r>
            <a:r>
              <a:rPr lang="en-US" sz="2400">
                <a:solidFill>
                  <a:srgbClr val="C70F05"/>
                </a:solidFill>
                <a:latin typeface="Arial Narrow" charset="0"/>
              </a:rPr>
              <a:t>&gt; 3m</a:t>
            </a:r>
          </a:p>
          <a:p>
            <a:pPr>
              <a:lnSpc>
                <a:spcPct val="90000"/>
              </a:lnSpc>
              <a:buFont typeface="Wingdings" pitchFamily="2" charset="2"/>
              <a:buNone/>
            </a:pPr>
            <a:r>
              <a:rPr lang="en-US" sz="2400">
                <a:latin typeface="Arial Narrow" charset="0"/>
              </a:rPr>
              <a:t>processors will be required.</a:t>
            </a:r>
          </a:p>
          <a:p>
            <a:pPr>
              <a:lnSpc>
                <a:spcPct val="90000"/>
              </a:lnSpc>
              <a:buFont typeface="Wingdings" pitchFamily="2" charset="2"/>
              <a:buNone/>
            </a:pPr>
            <a:endParaRPr lang="en-US" sz="2400">
              <a:latin typeface="Arial Narrow" charset="0"/>
            </a:endParaRPr>
          </a:p>
        </p:txBody>
      </p:sp>
      <p:sp>
        <p:nvSpPr>
          <p:cNvPr id="116740" name="Rectangle 4"/>
          <p:cNvSpPr>
            <a:spLocks noChangeArrowheads="1"/>
          </p:cNvSpPr>
          <p:nvPr/>
        </p:nvSpPr>
        <p:spPr bwMode="auto">
          <a:xfrm>
            <a:off x="6934200" y="24384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6741" name="Rectangle 5"/>
          <p:cNvSpPr>
            <a:spLocks noChangeArrowheads="1"/>
          </p:cNvSpPr>
          <p:nvPr/>
        </p:nvSpPr>
        <p:spPr bwMode="auto">
          <a:xfrm>
            <a:off x="7315200" y="42672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6742" name="Rectangle 6"/>
          <p:cNvSpPr>
            <a:spLocks noChangeArrowheads="1"/>
          </p:cNvSpPr>
          <p:nvPr/>
        </p:nvSpPr>
        <p:spPr bwMode="auto">
          <a:xfrm>
            <a:off x="8077200" y="32004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6743" name="Rectangle 7"/>
          <p:cNvSpPr>
            <a:spLocks noChangeArrowheads="1"/>
          </p:cNvSpPr>
          <p:nvPr/>
        </p:nvSpPr>
        <p:spPr bwMode="auto">
          <a:xfrm>
            <a:off x="6324600" y="35052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16744" name="Line 8"/>
          <p:cNvSpPr>
            <a:spLocks noChangeShapeType="1"/>
          </p:cNvSpPr>
          <p:nvPr/>
        </p:nvSpPr>
        <p:spPr bwMode="auto">
          <a:xfrm>
            <a:off x="7086600" y="2743200"/>
            <a:ext cx="381000" cy="1524000"/>
          </a:xfrm>
          <a:prstGeom prst="line">
            <a:avLst/>
          </a:prstGeom>
          <a:noFill/>
          <a:ln w="9525">
            <a:solidFill>
              <a:schemeClr val="tx1"/>
            </a:solidFill>
            <a:round/>
            <a:headEnd/>
            <a:tailEnd/>
          </a:ln>
          <a:effectLst/>
        </p:spPr>
        <p:txBody>
          <a:bodyPr wrap="none" anchor="ctr"/>
          <a:lstStyle/>
          <a:p>
            <a:endParaRPr lang="en-US"/>
          </a:p>
        </p:txBody>
      </p:sp>
      <p:sp>
        <p:nvSpPr>
          <p:cNvPr id="116745" name="Line 9"/>
          <p:cNvSpPr>
            <a:spLocks noChangeShapeType="1"/>
          </p:cNvSpPr>
          <p:nvPr/>
        </p:nvSpPr>
        <p:spPr bwMode="auto">
          <a:xfrm flipV="1">
            <a:off x="6629400" y="3352800"/>
            <a:ext cx="1447800" cy="304800"/>
          </a:xfrm>
          <a:prstGeom prst="line">
            <a:avLst/>
          </a:prstGeom>
          <a:noFill/>
          <a:ln w="9525">
            <a:solidFill>
              <a:schemeClr val="tx1"/>
            </a:solidFill>
            <a:round/>
            <a:headEnd/>
            <a:tailEnd/>
          </a:ln>
          <a:effectLst/>
        </p:spPr>
        <p:txBody>
          <a:bodyPr wrap="none" anchor="ctr"/>
          <a:lstStyle/>
          <a:p>
            <a:endParaRPr lang="en-US"/>
          </a:p>
        </p:txBody>
      </p:sp>
      <p:sp>
        <p:nvSpPr>
          <p:cNvPr id="116746" name="Line 10"/>
          <p:cNvSpPr>
            <a:spLocks noChangeShapeType="1"/>
          </p:cNvSpPr>
          <p:nvPr/>
        </p:nvSpPr>
        <p:spPr bwMode="auto">
          <a:xfrm flipH="1">
            <a:off x="6477000" y="2590800"/>
            <a:ext cx="457200" cy="914400"/>
          </a:xfrm>
          <a:prstGeom prst="line">
            <a:avLst/>
          </a:prstGeom>
          <a:noFill/>
          <a:ln w="9525">
            <a:solidFill>
              <a:schemeClr val="tx1"/>
            </a:solidFill>
            <a:round/>
            <a:headEnd/>
            <a:tailEnd/>
          </a:ln>
          <a:effectLst/>
        </p:spPr>
        <p:txBody>
          <a:bodyPr wrap="none" anchor="ctr"/>
          <a:lstStyle/>
          <a:p>
            <a:endParaRPr lang="en-US"/>
          </a:p>
        </p:txBody>
      </p:sp>
      <p:sp>
        <p:nvSpPr>
          <p:cNvPr id="116747" name="Line 11"/>
          <p:cNvSpPr>
            <a:spLocks noChangeShapeType="1"/>
          </p:cNvSpPr>
          <p:nvPr/>
        </p:nvSpPr>
        <p:spPr bwMode="auto">
          <a:xfrm>
            <a:off x="6477000" y="3810000"/>
            <a:ext cx="838200" cy="609600"/>
          </a:xfrm>
          <a:prstGeom prst="line">
            <a:avLst/>
          </a:prstGeom>
          <a:noFill/>
          <a:ln w="9525">
            <a:solidFill>
              <a:schemeClr val="tx1"/>
            </a:solidFill>
            <a:round/>
            <a:headEnd/>
            <a:tailEnd/>
          </a:ln>
          <a:effectLst/>
        </p:spPr>
        <p:txBody>
          <a:bodyPr wrap="none" anchor="ctr"/>
          <a:lstStyle/>
          <a:p>
            <a:endParaRPr lang="en-US"/>
          </a:p>
        </p:txBody>
      </p:sp>
      <p:sp>
        <p:nvSpPr>
          <p:cNvPr id="116748" name="Line 12"/>
          <p:cNvSpPr>
            <a:spLocks noChangeShapeType="1"/>
          </p:cNvSpPr>
          <p:nvPr/>
        </p:nvSpPr>
        <p:spPr bwMode="auto">
          <a:xfrm flipV="1">
            <a:off x="7620000" y="3505200"/>
            <a:ext cx="609600" cy="914400"/>
          </a:xfrm>
          <a:prstGeom prst="line">
            <a:avLst/>
          </a:prstGeom>
          <a:noFill/>
          <a:ln w="9525">
            <a:solidFill>
              <a:schemeClr val="tx1"/>
            </a:solidFill>
            <a:round/>
            <a:headEnd/>
            <a:tailEnd/>
          </a:ln>
          <a:effectLst/>
        </p:spPr>
        <p:txBody>
          <a:bodyPr wrap="none" anchor="ctr"/>
          <a:lstStyle/>
          <a:p>
            <a:endParaRPr lang="en-US"/>
          </a:p>
        </p:txBody>
      </p:sp>
      <p:sp>
        <p:nvSpPr>
          <p:cNvPr id="116749" name="Line 13"/>
          <p:cNvSpPr>
            <a:spLocks noChangeShapeType="1"/>
          </p:cNvSpPr>
          <p:nvPr/>
        </p:nvSpPr>
        <p:spPr bwMode="auto">
          <a:xfrm flipH="1" flipV="1">
            <a:off x="7239000" y="2590800"/>
            <a:ext cx="990600" cy="609600"/>
          </a:xfrm>
          <a:prstGeom prst="line">
            <a:avLst/>
          </a:prstGeom>
          <a:noFill/>
          <a:ln w="9525">
            <a:solidFill>
              <a:schemeClr val="tx1"/>
            </a:solidFill>
            <a:round/>
            <a:headEnd/>
            <a:tailEnd/>
          </a:ln>
          <a:effectLst/>
        </p:spPr>
        <p:txBody>
          <a:bodyPr wrap="none" anchor="ctr"/>
          <a:lstStyle/>
          <a:p>
            <a:endParaRPr lang="en-US"/>
          </a:p>
        </p:txBody>
      </p:sp>
      <p:sp>
        <p:nvSpPr>
          <p:cNvPr id="116750" name="Oval 14"/>
          <p:cNvSpPr>
            <a:spLocks noChangeArrowheads="1"/>
          </p:cNvSpPr>
          <p:nvPr/>
        </p:nvSpPr>
        <p:spPr bwMode="auto">
          <a:xfrm>
            <a:off x="5943600" y="35052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6751" name="Oval 15"/>
          <p:cNvSpPr>
            <a:spLocks noChangeArrowheads="1"/>
          </p:cNvSpPr>
          <p:nvPr/>
        </p:nvSpPr>
        <p:spPr bwMode="auto">
          <a:xfrm>
            <a:off x="8458200" y="31242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6752" name="Oval 16"/>
          <p:cNvSpPr>
            <a:spLocks noChangeArrowheads="1"/>
          </p:cNvSpPr>
          <p:nvPr/>
        </p:nvSpPr>
        <p:spPr bwMode="auto">
          <a:xfrm>
            <a:off x="6934200" y="20574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6753" name="Oval 17"/>
          <p:cNvSpPr>
            <a:spLocks noChangeArrowheads="1"/>
          </p:cNvSpPr>
          <p:nvPr/>
        </p:nvSpPr>
        <p:spPr bwMode="auto">
          <a:xfrm>
            <a:off x="7315200" y="46482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6754" name="AutoShape 18"/>
          <p:cNvSpPr>
            <a:spLocks noChangeArrowheads="1"/>
          </p:cNvSpPr>
          <p:nvPr/>
        </p:nvSpPr>
        <p:spPr bwMode="auto">
          <a:xfrm>
            <a:off x="7848600" y="1676400"/>
            <a:ext cx="685800" cy="533400"/>
          </a:xfrm>
          <a:prstGeom prst="wedgeRoundRectCallout">
            <a:avLst>
              <a:gd name="adj1" fmla="val -149074"/>
              <a:gd name="adj2" fmla="val 32736"/>
              <a:gd name="adj3" fmla="val 16667"/>
            </a:avLst>
          </a:prstGeom>
          <a:solidFill>
            <a:schemeClr val="folHlink"/>
          </a:solidFill>
          <a:ln w="9525">
            <a:solidFill>
              <a:schemeClr val="tx1"/>
            </a:solidFill>
            <a:miter lim="800000"/>
            <a:headEnd/>
            <a:tailEnd/>
          </a:ln>
          <a:effectLst/>
        </p:spPr>
        <p:txBody>
          <a:bodyPr wrap="none" anchor="ctr"/>
          <a:lstStyle/>
          <a:p>
            <a:pPr algn="ctr"/>
            <a:r>
              <a:rPr lang="en-US" b="0">
                <a:latin typeface="Arial Narrow" charset="0"/>
              </a:rPr>
              <a:t>client</a:t>
            </a:r>
          </a:p>
        </p:txBody>
      </p:sp>
      <p:sp>
        <p:nvSpPr>
          <p:cNvPr id="116755" name="AutoShape 19"/>
          <p:cNvSpPr>
            <a:spLocks noChangeArrowheads="1"/>
          </p:cNvSpPr>
          <p:nvPr/>
        </p:nvSpPr>
        <p:spPr bwMode="auto">
          <a:xfrm>
            <a:off x="8001000" y="4114800"/>
            <a:ext cx="685800" cy="533400"/>
          </a:xfrm>
          <a:prstGeom prst="wedgeRoundRectCallout">
            <a:avLst>
              <a:gd name="adj1" fmla="val -105556"/>
              <a:gd name="adj2" fmla="val 27977"/>
              <a:gd name="adj3" fmla="val 16667"/>
            </a:avLst>
          </a:prstGeom>
          <a:solidFill>
            <a:srgbClr val="B840C0"/>
          </a:solidFill>
          <a:ln w="9525">
            <a:solidFill>
              <a:schemeClr val="tx1"/>
            </a:solidFill>
            <a:miter lim="800000"/>
            <a:headEnd/>
            <a:tailEnd/>
          </a:ln>
          <a:effectLst/>
        </p:spPr>
        <p:txBody>
          <a:bodyPr wrap="none" anchor="ctr"/>
          <a:lstStyle/>
          <a:p>
            <a:pPr algn="ctr"/>
            <a:r>
              <a:rPr lang="en-US" b="0">
                <a:latin typeface="Arial Narrow" charset="0"/>
              </a:rPr>
              <a:t>server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685800" y="152400"/>
            <a:ext cx="7772400" cy="1143000"/>
          </a:xfrm>
        </p:spPr>
        <p:txBody>
          <a:bodyPr/>
          <a:lstStyle/>
          <a:p>
            <a:r>
              <a:rPr lang="en-US" b="1"/>
              <a:t>Order</a:t>
            </a:r>
            <a:endParaRPr lang="en-US"/>
          </a:p>
        </p:txBody>
      </p:sp>
      <p:sp>
        <p:nvSpPr>
          <p:cNvPr id="117763" name="Rectangle 3"/>
          <p:cNvSpPr>
            <a:spLocks noGrp="1" noChangeArrowheads="1"/>
          </p:cNvSpPr>
          <p:nvPr>
            <p:ph idx="1"/>
          </p:nvPr>
        </p:nvSpPr>
        <p:spPr>
          <a:xfrm>
            <a:off x="304800" y="1600200"/>
            <a:ext cx="5562600" cy="4114800"/>
          </a:xfrm>
        </p:spPr>
        <p:txBody>
          <a:bodyPr/>
          <a:lstStyle/>
          <a:p>
            <a:pPr>
              <a:lnSpc>
                <a:spcPct val="90000"/>
              </a:lnSpc>
              <a:buFont typeface="Wingdings" pitchFamily="2" charset="2"/>
              <a:buNone/>
            </a:pPr>
            <a:r>
              <a:rPr lang="en-US" sz="2400">
                <a:latin typeface="Arial Narrow" charset="0"/>
              </a:rPr>
              <a:t>Let </a:t>
            </a:r>
            <a:r>
              <a:rPr lang="en-US" sz="2400" b="1">
                <a:solidFill>
                  <a:schemeClr val="accent2"/>
                </a:solidFill>
                <a:latin typeface="Arial Narrow" charset="0"/>
              </a:rPr>
              <a:t>timestamps</a:t>
            </a:r>
            <a:r>
              <a:rPr lang="en-US" sz="2400">
                <a:latin typeface="Arial Narrow" charset="0"/>
              </a:rPr>
              <a:t> determine the message order.</a:t>
            </a:r>
          </a:p>
          <a:p>
            <a:pPr>
              <a:lnSpc>
                <a:spcPct val="90000"/>
              </a:lnSpc>
              <a:buFont typeface="Wingdings" pitchFamily="2" charset="2"/>
              <a:buNone/>
            </a:pPr>
            <a:endParaRPr lang="en-US" sz="2400">
              <a:latin typeface="Arial Narrow" charset="0"/>
            </a:endParaRPr>
          </a:p>
        </p:txBody>
      </p:sp>
      <p:sp>
        <p:nvSpPr>
          <p:cNvPr id="117764" name="Rectangle 4"/>
          <p:cNvSpPr>
            <a:spLocks noChangeArrowheads="1"/>
          </p:cNvSpPr>
          <p:nvPr/>
        </p:nvSpPr>
        <p:spPr bwMode="auto">
          <a:xfrm>
            <a:off x="6781800" y="25908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7765" name="Rectangle 5"/>
          <p:cNvSpPr>
            <a:spLocks noChangeArrowheads="1"/>
          </p:cNvSpPr>
          <p:nvPr/>
        </p:nvSpPr>
        <p:spPr bwMode="auto">
          <a:xfrm>
            <a:off x="7162800" y="44196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7766" name="Rectangle 6"/>
          <p:cNvSpPr>
            <a:spLocks noChangeArrowheads="1"/>
          </p:cNvSpPr>
          <p:nvPr/>
        </p:nvSpPr>
        <p:spPr bwMode="auto">
          <a:xfrm>
            <a:off x="7924800" y="33528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7767" name="Rectangle 7"/>
          <p:cNvSpPr>
            <a:spLocks noChangeArrowheads="1"/>
          </p:cNvSpPr>
          <p:nvPr/>
        </p:nvSpPr>
        <p:spPr bwMode="auto">
          <a:xfrm>
            <a:off x="6172200" y="36576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7768" name="Line 8"/>
          <p:cNvSpPr>
            <a:spLocks noChangeShapeType="1"/>
          </p:cNvSpPr>
          <p:nvPr/>
        </p:nvSpPr>
        <p:spPr bwMode="auto">
          <a:xfrm>
            <a:off x="6934200" y="2895600"/>
            <a:ext cx="381000" cy="1524000"/>
          </a:xfrm>
          <a:prstGeom prst="line">
            <a:avLst/>
          </a:prstGeom>
          <a:noFill/>
          <a:ln w="9525">
            <a:solidFill>
              <a:schemeClr val="tx1"/>
            </a:solidFill>
            <a:round/>
            <a:headEnd/>
            <a:tailEnd/>
          </a:ln>
          <a:effectLst/>
        </p:spPr>
        <p:txBody>
          <a:bodyPr wrap="none" anchor="ctr"/>
          <a:lstStyle/>
          <a:p>
            <a:endParaRPr lang="en-US"/>
          </a:p>
        </p:txBody>
      </p:sp>
      <p:sp>
        <p:nvSpPr>
          <p:cNvPr id="117769" name="Line 9"/>
          <p:cNvSpPr>
            <a:spLocks noChangeShapeType="1"/>
          </p:cNvSpPr>
          <p:nvPr/>
        </p:nvSpPr>
        <p:spPr bwMode="auto">
          <a:xfrm flipV="1">
            <a:off x="6477000" y="3505200"/>
            <a:ext cx="1447800" cy="304800"/>
          </a:xfrm>
          <a:prstGeom prst="line">
            <a:avLst/>
          </a:prstGeom>
          <a:noFill/>
          <a:ln w="9525">
            <a:solidFill>
              <a:schemeClr val="tx1"/>
            </a:solidFill>
            <a:round/>
            <a:headEnd/>
            <a:tailEnd/>
          </a:ln>
          <a:effectLst/>
        </p:spPr>
        <p:txBody>
          <a:bodyPr wrap="none" anchor="ctr"/>
          <a:lstStyle/>
          <a:p>
            <a:endParaRPr lang="en-US"/>
          </a:p>
        </p:txBody>
      </p:sp>
      <p:sp>
        <p:nvSpPr>
          <p:cNvPr id="117770" name="Line 10"/>
          <p:cNvSpPr>
            <a:spLocks noChangeShapeType="1"/>
          </p:cNvSpPr>
          <p:nvPr/>
        </p:nvSpPr>
        <p:spPr bwMode="auto">
          <a:xfrm flipH="1">
            <a:off x="6324600" y="2743200"/>
            <a:ext cx="457200" cy="914400"/>
          </a:xfrm>
          <a:prstGeom prst="line">
            <a:avLst/>
          </a:prstGeom>
          <a:noFill/>
          <a:ln w="9525">
            <a:solidFill>
              <a:schemeClr val="tx1"/>
            </a:solidFill>
            <a:round/>
            <a:headEnd/>
            <a:tailEnd/>
          </a:ln>
          <a:effectLst/>
        </p:spPr>
        <p:txBody>
          <a:bodyPr wrap="none" anchor="ctr"/>
          <a:lstStyle/>
          <a:p>
            <a:endParaRPr lang="en-US"/>
          </a:p>
        </p:txBody>
      </p:sp>
      <p:sp>
        <p:nvSpPr>
          <p:cNvPr id="117771" name="Line 11"/>
          <p:cNvSpPr>
            <a:spLocks noChangeShapeType="1"/>
          </p:cNvSpPr>
          <p:nvPr/>
        </p:nvSpPr>
        <p:spPr bwMode="auto">
          <a:xfrm>
            <a:off x="6324600" y="3962400"/>
            <a:ext cx="838200" cy="609600"/>
          </a:xfrm>
          <a:prstGeom prst="line">
            <a:avLst/>
          </a:prstGeom>
          <a:noFill/>
          <a:ln w="9525">
            <a:solidFill>
              <a:schemeClr val="tx1"/>
            </a:solidFill>
            <a:round/>
            <a:headEnd/>
            <a:tailEnd/>
          </a:ln>
          <a:effectLst/>
        </p:spPr>
        <p:txBody>
          <a:bodyPr wrap="none" anchor="ctr"/>
          <a:lstStyle/>
          <a:p>
            <a:endParaRPr lang="en-US"/>
          </a:p>
        </p:txBody>
      </p:sp>
      <p:sp>
        <p:nvSpPr>
          <p:cNvPr id="117772" name="Line 12"/>
          <p:cNvSpPr>
            <a:spLocks noChangeShapeType="1"/>
          </p:cNvSpPr>
          <p:nvPr/>
        </p:nvSpPr>
        <p:spPr bwMode="auto">
          <a:xfrm flipV="1">
            <a:off x="7467600" y="3657600"/>
            <a:ext cx="609600" cy="914400"/>
          </a:xfrm>
          <a:prstGeom prst="line">
            <a:avLst/>
          </a:prstGeom>
          <a:noFill/>
          <a:ln w="9525">
            <a:solidFill>
              <a:schemeClr val="tx1"/>
            </a:solidFill>
            <a:round/>
            <a:headEnd/>
            <a:tailEnd/>
          </a:ln>
          <a:effectLst/>
        </p:spPr>
        <p:txBody>
          <a:bodyPr wrap="none" anchor="ctr"/>
          <a:lstStyle/>
          <a:p>
            <a:endParaRPr lang="en-US"/>
          </a:p>
        </p:txBody>
      </p:sp>
      <p:sp>
        <p:nvSpPr>
          <p:cNvPr id="117773" name="Line 13"/>
          <p:cNvSpPr>
            <a:spLocks noChangeShapeType="1"/>
          </p:cNvSpPr>
          <p:nvPr/>
        </p:nvSpPr>
        <p:spPr bwMode="auto">
          <a:xfrm flipH="1" flipV="1">
            <a:off x="7086600" y="2743200"/>
            <a:ext cx="990600" cy="609600"/>
          </a:xfrm>
          <a:prstGeom prst="line">
            <a:avLst/>
          </a:prstGeom>
          <a:noFill/>
          <a:ln w="9525">
            <a:solidFill>
              <a:schemeClr val="tx1"/>
            </a:solidFill>
            <a:round/>
            <a:headEnd/>
            <a:tailEnd/>
          </a:ln>
          <a:effectLst/>
        </p:spPr>
        <p:txBody>
          <a:bodyPr wrap="none" anchor="ctr"/>
          <a:lstStyle/>
          <a:p>
            <a:endParaRPr lang="en-US"/>
          </a:p>
        </p:txBody>
      </p:sp>
      <p:sp>
        <p:nvSpPr>
          <p:cNvPr id="117774" name="Oval 14"/>
          <p:cNvSpPr>
            <a:spLocks noChangeArrowheads="1"/>
          </p:cNvSpPr>
          <p:nvPr/>
        </p:nvSpPr>
        <p:spPr bwMode="auto">
          <a:xfrm>
            <a:off x="5791200" y="36576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7775" name="Oval 15"/>
          <p:cNvSpPr>
            <a:spLocks noChangeArrowheads="1"/>
          </p:cNvSpPr>
          <p:nvPr/>
        </p:nvSpPr>
        <p:spPr bwMode="auto">
          <a:xfrm>
            <a:off x="8305800" y="32766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7776" name="Oval 16"/>
          <p:cNvSpPr>
            <a:spLocks noChangeArrowheads="1"/>
          </p:cNvSpPr>
          <p:nvPr/>
        </p:nvSpPr>
        <p:spPr bwMode="auto">
          <a:xfrm>
            <a:off x="6781800" y="22098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7777" name="Oval 17"/>
          <p:cNvSpPr>
            <a:spLocks noChangeArrowheads="1"/>
          </p:cNvSpPr>
          <p:nvPr/>
        </p:nvSpPr>
        <p:spPr bwMode="auto">
          <a:xfrm>
            <a:off x="7162800" y="48006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7778" name="AutoShape 18"/>
          <p:cNvSpPr>
            <a:spLocks noChangeArrowheads="1"/>
          </p:cNvSpPr>
          <p:nvPr/>
        </p:nvSpPr>
        <p:spPr bwMode="auto">
          <a:xfrm>
            <a:off x="7696200" y="1828800"/>
            <a:ext cx="685800" cy="533400"/>
          </a:xfrm>
          <a:prstGeom prst="wedgeRoundRectCallout">
            <a:avLst>
              <a:gd name="adj1" fmla="val -149074"/>
              <a:gd name="adj2" fmla="val 32736"/>
              <a:gd name="adj3" fmla="val 16667"/>
            </a:avLst>
          </a:prstGeom>
          <a:solidFill>
            <a:schemeClr val="folHlink"/>
          </a:solidFill>
          <a:ln w="9525">
            <a:solidFill>
              <a:schemeClr val="tx1"/>
            </a:solidFill>
            <a:miter lim="800000"/>
            <a:headEnd/>
            <a:tailEnd/>
          </a:ln>
          <a:effectLst/>
        </p:spPr>
        <p:txBody>
          <a:bodyPr wrap="none" anchor="ctr"/>
          <a:lstStyle/>
          <a:p>
            <a:pPr algn="ctr"/>
            <a:r>
              <a:rPr lang="en-US" b="0">
                <a:latin typeface="Arial Narrow" charset="0"/>
              </a:rPr>
              <a:t>client</a:t>
            </a:r>
          </a:p>
        </p:txBody>
      </p:sp>
      <p:sp>
        <p:nvSpPr>
          <p:cNvPr id="117779" name="AutoShape 19"/>
          <p:cNvSpPr>
            <a:spLocks noChangeArrowheads="1"/>
          </p:cNvSpPr>
          <p:nvPr/>
        </p:nvSpPr>
        <p:spPr bwMode="auto">
          <a:xfrm>
            <a:off x="7848600" y="4267200"/>
            <a:ext cx="685800" cy="533400"/>
          </a:xfrm>
          <a:prstGeom prst="wedgeRoundRectCallout">
            <a:avLst>
              <a:gd name="adj1" fmla="val -105556"/>
              <a:gd name="adj2" fmla="val 27977"/>
              <a:gd name="adj3" fmla="val 16667"/>
            </a:avLst>
          </a:prstGeom>
          <a:solidFill>
            <a:schemeClr val="folHlink"/>
          </a:solidFill>
          <a:ln w="9525">
            <a:solidFill>
              <a:schemeClr val="tx1"/>
            </a:solidFill>
            <a:miter lim="800000"/>
            <a:headEnd/>
            <a:tailEnd/>
          </a:ln>
          <a:effectLst/>
        </p:spPr>
        <p:txBody>
          <a:bodyPr wrap="none" anchor="ctr"/>
          <a:lstStyle/>
          <a:p>
            <a:pPr algn="ctr"/>
            <a:r>
              <a:rPr lang="en-US" b="0">
                <a:latin typeface="Arial Narrow" charset="0"/>
              </a:rPr>
              <a:t>server</a:t>
            </a:r>
          </a:p>
        </p:txBody>
      </p:sp>
      <p:sp>
        <p:nvSpPr>
          <p:cNvPr id="117780" name="Line 20"/>
          <p:cNvSpPr>
            <a:spLocks noChangeShapeType="1"/>
          </p:cNvSpPr>
          <p:nvPr/>
        </p:nvSpPr>
        <p:spPr bwMode="auto">
          <a:xfrm flipH="1">
            <a:off x="6629400" y="3581400"/>
            <a:ext cx="304800" cy="762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17781" name="Line 21"/>
          <p:cNvSpPr>
            <a:spLocks noChangeShapeType="1"/>
          </p:cNvSpPr>
          <p:nvPr/>
        </p:nvSpPr>
        <p:spPr bwMode="auto">
          <a:xfrm flipH="1" flipV="1">
            <a:off x="6553200" y="4343400"/>
            <a:ext cx="228600" cy="1524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17782" name="Line 22"/>
          <p:cNvSpPr>
            <a:spLocks noChangeShapeType="1"/>
          </p:cNvSpPr>
          <p:nvPr/>
        </p:nvSpPr>
        <p:spPr bwMode="auto">
          <a:xfrm flipH="1">
            <a:off x="6248400" y="2895600"/>
            <a:ext cx="228600" cy="304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17783" name="Text Box 23"/>
          <p:cNvSpPr txBox="1">
            <a:spLocks noChangeArrowheads="1"/>
          </p:cNvSpPr>
          <p:nvPr/>
        </p:nvSpPr>
        <p:spPr bwMode="auto">
          <a:xfrm>
            <a:off x="6629400" y="3657600"/>
            <a:ext cx="461963" cy="457200"/>
          </a:xfrm>
          <a:prstGeom prst="rect">
            <a:avLst/>
          </a:prstGeom>
          <a:noFill/>
          <a:ln w="9525">
            <a:noFill/>
            <a:miter lim="800000"/>
            <a:headEnd/>
            <a:tailEnd/>
          </a:ln>
          <a:effectLst/>
        </p:spPr>
        <p:txBody>
          <a:bodyPr wrap="none">
            <a:spAutoFit/>
          </a:bodyPr>
          <a:lstStyle/>
          <a:p>
            <a:r>
              <a:rPr lang="en-US" b="0">
                <a:latin typeface="Arial Narrow" charset="0"/>
              </a:rPr>
              <a:t>20</a:t>
            </a:r>
          </a:p>
        </p:txBody>
      </p:sp>
      <p:sp>
        <p:nvSpPr>
          <p:cNvPr id="117784" name="Text Box 24"/>
          <p:cNvSpPr txBox="1">
            <a:spLocks noChangeArrowheads="1"/>
          </p:cNvSpPr>
          <p:nvPr/>
        </p:nvSpPr>
        <p:spPr bwMode="auto">
          <a:xfrm>
            <a:off x="5943600" y="2667000"/>
            <a:ext cx="461963" cy="457200"/>
          </a:xfrm>
          <a:prstGeom prst="rect">
            <a:avLst/>
          </a:prstGeom>
          <a:noFill/>
          <a:ln w="9525">
            <a:noFill/>
            <a:miter lim="800000"/>
            <a:headEnd/>
            <a:tailEnd/>
          </a:ln>
          <a:effectLst/>
        </p:spPr>
        <p:txBody>
          <a:bodyPr wrap="none">
            <a:spAutoFit/>
          </a:bodyPr>
          <a:lstStyle/>
          <a:p>
            <a:r>
              <a:rPr lang="en-US" b="0">
                <a:latin typeface="Arial Narrow" charset="0"/>
              </a:rPr>
              <a:t>30</a:t>
            </a:r>
          </a:p>
        </p:txBody>
      </p:sp>
      <p:sp>
        <p:nvSpPr>
          <p:cNvPr id="117785" name="Text Box 25"/>
          <p:cNvSpPr txBox="1">
            <a:spLocks noChangeArrowheads="1"/>
          </p:cNvSpPr>
          <p:nvPr/>
        </p:nvSpPr>
        <p:spPr bwMode="auto">
          <a:xfrm>
            <a:off x="6400800" y="4419600"/>
            <a:ext cx="461963" cy="457200"/>
          </a:xfrm>
          <a:prstGeom prst="rect">
            <a:avLst/>
          </a:prstGeom>
          <a:noFill/>
          <a:ln w="9525">
            <a:noFill/>
            <a:miter lim="800000"/>
            <a:headEnd/>
            <a:tailEnd/>
          </a:ln>
          <a:effectLst/>
        </p:spPr>
        <p:txBody>
          <a:bodyPr wrap="none">
            <a:spAutoFit/>
          </a:bodyPr>
          <a:lstStyle/>
          <a:p>
            <a:r>
              <a:rPr lang="en-US" b="0">
                <a:latin typeface="Arial Narrow" charset="0"/>
              </a:rPr>
              <a:t>42</a:t>
            </a:r>
          </a:p>
        </p:txBody>
      </p:sp>
      <p:sp>
        <p:nvSpPr>
          <p:cNvPr id="117786" name="Rectangle 26"/>
          <p:cNvSpPr>
            <a:spLocks noChangeArrowheads="1"/>
          </p:cNvSpPr>
          <p:nvPr/>
        </p:nvSpPr>
        <p:spPr bwMode="auto">
          <a:xfrm>
            <a:off x="355600" y="2346325"/>
            <a:ext cx="5054600" cy="3378200"/>
          </a:xfrm>
          <a:prstGeom prst="rect">
            <a:avLst/>
          </a:prstGeom>
          <a:noFill/>
          <a:ln w="9525">
            <a:noFill/>
            <a:miter lim="800000"/>
            <a:headEnd/>
            <a:tailEnd/>
          </a:ln>
          <a:effectLst/>
        </p:spPr>
        <p:txBody>
          <a:bodyPr>
            <a:spAutoFit/>
          </a:bodyPr>
          <a:lstStyle/>
          <a:p>
            <a:r>
              <a:rPr lang="en-US" b="0">
                <a:latin typeface="Arial Narrow" charset="0"/>
              </a:rPr>
              <a:t>A request is </a:t>
            </a:r>
            <a:r>
              <a:rPr lang="en-US" b="0">
                <a:solidFill>
                  <a:srgbClr val="C70F05"/>
                </a:solidFill>
                <a:latin typeface="Arial Narrow" charset="0"/>
              </a:rPr>
              <a:t>stable</a:t>
            </a:r>
            <a:r>
              <a:rPr lang="en-US" b="0">
                <a:latin typeface="Arial Narrow" charset="0"/>
              </a:rPr>
              <a:t> at a server, when the </a:t>
            </a:r>
          </a:p>
          <a:p>
            <a:r>
              <a:rPr lang="en-US" b="0">
                <a:latin typeface="Arial Narrow" charset="0"/>
              </a:rPr>
              <a:t>it does not expect to receive any other </a:t>
            </a:r>
          </a:p>
          <a:p>
            <a:r>
              <a:rPr lang="en-US" b="0">
                <a:latin typeface="Arial Narrow" charset="0"/>
              </a:rPr>
              <a:t>client request with a lower timestamp. </a:t>
            </a:r>
          </a:p>
          <a:p>
            <a:endParaRPr lang="en-US" b="0">
              <a:latin typeface="Arial Narrow" charset="0"/>
            </a:endParaRPr>
          </a:p>
          <a:p>
            <a:r>
              <a:rPr lang="en-US" b="0">
                <a:latin typeface="Arial Narrow" charset="0"/>
              </a:rPr>
              <a:t>Assume three clients are trying to update a data, the channels are FIFO, and their timestamps are 20, 30, 42. Each server will update its copy with the value that has the timestamp 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85800" y="152400"/>
            <a:ext cx="7772400" cy="1143000"/>
          </a:xfrm>
        </p:spPr>
        <p:txBody>
          <a:bodyPr/>
          <a:lstStyle/>
          <a:p>
            <a:r>
              <a:rPr lang="en-US" b="1"/>
              <a:t>Order</a:t>
            </a:r>
            <a:endParaRPr lang="en-US"/>
          </a:p>
        </p:txBody>
      </p:sp>
      <p:sp>
        <p:nvSpPr>
          <p:cNvPr id="118787" name="Rectangle 3"/>
          <p:cNvSpPr>
            <a:spLocks noGrp="1" noChangeArrowheads="1"/>
          </p:cNvSpPr>
          <p:nvPr>
            <p:ph idx="1"/>
          </p:nvPr>
        </p:nvSpPr>
        <p:spPr>
          <a:xfrm>
            <a:off x="304800" y="1600200"/>
            <a:ext cx="5562600" cy="3733800"/>
          </a:xfrm>
        </p:spPr>
        <p:txBody>
          <a:bodyPr/>
          <a:lstStyle/>
          <a:p>
            <a:pPr>
              <a:lnSpc>
                <a:spcPct val="90000"/>
              </a:lnSpc>
              <a:buFont typeface="Wingdings" pitchFamily="2" charset="2"/>
              <a:buNone/>
            </a:pPr>
            <a:r>
              <a:rPr lang="en-US" sz="2400">
                <a:latin typeface="Arial Narrow" charset="0"/>
              </a:rPr>
              <a:t>Let timestamps determine the message order.</a:t>
            </a:r>
          </a:p>
          <a:p>
            <a:pPr>
              <a:lnSpc>
                <a:spcPct val="90000"/>
              </a:lnSpc>
              <a:buFont typeface="Wingdings" pitchFamily="2" charset="2"/>
              <a:buNone/>
            </a:pPr>
            <a:endParaRPr lang="en-US" sz="2400">
              <a:latin typeface="Arial Narrow" charset="0"/>
            </a:endParaRPr>
          </a:p>
        </p:txBody>
      </p:sp>
      <p:sp>
        <p:nvSpPr>
          <p:cNvPr id="118788" name="Rectangle 4"/>
          <p:cNvSpPr>
            <a:spLocks noChangeArrowheads="1"/>
          </p:cNvSpPr>
          <p:nvPr/>
        </p:nvSpPr>
        <p:spPr bwMode="auto">
          <a:xfrm>
            <a:off x="6781800" y="25908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8789" name="Rectangle 5"/>
          <p:cNvSpPr>
            <a:spLocks noChangeArrowheads="1"/>
          </p:cNvSpPr>
          <p:nvPr/>
        </p:nvSpPr>
        <p:spPr bwMode="auto">
          <a:xfrm>
            <a:off x="7162800" y="44196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8790" name="Rectangle 6"/>
          <p:cNvSpPr>
            <a:spLocks noChangeArrowheads="1"/>
          </p:cNvSpPr>
          <p:nvPr/>
        </p:nvSpPr>
        <p:spPr bwMode="auto">
          <a:xfrm>
            <a:off x="7924800" y="33528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8791" name="Rectangle 7"/>
          <p:cNvSpPr>
            <a:spLocks noChangeArrowheads="1"/>
          </p:cNvSpPr>
          <p:nvPr/>
        </p:nvSpPr>
        <p:spPr bwMode="auto">
          <a:xfrm>
            <a:off x="6172200" y="36576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8792" name="Line 8"/>
          <p:cNvSpPr>
            <a:spLocks noChangeShapeType="1"/>
          </p:cNvSpPr>
          <p:nvPr/>
        </p:nvSpPr>
        <p:spPr bwMode="auto">
          <a:xfrm>
            <a:off x="6934200" y="2895600"/>
            <a:ext cx="381000" cy="1524000"/>
          </a:xfrm>
          <a:prstGeom prst="line">
            <a:avLst/>
          </a:prstGeom>
          <a:noFill/>
          <a:ln w="9525">
            <a:solidFill>
              <a:schemeClr val="tx1"/>
            </a:solidFill>
            <a:round/>
            <a:headEnd/>
            <a:tailEnd/>
          </a:ln>
          <a:effectLst/>
        </p:spPr>
        <p:txBody>
          <a:bodyPr wrap="none" anchor="ctr"/>
          <a:lstStyle/>
          <a:p>
            <a:endParaRPr lang="en-US"/>
          </a:p>
        </p:txBody>
      </p:sp>
      <p:sp>
        <p:nvSpPr>
          <p:cNvPr id="118793" name="Line 9"/>
          <p:cNvSpPr>
            <a:spLocks noChangeShapeType="1"/>
          </p:cNvSpPr>
          <p:nvPr/>
        </p:nvSpPr>
        <p:spPr bwMode="auto">
          <a:xfrm flipV="1">
            <a:off x="6477000" y="3505200"/>
            <a:ext cx="1447800" cy="304800"/>
          </a:xfrm>
          <a:prstGeom prst="line">
            <a:avLst/>
          </a:prstGeom>
          <a:noFill/>
          <a:ln w="9525">
            <a:solidFill>
              <a:srgbClr val="B840C0"/>
            </a:solidFill>
            <a:round/>
            <a:headEnd/>
            <a:tailEnd/>
          </a:ln>
          <a:effectLst/>
        </p:spPr>
        <p:txBody>
          <a:bodyPr wrap="none" anchor="ctr"/>
          <a:lstStyle/>
          <a:p>
            <a:endParaRPr lang="en-US"/>
          </a:p>
        </p:txBody>
      </p:sp>
      <p:sp>
        <p:nvSpPr>
          <p:cNvPr id="118794" name="Line 10"/>
          <p:cNvSpPr>
            <a:spLocks noChangeShapeType="1"/>
          </p:cNvSpPr>
          <p:nvPr/>
        </p:nvSpPr>
        <p:spPr bwMode="auto">
          <a:xfrm flipH="1">
            <a:off x="6324600" y="2743200"/>
            <a:ext cx="457200" cy="914400"/>
          </a:xfrm>
          <a:prstGeom prst="line">
            <a:avLst/>
          </a:prstGeom>
          <a:noFill/>
          <a:ln w="9525">
            <a:solidFill>
              <a:schemeClr val="tx1"/>
            </a:solidFill>
            <a:round/>
            <a:headEnd/>
            <a:tailEnd/>
          </a:ln>
          <a:effectLst/>
        </p:spPr>
        <p:txBody>
          <a:bodyPr wrap="none" anchor="ctr"/>
          <a:lstStyle/>
          <a:p>
            <a:endParaRPr lang="en-US"/>
          </a:p>
        </p:txBody>
      </p:sp>
      <p:sp>
        <p:nvSpPr>
          <p:cNvPr id="118795" name="Line 11"/>
          <p:cNvSpPr>
            <a:spLocks noChangeShapeType="1"/>
          </p:cNvSpPr>
          <p:nvPr/>
        </p:nvSpPr>
        <p:spPr bwMode="auto">
          <a:xfrm>
            <a:off x="6324600" y="3962400"/>
            <a:ext cx="838200" cy="609600"/>
          </a:xfrm>
          <a:prstGeom prst="line">
            <a:avLst/>
          </a:prstGeom>
          <a:noFill/>
          <a:ln w="9525">
            <a:solidFill>
              <a:schemeClr val="tx1"/>
            </a:solidFill>
            <a:round/>
            <a:headEnd/>
            <a:tailEnd/>
          </a:ln>
          <a:effectLst/>
        </p:spPr>
        <p:txBody>
          <a:bodyPr wrap="none" anchor="ctr"/>
          <a:lstStyle/>
          <a:p>
            <a:endParaRPr lang="en-US"/>
          </a:p>
        </p:txBody>
      </p:sp>
      <p:sp>
        <p:nvSpPr>
          <p:cNvPr id="118796" name="Line 12"/>
          <p:cNvSpPr>
            <a:spLocks noChangeShapeType="1"/>
          </p:cNvSpPr>
          <p:nvPr/>
        </p:nvSpPr>
        <p:spPr bwMode="auto">
          <a:xfrm flipV="1">
            <a:off x="7467600" y="3657600"/>
            <a:ext cx="609600" cy="914400"/>
          </a:xfrm>
          <a:prstGeom prst="line">
            <a:avLst/>
          </a:prstGeom>
          <a:noFill/>
          <a:ln w="9525">
            <a:solidFill>
              <a:schemeClr val="tx1"/>
            </a:solidFill>
            <a:round/>
            <a:headEnd/>
            <a:tailEnd/>
          </a:ln>
          <a:effectLst/>
        </p:spPr>
        <p:txBody>
          <a:bodyPr wrap="none" anchor="ctr"/>
          <a:lstStyle/>
          <a:p>
            <a:endParaRPr lang="en-US"/>
          </a:p>
        </p:txBody>
      </p:sp>
      <p:sp>
        <p:nvSpPr>
          <p:cNvPr id="118797" name="Line 13"/>
          <p:cNvSpPr>
            <a:spLocks noChangeShapeType="1"/>
          </p:cNvSpPr>
          <p:nvPr/>
        </p:nvSpPr>
        <p:spPr bwMode="auto">
          <a:xfrm flipH="1" flipV="1">
            <a:off x="7086600" y="2743200"/>
            <a:ext cx="990600" cy="609600"/>
          </a:xfrm>
          <a:prstGeom prst="line">
            <a:avLst/>
          </a:prstGeom>
          <a:noFill/>
          <a:ln w="9525">
            <a:solidFill>
              <a:schemeClr val="tx1"/>
            </a:solidFill>
            <a:round/>
            <a:headEnd/>
            <a:tailEnd/>
          </a:ln>
          <a:effectLst/>
        </p:spPr>
        <p:txBody>
          <a:bodyPr wrap="none" anchor="ctr"/>
          <a:lstStyle/>
          <a:p>
            <a:endParaRPr lang="en-US"/>
          </a:p>
        </p:txBody>
      </p:sp>
      <p:sp>
        <p:nvSpPr>
          <p:cNvPr id="118798" name="Oval 14"/>
          <p:cNvSpPr>
            <a:spLocks noChangeArrowheads="1"/>
          </p:cNvSpPr>
          <p:nvPr/>
        </p:nvSpPr>
        <p:spPr bwMode="auto">
          <a:xfrm>
            <a:off x="5791200" y="36576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8799" name="Oval 15"/>
          <p:cNvSpPr>
            <a:spLocks noChangeArrowheads="1"/>
          </p:cNvSpPr>
          <p:nvPr/>
        </p:nvSpPr>
        <p:spPr bwMode="auto">
          <a:xfrm>
            <a:off x="8305800" y="32766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8800" name="Oval 16"/>
          <p:cNvSpPr>
            <a:spLocks noChangeArrowheads="1"/>
          </p:cNvSpPr>
          <p:nvPr/>
        </p:nvSpPr>
        <p:spPr bwMode="auto">
          <a:xfrm>
            <a:off x="6781800" y="22098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8801" name="Oval 17"/>
          <p:cNvSpPr>
            <a:spLocks noChangeArrowheads="1"/>
          </p:cNvSpPr>
          <p:nvPr/>
        </p:nvSpPr>
        <p:spPr bwMode="auto">
          <a:xfrm>
            <a:off x="7162800" y="48006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8802" name="AutoShape 18"/>
          <p:cNvSpPr>
            <a:spLocks noChangeArrowheads="1"/>
          </p:cNvSpPr>
          <p:nvPr/>
        </p:nvSpPr>
        <p:spPr bwMode="auto">
          <a:xfrm>
            <a:off x="7696200" y="1828800"/>
            <a:ext cx="685800" cy="533400"/>
          </a:xfrm>
          <a:prstGeom prst="wedgeRoundRectCallout">
            <a:avLst>
              <a:gd name="adj1" fmla="val -149074"/>
              <a:gd name="adj2" fmla="val 32736"/>
              <a:gd name="adj3" fmla="val 16667"/>
            </a:avLst>
          </a:prstGeom>
          <a:solidFill>
            <a:schemeClr val="folHlink"/>
          </a:solidFill>
          <a:ln w="9525">
            <a:solidFill>
              <a:schemeClr val="tx1"/>
            </a:solidFill>
            <a:miter lim="800000"/>
            <a:headEnd/>
            <a:tailEnd/>
          </a:ln>
          <a:effectLst/>
        </p:spPr>
        <p:txBody>
          <a:bodyPr wrap="none" anchor="ctr"/>
          <a:lstStyle/>
          <a:p>
            <a:pPr algn="ctr"/>
            <a:r>
              <a:rPr lang="en-US" b="0">
                <a:latin typeface="Arial Narrow" charset="0"/>
              </a:rPr>
              <a:t>client</a:t>
            </a:r>
          </a:p>
        </p:txBody>
      </p:sp>
      <p:sp>
        <p:nvSpPr>
          <p:cNvPr id="118803" name="AutoShape 19"/>
          <p:cNvSpPr>
            <a:spLocks noChangeArrowheads="1"/>
          </p:cNvSpPr>
          <p:nvPr/>
        </p:nvSpPr>
        <p:spPr bwMode="auto">
          <a:xfrm>
            <a:off x="7848600" y="4267200"/>
            <a:ext cx="685800" cy="533400"/>
          </a:xfrm>
          <a:prstGeom prst="wedgeRoundRectCallout">
            <a:avLst>
              <a:gd name="adj1" fmla="val -105556"/>
              <a:gd name="adj2" fmla="val 27977"/>
              <a:gd name="adj3" fmla="val 16667"/>
            </a:avLst>
          </a:prstGeom>
          <a:solidFill>
            <a:schemeClr val="folHlink"/>
          </a:solidFill>
          <a:ln w="9525">
            <a:solidFill>
              <a:schemeClr val="tx1"/>
            </a:solidFill>
            <a:miter lim="800000"/>
            <a:headEnd/>
            <a:tailEnd/>
          </a:ln>
          <a:effectLst/>
        </p:spPr>
        <p:txBody>
          <a:bodyPr wrap="none" anchor="ctr"/>
          <a:lstStyle/>
          <a:p>
            <a:pPr algn="ctr"/>
            <a:r>
              <a:rPr lang="en-US" b="0">
                <a:latin typeface="Arial Narrow" charset="0"/>
              </a:rPr>
              <a:t>server</a:t>
            </a:r>
          </a:p>
        </p:txBody>
      </p:sp>
      <p:sp>
        <p:nvSpPr>
          <p:cNvPr id="118804" name="Line 20"/>
          <p:cNvSpPr>
            <a:spLocks noChangeShapeType="1"/>
          </p:cNvSpPr>
          <p:nvPr/>
        </p:nvSpPr>
        <p:spPr bwMode="auto">
          <a:xfrm flipH="1" flipV="1">
            <a:off x="6553200" y="4343400"/>
            <a:ext cx="228600" cy="1524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18805" name="Line 21"/>
          <p:cNvSpPr>
            <a:spLocks noChangeShapeType="1"/>
          </p:cNvSpPr>
          <p:nvPr/>
        </p:nvSpPr>
        <p:spPr bwMode="auto">
          <a:xfrm flipH="1">
            <a:off x="6248400" y="2895600"/>
            <a:ext cx="228600" cy="304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18806" name="Text Box 22"/>
          <p:cNvSpPr txBox="1">
            <a:spLocks noChangeArrowheads="1"/>
          </p:cNvSpPr>
          <p:nvPr/>
        </p:nvSpPr>
        <p:spPr bwMode="auto">
          <a:xfrm>
            <a:off x="6629400" y="3657600"/>
            <a:ext cx="461963" cy="457200"/>
          </a:xfrm>
          <a:prstGeom prst="rect">
            <a:avLst/>
          </a:prstGeom>
          <a:noFill/>
          <a:ln w="9525">
            <a:noFill/>
            <a:miter lim="800000"/>
            <a:headEnd/>
            <a:tailEnd/>
          </a:ln>
          <a:effectLst/>
        </p:spPr>
        <p:txBody>
          <a:bodyPr wrap="none">
            <a:spAutoFit/>
          </a:bodyPr>
          <a:lstStyle/>
          <a:p>
            <a:r>
              <a:rPr lang="en-US" b="0">
                <a:solidFill>
                  <a:srgbClr val="C70F05"/>
                </a:solidFill>
                <a:latin typeface="Arial Narrow" charset="0"/>
              </a:rPr>
              <a:t>35</a:t>
            </a:r>
            <a:endParaRPr lang="en-US" b="0">
              <a:latin typeface="Arial Narrow" charset="0"/>
            </a:endParaRPr>
          </a:p>
        </p:txBody>
      </p:sp>
      <p:sp>
        <p:nvSpPr>
          <p:cNvPr id="118807" name="Text Box 23"/>
          <p:cNvSpPr txBox="1">
            <a:spLocks noChangeArrowheads="1"/>
          </p:cNvSpPr>
          <p:nvPr/>
        </p:nvSpPr>
        <p:spPr bwMode="auto">
          <a:xfrm>
            <a:off x="5943600" y="2667000"/>
            <a:ext cx="461963" cy="457200"/>
          </a:xfrm>
          <a:prstGeom prst="rect">
            <a:avLst/>
          </a:prstGeom>
          <a:noFill/>
          <a:ln w="9525">
            <a:noFill/>
            <a:miter lim="800000"/>
            <a:headEnd/>
            <a:tailEnd/>
          </a:ln>
          <a:effectLst/>
        </p:spPr>
        <p:txBody>
          <a:bodyPr wrap="none">
            <a:spAutoFit/>
          </a:bodyPr>
          <a:lstStyle/>
          <a:p>
            <a:r>
              <a:rPr lang="en-US" b="0">
                <a:latin typeface="Arial Narrow" charset="0"/>
              </a:rPr>
              <a:t>30</a:t>
            </a:r>
          </a:p>
        </p:txBody>
      </p:sp>
      <p:sp>
        <p:nvSpPr>
          <p:cNvPr id="118808" name="Text Box 24"/>
          <p:cNvSpPr txBox="1">
            <a:spLocks noChangeArrowheads="1"/>
          </p:cNvSpPr>
          <p:nvPr/>
        </p:nvSpPr>
        <p:spPr bwMode="auto">
          <a:xfrm>
            <a:off x="6400800" y="4419600"/>
            <a:ext cx="461963" cy="457200"/>
          </a:xfrm>
          <a:prstGeom prst="rect">
            <a:avLst/>
          </a:prstGeom>
          <a:noFill/>
          <a:ln w="9525">
            <a:noFill/>
            <a:miter lim="800000"/>
            <a:headEnd/>
            <a:tailEnd/>
          </a:ln>
          <a:effectLst/>
        </p:spPr>
        <p:txBody>
          <a:bodyPr wrap="none">
            <a:spAutoFit/>
          </a:bodyPr>
          <a:lstStyle/>
          <a:p>
            <a:r>
              <a:rPr lang="en-US" b="0">
                <a:latin typeface="Arial Narrow" charset="0"/>
              </a:rPr>
              <a:t>42</a:t>
            </a:r>
          </a:p>
        </p:txBody>
      </p:sp>
      <p:sp>
        <p:nvSpPr>
          <p:cNvPr id="118809" name="Rectangle 25"/>
          <p:cNvSpPr>
            <a:spLocks noChangeArrowheads="1"/>
          </p:cNvSpPr>
          <p:nvPr/>
        </p:nvSpPr>
        <p:spPr bwMode="auto">
          <a:xfrm>
            <a:off x="355600" y="2346325"/>
            <a:ext cx="5054600" cy="3013075"/>
          </a:xfrm>
          <a:prstGeom prst="rect">
            <a:avLst/>
          </a:prstGeom>
          <a:noFill/>
          <a:ln w="9525">
            <a:noFill/>
            <a:miter lim="800000"/>
            <a:headEnd/>
            <a:tailEnd/>
          </a:ln>
          <a:effectLst/>
        </p:spPr>
        <p:txBody>
          <a:bodyPr>
            <a:spAutoFit/>
          </a:bodyPr>
          <a:lstStyle/>
          <a:p>
            <a:r>
              <a:rPr lang="en-US" b="0">
                <a:latin typeface="Arial Narrow" charset="0"/>
              </a:rPr>
              <a:t>But some clients may not send an update. </a:t>
            </a:r>
          </a:p>
          <a:p>
            <a:r>
              <a:rPr lang="en-US" b="0">
                <a:latin typeface="Arial Narrow" charset="0"/>
              </a:rPr>
              <a:t>How long should the server wait?</a:t>
            </a:r>
          </a:p>
          <a:p>
            <a:endParaRPr lang="en-US" b="0">
              <a:latin typeface="Arial Narrow" charset="0"/>
            </a:endParaRPr>
          </a:p>
          <a:p>
            <a:r>
              <a:rPr lang="en-US" b="0">
                <a:latin typeface="Arial Narrow" charset="0"/>
              </a:rPr>
              <a:t>Require clients to send </a:t>
            </a:r>
            <a:r>
              <a:rPr lang="en-US" b="0">
                <a:solidFill>
                  <a:srgbClr val="C70F05"/>
                </a:solidFill>
                <a:latin typeface="Arial Narrow" charset="0"/>
              </a:rPr>
              <a:t>null messages</a:t>
            </a:r>
            <a:r>
              <a:rPr lang="en-US" b="0">
                <a:latin typeface="Arial Narrow" charset="0"/>
              </a:rPr>
              <a:t> (as heartbeat signals) with some timestamp </a:t>
            </a:r>
            <a:r>
              <a:rPr lang="en-US" b="0">
                <a:solidFill>
                  <a:srgbClr val="C70F05"/>
                </a:solidFill>
                <a:latin typeface="Arial Narrow" charset="0"/>
              </a:rPr>
              <a:t>ts. </a:t>
            </a:r>
            <a:r>
              <a:rPr lang="en-US" b="0">
                <a:latin typeface="Arial Narrow" charset="0"/>
              </a:rPr>
              <a:t>A message</a:t>
            </a:r>
            <a:r>
              <a:rPr lang="en-US" b="0">
                <a:solidFill>
                  <a:srgbClr val="C70F05"/>
                </a:solidFill>
                <a:latin typeface="Arial Narrow" charset="0"/>
              </a:rPr>
              <a:t> (null, 35) </a:t>
            </a:r>
            <a:r>
              <a:rPr lang="en-US" b="0">
                <a:latin typeface="Arial Narrow" charset="0"/>
              </a:rPr>
              <a:t>means that the client </a:t>
            </a:r>
            <a:r>
              <a:rPr lang="en-US">
                <a:solidFill>
                  <a:srgbClr val="C70F05"/>
                </a:solidFill>
                <a:latin typeface="Arial Narrow" charset="0"/>
              </a:rPr>
              <a:t>will not</a:t>
            </a:r>
            <a:r>
              <a:rPr lang="en-US" b="0">
                <a:latin typeface="Arial Narrow" charset="0"/>
              </a:rPr>
              <a:t> send any update till</a:t>
            </a:r>
            <a:r>
              <a:rPr lang="en-US" b="0">
                <a:solidFill>
                  <a:srgbClr val="C70F05"/>
                </a:solidFill>
                <a:latin typeface="Arial Narrow" charset="0"/>
              </a:rPr>
              <a:t> ts=35</a:t>
            </a:r>
            <a:r>
              <a:rPr lang="en-US" b="0">
                <a:latin typeface="Arial Narrow" charset="0"/>
              </a:rPr>
              <a:t>. These can be part of </a:t>
            </a:r>
            <a:r>
              <a:rPr lang="en-US" b="0" i="1">
                <a:solidFill>
                  <a:schemeClr val="accent2"/>
                </a:solidFill>
                <a:latin typeface="Arial Narrow" charset="0"/>
              </a:rPr>
              <a:t>periodic hearbeat messages</a:t>
            </a:r>
            <a:r>
              <a:rPr lang="en-US" b="0">
                <a:latin typeface="Arial Narrow" charset="0"/>
              </a:rPr>
              <a:t>.</a:t>
            </a:r>
          </a:p>
        </p:txBody>
      </p:sp>
      <p:sp>
        <p:nvSpPr>
          <p:cNvPr id="118810" name="Rectangle 26"/>
          <p:cNvSpPr>
            <a:spLocks noChangeArrowheads="1"/>
          </p:cNvSpPr>
          <p:nvPr/>
        </p:nvSpPr>
        <p:spPr bwMode="auto">
          <a:xfrm>
            <a:off x="6553200" y="3276600"/>
            <a:ext cx="573088" cy="457200"/>
          </a:xfrm>
          <a:prstGeom prst="rect">
            <a:avLst/>
          </a:prstGeom>
          <a:noFill/>
          <a:ln w="9525">
            <a:noFill/>
            <a:miter lim="800000"/>
            <a:headEnd/>
            <a:tailEnd/>
          </a:ln>
          <a:effectLst/>
        </p:spPr>
        <p:txBody>
          <a:bodyPr wrap="none">
            <a:spAutoFit/>
          </a:bodyPr>
          <a:lstStyle/>
          <a:p>
            <a:r>
              <a:rPr lang="en-US" b="0">
                <a:solidFill>
                  <a:srgbClr val="C70F05"/>
                </a:solidFill>
                <a:latin typeface="Arial Narrow" charset="0"/>
              </a:rPr>
              <a:t>null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85800" y="168275"/>
            <a:ext cx="7772400" cy="1143000"/>
          </a:xfrm>
        </p:spPr>
        <p:txBody>
          <a:bodyPr/>
          <a:lstStyle/>
          <a:p>
            <a:r>
              <a:rPr lang="en-US" b="1"/>
              <a:t>What is replica consistency?</a:t>
            </a:r>
          </a:p>
        </p:txBody>
      </p:sp>
      <p:sp>
        <p:nvSpPr>
          <p:cNvPr id="119811" name="Oval 3"/>
          <p:cNvSpPr>
            <a:spLocks noChangeArrowheads="1"/>
          </p:cNvSpPr>
          <p:nvPr/>
        </p:nvSpPr>
        <p:spPr bwMode="auto">
          <a:xfrm>
            <a:off x="1981200" y="1539875"/>
            <a:ext cx="5638800" cy="2057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19812" name="AutoShape 4"/>
          <p:cNvSpPr>
            <a:spLocks noChangeArrowheads="1"/>
          </p:cNvSpPr>
          <p:nvPr/>
        </p:nvSpPr>
        <p:spPr bwMode="auto">
          <a:xfrm>
            <a:off x="2819400" y="2149475"/>
            <a:ext cx="381000" cy="381000"/>
          </a:xfrm>
          <a:prstGeom prst="roundRect">
            <a:avLst>
              <a:gd name="adj" fmla="val 16667"/>
            </a:avLst>
          </a:prstGeom>
          <a:solidFill>
            <a:srgbClr val="51FF91"/>
          </a:solidFill>
          <a:ln w="9525">
            <a:solidFill>
              <a:schemeClr val="tx1"/>
            </a:solidFill>
            <a:round/>
            <a:headEnd/>
            <a:tailEnd/>
          </a:ln>
          <a:effectLst/>
        </p:spPr>
        <p:txBody>
          <a:bodyPr wrap="none" anchor="ctr"/>
          <a:lstStyle/>
          <a:p>
            <a:endParaRPr lang="en-US"/>
          </a:p>
        </p:txBody>
      </p:sp>
      <p:sp>
        <p:nvSpPr>
          <p:cNvPr id="119813" name="AutoShape 5"/>
          <p:cNvSpPr>
            <a:spLocks noChangeArrowheads="1"/>
          </p:cNvSpPr>
          <p:nvPr/>
        </p:nvSpPr>
        <p:spPr bwMode="auto">
          <a:xfrm>
            <a:off x="6781800" y="2378075"/>
            <a:ext cx="381000" cy="381000"/>
          </a:xfrm>
          <a:prstGeom prst="roundRect">
            <a:avLst>
              <a:gd name="adj" fmla="val 16667"/>
            </a:avLst>
          </a:prstGeom>
          <a:solidFill>
            <a:srgbClr val="51FF91"/>
          </a:solidFill>
          <a:ln w="9525">
            <a:solidFill>
              <a:schemeClr val="tx1"/>
            </a:solidFill>
            <a:round/>
            <a:headEnd/>
            <a:tailEnd/>
          </a:ln>
          <a:effectLst/>
        </p:spPr>
        <p:txBody>
          <a:bodyPr wrap="none" anchor="ctr"/>
          <a:lstStyle/>
          <a:p>
            <a:endParaRPr lang="en-US"/>
          </a:p>
        </p:txBody>
      </p:sp>
      <p:sp>
        <p:nvSpPr>
          <p:cNvPr id="119814" name="AutoShape 6"/>
          <p:cNvSpPr>
            <a:spLocks noChangeArrowheads="1"/>
          </p:cNvSpPr>
          <p:nvPr/>
        </p:nvSpPr>
        <p:spPr bwMode="auto">
          <a:xfrm>
            <a:off x="5486400" y="2073275"/>
            <a:ext cx="381000" cy="381000"/>
          </a:xfrm>
          <a:prstGeom prst="roundRect">
            <a:avLst>
              <a:gd name="adj" fmla="val 16667"/>
            </a:avLst>
          </a:prstGeom>
          <a:solidFill>
            <a:srgbClr val="51FF91"/>
          </a:solidFill>
          <a:ln w="9525">
            <a:solidFill>
              <a:schemeClr val="tx1"/>
            </a:solidFill>
            <a:round/>
            <a:headEnd/>
            <a:tailEnd/>
          </a:ln>
          <a:effectLst/>
        </p:spPr>
        <p:txBody>
          <a:bodyPr wrap="none" anchor="ctr"/>
          <a:lstStyle/>
          <a:p>
            <a:endParaRPr lang="en-US"/>
          </a:p>
        </p:txBody>
      </p:sp>
      <p:sp>
        <p:nvSpPr>
          <p:cNvPr id="119815" name="AutoShape 7"/>
          <p:cNvSpPr>
            <a:spLocks noChangeArrowheads="1"/>
          </p:cNvSpPr>
          <p:nvPr/>
        </p:nvSpPr>
        <p:spPr bwMode="auto">
          <a:xfrm>
            <a:off x="4114800" y="1768475"/>
            <a:ext cx="381000" cy="381000"/>
          </a:xfrm>
          <a:prstGeom prst="roundRect">
            <a:avLst>
              <a:gd name="adj" fmla="val 16667"/>
            </a:avLst>
          </a:prstGeom>
          <a:solidFill>
            <a:srgbClr val="51FF91"/>
          </a:solidFill>
          <a:ln w="9525">
            <a:solidFill>
              <a:schemeClr val="tx1"/>
            </a:solidFill>
            <a:round/>
            <a:headEnd/>
            <a:tailEnd/>
          </a:ln>
          <a:effectLst/>
        </p:spPr>
        <p:txBody>
          <a:bodyPr wrap="none" anchor="ctr"/>
          <a:lstStyle/>
          <a:p>
            <a:endParaRPr lang="en-US"/>
          </a:p>
        </p:txBody>
      </p:sp>
      <p:sp>
        <p:nvSpPr>
          <p:cNvPr id="119816" name="AutoShape 8"/>
          <p:cNvSpPr>
            <a:spLocks noChangeArrowheads="1"/>
          </p:cNvSpPr>
          <p:nvPr/>
        </p:nvSpPr>
        <p:spPr bwMode="auto">
          <a:xfrm>
            <a:off x="4648200" y="2911475"/>
            <a:ext cx="381000" cy="381000"/>
          </a:xfrm>
          <a:prstGeom prst="roundRect">
            <a:avLst>
              <a:gd name="adj" fmla="val 16667"/>
            </a:avLst>
          </a:prstGeom>
          <a:solidFill>
            <a:srgbClr val="51FF91"/>
          </a:solidFill>
          <a:ln w="9525">
            <a:solidFill>
              <a:schemeClr val="tx1"/>
            </a:solidFill>
            <a:round/>
            <a:headEnd/>
            <a:tailEnd/>
          </a:ln>
          <a:effectLst/>
        </p:spPr>
        <p:txBody>
          <a:bodyPr wrap="none" anchor="ctr"/>
          <a:lstStyle/>
          <a:p>
            <a:endParaRPr lang="en-US"/>
          </a:p>
        </p:txBody>
      </p:sp>
      <p:sp>
        <p:nvSpPr>
          <p:cNvPr id="119817" name="Line 9"/>
          <p:cNvSpPr>
            <a:spLocks noChangeShapeType="1"/>
          </p:cNvSpPr>
          <p:nvPr/>
        </p:nvSpPr>
        <p:spPr bwMode="auto">
          <a:xfrm>
            <a:off x="2971800" y="2530475"/>
            <a:ext cx="0" cy="1676400"/>
          </a:xfrm>
          <a:prstGeom prst="line">
            <a:avLst/>
          </a:prstGeom>
          <a:noFill/>
          <a:ln w="38100">
            <a:solidFill>
              <a:srgbClr val="B840C0"/>
            </a:solidFill>
            <a:round/>
            <a:headEnd type="triangle" w="med" len="med"/>
            <a:tailEnd type="triangle" w="med" len="med"/>
          </a:ln>
          <a:effectLst/>
        </p:spPr>
        <p:txBody>
          <a:bodyPr wrap="none" anchor="ctr"/>
          <a:lstStyle/>
          <a:p>
            <a:endParaRPr lang="en-US"/>
          </a:p>
        </p:txBody>
      </p:sp>
      <p:sp>
        <p:nvSpPr>
          <p:cNvPr id="119818" name="Line 10"/>
          <p:cNvSpPr>
            <a:spLocks noChangeShapeType="1"/>
          </p:cNvSpPr>
          <p:nvPr/>
        </p:nvSpPr>
        <p:spPr bwMode="auto">
          <a:xfrm>
            <a:off x="4267200" y="2149475"/>
            <a:ext cx="0" cy="2133600"/>
          </a:xfrm>
          <a:prstGeom prst="line">
            <a:avLst/>
          </a:prstGeom>
          <a:noFill/>
          <a:ln w="38100">
            <a:solidFill>
              <a:srgbClr val="B840C0"/>
            </a:solidFill>
            <a:round/>
            <a:headEnd type="triangle" w="med" len="med"/>
            <a:tailEnd type="triangle" w="med" len="med"/>
          </a:ln>
          <a:effectLst/>
        </p:spPr>
        <p:txBody>
          <a:bodyPr wrap="none" anchor="ctr"/>
          <a:lstStyle/>
          <a:p>
            <a:endParaRPr lang="en-US"/>
          </a:p>
        </p:txBody>
      </p:sp>
      <p:sp>
        <p:nvSpPr>
          <p:cNvPr id="119819" name="Line 11"/>
          <p:cNvSpPr>
            <a:spLocks noChangeShapeType="1"/>
          </p:cNvSpPr>
          <p:nvPr/>
        </p:nvSpPr>
        <p:spPr bwMode="auto">
          <a:xfrm>
            <a:off x="7010400" y="2759075"/>
            <a:ext cx="0" cy="1600200"/>
          </a:xfrm>
          <a:prstGeom prst="line">
            <a:avLst/>
          </a:prstGeom>
          <a:noFill/>
          <a:ln w="38100">
            <a:solidFill>
              <a:srgbClr val="B840C0"/>
            </a:solidFill>
            <a:round/>
            <a:headEnd type="triangle" w="med" len="med"/>
            <a:tailEnd type="triangle" w="med" len="med"/>
          </a:ln>
          <a:effectLst/>
        </p:spPr>
        <p:txBody>
          <a:bodyPr wrap="none" anchor="ctr"/>
          <a:lstStyle/>
          <a:p>
            <a:endParaRPr lang="en-US"/>
          </a:p>
        </p:txBody>
      </p:sp>
      <p:sp>
        <p:nvSpPr>
          <p:cNvPr id="119820" name="Line 12"/>
          <p:cNvSpPr>
            <a:spLocks noChangeShapeType="1"/>
          </p:cNvSpPr>
          <p:nvPr/>
        </p:nvSpPr>
        <p:spPr bwMode="auto">
          <a:xfrm>
            <a:off x="5638800" y="2454275"/>
            <a:ext cx="0" cy="1828800"/>
          </a:xfrm>
          <a:prstGeom prst="line">
            <a:avLst/>
          </a:prstGeom>
          <a:noFill/>
          <a:ln w="38100">
            <a:solidFill>
              <a:srgbClr val="B840C0"/>
            </a:solidFill>
            <a:round/>
            <a:headEnd type="triangle" w="med" len="med"/>
            <a:tailEnd type="triangle" w="med" len="med"/>
          </a:ln>
          <a:effectLst/>
        </p:spPr>
        <p:txBody>
          <a:bodyPr wrap="none" anchor="ctr"/>
          <a:lstStyle/>
          <a:p>
            <a:endParaRPr lang="en-US"/>
          </a:p>
        </p:txBody>
      </p:sp>
      <p:sp>
        <p:nvSpPr>
          <p:cNvPr id="119821" name="Oval 13"/>
          <p:cNvSpPr>
            <a:spLocks noChangeArrowheads="1"/>
          </p:cNvSpPr>
          <p:nvPr/>
        </p:nvSpPr>
        <p:spPr bwMode="auto">
          <a:xfrm>
            <a:off x="2743200" y="4206875"/>
            <a:ext cx="457200" cy="3810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9822" name="Oval 14"/>
          <p:cNvSpPr>
            <a:spLocks noChangeArrowheads="1"/>
          </p:cNvSpPr>
          <p:nvPr/>
        </p:nvSpPr>
        <p:spPr bwMode="auto">
          <a:xfrm>
            <a:off x="6781800" y="4283075"/>
            <a:ext cx="457200" cy="3810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9823" name="Oval 15"/>
          <p:cNvSpPr>
            <a:spLocks noChangeArrowheads="1"/>
          </p:cNvSpPr>
          <p:nvPr/>
        </p:nvSpPr>
        <p:spPr bwMode="auto">
          <a:xfrm>
            <a:off x="5410200" y="4283075"/>
            <a:ext cx="457200" cy="3810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9824" name="Oval 16"/>
          <p:cNvSpPr>
            <a:spLocks noChangeArrowheads="1"/>
          </p:cNvSpPr>
          <p:nvPr/>
        </p:nvSpPr>
        <p:spPr bwMode="auto">
          <a:xfrm>
            <a:off x="4038600" y="4283075"/>
            <a:ext cx="457200" cy="3810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9825" name="Text Box 17"/>
          <p:cNvSpPr txBox="1">
            <a:spLocks noChangeArrowheads="1"/>
          </p:cNvSpPr>
          <p:nvPr/>
        </p:nvSpPr>
        <p:spPr bwMode="auto">
          <a:xfrm>
            <a:off x="974725" y="4016375"/>
            <a:ext cx="895350" cy="457200"/>
          </a:xfrm>
          <a:prstGeom prst="rect">
            <a:avLst/>
          </a:prstGeom>
          <a:noFill/>
          <a:ln w="9525">
            <a:noFill/>
            <a:miter lim="800000"/>
            <a:headEnd/>
            <a:tailEnd/>
          </a:ln>
          <a:effectLst/>
        </p:spPr>
        <p:txBody>
          <a:bodyPr wrap="none">
            <a:spAutoFit/>
          </a:bodyPr>
          <a:lstStyle/>
          <a:p>
            <a:r>
              <a:rPr lang="en-US" b="0">
                <a:latin typeface="Arial Narrow" charset="0"/>
              </a:rPr>
              <a:t>clients</a:t>
            </a:r>
          </a:p>
        </p:txBody>
      </p:sp>
      <p:sp>
        <p:nvSpPr>
          <p:cNvPr id="119826" name="Text Box 18"/>
          <p:cNvSpPr txBox="1">
            <a:spLocks noChangeArrowheads="1"/>
          </p:cNvSpPr>
          <p:nvPr/>
        </p:nvSpPr>
        <p:spPr bwMode="auto">
          <a:xfrm>
            <a:off x="898525" y="2339975"/>
            <a:ext cx="920750" cy="457200"/>
          </a:xfrm>
          <a:prstGeom prst="rect">
            <a:avLst/>
          </a:prstGeom>
          <a:noFill/>
          <a:ln w="9525">
            <a:noFill/>
            <a:miter lim="800000"/>
            <a:headEnd/>
            <a:tailEnd/>
          </a:ln>
          <a:effectLst/>
        </p:spPr>
        <p:txBody>
          <a:bodyPr wrap="none">
            <a:spAutoFit/>
          </a:bodyPr>
          <a:lstStyle/>
          <a:p>
            <a:r>
              <a:rPr lang="en-US" b="0">
                <a:latin typeface="Arial Narrow" charset="0"/>
              </a:rPr>
              <a:t>replica</a:t>
            </a:r>
          </a:p>
        </p:txBody>
      </p:sp>
      <p:sp>
        <p:nvSpPr>
          <p:cNvPr id="119827" name="Text Box 19"/>
          <p:cNvSpPr txBox="1">
            <a:spLocks noChangeArrowheads="1"/>
          </p:cNvSpPr>
          <p:nvPr/>
        </p:nvSpPr>
        <p:spPr bwMode="auto">
          <a:xfrm>
            <a:off x="914400" y="5349875"/>
            <a:ext cx="7899400" cy="822325"/>
          </a:xfrm>
          <a:prstGeom prst="rect">
            <a:avLst/>
          </a:prstGeom>
          <a:noFill/>
          <a:ln w="9525">
            <a:noFill/>
            <a:miter lim="800000"/>
            <a:headEnd/>
            <a:tailEnd/>
          </a:ln>
          <a:effectLst/>
        </p:spPr>
        <p:txBody>
          <a:bodyPr wrap="none">
            <a:spAutoFit/>
          </a:bodyPr>
          <a:lstStyle/>
          <a:p>
            <a:r>
              <a:rPr lang="en-US" b="0">
                <a:latin typeface="Arial Narrow" charset="0"/>
              </a:rPr>
              <a:t>Consistency models </a:t>
            </a:r>
            <a:r>
              <a:rPr lang="en-US" b="0">
                <a:solidFill>
                  <a:srgbClr val="C70F05"/>
                </a:solidFill>
                <a:latin typeface="Arial Narrow" charset="0"/>
              </a:rPr>
              <a:t>define a contract</a:t>
            </a:r>
            <a:r>
              <a:rPr lang="en-US" b="0">
                <a:latin typeface="Arial Narrow" charset="0"/>
              </a:rPr>
              <a:t> between the data manager and</a:t>
            </a:r>
          </a:p>
          <a:p>
            <a:r>
              <a:rPr lang="en-US" b="0">
                <a:latin typeface="Arial Narrow" charset="0"/>
              </a:rPr>
              <a:t>the clients regarding the responses to </a:t>
            </a:r>
            <a:r>
              <a:rPr lang="en-US" b="0">
                <a:solidFill>
                  <a:schemeClr val="accent2"/>
                </a:solidFill>
                <a:latin typeface="Arial Narrow" charset="0"/>
              </a:rPr>
              <a:t>read</a:t>
            </a:r>
            <a:r>
              <a:rPr lang="en-US" b="0">
                <a:latin typeface="Arial Narrow" charset="0"/>
              </a:rPr>
              <a:t> and </a:t>
            </a:r>
            <a:r>
              <a:rPr lang="en-US" b="0">
                <a:solidFill>
                  <a:schemeClr val="accent2"/>
                </a:solidFill>
                <a:latin typeface="Arial Narrow" charset="0"/>
              </a:rPr>
              <a:t>write</a:t>
            </a:r>
            <a:r>
              <a:rPr lang="en-US" b="0">
                <a:latin typeface="Arial Narrow" charset="0"/>
              </a:rPr>
              <a:t> operations.</a:t>
            </a:r>
          </a:p>
        </p:txBody>
      </p:sp>
      <p:sp>
        <p:nvSpPr>
          <p:cNvPr id="119828" name="Line 20"/>
          <p:cNvSpPr>
            <a:spLocks noChangeShapeType="1"/>
          </p:cNvSpPr>
          <p:nvPr/>
        </p:nvSpPr>
        <p:spPr bwMode="auto">
          <a:xfrm flipV="1">
            <a:off x="3200400" y="1997075"/>
            <a:ext cx="914400" cy="304800"/>
          </a:xfrm>
          <a:prstGeom prst="line">
            <a:avLst/>
          </a:prstGeom>
          <a:noFill/>
          <a:ln w="9525">
            <a:solidFill>
              <a:schemeClr val="tx1"/>
            </a:solidFill>
            <a:round/>
            <a:headEnd/>
            <a:tailEnd/>
          </a:ln>
          <a:effectLst/>
        </p:spPr>
        <p:txBody>
          <a:bodyPr wrap="none" anchor="ctr"/>
          <a:lstStyle/>
          <a:p>
            <a:endParaRPr lang="en-US"/>
          </a:p>
        </p:txBody>
      </p:sp>
      <p:sp>
        <p:nvSpPr>
          <p:cNvPr id="119829" name="Line 21"/>
          <p:cNvSpPr>
            <a:spLocks noChangeShapeType="1"/>
          </p:cNvSpPr>
          <p:nvPr/>
        </p:nvSpPr>
        <p:spPr bwMode="auto">
          <a:xfrm>
            <a:off x="4495800" y="1920875"/>
            <a:ext cx="990600" cy="381000"/>
          </a:xfrm>
          <a:prstGeom prst="line">
            <a:avLst/>
          </a:prstGeom>
          <a:noFill/>
          <a:ln w="9525">
            <a:solidFill>
              <a:schemeClr val="tx1"/>
            </a:solidFill>
            <a:round/>
            <a:headEnd/>
            <a:tailEnd/>
          </a:ln>
          <a:effectLst/>
        </p:spPr>
        <p:txBody>
          <a:bodyPr wrap="none" anchor="ctr"/>
          <a:lstStyle/>
          <a:p>
            <a:endParaRPr lang="en-US"/>
          </a:p>
        </p:txBody>
      </p:sp>
      <p:sp>
        <p:nvSpPr>
          <p:cNvPr id="119830" name="Line 22"/>
          <p:cNvSpPr>
            <a:spLocks noChangeShapeType="1"/>
          </p:cNvSpPr>
          <p:nvPr/>
        </p:nvSpPr>
        <p:spPr bwMode="auto">
          <a:xfrm flipV="1">
            <a:off x="5029200" y="2606675"/>
            <a:ext cx="1752600" cy="457200"/>
          </a:xfrm>
          <a:prstGeom prst="line">
            <a:avLst/>
          </a:prstGeom>
          <a:noFill/>
          <a:ln w="9525">
            <a:solidFill>
              <a:schemeClr val="tx1"/>
            </a:solidFill>
            <a:round/>
            <a:headEnd/>
            <a:tailEnd/>
          </a:ln>
          <a:effectLst/>
        </p:spPr>
        <p:txBody>
          <a:bodyPr wrap="none" anchor="ctr"/>
          <a:lstStyle/>
          <a:p>
            <a:endParaRPr lang="en-US"/>
          </a:p>
        </p:txBody>
      </p:sp>
      <p:sp>
        <p:nvSpPr>
          <p:cNvPr id="119831" name="Line 23"/>
          <p:cNvSpPr>
            <a:spLocks noChangeShapeType="1"/>
          </p:cNvSpPr>
          <p:nvPr/>
        </p:nvSpPr>
        <p:spPr bwMode="auto">
          <a:xfrm>
            <a:off x="3200400" y="2454275"/>
            <a:ext cx="1447800" cy="685800"/>
          </a:xfrm>
          <a:prstGeom prst="line">
            <a:avLst/>
          </a:prstGeom>
          <a:noFill/>
          <a:ln w="9525">
            <a:solidFill>
              <a:schemeClr val="tx1"/>
            </a:solidFill>
            <a:round/>
            <a:headEnd/>
            <a:tailEnd/>
          </a:ln>
          <a:effectLst/>
        </p:spPr>
        <p:txBody>
          <a:bodyPr wrap="none" anchor="ctr"/>
          <a:lstStyle/>
          <a:p>
            <a:endParaRPr lang="en-US"/>
          </a:p>
        </p:txBody>
      </p:sp>
      <p:sp>
        <p:nvSpPr>
          <p:cNvPr id="119832" name="Line 24"/>
          <p:cNvSpPr>
            <a:spLocks noChangeShapeType="1"/>
          </p:cNvSpPr>
          <p:nvPr/>
        </p:nvSpPr>
        <p:spPr bwMode="auto">
          <a:xfrm>
            <a:off x="5867400" y="2225675"/>
            <a:ext cx="914400" cy="228600"/>
          </a:xfrm>
          <a:prstGeom prst="line">
            <a:avLst/>
          </a:prstGeom>
          <a:noFill/>
          <a:ln w="9525">
            <a:solidFill>
              <a:schemeClr val="tx1"/>
            </a:solidFill>
            <a:round/>
            <a:headEnd/>
            <a:tailEnd/>
          </a:ln>
          <a:effectLst/>
        </p:spPr>
        <p:txBody>
          <a:bodyPr wrap="none" anchor="ctr"/>
          <a:lstStyle/>
          <a:p>
            <a:endParaRPr lang="en-US"/>
          </a:p>
        </p:txBody>
      </p:sp>
      <p:sp>
        <p:nvSpPr>
          <p:cNvPr id="119833" name="Line 25"/>
          <p:cNvSpPr>
            <a:spLocks noChangeShapeType="1"/>
          </p:cNvSpPr>
          <p:nvPr/>
        </p:nvSpPr>
        <p:spPr bwMode="auto">
          <a:xfrm flipV="1">
            <a:off x="4876800" y="2378075"/>
            <a:ext cx="609600" cy="533400"/>
          </a:xfrm>
          <a:prstGeom prst="line">
            <a:avLst/>
          </a:prstGeom>
          <a:noFill/>
          <a:ln w="9525">
            <a:solidFill>
              <a:schemeClr val="tx1"/>
            </a:solidFill>
            <a:round/>
            <a:headEnd/>
            <a:tailEnd/>
          </a:ln>
          <a:effectLst/>
        </p:spPr>
        <p:txBody>
          <a:bodyPr wrap="none" anchor="ctr"/>
          <a:lstStyle/>
          <a:p>
            <a:endParaRPr lang="en-US"/>
          </a:p>
        </p:txBody>
      </p:sp>
      <p:sp>
        <p:nvSpPr>
          <p:cNvPr id="119834" name="Line 26"/>
          <p:cNvSpPr>
            <a:spLocks noChangeShapeType="1"/>
          </p:cNvSpPr>
          <p:nvPr/>
        </p:nvSpPr>
        <p:spPr bwMode="auto">
          <a:xfrm>
            <a:off x="4419600" y="2149475"/>
            <a:ext cx="304800" cy="76200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09600" y="0"/>
            <a:ext cx="7772400" cy="1143000"/>
          </a:xfrm>
        </p:spPr>
        <p:txBody>
          <a:bodyPr/>
          <a:lstStyle/>
          <a:p>
            <a:r>
              <a:rPr lang="en-US" b="1"/>
              <a:t>Replica Consistency</a:t>
            </a:r>
            <a:endParaRPr lang="en-US"/>
          </a:p>
        </p:txBody>
      </p:sp>
      <p:sp>
        <p:nvSpPr>
          <p:cNvPr id="120835" name="Rectangle 3"/>
          <p:cNvSpPr>
            <a:spLocks noGrp="1" noChangeArrowheads="1"/>
          </p:cNvSpPr>
          <p:nvPr>
            <p:ph idx="1"/>
          </p:nvPr>
        </p:nvSpPr>
        <p:spPr>
          <a:xfrm>
            <a:off x="762000" y="1371600"/>
            <a:ext cx="7772400" cy="4114800"/>
          </a:xfrm>
        </p:spPr>
        <p:txBody>
          <a:bodyPr/>
          <a:lstStyle/>
          <a:p>
            <a:pPr>
              <a:lnSpc>
                <a:spcPct val="125000"/>
              </a:lnSpc>
            </a:pPr>
            <a:r>
              <a:rPr lang="en-US" sz="2400">
                <a:solidFill>
                  <a:srgbClr val="C70F05"/>
                </a:solidFill>
              </a:rPr>
              <a:t>Data Centric</a:t>
            </a:r>
          </a:p>
          <a:p>
            <a:pPr lvl="1">
              <a:lnSpc>
                <a:spcPct val="125000"/>
              </a:lnSpc>
              <a:buFont typeface="Wingdings" pitchFamily="2" charset="2"/>
              <a:buNone/>
            </a:pPr>
            <a:r>
              <a:rPr lang="en-US" sz="2400"/>
              <a:t>Client communicates with the same replica</a:t>
            </a:r>
          </a:p>
          <a:p>
            <a:pPr lvl="1">
              <a:lnSpc>
                <a:spcPct val="125000"/>
              </a:lnSpc>
              <a:buFont typeface="Wingdings" pitchFamily="2" charset="2"/>
              <a:buNone/>
            </a:pPr>
            <a:endParaRPr lang="en-US" sz="2400"/>
          </a:p>
          <a:p>
            <a:pPr>
              <a:lnSpc>
                <a:spcPct val="125000"/>
              </a:lnSpc>
            </a:pPr>
            <a:r>
              <a:rPr lang="en-US" sz="2400">
                <a:solidFill>
                  <a:srgbClr val="C70F05"/>
                </a:solidFill>
              </a:rPr>
              <a:t>Client centric</a:t>
            </a:r>
            <a:endParaRPr lang="en-US" sz="2400"/>
          </a:p>
          <a:p>
            <a:pPr lvl="1">
              <a:lnSpc>
                <a:spcPct val="125000"/>
              </a:lnSpc>
              <a:buFont typeface="Wingdings" pitchFamily="2" charset="2"/>
              <a:buNone/>
            </a:pPr>
            <a:r>
              <a:rPr lang="en-US" sz="2400"/>
              <a:t>	Client communicates with different replica at different times. This may be the case with mobile clients.</a:t>
            </a:r>
            <a:endParaRPr lang="en-US" sz="18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685800" y="228600"/>
            <a:ext cx="7772400" cy="1143000"/>
          </a:xfrm>
        </p:spPr>
        <p:txBody>
          <a:bodyPr/>
          <a:lstStyle/>
          <a:p>
            <a:r>
              <a:rPr lang="en-US" sz="4000" b="1"/>
              <a:t>Data-centric Consistency Models</a:t>
            </a:r>
            <a:endParaRPr lang="en-US"/>
          </a:p>
        </p:txBody>
      </p:sp>
      <p:sp>
        <p:nvSpPr>
          <p:cNvPr id="121859" name="Rectangle 3"/>
          <p:cNvSpPr>
            <a:spLocks noGrp="1" noChangeArrowheads="1"/>
          </p:cNvSpPr>
          <p:nvPr>
            <p:ph idx="1"/>
          </p:nvPr>
        </p:nvSpPr>
        <p:spPr>
          <a:xfrm>
            <a:off x="685800" y="1676400"/>
            <a:ext cx="7772400" cy="4114800"/>
          </a:xfrm>
        </p:spPr>
        <p:txBody>
          <a:bodyPr/>
          <a:lstStyle/>
          <a:p>
            <a:pPr marL="609600" indent="-609600">
              <a:lnSpc>
                <a:spcPct val="90000"/>
              </a:lnSpc>
              <a:buFont typeface="Wingdings" pitchFamily="2" charset="2"/>
              <a:buNone/>
            </a:pPr>
            <a:r>
              <a:rPr lang="en-US" b="1">
                <a:latin typeface="Arial Narrow" charset="0"/>
              </a:rPr>
              <a:t>		</a:t>
            </a:r>
            <a:r>
              <a:rPr lang="en-US" sz="2400" b="1">
                <a:latin typeface="Arial Narrow" charset="0"/>
              </a:rPr>
              <a:t>1.    Strict consistency</a:t>
            </a:r>
          </a:p>
          <a:p>
            <a:pPr marL="1371600" lvl="2" indent="-457200">
              <a:lnSpc>
                <a:spcPct val="125000"/>
              </a:lnSpc>
              <a:buFontTx/>
              <a:buNone/>
            </a:pPr>
            <a:r>
              <a:rPr lang="en-US" b="1">
                <a:latin typeface="Arial Narrow" charset="0"/>
              </a:rPr>
              <a:t>2.  	Linearizability</a:t>
            </a:r>
          </a:p>
          <a:p>
            <a:pPr marL="1371600" lvl="2" indent="-457200">
              <a:lnSpc>
                <a:spcPct val="125000"/>
              </a:lnSpc>
              <a:buFontTx/>
              <a:buNone/>
            </a:pPr>
            <a:r>
              <a:rPr lang="en-US" b="1">
                <a:latin typeface="Arial Narrow" charset="0"/>
              </a:rPr>
              <a:t>3. 	Sequential consistency</a:t>
            </a:r>
          </a:p>
          <a:p>
            <a:pPr marL="1371600" lvl="2" indent="-457200">
              <a:lnSpc>
                <a:spcPct val="125000"/>
              </a:lnSpc>
              <a:buFont typeface="Times"/>
              <a:buAutoNum type="arabicPeriod" startAt="4"/>
            </a:pPr>
            <a:r>
              <a:rPr lang="en-US" b="1">
                <a:latin typeface="Arial Narrow" charset="0"/>
              </a:rPr>
              <a:t>Causal consistency</a:t>
            </a:r>
          </a:p>
          <a:p>
            <a:pPr marL="1371600" lvl="2" indent="-457200">
              <a:lnSpc>
                <a:spcPct val="125000"/>
              </a:lnSpc>
              <a:buFont typeface="Times"/>
              <a:buAutoNum type="arabicPeriod" startAt="4"/>
            </a:pPr>
            <a:r>
              <a:rPr lang="en-US" b="1">
                <a:latin typeface="Arial Narrow" charset="0"/>
              </a:rPr>
              <a:t>Eventual consistency (as in DNS)</a:t>
            </a:r>
          </a:p>
          <a:p>
            <a:pPr marL="1371600" lvl="2" indent="-457200">
              <a:lnSpc>
                <a:spcPct val="125000"/>
              </a:lnSpc>
              <a:buFont typeface="Times"/>
              <a:buAutoNum type="arabicPeriod" startAt="4"/>
            </a:pPr>
            <a:r>
              <a:rPr lang="en-US" b="1">
                <a:latin typeface="Arial Narrow" charset="0"/>
              </a:rPr>
              <a:t>Weak consistency</a:t>
            </a:r>
          </a:p>
          <a:p>
            <a:pPr marL="1371600" lvl="2" indent="-457200">
              <a:lnSpc>
                <a:spcPct val="125000"/>
              </a:lnSpc>
              <a:buFont typeface="Times"/>
              <a:buNone/>
            </a:pPr>
            <a:r>
              <a:rPr lang="en-US" i="1">
                <a:solidFill>
                  <a:srgbClr val="C70F05"/>
                </a:solidFill>
                <a:latin typeface="Arial Narrow" charset="0"/>
              </a:rPr>
              <a:t>There are many other models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685800" y="0"/>
            <a:ext cx="7772400" cy="1143000"/>
          </a:xfrm>
        </p:spPr>
        <p:txBody>
          <a:bodyPr/>
          <a:lstStyle/>
          <a:p>
            <a:r>
              <a:rPr lang="en-US" b="1"/>
              <a:t>Strict consistency</a:t>
            </a:r>
            <a:endParaRPr lang="en-US"/>
          </a:p>
        </p:txBody>
      </p:sp>
      <p:sp>
        <p:nvSpPr>
          <p:cNvPr id="122883" name="Rectangle 3"/>
          <p:cNvSpPr>
            <a:spLocks noGrp="1" noChangeArrowheads="1"/>
          </p:cNvSpPr>
          <p:nvPr>
            <p:ph idx="1"/>
          </p:nvPr>
        </p:nvSpPr>
        <p:spPr>
          <a:xfrm>
            <a:off x="685800" y="1447800"/>
            <a:ext cx="7772400" cy="2057400"/>
          </a:xfrm>
        </p:spPr>
        <p:txBody>
          <a:bodyPr/>
          <a:lstStyle/>
          <a:p>
            <a:pPr>
              <a:buFont typeface="Wingdings" pitchFamily="2" charset="2"/>
              <a:buNone/>
            </a:pPr>
            <a:r>
              <a:rPr lang="en-US">
                <a:latin typeface="Brush Script MT" charset="0"/>
              </a:rPr>
              <a:t>	</a:t>
            </a:r>
            <a:r>
              <a:rPr lang="en-US" sz="2400">
                <a:latin typeface="Arial Narrow" charset="0"/>
              </a:rPr>
              <a:t>Strict consistency corresponds to true replication transparency. If one of the processes executes x:= 5 at real time t and this is the latest write operation, then at a real time t’ &gt; t, every process trying to read x will receive the value 5. Too strict! Why?</a:t>
            </a:r>
          </a:p>
        </p:txBody>
      </p:sp>
      <p:sp>
        <p:nvSpPr>
          <p:cNvPr id="122884" name="Line 4"/>
          <p:cNvSpPr>
            <a:spLocks noChangeShapeType="1"/>
          </p:cNvSpPr>
          <p:nvPr/>
        </p:nvSpPr>
        <p:spPr bwMode="auto">
          <a:xfrm>
            <a:off x="1676400" y="4419600"/>
            <a:ext cx="5181600" cy="0"/>
          </a:xfrm>
          <a:prstGeom prst="line">
            <a:avLst/>
          </a:prstGeom>
          <a:noFill/>
          <a:ln w="9525">
            <a:solidFill>
              <a:schemeClr val="tx1"/>
            </a:solidFill>
            <a:round/>
            <a:headEnd/>
            <a:tailEnd/>
          </a:ln>
          <a:effectLst/>
        </p:spPr>
        <p:txBody>
          <a:bodyPr wrap="none" anchor="ctr"/>
          <a:lstStyle/>
          <a:p>
            <a:endParaRPr lang="en-US"/>
          </a:p>
        </p:txBody>
      </p:sp>
      <p:sp>
        <p:nvSpPr>
          <p:cNvPr id="122885" name="Line 5"/>
          <p:cNvSpPr>
            <a:spLocks noChangeShapeType="1"/>
          </p:cNvSpPr>
          <p:nvPr/>
        </p:nvSpPr>
        <p:spPr bwMode="auto">
          <a:xfrm>
            <a:off x="1752600" y="5638800"/>
            <a:ext cx="5181600" cy="0"/>
          </a:xfrm>
          <a:prstGeom prst="line">
            <a:avLst/>
          </a:prstGeom>
          <a:noFill/>
          <a:ln w="9525">
            <a:solidFill>
              <a:schemeClr val="tx1"/>
            </a:solidFill>
            <a:round/>
            <a:headEnd/>
            <a:tailEnd/>
          </a:ln>
          <a:effectLst/>
        </p:spPr>
        <p:txBody>
          <a:bodyPr wrap="none" anchor="ctr"/>
          <a:lstStyle/>
          <a:p>
            <a:endParaRPr lang="en-US"/>
          </a:p>
        </p:txBody>
      </p:sp>
      <p:sp>
        <p:nvSpPr>
          <p:cNvPr id="122886" name="Line 6"/>
          <p:cNvSpPr>
            <a:spLocks noChangeShapeType="1"/>
          </p:cNvSpPr>
          <p:nvPr/>
        </p:nvSpPr>
        <p:spPr bwMode="auto">
          <a:xfrm>
            <a:off x="2438400" y="4343400"/>
            <a:ext cx="0" cy="152400"/>
          </a:xfrm>
          <a:prstGeom prst="line">
            <a:avLst/>
          </a:prstGeom>
          <a:noFill/>
          <a:ln w="9525">
            <a:solidFill>
              <a:schemeClr val="tx1"/>
            </a:solidFill>
            <a:round/>
            <a:headEnd/>
            <a:tailEnd/>
          </a:ln>
          <a:effectLst/>
        </p:spPr>
        <p:txBody>
          <a:bodyPr wrap="none" anchor="ctr"/>
          <a:lstStyle/>
          <a:p>
            <a:endParaRPr lang="en-US"/>
          </a:p>
        </p:txBody>
      </p:sp>
      <p:sp>
        <p:nvSpPr>
          <p:cNvPr id="122887" name="Line 7"/>
          <p:cNvSpPr>
            <a:spLocks noChangeShapeType="1"/>
          </p:cNvSpPr>
          <p:nvPr/>
        </p:nvSpPr>
        <p:spPr bwMode="auto">
          <a:xfrm>
            <a:off x="3733800" y="5562600"/>
            <a:ext cx="0" cy="152400"/>
          </a:xfrm>
          <a:prstGeom prst="line">
            <a:avLst/>
          </a:prstGeom>
          <a:noFill/>
          <a:ln w="9525">
            <a:solidFill>
              <a:schemeClr val="tx1"/>
            </a:solidFill>
            <a:round/>
            <a:headEnd/>
            <a:tailEnd/>
          </a:ln>
          <a:effectLst/>
        </p:spPr>
        <p:txBody>
          <a:bodyPr wrap="none" anchor="ctr"/>
          <a:lstStyle/>
          <a:p>
            <a:endParaRPr lang="en-US"/>
          </a:p>
        </p:txBody>
      </p:sp>
      <p:sp>
        <p:nvSpPr>
          <p:cNvPr id="122888" name="Text Box 8"/>
          <p:cNvSpPr txBox="1">
            <a:spLocks noChangeArrowheads="1"/>
          </p:cNvSpPr>
          <p:nvPr/>
        </p:nvSpPr>
        <p:spPr bwMode="auto">
          <a:xfrm>
            <a:off x="2193925" y="3848100"/>
            <a:ext cx="1065213" cy="457200"/>
          </a:xfrm>
          <a:prstGeom prst="rect">
            <a:avLst/>
          </a:prstGeom>
          <a:noFill/>
          <a:ln w="9525">
            <a:noFill/>
            <a:miter lim="800000"/>
            <a:headEnd/>
            <a:tailEnd/>
          </a:ln>
          <a:effectLst/>
        </p:spPr>
        <p:txBody>
          <a:bodyPr wrap="none">
            <a:spAutoFit/>
          </a:bodyPr>
          <a:lstStyle/>
          <a:p>
            <a:r>
              <a:rPr lang="en-US" b="0">
                <a:latin typeface="Arial Narrow" charset="0"/>
              </a:rPr>
              <a:t>W(x:=5)</a:t>
            </a:r>
          </a:p>
        </p:txBody>
      </p:sp>
      <p:sp>
        <p:nvSpPr>
          <p:cNvPr id="122889" name="Text Box 9"/>
          <p:cNvSpPr txBox="1">
            <a:spLocks noChangeArrowheads="1"/>
          </p:cNvSpPr>
          <p:nvPr/>
        </p:nvSpPr>
        <p:spPr bwMode="auto">
          <a:xfrm>
            <a:off x="3886200" y="4953000"/>
            <a:ext cx="941388" cy="457200"/>
          </a:xfrm>
          <a:prstGeom prst="rect">
            <a:avLst/>
          </a:prstGeom>
          <a:noFill/>
          <a:ln w="9525">
            <a:noFill/>
            <a:miter lim="800000"/>
            <a:headEnd/>
            <a:tailEnd/>
          </a:ln>
          <a:effectLst/>
        </p:spPr>
        <p:txBody>
          <a:bodyPr wrap="none">
            <a:spAutoFit/>
          </a:bodyPr>
          <a:lstStyle/>
          <a:p>
            <a:r>
              <a:rPr lang="en-US" b="0">
                <a:latin typeface="Arial Narrow" charset="0"/>
              </a:rPr>
              <a:t>R(x=5)</a:t>
            </a:r>
          </a:p>
        </p:txBody>
      </p:sp>
      <p:sp>
        <p:nvSpPr>
          <p:cNvPr id="122890" name="Line 10"/>
          <p:cNvSpPr>
            <a:spLocks noChangeShapeType="1"/>
          </p:cNvSpPr>
          <p:nvPr/>
        </p:nvSpPr>
        <p:spPr bwMode="auto">
          <a:xfrm>
            <a:off x="2438400" y="4495800"/>
            <a:ext cx="0" cy="1143000"/>
          </a:xfrm>
          <a:prstGeom prst="line">
            <a:avLst/>
          </a:prstGeom>
          <a:noFill/>
          <a:ln w="9525">
            <a:solidFill>
              <a:schemeClr val="tx1"/>
            </a:solidFill>
            <a:round/>
            <a:headEnd/>
            <a:tailEnd/>
          </a:ln>
          <a:effectLst/>
        </p:spPr>
        <p:txBody>
          <a:bodyPr wrap="none" anchor="ctr"/>
          <a:lstStyle/>
          <a:p>
            <a:endParaRPr lang="en-US"/>
          </a:p>
        </p:txBody>
      </p:sp>
      <p:sp>
        <p:nvSpPr>
          <p:cNvPr id="122891" name="Rectangle 11"/>
          <p:cNvSpPr>
            <a:spLocks noChangeArrowheads="1"/>
          </p:cNvSpPr>
          <p:nvPr/>
        </p:nvSpPr>
        <p:spPr bwMode="auto">
          <a:xfrm>
            <a:off x="2438400" y="5410200"/>
            <a:ext cx="4343400" cy="2286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22892" name="Rectangle 12"/>
          <p:cNvSpPr>
            <a:spLocks noChangeArrowheads="1"/>
          </p:cNvSpPr>
          <p:nvPr/>
        </p:nvSpPr>
        <p:spPr bwMode="auto">
          <a:xfrm>
            <a:off x="2324100" y="5659438"/>
            <a:ext cx="254000" cy="457200"/>
          </a:xfrm>
          <a:prstGeom prst="rect">
            <a:avLst/>
          </a:prstGeom>
          <a:noFill/>
          <a:ln w="9525">
            <a:noFill/>
            <a:miter lim="800000"/>
            <a:headEnd/>
            <a:tailEnd/>
          </a:ln>
          <a:effectLst/>
        </p:spPr>
        <p:txBody>
          <a:bodyPr wrap="none">
            <a:spAutoFit/>
          </a:bodyPr>
          <a:lstStyle/>
          <a:p>
            <a:r>
              <a:rPr lang="en-US" b="0">
                <a:latin typeface="Arial Narrow" charset="0"/>
              </a:rPr>
              <a:t>t</a:t>
            </a:r>
          </a:p>
        </p:txBody>
      </p:sp>
      <p:sp>
        <p:nvSpPr>
          <p:cNvPr id="122893" name="Rectangle 13"/>
          <p:cNvSpPr>
            <a:spLocks noChangeArrowheads="1"/>
          </p:cNvSpPr>
          <p:nvPr/>
        </p:nvSpPr>
        <p:spPr bwMode="auto">
          <a:xfrm>
            <a:off x="3617913" y="5715000"/>
            <a:ext cx="309562" cy="457200"/>
          </a:xfrm>
          <a:prstGeom prst="rect">
            <a:avLst/>
          </a:prstGeom>
          <a:noFill/>
          <a:ln w="9525">
            <a:noFill/>
            <a:miter lim="800000"/>
            <a:headEnd/>
            <a:tailEnd/>
          </a:ln>
          <a:effectLst/>
        </p:spPr>
        <p:txBody>
          <a:bodyPr>
            <a:spAutoFit/>
          </a:bodyPr>
          <a:lstStyle/>
          <a:p>
            <a:r>
              <a:rPr lang="en-US" b="0">
                <a:latin typeface="Arial Narrow" charset="0"/>
              </a:rPr>
              <a:t>t’</a:t>
            </a:r>
          </a:p>
        </p:txBody>
      </p:sp>
      <p:sp>
        <p:nvSpPr>
          <p:cNvPr id="122894" name="Rectangle 14"/>
          <p:cNvSpPr>
            <a:spLocks noChangeArrowheads="1"/>
          </p:cNvSpPr>
          <p:nvPr/>
        </p:nvSpPr>
        <p:spPr bwMode="auto">
          <a:xfrm>
            <a:off x="1090613" y="4089400"/>
            <a:ext cx="461962" cy="457200"/>
          </a:xfrm>
          <a:prstGeom prst="rect">
            <a:avLst/>
          </a:prstGeom>
          <a:noFill/>
          <a:ln w="9525">
            <a:noFill/>
            <a:miter lim="800000"/>
            <a:headEnd/>
            <a:tailEnd/>
          </a:ln>
          <a:effectLst/>
        </p:spPr>
        <p:txBody>
          <a:bodyPr wrap="none">
            <a:spAutoFit/>
          </a:bodyPr>
          <a:lstStyle/>
          <a:p>
            <a:r>
              <a:rPr lang="en-US" b="0">
                <a:latin typeface="Arial Narrow" charset="0"/>
              </a:rPr>
              <a:t>p1</a:t>
            </a:r>
          </a:p>
        </p:txBody>
      </p:sp>
      <p:sp>
        <p:nvSpPr>
          <p:cNvPr id="122895" name="Rectangle 15"/>
          <p:cNvSpPr>
            <a:spLocks noChangeArrowheads="1"/>
          </p:cNvSpPr>
          <p:nvPr/>
        </p:nvSpPr>
        <p:spPr bwMode="auto">
          <a:xfrm>
            <a:off x="1165225" y="5284788"/>
            <a:ext cx="461963" cy="457200"/>
          </a:xfrm>
          <a:prstGeom prst="rect">
            <a:avLst/>
          </a:prstGeom>
          <a:noFill/>
          <a:ln w="9525">
            <a:noFill/>
            <a:miter lim="800000"/>
            <a:headEnd/>
            <a:tailEnd/>
          </a:ln>
          <a:effectLst/>
        </p:spPr>
        <p:txBody>
          <a:bodyPr wrap="none">
            <a:spAutoFit/>
          </a:bodyPr>
          <a:lstStyle/>
          <a:p>
            <a:r>
              <a:rPr lang="en-US" b="0">
                <a:latin typeface="Arial Narrow" charset="0"/>
              </a:rPr>
              <a:t>p2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85800" y="0"/>
            <a:ext cx="7772400" cy="1143000"/>
          </a:xfrm>
        </p:spPr>
        <p:txBody>
          <a:bodyPr/>
          <a:lstStyle/>
          <a:p>
            <a:r>
              <a:rPr lang="en-US" b="1"/>
              <a:t>Sequential consistency</a:t>
            </a:r>
          </a:p>
        </p:txBody>
      </p:sp>
      <p:sp>
        <p:nvSpPr>
          <p:cNvPr id="123907" name="Rectangle 3"/>
          <p:cNvSpPr>
            <a:spLocks noGrp="1" noChangeArrowheads="1"/>
          </p:cNvSpPr>
          <p:nvPr>
            <p:ph idx="1"/>
          </p:nvPr>
        </p:nvSpPr>
        <p:spPr>
          <a:xfrm>
            <a:off x="685800" y="1600200"/>
            <a:ext cx="7772400" cy="4114800"/>
          </a:xfrm>
        </p:spPr>
        <p:txBody>
          <a:bodyPr/>
          <a:lstStyle/>
          <a:p>
            <a:pPr>
              <a:buFont typeface="Wingdings" pitchFamily="2" charset="2"/>
              <a:buNone/>
            </a:pPr>
            <a:r>
              <a:rPr lang="en-US"/>
              <a:t>	</a:t>
            </a:r>
            <a:r>
              <a:rPr lang="en-US" sz="2400">
                <a:latin typeface="Arial Narrow" charset="0"/>
              </a:rPr>
              <a:t>Some interleaving of the local temporal order of events at the different replicas is a consistent trace.</a:t>
            </a:r>
          </a:p>
        </p:txBody>
      </p:sp>
      <p:sp>
        <p:nvSpPr>
          <p:cNvPr id="123908" name="Line 4"/>
          <p:cNvSpPr>
            <a:spLocks noChangeShapeType="1"/>
          </p:cNvSpPr>
          <p:nvPr/>
        </p:nvSpPr>
        <p:spPr bwMode="auto">
          <a:xfrm>
            <a:off x="2133600" y="3505200"/>
            <a:ext cx="4953000" cy="0"/>
          </a:xfrm>
          <a:prstGeom prst="line">
            <a:avLst/>
          </a:prstGeom>
          <a:noFill/>
          <a:ln w="9525">
            <a:solidFill>
              <a:schemeClr val="tx1"/>
            </a:solidFill>
            <a:round/>
            <a:headEnd/>
            <a:tailEnd/>
          </a:ln>
          <a:effectLst/>
        </p:spPr>
        <p:txBody>
          <a:bodyPr wrap="none" anchor="ctr"/>
          <a:lstStyle/>
          <a:p>
            <a:endParaRPr lang="en-US"/>
          </a:p>
        </p:txBody>
      </p:sp>
      <p:sp>
        <p:nvSpPr>
          <p:cNvPr id="123909" name="Line 5"/>
          <p:cNvSpPr>
            <a:spLocks noChangeShapeType="1"/>
          </p:cNvSpPr>
          <p:nvPr/>
        </p:nvSpPr>
        <p:spPr bwMode="auto">
          <a:xfrm>
            <a:off x="2133600" y="5257800"/>
            <a:ext cx="5029200" cy="0"/>
          </a:xfrm>
          <a:prstGeom prst="line">
            <a:avLst/>
          </a:prstGeom>
          <a:noFill/>
          <a:ln w="9525">
            <a:solidFill>
              <a:schemeClr val="tx1"/>
            </a:solidFill>
            <a:round/>
            <a:headEnd/>
            <a:tailEnd/>
          </a:ln>
          <a:effectLst/>
        </p:spPr>
        <p:txBody>
          <a:bodyPr wrap="none" anchor="ctr"/>
          <a:lstStyle/>
          <a:p>
            <a:endParaRPr lang="en-US"/>
          </a:p>
        </p:txBody>
      </p:sp>
      <p:sp>
        <p:nvSpPr>
          <p:cNvPr id="123910" name="Line 6"/>
          <p:cNvSpPr>
            <a:spLocks noChangeShapeType="1"/>
          </p:cNvSpPr>
          <p:nvPr/>
        </p:nvSpPr>
        <p:spPr bwMode="auto">
          <a:xfrm>
            <a:off x="2133600" y="4343400"/>
            <a:ext cx="4953000" cy="0"/>
          </a:xfrm>
          <a:prstGeom prst="line">
            <a:avLst/>
          </a:prstGeom>
          <a:noFill/>
          <a:ln w="9525">
            <a:solidFill>
              <a:schemeClr val="tx1"/>
            </a:solidFill>
            <a:round/>
            <a:headEnd/>
            <a:tailEnd/>
          </a:ln>
          <a:effectLst/>
        </p:spPr>
        <p:txBody>
          <a:bodyPr wrap="none" anchor="ctr"/>
          <a:lstStyle/>
          <a:p>
            <a:endParaRPr lang="en-US"/>
          </a:p>
        </p:txBody>
      </p:sp>
      <p:sp>
        <p:nvSpPr>
          <p:cNvPr id="123911" name="Line 7"/>
          <p:cNvSpPr>
            <a:spLocks noChangeShapeType="1"/>
          </p:cNvSpPr>
          <p:nvPr/>
        </p:nvSpPr>
        <p:spPr bwMode="auto">
          <a:xfrm>
            <a:off x="2667000" y="3429000"/>
            <a:ext cx="0" cy="152400"/>
          </a:xfrm>
          <a:prstGeom prst="line">
            <a:avLst/>
          </a:prstGeom>
          <a:noFill/>
          <a:ln w="9525">
            <a:solidFill>
              <a:schemeClr val="tx1"/>
            </a:solidFill>
            <a:round/>
            <a:headEnd/>
            <a:tailEnd/>
          </a:ln>
          <a:effectLst/>
        </p:spPr>
        <p:txBody>
          <a:bodyPr wrap="none" anchor="ctr"/>
          <a:lstStyle/>
          <a:p>
            <a:endParaRPr lang="en-US"/>
          </a:p>
        </p:txBody>
      </p:sp>
      <p:sp>
        <p:nvSpPr>
          <p:cNvPr id="123912" name="Line 8"/>
          <p:cNvSpPr>
            <a:spLocks noChangeShapeType="1"/>
          </p:cNvSpPr>
          <p:nvPr/>
        </p:nvSpPr>
        <p:spPr bwMode="auto">
          <a:xfrm>
            <a:off x="4953000" y="4267200"/>
            <a:ext cx="0" cy="152400"/>
          </a:xfrm>
          <a:prstGeom prst="line">
            <a:avLst/>
          </a:prstGeom>
          <a:noFill/>
          <a:ln w="9525">
            <a:solidFill>
              <a:schemeClr val="tx1"/>
            </a:solidFill>
            <a:round/>
            <a:headEnd/>
            <a:tailEnd/>
          </a:ln>
          <a:effectLst/>
        </p:spPr>
        <p:txBody>
          <a:bodyPr wrap="none" anchor="ctr"/>
          <a:lstStyle/>
          <a:p>
            <a:endParaRPr lang="en-US"/>
          </a:p>
        </p:txBody>
      </p:sp>
      <p:sp>
        <p:nvSpPr>
          <p:cNvPr id="123913" name="Line 9"/>
          <p:cNvSpPr>
            <a:spLocks noChangeShapeType="1"/>
          </p:cNvSpPr>
          <p:nvPr/>
        </p:nvSpPr>
        <p:spPr bwMode="auto">
          <a:xfrm>
            <a:off x="4343400" y="3429000"/>
            <a:ext cx="0" cy="152400"/>
          </a:xfrm>
          <a:prstGeom prst="line">
            <a:avLst/>
          </a:prstGeom>
          <a:noFill/>
          <a:ln w="9525">
            <a:solidFill>
              <a:schemeClr val="tx1"/>
            </a:solidFill>
            <a:round/>
            <a:headEnd/>
            <a:tailEnd/>
          </a:ln>
          <a:effectLst/>
        </p:spPr>
        <p:txBody>
          <a:bodyPr wrap="none" anchor="ctr"/>
          <a:lstStyle/>
          <a:p>
            <a:endParaRPr lang="en-US"/>
          </a:p>
        </p:txBody>
      </p:sp>
      <p:sp>
        <p:nvSpPr>
          <p:cNvPr id="123914" name="Line 10"/>
          <p:cNvSpPr>
            <a:spLocks noChangeShapeType="1"/>
          </p:cNvSpPr>
          <p:nvPr/>
        </p:nvSpPr>
        <p:spPr bwMode="auto">
          <a:xfrm>
            <a:off x="5867400" y="5181600"/>
            <a:ext cx="0" cy="152400"/>
          </a:xfrm>
          <a:prstGeom prst="line">
            <a:avLst/>
          </a:prstGeom>
          <a:noFill/>
          <a:ln w="9525">
            <a:solidFill>
              <a:schemeClr val="tx1"/>
            </a:solidFill>
            <a:round/>
            <a:headEnd/>
            <a:tailEnd/>
          </a:ln>
          <a:effectLst/>
        </p:spPr>
        <p:txBody>
          <a:bodyPr wrap="none" anchor="ctr"/>
          <a:lstStyle/>
          <a:p>
            <a:endParaRPr lang="en-US"/>
          </a:p>
        </p:txBody>
      </p:sp>
      <p:sp>
        <p:nvSpPr>
          <p:cNvPr id="123915" name="Text Box 11"/>
          <p:cNvSpPr txBox="1">
            <a:spLocks noChangeArrowheads="1"/>
          </p:cNvSpPr>
          <p:nvPr/>
        </p:nvSpPr>
        <p:spPr bwMode="auto">
          <a:xfrm>
            <a:off x="2346325" y="2933700"/>
            <a:ext cx="1344613" cy="457200"/>
          </a:xfrm>
          <a:prstGeom prst="rect">
            <a:avLst/>
          </a:prstGeom>
          <a:noFill/>
          <a:ln w="9525">
            <a:noFill/>
            <a:miter lim="800000"/>
            <a:headEnd/>
            <a:tailEnd/>
          </a:ln>
          <a:effectLst/>
        </p:spPr>
        <p:txBody>
          <a:bodyPr wrap="none">
            <a:spAutoFit/>
          </a:bodyPr>
          <a:lstStyle/>
          <a:p>
            <a:r>
              <a:rPr lang="en-US" b="0">
                <a:latin typeface="Arial Narrow" charset="0"/>
              </a:rPr>
              <a:t>W(x:=100)</a:t>
            </a:r>
          </a:p>
        </p:txBody>
      </p:sp>
      <p:sp>
        <p:nvSpPr>
          <p:cNvPr id="123916" name="Text Box 12"/>
          <p:cNvSpPr txBox="1">
            <a:spLocks noChangeArrowheads="1"/>
          </p:cNvSpPr>
          <p:nvPr/>
        </p:nvSpPr>
        <p:spPr bwMode="auto">
          <a:xfrm>
            <a:off x="4251325" y="278130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sp>
        <p:nvSpPr>
          <p:cNvPr id="123917" name="Text Box 13"/>
          <p:cNvSpPr txBox="1">
            <a:spLocks noChangeArrowheads="1"/>
          </p:cNvSpPr>
          <p:nvPr/>
        </p:nvSpPr>
        <p:spPr bwMode="auto">
          <a:xfrm>
            <a:off x="4267200" y="2971800"/>
            <a:ext cx="1193800" cy="457200"/>
          </a:xfrm>
          <a:prstGeom prst="rect">
            <a:avLst/>
          </a:prstGeom>
          <a:noFill/>
          <a:ln w="9525">
            <a:noFill/>
            <a:miter lim="800000"/>
            <a:headEnd/>
            <a:tailEnd/>
          </a:ln>
          <a:effectLst/>
        </p:spPr>
        <p:txBody>
          <a:bodyPr wrap="none">
            <a:spAutoFit/>
          </a:bodyPr>
          <a:lstStyle/>
          <a:p>
            <a:r>
              <a:rPr lang="en-US" b="0">
                <a:latin typeface="Arial Narrow" charset="0"/>
              </a:rPr>
              <a:t>W(x:=99]</a:t>
            </a:r>
          </a:p>
        </p:txBody>
      </p:sp>
      <p:sp>
        <p:nvSpPr>
          <p:cNvPr id="123918" name="Text Box 14"/>
          <p:cNvSpPr txBox="1">
            <a:spLocks noChangeArrowheads="1"/>
          </p:cNvSpPr>
          <p:nvPr/>
        </p:nvSpPr>
        <p:spPr bwMode="auto">
          <a:xfrm>
            <a:off x="4953000" y="3810000"/>
            <a:ext cx="1219200" cy="457200"/>
          </a:xfrm>
          <a:prstGeom prst="rect">
            <a:avLst/>
          </a:prstGeom>
          <a:noFill/>
          <a:ln w="9525">
            <a:noFill/>
            <a:miter lim="800000"/>
            <a:headEnd/>
            <a:tailEnd/>
          </a:ln>
          <a:effectLst/>
        </p:spPr>
        <p:txBody>
          <a:bodyPr wrap="none">
            <a:spAutoFit/>
          </a:bodyPr>
          <a:lstStyle/>
          <a:p>
            <a:r>
              <a:rPr lang="en-US" b="0">
                <a:latin typeface="Arial Narrow" charset="0"/>
              </a:rPr>
              <a:t>R(x=100)</a:t>
            </a:r>
          </a:p>
        </p:txBody>
      </p:sp>
      <p:sp>
        <p:nvSpPr>
          <p:cNvPr id="123919" name="Text Box 15"/>
          <p:cNvSpPr txBox="1">
            <a:spLocks noChangeArrowheads="1"/>
          </p:cNvSpPr>
          <p:nvPr/>
        </p:nvSpPr>
        <p:spPr bwMode="auto">
          <a:xfrm>
            <a:off x="5867400" y="4724400"/>
            <a:ext cx="1079500" cy="457200"/>
          </a:xfrm>
          <a:prstGeom prst="rect">
            <a:avLst/>
          </a:prstGeom>
          <a:noFill/>
          <a:ln w="9525">
            <a:noFill/>
            <a:miter lim="800000"/>
            <a:headEnd/>
            <a:tailEnd/>
          </a:ln>
          <a:effectLst/>
        </p:spPr>
        <p:txBody>
          <a:bodyPr wrap="none">
            <a:spAutoFit/>
          </a:bodyPr>
          <a:lstStyle/>
          <a:p>
            <a:r>
              <a:rPr lang="en-US" b="0">
                <a:latin typeface="Arial Narrow" charset="0"/>
              </a:rPr>
              <a:t>R(x=99)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85800" y="0"/>
            <a:ext cx="7772400" cy="1143000"/>
          </a:xfrm>
        </p:spPr>
        <p:txBody>
          <a:bodyPr/>
          <a:lstStyle/>
          <a:p>
            <a:r>
              <a:rPr lang="en-US" b="1"/>
              <a:t>Sequential consistency</a:t>
            </a:r>
          </a:p>
        </p:txBody>
      </p:sp>
      <p:sp>
        <p:nvSpPr>
          <p:cNvPr id="124931" name="Rectangle 3"/>
          <p:cNvSpPr>
            <a:spLocks noGrp="1" noChangeArrowheads="1"/>
          </p:cNvSpPr>
          <p:nvPr>
            <p:ph idx="1"/>
          </p:nvPr>
        </p:nvSpPr>
        <p:spPr>
          <a:xfrm>
            <a:off x="685800" y="1600200"/>
            <a:ext cx="7772400" cy="4114800"/>
          </a:xfrm>
        </p:spPr>
        <p:txBody>
          <a:bodyPr/>
          <a:lstStyle/>
          <a:p>
            <a:pPr>
              <a:buFont typeface="Wingdings" pitchFamily="2" charset="2"/>
              <a:buNone/>
            </a:pPr>
            <a:r>
              <a:rPr lang="en-US"/>
              <a:t>	</a:t>
            </a:r>
            <a:r>
              <a:rPr lang="en-US" sz="2400">
                <a:solidFill>
                  <a:srgbClr val="C70F05"/>
                </a:solidFill>
                <a:latin typeface="Arial Narrow" charset="0"/>
              </a:rPr>
              <a:t>Is sequential consistency satisfied here?</a:t>
            </a:r>
          </a:p>
        </p:txBody>
      </p:sp>
      <p:sp>
        <p:nvSpPr>
          <p:cNvPr id="124932" name="Line 4"/>
          <p:cNvSpPr>
            <a:spLocks noChangeShapeType="1"/>
          </p:cNvSpPr>
          <p:nvPr/>
        </p:nvSpPr>
        <p:spPr bwMode="auto">
          <a:xfrm>
            <a:off x="2057400" y="3200400"/>
            <a:ext cx="4953000" cy="0"/>
          </a:xfrm>
          <a:prstGeom prst="line">
            <a:avLst/>
          </a:prstGeom>
          <a:noFill/>
          <a:ln w="9525">
            <a:solidFill>
              <a:schemeClr val="tx1"/>
            </a:solidFill>
            <a:round/>
            <a:headEnd/>
            <a:tailEnd/>
          </a:ln>
          <a:effectLst/>
        </p:spPr>
        <p:txBody>
          <a:bodyPr wrap="none" anchor="ctr"/>
          <a:lstStyle/>
          <a:p>
            <a:endParaRPr lang="en-US"/>
          </a:p>
        </p:txBody>
      </p:sp>
      <p:sp>
        <p:nvSpPr>
          <p:cNvPr id="124933" name="Line 5"/>
          <p:cNvSpPr>
            <a:spLocks noChangeShapeType="1"/>
          </p:cNvSpPr>
          <p:nvPr/>
        </p:nvSpPr>
        <p:spPr bwMode="auto">
          <a:xfrm>
            <a:off x="2057400" y="4953000"/>
            <a:ext cx="5029200" cy="0"/>
          </a:xfrm>
          <a:prstGeom prst="line">
            <a:avLst/>
          </a:prstGeom>
          <a:noFill/>
          <a:ln w="9525">
            <a:solidFill>
              <a:schemeClr val="tx1"/>
            </a:solidFill>
            <a:round/>
            <a:headEnd/>
            <a:tailEnd/>
          </a:ln>
          <a:effectLst/>
        </p:spPr>
        <p:txBody>
          <a:bodyPr wrap="none" anchor="ctr"/>
          <a:lstStyle/>
          <a:p>
            <a:endParaRPr lang="en-US"/>
          </a:p>
        </p:txBody>
      </p:sp>
      <p:sp>
        <p:nvSpPr>
          <p:cNvPr id="124934" name="Line 6"/>
          <p:cNvSpPr>
            <a:spLocks noChangeShapeType="1"/>
          </p:cNvSpPr>
          <p:nvPr/>
        </p:nvSpPr>
        <p:spPr bwMode="auto">
          <a:xfrm>
            <a:off x="2057400" y="4038600"/>
            <a:ext cx="4953000" cy="0"/>
          </a:xfrm>
          <a:prstGeom prst="line">
            <a:avLst/>
          </a:prstGeom>
          <a:noFill/>
          <a:ln w="9525">
            <a:solidFill>
              <a:schemeClr val="tx1"/>
            </a:solidFill>
            <a:round/>
            <a:headEnd/>
            <a:tailEnd/>
          </a:ln>
          <a:effectLst/>
        </p:spPr>
        <p:txBody>
          <a:bodyPr wrap="none" anchor="ctr"/>
          <a:lstStyle/>
          <a:p>
            <a:endParaRPr lang="en-US"/>
          </a:p>
        </p:txBody>
      </p:sp>
      <p:sp>
        <p:nvSpPr>
          <p:cNvPr id="124935" name="Line 7"/>
          <p:cNvSpPr>
            <a:spLocks noChangeShapeType="1"/>
          </p:cNvSpPr>
          <p:nvPr/>
        </p:nvSpPr>
        <p:spPr bwMode="auto">
          <a:xfrm>
            <a:off x="2590800" y="3124200"/>
            <a:ext cx="0" cy="152400"/>
          </a:xfrm>
          <a:prstGeom prst="line">
            <a:avLst/>
          </a:prstGeom>
          <a:noFill/>
          <a:ln w="9525">
            <a:solidFill>
              <a:schemeClr val="tx1"/>
            </a:solidFill>
            <a:round/>
            <a:headEnd/>
            <a:tailEnd/>
          </a:ln>
          <a:effectLst/>
        </p:spPr>
        <p:txBody>
          <a:bodyPr wrap="none" anchor="ctr"/>
          <a:lstStyle/>
          <a:p>
            <a:endParaRPr lang="en-US"/>
          </a:p>
        </p:txBody>
      </p:sp>
      <p:sp>
        <p:nvSpPr>
          <p:cNvPr id="124936" name="Line 8"/>
          <p:cNvSpPr>
            <a:spLocks noChangeShapeType="1"/>
          </p:cNvSpPr>
          <p:nvPr/>
        </p:nvSpPr>
        <p:spPr bwMode="auto">
          <a:xfrm>
            <a:off x="4572000" y="3962400"/>
            <a:ext cx="0" cy="152400"/>
          </a:xfrm>
          <a:prstGeom prst="line">
            <a:avLst/>
          </a:prstGeom>
          <a:noFill/>
          <a:ln w="9525">
            <a:solidFill>
              <a:schemeClr val="tx1"/>
            </a:solidFill>
            <a:round/>
            <a:headEnd/>
            <a:tailEnd/>
          </a:ln>
          <a:effectLst/>
        </p:spPr>
        <p:txBody>
          <a:bodyPr wrap="none" anchor="ctr"/>
          <a:lstStyle/>
          <a:p>
            <a:endParaRPr lang="en-US"/>
          </a:p>
        </p:txBody>
      </p:sp>
      <p:sp>
        <p:nvSpPr>
          <p:cNvPr id="124937" name="Line 9"/>
          <p:cNvSpPr>
            <a:spLocks noChangeShapeType="1"/>
          </p:cNvSpPr>
          <p:nvPr/>
        </p:nvSpPr>
        <p:spPr bwMode="auto">
          <a:xfrm>
            <a:off x="4267200" y="3124200"/>
            <a:ext cx="0" cy="152400"/>
          </a:xfrm>
          <a:prstGeom prst="line">
            <a:avLst/>
          </a:prstGeom>
          <a:noFill/>
          <a:ln w="9525">
            <a:solidFill>
              <a:schemeClr val="tx1"/>
            </a:solidFill>
            <a:round/>
            <a:headEnd/>
            <a:tailEnd/>
          </a:ln>
          <a:effectLst/>
        </p:spPr>
        <p:txBody>
          <a:bodyPr wrap="none" anchor="ctr"/>
          <a:lstStyle/>
          <a:p>
            <a:endParaRPr lang="en-US"/>
          </a:p>
        </p:txBody>
      </p:sp>
      <p:sp>
        <p:nvSpPr>
          <p:cNvPr id="124938" name="Line 10"/>
          <p:cNvSpPr>
            <a:spLocks noChangeShapeType="1"/>
          </p:cNvSpPr>
          <p:nvPr/>
        </p:nvSpPr>
        <p:spPr bwMode="auto">
          <a:xfrm>
            <a:off x="5029200" y="4876800"/>
            <a:ext cx="0" cy="152400"/>
          </a:xfrm>
          <a:prstGeom prst="line">
            <a:avLst/>
          </a:prstGeom>
          <a:noFill/>
          <a:ln w="9525">
            <a:solidFill>
              <a:schemeClr val="tx1"/>
            </a:solidFill>
            <a:round/>
            <a:headEnd/>
            <a:tailEnd/>
          </a:ln>
          <a:effectLst/>
        </p:spPr>
        <p:txBody>
          <a:bodyPr wrap="none" anchor="ctr"/>
          <a:lstStyle/>
          <a:p>
            <a:endParaRPr lang="en-US"/>
          </a:p>
        </p:txBody>
      </p:sp>
      <p:sp>
        <p:nvSpPr>
          <p:cNvPr id="124939" name="Text Box 11"/>
          <p:cNvSpPr txBox="1">
            <a:spLocks noChangeArrowheads="1"/>
          </p:cNvSpPr>
          <p:nvPr/>
        </p:nvSpPr>
        <p:spPr bwMode="auto">
          <a:xfrm>
            <a:off x="2270125" y="2628900"/>
            <a:ext cx="1204913" cy="457200"/>
          </a:xfrm>
          <a:prstGeom prst="rect">
            <a:avLst/>
          </a:prstGeom>
          <a:noFill/>
          <a:ln w="9525">
            <a:noFill/>
            <a:miter lim="800000"/>
            <a:headEnd/>
            <a:tailEnd/>
          </a:ln>
          <a:effectLst/>
        </p:spPr>
        <p:txBody>
          <a:bodyPr wrap="none">
            <a:spAutoFit/>
          </a:bodyPr>
          <a:lstStyle/>
          <a:p>
            <a:r>
              <a:rPr lang="en-US" b="0">
                <a:latin typeface="Arial Narrow" charset="0"/>
              </a:rPr>
              <a:t>W(x:=10)</a:t>
            </a:r>
          </a:p>
        </p:txBody>
      </p:sp>
      <p:sp>
        <p:nvSpPr>
          <p:cNvPr id="124940" name="Text Box 12"/>
          <p:cNvSpPr txBox="1">
            <a:spLocks noChangeArrowheads="1"/>
          </p:cNvSpPr>
          <p:nvPr/>
        </p:nvSpPr>
        <p:spPr bwMode="auto">
          <a:xfrm>
            <a:off x="4175125" y="247650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sp>
        <p:nvSpPr>
          <p:cNvPr id="124941" name="Text Box 13"/>
          <p:cNvSpPr txBox="1">
            <a:spLocks noChangeArrowheads="1"/>
          </p:cNvSpPr>
          <p:nvPr/>
        </p:nvSpPr>
        <p:spPr bwMode="auto">
          <a:xfrm>
            <a:off x="4191000" y="2667000"/>
            <a:ext cx="1052513" cy="457200"/>
          </a:xfrm>
          <a:prstGeom prst="rect">
            <a:avLst/>
          </a:prstGeom>
          <a:noFill/>
          <a:ln w="9525">
            <a:noFill/>
            <a:miter lim="800000"/>
            <a:headEnd/>
            <a:tailEnd/>
          </a:ln>
          <a:effectLst/>
        </p:spPr>
        <p:txBody>
          <a:bodyPr wrap="none">
            <a:spAutoFit/>
          </a:bodyPr>
          <a:lstStyle/>
          <a:p>
            <a:r>
              <a:rPr lang="en-US" b="0">
                <a:latin typeface="Arial Narrow" charset="0"/>
              </a:rPr>
              <a:t>W(x:=8]</a:t>
            </a:r>
          </a:p>
        </p:txBody>
      </p:sp>
      <p:sp>
        <p:nvSpPr>
          <p:cNvPr id="124942" name="Text Box 14"/>
          <p:cNvSpPr txBox="1">
            <a:spLocks noChangeArrowheads="1"/>
          </p:cNvSpPr>
          <p:nvPr/>
        </p:nvSpPr>
        <p:spPr bwMode="auto">
          <a:xfrm>
            <a:off x="4495800" y="3505200"/>
            <a:ext cx="1135063" cy="457200"/>
          </a:xfrm>
          <a:prstGeom prst="rect">
            <a:avLst/>
          </a:prstGeom>
          <a:noFill/>
          <a:ln w="9525">
            <a:noFill/>
            <a:miter lim="800000"/>
            <a:headEnd/>
            <a:tailEnd/>
          </a:ln>
          <a:effectLst/>
        </p:spPr>
        <p:txBody>
          <a:bodyPr wrap="none">
            <a:spAutoFit/>
          </a:bodyPr>
          <a:lstStyle/>
          <a:p>
            <a:r>
              <a:rPr lang="en-US" b="0">
                <a:latin typeface="Arial Narrow" charset="0"/>
              </a:rPr>
              <a:t>W(x=20)</a:t>
            </a:r>
          </a:p>
        </p:txBody>
      </p:sp>
      <p:sp>
        <p:nvSpPr>
          <p:cNvPr id="124943" name="Text Box 15"/>
          <p:cNvSpPr txBox="1">
            <a:spLocks noChangeArrowheads="1"/>
          </p:cNvSpPr>
          <p:nvPr/>
        </p:nvSpPr>
        <p:spPr bwMode="auto">
          <a:xfrm>
            <a:off x="4876800" y="4419600"/>
            <a:ext cx="1079500" cy="457200"/>
          </a:xfrm>
          <a:prstGeom prst="rect">
            <a:avLst/>
          </a:prstGeom>
          <a:noFill/>
          <a:ln w="9525">
            <a:noFill/>
            <a:miter lim="800000"/>
            <a:headEnd/>
            <a:tailEnd/>
          </a:ln>
          <a:effectLst/>
        </p:spPr>
        <p:txBody>
          <a:bodyPr wrap="none">
            <a:spAutoFit/>
          </a:bodyPr>
          <a:lstStyle/>
          <a:p>
            <a:r>
              <a:rPr lang="en-US" b="0">
                <a:latin typeface="Arial Narrow" charset="0"/>
              </a:rPr>
              <a:t>R(x=20)</a:t>
            </a:r>
          </a:p>
        </p:txBody>
      </p:sp>
      <p:sp>
        <p:nvSpPr>
          <p:cNvPr id="124944" name="Line 16"/>
          <p:cNvSpPr>
            <a:spLocks noChangeShapeType="1"/>
          </p:cNvSpPr>
          <p:nvPr/>
        </p:nvSpPr>
        <p:spPr bwMode="auto">
          <a:xfrm>
            <a:off x="3200400" y="3962400"/>
            <a:ext cx="0" cy="152400"/>
          </a:xfrm>
          <a:prstGeom prst="line">
            <a:avLst/>
          </a:prstGeom>
          <a:noFill/>
          <a:ln w="9525">
            <a:solidFill>
              <a:schemeClr val="tx1"/>
            </a:solidFill>
            <a:round/>
            <a:headEnd/>
            <a:tailEnd/>
          </a:ln>
          <a:effectLst/>
        </p:spPr>
        <p:txBody>
          <a:bodyPr wrap="none" anchor="ctr"/>
          <a:lstStyle/>
          <a:p>
            <a:endParaRPr lang="en-US"/>
          </a:p>
        </p:txBody>
      </p:sp>
      <p:sp>
        <p:nvSpPr>
          <p:cNvPr id="124945" name="Text Box 17"/>
          <p:cNvSpPr txBox="1">
            <a:spLocks noChangeArrowheads="1"/>
          </p:cNvSpPr>
          <p:nvPr/>
        </p:nvSpPr>
        <p:spPr bwMode="auto">
          <a:xfrm>
            <a:off x="2955925" y="3467100"/>
            <a:ext cx="114935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
        <p:nvSpPr>
          <p:cNvPr id="124946" name="Line 18"/>
          <p:cNvSpPr>
            <a:spLocks noChangeShapeType="1"/>
          </p:cNvSpPr>
          <p:nvPr/>
        </p:nvSpPr>
        <p:spPr bwMode="auto">
          <a:xfrm>
            <a:off x="6705600" y="4876800"/>
            <a:ext cx="0" cy="152400"/>
          </a:xfrm>
          <a:prstGeom prst="line">
            <a:avLst/>
          </a:prstGeom>
          <a:noFill/>
          <a:ln w="9525">
            <a:solidFill>
              <a:schemeClr val="tx1"/>
            </a:solidFill>
            <a:round/>
            <a:headEnd/>
            <a:tailEnd/>
          </a:ln>
          <a:effectLst/>
        </p:spPr>
        <p:txBody>
          <a:bodyPr wrap="none" anchor="ctr"/>
          <a:lstStyle/>
          <a:p>
            <a:endParaRPr lang="en-US"/>
          </a:p>
        </p:txBody>
      </p:sp>
      <p:sp>
        <p:nvSpPr>
          <p:cNvPr id="124947" name="Text Box 19"/>
          <p:cNvSpPr txBox="1">
            <a:spLocks noChangeArrowheads="1"/>
          </p:cNvSpPr>
          <p:nvPr/>
        </p:nvSpPr>
        <p:spPr bwMode="auto">
          <a:xfrm>
            <a:off x="6553200" y="4419600"/>
            <a:ext cx="107950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685800" y="0"/>
            <a:ext cx="7772400" cy="1143000"/>
          </a:xfrm>
        </p:spPr>
        <p:txBody>
          <a:bodyPr/>
          <a:lstStyle/>
          <a:p>
            <a:r>
              <a:rPr lang="en-US" b="1"/>
              <a:t>Causal consistency</a:t>
            </a:r>
          </a:p>
        </p:txBody>
      </p:sp>
      <p:sp>
        <p:nvSpPr>
          <p:cNvPr id="125955" name="Rectangle 3"/>
          <p:cNvSpPr>
            <a:spLocks noGrp="1" noChangeArrowheads="1"/>
          </p:cNvSpPr>
          <p:nvPr>
            <p:ph idx="1"/>
          </p:nvPr>
        </p:nvSpPr>
        <p:spPr>
          <a:xfrm>
            <a:off x="685800" y="1600200"/>
            <a:ext cx="7772400" cy="4114800"/>
          </a:xfrm>
        </p:spPr>
        <p:txBody>
          <a:bodyPr/>
          <a:lstStyle/>
          <a:p>
            <a:pPr>
              <a:buFont typeface="Wingdings" pitchFamily="2" charset="2"/>
              <a:buNone/>
            </a:pPr>
            <a:r>
              <a:rPr lang="en-US"/>
              <a:t>	</a:t>
            </a:r>
            <a:r>
              <a:rPr lang="en-US" sz="2800">
                <a:latin typeface="Arial Narrow" charset="0"/>
              </a:rPr>
              <a:t>All writes that are </a:t>
            </a:r>
            <a:r>
              <a:rPr lang="en-US" sz="2800" i="1">
                <a:latin typeface="Arial Narrow" charset="0"/>
              </a:rPr>
              <a:t>causally related</a:t>
            </a:r>
            <a:r>
              <a:rPr lang="en-US" sz="2800">
                <a:latin typeface="Arial Narrow" charset="0"/>
              </a:rPr>
              <a:t> must be seen by every process in the same order.</a:t>
            </a:r>
            <a:endParaRPr lang="en-US"/>
          </a:p>
        </p:txBody>
      </p:sp>
      <p:sp>
        <p:nvSpPr>
          <p:cNvPr id="125956" name="Line 4"/>
          <p:cNvSpPr>
            <a:spLocks noChangeShapeType="1"/>
          </p:cNvSpPr>
          <p:nvPr/>
        </p:nvSpPr>
        <p:spPr bwMode="auto">
          <a:xfrm>
            <a:off x="1997075" y="3543300"/>
            <a:ext cx="5257800" cy="0"/>
          </a:xfrm>
          <a:prstGeom prst="line">
            <a:avLst/>
          </a:prstGeom>
          <a:noFill/>
          <a:ln w="9525">
            <a:solidFill>
              <a:schemeClr val="tx1"/>
            </a:solidFill>
            <a:round/>
            <a:headEnd/>
            <a:tailEnd/>
          </a:ln>
          <a:effectLst/>
        </p:spPr>
        <p:txBody>
          <a:bodyPr wrap="none" anchor="ctr"/>
          <a:lstStyle/>
          <a:p>
            <a:endParaRPr lang="en-US"/>
          </a:p>
        </p:txBody>
      </p:sp>
      <p:sp>
        <p:nvSpPr>
          <p:cNvPr id="125957" name="Line 5"/>
          <p:cNvSpPr>
            <a:spLocks noChangeShapeType="1"/>
          </p:cNvSpPr>
          <p:nvPr/>
        </p:nvSpPr>
        <p:spPr bwMode="auto">
          <a:xfrm>
            <a:off x="1997075" y="5905500"/>
            <a:ext cx="5257800" cy="0"/>
          </a:xfrm>
          <a:prstGeom prst="line">
            <a:avLst/>
          </a:prstGeom>
          <a:noFill/>
          <a:ln w="9525">
            <a:solidFill>
              <a:schemeClr val="tx1"/>
            </a:solidFill>
            <a:round/>
            <a:headEnd/>
            <a:tailEnd/>
          </a:ln>
          <a:effectLst/>
        </p:spPr>
        <p:txBody>
          <a:bodyPr wrap="none" anchor="ctr"/>
          <a:lstStyle/>
          <a:p>
            <a:endParaRPr lang="en-US"/>
          </a:p>
        </p:txBody>
      </p:sp>
      <p:sp>
        <p:nvSpPr>
          <p:cNvPr id="125958" name="Line 6"/>
          <p:cNvSpPr>
            <a:spLocks noChangeShapeType="1"/>
          </p:cNvSpPr>
          <p:nvPr/>
        </p:nvSpPr>
        <p:spPr bwMode="auto">
          <a:xfrm>
            <a:off x="1997075" y="5067300"/>
            <a:ext cx="5257800" cy="0"/>
          </a:xfrm>
          <a:prstGeom prst="line">
            <a:avLst/>
          </a:prstGeom>
          <a:noFill/>
          <a:ln w="9525">
            <a:solidFill>
              <a:schemeClr val="tx1"/>
            </a:solidFill>
            <a:round/>
            <a:headEnd/>
            <a:tailEnd/>
          </a:ln>
          <a:effectLst/>
        </p:spPr>
        <p:txBody>
          <a:bodyPr wrap="none" anchor="ctr"/>
          <a:lstStyle/>
          <a:p>
            <a:endParaRPr lang="en-US"/>
          </a:p>
        </p:txBody>
      </p:sp>
      <p:sp>
        <p:nvSpPr>
          <p:cNvPr id="125959" name="Line 7"/>
          <p:cNvSpPr>
            <a:spLocks noChangeShapeType="1"/>
          </p:cNvSpPr>
          <p:nvPr/>
        </p:nvSpPr>
        <p:spPr bwMode="auto">
          <a:xfrm>
            <a:off x="1997075" y="4305300"/>
            <a:ext cx="5257800" cy="0"/>
          </a:xfrm>
          <a:prstGeom prst="line">
            <a:avLst/>
          </a:prstGeom>
          <a:noFill/>
          <a:ln w="9525">
            <a:solidFill>
              <a:schemeClr val="tx1"/>
            </a:solidFill>
            <a:round/>
            <a:headEnd/>
            <a:tailEnd/>
          </a:ln>
          <a:effectLst/>
        </p:spPr>
        <p:txBody>
          <a:bodyPr wrap="none" anchor="ctr"/>
          <a:lstStyle/>
          <a:p>
            <a:endParaRPr lang="en-US"/>
          </a:p>
        </p:txBody>
      </p:sp>
      <p:sp>
        <p:nvSpPr>
          <p:cNvPr id="125960" name="Line 8"/>
          <p:cNvSpPr>
            <a:spLocks noChangeShapeType="1"/>
          </p:cNvSpPr>
          <p:nvPr/>
        </p:nvSpPr>
        <p:spPr bwMode="auto">
          <a:xfrm>
            <a:off x="2530475" y="3467100"/>
            <a:ext cx="0" cy="152400"/>
          </a:xfrm>
          <a:prstGeom prst="line">
            <a:avLst/>
          </a:prstGeom>
          <a:noFill/>
          <a:ln w="38100">
            <a:solidFill>
              <a:schemeClr val="tx1"/>
            </a:solidFill>
            <a:round/>
            <a:headEnd/>
            <a:tailEnd/>
          </a:ln>
          <a:effectLst/>
        </p:spPr>
        <p:txBody>
          <a:bodyPr wrap="none" anchor="ctr"/>
          <a:lstStyle/>
          <a:p>
            <a:endParaRPr lang="en-US"/>
          </a:p>
        </p:txBody>
      </p:sp>
      <p:sp>
        <p:nvSpPr>
          <p:cNvPr id="125961" name="Line 9"/>
          <p:cNvSpPr>
            <a:spLocks noChangeShapeType="1"/>
          </p:cNvSpPr>
          <p:nvPr/>
        </p:nvSpPr>
        <p:spPr bwMode="auto">
          <a:xfrm>
            <a:off x="4435475" y="5829300"/>
            <a:ext cx="0" cy="152400"/>
          </a:xfrm>
          <a:prstGeom prst="line">
            <a:avLst/>
          </a:prstGeom>
          <a:noFill/>
          <a:ln w="38100">
            <a:solidFill>
              <a:schemeClr val="tx1"/>
            </a:solidFill>
            <a:round/>
            <a:headEnd/>
            <a:tailEnd/>
          </a:ln>
          <a:effectLst/>
        </p:spPr>
        <p:txBody>
          <a:bodyPr wrap="none" anchor="ctr"/>
          <a:lstStyle/>
          <a:p>
            <a:endParaRPr lang="en-US"/>
          </a:p>
        </p:txBody>
      </p:sp>
      <p:sp>
        <p:nvSpPr>
          <p:cNvPr id="125962" name="Line 10"/>
          <p:cNvSpPr>
            <a:spLocks noChangeShapeType="1"/>
          </p:cNvSpPr>
          <p:nvPr/>
        </p:nvSpPr>
        <p:spPr bwMode="auto">
          <a:xfrm>
            <a:off x="2911475" y="4229100"/>
            <a:ext cx="0" cy="152400"/>
          </a:xfrm>
          <a:prstGeom prst="line">
            <a:avLst/>
          </a:prstGeom>
          <a:noFill/>
          <a:ln w="38100">
            <a:solidFill>
              <a:schemeClr val="tx1"/>
            </a:solidFill>
            <a:round/>
            <a:headEnd/>
            <a:tailEnd/>
          </a:ln>
          <a:effectLst/>
        </p:spPr>
        <p:txBody>
          <a:bodyPr wrap="none" anchor="ctr"/>
          <a:lstStyle/>
          <a:p>
            <a:endParaRPr lang="en-US"/>
          </a:p>
        </p:txBody>
      </p:sp>
      <p:sp>
        <p:nvSpPr>
          <p:cNvPr id="125963" name="Line 11"/>
          <p:cNvSpPr>
            <a:spLocks noChangeShapeType="1"/>
          </p:cNvSpPr>
          <p:nvPr/>
        </p:nvSpPr>
        <p:spPr bwMode="auto">
          <a:xfrm>
            <a:off x="5654675" y="4991100"/>
            <a:ext cx="0" cy="152400"/>
          </a:xfrm>
          <a:prstGeom prst="line">
            <a:avLst/>
          </a:prstGeom>
          <a:noFill/>
          <a:ln w="38100">
            <a:solidFill>
              <a:schemeClr val="tx1"/>
            </a:solidFill>
            <a:round/>
            <a:headEnd/>
            <a:tailEnd/>
          </a:ln>
          <a:effectLst/>
        </p:spPr>
        <p:txBody>
          <a:bodyPr wrap="none" anchor="ctr"/>
          <a:lstStyle/>
          <a:p>
            <a:endParaRPr lang="en-US"/>
          </a:p>
        </p:txBody>
      </p:sp>
      <p:sp>
        <p:nvSpPr>
          <p:cNvPr id="125964" name="Line 12"/>
          <p:cNvSpPr>
            <a:spLocks noChangeShapeType="1"/>
          </p:cNvSpPr>
          <p:nvPr/>
        </p:nvSpPr>
        <p:spPr bwMode="auto">
          <a:xfrm>
            <a:off x="3978275" y="4991100"/>
            <a:ext cx="0" cy="152400"/>
          </a:xfrm>
          <a:prstGeom prst="line">
            <a:avLst/>
          </a:prstGeom>
          <a:noFill/>
          <a:ln w="38100">
            <a:solidFill>
              <a:schemeClr val="tx1"/>
            </a:solidFill>
            <a:round/>
            <a:headEnd/>
            <a:tailEnd/>
          </a:ln>
          <a:effectLst/>
        </p:spPr>
        <p:txBody>
          <a:bodyPr wrap="none" anchor="ctr"/>
          <a:lstStyle/>
          <a:p>
            <a:endParaRPr lang="en-US"/>
          </a:p>
        </p:txBody>
      </p:sp>
      <p:sp>
        <p:nvSpPr>
          <p:cNvPr id="125965" name="Line 13"/>
          <p:cNvSpPr>
            <a:spLocks noChangeShapeType="1"/>
          </p:cNvSpPr>
          <p:nvPr/>
        </p:nvSpPr>
        <p:spPr bwMode="auto">
          <a:xfrm>
            <a:off x="7026275" y="5829300"/>
            <a:ext cx="0" cy="152400"/>
          </a:xfrm>
          <a:prstGeom prst="line">
            <a:avLst/>
          </a:prstGeom>
          <a:noFill/>
          <a:ln w="38100">
            <a:solidFill>
              <a:schemeClr val="tx1"/>
            </a:solidFill>
            <a:round/>
            <a:headEnd/>
            <a:tailEnd/>
          </a:ln>
          <a:effectLst/>
        </p:spPr>
        <p:txBody>
          <a:bodyPr wrap="none" anchor="ctr"/>
          <a:lstStyle/>
          <a:p>
            <a:endParaRPr lang="en-US"/>
          </a:p>
        </p:txBody>
      </p:sp>
      <p:sp>
        <p:nvSpPr>
          <p:cNvPr id="125966" name="Text Box 14"/>
          <p:cNvSpPr txBox="1">
            <a:spLocks noChangeArrowheads="1"/>
          </p:cNvSpPr>
          <p:nvPr/>
        </p:nvSpPr>
        <p:spPr bwMode="auto">
          <a:xfrm>
            <a:off x="2209800" y="2895600"/>
            <a:ext cx="1204913" cy="457200"/>
          </a:xfrm>
          <a:prstGeom prst="rect">
            <a:avLst/>
          </a:prstGeom>
          <a:noFill/>
          <a:ln w="9525">
            <a:noFill/>
            <a:miter lim="800000"/>
            <a:headEnd/>
            <a:tailEnd/>
          </a:ln>
          <a:effectLst/>
        </p:spPr>
        <p:txBody>
          <a:bodyPr wrap="none">
            <a:spAutoFit/>
          </a:bodyPr>
          <a:lstStyle/>
          <a:p>
            <a:r>
              <a:rPr lang="en-US" b="0">
                <a:latin typeface="Arial Narrow" charset="0"/>
              </a:rPr>
              <a:t>W(x:=10)</a:t>
            </a:r>
          </a:p>
        </p:txBody>
      </p:sp>
      <p:sp>
        <p:nvSpPr>
          <p:cNvPr id="125967" name="Text Box 15"/>
          <p:cNvSpPr txBox="1">
            <a:spLocks noChangeArrowheads="1"/>
          </p:cNvSpPr>
          <p:nvPr/>
        </p:nvSpPr>
        <p:spPr bwMode="auto">
          <a:xfrm>
            <a:off x="2743200" y="3733800"/>
            <a:ext cx="1204913" cy="457200"/>
          </a:xfrm>
          <a:prstGeom prst="rect">
            <a:avLst/>
          </a:prstGeom>
          <a:noFill/>
          <a:ln w="9525">
            <a:noFill/>
            <a:miter lim="800000"/>
            <a:headEnd/>
            <a:tailEnd/>
          </a:ln>
          <a:effectLst/>
        </p:spPr>
        <p:txBody>
          <a:bodyPr wrap="none">
            <a:spAutoFit/>
          </a:bodyPr>
          <a:lstStyle/>
          <a:p>
            <a:r>
              <a:rPr lang="en-US" b="0">
                <a:latin typeface="Arial Narrow" charset="0"/>
              </a:rPr>
              <a:t>W(x:=20)</a:t>
            </a:r>
          </a:p>
        </p:txBody>
      </p:sp>
      <p:sp>
        <p:nvSpPr>
          <p:cNvPr id="125968" name="Text Box 16"/>
          <p:cNvSpPr txBox="1">
            <a:spLocks noChangeArrowheads="1"/>
          </p:cNvSpPr>
          <p:nvPr/>
        </p:nvSpPr>
        <p:spPr bwMode="auto">
          <a:xfrm>
            <a:off x="3810000" y="4495800"/>
            <a:ext cx="107950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
        <p:nvSpPr>
          <p:cNvPr id="125969" name="Text Box 17"/>
          <p:cNvSpPr txBox="1">
            <a:spLocks noChangeArrowheads="1"/>
          </p:cNvSpPr>
          <p:nvPr/>
        </p:nvSpPr>
        <p:spPr bwMode="auto">
          <a:xfrm>
            <a:off x="5486400" y="4495800"/>
            <a:ext cx="1079500" cy="457200"/>
          </a:xfrm>
          <a:prstGeom prst="rect">
            <a:avLst/>
          </a:prstGeom>
          <a:noFill/>
          <a:ln w="9525">
            <a:noFill/>
            <a:miter lim="800000"/>
            <a:headEnd/>
            <a:tailEnd/>
          </a:ln>
          <a:effectLst/>
        </p:spPr>
        <p:txBody>
          <a:bodyPr wrap="none">
            <a:spAutoFit/>
          </a:bodyPr>
          <a:lstStyle/>
          <a:p>
            <a:r>
              <a:rPr lang="en-US" b="0">
                <a:latin typeface="Arial Narrow" charset="0"/>
              </a:rPr>
              <a:t>R(x=20)</a:t>
            </a:r>
          </a:p>
        </p:txBody>
      </p:sp>
      <p:sp>
        <p:nvSpPr>
          <p:cNvPr id="125970" name="Text Box 18"/>
          <p:cNvSpPr txBox="1">
            <a:spLocks noChangeArrowheads="1"/>
          </p:cNvSpPr>
          <p:nvPr/>
        </p:nvSpPr>
        <p:spPr bwMode="auto">
          <a:xfrm>
            <a:off x="4343400" y="5334000"/>
            <a:ext cx="1079500" cy="457200"/>
          </a:xfrm>
          <a:prstGeom prst="rect">
            <a:avLst/>
          </a:prstGeom>
          <a:noFill/>
          <a:ln w="9525">
            <a:noFill/>
            <a:miter lim="800000"/>
            <a:headEnd/>
            <a:tailEnd/>
          </a:ln>
          <a:effectLst/>
        </p:spPr>
        <p:txBody>
          <a:bodyPr wrap="none">
            <a:spAutoFit/>
          </a:bodyPr>
          <a:lstStyle/>
          <a:p>
            <a:r>
              <a:rPr lang="en-US" b="0">
                <a:latin typeface="Arial Narrow" charset="0"/>
              </a:rPr>
              <a:t>R(x=20)</a:t>
            </a:r>
          </a:p>
        </p:txBody>
      </p:sp>
      <p:sp>
        <p:nvSpPr>
          <p:cNvPr id="125971" name="Text Box 19"/>
          <p:cNvSpPr txBox="1">
            <a:spLocks noChangeArrowheads="1"/>
          </p:cNvSpPr>
          <p:nvPr/>
        </p:nvSpPr>
        <p:spPr bwMode="auto">
          <a:xfrm>
            <a:off x="6553200" y="5257800"/>
            <a:ext cx="107950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0"/>
            <a:ext cx="7772400" cy="1143000"/>
          </a:xfrm>
        </p:spPr>
        <p:txBody>
          <a:bodyPr/>
          <a:lstStyle/>
          <a:p>
            <a:r>
              <a:rPr lang="en-US" b="1"/>
              <a:t>Replication</a:t>
            </a:r>
            <a:endParaRPr lang="en-US"/>
          </a:p>
        </p:txBody>
      </p:sp>
      <p:sp>
        <p:nvSpPr>
          <p:cNvPr id="108547" name="Rectangle 3"/>
          <p:cNvSpPr>
            <a:spLocks noGrp="1" noChangeArrowheads="1"/>
          </p:cNvSpPr>
          <p:nvPr>
            <p:ph idx="1"/>
          </p:nvPr>
        </p:nvSpPr>
        <p:spPr>
          <a:xfrm>
            <a:off x="762000" y="1524000"/>
            <a:ext cx="7772400" cy="4114800"/>
          </a:xfrm>
        </p:spPr>
        <p:txBody>
          <a:bodyPr/>
          <a:lstStyle/>
          <a:p>
            <a:r>
              <a:rPr lang="en-US" b="1"/>
              <a:t>Improves </a:t>
            </a:r>
            <a:r>
              <a:rPr lang="en-US" b="1">
                <a:solidFill>
                  <a:srgbClr val="C70F05"/>
                </a:solidFill>
              </a:rPr>
              <a:t>reliability</a:t>
            </a:r>
            <a:endParaRPr lang="en-US"/>
          </a:p>
          <a:p>
            <a:r>
              <a:rPr lang="en-US" b="1"/>
              <a:t>Improves </a:t>
            </a:r>
            <a:r>
              <a:rPr lang="en-US" b="1">
                <a:solidFill>
                  <a:srgbClr val="C70F05"/>
                </a:solidFill>
              </a:rPr>
              <a:t>availability</a:t>
            </a:r>
          </a:p>
          <a:p>
            <a:pPr>
              <a:buFont typeface="Wingdings" pitchFamily="2" charset="2"/>
              <a:buNone/>
            </a:pPr>
            <a:r>
              <a:rPr lang="en-US">
                <a:solidFill>
                  <a:srgbClr val="C70F05"/>
                </a:solidFill>
              </a:rPr>
              <a:t>	(</a:t>
            </a:r>
            <a:r>
              <a:rPr lang="en-US" sz="2400" i="1">
                <a:solidFill>
                  <a:srgbClr val="C70F05"/>
                </a:solidFill>
              </a:rPr>
              <a:t>What good is a reliable system if it is not available?)</a:t>
            </a:r>
          </a:p>
          <a:p>
            <a:pPr>
              <a:buFont typeface="Wingdings" pitchFamily="2" charset="2"/>
              <a:buNone/>
            </a:pPr>
            <a:endParaRPr lang="en-US" b="1">
              <a:solidFill>
                <a:srgbClr val="C70F05"/>
              </a:solidFill>
            </a:endParaRPr>
          </a:p>
          <a:p>
            <a:r>
              <a:rPr lang="en-US"/>
              <a:t>Replication must be </a:t>
            </a:r>
            <a:r>
              <a:rPr lang="en-US" b="1">
                <a:solidFill>
                  <a:srgbClr val="C70F05"/>
                </a:solidFill>
              </a:rPr>
              <a:t>transparent</a:t>
            </a:r>
            <a:r>
              <a:rPr lang="en-US"/>
              <a:t> and create the illusion of a single copy.</a:t>
            </a:r>
            <a:endParaRPr lang="en-US">
              <a:solidFill>
                <a:srgbClr val="C70F05"/>
              </a:solidFill>
            </a:endParaRPr>
          </a:p>
          <a:p>
            <a:endParaRPr lang="en-US" sz="24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09600" y="0"/>
            <a:ext cx="7772400" cy="1143000"/>
          </a:xfrm>
        </p:spPr>
        <p:txBody>
          <a:bodyPr/>
          <a:lstStyle/>
          <a:p>
            <a:r>
              <a:rPr lang="en-US" b="1"/>
              <a:t>Linearizability</a:t>
            </a:r>
            <a:endParaRPr lang="en-US"/>
          </a:p>
        </p:txBody>
      </p:sp>
      <p:sp>
        <p:nvSpPr>
          <p:cNvPr id="126979" name="Rectangle 3"/>
          <p:cNvSpPr>
            <a:spLocks noGrp="1" noChangeArrowheads="1"/>
          </p:cNvSpPr>
          <p:nvPr>
            <p:ph idx="1"/>
          </p:nvPr>
        </p:nvSpPr>
        <p:spPr>
          <a:xfrm>
            <a:off x="685800" y="1219200"/>
            <a:ext cx="7772400" cy="1752600"/>
          </a:xfrm>
        </p:spPr>
        <p:txBody>
          <a:bodyPr/>
          <a:lstStyle/>
          <a:p>
            <a:pPr algn="just">
              <a:buFont typeface="Wingdings" pitchFamily="2" charset="2"/>
              <a:buNone/>
            </a:pPr>
            <a:r>
              <a:rPr lang="en-US" i="1">
                <a:solidFill>
                  <a:srgbClr val="C70F05"/>
                </a:solidFill>
              </a:rPr>
              <a:t>	</a:t>
            </a:r>
            <a:r>
              <a:rPr lang="en-US" sz="2400" i="1">
                <a:solidFill>
                  <a:srgbClr val="C70F05"/>
                </a:solidFill>
                <a:latin typeface="Arial Narrow" charset="0"/>
              </a:rPr>
              <a:t>Linearizability</a:t>
            </a:r>
            <a:r>
              <a:rPr lang="en-US" sz="2400">
                <a:latin typeface="Arial Narrow" charset="0"/>
              </a:rPr>
              <a:t> is a </a:t>
            </a:r>
            <a:r>
              <a:rPr lang="en-US" sz="2400">
                <a:solidFill>
                  <a:schemeClr val="accent2"/>
                </a:solidFill>
                <a:latin typeface="Arial Narrow" charset="0"/>
              </a:rPr>
              <a:t>correctness criterion</a:t>
            </a:r>
            <a:r>
              <a:rPr lang="en-US" sz="2400">
                <a:latin typeface="Arial Narrow" charset="0"/>
              </a:rPr>
              <a:t> for </a:t>
            </a:r>
            <a:r>
              <a:rPr lang="en-US" sz="2400" i="1">
                <a:latin typeface="Arial Narrow" charset="0"/>
              </a:rPr>
              <a:t>concurrent object</a:t>
            </a:r>
            <a:r>
              <a:rPr lang="en-US" sz="2400">
                <a:latin typeface="Arial Narrow" charset="0"/>
              </a:rPr>
              <a:t> (Herlihy &amp; Wing ACM TOPLAS 1990). It provides the illusion that each operation on the object takes effect in zero time, and the result is “equivalent to” some legal sequential computation.</a:t>
            </a:r>
            <a:endParaRPr lang="en-US" sz="2400">
              <a:solidFill>
                <a:srgbClr val="C70F05"/>
              </a:solidFill>
              <a:latin typeface="Arial Narrow" charset="0"/>
            </a:endParaRPr>
          </a:p>
        </p:txBody>
      </p:sp>
      <p:sp>
        <p:nvSpPr>
          <p:cNvPr id="126980" name="Rectangle 4"/>
          <p:cNvSpPr>
            <a:spLocks noChangeArrowheads="1"/>
          </p:cNvSpPr>
          <p:nvPr/>
        </p:nvSpPr>
        <p:spPr bwMode="auto">
          <a:xfrm>
            <a:off x="3717925" y="418465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sp>
        <p:nvSpPr>
          <p:cNvPr id="126981" name="Text Box 5"/>
          <p:cNvSpPr txBox="1">
            <a:spLocks noChangeArrowheads="1"/>
          </p:cNvSpPr>
          <p:nvPr/>
        </p:nvSpPr>
        <p:spPr bwMode="auto">
          <a:xfrm>
            <a:off x="1828800" y="3732213"/>
            <a:ext cx="1135063" cy="457200"/>
          </a:xfrm>
          <a:prstGeom prst="rect">
            <a:avLst/>
          </a:prstGeom>
          <a:noFill/>
          <a:ln w="9525">
            <a:noFill/>
            <a:miter lim="800000"/>
            <a:headEnd/>
            <a:tailEnd/>
          </a:ln>
          <a:effectLst/>
        </p:spPr>
        <p:txBody>
          <a:bodyPr wrap="none">
            <a:spAutoFit/>
          </a:bodyPr>
          <a:lstStyle/>
          <a:p>
            <a:r>
              <a:rPr lang="en-US" b="0">
                <a:latin typeface="Arial Narrow" charset="0"/>
              </a:rPr>
              <a:t>W (x:=0)</a:t>
            </a:r>
          </a:p>
        </p:txBody>
      </p:sp>
      <p:sp>
        <p:nvSpPr>
          <p:cNvPr id="126982" name="Text Box 6"/>
          <p:cNvSpPr txBox="1">
            <a:spLocks noChangeArrowheads="1"/>
          </p:cNvSpPr>
          <p:nvPr/>
        </p:nvSpPr>
        <p:spPr bwMode="auto">
          <a:xfrm>
            <a:off x="4038600" y="3732213"/>
            <a:ext cx="1011238" cy="457200"/>
          </a:xfrm>
          <a:prstGeom prst="rect">
            <a:avLst/>
          </a:prstGeom>
          <a:noFill/>
          <a:ln w="9525">
            <a:noFill/>
            <a:miter lim="800000"/>
            <a:headEnd/>
            <a:tailEnd/>
          </a:ln>
          <a:effectLst/>
        </p:spPr>
        <p:txBody>
          <a:bodyPr wrap="none">
            <a:spAutoFit/>
          </a:bodyPr>
          <a:lstStyle/>
          <a:p>
            <a:r>
              <a:rPr lang="en-US" b="0">
                <a:latin typeface="Arial Narrow" charset="0"/>
              </a:rPr>
              <a:t>R (x=1)</a:t>
            </a:r>
          </a:p>
        </p:txBody>
      </p:sp>
      <p:sp>
        <p:nvSpPr>
          <p:cNvPr id="126983" name="Text Box 7"/>
          <p:cNvSpPr txBox="1">
            <a:spLocks noChangeArrowheads="1"/>
          </p:cNvSpPr>
          <p:nvPr/>
        </p:nvSpPr>
        <p:spPr bwMode="auto">
          <a:xfrm>
            <a:off x="3200400" y="4875213"/>
            <a:ext cx="1135063" cy="457200"/>
          </a:xfrm>
          <a:prstGeom prst="rect">
            <a:avLst/>
          </a:prstGeom>
          <a:noFill/>
          <a:ln w="9525">
            <a:noFill/>
            <a:miter lim="800000"/>
            <a:headEnd/>
            <a:tailEnd/>
          </a:ln>
          <a:effectLst/>
        </p:spPr>
        <p:txBody>
          <a:bodyPr wrap="none">
            <a:spAutoFit/>
          </a:bodyPr>
          <a:lstStyle/>
          <a:p>
            <a:r>
              <a:rPr lang="en-US" b="0">
                <a:latin typeface="Arial Narrow" charset="0"/>
              </a:rPr>
              <a:t>W (x:=1)</a:t>
            </a:r>
          </a:p>
        </p:txBody>
      </p:sp>
      <p:sp>
        <p:nvSpPr>
          <p:cNvPr id="126984" name="Text Box 8"/>
          <p:cNvSpPr txBox="1">
            <a:spLocks noChangeArrowheads="1"/>
          </p:cNvSpPr>
          <p:nvPr/>
        </p:nvSpPr>
        <p:spPr bwMode="auto">
          <a:xfrm>
            <a:off x="6858000" y="4799013"/>
            <a:ext cx="1011238" cy="457200"/>
          </a:xfrm>
          <a:prstGeom prst="rect">
            <a:avLst/>
          </a:prstGeom>
          <a:noFill/>
          <a:ln w="9525">
            <a:noFill/>
            <a:miter lim="800000"/>
            <a:headEnd/>
            <a:tailEnd/>
          </a:ln>
          <a:effectLst/>
        </p:spPr>
        <p:txBody>
          <a:bodyPr wrap="none">
            <a:spAutoFit/>
          </a:bodyPr>
          <a:lstStyle/>
          <a:p>
            <a:r>
              <a:rPr lang="en-US" b="0">
                <a:latin typeface="Arial Narrow" charset="0"/>
              </a:rPr>
              <a:t> R(x=1)</a:t>
            </a:r>
          </a:p>
        </p:txBody>
      </p:sp>
      <p:sp>
        <p:nvSpPr>
          <p:cNvPr id="126985" name="Text Box 9"/>
          <p:cNvSpPr txBox="1">
            <a:spLocks noChangeArrowheads="1"/>
          </p:cNvSpPr>
          <p:nvPr/>
        </p:nvSpPr>
        <p:spPr bwMode="auto">
          <a:xfrm>
            <a:off x="6705600" y="5791200"/>
            <a:ext cx="1865313" cy="457200"/>
          </a:xfrm>
          <a:prstGeom prst="rect">
            <a:avLst/>
          </a:prstGeom>
          <a:noFill/>
          <a:ln w="9525">
            <a:noFill/>
            <a:miter lim="800000"/>
            <a:headEnd/>
            <a:tailEnd/>
          </a:ln>
          <a:effectLst/>
        </p:spPr>
        <p:txBody>
          <a:bodyPr wrap="none">
            <a:spAutoFit/>
          </a:bodyPr>
          <a:lstStyle/>
          <a:p>
            <a:r>
              <a:rPr lang="en-US" b="0">
                <a:solidFill>
                  <a:schemeClr val="accent2"/>
                </a:solidFill>
                <a:latin typeface="Arial Narrow" charset="0"/>
              </a:rPr>
              <a:t>(Initially x=y=0)</a:t>
            </a:r>
          </a:p>
        </p:txBody>
      </p:sp>
      <p:sp>
        <p:nvSpPr>
          <p:cNvPr id="126986" name="Rectangle 10"/>
          <p:cNvSpPr>
            <a:spLocks noChangeArrowheads="1"/>
          </p:cNvSpPr>
          <p:nvPr/>
        </p:nvSpPr>
        <p:spPr bwMode="auto">
          <a:xfrm>
            <a:off x="1828800" y="3429000"/>
            <a:ext cx="990600" cy="74613"/>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26987" name="Rectangle 11"/>
          <p:cNvSpPr>
            <a:spLocks noChangeArrowheads="1"/>
          </p:cNvSpPr>
          <p:nvPr/>
        </p:nvSpPr>
        <p:spPr bwMode="auto">
          <a:xfrm flipV="1">
            <a:off x="3200400" y="3429000"/>
            <a:ext cx="2057400" cy="74613"/>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26988" name="Rectangle 12"/>
          <p:cNvSpPr>
            <a:spLocks noChangeArrowheads="1"/>
          </p:cNvSpPr>
          <p:nvPr/>
        </p:nvSpPr>
        <p:spPr bwMode="auto">
          <a:xfrm>
            <a:off x="5715000" y="3429000"/>
            <a:ext cx="990600" cy="74613"/>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26989" name="Text Box 13"/>
          <p:cNvSpPr txBox="1">
            <a:spLocks noChangeArrowheads="1"/>
          </p:cNvSpPr>
          <p:nvPr/>
        </p:nvSpPr>
        <p:spPr bwMode="auto">
          <a:xfrm>
            <a:off x="5715000" y="3732213"/>
            <a:ext cx="1135063" cy="457200"/>
          </a:xfrm>
          <a:prstGeom prst="rect">
            <a:avLst/>
          </a:prstGeom>
          <a:noFill/>
          <a:ln w="9525">
            <a:noFill/>
            <a:miter lim="800000"/>
            <a:headEnd/>
            <a:tailEnd/>
          </a:ln>
          <a:effectLst/>
        </p:spPr>
        <p:txBody>
          <a:bodyPr wrap="none">
            <a:spAutoFit/>
          </a:bodyPr>
          <a:lstStyle/>
          <a:p>
            <a:r>
              <a:rPr lang="en-US" b="0">
                <a:latin typeface="Arial Narrow" charset="0"/>
              </a:rPr>
              <a:t>W (x:=0)</a:t>
            </a:r>
          </a:p>
        </p:txBody>
      </p:sp>
      <p:sp>
        <p:nvSpPr>
          <p:cNvPr id="126990" name="Rectangle 14"/>
          <p:cNvSpPr>
            <a:spLocks noChangeArrowheads="1"/>
          </p:cNvSpPr>
          <p:nvPr/>
        </p:nvSpPr>
        <p:spPr bwMode="auto">
          <a:xfrm>
            <a:off x="2514600" y="4572000"/>
            <a:ext cx="3505200" cy="74613"/>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26991" name="Rectangle 15"/>
          <p:cNvSpPr>
            <a:spLocks noChangeArrowheads="1"/>
          </p:cNvSpPr>
          <p:nvPr/>
        </p:nvSpPr>
        <p:spPr bwMode="auto">
          <a:xfrm>
            <a:off x="6858000" y="4495800"/>
            <a:ext cx="990600" cy="74613"/>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26992" name="Rectangle 16"/>
          <p:cNvSpPr>
            <a:spLocks noChangeArrowheads="1"/>
          </p:cNvSpPr>
          <p:nvPr/>
        </p:nvSpPr>
        <p:spPr bwMode="auto">
          <a:xfrm>
            <a:off x="1219200" y="5562600"/>
            <a:ext cx="4894263" cy="457200"/>
          </a:xfrm>
          <a:prstGeom prst="rect">
            <a:avLst/>
          </a:prstGeom>
          <a:noFill/>
          <a:ln w="9525">
            <a:noFill/>
            <a:miter lim="800000"/>
            <a:headEnd/>
            <a:tailEnd/>
          </a:ln>
          <a:effectLst/>
        </p:spPr>
        <p:txBody>
          <a:bodyPr wrap="none">
            <a:spAutoFit/>
          </a:bodyPr>
          <a:lstStyle/>
          <a:p>
            <a:r>
              <a:rPr lang="en-US" b="0">
                <a:solidFill>
                  <a:srgbClr val="C70F05"/>
                </a:solidFill>
                <a:latin typeface="Arial Narrow" charset="0"/>
              </a:rPr>
              <a:t>Is this acceptable? It violated linearizability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609600" y="0"/>
            <a:ext cx="7772400" cy="1143000"/>
          </a:xfrm>
        </p:spPr>
        <p:txBody>
          <a:bodyPr/>
          <a:lstStyle/>
          <a:p>
            <a:r>
              <a:rPr lang="en-US" b="1"/>
              <a:t>Linearizability</a:t>
            </a:r>
            <a:endParaRPr lang="en-US"/>
          </a:p>
        </p:txBody>
      </p:sp>
      <p:sp>
        <p:nvSpPr>
          <p:cNvPr id="128003" name="Rectangle 3"/>
          <p:cNvSpPr>
            <a:spLocks noGrp="1" noChangeArrowheads="1"/>
          </p:cNvSpPr>
          <p:nvPr>
            <p:ph idx="1"/>
          </p:nvPr>
        </p:nvSpPr>
        <p:spPr>
          <a:xfrm>
            <a:off x="381000" y="1219200"/>
            <a:ext cx="8382000" cy="1295400"/>
          </a:xfrm>
        </p:spPr>
        <p:txBody>
          <a:bodyPr/>
          <a:lstStyle/>
          <a:p>
            <a:pPr algn="just">
              <a:buFont typeface="Wingdings" pitchFamily="2" charset="2"/>
              <a:buNone/>
            </a:pPr>
            <a:r>
              <a:rPr lang="en-US" sz="2000"/>
              <a:t>	</a:t>
            </a:r>
            <a:r>
              <a:rPr lang="en-US" sz="2000">
                <a:latin typeface="Arial Narrow" charset="0"/>
              </a:rPr>
              <a:t>A trace is </a:t>
            </a:r>
            <a:r>
              <a:rPr lang="en-US" sz="2000" i="1">
                <a:latin typeface="Arial Narrow" charset="0"/>
              </a:rPr>
              <a:t>consistent</a:t>
            </a:r>
            <a:r>
              <a:rPr lang="en-US" sz="2000">
                <a:latin typeface="Arial Narrow" charset="0"/>
              </a:rPr>
              <a:t>, when every read returns the </a:t>
            </a:r>
            <a:r>
              <a:rPr lang="en-US" sz="2000" i="1">
                <a:latin typeface="Arial Narrow" charset="0"/>
              </a:rPr>
              <a:t>latest</a:t>
            </a:r>
            <a:r>
              <a:rPr lang="en-US" sz="2000">
                <a:latin typeface="Arial Narrow" charset="0"/>
              </a:rPr>
              <a:t> value written into the shared variable preceding that read operation. A trace is </a:t>
            </a:r>
            <a:r>
              <a:rPr lang="en-US" sz="2000" b="1">
                <a:solidFill>
                  <a:srgbClr val="C70F05"/>
                </a:solidFill>
                <a:latin typeface="Arial Narrow" charset="0"/>
              </a:rPr>
              <a:t>linearizable</a:t>
            </a:r>
            <a:r>
              <a:rPr lang="en-US" sz="2000">
                <a:latin typeface="Arial Narrow" charset="0"/>
              </a:rPr>
              <a:t>, when </a:t>
            </a:r>
            <a:r>
              <a:rPr lang="en-US" sz="2000">
                <a:solidFill>
                  <a:srgbClr val="C70F05"/>
                </a:solidFill>
                <a:latin typeface="Arial Narrow" charset="0"/>
                <a:cs typeface="Times New Roman" pitchFamily="18" charset="0"/>
              </a:rPr>
              <a:t>(1) </a:t>
            </a:r>
            <a:r>
              <a:rPr lang="en-US" sz="2000">
                <a:solidFill>
                  <a:srgbClr val="C70F05"/>
                </a:solidFill>
                <a:latin typeface="Arial Narrow" charset="0"/>
              </a:rPr>
              <a:t>it is consistent</a:t>
            </a:r>
            <a:r>
              <a:rPr lang="en-US" sz="2000">
                <a:latin typeface="Arial Narrow" charset="0"/>
              </a:rPr>
              <a:t>, and </a:t>
            </a:r>
            <a:r>
              <a:rPr lang="en-US" sz="2000">
                <a:solidFill>
                  <a:srgbClr val="C70F05"/>
                </a:solidFill>
                <a:latin typeface="Arial Narrow" charset="0"/>
              </a:rPr>
              <a:t>(2) the </a:t>
            </a:r>
            <a:r>
              <a:rPr lang="en-US" sz="2000" b="1">
                <a:solidFill>
                  <a:schemeClr val="accent2"/>
                </a:solidFill>
                <a:latin typeface="Arial Narrow" charset="0"/>
              </a:rPr>
              <a:t>temporal ordering</a:t>
            </a:r>
            <a:r>
              <a:rPr lang="en-US" sz="2000">
                <a:solidFill>
                  <a:srgbClr val="C70F05"/>
                </a:solidFill>
                <a:latin typeface="Arial Narrow" charset="0"/>
              </a:rPr>
              <a:t> among the reads and writes is respected.</a:t>
            </a:r>
            <a:r>
              <a:rPr lang="en-US" sz="2400">
                <a:solidFill>
                  <a:srgbClr val="C70F05"/>
                </a:solidFill>
                <a:latin typeface="Arial Narrow" charset="0"/>
              </a:rPr>
              <a:t> </a:t>
            </a:r>
          </a:p>
        </p:txBody>
      </p:sp>
      <p:sp>
        <p:nvSpPr>
          <p:cNvPr id="128004" name="Text Box 4"/>
          <p:cNvSpPr txBox="1">
            <a:spLocks noChangeArrowheads="1"/>
          </p:cNvSpPr>
          <p:nvPr/>
        </p:nvSpPr>
        <p:spPr bwMode="auto">
          <a:xfrm>
            <a:off x="1828800" y="3048000"/>
            <a:ext cx="1135063" cy="457200"/>
          </a:xfrm>
          <a:prstGeom prst="rect">
            <a:avLst/>
          </a:prstGeom>
          <a:noFill/>
          <a:ln w="9525">
            <a:noFill/>
            <a:miter lim="800000"/>
            <a:headEnd/>
            <a:tailEnd/>
          </a:ln>
          <a:effectLst/>
        </p:spPr>
        <p:txBody>
          <a:bodyPr wrap="none">
            <a:spAutoFit/>
          </a:bodyPr>
          <a:lstStyle/>
          <a:p>
            <a:r>
              <a:rPr lang="en-US" b="0">
                <a:latin typeface="Arial Narrow" charset="0"/>
              </a:rPr>
              <a:t>W (x:=0)</a:t>
            </a:r>
          </a:p>
        </p:txBody>
      </p:sp>
      <p:sp>
        <p:nvSpPr>
          <p:cNvPr id="128005" name="Text Box 5"/>
          <p:cNvSpPr txBox="1">
            <a:spLocks noChangeArrowheads="1"/>
          </p:cNvSpPr>
          <p:nvPr/>
        </p:nvSpPr>
        <p:spPr bwMode="auto">
          <a:xfrm>
            <a:off x="4038600" y="3048000"/>
            <a:ext cx="1011238" cy="457200"/>
          </a:xfrm>
          <a:prstGeom prst="rect">
            <a:avLst/>
          </a:prstGeom>
          <a:noFill/>
          <a:ln w="9525">
            <a:noFill/>
            <a:miter lim="800000"/>
            <a:headEnd/>
            <a:tailEnd/>
          </a:ln>
          <a:effectLst/>
        </p:spPr>
        <p:txBody>
          <a:bodyPr wrap="none">
            <a:spAutoFit/>
          </a:bodyPr>
          <a:lstStyle/>
          <a:p>
            <a:r>
              <a:rPr lang="en-US" b="0">
                <a:latin typeface="Arial Narrow" charset="0"/>
              </a:rPr>
              <a:t>R (x=1)</a:t>
            </a:r>
          </a:p>
        </p:txBody>
      </p:sp>
      <p:sp>
        <p:nvSpPr>
          <p:cNvPr id="128006" name="Text Box 6"/>
          <p:cNvSpPr txBox="1">
            <a:spLocks noChangeArrowheads="1"/>
          </p:cNvSpPr>
          <p:nvPr/>
        </p:nvSpPr>
        <p:spPr bwMode="auto">
          <a:xfrm>
            <a:off x="3200400" y="4191000"/>
            <a:ext cx="1135063" cy="457200"/>
          </a:xfrm>
          <a:prstGeom prst="rect">
            <a:avLst/>
          </a:prstGeom>
          <a:noFill/>
          <a:ln w="9525">
            <a:noFill/>
            <a:miter lim="800000"/>
            <a:headEnd/>
            <a:tailEnd/>
          </a:ln>
          <a:effectLst/>
        </p:spPr>
        <p:txBody>
          <a:bodyPr wrap="none">
            <a:spAutoFit/>
          </a:bodyPr>
          <a:lstStyle/>
          <a:p>
            <a:r>
              <a:rPr lang="en-US" b="0">
                <a:latin typeface="Arial Narrow" charset="0"/>
              </a:rPr>
              <a:t>W (x:=1)</a:t>
            </a:r>
          </a:p>
        </p:txBody>
      </p:sp>
      <p:sp>
        <p:nvSpPr>
          <p:cNvPr id="128007" name="Text Box 7"/>
          <p:cNvSpPr txBox="1">
            <a:spLocks noChangeArrowheads="1"/>
          </p:cNvSpPr>
          <p:nvPr/>
        </p:nvSpPr>
        <p:spPr bwMode="auto">
          <a:xfrm>
            <a:off x="6858000" y="4114800"/>
            <a:ext cx="1011238" cy="457200"/>
          </a:xfrm>
          <a:prstGeom prst="rect">
            <a:avLst/>
          </a:prstGeom>
          <a:noFill/>
          <a:ln w="9525">
            <a:noFill/>
            <a:miter lim="800000"/>
            <a:headEnd/>
            <a:tailEnd/>
          </a:ln>
          <a:effectLst/>
        </p:spPr>
        <p:txBody>
          <a:bodyPr wrap="none">
            <a:spAutoFit/>
          </a:bodyPr>
          <a:lstStyle/>
          <a:p>
            <a:r>
              <a:rPr lang="en-US" b="0">
                <a:latin typeface="Arial Narrow" charset="0"/>
              </a:rPr>
              <a:t> R(x=1)</a:t>
            </a:r>
          </a:p>
        </p:txBody>
      </p:sp>
      <p:sp>
        <p:nvSpPr>
          <p:cNvPr id="128008" name="Text Box 8"/>
          <p:cNvSpPr txBox="1">
            <a:spLocks noChangeArrowheads="1"/>
          </p:cNvSpPr>
          <p:nvPr/>
        </p:nvSpPr>
        <p:spPr bwMode="auto">
          <a:xfrm>
            <a:off x="3657600" y="5410200"/>
            <a:ext cx="1865313" cy="457200"/>
          </a:xfrm>
          <a:prstGeom prst="rect">
            <a:avLst/>
          </a:prstGeom>
          <a:noFill/>
          <a:ln w="9525">
            <a:noFill/>
            <a:miter lim="800000"/>
            <a:headEnd/>
            <a:tailEnd/>
          </a:ln>
          <a:effectLst/>
        </p:spPr>
        <p:txBody>
          <a:bodyPr wrap="none">
            <a:spAutoFit/>
          </a:bodyPr>
          <a:lstStyle/>
          <a:p>
            <a:r>
              <a:rPr lang="en-US" b="0">
                <a:latin typeface="Arial Narrow" charset="0"/>
              </a:rPr>
              <a:t>(Initially x=y=0)</a:t>
            </a:r>
          </a:p>
        </p:txBody>
      </p:sp>
      <p:sp>
        <p:nvSpPr>
          <p:cNvPr id="128009" name="Text Box 9"/>
          <p:cNvSpPr txBox="1">
            <a:spLocks noChangeArrowheads="1"/>
          </p:cNvSpPr>
          <p:nvPr/>
        </p:nvSpPr>
        <p:spPr bwMode="auto">
          <a:xfrm>
            <a:off x="5715000" y="3048000"/>
            <a:ext cx="1135063" cy="457200"/>
          </a:xfrm>
          <a:prstGeom prst="rect">
            <a:avLst/>
          </a:prstGeom>
          <a:noFill/>
          <a:ln w="9525">
            <a:noFill/>
            <a:miter lim="800000"/>
            <a:headEnd/>
            <a:tailEnd/>
          </a:ln>
          <a:effectLst/>
        </p:spPr>
        <p:txBody>
          <a:bodyPr wrap="none">
            <a:spAutoFit/>
          </a:bodyPr>
          <a:lstStyle/>
          <a:p>
            <a:r>
              <a:rPr lang="en-US" b="0">
                <a:latin typeface="Arial Narrow" charset="0"/>
              </a:rPr>
              <a:t>W (x:=0)</a:t>
            </a:r>
          </a:p>
        </p:txBody>
      </p:sp>
      <p:sp>
        <p:nvSpPr>
          <p:cNvPr id="128010" name="Rectangle 10"/>
          <p:cNvSpPr>
            <a:spLocks noChangeArrowheads="1"/>
          </p:cNvSpPr>
          <p:nvPr/>
        </p:nvSpPr>
        <p:spPr bwMode="auto">
          <a:xfrm>
            <a:off x="1219200" y="2514600"/>
            <a:ext cx="7239000" cy="2514600"/>
          </a:xfrm>
          <a:prstGeom prst="rect">
            <a:avLst/>
          </a:prstGeom>
          <a:noFill/>
          <a:ln w="9525">
            <a:solidFill>
              <a:schemeClr val="folHlink"/>
            </a:solidFill>
            <a:miter lim="800000"/>
            <a:headEnd/>
            <a:tailEnd/>
          </a:ln>
          <a:effectLst/>
        </p:spPr>
        <p:txBody>
          <a:bodyPr wrap="none" anchor="ctr"/>
          <a:lstStyle/>
          <a:p>
            <a:endParaRPr lang="en-US"/>
          </a:p>
        </p:txBody>
      </p:sp>
      <p:sp>
        <p:nvSpPr>
          <p:cNvPr id="128011" name="Line 11"/>
          <p:cNvSpPr>
            <a:spLocks noChangeShapeType="1"/>
          </p:cNvSpPr>
          <p:nvPr/>
        </p:nvSpPr>
        <p:spPr bwMode="auto">
          <a:xfrm>
            <a:off x="1676400" y="2971800"/>
            <a:ext cx="5943600" cy="0"/>
          </a:xfrm>
          <a:prstGeom prst="line">
            <a:avLst/>
          </a:prstGeom>
          <a:noFill/>
          <a:ln w="28575">
            <a:solidFill>
              <a:srgbClr val="B840C0"/>
            </a:solidFill>
            <a:round/>
            <a:headEnd/>
            <a:tailEnd/>
          </a:ln>
          <a:effectLst/>
        </p:spPr>
        <p:txBody>
          <a:bodyPr wrap="none" anchor="ctr"/>
          <a:lstStyle/>
          <a:p>
            <a:endParaRPr lang="en-US"/>
          </a:p>
        </p:txBody>
      </p:sp>
      <p:sp>
        <p:nvSpPr>
          <p:cNvPr id="128012" name="Line 12"/>
          <p:cNvSpPr>
            <a:spLocks noChangeShapeType="1"/>
          </p:cNvSpPr>
          <p:nvPr/>
        </p:nvSpPr>
        <p:spPr bwMode="auto">
          <a:xfrm>
            <a:off x="1981200" y="4114800"/>
            <a:ext cx="5943600" cy="0"/>
          </a:xfrm>
          <a:prstGeom prst="line">
            <a:avLst/>
          </a:prstGeom>
          <a:noFill/>
          <a:ln w="28575">
            <a:solidFill>
              <a:srgbClr val="B840C0"/>
            </a:solidFill>
            <a:round/>
            <a:headEnd/>
            <a:tailEnd/>
          </a:ln>
          <a:effectLst/>
        </p:spPr>
        <p:txBody>
          <a:bodyPr wrap="none" anchor="ctr"/>
          <a:lstStyle/>
          <a:p>
            <a:endParaRPr lang="en-US"/>
          </a:p>
        </p:txBody>
      </p:sp>
      <p:sp>
        <p:nvSpPr>
          <p:cNvPr id="128013" name="Line 13"/>
          <p:cNvSpPr>
            <a:spLocks noChangeShapeType="1"/>
          </p:cNvSpPr>
          <p:nvPr/>
        </p:nvSpPr>
        <p:spPr bwMode="auto">
          <a:xfrm>
            <a:off x="3657600" y="3962400"/>
            <a:ext cx="0" cy="304800"/>
          </a:xfrm>
          <a:prstGeom prst="line">
            <a:avLst/>
          </a:prstGeom>
          <a:noFill/>
          <a:ln w="9525">
            <a:solidFill>
              <a:schemeClr val="tx1"/>
            </a:solidFill>
            <a:round/>
            <a:headEnd/>
            <a:tailEnd/>
          </a:ln>
          <a:effectLst/>
        </p:spPr>
        <p:txBody>
          <a:bodyPr wrap="none" anchor="ctr"/>
          <a:lstStyle/>
          <a:p>
            <a:endParaRPr lang="en-US"/>
          </a:p>
        </p:txBody>
      </p:sp>
      <p:sp>
        <p:nvSpPr>
          <p:cNvPr id="128014" name="Line 14"/>
          <p:cNvSpPr>
            <a:spLocks noChangeShapeType="1"/>
          </p:cNvSpPr>
          <p:nvPr/>
        </p:nvSpPr>
        <p:spPr bwMode="auto">
          <a:xfrm>
            <a:off x="7391400" y="3886200"/>
            <a:ext cx="0" cy="304800"/>
          </a:xfrm>
          <a:prstGeom prst="line">
            <a:avLst/>
          </a:prstGeom>
          <a:noFill/>
          <a:ln w="9525">
            <a:solidFill>
              <a:schemeClr val="tx1"/>
            </a:solidFill>
            <a:round/>
            <a:headEnd/>
            <a:tailEnd/>
          </a:ln>
          <a:effectLst/>
        </p:spPr>
        <p:txBody>
          <a:bodyPr wrap="none" anchor="ctr"/>
          <a:lstStyle/>
          <a:p>
            <a:endParaRPr lang="en-US"/>
          </a:p>
        </p:txBody>
      </p:sp>
      <p:sp>
        <p:nvSpPr>
          <p:cNvPr id="128015" name="Line 15"/>
          <p:cNvSpPr>
            <a:spLocks noChangeShapeType="1"/>
          </p:cNvSpPr>
          <p:nvPr/>
        </p:nvSpPr>
        <p:spPr bwMode="auto">
          <a:xfrm>
            <a:off x="2438400" y="2819400"/>
            <a:ext cx="0" cy="304800"/>
          </a:xfrm>
          <a:prstGeom prst="line">
            <a:avLst/>
          </a:prstGeom>
          <a:noFill/>
          <a:ln w="9525">
            <a:solidFill>
              <a:schemeClr val="tx1"/>
            </a:solidFill>
            <a:round/>
            <a:headEnd/>
            <a:tailEnd/>
          </a:ln>
          <a:effectLst/>
        </p:spPr>
        <p:txBody>
          <a:bodyPr wrap="none" anchor="ctr"/>
          <a:lstStyle/>
          <a:p>
            <a:endParaRPr lang="en-US"/>
          </a:p>
        </p:txBody>
      </p:sp>
      <p:sp>
        <p:nvSpPr>
          <p:cNvPr id="128016" name="Line 16"/>
          <p:cNvSpPr>
            <a:spLocks noChangeShapeType="1"/>
          </p:cNvSpPr>
          <p:nvPr/>
        </p:nvSpPr>
        <p:spPr bwMode="auto">
          <a:xfrm>
            <a:off x="4572000" y="2819400"/>
            <a:ext cx="0" cy="304800"/>
          </a:xfrm>
          <a:prstGeom prst="line">
            <a:avLst/>
          </a:prstGeom>
          <a:noFill/>
          <a:ln w="9525">
            <a:solidFill>
              <a:schemeClr val="tx1"/>
            </a:solidFill>
            <a:round/>
            <a:headEnd/>
            <a:tailEnd/>
          </a:ln>
          <a:effectLst/>
        </p:spPr>
        <p:txBody>
          <a:bodyPr wrap="none" anchor="ctr"/>
          <a:lstStyle/>
          <a:p>
            <a:endParaRPr lang="en-US"/>
          </a:p>
        </p:txBody>
      </p:sp>
      <p:sp>
        <p:nvSpPr>
          <p:cNvPr id="128017" name="Line 17"/>
          <p:cNvSpPr>
            <a:spLocks noChangeShapeType="1"/>
          </p:cNvSpPr>
          <p:nvPr/>
        </p:nvSpPr>
        <p:spPr bwMode="auto">
          <a:xfrm>
            <a:off x="6324600" y="2819400"/>
            <a:ext cx="0" cy="30480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685800" y="0"/>
            <a:ext cx="7772400" cy="1143000"/>
          </a:xfrm>
        </p:spPr>
        <p:txBody>
          <a:bodyPr/>
          <a:lstStyle/>
          <a:p>
            <a:r>
              <a:rPr lang="en-US" b="1"/>
              <a:t>Sequential consistency</a:t>
            </a:r>
          </a:p>
        </p:txBody>
      </p:sp>
      <p:sp>
        <p:nvSpPr>
          <p:cNvPr id="129027" name="Rectangle 3"/>
          <p:cNvSpPr>
            <a:spLocks noGrp="1" noChangeArrowheads="1"/>
          </p:cNvSpPr>
          <p:nvPr>
            <p:ph idx="1"/>
          </p:nvPr>
        </p:nvSpPr>
        <p:spPr>
          <a:xfrm>
            <a:off x="685800" y="1447800"/>
            <a:ext cx="7772400" cy="1371600"/>
          </a:xfrm>
        </p:spPr>
        <p:txBody>
          <a:bodyPr/>
          <a:lstStyle/>
          <a:p>
            <a:pPr>
              <a:buFont typeface="Wingdings" pitchFamily="2" charset="2"/>
              <a:buNone/>
            </a:pPr>
            <a:r>
              <a:rPr lang="en-US"/>
              <a:t>	</a:t>
            </a:r>
            <a:r>
              <a:rPr lang="en-US" sz="2400">
                <a:latin typeface="Arial Narrow" charset="0"/>
              </a:rPr>
              <a:t>Some interleaving of the local temporal order of events at the different replicas is a consistent trace.</a:t>
            </a:r>
          </a:p>
        </p:txBody>
      </p:sp>
      <p:sp>
        <p:nvSpPr>
          <p:cNvPr id="129028" name="Line 4"/>
          <p:cNvSpPr>
            <a:spLocks noChangeShapeType="1"/>
          </p:cNvSpPr>
          <p:nvPr/>
        </p:nvSpPr>
        <p:spPr bwMode="auto">
          <a:xfrm>
            <a:off x="2133600" y="3733800"/>
            <a:ext cx="4953000" cy="0"/>
          </a:xfrm>
          <a:prstGeom prst="line">
            <a:avLst/>
          </a:prstGeom>
          <a:noFill/>
          <a:ln w="9525">
            <a:solidFill>
              <a:schemeClr val="tx1"/>
            </a:solidFill>
            <a:round/>
            <a:headEnd/>
            <a:tailEnd/>
          </a:ln>
          <a:effectLst/>
        </p:spPr>
        <p:txBody>
          <a:bodyPr wrap="none" anchor="ctr"/>
          <a:lstStyle/>
          <a:p>
            <a:endParaRPr lang="en-US"/>
          </a:p>
        </p:txBody>
      </p:sp>
      <p:sp>
        <p:nvSpPr>
          <p:cNvPr id="129029" name="Line 5"/>
          <p:cNvSpPr>
            <a:spLocks noChangeShapeType="1"/>
          </p:cNvSpPr>
          <p:nvPr/>
        </p:nvSpPr>
        <p:spPr bwMode="auto">
          <a:xfrm>
            <a:off x="2133600" y="5486400"/>
            <a:ext cx="5029200" cy="0"/>
          </a:xfrm>
          <a:prstGeom prst="line">
            <a:avLst/>
          </a:prstGeom>
          <a:noFill/>
          <a:ln w="9525">
            <a:solidFill>
              <a:schemeClr val="tx1"/>
            </a:solidFill>
            <a:round/>
            <a:headEnd/>
            <a:tailEnd/>
          </a:ln>
          <a:effectLst/>
        </p:spPr>
        <p:txBody>
          <a:bodyPr wrap="none" anchor="ctr"/>
          <a:lstStyle/>
          <a:p>
            <a:endParaRPr lang="en-US"/>
          </a:p>
        </p:txBody>
      </p:sp>
      <p:sp>
        <p:nvSpPr>
          <p:cNvPr id="129030" name="Line 6"/>
          <p:cNvSpPr>
            <a:spLocks noChangeShapeType="1"/>
          </p:cNvSpPr>
          <p:nvPr/>
        </p:nvSpPr>
        <p:spPr bwMode="auto">
          <a:xfrm>
            <a:off x="2133600" y="4572000"/>
            <a:ext cx="4953000" cy="0"/>
          </a:xfrm>
          <a:prstGeom prst="line">
            <a:avLst/>
          </a:prstGeom>
          <a:noFill/>
          <a:ln w="9525">
            <a:solidFill>
              <a:schemeClr val="tx1"/>
            </a:solidFill>
            <a:round/>
            <a:headEnd/>
            <a:tailEnd/>
          </a:ln>
          <a:effectLst/>
        </p:spPr>
        <p:txBody>
          <a:bodyPr wrap="none" anchor="ctr"/>
          <a:lstStyle/>
          <a:p>
            <a:endParaRPr lang="en-US"/>
          </a:p>
        </p:txBody>
      </p:sp>
      <p:sp>
        <p:nvSpPr>
          <p:cNvPr id="129031" name="Line 7"/>
          <p:cNvSpPr>
            <a:spLocks noChangeShapeType="1"/>
          </p:cNvSpPr>
          <p:nvPr/>
        </p:nvSpPr>
        <p:spPr bwMode="auto">
          <a:xfrm>
            <a:off x="2667000" y="3657600"/>
            <a:ext cx="0" cy="152400"/>
          </a:xfrm>
          <a:prstGeom prst="line">
            <a:avLst/>
          </a:prstGeom>
          <a:noFill/>
          <a:ln w="9525">
            <a:solidFill>
              <a:schemeClr val="tx1"/>
            </a:solidFill>
            <a:round/>
            <a:headEnd/>
            <a:tailEnd/>
          </a:ln>
          <a:effectLst/>
        </p:spPr>
        <p:txBody>
          <a:bodyPr wrap="none" anchor="ctr"/>
          <a:lstStyle/>
          <a:p>
            <a:endParaRPr lang="en-US"/>
          </a:p>
        </p:txBody>
      </p:sp>
      <p:sp>
        <p:nvSpPr>
          <p:cNvPr id="129032" name="Line 8"/>
          <p:cNvSpPr>
            <a:spLocks noChangeShapeType="1"/>
          </p:cNvSpPr>
          <p:nvPr/>
        </p:nvSpPr>
        <p:spPr bwMode="auto">
          <a:xfrm>
            <a:off x="4953000" y="4495800"/>
            <a:ext cx="0" cy="152400"/>
          </a:xfrm>
          <a:prstGeom prst="line">
            <a:avLst/>
          </a:prstGeom>
          <a:noFill/>
          <a:ln w="9525">
            <a:solidFill>
              <a:schemeClr val="tx1"/>
            </a:solidFill>
            <a:round/>
            <a:headEnd/>
            <a:tailEnd/>
          </a:ln>
          <a:effectLst/>
        </p:spPr>
        <p:txBody>
          <a:bodyPr wrap="none" anchor="ctr"/>
          <a:lstStyle/>
          <a:p>
            <a:endParaRPr lang="en-US"/>
          </a:p>
        </p:txBody>
      </p:sp>
      <p:sp>
        <p:nvSpPr>
          <p:cNvPr id="129033" name="Line 9"/>
          <p:cNvSpPr>
            <a:spLocks noChangeShapeType="1"/>
          </p:cNvSpPr>
          <p:nvPr/>
        </p:nvSpPr>
        <p:spPr bwMode="auto">
          <a:xfrm>
            <a:off x="4343400" y="3657600"/>
            <a:ext cx="0" cy="152400"/>
          </a:xfrm>
          <a:prstGeom prst="line">
            <a:avLst/>
          </a:prstGeom>
          <a:noFill/>
          <a:ln w="9525">
            <a:solidFill>
              <a:schemeClr val="tx1"/>
            </a:solidFill>
            <a:round/>
            <a:headEnd/>
            <a:tailEnd/>
          </a:ln>
          <a:effectLst/>
        </p:spPr>
        <p:txBody>
          <a:bodyPr wrap="none" anchor="ctr"/>
          <a:lstStyle/>
          <a:p>
            <a:endParaRPr lang="en-US"/>
          </a:p>
        </p:txBody>
      </p:sp>
      <p:sp>
        <p:nvSpPr>
          <p:cNvPr id="129034" name="Line 10"/>
          <p:cNvSpPr>
            <a:spLocks noChangeShapeType="1"/>
          </p:cNvSpPr>
          <p:nvPr/>
        </p:nvSpPr>
        <p:spPr bwMode="auto">
          <a:xfrm>
            <a:off x="5867400" y="5410200"/>
            <a:ext cx="0" cy="152400"/>
          </a:xfrm>
          <a:prstGeom prst="line">
            <a:avLst/>
          </a:prstGeom>
          <a:noFill/>
          <a:ln w="9525">
            <a:solidFill>
              <a:schemeClr val="tx1"/>
            </a:solidFill>
            <a:round/>
            <a:headEnd/>
            <a:tailEnd/>
          </a:ln>
          <a:effectLst/>
        </p:spPr>
        <p:txBody>
          <a:bodyPr wrap="none" anchor="ctr"/>
          <a:lstStyle/>
          <a:p>
            <a:endParaRPr lang="en-US"/>
          </a:p>
        </p:txBody>
      </p:sp>
      <p:sp>
        <p:nvSpPr>
          <p:cNvPr id="129035" name="Text Box 11"/>
          <p:cNvSpPr txBox="1">
            <a:spLocks noChangeArrowheads="1"/>
          </p:cNvSpPr>
          <p:nvPr/>
        </p:nvSpPr>
        <p:spPr bwMode="auto">
          <a:xfrm>
            <a:off x="2346325" y="3162300"/>
            <a:ext cx="1344613" cy="457200"/>
          </a:xfrm>
          <a:prstGeom prst="rect">
            <a:avLst/>
          </a:prstGeom>
          <a:noFill/>
          <a:ln w="9525">
            <a:noFill/>
            <a:miter lim="800000"/>
            <a:headEnd/>
            <a:tailEnd/>
          </a:ln>
          <a:effectLst/>
        </p:spPr>
        <p:txBody>
          <a:bodyPr wrap="none">
            <a:spAutoFit/>
          </a:bodyPr>
          <a:lstStyle/>
          <a:p>
            <a:r>
              <a:rPr lang="en-US" b="0">
                <a:latin typeface="Arial Narrow" charset="0"/>
              </a:rPr>
              <a:t>W(x:=100)</a:t>
            </a:r>
          </a:p>
        </p:txBody>
      </p:sp>
      <p:sp>
        <p:nvSpPr>
          <p:cNvPr id="129036" name="Text Box 12"/>
          <p:cNvSpPr txBox="1">
            <a:spLocks noChangeArrowheads="1"/>
          </p:cNvSpPr>
          <p:nvPr/>
        </p:nvSpPr>
        <p:spPr bwMode="auto">
          <a:xfrm>
            <a:off x="4251325" y="300990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sp>
        <p:nvSpPr>
          <p:cNvPr id="129037" name="Text Box 13"/>
          <p:cNvSpPr txBox="1">
            <a:spLocks noChangeArrowheads="1"/>
          </p:cNvSpPr>
          <p:nvPr/>
        </p:nvSpPr>
        <p:spPr bwMode="auto">
          <a:xfrm>
            <a:off x="4267200" y="3200400"/>
            <a:ext cx="1193800" cy="457200"/>
          </a:xfrm>
          <a:prstGeom prst="rect">
            <a:avLst/>
          </a:prstGeom>
          <a:noFill/>
          <a:ln w="9525">
            <a:noFill/>
            <a:miter lim="800000"/>
            <a:headEnd/>
            <a:tailEnd/>
          </a:ln>
          <a:effectLst/>
        </p:spPr>
        <p:txBody>
          <a:bodyPr wrap="none">
            <a:spAutoFit/>
          </a:bodyPr>
          <a:lstStyle/>
          <a:p>
            <a:r>
              <a:rPr lang="en-US" b="0">
                <a:latin typeface="Arial Narrow" charset="0"/>
              </a:rPr>
              <a:t>W(x:=99]</a:t>
            </a:r>
          </a:p>
        </p:txBody>
      </p:sp>
      <p:sp>
        <p:nvSpPr>
          <p:cNvPr id="129038" name="Text Box 14"/>
          <p:cNvSpPr txBox="1">
            <a:spLocks noChangeArrowheads="1"/>
          </p:cNvSpPr>
          <p:nvPr/>
        </p:nvSpPr>
        <p:spPr bwMode="auto">
          <a:xfrm>
            <a:off x="4953000" y="4038600"/>
            <a:ext cx="1219200" cy="457200"/>
          </a:xfrm>
          <a:prstGeom prst="rect">
            <a:avLst/>
          </a:prstGeom>
          <a:noFill/>
          <a:ln w="9525">
            <a:noFill/>
            <a:miter lim="800000"/>
            <a:headEnd/>
            <a:tailEnd/>
          </a:ln>
          <a:effectLst/>
        </p:spPr>
        <p:txBody>
          <a:bodyPr wrap="none">
            <a:spAutoFit/>
          </a:bodyPr>
          <a:lstStyle/>
          <a:p>
            <a:r>
              <a:rPr lang="en-US" b="0">
                <a:latin typeface="Arial Narrow" charset="0"/>
              </a:rPr>
              <a:t>R(x=100)</a:t>
            </a:r>
          </a:p>
        </p:txBody>
      </p:sp>
      <p:sp>
        <p:nvSpPr>
          <p:cNvPr id="129039" name="Text Box 15"/>
          <p:cNvSpPr txBox="1">
            <a:spLocks noChangeArrowheads="1"/>
          </p:cNvSpPr>
          <p:nvPr/>
        </p:nvSpPr>
        <p:spPr bwMode="auto">
          <a:xfrm>
            <a:off x="5867400" y="4953000"/>
            <a:ext cx="1079500" cy="457200"/>
          </a:xfrm>
          <a:prstGeom prst="rect">
            <a:avLst/>
          </a:prstGeom>
          <a:noFill/>
          <a:ln w="9525">
            <a:noFill/>
            <a:miter lim="800000"/>
            <a:headEnd/>
            <a:tailEnd/>
          </a:ln>
          <a:effectLst/>
        </p:spPr>
        <p:txBody>
          <a:bodyPr wrap="none">
            <a:spAutoFit/>
          </a:bodyPr>
          <a:lstStyle/>
          <a:p>
            <a:r>
              <a:rPr lang="en-US" b="0">
                <a:latin typeface="Arial Narrow" charset="0"/>
              </a:rPr>
              <a:t>R(x=99)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762000" y="0"/>
            <a:ext cx="7772400" cy="1143000"/>
          </a:xfrm>
        </p:spPr>
        <p:txBody>
          <a:bodyPr/>
          <a:lstStyle/>
          <a:p>
            <a:r>
              <a:rPr lang="en-US" b="1"/>
              <a:t>Sequential consistency</a:t>
            </a:r>
          </a:p>
        </p:txBody>
      </p:sp>
      <p:sp>
        <p:nvSpPr>
          <p:cNvPr id="130051" name="Rectangle 3"/>
          <p:cNvSpPr>
            <a:spLocks noGrp="1" noChangeArrowheads="1"/>
          </p:cNvSpPr>
          <p:nvPr>
            <p:ph idx="1"/>
          </p:nvPr>
        </p:nvSpPr>
        <p:spPr>
          <a:xfrm>
            <a:off x="685800" y="1447800"/>
            <a:ext cx="7772400" cy="990600"/>
          </a:xfrm>
        </p:spPr>
        <p:txBody>
          <a:bodyPr/>
          <a:lstStyle/>
          <a:p>
            <a:pPr>
              <a:buFont typeface="Wingdings" pitchFamily="2" charset="2"/>
              <a:buNone/>
            </a:pPr>
            <a:r>
              <a:rPr lang="en-US"/>
              <a:t>	</a:t>
            </a:r>
            <a:r>
              <a:rPr lang="en-US" sz="2400">
                <a:solidFill>
                  <a:srgbClr val="C70F05"/>
                </a:solidFill>
                <a:latin typeface="Arial Narrow" charset="0"/>
              </a:rPr>
              <a:t>Is sequential consistency satisfied here? Assume that initially x=y=0.</a:t>
            </a:r>
          </a:p>
        </p:txBody>
      </p:sp>
      <p:sp>
        <p:nvSpPr>
          <p:cNvPr id="130052" name="Line 4"/>
          <p:cNvSpPr>
            <a:spLocks noChangeShapeType="1"/>
          </p:cNvSpPr>
          <p:nvPr/>
        </p:nvSpPr>
        <p:spPr bwMode="auto">
          <a:xfrm>
            <a:off x="2057400" y="3276600"/>
            <a:ext cx="4953000" cy="0"/>
          </a:xfrm>
          <a:prstGeom prst="line">
            <a:avLst/>
          </a:prstGeom>
          <a:noFill/>
          <a:ln w="9525">
            <a:solidFill>
              <a:schemeClr val="tx1"/>
            </a:solidFill>
            <a:round/>
            <a:headEnd/>
            <a:tailEnd/>
          </a:ln>
          <a:effectLst/>
        </p:spPr>
        <p:txBody>
          <a:bodyPr wrap="none" anchor="ctr"/>
          <a:lstStyle/>
          <a:p>
            <a:endParaRPr lang="en-US"/>
          </a:p>
        </p:txBody>
      </p:sp>
      <p:sp>
        <p:nvSpPr>
          <p:cNvPr id="130053" name="Line 5"/>
          <p:cNvSpPr>
            <a:spLocks noChangeShapeType="1"/>
          </p:cNvSpPr>
          <p:nvPr/>
        </p:nvSpPr>
        <p:spPr bwMode="auto">
          <a:xfrm>
            <a:off x="2057400" y="5029200"/>
            <a:ext cx="5029200" cy="0"/>
          </a:xfrm>
          <a:prstGeom prst="line">
            <a:avLst/>
          </a:prstGeom>
          <a:noFill/>
          <a:ln w="9525">
            <a:solidFill>
              <a:schemeClr val="tx1"/>
            </a:solidFill>
            <a:round/>
            <a:headEnd/>
            <a:tailEnd/>
          </a:ln>
          <a:effectLst/>
        </p:spPr>
        <p:txBody>
          <a:bodyPr wrap="none" anchor="ctr"/>
          <a:lstStyle/>
          <a:p>
            <a:endParaRPr lang="en-US"/>
          </a:p>
        </p:txBody>
      </p:sp>
      <p:sp>
        <p:nvSpPr>
          <p:cNvPr id="130054" name="Line 6"/>
          <p:cNvSpPr>
            <a:spLocks noChangeShapeType="1"/>
          </p:cNvSpPr>
          <p:nvPr/>
        </p:nvSpPr>
        <p:spPr bwMode="auto">
          <a:xfrm>
            <a:off x="2057400" y="4114800"/>
            <a:ext cx="4953000" cy="0"/>
          </a:xfrm>
          <a:prstGeom prst="line">
            <a:avLst/>
          </a:prstGeom>
          <a:noFill/>
          <a:ln w="9525">
            <a:solidFill>
              <a:schemeClr val="tx1"/>
            </a:solidFill>
            <a:round/>
            <a:headEnd/>
            <a:tailEnd/>
          </a:ln>
          <a:effectLst/>
        </p:spPr>
        <p:txBody>
          <a:bodyPr wrap="none" anchor="ctr"/>
          <a:lstStyle/>
          <a:p>
            <a:endParaRPr lang="en-US"/>
          </a:p>
        </p:txBody>
      </p:sp>
      <p:sp>
        <p:nvSpPr>
          <p:cNvPr id="130055" name="Line 7"/>
          <p:cNvSpPr>
            <a:spLocks noChangeShapeType="1"/>
          </p:cNvSpPr>
          <p:nvPr/>
        </p:nvSpPr>
        <p:spPr bwMode="auto">
          <a:xfrm>
            <a:off x="2590800" y="3200400"/>
            <a:ext cx="0" cy="152400"/>
          </a:xfrm>
          <a:prstGeom prst="line">
            <a:avLst/>
          </a:prstGeom>
          <a:noFill/>
          <a:ln w="9525">
            <a:solidFill>
              <a:schemeClr val="tx1"/>
            </a:solidFill>
            <a:round/>
            <a:headEnd/>
            <a:tailEnd/>
          </a:ln>
          <a:effectLst/>
        </p:spPr>
        <p:txBody>
          <a:bodyPr wrap="none" anchor="ctr"/>
          <a:lstStyle/>
          <a:p>
            <a:endParaRPr lang="en-US"/>
          </a:p>
        </p:txBody>
      </p:sp>
      <p:sp>
        <p:nvSpPr>
          <p:cNvPr id="130056" name="Line 8"/>
          <p:cNvSpPr>
            <a:spLocks noChangeShapeType="1"/>
          </p:cNvSpPr>
          <p:nvPr/>
        </p:nvSpPr>
        <p:spPr bwMode="auto">
          <a:xfrm>
            <a:off x="4572000" y="4038600"/>
            <a:ext cx="0" cy="152400"/>
          </a:xfrm>
          <a:prstGeom prst="line">
            <a:avLst/>
          </a:prstGeom>
          <a:noFill/>
          <a:ln w="9525">
            <a:solidFill>
              <a:schemeClr val="tx1"/>
            </a:solidFill>
            <a:round/>
            <a:headEnd/>
            <a:tailEnd/>
          </a:ln>
          <a:effectLst/>
        </p:spPr>
        <p:txBody>
          <a:bodyPr wrap="none" anchor="ctr"/>
          <a:lstStyle/>
          <a:p>
            <a:endParaRPr lang="en-US"/>
          </a:p>
        </p:txBody>
      </p:sp>
      <p:sp>
        <p:nvSpPr>
          <p:cNvPr id="130057" name="Line 9"/>
          <p:cNvSpPr>
            <a:spLocks noChangeShapeType="1"/>
          </p:cNvSpPr>
          <p:nvPr/>
        </p:nvSpPr>
        <p:spPr bwMode="auto">
          <a:xfrm>
            <a:off x="4267200" y="3200400"/>
            <a:ext cx="0" cy="152400"/>
          </a:xfrm>
          <a:prstGeom prst="line">
            <a:avLst/>
          </a:prstGeom>
          <a:noFill/>
          <a:ln w="9525">
            <a:solidFill>
              <a:schemeClr val="tx1"/>
            </a:solidFill>
            <a:round/>
            <a:headEnd/>
            <a:tailEnd/>
          </a:ln>
          <a:effectLst/>
        </p:spPr>
        <p:txBody>
          <a:bodyPr wrap="none" anchor="ctr"/>
          <a:lstStyle/>
          <a:p>
            <a:endParaRPr lang="en-US"/>
          </a:p>
        </p:txBody>
      </p:sp>
      <p:sp>
        <p:nvSpPr>
          <p:cNvPr id="130058" name="Line 10"/>
          <p:cNvSpPr>
            <a:spLocks noChangeShapeType="1"/>
          </p:cNvSpPr>
          <p:nvPr/>
        </p:nvSpPr>
        <p:spPr bwMode="auto">
          <a:xfrm>
            <a:off x="5029200" y="4953000"/>
            <a:ext cx="0" cy="152400"/>
          </a:xfrm>
          <a:prstGeom prst="line">
            <a:avLst/>
          </a:prstGeom>
          <a:noFill/>
          <a:ln w="9525">
            <a:solidFill>
              <a:schemeClr val="tx1"/>
            </a:solidFill>
            <a:round/>
            <a:headEnd/>
            <a:tailEnd/>
          </a:ln>
          <a:effectLst/>
        </p:spPr>
        <p:txBody>
          <a:bodyPr wrap="none" anchor="ctr"/>
          <a:lstStyle/>
          <a:p>
            <a:endParaRPr lang="en-US"/>
          </a:p>
        </p:txBody>
      </p:sp>
      <p:sp>
        <p:nvSpPr>
          <p:cNvPr id="130059" name="Text Box 11"/>
          <p:cNvSpPr txBox="1">
            <a:spLocks noChangeArrowheads="1"/>
          </p:cNvSpPr>
          <p:nvPr/>
        </p:nvSpPr>
        <p:spPr bwMode="auto">
          <a:xfrm>
            <a:off x="2270125" y="2705100"/>
            <a:ext cx="1204913" cy="457200"/>
          </a:xfrm>
          <a:prstGeom prst="rect">
            <a:avLst/>
          </a:prstGeom>
          <a:noFill/>
          <a:ln w="9525">
            <a:noFill/>
            <a:miter lim="800000"/>
            <a:headEnd/>
            <a:tailEnd/>
          </a:ln>
          <a:effectLst/>
        </p:spPr>
        <p:txBody>
          <a:bodyPr wrap="none">
            <a:spAutoFit/>
          </a:bodyPr>
          <a:lstStyle/>
          <a:p>
            <a:r>
              <a:rPr lang="en-US" b="0">
                <a:latin typeface="Arial Narrow" charset="0"/>
              </a:rPr>
              <a:t>W(x:=10)</a:t>
            </a:r>
          </a:p>
        </p:txBody>
      </p:sp>
      <p:sp>
        <p:nvSpPr>
          <p:cNvPr id="130060" name="Text Box 12"/>
          <p:cNvSpPr txBox="1">
            <a:spLocks noChangeArrowheads="1"/>
          </p:cNvSpPr>
          <p:nvPr/>
        </p:nvSpPr>
        <p:spPr bwMode="auto">
          <a:xfrm>
            <a:off x="4251325" y="285750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sp>
        <p:nvSpPr>
          <p:cNvPr id="130061" name="Text Box 13"/>
          <p:cNvSpPr txBox="1">
            <a:spLocks noChangeArrowheads="1"/>
          </p:cNvSpPr>
          <p:nvPr/>
        </p:nvSpPr>
        <p:spPr bwMode="auto">
          <a:xfrm>
            <a:off x="4191000" y="2743200"/>
            <a:ext cx="1052513" cy="457200"/>
          </a:xfrm>
          <a:prstGeom prst="rect">
            <a:avLst/>
          </a:prstGeom>
          <a:noFill/>
          <a:ln w="9525">
            <a:noFill/>
            <a:miter lim="800000"/>
            <a:headEnd/>
            <a:tailEnd/>
          </a:ln>
          <a:effectLst/>
        </p:spPr>
        <p:txBody>
          <a:bodyPr wrap="none">
            <a:spAutoFit/>
          </a:bodyPr>
          <a:lstStyle/>
          <a:p>
            <a:r>
              <a:rPr lang="en-US" b="0">
                <a:latin typeface="Arial Narrow" charset="0"/>
              </a:rPr>
              <a:t>W(x:=8]</a:t>
            </a:r>
          </a:p>
        </p:txBody>
      </p:sp>
      <p:sp>
        <p:nvSpPr>
          <p:cNvPr id="130062" name="Text Box 14"/>
          <p:cNvSpPr txBox="1">
            <a:spLocks noChangeArrowheads="1"/>
          </p:cNvSpPr>
          <p:nvPr/>
        </p:nvSpPr>
        <p:spPr bwMode="auto">
          <a:xfrm>
            <a:off x="4495800" y="3581400"/>
            <a:ext cx="1135063" cy="457200"/>
          </a:xfrm>
          <a:prstGeom prst="rect">
            <a:avLst/>
          </a:prstGeom>
          <a:noFill/>
          <a:ln w="9525">
            <a:noFill/>
            <a:miter lim="800000"/>
            <a:headEnd/>
            <a:tailEnd/>
          </a:ln>
          <a:effectLst/>
        </p:spPr>
        <p:txBody>
          <a:bodyPr wrap="none">
            <a:spAutoFit/>
          </a:bodyPr>
          <a:lstStyle/>
          <a:p>
            <a:r>
              <a:rPr lang="en-US" b="0">
                <a:latin typeface="Arial Narrow" charset="0"/>
              </a:rPr>
              <a:t>W(x=20)</a:t>
            </a:r>
          </a:p>
        </p:txBody>
      </p:sp>
      <p:sp>
        <p:nvSpPr>
          <p:cNvPr id="130063" name="Text Box 15"/>
          <p:cNvSpPr txBox="1">
            <a:spLocks noChangeArrowheads="1"/>
          </p:cNvSpPr>
          <p:nvPr/>
        </p:nvSpPr>
        <p:spPr bwMode="auto">
          <a:xfrm>
            <a:off x="4876800" y="4495800"/>
            <a:ext cx="1079500" cy="457200"/>
          </a:xfrm>
          <a:prstGeom prst="rect">
            <a:avLst/>
          </a:prstGeom>
          <a:noFill/>
          <a:ln w="9525">
            <a:noFill/>
            <a:miter lim="800000"/>
            <a:headEnd/>
            <a:tailEnd/>
          </a:ln>
          <a:effectLst/>
        </p:spPr>
        <p:txBody>
          <a:bodyPr wrap="none">
            <a:spAutoFit/>
          </a:bodyPr>
          <a:lstStyle/>
          <a:p>
            <a:r>
              <a:rPr lang="en-US" b="0">
                <a:latin typeface="Arial Narrow" charset="0"/>
              </a:rPr>
              <a:t>R(x=20)</a:t>
            </a:r>
          </a:p>
        </p:txBody>
      </p:sp>
      <p:sp>
        <p:nvSpPr>
          <p:cNvPr id="130064" name="Line 16"/>
          <p:cNvSpPr>
            <a:spLocks noChangeShapeType="1"/>
          </p:cNvSpPr>
          <p:nvPr/>
        </p:nvSpPr>
        <p:spPr bwMode="auto">
          <a:xfrm>
            <a:off x="3200400" y="4038600"/>
            <a:ext cx="0" cy="152400"/>
          </a:xfrm>
          <a:prstGeom prst="line">
            <a:avLst/>
          </a:prstGeom>
          <a:noFill/>
          <a:ln w="9525">
            <a:solidFill>
              <a:schemeClr val="tx1"/>
            </a:solidFill>
            <a:round/>
            <a:headEnd/>
            <a:tailEnd/>
          </a:ln>
          <a:effectLst/>
        </p:spPr>
        <p:txBody>
          <a:bodyPr wrap="none" anchor="ctr"/>
          <a:lstStyle/>
          <a:p>
            <a:endParaRPr lang="en-US"/>
          </a:p>
        </p:txBody>
      </p:sp>
      <p:sp>
        <p:nvSpPr>
          <p:cNvPr id="130065" name="Text Box 17"/>
          <p:cNvSpPr txBox="1">
            <a:spLocks noChangeArrowheads="1"/>
          </p:cNvSpPr>
          <p:nvPr/>
        </p:nvSpPr>
        <p:spPr bwMode="auto">
          <a:xfrm>
            <a:off x="2955925" y="3543300"/>
            <a:ext cx="114935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
        <p:nvSpPr>
          <p:cNvPr id="130066" name="Line 18"/>
          <p:cNvSpPr>
            <a:spLocks noChangeShapeType="1"/>
          </p:cNvSpPr>
          <p:nvPr/>
        </p:nvSpPr>
        <p:spPr bwMode="auto">
          <a:xfrm>
            <a:off x="6705600" y="4953000"/>
            <a:ext cx="0" cy="152400"/>
          </a:xfrm>
          <a:prstGeom prst="line">
            <a:avLst/>
          </a:prstGeom>
          <a:noFill/>
          <a:ln w="9525">
            <a:solidFill>
              <a:schemeClr val="tx1"/>
            </a:solidFill>
            <a:round/>
            <a:headEnd/>
            <a:tailEnd/>
          </a:ln>
          <a:effectLst/>
        </p:spPr>
        <p:txBody>
          <a:bodyPr wrap="none" anchor="ctr"/>
          <a:lstStyle/>
          <a:p>
            <a:endParaRPr lang="en-US"/>
          </a:p>
        </p:txBody>
      </p:sp>
      <p:sp>
        <p:nvSpPr>
          <p:cNvPr id="130067" name="Text Box 19"/>
          <p:cNvSpPr txBox="1">
            <a:spLocks noChangeArrowheads="1"/>
          </p:cNvSpPr>
          <p:nvPr/>
        </p:nvSpPr>
        <p:spPr bwMode="auto">
          <a:xfrm>
            <a:off x="6553200" y="4495800"/>
            <a:ext cx="107950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85800" y="0"/>
            <a:ext cx="7772400" cy="1143000"/>
          </a:xfrm>
        </p:spPr>
        <p:txBody>
          <a:bodyPr/>
          <a:lstStyle/>
          <a:p>
            <a:r>
              <a:rPr lang="en-US" b="1"/>
              <a:t>Causal consistency</a:t>
            </a:r>
          </a:p>
        </p:txBody>
      </p:sp>
      <p:sp>
        <p:nvSpPr>
          <p:cNvPr id="131075" name="Rectangle 3"/>
          <p:cNvSpPr>
            <a:spLocks noGrp="1" noChangeArrowheads="1"/>
          </p:cNvSpPr>
          <p:nvPr>
            <p:ph idx="1"/>
          </p:nvPr>
        </p:nvSpPr>
        <p:spPr>
          <a:xfrm>
            <a:off x="685800" y="1447800"/>
            <a:ext cx="7772400" cy="1066800"/>
          </a:xfrm>
        </p:spPr>
        <p:txBody>
          <a:bodyPr/>
          <a:lstStyle/>
          <a:p>
            <a:pPr>
              <a:buFont typeface="Wingdings" pitchFamily="2" charset="2"/>
              <a:buNone/>
            </a:pPr>
            <a:r>
              <a:rPr lang="en-US"/>
              <a:t>	</a:t>
            </a:r>
            <a:r>
              <a:rPr lang="en-US" sz="2800">
                <a:latin typeface="Arial Narrow" charset="0"/>
              </a:rPr>
              <a:t>All writes that are </a:t>
            </a:r>
            <a:r>
              <a:rPr lang="en-US" sz="2800" i="1">
                <a:latin typeface="Arial Narrow" charset="0"/>
              </a:rPr>
              <a:t>causally related</a:t>
            </a:r>
            <a:r>
              <a:rPr lang="en-US" sz="2800">
                <a:latin typeface="Arial Narrow" charset="0"/>
              </a:rPr>
              <a:t> must be seen by every process in the same order.</a:t>
            </a:r>
            <a:endParaRPr lang="en-US"/>
          </a:p>
        </p:txBody>
      </p:sp>
      <p:sp>
        <p:nvSpPr>
          <p:cNvPr id="131076" name="Line 4"/>
          <p:cNvSpPr>
            <a:spLocks noChangeShapeType="1"/>
          </p:cNvSpPr>
          <p:nvPr/>
        </p:nvSpPr>
        <p:spPr bwMode="auto">
          <a:xfrm>
            <a:off x="1997075" y="3467100"/>
            <a:ext cx="5257800" cy="0"/>
          </a:xfrm>
          <a:prstGeom prst="line">
            <a:avLst/>
          </a:prstGeom>
          <a:noFill/>
          <a:ln w="9525">
            <a:solidFill>
              <a:schemeClr val="tx1"/>
            </a:solidFill>
            <a:round/>
            <a:headEnd/>
            <a:tailEnd/>
          </a:ln>
          <a:effectLst/>
        </p:spPr>
        <p:txBody>
          <a:bodyPr wrap="none" anchor="ctr"/>
          <a:lstStyle/>
          <a:p>
            <a:endParaRPr lang="en-US"/>
          </a:p>
        </p:txBody>
      </p:sp>
      <p:sp>
        <p:nvSpPr>
          <p:cNvPr id="131077" name="Line 5"/>
          <p:cNvSpPr>
            <a:spLocks noChangeShapeType="1"/>
          </p:cNvSpPr>
          <p:nvPr/>
        </p:nvSpPr>
        <p:spPr bwMode="auto">
          <a:xfrm>
            <a:off x="1997075" y="5829300"/>
            <a:ext cx="5257800" cy="0"/>
          </a:xfrm>
          <a:prstGeom prst="line">
            <a:avLst/>
          </a:prstGeom>
          <a:noFill/>
          <a:ln w="9525">
            <a:solidFill>
              <a:schemeClr val="tx1"/>
            </a:solidFill>
            <a:round/>
            <a:headEnd/>
            <a:tailEnd/>
          </a:ln>
          <a:effectLst/>
        </p:spPr>
        <p:txBody>
          <a:bodyPr wrap="none" anchor="ctr"/>
          <a:lstStyle/>
          <a:p>
            <a:endParaRPr lang="en-US"/>
          </a:p>
        </p:txBody>
      </p:sp>
      <p:sp>
        <p:nvSpPr>
          <p:cNvPr id="131078" name="Line 6"/>
          <p:cNvSpPr>
            <a:spLocks noChangeShapeType="1"/>
          </p:cNvSpPr>
          <p:nvPr/>
        </p:nvSpPr>
        <p:spPr bwMode="auto">
          <a:xfrm>
            <a:off x="1997075" y="4991100"/>
            <a:ext cx="5257800" cy="0"/>
          </a:xfrm>
          <a:prstGeom prst="line">
            <a:avLst/>
          </a:prstGeom>
          <a:noFill/>
          <a:ln w="9525">
            <a:solidFill>
              <a:schemeClr val="tx1"/>
            </a:solidFill>
            <a:round/>
            <a:headEnd/>
            <a:tailEnd/>
          </a:ln>
          <a:effectLst/>
        </p:spPr>
        <p:txBody>
          <a:bodyPr wrap="none" anchor="ctr"/>
          <a:lstStyle/>
          <a:p>
            <a:endParaRPr lang="en-US"/>
          </a:p>
        </p:txBody>
      </p:sp>
      <p:sp>
        <p:nvSpPr>
          <p:cNvPr id="131079" name="Line 7"/>
          <p:cNvSpPr>
            <a:spLocks noChangeShapeType="1"/>
          </p:cNvSpPr>
          <p:nvPr/>
        </p:nvSpPr>
        <p:spPr bwMode="auto">
          <a:xfrm>
            <a:off x="1997075" y="4229100"/>
            <a:ext cx="5257800" cy="0"/>
          </a:xfrm>
          <a:prstGeom prst="line">
            <a:avLst/>
          </a:prstGeom>
          <a:noFill/>
          <a:ln w="9525">
            <a:solidFill>
              <a:schemeClr val="tx1"/>
            </a:solidFill>
            <a:round/>
            <a:headEnd/>
            <a:tailEnd/>
          </a:ln>
          <a:effectLst/>
        </p:spPr>
        <p:txBody>
          <a:bodyPr wrap="none" anchor="ctr"/>
          <a:lstStyle/>
          <a:p>
            <a:endParaRPr lang="en-US"/>
          </a:p>
        </p:txBody>
      </p:sp>
      <p:sp>
        <p:nvSpPr>
          <p:cNvPr id="131080" name="Line 8"/>
          <p:cNvSpPr>
            <a:spLocks noChangeShapeType="1"/>
          </p:cNvSpPr>
          <p:nvPr/>
        </p:nvSpPr>
        <p:spPr bwMode="auto">
          <a:xfrm>
            <a:off x="2530475" y="3390900"/>
            <a:ext cx="0" cy="152400"/>
          </a:xfrm>
          <a:prstGeom prst="line">
            <a:avLst/>
          </a:prstGeom>
          <a:noFill/>
          <a:ln w="38100">
            <a:solidFill>
              <a:schemeClr val="tx1"/>
            </a:solidFill>
            <a:round/>
            <a:headEnd/>
            <a:tailEnd/>
          </a:ln>
          <a:effectLst/>
        </p:spPr>
        <p:txBody>
          <a:bodyPr wrap="none" anchor="ctr"/>
          <a:lstStyle/>
          <a:p>
            <a:endParaRPr lang="en-US"/>
          </a:p>
        </p:txBody>
      </p:sp>
      <p:sp>
        <p:nvSpPr>
          <p:cNvPr id="131081" name="Line 9"/>
          <p:cNvSpPr>
            <a:spLocks noChangeShapeType="1"/>
          </p:cNvSpPr>
          <p:nvPr/>
        </p:nvSpPr>
        <p:spPr bwMode="auto">
          <a:xfrm>
            <a:off x="4435475" y="5753100"/>
            <a:ext cx="0" cy="152400"/>
          </a:xfrm>
          <a:prstGeom prst="line">
            <a:avLst/>
          </a:prstGeom>
          <a:noFill/>
          <a:ln w="38100">
            <a:solidFill>
              <a:schemeClr val="tx1"/>
            </a:solidFill>
            <a:round/>
            <a:headEnd/>
            <a:tailEnd/>
          </a:ln>
          <a:effectLst/>
        </p:spPr>
        <p:txBody>
          <a:bodyPr wrap="none" anchor="ctr"/>
          <a:lstStyle/>
          <a:p>
            <a:endParaRPr lang="en-US"/>
          </a:p>
        </p:txBody>
      </p:sp>
      <p:sp>
        <p:nvSpPr>
          <p:cNvPr id="131082" name="Line 10"/>
          <p:cNvSpPr>
            <a:spLocks noChangeShapeType="1"/>
          </p:cNvSpPr>
          <p:nvPr/>
        </p:nvSpPr>
        <p:spPr bwMode="auto">
          <a:xfrm>
            <a:off x="2911475" y="4152900"/>
            <a:ext cx="0" cy="152400"/>
          </a:xfrm>
          <a:prstGeom prst="line">
            <a:avLst/>
          </a:prstGeom>
          <a:noFill/>
          <a:ln w="38100">
            <a:solidFill>
              <a:schemeClr val="tx1"/>
            </a:solidFill>
            <a:round/>
            <a:headEnd/>
            <a:tailEnd/>
          </a:ln>
          <a:effectLst/>
        </p:spPr>
        <p:txBody>
          <a:bodyPr wrap="none" anchor="ctr"/>
          <a:lstStyle/>
          <a:p>
            <a:endParaRPr lang="en-US"/>
          </a:p>
        </p:txBody>
      </p:sp>
      <p:sp>
        <p:nvSpPr>
          <p:cNvPr id="131083" name="Line 11"/>
          <p:cNvSpPr>
            <a:spLocks noChangeShapeType="1"/>
          </p:cNvSpPr>
          <p:nvPr/>
        </p:nvSpPr>
        <p:spPr bwMode="auto">
          <a:xfrm>
            <a:off x="5654675" y="4914900"/>
            <a:ext cx="0" cy="152400"/>
          </a:xfrm>
          <a:prstGeom prst="line">
            <a:avLst/>
          </a:prstGeom>
          <a:noFill/>
          <a:ln w="38100">
            <a:solidFill>
              <a:schemeClr val="tx1"/>
            </a:solidFill>
            <a:round/>
            <a:headEnd/>
            <a:tailEnd/>
          </a:ln>
          <a:effectLst/>
        </p:spPr>
        <p:txBody>
          <a:bodyPr wrap="none" anchor="ctr"/>
          <a:lstStyle/>
          <a:p>
            <a:endParaRPr lang="en-US"/>
          </a:p>
        </p:txBody>
      </p:sp>
      <p:sp>
        <p:nvSpPr>
          <p:cNvPr id="131084" name="Line 12"/>
          <p:cNvSpPr>
            <a:spLocks noChangeShapeType="1"/>
          </p:cNvSpPr>
          <p:nvPr/>
        </p:nvSpPr>
        <p:spPr bwMode="auto">
          <a:xfrm>
            <a:off x="3978275" y="4914900"/>
            <a:ext cx="0" cy="152400"/>
          </a:xfrm>
          <a:prstGeom prst="line">
            <a:avLst/>
          </a:prstGeom>
          <a:noFill/>
          <a:ln w="38100">
            <a:solidFill>
              <a:schemeClr val="tx1"/>
            </a:solidFill>
            <a:round/>
            <a:headEnd/>
            <a:tailEnd/>
          </a:ln>
          <a:effectLst/>
        </p:spPr>
        <p:txBody>
          <a:bodyPr wrap="none" anchor="ctr"/>
          <a:lstStyle/>
          <a:p>
            <a:endParaRPr lang="en-US"/>
          </a:p>
        </p:txBody>
      </p:sp>
      <p:sp>
        <p:nvSpPr>
          <p:cNvPr id="131085" name="Line 13"/>
          <p:cNvSpPr>
            <a:spLocks noChangeShapeType="1"/>
          </p:cNvSpPr>
          <p:nvPr/>
        </p:nvSpPr>
        <p:spPr bwMode="auto">
          <a:xfrm>
            <a:off x="7026275" y="5753100"/>
            <a:ext cx="0" cy="152400"/>
          </a:xfrm>
          <a:prstGeom prst="line">
            <a:avLst/>
          </a:prstGeom>
          <a:noFill/>
          <a:ln w="38100">
            <a:solidFill>
              <a:schemeClr val="tx1"/>
            </a:solidFill>
            <a:round/>
            <a:headEnd/>
            <a:tailEnd/>
          </a:ln>
          <a:effectLst/>
        </p:spPr>
        <p:txBody>
          <a:bodyPr wrap="none" anchor="ctr"/>
          <a:lstStyle/>
          <a:p>
            <a:endParaRPr lang="en-US"/>
          </a:p>
        </p:txBody>
      </p:sp>
      <p:sp>
        <p:nvSpPr>
          <p:cNvPr id="131086" name="Text Box 14"/>
          <p:cNvSpPr txBox="1">
            <a:spLocks noChangeArrowheads="1"/>
          </p:cNvSpPr>
          <p:nvPr/>
        </p:nvSpPr>
        <p:spPr bwMode="auto">
          <a:xfrm>
            <a:off x="2209800" y="2819400"/>
            <a:ext cx="1204913" cy="457200"/>
          </a:xfrm>
          <a:prstGeom prst="rect">
            <a:avLst/>
          </a:prstGeom>
          <a:noFill/>
          <a:ln w="9525">
            <a:noFill/>
            <a:miter lim="800000"/>
            <a:headEnd/>
            <a:tailEnd/>
          </a:ln>
          <a:effectLst/>
        </p:spPr>
        <p:txBody>
          <a:bodyPr wrap="none">
            <a:spAutoFit/>
          </a:bodyPr>
          <a:lstStyle/>
          <a:p>
            <a:r>
              <a:rPr lang="en-US" b="0">
                <a:latin typeface="Arial Narrow" charset="0"/>
              </a:rPr>
              <a:t>W(x:=10)</a:t>
            </a:r>
          </a:p>
        </p:txBody>
      </p:sp>
      <p:sp>
        <p:nvSpPr>
          <p:cNvPr id="131087" name="Text Box 15"/>
          <p:cNvSpPr txBox="1">
            <a:spLocks noChangeArrowheads="1"/>
          </p:cNvSpPr>
          <p:nvPr/>
        </p:nvSpPr>
        <p:spPr bwMode="auto">
          <a:xfrm>
            <a:off x="2743200" y="3657600"/>
            <a:ext cx="1204913" cy="457200"/>
          </a:xfrm>
          <a:prstGeom prst="rect">
            <a:avLst/>
          </a:prstGeom>
          <a:noFill/>
          <a:ln w="9525">
            <a:noFill/>
            <a:miter lim="800000"/>
            <a:headEnd/>
            <a:tailEnd/>
          </a:ln>
          <a:effectLst/>
        </p:spPr>
        <p:txBody>
          <a:bodyPr wrap="none">
            <a:spAutoFit/>
          </a:bodyPr>
          <a:lstStyle/>
          <a:p>
            <a:r>
              <a:rPr lang="en-US" b="0">
                <a:latin typeface="Arial Narrow" charset="0"/>
              </a:rPr>
              <a:t>W(x:=20)</a:t>
            </a:r>
          </a:p>
        </p:txBody>
      </p:sp>
      <p:sp>
        <p:nvSpPr>
          <p:cNvPr id="131088" name="Text Box 16"/>
          <p:cNvSpPr txBox="1">
            <a:spLocks noChangeArrowheads="1"/>
          </p:cNvSpPr>
          <p:nvPr/>
        </p:nvSpPr>
        <p:spPr bwMode="auto">
          <a:xfrm>
            <a:off x="3810000" y="4419600"/>
            <a:ext cx="107950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
        <p:nvSpPr>
          <p:cNvPr id="131089" name="Text Box 17"/>
          <p:cNvSpPr txBox="1">
            <a:spLocks noChangeArrowheads="1"/>
          </p:cNvSpPr>
          <p:nvPr/>
        </p:nvSpPr>
        <p:spPr bwMode="auto">
          <a:xfrm>
            <a:off x="5486400" y="4419600"/>
            <a:ext cx="1079500" cy="457200"/>
          </a:xfrm>
          <a:prstGeom prst="rect">
            <a:avLst/>
          </a:prstGeom>
          <a:noFill/>
          <a:ln w="9525">
            <a:noFill/>
            <a:miter lim="800000"/>
            <a:headEnd/>
            <a:tailEnd/>
          </a:ln>
          <a:effectLst/>
        </p:spPr>
        <p:txBody>
          <a:bodyPr wrap="none">
            <a:spAutoFit/>
          </a:bodyPr>
          <a:lstStyle/>
          <a:p>
            <a:r>
              <a:rPr lang="en-US" b="0">
                <a:latin typeface="Arial Narrow" charset="0"/>
              </a:rPr>
              <a:t>R(x=20)</a:t>
            </a:r>
          </a:p>
        </p:txBody>
      </p:sp>
      <p:sp>
        <p:nvSpPr>
          <p:cNvPr id="131090" name="Text Box 18"/>
          <p:cNvSpPr txBox="1">
            <a:spLocks noChangeArrowheads="1"/>
          </p:cNvSpPr>
          <p:nvPr/>
        </p:nvSpPr>
        <p:spPr bwMode="auto">
          <a:xfrm>
            <a:off x="4343400" y="5257800"/>
            <a:ext cx="1079500" cy="457200"/>
          </a:xfrm>
          <a:prstGeom prst="rect">
            <a:avLst/>
          </a:prstGeom>
          <a:noFill/>
          <a:ln w="9525">
            <a:noFill/>
            <a:miter lim="800000"/>
            <a:headEnd/>
            <a:tailEnd/>
          </a:ln>
          <a:effectLst/>
        </p:spPr>
        <p:txBody>
          <a:bodyPr wrap="none">
            <a:spAutoFit/>
          </a:bodyPr>
          <a:lstStyle/>
          <a:p>
            <a:r>
              <a:rPr lang="en-US" b="0">
                <a:latin typeface="Arial Narrow" charset="0"/>
              </a:rPr>
              <a:t>R(x=20)</a:t>
            </a:r>
          </a:p>
        </p:txBody>
      </p:sp>
      <p:sp>
        <p:nvSpPr>
          <p:cNvPr id="131091" name="Text Box 19"/>
          <p:cNvSpPr txBox="1">
            <a:spLocks noChangeArrowheads="1"/>
          </p:cNvSpPr>
          <p:nvPr/>
        </p:nvSpPr>
        <p:spPr bwMode="auto">
          <a:xfrm>
            <a:off x="6553200" y="5181600"/>
            <a:ext cx="1079500" cy="457200"/>
          </a:xfrm>
          <a:prstGeom prst="rect">
            <a:avLst/>
          </a:prstGeom>
          <a:noFill/>
          <a:ln w="9525">
            <a:noFill/>
            <a:miter lim="800000"/>
            <a:headEnd/>
            <a:tailEnd/>
          </a:ln>
          <a:effectLst/>
        </p:spPr>
        <p:txBody>
          <a:bodyPr wrap="none">
            <a:spAutoFit/>
          </a:bodyPr>
          <a:lstStyle/>
          <a:p>
            <a:r>
              <a:rPr lang="en-US" b="0">
                <a:latin typeface="Arial Narrow" charset="0"/>
              </a:rPr>
              <a:t>R(x=10)</a:t>
            </a:r>
          </a:p>
        </p:txBody>
      </p:sp>
      <p:sp>
        <p:nvSpPr>
          <p:cNvPr id="131092" name="Text Box 20"/>
          <p:cNvSpPr txBox="1">
            <a:spLocks noChangeArrowheads="1"/>
          </p:cNvSpPr>
          <p:nvPr/>
        </p:nvSpPr>
        <p:spPr bwMode="auto">
          <a:xfrm>
            <a:off x="5257800" y="281940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685800" y="152400"/>
            <a:ext cx="7772400" cy="1143000"/>
          </a:xfrm>
        </p:spPr>
        <p:txBody>
          <a:bodyPr/>
          <a:lstStyle/>
          <a:p>
            <a:r>
              <a:rPr lang="en-US" sz="4000" b="1"/>
              <a:t>Implementing consistency models</a:t>
            </a:r>
            <a:endParaRPr lang="en-US" b="1"/>
          </a:p>
        </p:txBody>
      </p:sp>
      <p:sp>
        <p:nvSpPr>
          <p:cNvPr id="132099" name="Rectangle 3"/>
          <p:cNvSpPr>
            <a:spLocks noGrp="1" noChangeArrowheads="1"/>
          </p:cNvSpPr>
          <p:nvPr>
            <p:ph idx="1"/>
          </p:nvPr>
        </p:nvSpPr>
        <p:spPr>
          <a:xfrm>
            <a:off x="914400" y="1676400"/>
            <a:ext cx="7772400" cy="2743200"/>
          </a:xfrm>
        </p:spPr>
        <p:txBody>
          <a:bodyPr/>
          <a:lstStyle/>
          <a:p>
            <a:pPr>
              <a:lnSpc>
                <a:spcPct val="90000"/>
              </a:lnSpc>
              <a:buFont typeface="Wingdings" pitchFamily="2" charset="2"/>
              <a:buNone/>
            </a:pPr>
            <a:r>
              <a:rPr lang="en-US" sz="2400"/>
              <a:t>	Why are there so many consistency models?</a:t>
            </a:r>
          </a:p>
          <a:p>
            <a:pPr>
              <a:lnSpc>
                <a:spcPct val="130000"/>
              </a:lnSpc>
              <a:buFont typeface="Wingdings" pitchFamily="2" charset="2"/>
              <a:buNone/>
            </a:pPr>
            <a:r>
              <a:rPr lang="en-US" sz="2400"/>
              <a:t>	The cost (measured by message complexity) of</a:t>
            </a:r>
          </a:p>
          <a:p>
            <a:pPr>
              <a:lnSpc>
                <a:spcPct val="130000"/>
              </a:lnSpc>
              <a:buFont typeface="Wingdings" pitchFamily="2" charset="2"/>
              <a:buNone/>
            </a:pPr>
            <a:r>
              <a:rPr lang="en-US" sz="2400"/>
              <a:t>	implementation decreases as the models become “weaker”. </a:t>
            </a:r>
          </a:p>
          <a:p>
            <a:pPr>
              <a:lnSpc>
                <a:spcPct val="90000"/>
              </a:lnSpc>
              <a:buFont typeface="Wingdings" pitchFamily="2" charset="2"/>
              <a:buNone/>
            </a:pPr>
            <a:endParaRPr lang="en-US" sz="2400"/>
          </a:p>
          <a:p>
            <a:pPr>
              <a:lnSpc>
                <a:spcPct val="90000"/>
              </a:lnSpc>
              <a:buFont typeface="Wingdings" pitchFamily="2" charset="2"/>
              <a:buNone/>
            </a:pPr>
            <a:r>
              <a:rPr lang="en-US" sz="28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152400"/>
            <a:ext cx="8229600" cy="1143000"/>
          </a:xfrm>
        </p:spPr>
        <p:txBody>
          <a:bodyPr/>
          <a:lstStyle/>
          <a:p>
            <a:r>
              <a:rPr lang="en-US" b="1"/>
              <a:t>Implementing linearizability</a:t>
            </a:r>
          </a:p>
        </p:txBody>
      </p:sp>
      <p:sp>
        <p:nvSpPr>
          <p:cNvPr id="133123" name="Rectangle 3"/>
          <p:cNvSpPr>
            <a:spLocks noChangeArrowheads="1"/>
          </p:cNvSpPr>
          <p:nvPr/>
        </p:nvSpPr>
        <p:spPr bwMode="auto">
          <a:xfrm>
            <a:off x="2286000" y="3978275"/>
            <a:ext cx="533400" cy="533400"/>
          </a:xfrm>
          <a:prstGeom prst="rect">
            <a:avLst/>
          </a:prstGeom>
          <a:solidFill>
            <a:srgbClr val="FDE12E"/>
          </a:solidFill>
          <a:ln w="9525">
            <a:solidFill>
              <a:schemeClr val="tx1"/>
            </a:solidFill>
            <a:miter lim="800000"/>
            <a:headEnd/>
            <a:tailEnd/>
          </a:ln>
          <a:effectLst/>
        </p:spPr>
        <p:txBody>
          <a:bodyPr wrap="none" anchor="ctr"/>
          <a:lstStyle/>
          <a:p>
            <a:endParaRPr lang="en-US"/>
          </a:p>
        </p:txBody>
      </p:sp>
      <p:sp>
        <p:nvSpPr>
          <p:cNvPr id="133124" name="Rectangle 4"/>
          <p:cNvSpPr>
            <a:spLocks noChangeArrowheads="1"/>
          </p:cNvSpPr>
          <p:nvPr/>
        </p:nvSpPr>
        <p:spPr bwMode="auto">
          <a:xfrm>
            <a:off x="5638800" y="3978275"/>
            <a:ext cx="533400" cy="5334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33125" name="Rectangle 5"/>
          <p:cNvSpPr>
            <a:spLocks noChangeArrowheads="1"/>
          </p:cNvSpPr>
          <p:nvPr/>
        </p:nvSpPr>
        <p:spPr bwMode="auto">
          <a:xfrm>
            <a:off x="2286000" y="2606675"/>
            <a:ext cx="533400" cy="533400"/>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133126" name="Oval 6"/>
          <p:cNvSpPr>
            <a:spLocks noChangeArrowheads="1"/>
          </p:cNvSpPr>
          <p:nvPr/>
        </p:nvSpPr>
        <p:spPr bwMode="auto">
          <a:xfrm>
            <a:off x="2362200" y="5197475"/>
            <a:ext cx="381000" cy="3048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133127" name="Text Box 7"/>
          <p:cNvSpPr txBox="1">
            <a:spLocks noChangeArrowheads="1"/>
          </p:cNvSpPr>
          <p:nvPr/>
        </p:nvSpPr>
        <p:spPr bwMode="auto">
          <a:xfrm>
            <a:off x="1295400" y="5045075"/>
            <a:ext cx="1020763" cy="457200"/>
          </a:xfrm>
          <a:prstGeom prst="rect">
            <a:avLst/>
          </a:prstGeom>
          <a:noFill/>
          <a:ln w="9525">
            <a:noFill/>
            <a:miter lim="800000"/>
            <a:headEnd/>
            <a:tailEnd/>
          </a:ln>
          <a:effectLst/>
        </p:spPr>
        <p:txBody>
          <a:bodyPr wrap="none">
            <a:spAutoFit/>
          </a:bodyPr>
          <a:lstStyle/>
          <a:p>
            <a:r>
              <a:rPr lang="en-US" b="0">
                <a:latin typeface="Arial Narrow" charset="0"/>
              </a:rPr>
              <a:t>Read X</a:t>
            </a:r>
          </a:p>
        </p:txBody>
      </p:sp>
      <p:sp>
        <p:nvSpPr>
          <p:cNvPr id="133128" name="Line 8"/>
          <p:cNvSpPr>
            <a:spLocks noChangeShapeType="1"/>
          </p:cNvSpPr>
          <p:nvPr/>
        </p:nvSpPr>
        <p:spPr bwMode="auto">
          <a:xfrm flipV="1">
            <a:off x="5943600" y="4511675"/>
            <a:ext cx="0" cy="685800"/>
          </a:xfrm>
          <a:prstGeom prst="line">
            <a:avLst/>
          </a:prstGeom>
          <a:noFill/>
          <a:ln w="76200">
            <a:solidFill>
              <a:schemeClr val="hlink"/>
            </a:solidFill>
            <a:round/>
            <a:headEnd/>
            <a:tailEnd type="triangle" w="med" len="med"/>
          </a:ln>
          <a:effectLst/>
        </p:spPr>
        <p:txBody>
          <a:bodyPr wrap="none" anchor="ctr"/>
          <a:lstStyle/>
          <a:p>
            <a:endParaRPr lang="en-US"/>
          </a:p>
        </p:txBody>
      </p:sp>
      <p:sp>
        <p:nvSpPr>
          <p:cNvPr id="133129" name="Oval 9"/>
          <p:cNvSpPr>
            <a:spLocks noChangeArrowheads="1"/>
          </p:cNvSpPr>
          <p:nvPr/>
        </p:nvSpPr>
        <p:spPr bwMode="auto">
          <a:xfrm>
            <a:off x="2362200" y="1768475"/>
            <a:ext cx="457200" cy="3810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133130" name="Oval 10"/>
          <p:cNvSpPr>
            <a:spLocks noChangeArrowheads="1"/>
          </p:cNvSpPr>
          <p:nvPr/>
        </p:nvSpPr>
        <p:spPr bwMode="auto">
          <a:xfrm>
            <a:off x="5715000" y="5197475"/>
            <a:ext cx="533400" cy="3048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133131" name="Line 11"/>
          <p:cNvSpPr>
            <a:spLocks noChangeShapeType="1"/>
          </p:cNvSpPr>
          <p:nvPr/>
        </p:nvSpPr>
        <p:spPr bwMode="auto">
          <a:xfrm flipH="1">
            <a:off x="2590800" y="2073275"/>
            <a:ext cx="0" cy="533400"/>
          </a:xfrm>
          <a:prstGeom prst="line">
            <a:avLst/>
          </a:prstGeom>
          <a:noFill/>
          <a:ln w="76200">
            <a:solidFill>
              <a:schemeClr val="hlink"/>
            </a:solidFill>
            <a:round/>
            <a:headEnd/>
            <a:tailEnd type="triangle" w="med" len="med"/>
          </a:ln>
          <a:effectLst/>
        </p:spPr>
        <p:txBody>
          <a:bodyPr wrap="none" anchor="ctr"/>
          <a:lstStyle/>
          <a:p>
            <a:endParaRPr lang="en-US"/>
          </a:p>
        </p:txBody>
      </p:sp>
      <p:sp>
        <p:nvSpPr>
          <p:cNvPr id="133132" name="Line 12"/>
          <p:cNvSpPr>
            <a:spLocks noChangeShapeType="1"/>
          </p:cNvSpPr>
          <p:nvPr/>
        </p:nvSpPr>
        <p:spPr bwMode="auto">
          <a:xfrm flipV="1">
            <a:off x="2590800" y="4511675"/>
            <a:ext cx="0" cy="685800"/>
          </a:xfrm>
          <a:prstGeom prst="line">
            <a:avLst/>
          </a:prstGeom>
          <a:noFill/>
          <a:ln w="76200">
            <a:solidFill>
              <a:schemeClr val="tx1"/>
            </a:solidFill>
            <a:round/>
            <a:headEnd/>
            <a:tailEnd type="triangle" w="med" len="med"/>
          </a:ln>
          <a:effectLst/>
        </p:spPr>
        <p:txBody>
          <a:bodyPr wrap="none" anchor="ctr"/>
          <a:lstStyle/>
          <a:p>
            <a:endParaRPr lang="en-US"/>
          </a:p>
        </p:txBody>
      </p:sp>
      <p:sp>
        <p:nvSpPr>
          <p:cNvPr id="133133" name="Text Box 13"/>
          <p:cNvSpPr txBox="1">
            <a:spLocks noChangeArrowheads="1"/>
          </p:cNvSpPr>
          <p:nvPr/>
        </p:nvSpPr>
        <p:spPr bwMode="auto">
          <a:xfrm>
            <a:off x="6324600" y="4968875"/>
            <a:ext cx="1204913" cy="457200"/>
          </a:xfrm>
          <a:prstGeom prst="rect">
            <a:avLst/>
          </a:prstGeom>
          <a:noFill/>
          <a:ln w="9525">
            <a:noFill/>
            <a:miter lim="800000"/>
            <a:headEnd/>
            <a:tailEnd/>
          </a:ln>
          <a:effectLst/>
        </p:spPr>
        <p:txBody>
          <a:bodyPr wrap="none">
            <a:spAutoFit/>
          </a:bodyPr>
          <a:lstStyle/>
          <a:p>
            <a:r>
              <a:rPr lang="en-US" b="0">
                <a:latin typeface="Arial Narrow" charset="0"/>
              </a:rPr>
              <a:t>W(x:=10)</a:t>
            </a:r>
          </a:p>
        </p:txBody>
      </p:sp>
      <p:sp>
        <p:nvSpPr>
          <p:cNvPr id="133134" name="Text Box 14"/>
          <p:cNvSpPr txBox="1">
            <a:spLocks noChangeArrowheads="1"/>
          </p:cNvSpPr>
          <p:nvPr/>
        </p:nvSpPr>
        <p:spPr bwMode="auto">
          <a:xfrm>
            <a:off x="2819400" y="2149475"/>
            <a:ext cx="1371600" cy="822325"/>
          </a:xfrm>
          <a:prstGeom prst="rect">
            <a:avLst/>
          </a:prstGeom>
          <a:noFill/>
          <a:ln w="9525">
            <a:noFill/>
            <a:miter lim="800000"/>
            <a:headEnd/>
            <a:tailEnd/>
          </a:ln>
          <a:effectLst/>
        </p:spPr>
        <p:txBody>
          <a:bodyPr>
            <a:spAutoFit/>
          </a:bodyPr>
          <a:lstStyle/>
          <a:p>
            <a:r>
              <a:rPr lang="en-US" b="0">
                <a:latin typeface="Arial Narrow" charset="0"/>
              </a:rPr>
              <a:t>W(x:=20)</a:t>
            </a:r>
          </a:p>
          <a:p>
            <a:endParaRPr lang="en-US" b="0">
              <a:latin typeface="Arial Narrow" charset="0"/>
            </a:endParaRPr>
          </a:p>
        </p:txBody>
      </p:sp>
      <p:sp>
        <p:nvSpPr>
          <p:cNvPr id="133135" name="Line 15"/>
          <p:cNvSpPr>
            <a:spLocks noChangeShapeType="1"/>
          </p:cNvSpPr>
          <p:nvPr/>
        </p:nvSpPr>
        <p:spPr bwMode="auto">
          <a:xfrm>
            <a:off x="3810000" y="4130675"/>
            <a:ext cx="457200" cy="1588"/>
          </a:xfrm>
          <a:prstGeom prst="line">
            <a:avLst/>
          </a:prstGeom>
          <a:noFill/>
          <a:ln w="38100">
            <a:solidFill>
              <a:srgbClr val="C70F05"/>
            </a:solidFill>
            <a:round/>
            <a:headEnd/>
            <a:tailEnd type="triangle" w="med" len="med"/>
          </a:ln>
          <a:effectLst/>
        </p:spPr>
        <p:txBody>
          <a:bodyPr wrap="none" anchor="ctr"/>
          <a:lstStyle/>
          <a:p>
            <a:endParaRPr lang="en-US"/>
          </a:p>
        </p:txBody>
      </p:sp>
      <p:sp>
        <p:nvSpPr>
          <p:cNvPr id="133136" name="Line 16"/>
          <p:cNvSpPr>
            <a:spLocks noChangeShapeType="1"/>
          </p:cNvSpPr>
          <p:nvPr/>
        </p:nvSpPr>
        <p:spPr bwMode="auto">
          <a:xfrm flipV="1">
            <a:off x="2438400" y="3444875"/>
            <a:ext cx="0" cy="304800"/>
          </a:xfrm>
          <a:prstGeom prst="line">
            <a:avLst/>
          </a:prstGeom>
          <a:noFill/>
          <a:ln w="38100">
            <a:solidFill>
              <a:srgbClr val="C70F05"/>
            </a:solidFill>
            <a:round/>
            <a:headEnd/>
            <a:tailEnd type="triangle" w="med" len="med"/>
          </a:ln>
          <a:effectLst/>
        </p:spPr>
        <p:txBody>
          <a:bodyPr wrap="none" anchor="ctr"/>
          <a:lstStyle/>
          <a:p>
            <a:endParaRPr lang="en-US"/>
          </a:p>
        </p:txBody>
      </p:sp>
      <p:sp>
        <p:nvSpPr>
          <p:cNvPr id="133137" name="Text Box 17"/>
          <p:cNvSpPr txBox="1">
            <a:spLocks noChangeArrowheads="1"/>
          </p:cNvSpPr>
          <p:nvPr/>
        </p:nvSpPr>
        <p:spPr bwMode="auto">
          <a:xfrm>
            <a:off x="1600200" y="5730875"/>
            <a:ext cx="5676900" cy="822325"/>
          </a:xfrm>
          <a:prstGeom prst="rect">
            <a:avLst/>
          </a:prstGeom>
          <a:noFill/>
          <a:ln w="9525">
            <a:noFill/>
            <a:miter lim="800000"/>
            <a:headEnd/>
            <a:tailEnd/>
          </a:ln>
          <a:effectLst/>
        </p:spPr>
        <p:txBody>
          <a:bodyPr wrap="none">
            <a:spAutoFit/>
          </a:bodyPr>
          <a:lstStyle/>
          <a:p>
            <a:r>
              <a:rPr lang="en-US" b="0">
                <a:latin typeface="Arial Narrow" charset="0"/>
              </a:rPr>
              <a:t>Needs total order multicast of </a:t>
            </a:r>
            <a:r>
              <a:rPr lang="en-US" b="0">
                <a:solidFill>
                  <a:srgbClr val="C70F05"/>
                </a:solidFill>
                <a:latin typeface="Arial Narrow" charset="0"/>
              </a:rPr>
              <a:t>all reads</a:t>
            </a:r>
            <a:r>
              <a:rPr lang="en-US" b="0">
                <a:latin typeface="Arial Narrow" charset="0"/>
              </a:rPr>
              <a:t> and </a:t>
            </a:r>
            <a:r>
              <a:rPr lang="en-US" b="0">
                <a:solidFill>
                  <a:srgbClr val="C70F05"/>
                </a:solidFill>
                <a:latin typeface="Arial Narrow" charset="0"/>
              </a:rPr>
              <a:t>writes</a:t>
            </a:r>
            <a:endParaRPr lang="en-US" b="0">
              <a:latin typeface="Arial Narrow" charset="0"/>
            </a:endParaRPr>
          </a:p>
          <a:p>
            <a:endParaRPr lang="en-US" b="0">
              <a:latin typeface="Arial Narrow" charset="0"/>
            </a:endParaRPr>
          </a:p>
        </p:txBody>
      </p:sp>
      <p:sp>
        <p:nvSpPr>
          <p:cNvPr id="133138" name="Line 18"/>
          <p:cNvSpPr>
            <a:spLocks noChangeShapeType="1"/>
          </p:cNvSpPr>
          <p:nvPr/>
        </p:nvSpPr>
        <p:spPr bwMode="auto">
          <a:xfrm>
            <a:off x="2819400" y="4283075"/>
            <a:ext cx="2819400" cy="1588"/>
          </a:xfrm>
          <a:prstGeom prst="line">
            <a:avLst/>
          </a:prstGeom>
          <a:noFill/>
          <a:ln w="9525">
            <a:solidFill>
              <a:schemeClr val="tx1"/>
            </a:solidFill>
            <a:round/>
            <a:headEnd/>
            <a:tailEnd/>
          </a:ln>
          <a:effectLst/>
        </p:spPr>
        <p:txBody>
          <a:bodyPr wrap="none" anchor="ctr"/>
          <a:lstStyle/>
          <a:p>
            <a:endParaRPr lang="en-US"/>
          </a:p>
        </p:txBody>
      </p:sp>
      <p:sp>
        <p:nvSpPr>
          <p:cNvPr id="133139" name="Line 19"/>
          <p:cNvSpPr>
            <a:spLocks noChangeShapeType="1"/>
          </p:cNvSpPr>
          <p:nvPr/>
        </p:nvSpPr>
        <p:spPr bwMode="auto">
          <a:xfrm flipH="1" flipV="1">
            <a:off x="2590800" y="3140075"/>
            <a:ext cx="0" cy="838200"/>
          </a:xfrm>
          <a:prstGeom prst="line">
            <a:avLst/>
          </a:prstGeom>
          <a:noFill/>
          <a:ln w="9525">
            <a:solidFill>
              <a:schemeClr val="tx1"/>
            </a:solidFill>
            <a:round/>
            <a:headEnd/>
            <a:tailEnd/>
          </a:ln>
          <a:effectLst/>
        </p:spPr>
        <p:txBody>
          <a:bodyPr wrap="none" anchor="ctr"/>
          <a:lstStyle/>
          <a:p>
            <a:endParaRPr lang="en-US"/>
          </a:p>
        </p:txBody>
      </p:sp>
      <p:sp>
        <p:nvSpPr>
          <p:cNvPr id="133140" name="Line 20"/>
          <p:cNvSpPr>
            <a:spLocks noChangeShapeType="1"/>
          </p:cNvSpPr>
          <p:nvPr/>
        </p:nvSpPr>
        <p:spPr bwMode="auto">
          <a:xfrm>
            <a:off x="5867400" y="3063875"/>
            <a:ext cx="0" cy="914400"/>
          </a:xfrm>
          <a:prstGeom prst="line">
            <a:avLst/>
          </a:prstGeom>
          <a:noFill/>
          <a:ln w="9525">
            <a:solidFill>
              <a:schemeClr val="tx1"/>
            </a:solidFill>
            <a:round/>
            <a:headEnd/>
            <a:tailEnd/>
          </a:ln>
          <a:effectLst/>
        </p:spPr>
        <p:txBody>
          <a:bodyPr wrap="none" anchor="ctr"/>
          <a:lstStyle/>
          <a:p>
            <a:endParaRPr lang="en-US"/>
          </a:p>
        </p:txBody>
      </p:sp>
      <p:sp>
        <p:nvSpPr>
          <p:cNvPr id="133141" name="Rectangle 21"/>
          <p:cNvSpPr>
            <a:spLocks noChangeArrowheads="1"/>
          </p:cNvSpPr>
          <p:nvPr/>
        </p:nvSpPr>
        <p:spPr bwMode="auto">
          <a:xfrm>
            <a:off x="5562600" y="2530475"/>
            <a:ext cx="5334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33142" name="Line 22"/>
          <p:cNvSpPr>
            <a:spLocks noChangeShapeType="1"/>
          </p:cNvSpPr>
          <p:nvPr/>
        </p:nvSpPr>
        <p:spPr bwMode="auto">
          <a:xfrm>
            <a:off x="2819400" y="2835275"/>
            <a:ext cx="2743200" cy="1588"/>
          </a:xfrm>
          <a:prstGeom prst="line">
            <a:avLst/>
          </a:prstGeom>
          <a:noFill/>
          <a:ln w="9525">
            <a:solidFill>
              <a:schemeClr val="tx1"/>
            </a:solidFill>
            <a:round/>
            <a:headEnd/>
            <a:tailEnd/>
          </a:ln>
          <a:effectLst/>
        </p:spPr>
        <p:txBody>
          <a:bodyPr wrap="none" anchor="ctr"/>
          <a:lstStyle/>
          <a:p>
            <a:endParaRPr lang="en-US"/>
          </a:p>
        </p:txBody>
      </p:sp>
      <p:sp>
        <p:nvSpPr>
          <p:cNvPr id="133143" name="Text Box 23"/>
          <p:cNvSpPr txBox="1">
            <a:spLocks noChangeArrowheads="1"/>
          </p:cNvSpPr>
          <p:nvPr/>
        </p:nvSpPr>
        <p:spPr bwMode="auto">
          <a:xfrm>
            <a:off x="6248400" y="2454275"/>
            <a:ext cx="1020763" cy="457200"/>
          </a:xfrm>
          <a:prstGeom prst="rect">
            <a:avLst/>
          </a:prstGeom>
          <a:noFill/>
          <a:ln w="9525">
            <a:noFill/>
            <a:miter lim="800000"/>
            <a:headEnd/>
            <a:tailEnd/>
          </a:ln>
          <a:effectLst/>
        </p:spPr>
        <p:txBody>
          <a:bodyPr wrap="none">
            <a:spAutoFit/>
          </a:bodyPr>
          <a:lstStyle/>
          <a:p>
            <a:r>
              <a:rPr lang="en-US" b="0">
                <a:latin typeface="Arial Narrow" charset="0"/>
              </a:rPr>
              <a:t>Read X</a:t>
            </a:r>
          </a:p>
        </p:txBody>
      </p:sp>
      <p:sp>
        <p:nvSpPr>
          <p:cNvPr id="133144" name="Line 24"/>
          <p:cNvSpPr>
            <a:spLocks noChangeShapeType="1"/>
          </p:cNvSpPr>
          <p:nvPr/>
        </p:nvSpPr>
        <p:spPr bwMode="auto">
          <a:xfrm flipV="1">
            <a:off x="2819400" y="2911475"/>
            <a:ext cx="2743200" cy="1219200"/>
          </a:xfrm>
          <a:prstGeom prst="line">
            <a:avLst/>
          </a:prstGeom>
          <a:noFill/>
          <a:ln w="9525">
            <a:solidFill>
              <a:schemeClr val="tx1"/>
            </a:solidFill>
            <a:round/>
            <a:headEnd/>
            <a:tailEnd/>
          </a:ln>
          <a:effectLst/>
        </p:spPr>
        <p:txBody>
          <a:bodyPr wrap="none" anchor="ctr"/>
          <a:lstStyle/>
          <a:p>
            <a:endParaRPr lang="en-US"/>
          </a:p>
        </p:txBody>
      </p:sp>
      <p:sp>
        <p:nvSpPr>
          <p:cNvPr id="133145" name="Line 25"/>
          <p:cNvSpPr>
            <a:spLocks noChangeShapeType="1"/>
          </p:cNvSpPr>
          <p:nvPr/>
        </p:nvSpPr>
        <p:spPr bwMode="auto">
          <a:xfrm>
            <a:off x="2819400" y="2987675"/>
            <a:ext cx="2819400" cy="1143000"/>
          </a:xfrm>
          <a:prstGeom prst="line">
            <a:avLst/>
          </a:prstGeom>
          <a:noFill/>
          <a:ln w="9525">
            <a:solidFill>
              <a:schemeClr val="tx1"/>
            </a:solidFill>
            <a:round/>
            <a:headEnd/>
            <a:tailEnd/>
          </a:ln>
          <a:effectLst/>
        </p:spPr>
        <p:txBody>
          <a:bodyPr wrap="none" anchor="ctr"/>
          <a:lstStyle/>
          <a:p>
            <a:endParaRPr lang="en-US"/>
          </a:p>
        </p:txBody>
      </p:sp>
      <p:sp>
        <p:nvSpPr>
          <p:cNvPr id="133146" name="Oval 26"/>
          <p:cNvSpPr>
            <a:spLocks noChangeArrowheads="1"/>
          </p:cNvSpPr>
          <p:nvPr/>
        </p:nvSpPr>
        <p:spPr bwMode="auto">
          <a:xfrm>
            <a:off x="5638800" y="1692275"/>
            <a:ext cx="457200" cy="3810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133147" name="Line 27"/>
          <p:cNvSpPr>
            <a:spLocks noChangeShapeType="1"/>
          </p:cNvSpPr>
          <p:nvPr/>
        </p:nvSpPr>
        <p:spPr bwMode="auto">
          <a:xfrm flipH="1">
            <a:off x="5867400" y="1997075"/>
            <a:ext cx="0" cy="533400"/>
          </a:xfrm>
          <a:prstGeom prst="line">
            <a:avLst/>
          </a:prstGeom>
          <a:noFill/>
          <a:ln w="76200">
            <a:solidFill>
              <a:schemeClr val="hlink"/>
            </a:solidFill>
            <a:round/>
            <a:headEnd/>
            <a:tailEnd type="triangle" w="med" len="med"/>
          </a:ln>
          <a:effectLst/>
        </p:spPr>
        <p:txBody>
          <a:bodyPr wrap="none" anchor="ctr"/>
          <a:lstStyle/>
          <a:p>
            <a:endParaRPr lang="en-US"/>
          </a:p>
        </p:txBody>
      </p:sp>
      <p:sp>
        <p:nvSpPr>
          <p:cNvPr id="133148" name="Line 28"/>
          <p:cNvSpPr>
            <a:spLocks noChangeShapeType="1"/>
          </p:cNvSpPr>
          <p:nvPr/>
        </p:nvSpPr>
        <p:spPr bwMode="auto">
          <a:xfrm flipV="1">
            <a:off x="3200400" y="3597275"/>
            <a:ext cx="457200" cy="152400"/>
          </a:xfrm>
          <a:prstGeom prst="line">
            <a:avLst/>
          </a:prstGeom>
          <a:noFill/>
          <a:ln w="38100">
            <a:solidFill>
              <a:srgbClr val="C70F05"/>
            </a:solidFill>
            <a:round/>
            <a:headEnd/>
            <a:tailEnd type="triangle" w="med" len="med"/>
          </a:ln>
          <a:effectLst/>
        </p:spPr>
        <p:txBody>
          <a:bodyPr wrap="none" anchor="ct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533400" y="152400"/>
            <a:ext cx="8153400" cy="1143000"/>
          </a:xfrm>
        </p:spPr>
        <p:txBody>
          <a:bodyPr/>
          <a:lstStyle/>
          <a:p>
            <a:r>
              <a:rPr lang="en-US" b="1"/>
              <a:t>Implementing linearizability</a:t>
            </a:r>
          </a:p>
        </p:txBody>
      </p:sp>
      <p:sp>
        <p:nvSpPr>
          <p:cNvPr id="134147" name="Rectangle 3"/>
          <p:cNvSpPr>
            <a:spLocks noGrp="1" noChangeArrowheads="1"/>
          </p:cNvSpPr>
          <p:nvPr>
            <p:ph idx="1"/>
          </p:nvPr>
        </p:nvSpPr>
        <p:spPr>
          <a:xfrm>
            <a:off x="685800" y="1676400"/>
            <a:ext cx="7772400" cy="4114800"/>
          </a:xfrm>
        </p:spPr>
        <p:txBody>
          <a:bodyPr/>
          <a:lstStyle/>
          <a:p>
            <a:r>
              <a:rPr lang="en-US">
                <a:latin typeface="Arial Narrow" charset="0"/>
              </a:rPr>
              <a:t>The total order broadcast forces every process to accept and handle </a:t>
            </a:r>
            <a:r>
              <a:rPr lang="en-US">
                <a:solidFill>
                  <a:srgbClr val="C70F05"/>
                </a:solidFill>
                <a:latin typeface="Arial Narrow" charset="0"/>
              </a:rPr>
              <a:t>all reads and writes in the </a:t>
            </a:r>
            <a:r>
              <a:rPr lang="en-US" b="1">
                <a:solidFill>
                  <a:srgbClr val="C70F05"/>
                </a:solidFill>
                <a:latin typeface="Arial Narrow" charset="0"/>
              </a:rPr>
              <a:t>same temporal order</a:t>
            </a:r>
            <a:r>
              <a:rPr lang="en-US">
                <a:latin typeface="Arial Narrow" charset="0"/>
              </a:rPr>
              <a:t>. </a:t>
            </a:r>
          </a:p>
          <a:p>
            <a:pPr>
              <a:buFont typeface="Wingdings" pitchFamily="2" charset="2"/>
              <a:buNone/>
            </a:pPr>
            <a:endParaRPr lang="en-US">
              <a:latin typeface="Arial Narrow" charset="0"/>
            </a:endParaRPr>
          </a:p>
          <a:p>
            <a:r>
              <a:rPr lang="en-US">
                <a:latin typeface="Arial Narrow" charset="0"/>
              </a:rPr>
              <a:t>The peers update their copies in response to a write, but only send acknowledgements for reads.</a:t>
            </a:r>
            <a:r>
              <a:rPr lang="en-US">
                <a:latin typeface="New York" charset="0"/>
              </a:rPr>
              <a:t> </a:t>
            </a:r>
            <a:r>
              <a:rPr lang="en-US">
                <a:latin typeface="Arial Narrow" charset="0"/>
              </a:rPr>
              <a:t>After this, the local copy is returned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685800" y="152400"/>
            <a:ext cx="7772400" cy="1143000"/>
          </a:xfrm>
        </p:spPr>
        <p:txBody>
          <a:bodyPr/>
          <a:lstStyle/>
          <a:p>
            <a:r>
              <a:rPr lang="en-US" sz="4000" b="1"/>
              <a:t>Implementing sequential consistency</a:t>
            </a:r>
          </a:p>
        </p:txBody>
      </p:sp>
      <p:sp>
        <p:nvSpPr>
          <p:cNvPr id="135171" name="Rectangle 3"/>
          <p:cNvSpPr>
            <a:spLocks noGrp="1" noChangeArrowheads="1"/>
          </p:cNvSpPr>
          <p:nvPr>
            <p:ph idx="1"/>
          </p:nvPr>
        </p:nvSpPr>
        <p:spPr>
          <a:xfrm>
            <a:off x="457200" y="1752600"/>
            <a:ext cx="8153400" cy="2895600"/>
          </a:xfrm>
        </p:spPr>
        <p:txBody>
          <a:bodyPr/>
          <a:lstStyle/>
          <a:p>
            <a:pPr>
              <a:buFont typeface="Wingdings" pitchFamily="2" charset="2"/>
              <a:buNone/>
            </a:pPr>
            <a:endParaRPr lang="en-US"/>
          </a:p>
          <a:p>
            <a:pPr>
              <a:buFont typeface="Wingdings" pitchFamily="2" charset="2"/>
              <a:buNone/>
            </a:pPr>
            <a:r>
              <a:rPr lang="en-US"/>
              <a:t>	</a:t>
            </a:r>
            <a:r>
              <a:rPr lang="en-US" sz="2800"/>
              <a:t>Use total order broadcast </a:t>
            </a:r>
            <a:r>
              <a:rPr lang="en-US" sz="2800">
                <a:solidFill>
                  <a:srgbClr val="C70F05"/>
                </a:solidFill>
              </a:rPr>
              <a:t>all writes</a:t>
            </a:r>
            <a:r>
              <a:rPr lang="en-US" sz="2800"/>
              <a:t> only, </a:t>
            </a:r>
          </a:p>
          <a:p>
            <a:pPr>
              <a:buFont typeface="Wingdings" pitchFamily="2" charset="2"/>
              <a:buNone/>
            </a:pPr>
            <a:r>
              <a:rPr lang="en-US" sz="2800"/>
              <a:t>	but immediately return local copies for reads.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685800" y="0"/>
            <a:ext cx="7772400" cy="1143000"/>
          </a:xfrm>
        </p:spPr>
        <p:txBody>
          <a:bodyPr/>
          <a:lstStyle/>
          <a:p>
            <a:r>
              <a:rPr lang="en-US" b="1"/>
              <a:t>Exercise</a:t>
            </a:r>
            <a:endParaRPr lang="en-US"/>
          </a:p>
        </p:txBody>
      </p:sp>
      <p:sp>
        <p:nvSpPr>
          <p:cNvPr id="136195" name="Rectangle 3"/>
          <p:cNvSpPr>
            <a:spLocks noGrp="1" noChangeArrowheads="1"/>
          </p:cNvSpPr>
          <p:nvPr>
            <p:ph idx="1"/>
          </p:nvPr>
        </p:nvSpPr>
        <p:spPr>
          <a:xfrm>
            <a:off x="762000" y="1371600"/>
            <a:ext cx="7772400" cy="4800600"/>
          </a:xfrm>
        </p:spPr>
        <p:txBody>
          <a:bodyPr/>
          <a:lstStyle/>
          <a:p>
            <a:pPr algn="just">
              <a:lnSpc>
                <a:spcPct val="90000"/>
              </a:lnSpc>
              <a:buFont typeface="Wingdings" pitchFamily="2" charset="2"/>
              <a:buNone/>
            </a:pPr>
            <a:r>
              <a:rPr lang="en-US" sz="2800">
                <a:latin typeface="Arial Narrow" charset="0"/>
              </a:rPr>
              <a:t>	Let x, y be two shared variables</a:t>
            </a:r>
          </a:p>
          <a:p>
            <a:pPr algn="just">
              <a:lnSpc>
                <a:spcPct val="90000"/>
              </a:lnSpc>
            </a:pPr>
            <a:endParaRPr lang="en-US" sz="2800">
              <a:latin typeface="Arial Narrow" charset="0"/>
            </a:endParaRPr>
          </a:p>
          <a:p>
            <a:pPr algn="just">
              <a:lnSpc>
                <a:spcPct val="90000"/>
              </a:lnSpc>
              <a:buFont typeface="Wingdings" pitchFamily="2" charset="2"/>
              <a:buNone/>
            </a:pPr>
            <a:r>
              <a:rPr lang="en-US" sz="2800" u="sng">
                <a:latin typeface="Arial Narrow" charset="0"/>
              </a:rPr>
              <a:t>	Process P</a:t>
            </a:r>
            <a:r>
              <a:rPr lang="en-US" sz="2800">
                <a:latin typeface="Arial Narrow" charset="0"/>
              </a:rPr>
              <a:t>			</a:t>
            </a:r>
            <a:r>
              <a:rPr lang="en-US" sz="2800" u="sng">
                <a:latin typeface="Arial Narrow" charset="0"/>
              </a:rPr>
              <a:t>Process Q</a:t>
            </a:r>
            <a:endParaRPr lang="en-US" sz="2800">
              <a:latin typeface="Arial Narrow" charset="0"/>
            </a:endParaRPr>
          </a:p>
          <a:p>
            <a:pPr algn="just">
              <a:lnSpc>
                <a:spcPct val="90000"/>
              </a:lnSpc>
              <a:buFont typeface="Wingdings" pitchFamily="2" charset="2"/>
              <a:buNone/>
            </a:pPr>
            <a:r>
              <a:rPr lang="en-US" sz="2800">
                <a:latin typeface="Arial Narrow" charset="0"/>
              </a:rPr>
              <a:t>	{</a:t>
            </a:r>
            <a:r>
              <a:rPr lang="en-US" sz="2800" b="1">
                <a:latin typeface="Arial Narrow" charset="0"/>
              </a:rPr>
              <a:t>initially</a:t>
            </a:r>
            <a:r>
              <a:rPr lang="en-US" sz="2800">
                <a:latin typeface="Arial Narrow" charset="0"/>
              </a:rPr>
              <a:t> x=0}		{</a:t>
            </a:r>
            <a:r>
              <a:rPr lang="en-US" sz="2800" b="1">
                <a:latin typeface="Arial Narrow" charset="0"/>
              </a:rPr>
              <a:t>initially</a:t>
            </a:r>
            <a:r>
              <a:rPr lang="en-US" sz="2800">
                <a:latin typeface="Arial Narrow" charset="0"/>
              </a:rPr>
              <a:t> y=0}</a:t>
            </a:r>
          </a:p>
          <a:p>
            <a:pPr algn="just">
              <a:lnSpc>
                <a:spcPct val="90000"/>
              </a:lnSpc>
              <a:buFont typeface="Wingdings" pitchFamily="2" charset="2"/>
              <a:buNone/>
            </a:pPr>
            <a:r>
              <a:rPr lang="en-US" sz="2800">
                <a:latin typeface="Arial Narrow" charset="0"/>
              </a:rPr>
              <a:t>	x :=1;			y:=1;</a:t>
            </a:r>
          </a:p>
          <a:p>
            <a:pPr algn="just">
              <a:lnSpc>
                <a:spcPct val="90000"/>
              </a:lnSpc>
              <a:buFont typeface="Wingdings" pitchFamily="2" charset="2"/>
              <a:buNone/>
            </a:pPr>
            <a:r>
              <a:rPr lang="en-US" sz="2800" b="1">
                <a:latin typeface="Arial Narrow" charset="0"/>
              </a:rPr>
              <a:t>	if</a:t>
            </a:r>
            <a:r>
              <a:rPr lang="en-US" sz="2800">
                <a:latin typeface="Arial Narrow" charset="0"/>
              </a:rPr>
              <a:t> y=0 </a:t>
            </a:r>
            <a:r>
              <a:rPr lang="en-US" sz="2800">
                <a:latin typeface="Arial Narrow" charset="0"/>
                <a:sym typeface="Wingdings" pitchFamily="2" charset="2"/>
              </a:rPr>
              <a:t></a:t>
            </a:r>
            <a:r>
              <a:rPr lang="en-US" sz="2800">
                <a:latin typeface="Arial Narrow" charset="0"/>
              </a:rPr>
              <a:t> x:=2 </a:t>
            </a:r>
            <a:r>
              <a:rPr lang="en-US" sz="2800" b="1">
                <a:latin typeface="Arial Narrow" charset="0"/>
              </a:rPr>
              <a:t>fi</a:t>
            </a:r>
            <a:r>
              <a:rPr lang="en-US" sz="2800">
                <a:latin typeface="Arial Narrow" charset="0"/>
              </a:rPr>
              <a:t>;		</a:t>
            </a:r>
            <a:r>
              <a:rPr lang="en-US" sz="2800" b="1">
                <a:latin typeface="Arial Narrow" charset="0"/>
              </a:rPr>
              <a:t>if</a:t>
            </a:r>
            <a:r>
              <a:rPr lang="en-US" sz="2800">
                <a:latin typeface="Arial Narrow" charset="0"/>
              </a:rPr>
              <a:t> x=0 </a:t>
            </a:r>
            <a:r>
              <a:rPr lang="en-US" sz="2800">
                <a:latin typeface="Arial Narrow" charset="0"/>
                <a:sym typeface="Wingdings" pitchFamily="2" charset="2"/>
              </a:rPr>
              <a:t></a:t>
            </a:r>
            <a:r>
              <a:rPr lang="en-US" sz="2800">
                <a:latin typeface="Arial Narrow" charset="0"/>
              </a:rPr>
              <a:t> y:=2 </a:t>
            </a:r>
            <a:r>
              <a:rPr lang="en-US" sz="2800" b="1">
                <a:latin typeface="Arial Narrow" charset="0"/>
              </a:rPr>
              <a:t>fi</a:t>
            </a:r>
            <a:r>
              <a:rPr lang="en-US" sz="2800">
                <a:latin typeface="Arial Narrow" charset="0"/>
              </a:rPr>
              <a:t>;</a:t>
            </a:r>
          </a:p>
          <a:p>
            <a:pPr algn="just">
              <a:lnSpc>
                <a:spcPct val="90000"/>
              </a:lnSpc>
              <a:buFont typeface="Wingdings" pitchFamily="2" charset="2"/>
              <a:buNone/>
            </a:pPr>
            <a:r>
              <a:rPr lang="en-US" sz="2800">
                <a:latin typeface="Arial Narrow" charset="0"/>
              </a:rPr>
              <a:t>	Print x			Print y</a:t>
            </a:r>
          </a:p>
          <a:p>
            <a:pPr algn="just">
              <a:lnSpc>
                <a:spcPct val="90000"/>
              </a:lnSpc>
            </a:pPr>
            <a:endParaRPr lang="en-US" sz="2800">
              <a:latin typeface="Arial Narrow" charset="0"/>
            </a:endParaRPr>
          </a:p>
          <a:p>
            <a:pPr algn="just">
              <a:lnSpc>
                <a:spcPct val="90000"/>
              </a:lnSpc>
              <a:buFont typeface="Wingdings" pitchFamily="2" charset="2"/>
              <a:buNone/>
            </a:pPr>
            <a:r>
              <a:rPr lang="en-US" sz="2800">
                <a:latin typeface="Arial Narrow" charset="0"/>
              </a:rPr>
              <a:t>	If sequential consistency is preserved, then what are the possible values of the printouts? List all of them</a:t>
            </a:r>
            <a:r>
              <a:rPr lang="en-US" sz="2800"/>
              <a:t>.</a:t>
            </a:r>
          </a:p>
          <a:p>
            <a:pPr>
              <a:lnSpc>
                <a:spcPct val="90000"/>
              </a:lnSpc>
            </a:pPr>
            <a:endParaRPr 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85800" y="0"/>
            <a:ext cx="7772400" cy="1143000"/>
          </a:xfrm>
        </p:spPr>
        <p:txBody>
          <a:bodyPr/>
          <a:lstStyle/>
          <a:p>
            <a:r>
              <a:rPr lang="en-US" b="1"/>
              <a:t>Updating replicated data</a:t>
            </a:r>
            <a:endParaRPr lang="en-US"/>
          </a:p>
        </p:txBody>
      </p:sp>
      <p:sp>
        <p:nvSpPr>
          <p:cNvPr id="109571" name="Rectangle 3"/>
          <p:cNvSpPr>
            <a:spLocks noChangeArrowheads="1"/>
          </p:cNvSpPr>
          <p:nvPr/>
        </p:nvSpPr>
        <p:spPr bwMode="auto">
          <a:xfrm>
            <a:off x="1905000" y="2438400"/>
            <a:ext cx="990600" cy="838200"/>
          </a:xfrm>
          <a:prstGeom prst="rect">
            <a:avLst/>
          </a:prstGeom>
          <a:solidFill>
            <a:srgbClr val="51FF91"/>
          </a:solidFill>
          <a:ln w="9525">
            <a:solidFill>
              <a:schemeClr val="tx1"/>
            </a:solidFill>
            <a:miter lim="800000"/>
            <a:headEnd/>
            <a:tailEnd/>
          </a:ln>
          <a:effectLst/>
        </p:spPr>
        <p:txBody>
          <a:bodyPr wrap="none" anchor="ctr"/>
          <a:lstStyle/>
          <a:p>
            <a:pPr algn="ctr"/>
            <a:r>
              <a:rPr lang="en-US">
                <a:latin typeface="Arial Narrow" charset="0"/>
              </a:rPr>
              <a:t>F</a:t>
            </a:r>
          </a:p>
        </p:txBody>
      </p:sp>
      <p:sp>
        <p:nvSpPr>
          <p:cNvPr id="109572" name="Text Box 4"/>
          <p:cNvSpPr txBox="1">
            <a:spLocks noChangeArrowheads="1"/>
          </p:cNvSpPr>
          <p:nvPr/>
        </p:nvSpPr>
        <p:spPr bwMode="auto">
          <a:xfrm>
            <a:off x="1219200" y="4724400"/>
            <a:ext cx="725488" cy="457200"/>
          </a:xfrm>
          <a:prstGeom prst="rect">
            <a:avLst/>
          </a:prstGeom>
          <a:noFill/>
          <a:ln w="9525">
            <a:noFill/>
            <a:miter lim="800000"/>
            <a:headEnd/>
            <a:tailEnd/>
          </a:ln>
          <a:effectLst/>
        </p:spPr>
        <p:txBody>
          <a:bodyPr wrap="none">
            <a:spAutoFit/>
          </a:bodyPr>
          <a:lstStyle/>
          <a:p>
            <a:r>
              <a:rPr lang="en-US" b="0">
                <a:latin typeface="Arial Narrow" charset="0"/>
              </a:rPr>
              <a:t>Alice</a:t>
            </a:r>
          </a:p>
        </p:txBody>
      </p:sp>
      <p:sp>
        <p:nvSpPr>
          <p:cNvPr id="109573" name="Text Box 5"/>
          <p:cNvSpPr txBox="1">
            <a:spLocks noChangeArrowheads="1"/>
          </p:cNvSpPr>
          <p:nvPr/>
        </p:nvSpPr>
        <p:spPr bwMode="auto">
          <a:xfrm>
            <a:off x="2819400" y="4724400"/>
            <a:ext cx="628650" cy="457200"/>
          </a:xfrm>
          <a:prstGeom prst="rect">
            <a:avLst/>
          </a:prstGeom>
          <a:noFill/>
          <a:ln w="9525">
            <a:noFill/>
            <a:miter lim="800000"/>
            <a:headEnd/>
            <a:tailEnd/>
          </a:ln>
          <a:effectLst/>
        </p:spPr>
        <p:txBody>
          <a:bodyPr wrap="none">
            <a:spAutoFit/>
          </a:bodyPr>
          <a:lstStyle/>
          <a:p>
            <a:r>
              <a:rPr lang="en-US" b="0">
                <a:latin typeface="Arial Narrow" charset="0"/>
              </a:rPr>
              <a:t>Bob</a:t>
            </a:r>
          </a:p>
        </p:txBody>
      </p:sp>
      <p:sp>
        <p:nvSpPr>
          <p:cNvPr id="109574" name="Line 6"/>
          <p:cNvSpPr>
            <a:spLocks noChangeShapeType="1"/>
          </p:cNvSpPr>
          <p:nvPr/>
        </p:nvSpPr>
        <p:spPr bwMode="auto">
          <a:xfrm flipV="1">
            <a:off x="1600200" y="3352800"/>
            <a:ext cx="609600" cy="1371600"/>
          </a:xfrm>
          <a:prstGeom prst="line">
            <a:avLst/>
          </a:prstGeom>
          <a:noFill/>
          <a:ln w="57150">
            <a:solidFill>
              <a:schemeClr val="hlink"/>
            </a:solidFill>
            <a:round/>
            <a:headEnd type="triangle" w="med" len="med"/>
            <a:tailEnd type="triangle" w="med" len="med"/>
          </a:ln>
          <a:effectLst/>
        </p:spPr>
        <p:txBody>
          <a:bodyPr wrap="none" anchor="ctr"/>
          <a:lstStyle/>
          <a:p>
            <a:endParaRPr lang="en-US"/>
          </a:p>
        </p:txBody>
      </p:sp>
      <p:sp>
        <p:nvSpPr>
          <p:cNvPr id="109575" name="Line 7"/>
          <p:cNvSpPr>
            <a:spLocks noChangeShapeType="1"/>
          </p:cNvSpPr>
          <p:nvPr/>
        </p:nvSpPr>
        <p:spPr bwMode="auto">
          <a:xfrm flipH="1" flipV="1">
            <a:off x="2667000" y="3429000"/>
            <a:ext cx="457200" cy="1295400"/>
          </a:xfrm>
          <a:prstGeom prst="line">
            <a:avLst/>
          </a:prstGeom>
          <a:noFill/>
          <a:ln w="57150">
            <a:solidFill>
              <a:schemeClr val="hlink"/>
            </a:solidFill>
            <a:round/>
            <a:headEnd type="triangle" w="med" len="med"/>
            <a:tailEnd type="triangle" w="med" len="med"/>
          </a:ln>
          <a:effectLst/>
        </p:spPr>
        <p:txBody>
          <a:bodyPr wrap="none" anchor="ctr"/>
          <a:lstStyle/>
          <a:p>
            <a:endParaRPr lang="en-US"/>
          </a:p>
        </p:txBody>
      </p:sp>
      <p:sp>
        <p:nvSpPr>
          <p:cNvPr id="109576" name="Rectangle 8"/>
          <p:cNvSpPr>
            <a:spLocks noChangeArrowheads="1"/>
          </p:cNvSpPr>
          <p:nvPr/>
        </p:nvSpPr>
        <p:spPr bwMode="auto">
          <a:xfrm>
            <a:off x="4419600" y="2438400"/>
            <a:ext cx="990600" cy="838200"/>
          </a:xfrm>
          <a:prstGeom prst="rect">
            <a:avLst/>
          </a:prstGeom>
          <a:solidFill>
            <a:srgbClr val="51FF91"/>
          </a:solidFill>
          <a:ln w="9525">
            <a:solidFill>
              <a:schemeClr val="tx1"/>
            </a:solidFill>
            <a:miter lim="800000"/>
            <a:headEnd/>
            <a:tailEnd/>
          </a:ln>
          <a:effectLst/>
        </p:spPr>
        <p:txBody>
          <a:bodyPr wrap="none" anchor="ctr"/>
          <a:lstStyle/>
          <a:p>
            <a:pPr algn="ctr"/>
            <a:r>
              <a:rPr lang="en-US">
                <a:latin typeface="Arial Narrow" charset="0"/>
              </a:rPr>
              <a:t>F’</a:t>
            </a:r>
          </a:p>
        </p:txBody>
      </p:sp>
      <p:sp>
        <p:nvSpPr>
          <p:cNvPr id="109577" name="Rectangle 9"/>
          <p:cNvSpPr>
            <a:spLocks noChangeArrowheads="1"/>
          </p:cNvSpPr>
          <p:nvPr/>
        </p:nvSpPr>
        <p:spPr bwMode="auto">
          <a:xfrm>
            <a:off x="6400800" y="2438400"/>
            <a:ext cx="990600" cy="838200"/>
          </a:xfrm>
          <a:prstGeom prst="rect">
            <a:avLst/>
          </a:prstGeom>
          <a:solidFill>
            <a:srgbClr val="51FF91"/>
          </a:solidFill>
          <a:ln w="9525">
            <a:solidFill>
              <a:schemeClr val="tx1"/>
            </a:solidFill>
            <a:miter lim="800000"/>
            <a:headEnd/>
            <a:tailEnd/>
          </a:ln>
          <a:effectLst/>
        </p:spPr>
        <p:txBody>
          <a:bodyPr wrap="none" anchor="ctr"/>
          <a:lstStyle/>
          <a:p>
            <a:pPr algn="ctr"/>
            <a:r>
              <a:rPr lang="en-US">
                <a:latin typeface="Arial Narrow" charset="0"/>
              </a:rPr>
              <a:t>F’</a:t>
            </a:r>
            <a:r>
              <a:rPr lang="en-US" b="0">
                <a:latin typeface="Arial Narrow" charset="0"/>
              </a:rPr>
              <a:t>’</a:t>
            </a:r>
          </a:p>
        </p:txBody>
      </p:sp>
      <p:sp>
        <p:nvSpPr>
          <p:cNvPr id="109578" name="Line 10"/>
          <p:cNvSpPr>
            <a:spLocks noChangeShapeType="1"/>
          </p:cNvSpPr>
          <p:nvPr/>
        </p:nvSpPr>
        <p:spPr bwMode="auto">
          <a:xfrm flipV="1">
            <a:off x="4953000" y="3352800"/>
            <a:ext cx="0" cy="1524000"/>
          </a:xfrm>
          <a:prstGeom prst="line">
            <a:avLst/>
          </a:prstGeom>
          <a:noFill/>
          <a:ln w="57150">
            <a:solidFill>
              <a:schemeClr val="hlink"/>
            </a:solidFill>
            <a:round/>
            <a:headEnd type="triangle" w="med" len="med"/>
            <a:tailEnd type="triangle" w="med" len="med"/>
          </a:ln>
          <a:effectLst/>
        </p:spPr>
        <p:txBody>
          <a:bodyPr wrap="none" anchor="ctr"/>
          <a:lstStyle/>
          <a:p>
            <a:endParaRPr lang="en-US"/>
          </a:p>
        </p:txBody>
      </p:sp>
      <p:sp>
        <p:nvSpPr>
          <p:cNvPr id="109579" name="Line 11"/>
          <p:cNvSpPr>
            <a:spLocks noChangeShapeType="1"/>
          </p:cNvSpPr>
          <p:nvPr/>
        </p:nvSpPr>
        <p:spPr bwMode="auto">
          <a:xfrm flipH="1" flipV="1">
            <a:off x="6934200" y="3429000"/>
            <a:ext cx="0" cy="1447800"/>
          </a:xfrm>
          <a:prstGeom prst="line">
            <a:avLst/>
          </a:prstGeom>
          <a:noFill/>
          <a:ln w="57150">
            <a:solidFill>
              <a:schemeClr val="hlink"/>
            </a:solidFill>
            <a:round/>
            <a:headEnd type="triangle" w="med" len="med"/>
            <a:tailEnd type="triangle" w="med" len="med"/>
          </a:ln>
          <a:effectLst/>
        </p:spPr>
        <p:txBody>
          <a:bodyPr wrap="none" anchor="ctr"/>
          <a:lstStyle/>
          <a:p>
            <a:endParaRPr lang="en-US"/>
          </a:p>
        </p:txBody>
      </p:sp>
      <p:sp>
        <p:nvSpPr>
          <p:cNvPr id="109580" name="Text Box 12"/>
          <p:cNvSpPr txBox="1">
            <a:spLocks noChangeArrowheads="1"/>
          </p:cNvSpPr>
          <p:nvPr/>
        </p:nvSpPr>
        <p:spPr bwMode="auto">
          <a:xfrm>
            <a:off x="6629400" y="4876800"/>
            <a:ext cx="628650" cy="457200"/>
          </a:xfrm>
          <a:prstGeom prst="rect">
            <a:avLst/>
          </a:prstGeom>
          <a:noFill/>
          <a:ln w="9525">
            <a:noFill/>
            <a:miter lim="800000"/>
            <a:headEnd/>
            <a:tailEnd/>
          </a:ln>
          <a:effectLst/>
        </p:spPr>
        <p:txBody>
          <a:bodyPr wrap="none">
            <a:spAutoFit/>
          </a:bodyPr>
          <a:lstStyle/>
          <a:p>
            <a:r>
              <a:rPr lang="en-US" b="0">
                <a:latin typeface="Arial Narrow" charset="0"/>
              </a:rPr>
              <a:t>Bob</a:t>
            </a:r>
          </a:p>
        </p:txBody>
      </p:sp>
      <p:sp>
        <p:nvSpPr>
          <p:cNvPr id="109581" name="Text Box 13"/>
          <p:cNvSpPr txBox="1">
            <a:spLocks noChangeArrowheads="1"/>
          </p:cNvSpPr>
          <p:nvPr/>
        </p:nvSpPr>
        <p:spPr bwMode="auto">
          <a:xfrm>
            <a:off x="4648200" y="4876800"/>
            <a:ext cx="725488" cy="457200"/>
          </a:xfrm>
          <a:prstGeom prst="rect">
            <a:avLst/>
          </a:prstGeom>
          <a:noFill/>
          <a:ln w="9525">
            <a:noFill/>
            <a:miter lim="800000"/>
            <a:headEnd/>
            <a:tailEnd/>
          </a:ln>
          <a:effectLst/>
        </p:spPr>
        <p:txBody>
          <a:bodyPr wrap="none">
            <a:spAutoFit/>
          </a:bodyPr>
          <a:lstStyle/>
          <a:p>
            <a:r>
              <a:rPr lang="en-US" b="0">
                <a:latin typeface="Arial Narrow" charset="0"/>
              </a:rPr>
              <a:t>Alice</a:t>
            </a:r>
          </a:p>
        </p:txBody>
      </p:sp>
      <p:sp>
        <p:nvSpPr>
          <p:cNvPr id="109582" name="Rectangle 14"/>
          <p:cNvSpPr>
            <a:spLocks noChangeArrowheads="1"/>
          </p:cNvSpPr>
          <p:nvPr/>
        </p:nvSpPr>
        <p:spPr bwMode="auto">
          <a:xfrm>
            <a:off x="1389063" y="5757863"/>
            <a:ext cx="5032375" cy="457200"/>
          </a:xfrm>
          <a:prstGeom prst="rect">
            <a:avLst/>
          </a:prstGeom>
          <a:noFill/>
          <a:ln w="9525">
            <a:noFill/>
            <a:miter lim="800000"/>
            <a:headEnd/>
            <a:tailEnd/>
          </a:ln>
          <a:effectLst/>
        </p:spPr>
        <p:txBody>
          <a:bodyPr wrap="none">
            <a:spAutoFit/>
          </a:bodyPr>
          <a:lstStyle/>
          <a:p>
            <a:r>
              <a:rPr lang="en-US" b="0">
                <a:latin typeface="Arial Narrow" charset="0"/>
              </a:rPr>
              <a:t>Update and consistency are primary issues.</a:t>
            </a:r>
          </a:p>
        </p:txBody>
      </p:sp>
      <p:sp>
        <p:nvSpPr>
          <p:cNvPr id="109583" name="Rectangle 15"/>
          <p:cNvSpPr>
            <a:spLocks noChangeArrowheads="1"/>
          </p:cNvSpPr>
          <p:nvPr/>
        </p:nvSpPr>
        <p:spPr bwMode="auto">
          <a:xfrm>
            <a:off x="1905000" y="1676400"/>
            <a:ext cx="947738" cy="457200"/>
          </a:xfrm>
          <a:prstGeom prst="rect">
            <a:avLst/>
          </a:prstGeom>
          <a:noFill/>
          <a:ln w="9525">
            <a:noFill/>
            <a:miter lim="800000"/>
            <a:headEnd/>
            <a:tailEnd/>
          </a:ln>
          <a:effectLst/>
        </p:spPr>
        <p:txBody>
          <a:bodyPr wrap="none">
            <a:spAutoFit/>
          </a:bodyPr>
          <a:lstStyle/>
          <a:p>
            <a:r>
              <a:rPr lang="en-US" b="0">
                <a:latin typeface="Arial Narrow" charset="0"/>
              </a:rPr>
              <a:t>shared</a:t>
            </a:r>
          </a:p>
        </p:txBody>
      </p:sp>
      <p:sp>
        <p:nvSpPr>
          <p:cNvPr id="109584" name="Rectangle 16"/>
          <p:cNvSpPr>
            <a:spLocks noChangeArrowheads="1"/>
          </p:cNvSpPr>
          <p:nvPr/>
        </p:nvSpPr>
        <p:spPr bwMode="auto">
          <a:xfrm>
            <a:off x="4876800" y="1676400"/>
            <a:ext cx="2128838" cy="457200"/>
          </a:xfrm>
          <a:prstGeom prst="rect">
            <a:avLst/>
          </a:prstGeom>
          <a:noFill/>
          <a:ln w="9525">
            <a:noFill/>
            <a:miter lim="800000"/>
            <a:headEnd/>
            <a:tailEnd/>
          </a:ln>
          <a:effectLst/>
        </p:spPr>
        <p:txBody>
          <a:bodyPr wrap="none">
            <a:spAutoFit/>
          </a:bodyPr>
          <a:lstStyle/>
          <a:p>
            <a:r>
              <a:rPr lang="en-US" b="0">
                <a:latin typeface="Arial Narrow" charset="0"/>
              </a:rPr>
              <a:t>Separate replicas</a:t>
            </a:r>
          </a:p>
        </p:txBody>
      </p:sp>
      <p:sp>
        <p:nvSpPr>
          <p:cNvPr id="109585" name="Rectangle 17"/>
          <p:cNvSpPr>
            <a:spLocks noChangeArrowheads="1"/>
          </p:cNvSpPr>
          <p:nvPr/>
        </p:nvSpPr>
        <p:spPr bwMode="auto">
          <a:xfrm>
            <a:off x="838200" y="1600200"/>
            <a:ext cx="2971800" cy="3810000"/>
          </a:xfrm>
          <a:prstGeom prst="rect">
            <a:avLst/>
          </a:prstGeom>
          <a:noFill/>
          <a:ln w="9525">
            <a:solidFill>
              <a:schemeClr val="tx1"/>
            </a:solidFill>
            <a:miter lim="800000"/>
            <a:headEnd/>
            <a:tailEnd/>
          </a:ln>
          <a:effectLst/>
        </p:spPr>
        <p:txBody>
          <a:bodyPr wrap="none" anchor="ctr"/>
          <a:lstStyle/>
          <a:p>
            <a:endParaRPr lang="en-US"/>
          </a:p>
        </p:txBody>
      </p:sp>
      <p:sp>
        <p:nvSpPr>
          <p:cNvPr id="109586" name="Rectangle 18"/>
          <p:cNvSpPr>
            <a:spLocks noChangeArrowheads="1"/>
          </p:cNvSpPr>
          <p:nvPr/>
        </p:nvSpPr>
        <p:spPr bwMode="auto">
          <a:xfrm>
            <a:off x="4114800" y="1600200"/>
            <a:ext cx="3962400" cy="3810000"/>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685800" y="363538"/>
            <a:ext cx="7772400" cy="1143000"/>
          </a:xfrm>
        </p:spPr>
        <p:txBody>
          <a:bodyPr/>
          <a:lstStyle/>
          <a:p>
            <a:r>
              <a:rPr lang="en-US" sz="4000" b="1"/>
              <a:t>Client centric consistency model</a:t>
            </a:r>
            <a:endParaRPr lang="en-US" b="1"/>
          </a:p>
        </p:txBody>
      </p:sp>
      <p:graphicFrame>
        <p:nvGraphicFramePr>
          <p:cNvPr id="137219" name="Object 3"/>
          <p:cNvGraphicFramePr>
            <a:graphicFrameLocks noChangeAspect="1"/>
          </p:cNvGraphicFramePr>
          <p:nvPr>
            <p:ph idx="1"/>
          </p:nvPr>
        </p:nvGraphicFramePr>
        <p:xfrm>
          <a:off x="869950" y="2500313"/>
          <a:ext cx="7816850" cy="2470150"/>
        </p:xfrm>
        <a:graphic>
          <a:graphicData uri="http://schemas.openxmlformats.org/presentationml/2006/ole">
            <p:oleObj spid="_x0000_s137219" name="Document" r:id="rId3" imgW="5109077" imgH="1615012" progId="Word.Document.8">
              <p:embed/>
            </p:oleObj>
          </a:graphicData>
        </a:graphic>
      </p:graphicFrame>
      <p:sp>
        <p:nvSpPr>
          <p:cNvPr id="137220" name="Rectangle 4"/>
          <p:cNvSpPr>
            <a:spLocks noChangeArrowheads="1"/>
          </p:cNvSpPr>
          <p:nvPr/>
        </p:nvSpPr>
        <p:spPr bwMode="auto">
          <a:xfrm>
            <a:off x="3070225" y="5562600"/>
            <a:ext cx="184150" cy="457200"/>
          </a:xfrm>
          <a:prstGeom prst="rect">
            <a:avLst/>
          </a:prstGeom>
          <a:noFill/>
          <a:ln w="9525">
            <a:noFill/>
            <a:miter lim="800000"/>
            <a:headEnd/>
            <a:tailEnd/>
          </a:ln>
          <a:effectLst/>
        </p:spPr>
        <p:txBody>
          <a:bodyPr wrap="none">
            <a:spAutoFit/>
          </a:bodyPr>
          <a:lstStyle/>
          <a:p>
            <a:endParaRPr lang="en-US" b="0">
              <a:latin typeface="Arial Narrow" charset="0"/>
            </a:endParaRPr>
          </a:p>
        </p:txBody>
      </p:sp>
      <p:pic>
        <p:nvPicPr>
          <p:cNvPr id="137221" name="Picture 5"/>
          <p:cNvPicPr>
            <a:picLocks noChangeAspect="1" noChangeArrowheads="1"/>
          </p:cNvPicPr>
          <p:nvPr/>
        </p:nvPicPr>
        <p:blipFill>
          <a:blip r:embed="rId4" cstate="print"/>
          <a:srcRect/>
          <a:stretch>
            <a:fillRect/>
          </a:stretch>
        </p:blipFill>
        <p:spPr bwMode="auto">
          <a:xfrm>
            <a:off x="2438400" y="1658938"/>
            <a:ext cx="1219200" cy="836612"/>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685800" y="152400"/>
            <a:ext cx="7772400" cy="1143000"/>
          </a:xfrm>
        </p:spPr>
        <p:txBody>
          <a:bodyPr/>
          <a:lstStyle/>
          <a:p>
            <a:r>
              <a:rPr lang="en-US" sz="4000" b="1"/>
              <a:t>Client centric consistency model</a:t>
            </a:r>
            <a:endParaRPr lang="en-US" b="1"/>
          </a:p>
        </p:txBody>
      </p:sp>
      <p:sp>
        <p:nvSpPr>
          <p:cNvPr id="138243" name="Rectangle 3"/>
          <p:cNvSpPr>
            <a:spLocks noGrp="1" noChangeArrowheads="1"/>
          </p:cNvSpPr>
          <p:nvPr>
            <p:ph idx="1"/>
          </p:nvPr>
        </p:nvSpPr>
        <p:spPr>
          <a:xfrm>
            <a:off x="609600" y="1524000"/>
            <a:ext cx="7772400" cy="2590800"/>
          </a:xfrm>
        </p:spPr>
        <p:txBody>
          <a:bodyPr/>
          <a:lstStyle/>
          <a:p>
            <a:pPr>
              <a:buFont typeface="Wingdings" pitchFamily="2" charset="2"/>
              <a:buNone/>
            </a:pPr>
            <a:r>
              <a:rPr lang="en-US"/>
              <a:t>	</a:t>
            </a:r>
            <a:r>
              <a:rPr lang="en-US" b="1">
                <a:solidFill>
                  <a:srgbClr val="C70F05"/>
                </a:solidFill>
              </a:rPr>
              <a:t>Read-after-read</a:t>
            </a:r>
            <a:endParaRPr lang="en-US" b="1"/>
          </a:p>
          <a:p>
            <a:pPr>
              <a:buFont typeface="Wingdings" pitchFamily="2" charset="2"/>
              <a:buNone/>
            </a:pPr>
            <a:endParaRPr lang="en-US" b="1"/>
          </a:p>
          <a:p>
            <a:pPr lvl="1">
              <a:buFont typeface="Wingdings" pitchFamily="2" charset="2"/>
              <a:buNone/>
            </a:pPr>
            <a:r>
              <a:rPr lang="en-US"/>
              <a:t>	If </a:t>
            </a:r>
            <a:r>
              <a:rPr lang="en-US">
                <a:solidFill>
                  <a:srgbClr val="C70F05"/>
                </a:solidFill>
              </a:rPr>
              <a:t>read from A</a:t>
            </a:r>
            <a:r>
              <a:rPr lang="en-US"/>
              <a:t> is followed by </a:t>
            </a:r>
            <a:r>
              <a:rPr lang="en-US">
                <a:solidFill>
                  <a:srgbClr val="C70F05"/>
                </a:solidFill>
              </a:rPr>
              <a:t>read from B</a:t>
            </a:r>
            <a:r>
              <a:rPr lang="en-US"/>
              <a:t> then the second read should return a data that is as least as old the previous read.</a:t>
            </a:r>
          </a:p>
        </p:txBody>
      </p:sp>
      <p:sp>
        <p:nvSpPr>
          <p:cNvPr id="138244" name="Line 4"/>
          <p:cNvSpPr>
            <a:spLocks noChangeShapeType="1"/>
          </p:cNvSpPr>
          <p:nvPr/>
        </p:nvSpPr>
        <p:spPr bwMode="auto">
          <a:xfrm>
            <a:off x="2133600" y="4724400"/>
            <a:ext cx="5105400" cy="0"/>
          </a:xfrm>
          <a:prstGeom prst="line">
            <a:avLst/>
          </a:prstGeom>
          <a:noFill/>
          <a:ln w="28575">
            <a:solidFill>
              <a:srgbClr val="B840C0"/>
            </a:solidFill>
            <a:round/>
            <a:headEnd/>
            <a:tailEnd/>
          </a:ln>
          <a:effectLst/>
        </p:spPr>
        <p:txBody>
          <a:bodyPr wrap="none" anchor="ctr"/>
          <a:lstStyle/>
          <a:p>
            <a:endParaRPr lang="en-US"/>
          </a:p>
        </p:txBody>
      </p:sp>
      <p:sp>
        <p:nvSpPr>
          <p:cNvPr id="138245" name="Rectangle 5"/>
          <p:cNvSpPr>
            <a:spLocks noChangeArrowheads="1"/>
          </p:cNvSpPr>
          <p:nvPr/>
        </p:nvSpPr>
        <p:spPr bwMode="auto">
          <a:xfrm>
            <a:off x="1905000" y="4724400"/>
            <a:ext cx="350838" cy="457200"/>
          </a:xfrm>
          <a:prstGeom prst="rect">
            <a:avLst/>
          </a:prstGeom>
          <a:noFill/>
          <a:ln w="9525">
            <a:noFill/>
            <a:miter lim="800000"/>
            <a:headEnd/>
            <a:tailEnd/>
          </a:ln>
          <a:effectLst/>
        </p:spPr>
        <p:txBody>
          <a:bodyPr wrap="none">
            <a:spAutoFit/>
          </a:bodyPr>
          <a:lstStyle/>
          <a:p>
            <a:r>
              <a:rPr lang="en-US" b="0">
                <a:latin typeface="Arial Narrow" charset="0"/>
              </a:rPr>
              <a:t>A</a:t>
            </a:r>
          </a:p>
        </p:txBody>
      </p:sp>
      <p:sp>
        <p:nvSpPr>
          <p:cNvPr id="138246" name="Rectangle 6"/>
          <p:cNvSpPr>
            <a:spLocks noChangeArrowheads="1"/>
          </p:cNvSpPr>
          <p:nvPr/>
        </p:nvSpPr>
        <p:spPr bwMode="auto">
          <a:xfrm>
            <a:off x="7154863" y="4737100"/>
            <a:ext cx="350837" cy="457200"/>
          </a:xfrm>
          <a:prstGeom prst="rect">
            <a:avLst/>
          </a:prstGeom>
          <a:noFill/>
          <a:ln w="9525">
            <a:noFill/>
            <a:miter lim="800000"/>
            <a:headEnd/>
            <a:tailEnd/>
          </a:ln>
          <a:effectLst/>
        </p:spPr>
        <p:txBody>
          <a:bodyPr wrap="none">
            <a:spAutoFit/>
          </a:bodyPr>
          <a:lstStyle/>
          <a:p>
            <a:r>
              <a:rPr lang="en-US" b="0">
                <a:latin typeface="Arial Narrow" charset="0"/>
              </a:rPr>
              <a:t>B</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85800" y="152400"/>
            <a:ext cx="7772400" cy="1143000"/>
          </a:xfrm>
        </p:spPr>
        <p:txBody>
          <a:bodyPr/>
          <a:lstStyle/>
          <a:p>
            <a:r>
              <a:rPr lang="en-US" sz="4000" b="1"/>
              <a:t>Client centric consistency model</a:t>
            </a:r>
            <a:endParaRPr lang="en-US"/>
          </a:p>
        </p:txBody>
      </p:sp>
      <p:sp>
        <p:nvSpPr>
          <p:cNvPr id="139267" name="Rectangle 3"/>
          <p:cNvSpPr>
            <a:spLocks noGrp="1" noChangeArrowheads="1"/>
          </p:cNvSpPr>
          <p:nvPr>
            <p:ph idx="1"/>
          </p:nvPr>
        </p:nvSpPr>
        <p:spPr>
          <a:xfrm>
            <a:off x="609600" y="1371600"/>
            <a:ext cx="6629400" cy="4495800"/>
          </a:xfrm>
        </p:spPr>
        <p:txBody>
          <a:bodyPr/>
          <a:lstStyle/>
          <a:p>
            <a:pPr>
              <a:lnSpc>
                <a:spcPct val="90000"/>
              </a:lnSpc>
              <a:buFont typeface="Wingdings" pitchFamily="2" charset="2"/>
              <a:buNone/>
            </a:pPr>
            <a:r>
              <a:rPr lang="en-US" sz="2800"/>
              <a:t>	</a:t>
            </a:r>
            <a:r>
              <a:rPr lang="en-US" sz="2800" b="1">
                <a:solidFill>
                  <a:srgbClr val="C70F05"/>
                </a:solidFill>
              </a:rPr>
              <a:t>Read-after-write</a:t>
            </a:r>
            <a:endParaRPr lang="en-US" sz="2800" b="1"/>
          </a:p>
          <a:p>
            <a:pPr>
              <a:lnSpc>
                <a:spcPct val="90000"/>
              </a:lnSpc>
              <a:buFont typeface="Wingdings" pitchFamily="2" charset="2"/>
              <a:buNone/>
            </a:pPr>
            <a:r>
              <a:rPr lang="en-US" sz="2800" b="1">
                <a:latin typeface="Arial Narrow" charset="0"/>
              </a:rPr>
              <a:t>	</a:t>
            </a:r>
            <a:r>
              <a:rPr lang="en-US" sz="2400" b="1">
                <a:latin typeface="Arial Narrow" charset="0"/>
              </a:rPr>
              <a:t>Each process must be able to see its own updates</a:t>
            </a:r>
            <a:r>
              <a:rPr lang="en-US" sz="2400">
                <a:latin typeface="Arial Narrow" charset="0"/>
              </a:rPr>
              <a:t>.</a:t>
            </a:r>
          </a:p>
          <a:p>
            <a:pPr>
              <a:lnSpc>
                <a:spcPct val="90000"/>
              </a:lnSpc>
              <a:buFont typeface="Wingdings" pitchFamily="2" charset="2"/>
              <a:buNone/>
            </a:pPr>
            <a:r>
              <a:rPr lang="en-US" sz="2800">
                <a:latin typeface="Arial Narrow" charset="0"/>
              </a:rPr>
              <a:t>	Consider updating a webpage. If the editor and the browser are not integrated, the editor will send the updated HTML page to the server, but the browser may return an old copy of the page when you view it</a:t>
            </a:r>
          </a:p>
          <a:p>
            <a:pPr lvl="1">
              <a:lnSpc>
                <a:spcPct val="90000"/>
              </a:lnSpc>
              <a:buFont typeface="Wingdings" pitchFamily="2" charset="2"/>
              <a:buNone/>
            </a:pPr>
            <a:endParaRPr lang="en-US" sz="2400">
              <a:solidFill>
                <a:srgbClr val="C70F05"/>
              </a:solidFill>
              <a:latin typeface="Arial Narrow" charset="0"/>
            </a:endParaRPr>
          </a:p>
          <a:p>
            <a:pPr lvl="1">
              <a:lnSpc>
                <a:spcPct val="90000"/>
              </a:lnSpc>
              <a:buFont typeface="Wingdings" pitchFamily="2" charset="2"/>
              <a:buNone/>
            </a:pPr>
            <a:r>
              <a:rPr lang="en-US" sz="2400">
                <a:solidFill>
                  <a:srgbClr val="C70F05"/>
                </a:solidFill>
                <a:latin typeface="Arial Narrow" charset="0"/>
              </a:rPr>
              <a:t>	To implement this consistency model, the editor must invalidate the cached copy, forcing the browser to fetch the recently uploaded version from the server.</a:t>
            </a:r>
          </a:p>
          <a:p>
            <a:pPr lvl="1">
              <a:lnSpc>
                <a:spcPct val="90000"/>
              </a:lnSpc>
              <a:buFont typeface="Wingdings" pitchFamily="2" charset="2"/>
              <a:buNone/>
            </a:pPr>
            <a:endParaRPr lang="en-US" sz="2400">
              <a:latin typeface="Arial Narrow" charset="0"/>
            </a:endParaRPr>
          </a:p>
        </p:txBody>
      </p:sp>
      <p:sp>
        <p:nvSpPr>
          <p:cNvPr id="139268" name="Rectangle 4"/>
          <p:cNvSpPr>
            <a:spLocks noChangeArrowheads="1"/>
          </p:cNvSpPr>
          <p:nvPr/>
        </p:nvSpPr>
        <p:spPr bwMode="auto">
          <a:xfrm>
            <a:off x="7391400" y="2133600"/>
            <a:ext cx="6096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b="0">
                <a:latin typeface="Arial Narrow" charset="0"/>
              </a:rPr>
              <a:t>edit</a:t>
            </a:r>
          </a:p>
        </p:txBody>
      </p:sp>
      <p:sp>
        <p:nvSpPr>
          <p:cNvPr id="139269" name="Rectangle 5"/>
          <p:cNvSpPr>
            <a:spLocks noChangeArrowheads="1"/>
          </p:cNvSpPr>
          <p:nvPr/>
        </p:nvSpPr>
        <p:spPr bwMode="auto">
          <a:xfrm>
            <a:off x="7315200" y="4648200"/>
            <a:ext cx="12954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b="0">
                <a:latin typeface="Arial Narrow" charset="0"/>
              </a:rPr>
              <a:t>Server</a:t>
            </a:r>
          </a:p>
        </p:txBody>
      </p:sp>
      <p:sp>
        <p:nvSpPr>
          <p:cNvPr id="139270" name="Rectangle 6"/>
          <p:cNvSpPr>
            <a:spLocks noChangeArrowheads="1"/>
          </p:cNvSpPr>
          <p:nvPr/>
        </p:nvSpPr>
        <p:spPr bwMode="auto">
          <a:xfrm>
            <a:off x="8077200" y="2133600"/>
            <a:ext cx="4572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b="0">
                <a:latin typeface="Arial Narrow" charset="0"/>
              </a:rPr>
              <a:t>B</a:t>
            </a:r>
          </a:p>
        </p:txBody>
      </p:sp>
      <p:sp>
        <p:nvSpPr>
          <p:cNvPr id="139271" name="Line 7"/>
          <p:cNvSpPr>
            <a:spLocks noChangeShapeType="1"/>
          </p:cNvSpPr>
          <p:nvPr/>
        </p:nvSpPr>
        <p:spPr bwMode="auto">
          <a:xfrm>
            <a:off x="7620000" y="2819400"/>
            <a:ext cx="0" cy="1828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39272" name="Line 8"/>
          <p:cNvSpPr>
            <a:spLocks noChangeShapeType="1"/>
          </p:cNvSpPr>
          <p:nvPr/>
        </p:nvSpPr>
        <p:spPr bwMode="auto">
          <a:xfrm flipV="1">
            <a:off x="8305800" y="2819400"/>
            <a:ext cx="0" cy="1828800"/>
          </a:xfrm>
          <a:prstGeom prst="line">
            <a:avLst/>
          </a:prstGeom>
          <a:noFill/>
          <a:ln w="9525">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685800" y="152400"/>
            <a:ext cx="7772400" cy="1143000"/>
          </a:xfrm>
        </p:spPr>
        <p:txBody>
          <a:bodyPr/>
          <a:lstStyle/>
          <a:p>
            <a:r>
              <a:rPr lang="en-US" sz="4000" b="1"/>
              <a:t>Client centric consistency model</a:t>
            </a:r>
            <a:endParaRPr lang="en-US"/>
          </a:p>
        </p:txBody>
      </p:sp>
      <p:sp>
        <p:nvSpPr>
          <p:cNvPr id="140291" name="Rectangle 3"/>
          <p:cNvSpPr>
            <a:spLocks noGrp="1" noChangeArrowheads="1"/>
          </p:cNvSpPr>
          <p:nvPr>
            <p:ph idx="1"/>
          </p:nvPr>
        </p:nvSpPr>
        <p:spPr>
          <a:xfrm>
            <a:off x="685800" y="1416050"/>
            <a:ext cx="8077200" cy="4114800"/>
          </a:xfrm>
        </p:spPr>
        <p:txBody>
          <a:bodyPr/>
          <a:lstStyle/>
          <a:p>
            <a:pPr>
              <a:lnSpc>
                <a:spcPct val="90000"/>
              </a:lnSpc>
              <a:buFont typeface="Wingdings" pitchFamily="2" charset="2"/>
              <a:buNone/>
            </a:pPr>
            <a:r>
              <a:rPr lang="en-US" sz="2800"/>
              <a:t>	</a:t>
            </a:r>
            <a:r>
              <a:rPr lang="en-US" sz="2800" b="1">
                <a:solidFill>
                  <a:srgbClr val="C70F05"/>
                </a:solidFill>
              </a:rPr>
              <a:t>Write-after-read</a:t>
            </a:r>
          </a:p>
          <a:p>
            <a:pPr>
              <a:lnSpc>
                <a:spcPct val="90000"/>
              </a:lnSpc>
              <a:buFont typeface="Wingdings" pitchFamily="2" charset="2"/>
              <a:buNone/>
            </a:pPr>
            <a:r>
              <a:rPr lang="en-US" sz="2800">
                <a:latin typeface="Arial Narrow" charset="0"/>
              </a:rPr>
              <a:t>	Each write operation following a read should take effect on the previously read copy, or a more recent version of it.</a:t>
            </a:r>
          </a:p>
          <a:p>
            <a:pPr>
              <a:lnSpc>
                <a:spcPct val="90000"/>
              </a:lnSpc>
              <a:buFont typeface="Wingdings" pitchFamily="2" charset="2"/>
              <a:buNone/>
            </a:pPr>
            <a:endParaRPr lang="en-US" sz="2800">
              <a:latin typeface="Arial Narrow" charset="0"/>
            </a:endParaRPr>
          </a:p>
          <a:p>
            <a:pPr>
              <a:lnSpc>
                <a:spcPct val="90000"/>
              </a:lnSpc>
              <a:buFont typeface="Wingdings" pitchFamily="2" charset="2"/>
              <a:buNone/>
            </a:pPr>
            <a:r>
              <a:rPr lang="en-US" sz="2800">
                <a:latin typeface="Arial Narrow" charset="0"/>
              </a:rPr>
              <a:t>		x:=0					x=0</a:t>
            </a:r>
          </a:p>
          <a:p>
            <a:pPr>
              <a:lnSpc>
                <a:spcPct val="90000"/>
              </a:lnSpc>
              <a:buFont typeface="Wingdings" pitchFamily="2" charset="2"/>
              <a:buNone/>
            </a:pPr>
            <a:r>
              <a:rPr lang="en-US" sz="2800">
                <a:latin typeface="Arial Narrow" charset="0"/>
              </a:rPr>
              <a:t>		</a:t>
            </a:r>
            <a:r>
              <a:rPr lang="en-US" sz="2800">
                <a:solidFill>
                  <a:srgbClr val="C70F05"/>
                </a:solidFill>
                <a:latin typeface="Arial Narrow" charset="0"/>
              </a:rPr>
              <a:t>x:=20</a:t>
            </a:r>
            <a:endParaRPr lang="en-US" sz="2800">
              <a:latin typeface="Arial Narrow" charset="0"/>
            </a:endParaRPr>
          </a:p>
          <a:p>
            <a:pPr lvl="1">
              <a:lnSpc>
                <a:spcPct val="90000"/>
              </a:lnSpc>
              <a:buFont typeface="Wingdings" pitchFamily="2" charset="2"/>
              <a:buNone/>
            </a:pPr>
            <a:r>
              <a:rPr lang="en-US" sz="2400">
                <a:latin typeface="New York" charset="0"/>
              </a:rPr>
              <a:t>	</a:t>
            </a:r>
          </a:p>
        </p:txBody>
      </p:sp>
      <p:sp>
        <p:nvSpPr>
          <p:cNvPr id="140292" name="Line 4"/>
          <p:cNvSpPr>
            <a:spLocks noChangeShapeType="1"/>
          </p:cNvSpPr>
          <p:nvPr/>
        </p:nvSpPr>
        <p:spPr bwMode="auto">
          <a:xfrm>
            <a:off x="2590800" y="3930650"/>
            <a:ext cx="1752600" cy="0"/>
          </a:xfrm>
          <a:prstGeom prst="line">
            <a:avLst/>
          </a:prstGeom>
          <a:noFill/>
          <a:ln w="9525">
            <a:solidFill>
              <a:schemeClr val="tx1"/>
            </a:solidFill>
            <a:round/>
            <a:headEnd/>
            <a:tailEnd type="triangle" w="med" len="med"/>
          </a:ln>
          <a:effectLst/>
        </p:spPr>
        <p:txBody>
          <a:bodyPr wrap="none" anchor="ctr"/>
          <a:lstStyle/>
          <a:p>
            <a:endParaRPr lang="en-US"/>
          </a:p>
        </p:txBody>
      </p:sp>
      <p:pic>
        <p:nvPicPr>
          <p:cNvPr id="140293" name="Picture 5"/>
          <p:cNvPicPr>
            <a:picLocks noChangeAspect="1" noChangeArrowheads="1"/>
          </p:cNvPicPr>
          <p:nvPr/>
        </p:nvPicPr>
        <p:blipFill>
          <a:blip r:embed="rId2" cstate="print"/>
          <a:srcRect/>
          <a:stretch>
            <a:fillRect/>
          </a:stretch>
        </p:blipFill>
        <p:spPr bwMode="auto">
          <a:xfrm>
            <a:off x="1600200" y="4387850"/>
            <a:ext cx="914400" cy="912813"/>
          </a:xfrm>
          <a:prstGeom prst="rect">
            <a:avLst/>
          </a:prstGeom>
          <a:noFill/>
          <a:ln w="9525">
            <a:noFill/>
            <a:miter lim="800000"/>
            <a:headEnd/>
            <a:tailEnd/>
          </a:ln>
          <a:effectLst/>
        </p:spPr>
      </p:pic>
      <p:sp>
        <p:nvSpPr>
          <p:cNvPr id="140294" name="Line 6"/>
          <p:cNvSpPr>
            <a:spLocks noChangeShapeType="1"/>
          </p:cNvSpPr>
          <p:nvPr/>
        </p:nvSpPr>
        <p:spPr bwMode="auto">
          <a:xfrm>
            <a:off x="2590800" y="4692650"/>
            <a:ext cx="32766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40295" name="Rectangle 7"/>
          <p:cNvSpPr>
            <a:spLocks noChangeArrowheads="1"/>
          </p:cNvSpPr>
          <p:nvPr/>
        </p:nvSpPr>
        <p:spPr bwMode="auto">
          <a:xfrm>
            <a:off x="6059488" y="4349750"/>
            <a:ext cx="1076325" cy="457200"/>
          </a:xfrm>
          <a:prstGeom prst="rect">
            <a:avLst/>
          </a:prstGeom>
          <a:noFill/>
          <a:ln w="9525">
            <a:noFill/>
            <a:miter lim="800000"/>
            <a:headEnd/>
            <a:tailEnd/>
          </a:ln>
          <a:effectLst/>
        </p:spPr>
        <p:txBody>
          <a:bodyPr wrap="none">
            <a:spAutoFit/>
          </a:bodyPr>
          <a:lstStyle/>
          <a:p>
            <a:r>
              <a:rPr lang="en-US" b="0">
                <a:latin typeface="Arial Narrow" charset="0"/>
              </a:rPr>
              <a:t>x:= </a:t>
            </a:r>
            <a:r>
              <a:rPr lang="en-US" b="0">
                <a:solidFill>
                  <a:srgbClr val="C70F05"/>
                </a:solidFill>
                <a:latin typeface="Arial Narrow" charset="0"/>
              </a:rPr>
              <a:t>x</a:t>
            </a:r>
            <a:r>
              <a:rPr lang="en-US" b="0">
                <a:latin typeface="Arial Narrow" charset="0"/>
              </a:rPr>
              <a:t>+ 5</a:t>
            </a:r>
          </a:p>
        </p:txBody>
      </p:sp>
      <p:pic>
        <p:nvPicPr>
          <p:cNvPr id="140296" name="Picture 8"/>
          <p:cNvPicPr>
            <a:picLocks noChangeAspect="1" noChangeArrowheads="1"/>
          </p:cNvPicPr>
          <p:nvPr/>
        </p:nvPicPr>
        <p:blipFill>
          <a:blip r:embed="rId2" cstate="print"/>
          <a:srcRect/>
          <a:stretch>
            <a:fillRect/>
          </a:stretch>
        </p:blipFill>
        <p:spPr bwMode="auto">
          <a:xfrm>
            <a:off x="6248400" y="4845050"/>
            <a:ext cx="838200" cy="836613"/>
          </a:xfrm>
          <a:prstGeom prst="rect">
            <a:avLst/>
          </a:prstGeom>
          <a:noFill/>
          <a:ln w="9525">
            <a:noFill/>
            <a:miter lim="800000"/>
            <a:headEnd/>
            <a:tailEnd/>
          </a:ln>
          <a:effectLst/>
        </p:spPr>
      </p:pic>
      <p:sp>
        <p:nvSpPr>
          <p:cNvPr id="140297" name="Rectangle 9"/>
          <p:cNvSpPr>
            <a:spLocks noChangeArrowheads="1"/>
          </p:cNvSpPr>
          <p:nvPr/>
        </p:nvSpPr>
        <p:spPr bwMode="auto">
          <a:xfrm>
            <a:off x="1371600" y="2940050"/>
            <a:ext cx="1219200" cy="2743200"/>
          </a:xfrm>
          <a:prstGeom prst="rect">
            <a:avLst/>
          </a:prstGeom>
          <a:noFill/>
          <a:ln w="9525">
            <a:solidFill>
              <a:schemeClr val="tx1"/>
            </a:solidFill>
            <a:miter lim="800000"/>
            <a:headEnd/>
            <a:tailEnd/>
          </a:ln>
          <a:effectLst/>
        </p:spPr>
        <p:txBody>
          <a:bodyPr wrap="none" anchor="ctr"/>
          <a:lstStyle/>
          <a:p>
            <a:endParaRPr lang="en-US"/>
          </a:p>
        </p:txBody>
      </p:sp>
      <p:sp>
        <p:nvSpPr>
          <p:cNvPr id="140298" name="Rectangle 10"/>
          <p:cNvSpPr>
            <a:spLocks noChangeArrowheads="1"/>
          </p:cNvSpPr>
          <p:nvPr/>
        </p:nvSpPr>
        <p:spPr bwMode="auto">
          <a:xfrm>
            <a:off x="6019800" y="3016250"/>
            <a:ext cx="1219200" cy="2743200"/>
          </a:xfrm>
          <a:prstGeom prst="rect">
            <a:avLst/>
          </a:prstGeom>
          <a:noFill/>
          <a:ln w="9525">
            <a:solidFill>
              <a:schemeClr val="tx1"/>
            </a:solidFill>
            <a:miter lim="800000"/>
            <a:headEnd/>
            <a:tailEnd/>
          </a:ln>
          <a:effectLst/>
        </p:spPr>
        <p:txBody>
          <a:bodyPr wrap="none" anchor="ctr"/>
          <a:lstStyle/>
          <a:p>
            <a:endParaRPr lang="en-US"/>
          </a:p>
        </p:txBody>
      </p:sp>
      <p:sp>
        <p:nvSpPr>
          <p:cNvPr id="140299" name="Rectangle 11"/>
          <p:cNvSpPr>
            <a:spLocks noChangeArrowheads="1"/>
          </p:cNvSpPr>
          <p:nvPr/>
        </p:nvSpPr>
        <p:spPr bwMode="auto">
          <a:xfrm>
            <a:off x="7391400" y="4660900"/>
            <a:ext cx="733425" cy="457200"/>
          </a:xfrm>
          <a:prstGeom prst="rect">
            <a:avLst/>
          </a:prstGeom>
          <a:noFill/>
          <a:ln w="9525">
            <a:noFill/>
            <a:miter lim="800000"/>
            <a:headEnd/>
            <a:tailEnd/>
          </a:ln>
          <a:effectLst/>
        </p:spPr>
        <p:txBody>
          <a:bodyPr wrap="none">
            <a:spAutoFit/>
          </a:bodyPr>
          <a:lstStyle/>
          <a:p>
            <a:r>
              <a:rPr lang="en-US" b="0">
                <a:latin typeface="Arial Narrow" charset="0"/>
              </a:rPr>
              <a:t>x=5?</a:t>
            </a:r>
          </a:p>
        </p:txBody>
      </p:sp>
      <p:sp>
        <p:nvSpPr>
          <p:cNvPr id="140300" name="Rectangle 12"/>
          <p:cNvSpPr>
            <a:spLocks noChangeArrowheads="1"/>
          </p:cNvSpPr>
          <p:nvPr/>
        </p:nvSpPr>
        <p:spPr bwMode="auto">
          <a:xfrm>
            <a:off x="4252913" y="4984750"/>
            <a:ext cx="2054225" cy="1187450"/>
          </a:xfrm>
          <a:prstGeom prst="rect">
            <a:avLst/>
          </a:prstGeom>
          <a:noFill/>
          <a:ln w="9525">
            <a:noFill/>
            <a:miter lim="800000"/>
            <a:headEnd/>
            <a:tailEnd/>
          </a:ln>
          <a:effectLst/>
        </p:spPr>
        <p:txBody>
          <a:bodyPr wrap="none">
            <a:spAutoFit/>
          </a:bodyPr>
          <a:lstStyle/>
          <a:p>
            <a:r>
              <a:rPr lang="en-US" b="0">
                <a:latin typeface="Arial Narrow" charset="0"/>
              </a:rPr>
              <a:t>Write should</a:t>
            </a:r>
          </a:p>
          <a:p>
            <a:r>
              <a:rPr lang="en-US" b="0">
                <a:latin typeface="Arial Narrow" charset="0"/>
              </a:rPr>
              <a:t>take effect </a:t>
            </a:r>
          </a:p>
          <a:p>
            <a:r>
              <a:rPr lang="en-US" b="0">
                <a:latin typeface="Arial Narrow" charset="0"/>
              </a:rPr>
              <a:t>on x=20, not x=0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685800" y="0"/>
            <a:ext cx="7772400" cy="1143000"/>
          </a:xfrm>
        </p:spPr>
        <p:txBody>
          <a:bodyPr/>
          <a:lstStyle/>
          <a:p>
            <a:r>
              <a:rPr lang="en-US" b="1"/>
              <a:t>Quorum-based protocols</a:t>
            </a:r>
            <a:endParaRPr lang="en-US"/>
          </a:p>
        </p:txBody>
      </p:sp>
      <p:sp>
        <p:nvSpPr>
          <p:cNvPr id="141315" name="Rectangle 3"/>
          <p:cNvSpPr>
            <a:spLocks noChangeArrowheads="1"/>
          </p:cNvSpPr>
          <p:nvPr/>
        </p:nvSpPr>
        <p:spPr bwMode="auto">
          <a:xfrm>
            <a:off x="1066800" y="1828800"/>
            <a:ext cx="7086600" cy="2870200"/>
          </a:xfrm>
          <a:prstGeom prst="rect">
            <a:avLst/>
          </a:prstGeom>
          <a:noFill/>
          <a:ln w="9525">
            <a:noFill/>
            <a:miter lim="800000"/>
            <a:headEnd/>
            <a:tailEnd/>
          </a:ln>
          <a:effectLst/>
        </p:spPr>
        <p:txBody>
          <a:bodyPr>
            <a:spAutoFit/>
          </a:bodyPr>
          <a:lstStyle/>
          <a:p>
            <a:pPr>
              <a:lnSpc>
                <a:spcPct val="130000"/>
              </a:lnSpc>
            </a:pPr>
            <a:r>
              <a:rPr lang="en-US" sz="2800" b="0">
                <a:latin typeface="Arial Narrow" charset="0"/>
              </a:rPr>
              <a:t>A </a:t>
            </a:r>
            <a:r>
              <a:rPr lang="en-US" sz="2800">
                <a:solidFill>
                  <a:schemeClr val="accent2"/>
                </a:solidFill>
                <a:latin typeface="Arial Narrow" charset="0"/>
              </a:rPr>
              <a:t>quorum system</a:t>
            </a:r>
            <a:r>
              <a:rPr lang="en-US" sz="2800" b="0">
                <a:latin typeface="Arial Narrow" charset="0"/>
              </a:rPr>
              <a:t> engages only a </a:t>
            </a:r>
            <a:r>
              <a:rPr lang="en-US" sz="2800">
                <a:solidFill>
                  <a:srgbClr val="C70F05"/>
                </a:solidFill>
                <a:latin typeface="Arial Narrow" charset="0"/>
              </a:rPr>
              <a:t>designated minimum number of the replicas</a:t>
            </a:r>
            <a:r>
              <a:rPr lang="en-US" sz="2800" b="0">
                <a:latin typeface="Arial Narrow" charset="0"/>
              </a:rPr>
              <a:t> for every read or write operation – this number is called the </a:t>
            </a:r>
            <a:r>
              <a:rPr lang="en-US" sz="2800">
                <a:solidFill>
                  <a:srgbClr val="C70F05"/>
                </a:solidFill>
                <a:latin typeface="Arial Narrow" charset="0"/>
              </a:rPr>
              <a:t>read or write quorum</a:t>
            </a:r>
            <a:r>
              <a:rPr lang="en-US" sz="2800" b="0">
                <a:latin typeface="Arial Narrow" charset="0"/>
              </a:rPr>
              <a:t>. When the quorum is not met, the operation (read or write) is postponed.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609600" y="0"/>
            <a:ext cx="7772400" cy="1143000"/>
          </a:xfrm>
        </p:spPr>
        <p:txBody>
          <a:bodyPr/>
          <a:lstStyle/>
          <a:p>
            <a:r>
              <a:rPr lang="en-US" b="1"/>
              <a:t>Quorum-based protocols</a:t>
            </a:r>
            <a:endParaRPr lang="en-US"/>
          </a:p>
        </p:txBody>
      </p:sp>
      <p:sp>
        <p:nvSpPr>
          <p:cNvPr id="142339" name="Rectangle 3"/>
          <p:cNvSpPr>
            <a:spLocks noChangeArrowheads="1"/>
          </p:cNvSpPr>
          <p:nvPr/>
        </p:nvSpPr>
        <p:spPr bwMode="auto">
          <a:xfrm>
            <a:off x="1447800" y="16764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2340" name="Rectangle 4"/>
          <p:cNvSpPr>
            <a:spLocks noChangeArrowheads="1"/>
          </p:cNvSpPr>
          <p:nvPr/>
        </p:nvSpPr>
        <p:spPr bwMode="auto">
          <a:xfrm>
            <a:off x="2438400" y="16002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2341" name="Rectangle 5"/>
          <p:cNvSpPr>
            <a:spLocks noChangeArrowheads="1"/>
          </p:cNvSpPr>
          <p:nvPr/>
        </p:nvSpPr>
        <p:spPr bwMode="auto">
          <a:xfrm>
            <a:off x="3429000" y="16002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2342" name="Rectangle 6"/>
          <p:cNvSpPr>
            <a:spLocks noChangeArrowheads="1"/>
          </p:cNvSpPr>
          <p:nvPr/>
        </p:nvSpPr>
        <p:spPr bwMode="auto">
          <a:xfrm>
            <a:off x="1981200" y="22098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2343" name="Rectangle 7"/>
          <p:cNvSpPr>
            <a:spLocks noChangeArrowheads="1"/>
          </p:cNvSpPr>
          <p:nvPr/>
        </p:nvSpPr>
        <p:spPr bwMode="auto">
          <a:xfrm>
            <a:off x="2667000" y="28956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2344" name="Rectangle 8"/>
          <p:cNvSpPr>
            <a:spLocks noChangeArrowheads="1"/>
          </p:cNvSpPr>
          <p:nvPr/>
        </p:nvSpPr>
        <p:spPr bwMode="auto">
          <a:xfrm>
            <a:off x="2819400" y="22860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2345" name="Rectangle 9"/>
          <p:cNvSpPr>
            <a:spLocks noChangeArrowheads="1"/>
          </p:cNvSpPr>
          <p:nvPr/>
        </p:nvSpPr>
        <p:spPr bwMode="auto">
          <a:xfrm>
            <a:off x="4267200" y="22860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2346" name="Rectangle 10"/>
          <p:cNvSpPr>
            <a:spLocks noChangeArrowheads="1"/>
          </p:cNvSpPr>
          <p:nvPr/>
        </p:nvSpPr>
        <p:spPr bwMode="auto">
          <a:xfrm>
            <a:off x="4267200" y="16002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2347" name="Rectangle 11"/>
          <p:cNvSpPr>
            <a:spLocks noChangeArrowheads="1"/>
          </p:cNvSpPr>
          <p:nvPr/>
        </p:nvSpPr>
        <p:spPr bwMode="auto">
          <a:xfrm>
            <a:off x="3352800" y="28194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2348" name="Rectangle 12"/>
          <p:cNvSpPr>
            <a:spLocks noChangeArrowheads="1"/>
          </p:cNvSpPr>
          <p:nvPr/>
        </p:nvSpPr>
        <p:spPr bwMode="auto">
          <a:xfrm>
            <a:off x="3581400" y="22098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2349" name="Text Box 13"/>
          <p:cNvSpPr txBox="1">
            <a:spLocks noChangeArrowheads="1"/>
          </p:cNvSpPr>
          <p:nvPr/>
        </p:nvSpPr>
        <p:spPr bwMode="auto">
          <a:xfrm>
            <a:off x="914400" y="4114800"/>
            <a:ext cx="7696200" cy="1573213"/>
          </a:xfrm>
          <a:prstGeom prst="rect">
            <a:avLst/>
          </a:prstGeom>
          <a:noFill/>
          <a:ln w="9525">
            <a:noFill/>
            <a:miter lim="800000"/>
            <a:headEnd/>
            <a:tailEnd/>
          </a:ln>
          <a:effectLst/>
        </p:spPr>
        <p:txBody>
          <a:bodyPr>
            <a:spAutoFit/>
          </a:bodyPr>
          <a:lstStyle/>
          <a:p>
            <a:pPr>
              <a:lnSpc>
                <a:spcPct val="135000"/>
              </a:lnSpc>
            </a:pPr>
            <a:r>
              <a:rPr lang="en-US" b="0">
                <a:latin typeface="Arial Narrow" charset="0"/>
              </a:rPr>
              <a:t>To write, update </a:t>
            </a:r>
            <a:r>
              <a:rPr lang="en-US" b="0">
                <a:solidFill>
                  <a:srgbClr val="C70F05"/>
                </a:solidFill>
                <a:latin typeface="Arial Narrow" charset="0"/>
              </a:rPr>
              <a:t>&gt; N/2</a:t>
            </a:r>
            <a:r>
              <a:rPr lang="en-US" b="0">
                <a:latin typeface="Arial Narrow" charset="0"/>
              </a:rPr>
              <a:t> of them, and tag it with new version number. </a:t>
            </a:r>
          </a:p>
          <a:p>
            <a:pPr>
              <a:lnSpc>
                <a:spcPct val="135000"/>
              </a:lnSpc>
            </a:pPr>
            <a:r>
              <a:rPr lang="en-US" b="0">
                <a:latin typeface="Arial Narrow" charset="0"/>
              </a:rPr>
              <a:t>To read, access </a:t>
            </a:r>
            <a:r>
              <a:rPr lang="en-US" b="0">
                <a:solidFill>
                  <a:srgbClr val="C70F05"/>
                </a:solidFill>
                <a:latin typeface="Arial Narrow" charset="0"/>
              </a:rPr>
              <a:t>&gt; N/2</a:t>
            </a:r>
            <a:r>
              <a:rPr lang="en-US" b="0">
                <a:latin typeface="Arial Narrow" charset="0"/>
              </a:rPr>
              <a:t> replicas </a:t>
            </a:r>
            <a:r>
              <a:rPr lang="en-US" b="0">
                <a:solidFill>
                  <a:srgbClr val="C70F05"/>
                </a:solidFill>
                <a:latin typeface="Arial Narrow" charset="0"/>
              </a:rPr>
              <a:t>with identical values or version numbers</a:t>
            </a:r>
            <a:r>
              <a:rPr lang="en-US" b="0">
                <a:latin typeface="Arial Narrow" charset="0"/>
              </a:rPr>
              <a:t>. Otherwise, abandon the read</a:t>
            </a:r>
          </a:p>
        </p:txBody>
      </p:sp>
      <p:sp>
        <p:nvSpPr>
          <p:cNvPr id="142350" name="Text Box 14"/>
          <p:cNvSpPr txBox="1">
            <a:spLocks noChangeArrowheads="1"/>
          </p:cNvSpPr>
          <p:nvPr/>
        </p:nvSpPr>
        <p:spPr bwMode="auto">
          <a:xfrm>
            <a:off x="914400" y="3657600"/>
            <a:ext cx="1670050" cy="457200"/>
          </a:xfrm>
          <a:prstGeom prst="rect">
            <a:avLst/>
          </a:prstGeom>
          <a:noFill/>
          <a:ln w="9525">
            <a:noFill/>
            <a:miter lim="800000"/>
            <a:headEnd/>
            <a:tailEnd/>
          </a:ln>
          <a:effectLst/>
        </p:spPr>
        <p:txBody>
          <a:bodyPr wrap="none">
            <a:spAutoFit/>
          </a:bodyPr>
          <a:lstStyle/>
          <a:p>
            <a:r>
              <a:rPr lang="en-US" i="1">
                <a:solidFill>
                  <a:schemeClr val="accent2"/>
                </a:solidFill>
                <a:latin typeface="Arial Narrow" charset="0"/>
              </a:rPr>
              <a:t>Thomas rule</a:t>
            </a:r>
            <a:endParaRPr lang="en-US" b="0">
              <a:latin typeface="Arial Narrow" charset="0"/>
            </a:endParaRPr>
          </a:p>
        </p:txBody>
      </p:sp>
      <p:sp>
        <p:nvSpPr>
          <p:cNvPr id="142351" name="Rectangle 15"/>
          <p:cNvSpPr>
            <a:spLocks noChangeArrowheads="1"/>
          </p:cNvSpPr>
          <p:nvPr/>
        </p:nvSpPr>
        <p:spPr bwMode="auto">
          <a:xfrm>
            <a:off x="4953000" y="1295400"/>
            <a:ext cx="2209800" cy="950913"/>
          </a:xfrm>
          <a:prstGeom prst="rect">
            <a:avLst/>
          </a:prstGeom>
          <a:noFill/>
          <a:ln w="9525">
            <a:noFill/>
            <a:miter lim="800000"/>
            <a:headEnd/>
            <a:tailEnd/>
          </a:ln>
          <a:effectLst/>
        </p:spPr>
        <p:txBody>
          <a:bodyPr>
            <a:spAutoFit/>
          </a:bodyPr>
          <a:lstStyle/>
          <a:p>
            <a:pPr>
              <a:lnSpc>
                <a:spcPct val="135000"/>
              </a:lnSpc>
            </a:pPr>
            <a:r>
              <a:rPr lang="en-US" b="0">
                <a:latin typeface="Arial Narrow" charset="0"/>
              </a:rPr>
              <a:t>N = no of replicas.</a:t>
            </a:r>
          </a:p>
          <a:p>
            <a:endParaRPr lang="en-US" b="0">
              <a:latin typeface="Arial Narrow" charset="0"/>
            </a:endParaRPr>
          </a:p>
        </p:txBody>
      </p:sp>
      <p:sp>
        <p:nvSpPr>
          <p:cNvPr id="142352" name="AutoShape 16"/>
          <p:cNvSpPr>
            <a:spLocks noChangeArrowheads="1"/>
          </p:cNvSpPr>
          <p:nvPr/>
        </p:nvSpPr>
        <p:spPr bwMode="auto">
          <a:xfrm>
            <a:off x="3886200" y="3429000"/>
            <a:ext cx="1219200" cy="762000"/>
          </a:xfrm>
          <a:prstGeom prst="wedgeRoundRectCallout">
            <a:avLst>
              <a:gd name="adj1" fmla="val -96875"/>
              <a:gd name="adj2" fmla="val 70000"/>
              <a:gd name="adj3" fmla="val 16667"/>
            </a:avLst>
          </a:prstGeom>
          <a:solidFill>
            <a:srgbClr val="FDE12E"/>
          </a:solidFill>
          <a:ln w="9525">
            <a:solidFill>
              <a:schemeClr val="tx1"/>
            </a:solidFill>
            <a:miter lim="800000"/>
            <a:headEnd/>
            <a:tailEnd/>
          </a:ln>
          <a:effectLst/>
        </p:spPr>
        <p:txBody>
          <a:bodyPr wrap="none" anchor="ctr"/>
          <a:lstStyle/>
          <a:p>
            <a:pPr algn="ctr"/>
            <a:r>
              <a:rPr lang="en-US" b="0">
                <a:latin typeface="Arial Narrow" charset="0"/>
              </a:rPr>
              <a:t>quorum</a:t>
            </a:r>
          </a:p>
        </p:txBody>
      </p:sp>
      <p:sp>
        <p:nvSpPr>
          <p:cNvPr id="142353" name="AutoShape 17"/>
          <p:cNvSpPr>
            <a:spLocks noChangeArrowheads="1"/>
          </p:cNvSpPr>
          <p:nvPr/>
        </p:nvSpPr>
        <p:spPr bwMode="auto">
          <a:xfrm>
            <a:off x="5105400" y="2286000"/>
            <a:ext cx="762000" cy="609600"/>
          </a:xfrm>
          <a:prstGeom prst="wedgeRoundRectCallout">
            <a:avLst>
              <a:gd name="adj1" fmla="val -128125"/>
              <a:gd name="adj2" fmla="val -18491"/>
              <a:gd name="adj3" fmla="val 16667"/>
            </a:avLst>
          </a:prstGeom>
          <a:solidFill>
            <a:srgbClr val="FDE12E"/>
          </a:solidFill>
          <a:ln w="9525">
            <a:solidFill>
              <a:schemeClr val="tx1"/>
            </a:solidFill>
            <a:miter lim="800000"/>
            <a:headEnd/>
            <a:tailEnd/>
          </a:ln>
          <a:effectLst/>
        </p:spPr>
        <p:txBody>
          <a:bodyPr wrap="none" anchor="ctr"/>
          <a:lstStyle/>
          <a:p>
            <a:pPr algn="ctr"/>
            <a:r>
              <a:rPr lang="en-US" b="0">
                <a:latin typeface="Arial Narrow" charset="0"/>
              </a:rPr>
              <a:t>Ver 3</a:t>
            </a:r>
          </a:p>
        </p:txBody>
      </p:sp>
      <p:sp>
        <p:nvSpPr>
          <p:cNvPr id="142354" name="AutoShape 18"/>
          <p:cNvSpPr>
            <a:spLocks noChangeArrowheads="1"/>
          </p:cNvSpPr>
          <p:nvPr/>
        </p:nvSpPr>
        <p:spPr bwMode="auto">
          <a:xfrm>
            <a:off x="1295400" y="2743200"/>
            <a:ext cx="762000" cy="609600"/>
          </a:xfrm>
          <a:prstGeom prst="wedgeRoundRectCallout">
            <a:avLst>
              <a:gd name="adj1" fmla="val 121875"/>
              <a:gd name="adj2" fmla="val -6250"/>
              <a:gd name="adj3" fmla="val 16667"/>
            </a:avLst>
          </a:prstGeom>
          <a:solidFill>
            <a:srgbClr val="FDE12E"/>
          </a:solidFill>
          <a:ln w="9525">
            <a:solidFill>
              <a:schemeClr val="tx1"/>
            </a:solidFill>
            <a:miter lim="800000"/>
            <a:headEnd/>
            <a:tailEnd/>
          </a:ln>
          <a:effectLst/>
        </p:spPr>
        <p:txBody>
          <a:bodyPr wrap="none" anchor="ctr"/>
          <a:lstStyle/>
          <a:p>
            <a:pPr algn="ctr"/>
            <a:r>
              <a:rPr lang="en-US" b="0">
                <a:latin typeface="Arial Narrow" charset="0"/>
              </a:rPr>
              <a:t>Ver 2</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609600" y="0"/>
            <a:ext cx="7772400" cy="1143000"/>
          </a:xfrm>
        </p:spPr>
        <p:txBody>
          <a:bodyPr/>
          <a:lstStyle/>
          <a:p>
            <a:r>
              <a:rPr lang="en-US" b="1"/>
              <a:t>How it works</a:t>
            </a:r>
            <a:endParaRPr lang="en-US"/>
          </a:p>
        </p:txBody>
      </p:sp>
      <p:sp>
        <p:nvSpPr>
          <p:cNvPr id="143363" name="Rectangle 3"/>
          <p:cNvSpPr>
            <a:spLocks noChangeArrowheads="1"/>
          </p:cNvSpPr>
          <p:nvPr/>
        </p:nvSpPr>
        <p:spPr bwMode="auto">
          <a:xfrm>
            <a:off x="1295400" y="13716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3364" name="Rectangle 4"/>
          <p:cNvSpPr>
            <a:spLocks noChangeArrowheads="1"/>
          </p:cNvSpPr>
          <p:nvPr/>
        </p:nvSpPr>
        <p:spPr bwMode="auto">
          <a:xfrm>
            <a:off x="2286000" y="12954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3365" name="Rectangle 5"/>
          <p:cNvSpPr>
            <a:spLocks noChangeArrowheads="1"/>
          </p:cNvSpPr>
          <p:nvPr/>
        </p:nvSpPr>
        <p:spPr bwMode="auto">
          <a:xfrm>
            <a:off x="3276600" y="12954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3366" name="Rectangle 6"/>
          <p:cNvSpPr>
            <a:spLocks noChangeArrowheads="1"/>
          </p:cNvSpPr>
          <p:nvPr/>
        </p:nvSpPr>
        <p:spPr bwMode="auto">
          <a:xfrm>
            <a:off x="1905000" y="21336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3367" name="Rectangle 7"/>
          <p:cNvSpPr>
            <a:spLocks noChangeArrowheads="1"/>
          </p:cNvSpPr>
          <p:nvPr/>
        </p:nvSpPr>
        <p:spPr bwMode="auto">
          <a:xfrm>
            <a:off x="2362200" y="28194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3368" name="Rectangle 8"/>
          <p:cNvSpPr>
            <a:spLocks noChangeArrowheads="1"/>
          </p:cNvSpPr>
          <p:nvPr/>
        </p:nvSpPr>
        <p:spPr bwMode="auto">
          <a:xfrm>
            <a:off x="2667000" y="19812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3369" name="Rectangle 9"/>
          <p:cNvSpPr>
            <a:spLocks noChangeArrowheads="1"/>
          </p:cNvSpPr>
          <p:nvPr/>
        </p:nvSpPr>
        <p:spPr bwMode="auto">
          <a:xfrm>
            <a:off x="4419600" y="2362200"/>
            <a:ext cx="304800" cy="304800"/>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43370" name="Rectangle 10"/>
          <p:cNvSpPr>
            <a:spLocks noChangeArrowheads="1"/>
          </p:cNvSpPr>
          <p:nvPr/>
        </p:nvSpPr>
        <p:spPr bwMode="auto">
          <a:xfrm>
            <a:off x="4343400" y="12192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3371" name="Rectangle 11"/>
          <p:cNvSpPr>
            <a:spLocks noChangeArrowheads="1"/>
          </p:cNvSpPr>
          <p:nvPr/>
        </p:nvSpPr>
        <p:spPr bwMode="auto">
          <a:xfrm>
            <a:off x="3200400" y="28194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3372" name="Rectangle 12"/>
          <p:cNvSpPr>
            <a:spLocks noChangeArrowheads="1"/>
          </p:cNvSpPr>
          <p:nvPr/>
        </p:nvSpPr>
        <p:spPr bwMode="auto">
          <a:xfrm>
            <a:off x="3581400" y="21336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3373" name="Text Box 13"/>
          <p:cNvSpPr txBox="1">
            <a:spLocks noChangeArrowheads="1"/>
          </p:cNvSpPr>
          <p:nvPr/>
        </p:nvSpPr>
        <p:spPr bwMode="auto">
          <a:xfrm>
            <a:off x="762000" y="3352800"/>
            <a:ext cx="7696200" cy="2846388"/>
          </a:xfrm>
          <a:prstGeom prst="rect">
            <a:avLst/>
          </a:prstGeom>
          <a:noFill/>
          <a:ln w="9525">
            <a:noFill/>
            <a:miter lim="800000"/>
            <a:headEnd/>
            <a:tailEnd/>
          </a:ln>
          <a:effectLst/>
        </p:spPr>
        <p:txBody>
          <a:bodyPr>
            <a:spAutoFit/>
          </a:bodyPr>
          <a:lstStyle/>
          <a:p>
            <a:r>
              <a:rPr lang="en-US" sz="1300" b="0">
                <a:solidFill>
                  <a:srgbClr val="000000"/>
                </a:solidFill>
                <a:latin typeface="Lucida Grande" charset="0"/>
              </a:rPr>
              <a:t> </a:t>
            </a:r>
            <a:r>
              <a:rPr lang="en-US" b="0">
                <a:solidFill>
                  <a:srgbClr val="000000"/>
                </a:solidFill>
                <a:latin typeface="Arial Narrow" charset="0"/>
              </a:rPr>
              <a:t>1. Send a write request containing the state and new version number to all the replicas and waits to receive acknowledgements from a write quorum. At that point the write operation is complete and the proxy can return to the user code.</a:t>
            </a:r>
            <a:r>
              <a:rPr lang="en-US" sz="1300" b="0">
                <a:solidFill>
                  <a:srgbClr val="000000"/>
                </a:solidFill>
                <a:latin typeface="Lucida Grande" charset="0"/>
              </a:rPr>
              <a:t> </a:t>
            </a:r>
          </a:p>
          <a:p>
            <a:endParaRPr lang="en-US" sz="1300" b="0">
              <a:solidFill>
                <a:srgbClr val="000000"/>
              </a:solidFill>
              <a:latin typeface="Lucida Grande" charset="0"/>
            </a:endParaRPr>
          </a:p>
          <a:p>
            <a:r>
              <a:rPr lang="en-US" b="0">
                <a:solidFill>
                  <a:srgbClr val="000000"/>
                </a:solidFill>
                <a:latin typeface="Arial Narrow" charset="0"/>
              </a:rPr>
              <a:t>2. Send a read request for the version number to all the replicas, and wait for replies from a read quorum. Then it takes the biggest version number.</a:t>
            </a:r>
          </a:p>
        </p:txBody>
      </p:sp>
      <p:sp>
        <p:nvSpPr>
          <p:cNvPr id="143374" name="Rectangle 14"/>
          <p:cNvSpPr>
            <a:spLocks noChangeArrowheads="1"/>
          </p:cNvSpPr>
          <p:nvPr/>
        </p:nvSpPr>
        <p:spPr bwMode="auto">
          <a:xfrm>
            <a:off x="5486400" y="1676400"/>
            <a:ext cx="2206625" cy="950913"/>
          </a:xfrm>
          <a:prstGeom prst="rect">
            <a:avLst/>
          </a:prstGeom>
          <a:noFill/>
          <a:ln w="9525">
            <a:noFill/>
            <a:miter lim="800000"/>
            <a:headEnd/>
            <a:tailEnd/>
          </a:ln>
          <a:effectLst/>
        </p:spPr>
        <p:txBody>
          <a:bodyPr wrap="none">
            <a:spAutoFit/>
          </a:bodyPr>
          <a:lstStyle/>
          <a:p>
            <a:pPr>
              <a:lnSpc>
                <a:spcPct val="135000"/>
              </a:lnSpc>
            </a:pPr>
            <a:r>
              <a:rPr lang="en-US" b="0">
                <a:latin typeface="Arial Narrow" charset="0"/>
              </a:rPr>
              <a:t>N = no of replicas.</a:t>
            </a:r>
          </a:p>
          <a:p>
            <a:endParaRPr lang="en-US" b="0">
              <a:latin typeface="Arial Narrow"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762000" y="0"/>
            <a:ext cx="7772400" cy="1143000"/>
          </a:xfrm>
        </p:spPr>
        <p:txBody>
          <a:bodyPr/>
          <a:lstStyle/>
          <a:p>
            <a:r>
              <a:rPr lang="en-US" b="1"/>
              <a:t>Quorum-based protocols</a:t>
            </a:r>
            <a:endParaRPr lang="en-US"/>
          </a:p>
        </p:txBody>
      </p:sp>
      <p:sp>
        <p:nvSpPr>
          <p:cNvPr id="144387" name="Rectangle 3"/>
          <p:cNvSpPr>
            <a:spLocks noChangeArrowheads="1"/>
          </p:cNvSpPr>
          <p:nvPr/>
        </p:nvSpPr>
        <p:spPr bwMode="auto">
          <a:xfrm>
            <a:off x="990600" y="19050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4388" name="Rectangle 4"/>
          <p:cNvSpPr>
            <a:spLocks noChangeArrowheads="1"/>
          </p:cNvSpPr>
          <p:nvPr/>
        </p:nvSpPr>
        <p:spPr bwMode="auto">
          <a:xfrm>
            <a:off x="1981200" y="18288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4389" name="Rectangle 5"/>
          <p:cNvSpPr>
            <a:spLocks noChangeArrowheads="1"/>
          </p:cNvSpPr>
          <p:nvPr/>
        </p:nvSpPr>
        <p:spPr bwMode="auto">
          <a:xfrm>
            <a:off x="2971800" y="18288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4390" name="Rectangle 6"/>
          <p:cNvSpPr>
            <a:spLocks noChangeArrowheads="1"/>
          </p:cNvSpPr>
          <p:nvPr/>
        </p:nvSpPr>
        <p:spPr bwMode="auto">
          <a:xfrm>
            <a:off x="1600200" y="26670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4391" name="Rectangle 7"/>
          <p:cNvSpPr>
            <a:spLocks noChangeArrowheads="1"/>
          </p:cNvSpPr>
          <p:nvPr/>
        </p:nvSpPr>
        <p:spPr bwMode="auto">
          <a:xfrm>
            <a:off x="1905000" y="35814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4392" name="Rectangle 8"/>
          <p:cNvSpPr>
            <a:spLocks noChangeArrowheads="1"/>
          </p:cNvSpPr>
          <p:nvPr/>
        </p:nvSpPr>
        <p:spPr bwMode="auto">
          <a:xfrm>
            <a:off x="2362200" y="25146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4393" name="Rectangle 9"/>
          <p:cNvSpPr>
            <a:spLocks noChangeArrowheads="1"/>
          </p:cNvSpPr>
          <p:nvPr/>
        </p:nvSpPr>
        <p:spPr bwMode="auto">
          <a:xfrm>
            <a:off x="4648200" y="28956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4394" name="Rectangle 10"/>
          <p:cNvSpPr>
            <a:spLocks noChangeArrowheads="1"/>
          </p:cNvSpPr>
          <p:nvPr/>
        </p:nvSpPr>
        <p:spPr bwMode="auto">
          <a:xfrm>
            <a:off x="4038600" y="17526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4395" name="Rectangle 11"/>
          <p:cNvSpPr>
            <a:spLocks noChangeArrowheads="1"/>
          </p:cNvSpPr>
          <p:nvPr/>
        </p:nvSpPr>
        <p:spPr bwMode="auto">
          <a:xfrm>
            <a:off x="4343400" y="41148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4396" name="Rectangle 12"/>
          <p:cNvSpPr>
            <a:spLocks noChangeArrowheads="1"/>
          </p:cNvSpPr>
          <p:nvPr/>
        </p:nvSpPr>
        <p:spPr bwMode="auto">
          <a:xfrm>
            <a:off x="3429000" y="30480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4397" name="Freeform 13"/>
          <p:cNvSpPr>
            <a:spLocks/>
          </p:cNvSpPr>
          <p:nvPr/>
        </p:nvSpPr>
        <p:spPr bwMode="auto">
          <a:xfrm>
            <a:off x="2514600" y="1752600"/>
            <a:ext cx="2514600" cy="2819400"/>
          </a:xfrm>
          <a:custGeom>
            <a:avLst/>
            <a:gdLst/>
            <a:ahLst/>
            <a:cxnLst>
              <a:cxn ang="0">
                <a:pos x="1536" y="0"/>
              </a:cxn>
              <a:cxn ang="0">
                <a:pos x="1392" y="384"/>
              </a:cxn>
              <a:cxn ang="0">
                <a:pos x="384" y="624"/>
              </a:cxn>
              <a:cxn ang="0">
                <a:pos x="0" y="1776"/>
              </a:cxn>
            </a:cxnLst>
            <a:rect l="0" t="0" r="r" b="b"/>
            <a:pathLst>
              <a:path w="1584" h="1776">
                <a:moveTo>
                  <a:pt x="1536" y="0"/>
                </a:moveTo>
                <a:cubicBezTo>
                  <a:pt x="1560" y="140"/>
                  <a:pt x="1584" y="280"/>
                  <a:pt x="1392" y="384"/>
                </a:cubicBezTo>
                <a:cubicBezTo>
                  <a:pt x="1200" y="488"/>
                  <a:pt x="616" y="392"/>
                  <a:pt x="384" y="624"/>
                </a:cubicBezTo>
                <a:cubicBezTo>
                  <a:pt x="152" y="856"/>
                  <a:pt x="76" y="1316"/>
                  <a:pt x="0" y="1776"/>
                </a:cubicBezTo>
              </a:path>
            </a:pathLst>
          </a:custGeom>
          <a:noFill/>
          <a:ln w="57150" cmpd="sng">
            <a:solidFill>
              <a:schemeClr val="tx1"/>
            </a:solidFill>
            <a:round/>
            <a:headEnd/>
            <a:tailEnd/>
          </a:ln>
          <a:effectLst/>
        </p:spPr>
        <p:txBody>
          <a:bodyPr wrap="none" anchor="ctr"/>
          <a:lstStyle/>
          <a:p>
            <a:endParaRPr lang="en-US"/>
          </a:p>
        </p:txBody>
      </p:sp>
      <p:sp>
        <p:nvSpPr>
          <p:cNvPr id="144398" name="Text Box 14"/>
          <p:cNvSpPr txBox="1">
            <a:spLocks noChangeArrowheads="1"/>
          </p:cNvSpPr>
          <p:nvPr/>
        </p:nvSpPr>
        <p:spPr bwMode="auto">
          <a:xfrm>
            <a:off x="5562600" y="1524000"/>
            <a:ext cx="3276600" cy="3054350"/>
          </a:xfrm>
          <a:prstGeom prst="rect">
            <a:avLst/>
          </a:prstGeom>
          <a:noFill/>
          <a:ln w="9525">
            <a:noFill/>
            <a:miter lim="800000"/>
            <a:headEnd/>
            <a:tailEnd/>
          </a:ln>
          <a:effectLst/>
        </p:spPr>
        <p:txBody>
          <a:bodyPr>
            <a:spAutoFit/>
          </a:bodyPr>
          <a:lstStyle/>
          <a:p>
            <a:pPr>
              <a:lnSpc>
                <a:spcPct val="135000"/>
              </a:lnSpc>
            </a:pPr>
            <a:r>
              <a:rPr lang="en-US" b="0">
                <a:latin typeface="Arial Narrow" charset="0"/>
              </a:rPr>
              <a:t>After a partition, only the larger segment runs the consensus protocol. The smaller segment contains stale data, until the network is repaired.</a:t>
            </a:r>
          </a:p>
        </p:txBody>
      </p:sp>
      <p:sp>
        <p:nvSpPr>
          <p:cNvPr id="144399" name="AutoShape 15"/>
          <p:cNvSpPr>
            <a:spLocks noChangeArrowheads="1"/>
          </p:cNvSpPr>
          <p:nvPr/>
        </p:nvSpPr>
        <p:spPr bwMode="auto">
          <a:xfrm>
            <a:off x="1143000" y="4343400"/>
            <a:ext cx="609600" cy="381000"/>
          </a:xfrm>
          <a:prstGeom prst="wedgeRoundRectCallout">
            <a:avLst>
              <a:gd name="adj1" fmla="val 96356"/>
              <a:gd name="adj2" fmla="val -187083"/>
              <a:gd name="adj3" fmla="val 16667"/>
            </a:avLst>
          </a:prstGeom>
          <a:solidFill>
            <a:srgbClr val="FDE12E"/>
          </a:solidFill>
          <a:ln w="9525">
            <a:solidFill>
              <a:schemeClr val="tx1"/>
            </a:solidFill>
            <a:miter lim="800000"/>
            <a:headEnd/>
            <a:tailEnd/>
          </a:ln>
          <a:effectLst/>
        </p:spPr>
        <p:txBody>
          <a:bodyPr wrap="none" anchor="ctr"/>
          <a:lstStyle/>
          <a:p>
            <a:pPr algn="ctr"/>
            <a:r>
              <a:rPr lang="en-US" b="0">
                <a:latin typeface="Arial Narrow" charset="0"/>
              </a:rPr>
              <a:t>Ver.0</a:t>
            </a:r>
          </a:p>
        </p:txBody>
      </p:sp>
      <p:sp>
        <p:nvSpPr>
          <p:cNvPr id="144400" name="AutoShape 16"/>
          <p:cNvSpPr>
            <a:spLocks noChangeArrowheads="1"/>
          </p:cNvSpPr>
          <p:nvPr/>
        </p:nvSpPr>
        <p:spPr bwMode="auto">
          <a:xfrm>
            <a:off x="838200" y="3124200"/>
            <a:ext cx="609600" cy="381000"/>
          </a:xfrm>
          <a:prstGeom prst="wedgeRoundRectCallout">
            <a:avLst>
              <a:gd name="adj1" fmla="val 94009"/>
              <a:gd name="adj2" fmla="val -122083"/>
              <a:gd name="adj3" fmla="val 16667"/>
            </a:avLst>
          </a:prstGeom>
          <a:solidFill>
            <a:srgbClr val="FDE12E"/>
          </a:solidFill>
          <a:ln w="9525">
            <a:solidFill>
              <a:schemeClr val="tx1"/>
            </a:solidFill>
            <a:miter lim="800000"/>
            <a:headEnd/>
            <a:tailEnd/>
          </a:ln>
          <a:effectLst/>
        </p:spPr>
        <p:txBody>
          <a:bodyPr wrap="none" anchor="ctr"/>
          <a:lstStyle/>
          <a:p>
            <a:pPr algn="ctr"/>
            <a:r>
              <a:rPr lang="en-US" b="0">
                <a:latin typeface="Arial Narrow" charset="0"/>
              </a:rPr>
              <a:t>Ver.1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685800" y="152400"/>
            <a:ext cx="7772400" cy="1143000"/>
          </a:xfrm>
        </p:spPr>
        <p:txBody>
          <a:bodyPr/>
          <a:lstStyle/>
          <a:p>
            <a:r>
              <a:rPr lang="en-US" b="1"/>
              <a:t>Quorum-based protocols</a:t>
            </a:r>
          </a:p>
        </p:txBody>
      </p:sp>
      <p:sp>
        <p:nvSpPr>
          <p:cNvPr id="145411" name="Rectangle 3"/>
          <p:cNvSpPr>
            <a:spLocks noChangeArrowheads="1"/>
          </p:cNvSpPr>
          <p:nvPr/>
        </p:nvSpPr>
        <p:spPr bwMode="auto">
          <a:xfrm>
            <a:off x="2590800" y="2057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5412" name="Rectangle 4"/>
          <p:cNvSpPr>
            <a:spLocks noChangeArrowheads="1"/>
          </p:cNvSpPr>
          <p:nvPr/>
        </p:nvSpPr>
        <p:spPr bwMode="auto">
          <a:xfrm>
            <a:off x="3581400" y="19812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5413" name="Rectangle 5"/>
          <p:cNvSpPr>
            <a:spLocks noChangeArrowheads="1"/>
          </p:cNvSpPr>
          <p:nvPr/>
        </p:nvSpPr>
        <p:spPr bwMode="auto">
          <a:xfrm>
            <a:off x="4572000" y="19812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5414" name="Rectangle 6"/>
          <p:cNvSpPr>
            <a:spLocks noChangeArrowheads="1"/>
          </p:cNvSpPr>
          <p:nvPr/>
        </p:nvSpPr>
        <p:spPr bwMode="auto">
          <a:xfrm>
            <a:off x="3200400" y="2819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5415" name="Rectangle 7"/>
          <p:cNvSpPr>
            <a:spLocks noChangeArrowheads="1"/>
          </p:cNvSpPr>
          <p:nvPr/>
        </p:nvSpPr>
        <p:spPr bwMode="auto">
          <a:xfrm>
            <a:off x="3505200" y="37338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5416" name="Rectangle 8"/>
          <p:cNvSpPr>
            <a:spLocks noChangeArrowheads="1"/>
          </p:cNvSpPr>
          <p:nvPr/>
        </p:nvSpPr>
        <p:spPr bwMode="auto">
          <a:xfrm>
            <a:off x="5029200" y="3200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5417" name="Rectangle 9"/>
          <p:cNvSpPr>
            <a:spLocks noChangeArrowheads="1"/>
          </p:cNvSpPr>
          <p:nvPr/>
        </p:nvSpPr>
        <p:spPr bwMode="auto">
          <a:xfrm>
            <a:off x="6248400" y="30480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5418" name="Rectangle 10"/>
          <p:cNvSpPr>
            <a:spLocks noChangeArrowheads="1"/>
          </p:cNvSpPr>
          <p:nvPr/>
        </p:nvSpPr>
        <p:spPr bwMode="auto">
          <a:xfrm>
            <a:off x="5943600" y="42672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145419" name="Rectangle 11"/>
          <p:cNvSpPr>
            <a:spLocks noChangeArrowheads="1"/>
          </p:cNvSpPr>
          <p:nvPr/>
        </p:nvSpPr>
        <p:spPr bwMode="auto">
          <a:xfrm>
            <a:off x="5791200" y="19812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5420" name="Rectangle 12"/>
          <p:cNvSpPr>
            <a:spLocks noChangeArrowheads="1"/>
          </p:cNvSpPr>
          <p:nvPr/>
        </p:nvSpPr>
        <p:spPr bwMode="auto">
          <a:xfrm>
            <a:off x="3962400" y="2667000"/>
            <a:ext cx="304800" cy="3048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145421" name="Freeform 13"/>
          <p:cNvSpPr>
            <a:spLocks/>
          </p:cNvSpPr>
          <p:nvPr/>
        </p:nvSpPr>
        <p:spPr bwMode="auto">
          <a:xfrm>
            <a:off x="4114800" y="1905000"/>
            <a:ext cx="2514600" cy="2819400"/>
          </a:xfrm>
          <a:custGeom>
            <a:avLst/>
            <a:gdLst/>
            <a:ahLst/>
            <a:cxnLst>
              <a:cxn ang="0">
                <a:pos x="1536" y="0"/>
              </a:cxn>
              <a:cxn ang="0">
                <a:pos x="1392" y="384"/>
              </a:cxn>
              <a:cxn ang="0">
                <a:pos x="384" y="624"/>
              </a:cxn>
              <a:cxn ang="0">
                <a:pos x="0" y="1776"/>
              </a:cxn>
            </a:cxnLst>
            <a:rect l="0" t="0" r="r" b="b"/>
            <a:pathLst>
              <a:path w="1584" h="1776">
                <a:moveTo>
                  <a:pt x="1536" y="0"/>
                </a:moveTo>
                <a:cubicBezTo>
                  <a:pt x="1560" y="140"/>
                  <a:pt x="1584" y="280"/>
                  <a:pt x="1392" y="384"/>
                </a:cubicBezTo>
                <a:cubicBezTo>
                  <a:pt x="1200" y="488"/>
                  <a:pt x="616" y="392"/>
                  <a:pt x="384" y="624"/>
                </a:cubicBezTo>
                <a:cubicBezTo>
                  <a:pt x="152" y="856"/>
                  <a:pt x="76" y="1316"/>
                  <a:pt x="0" y="1776"/>
                </a:cubicBezTo>
              </a:path>
            </a:pathLst>
          </a:custGeom>
          <a:noFill/>
          <a:ln w="57150" cmpd="sng">
            <a:solidFill>
              <a:schemeClr val="tx1"/>
            </a:solidFill>
            <a:round/>
            <a:headEnd/>
            <a:tailEnd/>
          </a:ln>
          <a:effectLst/>
        </p:spPr>
        <p:txBody>
          <a:bodyPr wrap="none" anchor="ctr"/>
          <a:lstStyle/>
          <a:p>
            <a:endParaRPr lang="en-US"/>
          </a:p>
        </p:txBody>
      </p:sp>
      <p:sp>
        <p:nvSpPr>
          <p:cNvPr id="145422" name="Rectangle 14"/>
          <p:cNvSpPr>
            <a:spLocks noChangeArrowheads="1"/>
          </p:cNvSpPr>
          <p:nvPr/>
        </p:nvSpPr>
        <p:spPr bwMode="auto">
          <a:xfrm>
            <a:off x="1787525" y="5024438"/>
            <a:ext cx="5297488" cy="457200"/>
          </a:xfrm>
          <a:prstGeom prst="rect">
            <a:avLst/>
          </a:prstGeom>
          <a:noFill/>
          <a:ln w="9525">
            <a:noFill/>
            <a:miter lim="800000"/>
            <a:headEnd/>
            <a:tailEnd/>
          </a:ln>
          <a:effectLst/>
        </p:spPr>
        <p:txBody>
          <a:bodyPr wrap="none">
            <a:spAutoFit/>
          </a:bodyPr>
          <a:lstStyle/>
          <a:p>
            <a:r>
              <a:rPr lang="en-US" b="0">
                <a:latin typeface="Arial Narrow" charset="0"/>
              </a:rPr>
              <a:t>No partition satisfies the read or write quorum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685800" y="0"/>
            <a:ext cx="7772400" cy="1143000"/>
          </a:xfrm>
        </p:spPr>
        <p:txBody>
          <a:bodyPr/>
          <a:lstStyle/>
          <a:p>
            <a:r>
              <a:rPr lang="en-US" b="1"/>
              <a:t>Quorum-based protocols</a:t>
            </a:r>
          </a:p>
        </p:txBody>
      </p:sp>
      <p:sp>
        <p:nvSpPr>
          <p:cNvPr id="146435" name="Text Box 3"/>
          <p:cNvSpPr txBox="1">
            <a:spLocks noChangeArrowheads="1"/>
          </p:cNvSpPr>
          <p:nvPr/>
        </p:nvSpPr>
        <p:spPr bwMode="auto">
          <a:xfrm>
            <a:off x="1127125" y="2095500"/>
            <a:ext cx="2476500" cy="1917700"/>
          </a:xfrm>
          <a:prstGeom prst="rect">
            <a:avLst/>
          </a:prstGeom>
          <a:noFill/>
          <a:ln w="9525">
            <a:noFill/>
            <a:miter lim="800000"/>
            <a:headEnd/>
            <a:tailEnd/>
          </a:ln>
          <a:effectLst/>
        </p:spPr>
        <p:txBody>
          <a:bodyPr wrap="none">
            <a:spAutoFit/>
          </a:bodyPr>
          <a:lstStyle/>
          <a:p>
            <a:r>
              <a:rPr lang="en-US" b="0">
                <a:latin typeface="Arial Narrow" charset="0"/>
              </a:rPr>
              <a:t>Asymmetric quorum:</a:t>
            </a:r>
          </a:p>
          <a:p>
            <a:endParaRPr lang="en-US" b="0">
              <a:latin typeface="Arial Narrow" charset="0"/>
            </a:endParaRPr>
          </a:p>
          <a:p>
            <a:r>
              <a:rPr lang="en-US" b="0">
                <a:latin typeface="Arial Narrow" charset="0"/>
              </a:rPr>
              <a:t>W + R &gt; N</a:t>
            </a:r>
          </a:p>
          <a:p>
            <a:endParaRPr lang="en-US" b="0">
              <a:latin typeface="Arial Narrow" charset="0"/>
            </a:endParaRPr>
          </a:p>
          <a:p>
            <a:r>
              <a:rPr lang="en-US" b="0">
                <a:latin typeface="Arial Narrow" charset="0"/>
              </a:rPr>
              <a:t>W &gt; N/2</a:t>
            </a:r>
          </a:p>
        </p:txBody>
      </p:sp>
      <p:sp>
        <p:nvSpPr>
          <p:cNvPr id="146436" name="Text Box 4"/>
          <p:cNvSpPr txBox="1">
            <a:spLocks noChangeArrowheads="1"/>
          </p:cNvSpPr>
          <p:nvPr/>
        </p:nvSpPr>
        <p:spPr bwMode="auto">
          <a:xfrm>
            <a:off x="4556125" y="2171700"/>
            <a:ext cx="3476625" cy="1552575"/>
          </a:xfrm>
          <a:prstGeom prst="rect">
            <a:avLst/>
          </a:prstGeom>
          <a:noFill/>
          <a:ln w="9525">
            <a:noFill/>
            <a:miter lim="800000"/>
            <a:headEnd/>
            <a:tailEnd/>
          </a:ln>
          <a:effectLst/>
        </p:spPr>
        <p:txBody>
          <a:bodyPr wrap="none">
            <a:spAutoFit/>
          </a:bodyPr>
          <a:lstStyle/>
          <a:p>
            <a:endParaRPr lang="en-US" b="0">
              <a:latin typeface="Arial Narrow" charset="0"/>
            </a:endParaRPr>
          </a:p>
          <a:p>
            <a:r>
              <a:rPr lang="en-US" b="0">
                <a:latin typeface="Arial Narrow" charset="0"/>
              </a:rPr>
              <a:t>No two writes overlap</a:t>
            </a:r>
          </a:p>
          <a:p>
            <a:endParaRPr lang="en-US" b="0">
              <a:latin typeface="Arial Narrow" charset="0"/>
            </a:endParaRPr>
          </a:p>
          <a:p>
            <a:r>
              <a:rPr lang="en-US" b="0">
                <a:latin typeface="Arial Narrow" charset="0"/>
              </a:rPr>
              <a:t>No read overlaps with a write.</a:t>
            </a:r>
          </a:p>
        </p:txBody>
      </p:sp>
      <p:sp>
        <p:nvSpPr>
          <p:cNvPr id="146437" name="Rectangle 5"/>
          <p:cNvSpPr>
            <a:spLocks noChangeArrowheads="1"/>
          </p:cNvSpPr>
          <p:nvPr/>
        </p:nvSpPr>
        <p:spPr bwMode="auto">
          <a:xfrm>
            <a:off x="1066800" y="1905000"/>
            <a:ext cx="2590800" cy="2286000"/>
          </a:xfrm>
          <a:prstGeom prst="rect">
            <a:avLst/>
          </a:prstGeom>
          <a:noFill/>
          <a:ln w="9525">
            <a:solidFill>
              <a:schemeClr val="tx1"/>
            </a:solidFill>
            <a:miter lim="800000"/>
            <a:headEnd/>
            <a:tailEnd/>
          </a:ln>
          <a:effectLst/>
        </p:spPr>
        <p:txBody>
          <a:bodyPr wrap="none" anchor="ctr"/>
          <a:lstStyle/>
          <a:p>
            <a:endParaRPr lang="en-US"/>
          </a:p>
        </p:txBody>
      </p:sp>
      <p:sp>
        <p:nvSpPr>
          <p:cNvPr id="146438" name="Rectangle 6"/>
          <p:cNvSpPr>
            <a:spLocks noChangeArrowheads="1"/>
          </p:cNvSpPr>
          <p:nvPr/>
        </p:nvSpPr>
        <p:spPr bwMode="auto">
          <a:xfrm>
            <a:off x="4343400" y="2057400"/>
            <a:ext cx="3810000" cy="1905000"/>
          </a:xfrm>
          <a:prstGeom prst="rect">
            <a:avLst/>
          </a:prstGeom>
          <a:noFill/>
          <a:ln w="9525">
            <a:solidFill>
              <a:schemeClr val="tx1"/>
            </a:solidFill>
            <a:miter lim="800000"/>
            <a:headEnd/>
            <a:tailEnd/>
          </a:ln>
          <a:effectLst/>
        </p:spPr>
        <p:txBody>
          <a:bodyPr wrap="none" anchor="ctr"/>
          <a:lstStyle/>
          <a:p>
            <a:endParaRPr lang="en-US"/>
          </a:p>
        </p:txBody>
      </p:sp>
      <p:sp>
        <p:nvSpPr>
          <p:cNvPr id="146439" name="Rectangle 7"/>
          <p:cNvSpPr>
            <a:spLocks noChangeArrowheads="1"/>
          </p:cNvSpPr>
          <p:nvPr/>
        </p:nvSpPr>
        <p:spPr bwMode="auto">
          <a:xfrm>
            <a:off x="1905000" y="4572000"/>
            <a:ext cx="4892675" cy="457200"/>
          </a:xfrm>
          <a:prstGeom prst="rect">
            <a:avLst/>
          </a:prstGeom>
          <a:noFill/>
          <a:ln w="9525">
            <a:noFill/>
            <a:miter lim="800000"/>
            <a:headEnd/>
            <a:tailEnd/>
          </a:ln>
          <a:effectLst/>
        </p:spPr>
        <p:txBody>
          <a:bodyPr wrap="none">
            <a:spAutoFit/>
          </a:bodyPr>
          <a:lstStyle/>
          <a:p>
            <a:r>
              <a:rPr lang="en-US" b="0">
                <a:latin typeface="Arial Narrow" charset="0"/>
              </a:rPr>
              <a:t>R = read quorum	W = write quorum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85800" y="0"/>
            <a:ext cx="7772400" cy="1143000"/>
          </a:xfrm>
        </p:spPr>
        <p:txBody>
          <a:bodyPr/>
          <a:lstStyle/>
          <a:p>
            <a:r>
              <a:rPr lang="en-US" b="1"/>
              <a:t>Passive replication</a:t>
            </a:r>
            <a:endParaRPr lang="en-US"/>
          </a:p>
        </p:txBody>
      </p:sp>
      <p:sp>
        <p:nvSpPr>
          <p:cNvPr id="110595" name="Rectangle 3"/>
          <p:cNvSpPr>
            <a:spLocks noGrp="1" noChangeArrowheads="1"/>
          </p:cNvSpPr>
          <p:nvPr>
            <p:ph sz="half" idx="1"/>
          </p:nvPr>
        </p:nvSpPr>
        <p:spPr>
          <a:xfrm>
            <a:off x="228600" y="1676400"/>
            <a:ext cx="4572000" cy="3733800"/>
          </a:xfrm>
        </p:spPr>
        <p:txBody>
          <a:bodyPr/>
          <a:lstStyle/>
          <a:p>
            <a:pPr>
              <a:lnSpc>
                <a:spcPct val="90000"/>
              </a:lnSpc>
              <a:buFont typeface="Wingdings" pitchFamily="2" charset="2"/>
              <a:buNone/>
            </a:pPr>
            <a:r>
              <a:rPr lang="en-US" sz="2000"/>
              <a:t>At most one replica can be the </a:t>
            </a:r>
          </a:p>
          <a:p>
            <a:pPr>
              <a:lnSpc>
                <a:spcPct val="90000"/>
              </a:lnSpc>
              <a:buFont typeface="Wingdings" pitchFamily="2" charset="2"/>
              <a:buNone/>
            </a:pPr>
            <a:r>
              <a:rPr lang="en-US" sz="2000">
                <a:solidFill>
                  <a:srgbClr val="C70F05"/>
                </a:solidFill>
              </a:rPr>
              <a:t>primary server </a:t>
            </a:r>
          </a:p>
          <a:p>
            <a:pPr>
              <a:lnSpc>
                <a:spcPct val="90000"/>
              </a:lnSpc>
            </a:pPr>
            <a:endParaRPr lang="en-US" sz="2000"/>
          </a:p>
          <a:p>
            <a:pPr>
              <a:lnSpc>
                <a:spcPct val="90000"/>
              </a:lnSpc>
              <a:buFont typeface="Wingdings" pitchFamily="2" charset="2"/>
              <a:buNone/>
            </a:pPr>
            <a:r>
              <a:rPr lang="en-US" sz="2000"/>
              <a:t>Each client maintains a variable </a:t>
            </a:r>
            <a:r>
              <a:rPr lang="en-US" sz="2000" b="1">
                <a:solidFill>
                  <a:srgbClr val="C70F05"/>
                </a:solidFill>
              </a:rPr>
              <a:t>L</a:t>
            </a:r>
          </a:p>
          <a:p>
            <a:pPr>
              <a:lnSpc>
                <a:spcPct val="90000"/>
              </a:lnSpc>
              <a:buFont typeface="Wingdings" pitchFamily="2" charset="2"/>
              <a:buNone/>
            </a:pPr>
            <a:r>
              <a:rPr lang="en-US" sz="2000">
                <a:solidFill>
                  <a:srgbClr val="C70F05"/>
                </a:solidFill>
              </a:rPr>
              <a:t>(leader)</a:t>
            </a:r>
            <a:r>
              <a:rPr lang="en-US" sz="2000"/>
              <a:t> that specifies the replica to</a:t>
            </a:r>
          </a:p>
          <a:p>
            <a:pPr>
              <a:lnSpc>
                <a:spcPct val="90000"/>
              </a:lnSpc>
              <a:buFont typeface="Wingdings" pitchFamily="2" charset="2"/>
              <a:buNone/>
            </a:pPr>
            <a:r>
              <a:rPr lang="en-US" sz="2000"/>
              <a:t>which it will send requests. </a:t>
            </a:r>
            <a:r>
              <a:rPr lang="en-US" sz="2000">
                <a:solidFill>
                  <a:schemeClr val="accent2"/>
                </a:solidFill>
              </a:rPr>
              <a:t>Requests</a:t>
            </a:r>
          </a:p>
          <a:p>
            <a:pPr>
              <a:lnSpc>
                <a:spcPct val="90000"/>
              </a:lnSpc>
              <a:buFont typeface="Wingdings" pitchFamily="2" charset="2"/>
              <a:buNone/>
            </a:pPr>
            <a:r>
              <a:rPr lang="en-US" sz="2000">
                <a:solidFill>
                  <a:schemeClr val="accent2"/>
                </a:solidFill>
              </a:rPr>
              <a:t>are queued at the primary server</a:t>
            </a:r>
            <a:r>
              <a:rPr lang="en-US" sz="2000"/>
              <a:t>.</a:t>
            </a:r>
          </a:p>
          <a:p>
            <a:pPr>
              <a:lnSpc>
                <a:spcPct val="90000"/>
              </a:lnSpc>
              <a:buFont typeface="Wingdings" pitchFamily="2" charset="2"/>
              <a:buNone/>
            </a:pPr>
            <a:endParaRPr lang="en-US" sz="2000"/>
          </a:p>
          <a:p>
            <a:pPr>
              <a:lnSpc>
                <a:spcPct val="90000"/>
              </a:lnSpc>
              <a:buFont typeface="Wingdings" pitchFamily="2" charset="2"/>
              <a:buNone/>
            </a:pPr>
            <a:r>
              <a:rPr lang="en-US" sz="2000">
                <a:solidFill>
                  <a:srgbClr val="C70F05"/>
                </a:solidFill>
              </a:rPr>
              <a:t>Backup servers</a:t>
            </a:r>
            <a:r>
              <a:rPr lang="en-US" sz="2000"/>
              <a:t> ignore client requests.</a:t>
            </a:r>
          </a:p>
          <a:p>
            <a:pPr>
              <a:lnSpc>
                <a:spcPct val="90000"/>
              </a:lnSpc>
            </a:pPr>
            <a:endParaRPr lang="en-US" sz="2400"/>
          </a:p>
        </p:txBody>
      </p:sp>
      <p:sp>
        <p:nvSpPr>
          <p:cNvPr id="110596" name="Rectangle 4"/>
          <p:cNvSpPr>
            <a:spLocks noChangeArrowheads="1"/>
          </p:cNvSpPr>
          <p:nvPr/>
        </p:nvSpPr>
        <p:spPr bwMode="auto">
          <a:xfrm>
            <a:off x="6705600" y="2819400"/>
            <a:ext cx="609600" cy="685800"/>
          </a:xfrm>
          <a:prstGeom prst="rect">
            <a:avLst/>
          </a:prstGeom>
          <a:solidFill>
            <a:srgbClr val="51FF91"/>
          </a:solidFill>
          <a:ln w="12700">
            <a:solidFill>
              <a:schemeClr val="tx1"/>
            </a:solidFill>
            <a:miter lim="800000"/>
            <a:headEnd/>
            <a:tailEnd/>
          </a:ln>
          <a:effectLst/>
        </p:spPr>
        <p:txBody>
          <a:bodyPr wrap="none" anchor="ctr"/>
          <a:lstStyle/>
          <a:p>
            <a:endParaRPr lang="en-US"/>
          </a:p>
        </p:txBody>
      </p:sp>
      <p:sp>
        <p:nvSpPr>
          <p:cNvPr id="110597" name="Rectangle 5"/>
          <p:cNvSpPr>
            <a:spLocks noChangeArrowheads="1"/>
          </p:cNvSpPr>
          <p:nvPr/>
        </p:nvSpPr>
        <p:spPr bwMode="auto">
          <a:xfrm>
            <a:off x="8077200" y="3733800"/>
            <a:ext cx="609600" cy="685800"/>
          </a:xfrm>
          <a:prstGeom prst="rect">
            <a:avLst/>
          </a:prstGeom>
          <a:noFill/>
          <a:ln w="9525">
            <a:solidFill>
              <a:schemeClr val="tx1"/>
            </a:solidFill>
            <a:miter lim="800000"/>
            <a:headEnd/>
            <a:tailEnd/>
          </a:ln>
          <a:effectLst/>
        </p:spPr>
        <p:txBody>
          <a:bodyPr wrap="none" anchor="ctr"/>
          <a:lstStyle/>
          <a:p>
            <a:endParaRPr lang="en-US"/>
          </a:p>
        </p:txBody>
      </p:sp>
      <p:sp>
        <p:nvSpPr>
          <p:cNvPr id="110598" name="Rectangle 6"/>
          <p:cNvSpPr>
            <a:spLocks noChangeArrowheads="1"/>
          </p:cNvSpPr>
          <p:nvPr/>
        </p:nvSpPr>
        <p:spPr bwMode="auto">
          <a:xfrm>
            <a:off x="8077200" y="2743200"/>
            <a:ext cx="609600" cy="685800"/>
          </a:xfrm>
          <a:prstGeom prst="rect">
            <a:avLst/>
          </a:prstGeom>
          <a:noFill/>
          <a:ln w="9525">
            <a:solidFill>
              <a:schemeClr val="tx1"/>
            </a:solidFill>
            <a:miter lim="800000"/>
            <a:headEnd/>
            <a:tailEnd/>
          </a:ln>
          <a:effectLst/>
        </p:spPr>
        <p:txBody>
          <a:bodyPr wrap="none" anchor="ctr"/>
          <a:lstStyle/>
          <a:p>
            <a:endParaRPr lang="en-US"/>
          </a:p>
        </p:txBody>
      </p:sp>
      <p:sp>
        <p:nvSpPr>
          <p:cNvPr id="110599" name="Rectangle 7"/>
          <p:cNvSpPr>
            <a:spLocks noChangeArrowheads="1"/>
          </p:cNvSpPr>
          <p:nvPr/>
        </p:nvSpPr>
        <p:spPr bwMode="auto">
          <a:xfrm>
            <a:off x="8077200" y="1752600"/>
            <a:ext cx="609600" cy="685800"/>
          </a:xfrm>
          <a:prstGeom prst="rect">
            <a:avLst/>
          </a:prstGeom>
          <a:noFill/>
          <a:ln w="9525">
            <a:solidFill>
              <a:schemeClr val="tx1"/>
            </a:solidFill>
            <a:miter lim="800000"/>
            <a:headEnd/>
            <a:tailEnd/>
          </a:ln>
          <a:effectLst/>
        </p:spPr>
        <p:txBody>
          <a:bodyPr wrap="none" anchor="ctr"/>
          <a:lstStyle/>
          <a:p>
            <a:endParaRPr lang="en-US"/>
          </a:p>
        </p:txBody>
      </p:sp>
      <p:sp>
        <p:nvSpPr>
          <p:cNvPr id="110600" name="Line 8"/>
          <p:cNvSpPr>
            <a:spLocks noChangeShapeType="1"/>
          </p:cNvSpPr>
          <p:nvPr/>
        </p:nvSpPr>
        <p:spPr bwMode="auto">
          <a:xfrm flipV="1">
            <a:off x="7315200" y="2209800"/>
            <a:ext cx="762000" cy="838200"/>
          </a:xfrm>
          <a:prstGeom prst="line">
            <a:avLst/>
          </a:prstGeom>
          <a:noFill/>
          <a:ln w="38100">
            <a:solidFill>
              <a:schemeClr val="hlink"/>
            </a:solidFill>
            <a:round/>
            <a:headEnd/>
            <a:tailEnd/>
          </a:ln>
          <a:effectLst/>
        </p:spPr>
        <p:txBody>
          <a:bodyPr wrap="none" anchor="ctr"/>
          <a:lstStyle/>
          <a:p>
            <a:endParaRPr lang="en-US"/>
          </a:p>
        </p:txBody>
      </p:sp>
      <p:sp>
        <p:nvSpPr>
          <p:cNvPr id="110601" name="Line 9"/>
          <p:cNvSpPr>
            <a:spLocks noChangeShapeType="1"/>
          </p:cNvSpPr>
          <p:nvPr/>
        </p:nvSpPr>
        <p:spPr bwMode="auto">
          <a:xfrm>
            <a:off x="7315200" y="3200400"/>
            <a:ext cx="762000" cy="0"/>
          </a:xfrm>
          <a:prstGeom prst="line">
            <a:avLst/>
          </a:prstGeom>
          <a:noFill/>
          <a:ln w="38100">
            <a:solidFill>
              <a:schemeClr val="hlink"/>
            </a:solidFill>
            <a:round/>
            <a:headEnd/>
            <a:tailEnd/>
          </a:ln>
          <a:effectLst/>
        </p:spPr>
        <p:txBody>
          <a:bodyPr wrap="none" anchor="ctr"/>
          <a:lstStyle/>
          <a:p>
            <a:endParaRPr lang="en-US"/>
          </a:p>
        </p:txBody>
      </p:sp>
      <p:sp>
        <p:nvSpPr>
          <p:cNvPr id="110602" name="Line 10"/>
          <p:cNvSpPr>
            <a:spLocks noChangeShapeType="1"/>
          </p:cNvSpPr>
          <p:nvPr/>
        </p:nvSpPr>
        <p:spPr bwMode="auto">
          <a:xfrm>
            <a:off x="7315200" y="3429000"/>
            <a:ext cx="762000" cy="685800"/>
          </a:xfrm>
          <a:prstGeom prst="line">
            <a:avLst/>
          </a:prstGeom>
          <a:noFill/>
          <a:ln w="38100">
            <a:solidFill>
              <a:schemeClr val="hlink"/>
            </a:solidFill>
            <a:round/>
            <a:headEnd/>
            <a:tailEnd/>
          </a:ln>
          <a:effectLst/>
        </p:spPr>
        <p:txBody>
          <a:bodyPr wrap="none" anchor="ctr"/>
          <a:lstStyle/>
          <a:p>
            <a:endParaRPr lang="en-US"/>
          </a:p>
        </p:txBody>
      </p:sp>
      <p:sp>
        <p:nvSpPr>
          <p:cNvPr id="110603" name="Text Box 11"/>
          <p:cNvSpPr txBox="1">
            <a:spLocks noChangeArrowheads="1"/>
          </p:cNvSpPr>
          <p:nvPr/>
        </p:nvSpPr>
        <p:spPr bwMode="auto">
          <a:xfrm>
            <a:off x="6613525" y="3619500"/>
            <a:ext cx="1017588" cy="457200"/>
          </a:xfrm>
          <a:prstGeom prst="rect">
            <a:avLst/>
          </a:prstGeom>
          <a:noFill/>
          <a:ln w="9525">
            <a:noFill/>
            <a:miter lim="800000"/>
            <a:headEnd/>
            <a:tailEnd/>
          </a:ln>
          <a:effectLst/>
        </p:spPr>
        <p:txBody>
          <a:bodyPr wrap="none">
            <a:spAutoFit/>
          </a:bodyPr>
          <a:lstStyle/>
          <a:p>
            <a:r>
              <a:rPr lang="en-US" b="0">
                <a:latin typeface="Arial Narrow" charset="0"/>
              </a:rPr>
              <a:t>primary</a:t>
            </a:r>
          </a:p>
        </p:txBody>
      </p:sp>
      <p:sp>
        <p:nvSpPr>
          <p:cNvPr id="110604" name="Text Box 12"/>
          <p:cNvSpPr txBox="1">
            <a:spLocks noChangeArrowheads="1"/>
          </p:cNvSpPr>
          <p:nvPr/>
        </p:nvSpPr>
        <p:spPr bwMode="auto">
          <a:xfrm>
            <a:off x="7832725" y="4533900"/>
            <a:ext cx="990600" cy="457200"/>
          </a:xfrm>
          <a:prstGeom prst="rect">
            <a:avLst/>
          </a:prstGeom>
          <a:noFill/>
          <a:ln w="9525">
            <a:noFill/>
            <a:miter lim="800000"/>
            <a:headEnd/>
            <a:tailEnd/>
          </a:ln>
          <a:effectLst/>
        </p:spPr>
        <p:txBody>
          <a:bodyPr wrap="none">
            <a:spAutoFit/>
          </a:bodyPr>
          <a:lstStyle/>
          <a:p>
            <a:r>
              <a:rPr lang="en-US" b="0">
                <a:latin typeface="Arial Narrow" charset="0"/>
              </a:rPr>
              <a:t>backup</a:t>
            </a:r>
          </a:p>
        </p:txBody>
      </p:sp>
      <p:sp>
        <p:nvSpPr>
          <p:cNvPr id="110605" name="Oval 13"/>
          <p:cNvSpPr>
            <a:spLocks noChangeArrowheads="1"/>
          </p:cNvSpPr>
          <p:nvPr/>
        </p:nvSpPr>
        <p:spPr bwMode="auto">
          <a:xfrm>
            <a:off x="5257800" y="2438400"/>
            <a:ext cx="381000" cy="3810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0606" name="Oval 14"/>
          <p:cNvSpPr>
            <a:spLocks noChangeArrowheads="1"/>
          </p:cNvSpPr>
          <p:nvPr/>
        </p:nvSpPr>
        <p:spPr bwMode="auto">
          <a:xfrm>
            <a:off x="5257800" y="3657600"/>
            <a:ext cx="381000" cy="3810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0607" name="Line 15"/>
          <p:cNvSpPr>
            <a:spLocks noChangeShapeType="1"/>
          </p:cNvSpPr>
          <p:nvPr/>
        </p:nvSpPr>
        <p:spPr bwMode="auto">
          <a:xfrm>
            <a:off x="5638800" y="2667000"/>
            <a:ext cx="1066800" cy="304800"/>
          </a:xfrm>
          <a:prstGeom prst="line">
            <a:avLst/>
          </a:prstGeom>
          <a:noFill/>
          <a:ln w="38100">
            <a:solidFill>
              <a:schemeClr val="hlink"/>
            </a:solidFill>
            <a:round/>
            <a:headEnd type="triangle" w="med" len="med"/>
            <a:tailEnd type="triangle" w="med" len="med"/>
          </a:ln>
          <a:effectLst/>
        </p:spPr>
        <p:txBody>
          <a:bodyPr wrap="none" anchor="ctr"/>
          <a:lstStyle/>
          <a:p>
            <a:endParaRPr lang="en-US"/>
          </a:p>
        </p:txBody>
      </p:sp>
      <p:sp>
        <p:nvSpPr>
          <p:cNvPr id="110608" name="Line 16"/>
          <p:cNvSpPr>
            <a:spLocks noChangeShapeType="1"/>
          </p:cNvSpPr>
          <p:nvPr/>
        </p:nvSpPr>
        <p:spPr bwMode="auto">
          <a:xfrm flipV="1">
            <a:off x="5638800" y="3352800"/>
            <a:ext cx="1066800" cy="457200"/>
          </a:xfrm>
          <a:prstGeom prst="line">
            <a:avLst/>
          </a:prstGeom>
          <a:noFill/>
          <a:ln w="38100">
            <a:solidFill>
              <a:schemeClr val="hlink"/>
            </a:solidFill>
            <a:round/>
            <a:headEnd type="triangle" w="med" len="med"/>
            <a:tailEnd type="triangle" w="med" len="med"/>
          </a:ln>
          <a:effectLst/>
        </p:spPr>
        <p:txBody>
          <a:bodyPr wrap="none" anchor="ctr"/>
          <a:lstStyle/>
          <a:p>
            <a:endParaRPr lang="en-US"/>
          </a:p>
        </p:txBody>
      </p:sp>
      <p:sp>
        <p:nvSpPr>
          <p:cNvPr id="110609" name="Text Box 17"/>
          <p:cNvSpPr txBox="1">
            <a:spLocks noChangeArrowheads="1"/>
          </p:cNvSpPr>
          <p:nvPr/>
        </p:nvSpPr>
        <p:spPr bwMode="auto">
          <a:xfrm>
            <a:off x="5241925" y="4152900"/>
            <a:ext cx="892175" cy="457200"/>
          </a:xfrm>
          <a:prstGeom prst="rect">
            <a:avLst/>
          </a:prstGeom>
          <a:noFill/>
          <a:ln w="9525">
            <a:noFill/>
            <a:miter lim="800000"/>
            <a:headEnd/>
            <a:tailEnd/>
          </a:ln>
          <a:effectLst/>
        </p:spPr>
        <p:txBody>
          <a:bodyPr wrap="none">
            <a:spAutoFit/>
          </a:bodyPr>
          <a:lstStyle/>
          <a:p>
            <a:r>
              <a:rPr lang="en-US" b="0">
                <a:latin typeface="Arial Narrow" charset="0"/>
              </a:rPr>
              <a:t>clients</a:t>
            </a:r>
          </a:p>
        </p:txBody>
      </p:sp>
      <p:sp>
        <p:nvSpPr>
          <p:cNvPr id="110610" name="Text Box 18"/>
          <p:cNvSpPr txBox="1">
            <a:spLocks noChangeArrowheads="1"/>
          </p:cNvSpPr>
          <p:nvPr/>
        </p:nvSpPr>
        <p:spPr bwMode="auto">
          <a:xfrm>
            <a:off x="8229600" y="2895600"/>
            <a:ext cx="323850" cy="457200"/>
          </a:xfrm>
          <a:prstGeom prst="rect">
            <a:avLst/>
          </a:prstGeom>
          <a:noFill/>
          <a:ln w="9525">
            <a:noFill/>
            <a:miter lim="800000"/>
            <a:headEnd/>
            <a:tailEnd/>
          </a:ln>
          <a:effectLst/>
        </p:spPr>
        <p:txBody>
          <a:bodyPr wrap="none">
            <a:spAutoFit/>
          </a:bodyPr>
          <a:lstStyle/>
          <a:p>
            <a:r>
              <a:rPr lang="en-US" b="0">
                <a:latin typeface="Arial Narrow" charset="0"/>
              </a:rPr>
              <a:t>1</a:t>
            </a:r>
          </a:p>
        </p:txBody>
      </p:sp>
      <p:sp>
        <p:nvSpPr>
          <p:cNvPr id="110611" name="Rectangle 19"/>
          <p:cNvSpPr>
            <a:spLocks noChangeArrowheads="1"/>
          </p:cNvSpPr>
          <p:nvPr/>
        </p:nvSpPr>
        <p:spPr bwMode="auto">
          <a:xfrm>
            <a:off x="8229600" y="3886200"/>
            <a:ext cx="323850" cy="457200"/>
          </a:xfrm>
          <a:prstGeom prst="rect">
            <a:avLst/>
          </a:prstGeom>
          <a:noFill/>
          <a:ln w="9525">
            <a:noFill/>
            <a:miter lim="800000"/>
            <a:headEnd/>
            <a:tailEnd/>
          </a:ln>
          <a:effectLst/>
        </p:spPr>
        <p:txBody>
          <a:bodyPr wrap="none">
            <a:spAutoFit/>
          </a:bodyPr>
          <a:lstStyle/>
          <a:p>
            <a:r>
              <a:rPr lang="en-US" b="0">
                <a:latin typeface="Arial Narrow" charset="0"/>
              </a:rPr>
              <a:t>2</a:t>
            </a:r>
          </a:p>
        </p:txBody>
      </p:sp>
      <p:sp>
        <p:nvSpPr>
          <p:cNvPr id="110612" name="Rectangle 20"/>
          <p:cNvSpPr>
            <a:spLocks noChangeArrowheads="1"/>
          </p:cNvSpPr>
          <p:nvPr/>
        </p:nvSpPr>
        <p:spPr bwMode="auto">
          <a:xfrm>
            <a:off x="6858000" y="2971800"/>
            <a:ext cx="323850" cy="457200"/>
          </a:xfrm>
          <a:prstGeom prst="rect">
            <a:avLst/>
          </a:prstGeom>
          <a:noFill/>
          <a:ln w="9525">
            <a:noFill/>
            <a:miter lim="800000"/>
            <a:headEnd/>
            <a:tailEnd/>
          </a:ln>
          <a:effectLst/>
        </p:spPr>
        <p:txBody>
          <a:bodyPr wrap="none">
            <a:spAutoFit/>
          </a:bodyPr>
          <a:lstStyle/>
          <a:p>
            <a:r>
              <a:rPr lang="en-US" b="0">
                <a:latin typeface="Arial Narrow" charset="0"/>
              </a:rPr>
              <a:t>3</a:t>
            </a:r>
          </a:p>
        </p:txBody>
      </p:sp>
      <p:sp>
        <p:nvSpPr>
          <p:cNvPr id="110613" name="Rectangle 21"/>
          <p:cNvSpPr>
            <a:spLocks noChangeArrowheads="1"/>
          </p:cNvSpPr>
          <p:nvPr/>
        </p:nvSpPr>
        <p:spPr bwMode="auto">
          <a:xfrm>
            <a:off x="8229600" y="1905000"/>
            <a:ext cx="323850" cy="457200"/>
          </a:xfrm>
          <a:prstGeom prst="rect">
            <a:avLst/>
          </a:prstGeom>
          <a:noFill/>
          <a:ln w="9525">
            <a:noFill/>
            <a:miter lim="800000"/>
            <a:headEnd/>
            <a:tailEnd/>
          </a:ln>
          <a:effectLst/>
        </p:spPr>
        <p:txBody>
          <a:bodyPr wrap="none">
            <a:spAutoFit/>
          </a:bodyPr>
          <a:lstStyle/>
          <a:p>
            <a:r>
              <a:rPr lang="en-US" b="0">
                <a:latin typeface="Arial Narrow" charset="0"/>
              </a:rPr>
              <a:t>4</a:t>
            </a:r>
          </a:p>
        </p:txBody>
      </p:sp>
      <p:sp>
        <p:nvSpPr>
          <p:cNvPr id="110614" name="Rectangle 22"/>
          <p:cNvSpPr>
            <a:spLocks noChangeArrowheads="1"/>
          </p:cNvSpPr>
          <p:nvPr/>
        </p:nvSpPr>
        <p:spPr bwMode="auto">
          <a:xfrm>
            <a:off x="5181600" y="1981200"/>
            <a:ext cx="608013" cy="457200"/>
          </a:xfrm>
          <a:prstGeom prst="rect">
            <a:avLst/>
          </a:prstGeom>
          <a:noFill/>
          <a:ln w="9525">
            <a:noFill/>
            <a:miter lim="800000"/>
            <a:headEnd/>
            <a:tailEnd/>
          </a:ln>
          <a:effectLst/>
        </p:spPr>
        <p:txBody>
          <a:bodyPr wrap="none">
            <a:spAutoFit/>
          </a:bodyPr>
          <a:lstStyle/>
          <a:p>
            <a:r>
              <a:rPr lang="en-US" b="0">
                <a:latin typeface="Arial Narrow" charset="0"/>
              </a:rPr>
              <a:t>L=3</a:t>
            </a:r>
          </a:p>
        </p:txBody>
      </p:sp>
      <p:sp>
        <p:nvSpPr>
          <p:cNvPr id="110615" name="Rectangle 23"/>
          <p:cNvSpPr>
            <a:spLocks noChangeArrowheads="1"/>
          </p:cNvSpPr>
          <p:nvPr/>
        </p:nvSpPr>
        <p:spPr bwMode="auto">
          <a:xfrm>
            <a:off x="5029200" y="3200400"/>
            <a:ext cx="608013" cy="457200"/>
          </a:xfrm>
          <a:prstGeom prst="rect">
            <a:avLst/>
          </a:prstGeom>
          <a:noFill/>
          <a:ln w="9525">
            <a:noFill/>
            <a:miter lim="800000"/>
            <a:headEnd/>
            <a:tailEnd/>
          </a:ln>
          <a:effectLst/>
        </p:spPr>
        <p:txBody>
          <a:bodyPr wrap="none">
            <a:spAutoFit/>
          </a:bodyPr>
          <a:lstStyle/>
          <a:p>
            <a:r>
              <a:rPr lang="en-US" b="0">
                <a:latin typeface="Arial Narrow" charset="0"/>
              </a:rPr>
              <a:t>L=3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0"/>
            <a:ext cx="7772400" cy="1143000"/>
          </a:xfrm>
        </p:spPr>
        <p:txBody>
          <a:bodyPr/>
          <a:lstStyle/>
          <a:p>
            <a:r>
              <a:rPr lang="en-US" b="1"/>
              <a:t>Primary-backup protocol</a:t>
            </a:r>
            <a:endParaRPr lang="en-US"/>
          </a:p>
        </p:txBody>
      </p:sp>
      <p:sp>
        <p:nvSpPr>
          <p:cNvPr id="111619" name="Rectangle 3"/>
          <p:cNvSpPr>
            <a:spLocks noGrp="1" noChangeArrowheads="1"/>
          </p:cNvSpPr>
          <p:nvPr>
            <p:ph sz="half" idx="1"/>
          </p:nvPr>
        </p:nvSpPr>
        <p:spPr>
          <a:xfrm>
            <a:off x="304800" y="1676400"/>
            <a:ext cx="4648200" cy="4114800"/>
          </a:xfrm>
        </p:spPr>
        <p:txBody>
          <a:bodyPr/>
          <a:lstStyle/>
          <a:p>
            <a:pPr>
              <a:buFont typeface="Wingdings" pitchFamily="2" charset="2"/>
              <a:buNone/>
            </a:pPr>
            <a:r>
              <a:rPr lang="en-US" sz="2400" b="1">
                <a:latin typeface="Arial Narrow" charset="0"/>
              </a:rPr>
              <a:t>Receive</a:t>
            </a:r>
            <a:r>
              <a:rPr lang="en-US" sz="2400">
                <a:latin typeface="Arial Narrow" charset="0"/>
              </a:rPr>
              <a:t>. Receive the request from the client and update the state if appropriate.</a:t>
            </a:r>
          </a:p>
          <a:p>
            <a:pPr>
              <a:buFont typeface="Wingdings" pitchFamily="2" charset="2"/>
              <a:buNone/>
            </a:pPr>
            <a:endParaRPr lang="en-US" sz="2400">
              <a:latin typeface="Arial Narrow" charset="0"/>
            </a:endParaRPr>
          </a:p>
          <a:p>
            <a:pPr>
              <a:buFont typeface="Wingdings" pitchFamily="2" charset="2"/>
              <a:buNone/>
            </a:pPr>
            <a:r>
              <a:rPr lang="en-US" sz="2400" b="1">
                <a:latin typeface="Arial Narrow" charset="0"/>
              </a:rPr>
              <a:t>Broadcast</a:t>
            </a:r>
            <a:r>
              <a:rPr lang="en-US" sz="2400">
                <a:latin typeface="Arial Narrow" charset="0"/>
              </a:rPr>
              <a:t>. Broadcast an update of the state to all other replicas.</a:t>
            </a:r>
          </a:p>
          <a:p>
            <a:pPr>
              <a:buFont typeface="Wingdings" pitchFamily="2" charset="2"/>
              <a:buNone/>
            </a:pPr>
            <a:endParaRPr lang="en-US" sz="2400">
              <a:latin typeface="Arial Narrow" charset="0"/>
            </a:endParaRPr>
          </a:p>
          <a:p>
            <a:pPr>
              <a:buFont typeface="Wingdings" pitchFamily="2" charset="2"/>
              <a:buNone/>
            </a:pPr>
            <a:r>
              <a:rPr lang="en-US" sz="2400" b="1">
                <a:latin typeface="Arial Narrow" charset="0"/>
              </a:rPr>
              <a:t>Reply</a:t>
            </a:r>
            <a:r>
              <a:rPr lang="en-US" sz="2400">
                <a:latin typeface="Arial Narrow" charset="0"/>
              </a:rPr>
              <a:t>. Send a response to the client.</a:t>
            </a:r>
          </a:p>
          <a:p>
            <a:endParaRPr lang="en-US" sz="2000"/>
          </a:p>
        </p:txBody>
      </p:sp>
      <p:sp>
        <p:nvSpPr>
          <p:cNvPr id="111620" name="Line 4"/>
          <p:cNvSpPr>
            <a:spLocks noChangeShapeType="1"/>
          </p:cNvSpPr>
          <p:nvPr/>
        </p:nvSpPr>
        <p:spPr bwMode="auto">
          <a:xfrm>
            <a:off x="5426075" y="2324100"/>
            <a:ext cx="3200400" cy="0"/>
          </a:xfrm>
          <a:prstGeom prst="line">
            <a:avLst/>
          </a:prstGeom>
          <a:noFill/>
          <a:ln w="9525">
            <a:solidFill>
              <a:schemeClr val="hlink"/>
            </a:solidFill>
            <a:round/>
            <a:headEnd/>
            <a:tailEnd/>
          </a:ln>
          <a:effectLst/>
        </p:spPr>
        <p:txBody>
          <a:bodyPr wrap="none" anchor="ctr"/>
          <a:lstStyle/>
          <a:p>
            <a:endParaRPr lang="en-US"/>
          </a:p>
        </p:txBody>
      </p:sp>
      <p:sp>
        <p:nvSpPr>
          <p:cNvPr id="111621" name="Line 5"/>
          <p:cNvSpPr>
            <a:spLocks noChangeShapeType="1"/>
          </p:cNvSpPr>
          <p:nvPr/>
        </p:nvSpPr>
        <p:spPr bwMode="auto">
          <a:xfrm>
            <a:off x="5578475" y="4152900"/>
            <a:ext cx="3200400" cy="0"/>
          </a:xfrm>
          <a:prstGeom prst="line">
            <a:avLst/>
          </a:prstGeom>
          <a:noFill/>
          <a:ln w="9525">
            <a:solidFill>
              <a:schemeClr val="hlink"/>
            </a:solidFill>
            <a:round/>
            <a:headEnd/>
            <a:tailEnd/>
          </a:ln>
          <a:effectLst/>
        </p:spPr>
        <p:txBody>
          <a:bodyPr wrap="none" anchor="ctr"/>
          <a:lstStyle/>
          <a:p>
            <a:endParaRPr lang="en-US"/>
          </a:p>
        </p:txBody>
      </p:sp>
      <p:sp>
        <p:nvSpPr>
          <p:cNvPr id="111622" name="Line 6"/>
          <p:cNvSpPr>
            <a:spLocks noChangeShapeType="1"/>
          </p:cNvSpPr>
          <p:nvPr/>
        </p:nvSpPr>
        <p:spPr bwMode="auto">
          <a:xfrm>
            <a:off x="5502275" y="3238500"/>
            <a:ext cx="3200400" cy="0"/>
          </a:xfrm>
          <a:prstGeom prst="line">
            <a:avLst/>
          </a:prstGeom>
          <a:noFill/>
          <a:ln w="9525">
            <a:solidFill>
              <a:schemeClr val="hlink"/>
            </a:solidFill>
            <a:round/>
            <a:headEnd/>
            <a:tailEnd/>
          </a:ln>
          <a:effectLst/>
        </p:spPr>
        <p:txBody>
          <a:bodyPr wrap="none" anchor="ctr"/>
          <a:lstStyle/>
          <a:p>
            <a:endParaRPr lang="en-US"/>
          </a:p>
        </p:txBody>
      </p:sp>
      <p:sp>
        <p:nvSpPr>
          <p:cNvPr id="111623" name="Line 7"/>
          <p:cNvSpPr>
            <a:spLocks noChangeShapeType="1"/>
          </p:cNvSpPr>
          <p:nvPr/>
        </p:nvSpPr>
        <p:spPr bwMode="auto">
          <a:xfrm>
            <a:off x="5959475" y="2324100"/>
            <a:ext cx="533400" cy="914400"/>
          </a:xfrm>
          <a:prstGeom prst="line">
            <a:avLst/>
          </a:prstGeom>
          <a:noFill/>
          <a:ln w="38100">
            <a:solidFill>
              <a:schemeClr val="hlink"/>
            </a:solidFill>
            <a:round/>
            <a:headEnd/>
            <a:tailEnd type="triangle" w="med" len="med"/>
          </a:ln>
          <a:effectLst/>
        </p:spPr>
        <p:txBody>
          <a:bodyPr wrap="none" anchor="ctr"/>
          <a:lstStyle/>
          <a:p>
            <a:endParaRPr lang="en-US"/>
          </a:p>
        </p:txBody>
      </p:sp>
      <p:sp>
        <p:nvSpPr>
          <p:cNvPr id="111624" name="Line 8"/>
          <p:cNvSpPr>
            <a:spLocks noChangeShapeType="1"/>
          </p:cNvSpPr>
          <p:nvPr/>
        </p:nvSpPr>
        <p:spPr bwMode="auto">
          <a:xfrm>
            <a:off x="6950075" y="3238500"/>
            <a:ext cx="533400" cy="914400"/>
          </a:xfrm>
          <a:prstGeom prst="line">
            <a:avLst/>
          </a:prstGeom>
          <a:noFill/>
          <a:ln w="38100">
            <a:solidFill>
              <a:schemeClr val="hlink"/>
            </a:solidFill>
            <a:round/>
            <a:headEnd/>
            <a:tailEnd type="triangle" w="med" len="med"/>
          </a:ln>
          <a:effectLst/>
        </p:spPr>
        <p:txBody>
          <a:bodyPr wrap="none" anchor="ctr"/>
          <a:lstStyle/>
          <a:p>
            <a:endParaRPr lang="en-US"/>
          </a:p>
        </p:txBody>
      </p:sp>
      <p:sp>
        <p:nvSpPr>
          <p:cNvPr id="111625" name="Line 9"/>
          <p:cNvSpPr>
            <a:spLocks noChangeShapeType="1"/>
          </p:cNvSpPr>
          <p:nvPr/>
        </p:nvSpPr>
        <p:spPr bwMode="auto">
          <a:xfrm flipV="1">
            <a:off x="7559675" y="2324100"/>
            <a:ext cx="457200" cy="914400"/>
          </a:xfrm>
          <a:prstGeom prst="line">
            <a:avLst/>
          </a:prstGeom>
          <a:noFill/>
          <a:ln w="38100">
            <a:solidFill>
              <a:schemeClr val="hlink"/>
            </a:solidFill>
            <a:round/>
            <a:headEnd/>
            <a:tailEnd type="triangle" w="med" len="med"/>
          </a:ln>
          <a:effectLst/>
        </p:spPr>
        <p:txBody>
          <a:bodyPr wrap="none" anchor="ctr"/>
          <a:lstStyle/>
          <a:p>
            <a:endParaRPr lang="en-US"/>
          </a:p>
        </p:txBody>
      </p:sp>
      <p:sp>
        <p:nvSpPr>
          <p:cNvPr id="111626" name="Text Box 10"/>
          <p:cNvSpPr txBox="1">
            <a:spLocks noChangeArrowheads="1"/>
          </p:cNvSpPr>
          <p:nvPr/>
        </p:nvSpPr>
        <p:spPr bwMode="auto">
          <a:xfrm>
            <a:off x="5410200" y="2514600"/>
            <a:ext cx="546100" cy="457200"/>
          </a:xfrm>
          <a:prstGeom prst="rect">
            <a:avLst/>
          </a:prstGeom>
          <a:noFill/>
          <a:ln w="9525">
            <a:noFill/>
            <a:miter lim="800000"/>
            <a:headEnd/>
            <a:tailEnd/>
          </a:ln>
          <a:effectLst/>
        </p:spPr>
        <p:txBody>
          <a:bodyPr wrap="none">
            <a:spAutoFit/>
          </a:bodyPr>
          <a:lstStyle/>
          <a:p>
            <a:r>
              <a:rPr lang="en-US" b="0">
                <a:latin typeface="Arial Narrow" charset="0"/>
              </a:rPr>
              <a:t>req</a:t>
            </a:r>
          </a:p>
        </p:txBody>
      </p:sp>
      <p:sp>
        <p:nvSpPr>
          <p:cNvPr id="111627" name="Text Box 11"/>
          <p:cNvSpPr txBox="1">
            <a:spLocks noChangeArrowheads="1"/>
          </p:cNvSpPr>
          <p:nvPr/>
        </p:nvSpPr>
        <p:spPr bwMode="auto">
          <a:xfrm>
            <a:off x="7848600" y="2514600"/>
            <a:ext cx="725488" cy="457200"/>
          </a:xfrm>
          <a:prstGeom prst="rect">
            <a:avLst/>
          </a:prstGeom>
          <a:noFill/>
          <a:ln w="9525">
            <a:noFill/>
            <a:miter lim="800000"/>
            <a:headEnd/>
            <a:tailEnd/>
          </a:ln>
          <a:effectLst/>
        </p:spPr>
        <p:txBody>
          <a:bodyPr wrap="none">
            <a:spAutoFit/>
          </a:bodyPr>
          <a:lstStyle/>
          <a:p>
            <a:r>
              <a:rPr lang="en-US" b="0">
                <a:latin typeface="Arial Narrow" charset="0"/>
              </a:rPr>
              <a:t>reply</a:t>
            </a:r>
          </a:p>
        </p:txBody>
      </p:sp>
      <p:sp>
        <p:nvSpPr>
          <p:cNvPr id="111628" name="Text Box 12"/>
          <p:cNvSpPr txBox="1">
            <a:spLocks noChangeArrowheads="1"/>
          </p:cNvSpPr>
          <p:nvPr/>
        </p:nvSpPr>
        <p:spPr bwMode="auto">
          <a:xfrm>
            <a:off x="7239000" y="3429000"/>
            <a:ext cx="949325" cy="457200"/>
          </a:xfrm>
          <a:prstGeom prst="rect">
            <a:avLst/>
          </a:prstGeom>
          <a:noFill/>
          <a:ln w="9525">
            <a:noFill/>
            <a:miter lim="800000"/>
            <a:headEnd/>
            <a:tailEnd/>
          </a:ln>
          <a:effectLst/>
        </p:spPr>
        <p:txBody>
          <a:bodyPr wrap="none">
            <a:spAutoFit/>
          </a:bodyPr>
          <a:lstStyle/>
          <a:p>
            <a:r>
              <a:rPr lang="en-US" b="0">
                <a:latin typeface="Arial Narrow" charset="0"/>
              </a:rPr>
              <a:t>update</a:t>
            </a:r>
          </a:p>
        </p:txBody>
      </p:sp>
      <p:sp>
        <p:nvSpPr>
          <p:cNvPr id="111629" name="Text Box 13"/>
          <p:cNvSpPr txBox="1">
            <a:spLocks noChangeArrowheads="1"/>
          </p:cNvSpPr>
          <p:nvPr/>
        </p:nvSpPr>
        <p:spPr bwMode="auto">
          <a:xfrm>
            <a:off x="5105400" y="1905000"/>
            <a:ext cx="768350" cy="457200"/>
          </a:xfrm>
          <a:prstGeom prst="rect">
            <a:avLst/>
          </a:prstGeom>
          <a:noFill/>
          <a:ln w="9525">
            <a:noFill/>
            <a:miter lim="800000"/>
            <a:headEnd/>
            <a:tailEnd/>
          </a:ln>
          <a:effectLst/>
        </p:spPr>
        <p:txBody>
          <a:bodyPr wrap="none">
            <a:spAutoFit/>
          </a:bodyPr>
          <a:lstStyle/>
          <a:p>
            <a:r>
              <a:rPr lang="en-US" b="0">
                <a:latin typeface="Arial Narrow" charset="0"/>
              </a:rPr>
              <a:t>client</a:t>
            </a:r>
          </a:p>
        </p:txBody>
      </p:sp>
      <p:sp>
        <p:nvSpPr>
          <p:cNvPr id="111630" name="Text Box 14"/>
          <p:cNvSpPr txBox="1">
            <a:spLocks noChangeArrowheads="1"/>
          </p:cNvSpPr>
          <p:nvPr/>
        </p:nvSpPr>
        <p:spPr bwMode="auto">
          <a:xfrm>
            <a:off x="5029200" y="3124200"/>
            <a:ext cx="1101725" cy="457200"/>
          </a:xfrm>
          <a:prstGeom prst="rect">
            <a:avLst/>
          </a:prstGeom>
          <a:noFill/>
          <a:ln w="9525">
            <a:noFill/>
            <a:miter lim="800000"/>
            <a:headEnd/>
            <a:tailEnd/>
          </a:ln>
          <a:effectLst/>
        </p:spPr>
        <p:txBody>
          <a:bodyPr wrap="none">
            <a:spAutoFit/>
          </a:bodyPr>
          <a:lstStyle/>
          <a:p>
            <a:r>
              <a:rPr lang="en-US">
                <a:solidFill>
                  <a:srgbClr val="C70F05"/>
                </a:solidFill>
                <a:latin typeface="Arial Narrow" charset="0"/>
              </a:rPr>
              <a:t>primary</a:t>
            </a:r>
            <a:endParaRPr lang="en-US" b="0">
              <a:latin typeface="Arial Narrow" charset="0"/>
            </a:endParaRPr>
          </a:p>
        </p:txBody>
      </p:sp>
      <p:sp>
        <p:nvSpPr>
          <p:cNvPr id="111631" name="Text Box 15"/>
          <p:cNvSpPr txBox="1">
            <a:spLocks noChangeArrowheads="1"/>
          </p:cNvSpPr>
          <p:nvPr/>
        </p:nvSpPr>
        <p:spPr bwMode="auto">
          <a:xfrm>
            <a:off x="5105400" y="4114800"/>
            <a:ext cx="990600" cy="457200"/>
          </a:xfrm>
          <a:prstGeom prst="rect">
            <a:avLst/>
          </a:prstGeom>
          <a:noFill/>
          <a:ln w="9525">
            <a:noFill/>
            <a:miter lim="800000"/>
            <a:headEnd/>
            <a:tailEnd/>
          </a:ln>
          <a:effectLst/>
        </p:spPr>
        <p:txBody>
          <a:bodyPr wrap="none">
            <a:spAutoFit/>
          </a:bodyPr>
          <a:lstStyle/>
          <a:p>
            <a:r>
              <a:rPr lang="en-US" b="0">
                <a:latin typeface="Arial Narrow" charset="0"/>
              </a:rPr>
              <a:t>backup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85800" y="0"/>
            <a:ext cx="7772400" cy="1143000"/>
          </a:xfrm>
        </p:spPr>
        <p:txBody>
          <a:bodyPr/>
          <a:lstStyle/>
          <a:p>
            <a:r>
              <a:rPr lang="en-US" b="1"/>
              <a:t>Primary-backup protocol</a:t>
            </a:r>
            <a:endParaRPr lang="en-US"/>
          </a:p>
        </p:txBody>
      </p:sp>
      <p:sp>
        <p:nvSpPr>
          <p:cNvPr id="112643" name="Rectangle 3"/>
          <p:cNvSpPr>
            <a:spLocks noGrp="1" noChangeArrowheads="1"/>
          </p:cNvSpPr>
          <p:nvPr>
            <p:ph sz="half" idx="1"/>
          </p:nvPr>
        </p:nvSpPr>
        <p:spPr>
          <a:xfrm>
            <a:off x="228600" y="1828800"/>
            <a:ext cx="4572000" cy="4114800"/>
          </a:xfrm>
        </p:spPr>
        <p:txBody>
          <a:bodyPr/>
          <a:lstStyle/>
          <a:p>
            <a:pPr>
              <a:buFont typeface="Wingdings" pitchFamily="2" charset="2"/>
              <a:buNone/>
            </a:pPr>
            <a:r>
              <a:rPr lang="en-US" sz="2400">
                <a:latin typeface="Arial Narrow" charset="0"/>
              </a:rPr>
              <a:t>If the client fails to get a response </a:t>
            </a:r>
            <a:r>
              <a:rPr lang="en-US" sz="2400">
                <a:solidFill>
                  <a:schemeClr val="accent2"/>
                </a:solidFill>
                <a:latin typeface="Arial Narrow" charset="0"/>
              </a:rPr>
              <a:t>due</a:t>
            </a:r>
          </a:p>
          <a:p>
            <a:pPr>
              <a:buFont typeface="Wingdings" pitchFamily="2" charset="2"/>
              <a:buNone/>
            </a:pPr>
            <a:r>
              <a:rPr lang="en-US" sz="2400">
                <a:solidFill>
                  <a:schemeClr val="accent2"/>
                </a:solidFill>
                <a:latin typeface="Arial Narrow" charset="0"/>
              </a:rPr>
              <a:t>to the crash</a:t>
            </a:r>
            <a:r>
              <a:rPr lang="en-US" sz="2400">
                <a:latin typeface="Arial Narrow" charset="0"/>
              </a:rPr>
              <a:t> of the primary, then the</a:t>
            </a:r>
          </a:p>
          <a:p>
            <a:pPr>
              <a:buFont typeface="Wingdings" pitchFamily="2" charset="2"/>
              <a:buNone/>
            </a:pPr>
            <a:r>
              <a:rPr lang="en-US" sz="2400">
                <a:latin typeface="Arial Narrow" charset="0"/>
              </a:rPr>
              <a:t>request is retransmitted </a:t>
            </a:r>
            <a:r>
              <a:rPr lang="en-US" sz="2400">
                <a:solidFill>
                  <a:srgbClr val="C70F05"/>
                </a:solidFill>
                <a:latin typeface="Arial Narrow" charset="0"/>
              </a:rPr>
              <a:t>until a </a:t>
            </a:r>
          </a:p>
          <a:p>
            <a:pPr>
              <a:buFont typeface="Wingdings" pitchFamily="2" charset="2"/>
              <a:buNone/>
            </a:pPr>
            <a:r>
              <a:rPr lang="en-US" sz="2400">
                <a:solidFill>
                  <a:srgbClr val="C70F05"/>
                </a:solidFill>
                <a:latin typeface="Arial Narrow" charset="0"/>
              </a:rPr>
              <a:t>backup is promoted to the primary</a:t>
            </a:r>
            <a:r>
              <a:rPr lang="en-US" sz="2400">
                <a:latin typeface="Arial Narrow" charset="0"/>
              </a:rPr>
              <a:t>,</a:t>
            </a:r>
          </a:p>
          <a:p>
            <a:pPr>
              <a:buFont typeface="Wingdings" pitchFamily="2" charset="2"/>
              <a:buNone/>
            </a:pPr>
            <a:endParaRPr lang="en-US" sz="2400">
              <a:latin typeface="Arial Narrow" charset="0"/>
            </a:endParaRPr>
          </a:p>
          <a:p>
            <a:pPr>
              <a:buFont typeface="Wingdings" pitchFamily="2" charset="2"/>
              <a:buNone/>
            </a:pPr>
            <a:r>
              <a:rPr lang="en-US" sz="2400" b="1">
                <a:solidFill>
                  <a:srgbClr val="C70F05"/>
                </a:solidFill>
                <a:latin typeface="Arial Narrow" charset="0"/>
              </a:rPr>
              <a:t>Failover time</a:t>
            </a:r>
            <a:r>
              <a:rPr lang="en-US" sz="2400">
                <a:latin typeface="Arial Narrow" charset="0"/>
              </a:rPr>
              <a:t> is the duration when</a:t>
            </a:r>
          </a:p>
          <a:p>
            <a:pPr>
              <a:buFont typeface="Wingdings" pitchFamily="2" charset="2"/>
              <a:buNone/>
            </a:pPr>
            <a:r>
              <a:rPr lang="en-US" sz="2400">
                <a:latin typeface="Arial Narrow" charset="0"/>
              </a:rPr>
              <a:t>there is no primary server.</a:t>
            </a:r>
          </a:p>
          <a:p>
            <a:endParaRPr lang="en-US" sz="2000"/>
          </a:p>
        </p:txBody>
      </p:sp>
      <p:sp>
        <p:nvSpPr>
          <p:cNvPr id="112644" name="Line 4"/>
          <p:cNvSpPr>
            <a:spLocks noChangeShapeType="1"/>
          </p:cNvSpPr>
          <p:nvPr/>
        </p:nvSpPr>
        <p:spPr bwMode="auto">
          <a:xfrm>
            <a:off x="5410200" y="2971800"/>
            <a:ext cx="3200400" cy="0"/>
          </a:xfrm>
          <a:prstGeom prst="line">
            <a:avLst/>
          </a:prstGeom>
          <a:noFill/>
          <a:ln w="9525">
            <a:solidFill>
              <a:schemeClr val="hlink"/>
            </a:solidFill>
            <a:round/>
            <a:headEnd/>
            <a:tailEnd/>
          </a:ln>
          <a:effectLst/>
        </p:spPr>
        <p:txBody>
          <a:bodyPr wrap="none" anchor="ctr"/>
          <a:lstStyle/>
          <a:p>
            <a:endParaRPr lang="en-US"/>
          </a:p>
        </p:txBody>
      </p:sp>
      <p:sp>
        <p:nvSpPr>
          <p:cNvPr id="112645" name="Line 5"/>
          <p:cNvSpPr>
            <a:spLocks noChangeShapeType="1"/>
          </p:cNvSpPr>
          <p:nvPr/>
        </p:nvSpPr>
        <p:spPr bwMode="auto">
          <a:xfrm>
            <a:off x="5562600" y="4800600"/>
            <a:ext cx="3200400" cy="0"/>
          </a:xfrm>
          <a:prstGeom prst="line">
            <a:avLst/>
          </a:prstGeom>
          <a:noFill/>
          <a:ln w="9525">
            <a:solidFill>
              <a:schemeClr val="hlink"/>
            </a:solidFill>
            <a:round/>
            <a:headEnd/>
            <a:tailEnd/>
          </a:ln>
          <a:effectLst/>
        </p:spPr>
        <p:txBody>
          <a:bodyPr wrap="none" anchor="ctr"/>
          <a:lstStyle/>
          <a:p>
            <a:endParaRPr lang="en-US"/>
          </a:p>
        </p:txBody>
      </p:sp>
      <p:sp>
        <p:nvSpPr>
          <p:cNvPr id="112646" name="Line 6"/>
          <p:cNvSpPr>
            <a:spLocks noChangeShapeType="1"/>
          </p:cNvSpPr>
          <p:nvPr/>
        </p:nvSpPr>
        <p:spPr bwMode="auto">
          <a:xfrm>
            <a:off x="5486400" y="3886200"/>
            <a:ext cx="3200400" cy="0"/>
          </a:xfrm>
          <a:prstGeom prst="line">
            <a:avLst/>
          </a:prstGeom>
          <a:noFill/>
          <a:ln w="9525">
            <a:solidFill>
              <a:schemeClr val="hlink"/>
            </a:solidFill>
            <a:round/>
            <a:headEnd/>
            <a:tailEnd/>
          </a:ln>
          <a:effectLst/>
        </p:spPr>
        <p:txBody>
          <a:bodyPr wrap="none" anchor="ctr"/>
          <a:lstStyle/>
          <a:p>
            <a:endParaRPr lang="en-US"/>
          </a:p>
        </p:txBody>
      </p:sp>
      <p:sp>
        <p:nvSpPr>
          <p:cNvPr id="112647" name="Line 7"/>
          <p:cNvSpPr>
            <a:spLocks noChangeShapeType="1"/>
          </p:cNvSpPr>
          <p:nvPr/>
        </p:nvSpPr>
        <p:spPr bwMode="auto">
          <a:xfrm>
            <a:off x="5943600" y="2971800"/>
            <a:ext cx="381000" cy="914400"/>
          </a:xfrm>
          <a:prstGeom prst="line">
            <a:avLst/>
          </a:prstGeom>
          <a:noFill/>
          <a:ln w="38100">
            <a:solidFill>
              <a:schemeClr val="hlink"/>
            </a:solidFill>
            <a:round/>
            <a:headEnd/>
            <a:tailEnd type="triangle" w="med" len="med"/>
          </a:ln>
          <a:effectLst/>
        </p:spPr>
        <p:txBody>
          <a:bodyPr wrap="none" anchor="ctr"/>
          <a:lstStyle/>
          <a:p>
            <a:endParaRPr lang="en-US"/>
          </a:p>
        </p:txBody>
      </p:sp>
      <p:sp>
        <p:nvSpPr>
          <p:cNvPr id="112648" name="Line 8"/>
          <p:cNvSpPr>
            <a:spLocks noChangeShapeType="1"/>
          </p:cNvSpPr>
          <p:nvPr/>
        </p:nvSpPr>
        <p:spPr bwMode="auto">
          <a:xfrm>
            <a:off x="6553200" y="3886200"/>
            <a:ext cx="381000" cy="914400"/>
          </a:xfrm>
          <a:prstGeom prst="line">
            <a:avLst/>
          </a:prstGeom>
          <a:noFill/>
          <a:ln w="38100">
            <a:solidFill>
              <a:schemeClr val="hlink"/>
            </a:solidFill>
            <a:round/>
            <a:headEnd/>
            <a:tailEnd type="triangle" w="med" len="med"/>
          </a:ln>
          <a:effectLst/>
        </p:spPr>
        <p:txBody>
          <a:bodyPr wrap="none" anchor="ctr"/>
          <a:lstStyle/>
          <a:p>
            <a:endParaRPr lang="en-US"/>
          </a:p>
        </p:txBody>
      </p:sp>
      <p:sp>
        <p:nvSpPr>
          <p:cNvPr id="112649" name="Line 9"/>
          <p:cNvSpPr>
            <a:spLocks noChangeShapeType="1"/>
          </p:cNvSpPr>
          <p:nvPr/>
        </p:nvSpPr>
        <p:spPr bwMode="auto">
          <a:xfrm flipV="1">
            <a:off x="7162800" y="2971800"/>
            <a:ext cx="457200" cy="914400"/>
          </a:xfrm>
          <a:prstGeom prst="line">
            <a:avLst/>
          </a:prstGeom>
          <a:noFill/>
          <a:ln w="38100" cap="rnd">
            <a:solidFill>
              <a:schemeClr val="hlink"/>
            </a:solidFill>
            <a:prstDash val="sysDot"/>
            <a:round/>
            <a:headEnd/>
            <a:tailEnd type="triangle" w="med" len="med"/>
          </a:ln>
          <a:effectLst/>
        </p:spPr>
        <p:txBody>
          <a:bodyPr wrap="none" anchor="ctr"/>
          <a:lstStyle/>
          <a:p>
            <a:endParaRPr lang="en-US"/>
          </a:p>
        </p:txBody>
      </p:sp>
      <p:sp>
        <p:nvSpPr>
          <p:cNvPr id="112650" name="Text Box 10"/>
          <p:cNvSpPr txBox="1">
            <a:spLocks noChangeArrowheads="1"/>
          </p:cNvSpPr>
          <p:nvPr/>
        </p:nvSpPr>
        <p:spPr bwMode="auto">
          <a:xfrm>
            <a:off x="5394325" y="3162300"/>
            <a:ext cx="546100" cy="457200"/>
          </a:xfrm>
          <a:prstGeom prst="rect">
            <a:avLst/>
          </a:prstGeom>
          <a:noFill/>
          <a:ln w="9525">
            <a:noFill/>
            <a:miter lim="800000"/>
            <a:headEnd/>
            <a:tailEnd/>
          </a:ln>
          <a:effectLst/>
        </p:spPr>
        <p:txBody>
          <a:bodyPr wrap="none">
            <a:spAutoFit/>
          </a:bodyPr>
          <a:lstStyle/>
          <a:p>
            <a:r>
              <a:rPr lang="en-US" b="0">
                <a:latin typeface="Arial Narrow" charset="0"/>
              </a:rPr>
              <a:t>req</a:t>
            </a:r>
          </a:p>
        </p:txBody>
      </p:sp>
      <p:sp>
        <p:nvSpPr>
          <p:cNvPr id="112651" name="Text Box 11"/>
          <p:cNvSpPr txBox="1">
            <a:spLocks noChangeArrowheads="1"/>
          </p:cNvSpPr>
          <p:nvPr/>
        </p:nvSpPr>
        <p:spPr bwMode="auto">
          <a:xfrm>
            <a:off x="7391400" y="3200400"/>
            <a:ext cx="725488" cy="457200"/>
          </a:xfrm>
          <a:prstGeom prst="rect">
            <a:avLst/>
          </a:prstGeom>
          <a:noFill/>
          <a:ln w="9525">
            <a:noFill/>
            <a:miter lim="800000"/>
            <a:headEnd/>
            <a:tailEnd/>
          </a:ln>
          <a:effectLst/>
        </p:spPr>
        <p:txBody>
          <a:bodyPr wrap="none">
            <a:spAutoFit/>
          </a:bodyPr>
          <a:lstStyle/>
          <a:p>
            <a:r>
              <a:rPr lang="en-US" b="0">
                <a:latin typeface="Arial Narrow" charset="0"/>
              </a:rPr>
              <a:t>reply</a:t>
            </a:r>
          </a:p>
        </p:txBody>
      </p:sp>
      <p:sp>
        <p:nvSpPr>
          <p:cNvPr id="112652" name="Text Box 12"/>
          <p:cNvSpPr txBox="1">
            <a:spLocks noChangeArrowheads="1"/>
          </p:cNvSpPr>
          <p:nvPr/>
        </p:nvSpPr>
        <p:spPr bwMode="auto">
          <a:xfrm>
            <a:off x="6781800" y="4114800"/>
            <a:ext cx="949325" cy="457200"/>
          </a:xfrm>
          <a:prstGeom prst="rect">
            <a:avLst/>
          </a:prstGeom>
          <a:noFill/>
          <a:ln w="9525">
            <a:noFill/>
            <a:miter lim="800000"/>
            <a:headEnd/>
            <a:tailEnd/>
          </a:ln>
          <a:effectLst/>
        </p:spPr>
        <p:txBody>
          <a:bodyPr wrap="none">
            <a:spAutoFit/>
          </a:bodyPr>
          <a:lstStyle/>
          <a:p>
            <a:r>
              <a:rPr lang="en-US" b="0">
                <a:latin typeface="Arial Narrow" charset="0"/>
              </a:rPr>
              <a:t>update</a:t>
            </a:r>
          </a:p>
        </p:txBody>
      </p:sp>
      <p:sp>
        <p:nvSpPr>
          <p:cNvPr id="112653" name="Text Box 13"/>
          <p:cNvSpPr txBox="1">
            <a:spLocks noChangeArrowheads="1"/>
          </p:cNvSpPr>
          <p:nvPr/>
        </p:nvSpPr>
        <p:spPr bwMode="auto">
          <a:xfrm>
            <a:off x="5089525" y="2552700"/>
            <a:ext cx="768350" cy="457200"/>
          </a:xfrm>
          <a:prstGeom prst="rect">
            <a:avLst/>
          </a:prstGeom>
          <a:noFill/>
          <a:ln w="9525">
            <a:noFill/>
            <a:miter lim="800000"/>
            <a:headEnd/>
            <a:tailEnd/>
          </a:ln>
          <a:effectLst/>
        </p:spPr>
        <p:txBody>
          <a:bodyPr wrap="none">
            <a:spAutoFit/>
          </a:bodyPr>
          <a:lstStyle/>
          <a:p>
            <a:r>
              <a:rPr lang="en-US" b="0">
                <a:latin typeface="Arial Narrow" charset="0"/>
              </a:rPr>
              <a:t>client</a:t>
            </a:r>
          </a:p>
        </p:txBody>
      </p:sp>
      <p:sp>
        <p:nvSpPr>
          <p:cNvPr id="112654" name="Text Box 14"/>
          <p:cNvSpPr txBox="1">
            <a:spLocks noChangeArrowheads="1"/>
          </p:cNvSpPr>
          <p:nvPr/>
        </p:nvSpPr>
        <p:spPr bwMode="auto">
          <a:xfrm>
            <a:off x="5013325" y="3771900"/>
            <a:ext cx="1101725" cy="457200"/>
          </a:xfrm>
          <a:prstGeom prst="rect">
            <a:avLst/>
          </a:prstGeom>
          <a:noFill/>
          <a:ln w="9525">
            <a:noFill/>
            <a:miter lim="800000"/>
            <a:headEnd/>
            <a:tailEnd/>
          </a:ln>
          <a:effectLst/>
        </p:spPr>
        <p:txBody>
          <a:bodyPr wrap="none">
            <a:spAutoFit/>
          </a:bodyPr>
          <a:lstStyle/>
          <a:p>
            <a:r>
              <a:rPr lang="en-US">
                <a:solidFill>
                  <a:srgbClr val="C70F05"/>
                </a:solidFill>
                <a:latin typeface="Arial Narrow" charset="0"/>
              </a:rPr>
              <a:t>primary</a:t>
            </a:r>
            <a:endParaRPr lang="en-US" b="0">
              <a:latin typeface="Arial Narrow" charset="0"/>
            </a:endParaRPr>
          </a:p>
        </p:txBody>
      </p:sp>
      <p:sp>
        <p:nvSpPr>
          <p:cNvPr id="112655" name="Text Box 15"/>
          <p:cNvSpPr txBox="1">
            <a:spLocks noChangeArrowheads="1"/>
          </p:cNvSpPr>
          <p:nvPr/>
        </p:nvSpPr>
        <p:spPr bwMode="auto">
          <a:xfrm>
            <a:off x="5089525" y="4762500"/>
            <a:ext cx="1058863" cy="457200"/>
          </a:xfrm>
          <a:prstGeom prst="rect">
            <a:avLst/>
          </a:prstGeom>
          <a:noFill/>
          <a:ln w="9525">
            <a:noFill/>
            <a:miter lim="800000"/>
            <a:headEnd/>
            <a:tailEnd/>
          </a:ln>
          <a:effectLst/>
        </p:spPr>
        <p:txBody>
          <a:bodyPr wrap="none">
            <a:spAutoFit/>
          </a:bodyPr>
          <a:lstStyle/>
          <a:p>
            <a:r>
              <a:rPr lang="en-US">
                <a:solidFill>
                  <a:schemeClr val="accent2"/>
                </a:solidFill>
                <a:latin typeface="Arial Narrow" charset="0"/>
              </a:rPr>
              <a:t>backup</a:t>
            </a:r>
            <a:endParaRPr lang="en-US" b="0">
              <a:latin typeface="Arial Narrow" charset="0"/>
            </a:endParaRPr>
          </a:p>
        </p:txBody>
      </p:sp>
      <p:sp>
        <p:nvSpPr>
          <p:cNvPr id="112656" name="AutoShape 16"/>
          <p:cNvSpPr>
            <a:spLocks noChangeArrowheads="1"/>
          </p:cNvSpPr>
          <p:nvPr/>
        </p:nvSpPr>
        <p:spPr bwMode="auto">
          <a:xfrm>
            <a:off x="6781800" y="3733800"/>
            <a:ext cx="228600" cy="381000"/>
          </a:xfrm>
          <a:prstGeom prst="irregularSeal2">
            <a:avLst/>
          </a:prstGeom>
          <a:solidFill>
            <a:schemeClr val="folHlink"/>
          </a:solidFill>
          <a:ln w="9525">
            <a:solidFill>
              <a:schemeClr val="tx1"/>
            </a:solidFill>
            <a:miter lim="800000"/>
            <a:headEnd/>
            <a:tailEnd/>
          </a:ln>
          <a:effectLst/>
        </p:spPr>
        <p:txBody>
          <a:bodyPr wrap="none" anchor="ctr"/>
          <a:lstStyle/>
          <a:p>
            <a:endParaRPr lang="en-US"/>
          </a:p>
        </p:txBody>
      </p:sp>
      <p:sp>
        <p:nvSpPr>
          <p:cNvPr id="112657" name="Line 17"/>
          <p:cNvSpPr>
            <a:spLocks noChangeShapeType="1"/>
          </p:cNvSpPr>
          <p:nvPr/>
        </p:nvSpPr>
        <p:spPr bwMode="auto">
          <a:xfrm>
            <a:off x="7543800" y="3886200"/>
            <a:ext cx="228600" cy="609600"/>
          </a:xfrm>
          <a:prstGeom prst="line">
            <a:avLst/>
          </a:prstGeom>
          <a:noFill/>
          <a:ln w="9525">
            <a:solidFill>
              <a:srgbClr val="C70F05"/>
            </a:solidFill>
            <a:round/>
            <a:headEnd/>
            <a:tailEnd type="triangle" w="med" len="med"/>
          </a:ln>
          <a:effectLst/>
        </p:spPr>
        <p:txBody>
          <a:bodyPr wrap="none" anchor="ctr"/>
          <a:lstStyle/>
          <a:p>
            <a:endParaRPr lang="en-US"/>
          </a:p>
        </p:txBody>
      </p:sp>
      <p:sp>
        <p:nvSpPr>
          <p:cNvPr id="112658" name="Line 18"/>
          <p:cNvSpPr>
            <a:spLocks noChangeShapeType="1"/>
          </p:cNvSpPr>
          <p:nvPr/>
        </p:nvSpPr>
        <p:spPr bwMode="auto">
          <a:xfrm flipV="1">
            <a:off x="8305800" y="2971800"/>
            <a:ext cx="381000" cy="1828800"/>
          </a:xfrm>
          <a:prstGeom prst="line">
            <a:avLst/>
          </a:prstGeom>
          <a:noFill/>
          <a:ln w="9525">
            <a:solidFill>
              <a:srgbClr val="B840C0"/>
            </a:solidFill>
            <a:round/>
            <a:headEnd/>
            <a:tailEnd type="triangle" w="med" len="med"/>
          </a:ln>
          <a:effectLst/>
        </p:spPr>
        <p:txBody>
          <a:bodyPr wrap="none" anchor="ctr"/>
          <a:lstStyle/>
          <a:p>
            <a:endParaRPr lang="en-US"/>
          </a:p>
        </p:txBody>
      </p:sp>
      <p:sp>
        <p:nvSpPr>
          <p:cNvPr id="112659" name="Text Box 19"/>
          <p:cNvSpPr txBox="1">
            <a:spLocks noChangeArrowheads="1"/>
          </p:cNvSpPr>
          <p:nvPr/>
        </p:nvSpPr>
        <p:spPr bwMode="auto">
          <a:xfrm>
            <a:off x="7772400" y="4267200"/>
            <a:ext cx="323850" cy="457200"/>
          </a:xfrm>
          <a:prstGeom prst="rect">
            <a:avLst/>
          </a:prstGeom>
          <a:noFill/>
          <a:ln w="9525">
            <a:noFill/>
            <a:miter lim="800000"/>
            <a:headEnd/>
            <a:tailEnd/>
          </a:ln>
          <a:effectLst/>
        </p:spPr>
        <p:txBody>
          <a:bodyPr wrap="none">
            <a:spAutoFit/>
          </a:bodyPr>
          <a:lstStyle/>
          <a:p>
            <a:r>
              <a:rPr lang="en-US" b="0">
                <a:latin typeface="Arial Narrow" charset="0"/>
              </a:rPr>
              <a:t>?</a:t>
            </a:r>
          </a:p>
        </p:txBody>
      </p:sp>
      <p:sp>
        <p:nvSpPr>
          <p:cNvPr id="112660" name="Line 20"/>
          <p:cNvSpPr>
            <a:spLocks noChangeShapeType="1"/>
          </p:cNvSpPr>
          <p:nvPr/>
        </p:nvSpPr>
        <p:spPr bwMode="auto">
          <a:xfrm>
            <a:off x="6096000" y="3886200"/>
            <a:ext cx="381000" cy="914400"/>
          </a:xfrm>
          <a:prstGeom prst="line">
            <a:avLst/>
          </a:prstGeom>
          <a:noFill/>
          <a:ln w="9525">
            <a:solidFill>
              <a:srgbClr val="C70F05"/>
            </a:solidFill>
            <a:round/>
            <a:headEnd/>
            <a:tailEnd type="triangle" w="med" len="med"/>
          </a:ln>
          <a:effectLst/>
        </p:spPr>
        <p:txBody>
          <a:bodyPr wrap="none" anchor="ctr"/>
          <a:lstStyle/>
          <a:p>
            <a:endParaRPr lang="en-US"/>
          </a:p>
        </p:txBody>
      </p:sp>
      <p:sp>
        <p:nvSpPr>
          <p:cNvPr id="112661" name="Line 21"/>
          <p:cNvSpPr>
            <a:spLocks noChangeShapeType="1"/>
          </p:cNvSpPr>
          <p:nvPr/>
        </p:nvSpPr>
        <p:spPr bwMode="auto">
          <a:xfrm>
            <a:off x="7924800" y="4800600"/>
            <a:ext cx="0" cy="152400"/>
          </a:xfrm>
          <a:prstGeom prst="line">
            <a:avLst/>
          </a:prstGeom>
          <a:noFill/>
          <a:ln w="9525">
            <a:solidFill>
              <a:schemeClr val="tx1"/>
            </a:solidFill>
            <a:round/>
            <a:headEnd/>
            <a:tailEnd/>
          </a:ln>
          <a:effectLst/>
        </p:spPr>
        <p:txBody>
          <a:bodyPr wrap="none" anchor="ctr"/>
          <a:lstStyle/>
          <a:p>
            <a:endParaRPr lang="en-US"/>
          </a:p>
        </p:txBody>
      </p:sp>
      <p:sp>
        <p:nvSpPr>
          <p:cNvPr id="112662" name="Line 22"/>
          <p:cNvSpPr>
            <a:spLocks noChangeShapeType="1"/>
          </p:cNvSpPr>
          <p:nvPr/>
        </p:nvSpPr>
        <p:spPr bwMode="auto">
          <a:xfrm>
            <a:off x="6477000" y="4800600"/>
            <a:ext cx="0" cy="152400"/>
          </a:xfrm>
          <a:prstGeom prst="line">
            <a:avLst/>
          </a:prstGeom>
          <a:noFill/>
          <a:ln w="9525">
            <a:solidFill>
              <a:schemeClr val="tx1"/>
            </a:solidFill>
            <a:round/>
            <a:headEnd/>
            <a:tailEnd/>
          </a:ln>
          <a:effectLst/>
        </p:spPr>
        <p:txBody>
          <a:bodyPr wrap="none" anchor="ctr"/>
          <a:lstStyle/>
          <a:p>
            <a:endParaRPr lang="en-US"/>
          </a:p>
        </p:txBody>
      </p:sp>
      <p:sp>
        <p:nvSpPr>
          <p:cNvPr id="112663" name="Line 23"/>
          <p:cNvSpPr>
            <a:spLocks noChangeShapeType="1"/>
          </p:cNvSpPr>
          <p:nvPr/>
        </p:nvSpPr>
        <p:spPr bwMode="auto">
          <a:xfrm>
            <a:off x="8305800" y="4800600"/>
            <a:ext cx="0" cy="152400"/>
          </a:xfrm>
          <a:prstGeom prst="line">
            <a:avLst/>
          </a:prstGeom>
          <a:noFill/>
          <a:ln w="9525">
            <a:solidFill>
              <a:schemeClr val="tx1"/>
            </a:solidFill>
            <a:round/>
            <a:headEnd/>
            <a:tailEnd/>
          </a:ln>
          <a:effectLst/>
        </p:spPr>
        <p:txBody>
          <a:bodyPr wrap="none" anchor="ctr"/>
          <a:lstStyle/>
          <a:p>
            <a:endParaRPr lang="en-US"/>
          </a:p>
        </p:txBody>
      </p:sp>
      <p:sp>
        <p:nvSpPr>
          <p:cNvPr id="112664" name="AutoShape 24"/>
          <p:cNvSpPr>
            <a:spLocks/>
          </p:cNvSpPr>
          <p:nvPr/>
        </p:nvSpPr>
        <p:spPr bwMode="auto">
          <a:xfrm rot="-16165990">
            <a:off x="7162800" y="4343400"/>
            <a:ext cx="76200" cy="1447800"/>
          </a:xfrm>
          <a:prstGeom prst="rightBrace">
            <a:avLst>
              <a:gd name="adj1" fmla="val 158333"/>
              <a:gd name="adj2" fmla="val 50000"/>
            </a:avLst>
          </a:prstGeom>
          <a:noFill/>
          <a:ln w="9525">
            <a:solidFill>
              <a:schemeClr val="tx1"/>
            </a:solidFill>
            <a:round/>
            <a:headEnd/>
            <a:tailEnd/>
          </a:ln>
          <a:effectLst/>
        </p:spPr>
        <p:txBody>
          <a:bodyPr wrap="none" anchor="ctr"/>
          <a:lstStyle/>
          <a:p>
            <a:endParaRPr lang="en-US"/>
          </a:p>
        </p:txBody>
      </p:sp>
      <p:sp>
        <p:nvSpPr>
          <p:cNvPr id="112665" name="AutoShape 25"/>
          <p:cNvSpPr>
            <a:spLocks noChangeArrowheads="1"/>
          </p:cNvSpPr>
          <p:nvPr/>
        </p:nvSpPr>
        <p:spPr bwMode="auto">
          <a:xfrm>
            <a:off x="4419600" y="4267200"/>
            <a:ext cx="838200" cy="533400"/>
          </a:xfrm>
          <a:prstGeom prst="wedgeRoundRectCallout">
            <a:avLst>
              <a:gd name="adj1" fmla="val 169509"/>
              <a:gd name="adj2" fmla="val -37204"/>
              <a:gd name="adj3" fmla="val 16667"/>
            </a:avLst>
          </a:prstGeom>
          <a:solidFill>
            <a:srgbClr val="FDE12E"/>
          </a:solidFill>
          <a:ln w="9525">
            <a:solidFill>
              <a:schemeClr val="tx1"/>
            </a:solidFill>
            <a:miter lim="800000"/>
            <a:headEnd/>
            <a:tailEnd/>
          </a:ln>
          <a:effectLst/>
        </p:spPr>
        <p:txBody>
          <a:bodyPr wrap="none" anchor="ctr"/>
          <a:lstStyle/>
          <a:p>
            <a:pPr algn="ctr"/>
            <a:r>
              <a:rPr lang="en-US" sz="1600" b="0">
                <a:latin typeface="Arial Narrow" charset="0"/>
              </a:rPr>
              <a:t>heartbeat</a:t>
            </a:r>
            <a:endParaRPr lang="en-US" b="0">
              <a:latin typeface="Arial Narrow" charset="0"/>
            </a:endParaRPr>
          </a:p>
        </p:txBody>
      </p:sp>
      <p:sp>
        <p:nvSpPr>
          <p:cNvPr id="112666" name="AutoShape 26"/>
          <p:cNvSpPr>
            <a:spLocks noChangeArrowheads="1"/>
          </p:cNvSpPr>
          <p:nvPr/>
        </p:nvSpPr>
        <p:spPr bwMode="auto">
          <a:xfrm>
            <a:off x="7315200" y="5334000"/>
            <a:ext cx="838200" cy="533400"/>
          </a:xfrm>
          <a:prstGeom prst="wedgeRoundRectCallout">
            <a:avLst>
              <a:gd name="adj1" fmla="val 55116"/>
              <a:gd name="adj2" fmla="val -142264"/>
              <a:gd name="adj3" fmla="val 16667"/>
            </a:avLst>
          </a:prstGeom>
          <a:solidFill>
            <a:srgbClr val="FDE12E"/>
          </a:solidFill>
          <a:ln w="9525">
            <a:solidFill>
              <a:schemeClr val="tx1"/>
            </a:solidFill>
            <a:miter lim="800000"/>
            <a:headEnd/>
            <a:tailEnd/>
          </a:ln>
          <a:effectLst/>
        </p:spPr>
        <p:txBody>
          <a:bodyPr wrap="none" anchor="ctr"/>
          <a:lstStyle/>
          <a:p>
            <a:pPr algn="ctr"/>
            <a:r>
              <a:rPr lang="en-US" sz="1600" b="0">
                <a:latin typeface="Arial Narrow" charset="0"/>
              </a:rPr>
              <a:t>election</a:t>
            </a:r>
            <a:endParaRPr lang="en-US" b="0">
              <a:latin typeface="Arial Narrow" charset="0"/>
            </a:endParaRPr>
          </a:p>
        </p:txBody>
      </p:sp>
      <p:sp>
        <p:nvSpPr>
          <p:cNvPr id="112667" name="AutoShape 27"/>
          <p:cNvSpPr>
            <a:spLocks noChangeArrowheads="1"/>
          </p:cNvSpPr>
          <p:nvPr/>
        </p:nvSpPr>
        <p:spPr bwMode="auto">
          <a:xfrm>
            <a:off x="6934200" y="1905000"/>
            <a:ext cx="1219200" cy="533400"/>
          </a:xfrm>
          <a:prstGeom prst="wedgeRoundRectCallout">
            <a:avLst>
              <a:gd name="adj1" fmla="val 79426"/>
              <a:gd name="adj2" fmla="val 208037"/>
              <a:gd name="adj3" fmla="val 16667"/>
            </a:avLst>
          </a:prstGeom>
          <a:solidFill>
            <a:srgbClr val="FDE12E"/>
          </a:solidFill>
          <a:ln w="9525">
            <a:solidFill>
              <a:schemeClr val="tx1"/>
            </a:solidFill>
            <a:miter lim="800000"/>
            <a:headEnd/>
            <a:tailEnd/>
          </a:ln>
          <a:effectLst/>
        </p:spPr>
        <p:txBody>
          <a:bodyPr wrap="none" anchor="ctr"/>
          <a:lstStyle/>
          <a:p>
            <a:pPr algn="ctr"/>
            <a:r>
              <a:rPr lang="en-US" sz="1600" b="0">
                <a:latin typeface="Arial Narrow" charset="0"/>
              </a:rPr>
              <a:t>New primary </a:t>
            </a:r>
          </a:p>
          <a:p>
            <a:pPr algn="ctr"/>
            <a:r>
              <a:rPr lang="en-US" sz="1600" b="0">
                <a:latin typeface="Arial Narrow" charset="0"/>
              </a:rPr>
              <a:t>elected</a:t>
            </a:r>
            <a:endParaRPr lang="en-US" b="0">
              <a:latin typeface="Arial Narrow"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609600" y="0"/>
            <a:ext cx="7772400" cy="1143000"/>
          </a:xfrm>
        </p:spPr>
        <p:txBody>
          <a:bodyPr/>
          <a:lstStyle/>
          <a:p>
            <a:r>
              <a:rPr lang="en-US" b="1"/>
              <a:t>Active replication</a:t>
            </a:r>
            <a:endParaRPr lang="en-US"/>
          </a:p>
        </p:txBody>
      </p:sp>
      <p:sp>
        <p:nvSpPr>
          <p:cNvPr id="113667" name="Rectangle 3"/>
          <p:cNvSpPr>
            <a:spLocks noGrp="1" noChangeArrowheads="1"/>
          </p:cNvSpPr>
          <p:nvPr>
            <p:ph sz="half" idx="1"/>
          </p:nvPr>
        </p:nvSpPr>
        <p:spPr>
          <a:xfrm>
            <a:off x="228600" y="1828800"/>
            <a:ext cx="4648200" cy="3200400"/>
          </a:xfrm>
        </p:spPr>
        <p:txBody>
          <a:bodyPr/>
          <a:lstStyle/>
          <a:p>
            <a:pPr>
              <a:lnSpc>
                <a:spcPct val="125000"/>
              </a:lnSpc>
              <a:buFont typeface="Wingdings" pitchFamily="2" charset="2"/>
              <a:buNone/>
            </a:pPr>
            <a:r>
              <a:rPr lang="en-US">
                <a:latin typeface="Arial Narrow" charset="0"/>
              </a:rPr>
              <a:t>	Each server receives client requests, and broadcasts them to the other servers. They collectively implement a </a:t>
            </a:r>
            <a:r>
              <a:rPr lang="en-US" b="1" i="1">
                <a:solidFill>
                  <a:srgbClr val="C70F05"/>
                </a:solidFill>
                <a:latin typeface="Arial Narrow" charset="0"/>
              </a:rPr>
              <a:t>fault-tolerant state machine</a:t>
            </a:r>
            <a:r>
              <a:rPr lang="en-US">
                <a:latin typeface="Arial Narrow" charset="0"/>
              </a:rPr>
              <a:t>.</a:t>
            </a:r>
          </a:p>
        </p:txBody>
      </p:sp>
      <p:graphicFrame>
        <p:nvGraphicFramePr>
          <p:cNvPr id="113668" name="Object 4"/>
          <p:cNvGraphicFramePr>
            <a:graphicFrameLocks noChangeAspect="1"/>
          </p:cNvGraphicFramePr>
          <p:nvPr>
            <p:ph sz="half" idx="2"/>
          </p:nvPr>
        </p:nvGraphicFramePr>
        <p:xfrm>
          <a:off x="3962400" y="1724025"/>
          <a:ext cx="4648200" cy="2800350"/>
        </p:xfrm>
        <a:graphic>
          <a:graphicData uri="http://schemas.openxmlformats.org/presentationml/2006/ole">
            <p:oleObj spid="_x0000_s113668" name="Document" r:id="rId3" imgW="2935224" imgH="1767840" progId="Word.Documen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685800" y="120650"/>
            <a:ext cx="7772400" cy="1143000"/>
          </a:xfrm>
        </p:spPr>
        <p:txBody>
          <a:bodyPr/>
          <a:lstStyle/>
          <a:p>
            <a:r>
              <a:rPr lang="en-US" b="1"/>
              <a:t>Fault-tolerant state machine</a:t>
            </a:r>
            <a:endParaRPr lang="en-US"/>
          </a:p>
        </p:txBody>
      </p:sp>
      <p:sp>
        <p:nvSpPr>
          <p:cNvPr id="114691" name="Rectangle 3"/>
          <p:cNvSpPr>
            <a:spLocks noGrp="1" noChangeArrowheads="1"/>
          </p:cNvSpPr>
          <p:nvPr>
            <p:ph idx="1"/>
          </p:nvPr>
        </p:nvSpPr>
        <p:spPr>
          <a:xfrm>
            <a:off x="304800" y="1339850"/>
            <a:ext cx="5410200" cy="4495800"/>
          </a:xfrm>
        </p:spPr>
        <p:txBody>
          <a:bodyPr/>
          <a:lstStyle/>
          <a:p>
            <a:pPr>
              <a:lnSpc>
                <a:spcPct val="125000"/>
              </a:lnSpc>
              <a:buFont typeface="Wingdings" pitchFamily="2" charset="2"/>
              <a:buNone/>
            </a:pPr>
            <a:r>
              <a:rPr lang="en-US" sz="2000">
                <a:latin typeface="Arial Narrow" charset="0"/>
              </a:rPr>
              <a:t>This formalism is based on a survey by Fred Schneider.</a:t>
            </a:r>
          </a:p>
          <a:p>
            <a:pPr>
              <a:lnSpc>
                <a:spcPct val="125000"/>
              </a:lnSpc>
              <a:buFont typeface="Wingdings" pitchFamily="2" charset="2"/>
              <a:buNone/>
            </a:pPr>
            <a:r>
              <a:rPr lang="en-US" sz="2000">
                <a:latin typeface="Arial Narrow" charset="0"/>
              </a:rPr>
              <a:t>The clients must receive correct response</a:t>
            </a:r>
            <a:r>
              <a:rPr lang="en-US" sz="2000" b="1">
                <a:solidFill>
                  <a:srgbClr val="C70F05"/>
                </a:solidFill>
                <a:latin typeface="Arial Narrow" charset="0"/>
              </a:rPr>
              <a:t> </a:t>
            </a:r>
            <a:r>
              <a:rPr lang="en-US" sz="2000" b="1">
                <a:latin typeface="Arial Narrow" charset="0"/>
              </a:rPr>
              <a:t>even if up to</a:t>
            </a:r>
          </a:p>
          <a:p>
            <a:pPr>
              <a:lnSpc>
                <a:spcPct val="125000"/>
              </a:lnSpc>
              <a:buFont typeface="Wingdings" pitchFamily="2" charset="2"/>
              <a:buNone/>
            </a:pPr>
            <a:r>
              <a:rPr lang="en-US" sz="2000" b="1">
                <a:latin typeface="Arial Narrow" charset="0"/>
              </a:rPr>
              <a:t> </a:t>
            </a:r>
            <a:r>
              <a:rPr lang="en-US" sz="2000" b="1">
                <a:solidFill>
                  <a:srgbClr val="C70F05"/>
                </a:solidFill>
                <a:latin typeface="Arial Narrow" charset="0"/>
              </a:rPr>
              <a:t>m</a:t>
            </a:r>
            <a:r>
              <a:rPr lang="en-US" sz="2000" b="1">
                <a:latin typeface="Arial Narrow" charset="0"/>
              </a:rPr>
              <a:t> servers fail</a:t>
            </a:r>
            <a:r>
              <a:rPr lang="en-US" sz="2000" b="1">
                <a:solidFill>
                  <a:srgbClr val="C70F05"/>
                </a:solidFill>
                <a:latin typeface="Arial Narrow" charset="0"/>
              </a:rPr>
              <a:t> </a:t>
            </a:r>
            <a:r>
              <a:rPr lang="en-US" sz="2000" b="1">
                <a:latin typeface="Arial Narrow" charset="0"/>
              </a:rPr>
              <a:t>(either</a:t>
            </a:r>
            <a:r>
              <a:rPr lang="en-US" sz="2000" b="1">
                <a:solidFill>
                  <a:srgbClr val="C70F05"/>
                </a:solidFill>
                <a:latin typeface="Arial Narrow" charset="0"/>
              </a:rPr>
              <a:t> fail-stop </a:t>
            </a:r>
            <a:r>
              <a:rPr lang="en-US" sz="2000" b="1">
                <a:latin typeface="Arial Narrow" charset="0"/>
              </a:rPr>
              <a:t>or</a:t>
            </a:r>
            <a:r>
              <a:rPr lang="en-US" sz="2000" b="1">
                <a:solidFill>
                  <a:srgbClr val="C70F05"/>
                </a:solidFill>
                <a:latin typeface="Arial Narrow" charset="0"/>
              </a:rPr>
              <a:t> byzantine). </a:t>
            </a:r>
          </a:p>
          <a:p>
            <a:pPr>
              <a:lnSpc>
                <a:spcPct val="125000"/>
              </a:lnSpc>
              <a:buFont typeface="Wingdings" pitchFamily="2" charset="2"/>
              <a:buNone/>
            </a:pPr>
            <a:endParaRPr lang="en-US" sz="2000">
              <a:latin typeface="Arial Narrow" charset="0"/>
            </a:endParaRPr>
          </a:p>
          <a:p>
            <a:pPr>
              <a:lnSpc>
                <a:spcPct val="125000"/>
              </a:lnSpc>
              <a:buFont typeface="Wingdings" pitchFamily="2" charset="2"/>
              <a:buNone/>
            </a:pPr>
            <a:r>
              <a:rPr lang="en-US" sz="2000">
                <a:latin typeface="Arial Narrow" charset="0"/>
              </a:rPr>
              <a:t>For </a:t>
            </a:r>
            <a:r>
              <a:rPr lang="en-US" sz="2000" b="1">
                <a:solidFill>
                  <a:srgbClr val="C70F05"/>
                </a:solidFill>
                <a:latin typeface="Arial Narrow" charset="0"/>
              </a:rPr>
              <a:t>fail-stop</a:t>
            </a:r>
            <a:r>
              <a:rPr lang="en-US" sz="2000">
                <a:latin typeface="Arial Narrow" charset="0"/>
              </a:rPr>
              <a:t>, </a:t>
            </a:r>
            <a:r>
              <a:rPr lang="en-US" sz="2000" b="1">
                <a:latin typeface="Arial Narrow" charset="0"/>
              </a:rPr>
              <a:t>≥ (m+1) replicas</a:t>
            </a:r>
            <a:r>
              <a:rPr lang="en-US" sz="2000">
                <a:latin typeface="Arial Narrow" charset="0"/>
              </a:rPr>
              <a:t> are needed. If a client</a:t>
            </a:r>
          </a:p>
          <a:p>
            <a:pPr>
              <a:lnSpc>
                <a:spcPct val="125000"/>
              </a:lnSpc>
              <a:buFont typeface="Wingdings" pitchFamily="2" charset="2"/>
              <a:buNone/>
            </a:pPr>
            <a:r>
              <a:rPr lang="en-US" sz="2000">
                <a:latin typeface="Arial Narrow" charset="0"/>
              </a:rPr>
              <a:t>queries the replicas, the first one that responds gives a</a:t>
            </a:r>
          </a:p>
          <a:p>
            <a:pPr>
              <a:lnSpc>
                <a:spcPct val="125000"/>
              </a:lnSpc>
              <a:buFont typeface="Wingdings" pitchFamily="2" charset="2"/>
              <a:buNone/>
            </a:pPr>
            <a:r>
              <a:rPr lang="en-US" sz="2000">
                <a:latin typeface="Arial Narrow" charset="0"/>
              </a:rPr>
              <a:t>correct value.</a:t>
            </a:r>
          </a:p>
          <a:p>
            <a:pPr>
              <a:lnSpc>
                <a:spcPct val="125000"/>
              </a:lnSpc>
              <a:buFont typeface="Wingdings" pitchFamily="2" charset="2"/>
              <a:buNone/>
            </a:pPr>
            <a:r>
              <a:rPr lang="en-US" sz="2000">
                <a:latin typeface="Arial Narrow" charset="0"/>
              </a:rPr>
              <a:t>For </a:t>
            </a:r>
            <a:r>
              <a:rPr lang="en-US" sz="2000" b="1">
                <a:solidFill>
                  <a:srgbClr val="C70F05"/>
                </a:solidFill>
                <a:latin typeface="Arial Narrow" charset="0"/>
              </a:rPr>
              <a:t>byzantine</a:t>
            </a:r>
            <a:r>
              <a:rPr lang="en-US" sz="2000">
                <a:latin typeface="Arial Narrow" charset="0"/>
              </a:rPr>
              <a:t> failure </a:t>
            </a:r>
            <a:r>
              <a:rPr lang="en-US" sz="2000" b="1">
                <a:latin typeface="Arial Narrow" charset="0"/>
              </a:rPr>
              <a:t>≥ (2m+1) replicas</a:t>
            </a:r>
            <a:r>
              <a:rPr lang="en-US" sz="2000">
                <a:latin typeface="Arial Narrow" charset="0"/>
              </a:rPr>
              <a:t> are needed. </a:t>
            </a:r>
            <a:r>
              <a:rPr lang="en-US" sz="2000" b="1">
                <a:latin typeface="Arial Narrow" charset="0"/>
              </a:rPr>
              <a:t>m</a:t>
            </a:r>
          </a:p>
          <a:p>
            <a:pPr>
              <a:lnSpc>
                <a:spcPct val="125000"/>
              </a:lnSpc>
              <a:buFont typeface="Wingdings" pitchFamily="2" charset="2"/>
              <a:buNone/>
            </a:pPr>
            <a:r>
              <a:rPr lang="en-US" sz="2000">
                <a:latin typeface="Arial Narrow" charset="0"/>
              </a:rPr>
              <a:t>bad responses can be voted out by the </a:t>
            </a:r>
            <a:r>
              <a:rPr lang="en-US" sz="2000" b="1">
                <a:latin typeface="Arial Narrow" charset="0"/>
              </a:rPr>
              <a:t>(m+1)</a:t>
            </a:r>
            <a:r>
              <a:rPr lang="en-US" sz="2000">
                <a:latin typeface="Arial Narrow" charset="0"/>
              </a:rPr>
              <a:t> good</a:t>
            </a:r>
          </a:p>
          <a:p>
            <a:pPr>
              <a:lnSpc>
                <a:spcPct val="125000"/>
              </a:lnSpc>
              <a:buFont typeface="Wingdings" pitchFamily="2" charset="2"/>
              <a:buNone/>
            </a:pPr>
            <a:r>
              <a:rPr lang="en-US" sz="2000">
                <a:latin typeface="Arial Narrow" charset="0"/>
              </a:rPr>
              <a:t>responses.</a:t>
            </a:r>
            <a:endParaRPr lang="en-US" sz="2400">
              <a:latin typeface="Arial Narrow" charset="0"/>
            </a:endParaRPr>
          </a:p>
        </p:txBody>
      </p:sp>
      <p:sp>
        <p:nvSpPr>
          <p:cNvPr id="114692" name="Rectangle 4"/>
          <p:cNvSpPr>
            <a:spLocks noChangeArrowheads="1"/>
          </p:cNvSpPr>
          <p:nvPr/>
        </p:nvSpPr>
        <p:spPr bwMode="auto">
          <a:xfrm>
            <a:off x="7162800" y="2101850"/>
            <a:ext cx="381000" cy="381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4693" name="Oval 5"/>
          <p:cNvSpPr>
            <a:spLocks noChangeArrowheads="1"/>
          </p:cNvSpPr>
          <p:nvPr/>
        </p:nvSpPr>
        <p:spPr bwMode="auto">
          <a:xfrm>
            <a:off x="6324600" y="21780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694" name="Oval 6"/>
          <p:cNvSpPr>
            <a:spLocks noChangeArrowheads="1"/>
          </p:cNvSpPr>
          <p:nvPr/>
        </p:nvSpPr>
        <p:spPr bwMode="auto">
          <a:xfrm>
            <a:off x="7239000" y="30162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695" name="Oval 7"/>
          <p:cNvSpPr>
            <a:spLocks noChangeArrowheads="1"/>
          </p:cNvSpPr>
          <p:nvPr/>
        </p:nvSpPr>
        <p:spPr bwMode="auto">
          <a:xfrm>
            <a:off x="8153400" y="21018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696" name="Oval 8"/>
          <p:cNvSpPr>
            <a:spLocks noChangeArrowheads="1"/>
          </p:cNvSpPr>
          <p:nvPr/>
        </p:nvSpPr>
        <p:spPr bwMode="auto">
          <a:xfrm>
            <a:off x="7239000" y="14160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697" name="Rectangle 9"/>
          <p:cNvSpPr>
            <a:spLocks noChangeArrowheads="1"/>
          </p:cNvSpPr>
          <p:nvPr/>
        </p:nvSpPr>
        <p:spPr bwMode="auto">
          <a:xfrm>
            <a:off x="7086600" y="4692650"/>
            <a:ext cx="381000" cy="381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4698" name="Oval 10"/>
          <p:cNvSpPr>
            <a:spLocks noChangeArrowheads="1"/>
          </p:cNvSpPr>
          <p:nvPr/>
        </p:nvSpPr>
        <p:spPr bwMode="auto">
          <a:xfrm>
            <a:off x="6324600" y="48450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699" name="Oval 11"/>
          <p:cNvSpPr>
            <a:spLocks noChangeArrowheads="1"/>
          </p:cNvSpPr>
          <p:nvPr/>
        </p:nvSpPr>
        <p:spPr bwMode="auto">
          <a:xfrm>
            <a:off x="7239000" y="56832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700" name="Oval 12"/>
          <p:cNvSpPr>
            <a:spLocks noChangeArrowheads="1"/>
          </p:cNvSpPr>
          <p:nvPr/>
        </p:nvSpPr>
        <p:spPr bwMode="auto">
          <a:xfrm>
            <a:off x="8153400" y="47688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701" name="Oval 13"/>
          <p:cNvSpPr>
            <a:spLocks noChangeArrowheads="1"/>
          </p:cNvSpPr>
          <p:nvPr/>
        </p:nvSpPr>
        <p:spPr bwMode="auto">
          <a:xfrm>
            <a:off x="7239000" y="4083050"/>
            <a:ext cx="228600" cy="2286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4702" name="Rectangle 14"/>
          <p:cNvSpPr>
            <a:spLocks noChangeArrowheads="1"/>
          </p:cNvSpPr>
          <p:nvPr/>
        </p:nvSpPr>
        <p:spPr bwMode="auto">
          <a:xfrm>
            <a:off x="7162800" y="4768850"/>
            <a:ext cx="381000" cy="381000"/>
          </a:xfrm>
          <a:prstGeom prst="rect">
            <a:avLst/>
          </a:prstGeom>
          <a:solidFill>
            <a:srgbClr val="FDE12E"/>
          </a:solidFill>
          <a:ln w="9525">
            <a:solidFill>
              <a:schemeClr val="tx1"/>
            </a:solidFill>
            <a:miter lim="800000"/>
            <a:headEnd/>
            <a:tailEnd/>
          </a:ln>
          <a:effectLst/>
        </p:spPr>
        <p:txBody>
          <a:bodyPr wrap="none" anchor="ctr"/>
          <a:lstStyle/>
          <a:p>
            <a:endParaRPr lang="en-US"/>
          </a:p>
        </p:txBody>
      </p:sp>
      <p:sp>
        <p:nvSpPr>
          <p:cNvPr id="114703" name="Rectangle 15"/>
          <p:cNvSpPr>
            <a:spLocks noChangeArrowheads="1"/>
          </p:cNvSpPr>
          <p:nvPr/>
        </p:nvSpPr>
        <p:spPr bwMode="auto">
          <a:xfrm>
            <a:off x="7239000" y="4845050"/>
            <a:ext cx="381000" cy="381000"/>
          </a:xfrm>
          <a:prstGeom prst="rect">
            <a:avLst/>
          </a:prstGeom>
          <a:solidFill>
            <a:srgbClr val="B840C0"/>
          </a:solidFill>
          <a:ln w="9525">
            <a:solidFill>
              <a:schemeClr val="tx1"/>
            </a:solidFill>
            <a:miter lim="800000"/>
            <a:headEnd/>
            <a:tailEnd/>
          </a:ln>
          <a:effectLst/>
        </p:spPr>
        <p:txBody>
          <a:bodyPr wrap="none" anchor="ctr"/>
          <a:lstStyle/>
          <a:p>
            <a:endParaRPr lang="en-US"/>
          </a:p>
        </p:txBody>
      </p:sp>
      <p:sp>
        <p:nvSpPr>
          <p:cNvPr id="114704" name="Rectangle 16"/>
          <p:cNvSpPr>
            <a:spLocks noChangeArrowheads="1"/>
          </p:cNvSpPr>
          <p:nvPr/>
        </p:nvSpPr>
        <p:spPr bwMode="auto">
          <a:xfrm>
            <a:off x="7315200" y="4921250"/>
            <a:ext cx="381000" cy="3810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14705" name="Line 17"/>
          <p:cNvSpPr>
            <a:spLocks noChangeShapeType="1"/>
          </p:cNvSpPr>
          <p:nvPr/>
        </p:nvSpPr>
        <p:spPr bwMode="auto">
          <a:xfrm>
            <a:off x="6553200" y="2330450"/>
            <a:ext cx="609600" cy="0"/>
          </a:xfrm>
          <a:prstGeom prst="line">
            <a:avLst/>
          </a:prstGeom>
          <a:noFill/>
          <a:ln w="9525">
            <a:solidFill>
              <a:schemeClr val="tx1"/>
            </a:solidFill>
            <a:round/>
            <a:headEnd/>
            <a:tailEnd/>
          </a:ln>
          <a:effectLst/>
        </p:spPr>
        <p:txBody>
          <a:bodyPr wrap="none" anchor="ctr"/>
          <a:lstStyle/>
          <a:p>
            <a:endParaRPr lang="en-US"/>
          </a:p>
        </p:txBody>
      </p:sp>
      <p:sp>
        <p:nvSpPr>
          <p:cNvPr id="114706" name="Line 18"/>
          <p:cNvSpPr>
            <a:spLocks noChangeShapeType="1"/>
          </p:cNvSpPr>
          <p:nvPr/>
        </p:nvSpPr>
        <p:spPr bwMode="auto">
          <a:xfrm flipH="1">
            <a:off x="7620000" y="2254250"/>
            <a:ext cx="533400" cy="0"/>
          </a:xfrm>
          <a:prstGeom prst="line">
            <a:avLst/>
          </a:prstGeom>
          <a:noFill/>
          <a:ln w="9525">
            <a:solidFill>
              <a:schemeClr val="tx1"/>
            </a:solidFill>
            <a:round/>
            <a:headEnd/>
            <a:tailEnd/>
          </a:ln>
          <a:effectLst/>
        </p:spPr>
        <p:txBody>
          <a:bodyPr wrap="none" anchor="ctr"/>
          <a:lstStyle/>
          <a:p>
            <a:endParaRPr lang="en-US"/>
          </a:p>
        </p:txBody>
      </p:sp>
      <p:sp>
        <p:nvSpPr>
          <p:cNvPr id="114707" name="Line 19"/>
          <p:cNvSpPr>
            <a:spLocks noChangeShapeType="1"/>
          </p:cNvSpPr>
          <p:nvPr/>
        </p:nvSpPr>
        <p:spPr bwMode="auto">
          <a:xfrm>
            <a:off x="7315200" y="2482850"/>
            <a:ext cx="0" cy="533400"/>
          </a:xfrm>
          <a:prstGeom prst="line">
            <a:avLst/>
          </a:prstGeom>
          <a:noFill/>
          <a:ln w="9525">
            <a:solidFill>
              <a:schemeClr val="tx1"/>
            </a:solidFill>
            <a:round/>
            <a:headEnd/>
            <a:tailEnd/>
          </a:ln>
          <a:effectLst/>
        </p:spPr>
        <p:txBody>
          <a:bodyPr wrap="none" anchor="ctr"/>
          <a:lstStyle/>
          <a:p>
            <a:endParaRPr lang="en-US"/>
          </a:p>
        </p:txBody>
      </p:sp>
      <p:sp>
        <p:nvSpPr>
          <p:cNvPr id="114708" name="Line 20"/>
          <p:cNvSpPr>
            <a:spLocks noChangeShapeType="1"/>
          </p:cNvSpPr>
          <p:nvPr/>
        </p:nvSpPr>
        <p:spPr bwMode="auto">
          <a:xfrm flipV="1">
            <a:off x="7315200" y="1644650"/>
            <a:ext cx="0" cy="457200"/>
          </a:xfrm>
          <a:prstGeom prst="line">
            <a:avLst/>
          </a:prstGeom>
          <a:noFill/>
          <a:ln w="9525">
            <a:solidFill>
              <a:schemeClr val="tx1"/>
            </a:solidFill>
            <a:round/>
            <a:headEnd/>
            <a:tailEnd/>
          </a:ln>
          <a:effectLst/>
        </p:spPr>
        <p:txBody>
          <a:bodyPr wrap="none" anchor="ctr"/>
          <a:lstStyle/>
          <a:p>
            <a:endParaRPr lang="en-US"/>
          </a:p>
        </p:txBody>
      </p:sp>
      <p:sp>
        <p:nvSpPr>
          <p:cNvPr id="114709" name="Line 21"/>
          <p:cNvSpPr>
            <a:spLocks noChangeShapeType="1"/>
          </p:cNvSpPr>
          <p:nvPr/>
        </p:nvSpPr>
        <p:spPr bwMode="auto">
          <a:xfrm>
            <a:off x="7315200" y="4311650"/>
            <a:ext cx="0" cy="304800"/>
          </a:xfrm>
          <a:prstGeom prst="line">
            <a:avLst/>
          </a:prstGeom>
          <a:noFill/>
          <a:ln w="9525">
            <a:solidFill>
              <a:schemeClr val="tx1"/>
            </a:solidFill>
            <a:round/>
            <a:headEnd/>
            <a:tailEnd/>
          </a:ln>
          <a:effectLst/>
        </p:spPr>
        <p:txBody>
          <a:bodyPr wrap="none" anchor="ctr"/>
          <a:lstStyle/>
          <a:p>
            <a:endParaRPr lang="en-US"/>
          </a:p>
        </p:txBody>
      </p:sp>
      <p:sp>
        <p:nvSpPr>
          <p:cNvPr id="114710" name="Line 22"/>
          <p:cNvSpPr>
            <a:spLocks noChangeShapeType="1"/>
          </p:cNvSpPr>
          <p:nvPr/>
        </p:nvSpPr>
        <p:spPr bwMode="auto">
          <a:xfrm>
            <a:off x="6553200" y="4997450"/>
            <a:ext cx="381000" cy="0"/>
          </a:xfrm>
          <a:prstGeom prst="line">
            <a:avLst/>
          </a:prstGeom>
          <a:noFill/>
          <a:ln w="9525">
            <a:solidFill>
              <a:schemeClr val="tx1"/>
            </a:solidFill>
            <a:round/>
            <a:headEnd/>
            <a:tailEnd/>
          </a:ln>
          <a:effectLst/>
        </p:spPr>
        <p:txBody>
          <a:bodyPr wrap="none" anchor="ctr"/>
          <a:lstStyle/>
          <a:p>
            <a:endParaRPr lang="en-US"/>
          </a:p>
        </p:txBody>
      </p:sp>
      <p:sp>
        <p:nvSpPr>
          <p:cNvPr id="114711" name="Line 23"/>
          <p:cNvSpPr>
            <a:spLocks noChangeShapeType="1"/>
          </p:cNvSpPr>
          <p:nvPr/>
        </p:nvSpPr>
        <p:spPr bwMode="auto">
          <a:xfrm flipH="1">
            <a:off x="7772400" y="4845050"/>
            <a:ext cx="381000" cy="0"/>
          </a:xfrm>
          <a:prstGeom prst="line">
            <a:avLst/>
          </a:prstGeom>
          <a:noFill/>
          <a:ln w="9525">
            <a:solidFill>
              <a:schemeClr val="tx1"/>
            </a:solidFill>
            <a:round/>
            <a:headEnd/>
            <a:tailEnd/>
          </a:ln>
          <a:effectLst/>
        </p:spPr>
        <p:txBody>
          <a:bodyPr wrap="none" anchor="ctr"/>
          <a:lstStyle/>
          <a:p>
            <a:endParaRPr lang="en-US"/>
          </a:p>
        </p:txBody>
      </p:sp>
      <p:sp>
        <p:nvSpPr>
          <p:cNvPr id="114712" name="Line 24"/>
          <p:cNvSpPr>
            <a:spLocks noChangeShapeType="1"/>
          </p:cNvSpPr>
          <p:nvPr/>
        </p:nvSpPr>
        <p:spPr bwMode="auto">
          <a:xfrm flipV="1">
            <a:off x="7315200" y="5378450"/>
            <a:ext cx="0" cy="304800"/>
          </a:xfrm>
          <a:prstGeom prst="line">
            <a:avLst/>
          </a:prstGeom>
          <a:noFill/>
          <a:ln w="9525">
            <a:solidFill>
              <a:schemeClr val="tx1"/>
            </a:solidFill>
            <a:round/>
            <a:headEnd/>
            <a:tailEnd/>
          </a:ln>
          <a:effectLst/>
        </p:spPr>
        <p:txBody>
          <a:bodyPr wrap="none" anchor="ctr"/>
          <a:lstStyle/>
          <a:p>
            <a:endParaRPr lang="en-US"/>
          </a:p>
        </p:txBody>
      </p:sp>
      <p:sp>
        <p:nvSpPr>
          <p:cNvPr id="114713" name="AutoShape 25"/>
          <p:cNvSpPr>
            <a:spLocks noChangeArrowheads="1"/>
          </p:cNvSpPr>
          <p:nvPr/>
        </p:nvSpPr>
        <p:spPr bwMode="auto">
          <a:xfrm>
            <a:off x="6019800" y="3930650"/>
            <a:ext cx="2743200" cy="2286000"/>
          </a:xfrm>
          <a:prstGeom prst="roundRect">
            <a:avLst>
              <a:gd name="adj" fmla="val 16667"/>
            </a:avLst>
          </a:prstGeom>
          <a:noFill/>
          <a:ln w="9525">
            <a:solidFill>
              <a:schemeClr val="tx1"/>
            </a:solidFill>
            <a:round/>
            <a:headEnd/>
            <a:tailEnd/>
          </a:ln>
          <a:effectLst/>
        </p:spPr>
        <p:txBody>
          <a:bodyPr wrap="none" anchor="ctr"/>
          <a:lstStyle/>
          <a:p>
            <a:endParaRPr lang="en-US"/>
          </a:p>
        </p:txBody>
      </p:sp>
      <p:sp>
        <p:nvSpPr>
          <p:cNvPr id="114714" name="AutoShape 26"/>
          <p:cNvSpPr>
            <a:spLocks noChangeArrowheads="1"/>
          </p:cNvSpPr>
          <p:nvPr/>
        </p:nvSpPr>
        <p:spPr bwMode="auto">
          <a:xfrm>
            <a:off x="5943600" y="1187450"/>
            <a:ext cx="2743200" cy="2286000"/>
          </a:xfrm>
          <a:prstGeom prst="roundRect">
            <a:avLst>
              <a:gd name="adj" fmla="val 16667"/>
            </a:avLst>
          </a:prstGeom>
          <a:noFill/>
          <a:ln w="9525">
            <a:solidFill>
              <a:schemeClr val="tx1"/>
            </a:solidFill>
            <a:round/>
            <a:headEnd/>
            <a:tailEnd/>
          </a:ln>
          <a:effectLst/>
        </p:spPr>
        <p:txBody>
          <a:bodyPr wrap="none" anchor="ctr"/>
          <a:lstStyle/>
          <a:p>
            <a:endParaRPr lang="en-US"/>
          </a:p>
        </p:txBody>
      </p:sp>
      <p:sp>
        <p:nvSpPr>
          <p:cNvPr id="114715" name="Text Box 27"/>
          <p:cNvSpPr txBox="1">
            <a:spLocks noChangeArrowheads="1"/>
          </p:cNvSpPr>
          <p:nvPr/>
        </p:nvSpPr>
        <p:spPr bwMode="auto">
          <a:xfrm>
            <a:off x="6705600" y="3473450"/>
            <a:ext cx="1384300" cy="336550"/>
          </a:xfrm>
          <a:prstGeom prst="rect">
            <a:avLst/>
          </a:prstGeom>
          <a:noFill/>
          <a:ln w="9525">
            <a:noFill/>
            <a:miter lim="800000"/>
            <a:headEnd/>
            <a:tailEnd/>
          </a:ln>
          <a:effectLst/>
        </p:spPr>
        <p:txBody>
          <a:bodyPr wrap="none">
            <a:spAutoFit/>
          </a:bodyPr>
          <a:lstStyle/>
          <a:p>
            <a:r>
              <a:rPr lang="en-US" sz="1600">
                <a:latin typeface="Arial Narrow" charset="0"/>
              </a:rPr>
              <a:t>Fault intolerant</a:t>
            </a:r>
          </a:p>
        </p:txBody>
      </p:sp>
      <p:sp>
        <p:nvSpPr>
          <p:cNvPr id="114716" name="Text Box 28"/>
          <p:cNvSpPr txBox="1">
            <a:spLocks noChangeArrowheads="1"/>
          </p:cNvSpPr>
          <p:nvPr/>
        </p:nvSpPr>
        <p:spPr bwMode="auto">
          <a:xfrm>
            <a:off x="6781800" y="6216650"/>
            <a:ext cx="1236663" cy="336550"/>
          </a:xfrm>
          <a:prstGeom prst="rect">
            <a:avLst/>
          </a:prstGeom>
          <a:noFill/>
          <a:ln w="9525">
            <a:noFill/>
            <a:miter lim="800000"/>
            <a:headEnd/>
            <a:tailEnd/>
          </a:ln>
          <a:effectLst/>
        </p:spPr>
        <p:txBody>
          <a:bodyPr wrap="none">
            <a:spAutoFit/>
          </a:bodyPr>
          <a:lstStyle/>
          <a:p>
            <a:r>
              <a:rPr lang="en-US" sz="1600">
                <a:latin typeface="Arial Narrow" charset="0"/>
              </a:rPr>
              <a:t>Fault tolerant</a:t>
            </a:r>
            <a:endParaRPr lang="en-US" b="0">
              <a:latin typeface="Arial Narrow"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685800" y="152400"/>
            <a:ext cx="7772400" cy="1143000"/>
          </a:xfrm>
        </p:spPr>
        <p:txBody>
          <a:bodyPr/>
          <a:lstStyle/>
          <a:p>
            <a:r>
              <a:rPr lang="en-US" b="1"/>
              <a:t>Replica coordination</a:t>
            </a:r>
            <a:endParaRPr lang="en-US"/>
          </a:p>
        </p:txBody>
      </p:sp>
      <p:sp>
        <p:nvSpPr>
          <p:cNvPr id="115715" name="Rectangle 3"/>
          <p:cNvSpPr>
            <a:spLocks noGrp="1" noChangeArrowheads="1"/>
          </p:cNvSpPr>
          <p:nvPr>
            <p:ph idx="1"/>
          </p:nvPr>
        </p:nvSpPr>
        <p:spPr>
          <a:xfrm>
            <a:off x="304800" y="1447800"/>
            <a:ext cx="5562600" cy="4114800"/>
          </a:xfrm>
        </p:spPr>
        <p:txBody>
          <a:bodyPr/>
          <a:lstStyle/>
          <a:p>
            <a:pPr>
              <a:lnSpc>
                <a:spcPct val="90000"/>
              </a:lnSpc>
              <a:buFont typeface="Wingdings" pitchFamily="2" charset="2"/>
              <a:buNone/>
            </a:pPr>
            <a:r>
              <a:rPr lang="en-US" sz="2400" b="1">
                <a:latin typeface="Arial Narrow" charset="0"/>
              </a:rPr>
              <a:t>Agreement</a:t>
            </a:r>
            <a:r>
              <a:rPr lang="en-US" sz="2400">
                <a:latin typeface="Arial Narrow" charset="0"/>
              </a:rPr>
              <a:t>. Every correct replica receives all the requests.</a:t>
            </a:r>
          </a:p>
          <a:p>
            <a:pPr algn="just">
              <a:lnSpc>
                <a:spcPct val="90000"/>
              </a:lnSpc>
              <a:buFont typeface="Wingdings" pitchFamily="2" charset="2"/>
              <a:buNone/>
            </a:pPr>
            <a:r>
              <a:rPr lang="en-US" sz="2400" b="1">
                <a:latin typeface="Arial Narrow" charset="0"/>
              </a:rPr>
              <a:t>Order</a:t>
            </a:r>
            <a:r>
              <a:rPr lang="en-US" sz="2400">
                <a:latin typeface="Arial Narrow" charset="0"/>
              </a:rPr>
              <a:t>. Every correct replica receives the requests in the same order.</a:t>
            </a:r>
          </a:p>
          <a:p>
            <a:pPr algn="just">
              <a:lnSpc>
                <a:spcPct val="90000"/>
              </a:lnSpc>
              <a:buFont typeface="Wingdings" pitchFamily="2" charset="2"/>
              <a:buNone/>
            </a:pPr>
            <a:endParaRPr lang="en-US" sz="2400">
              <a:latin typeface="Arial Narrow" charset="0"/>
            </a:endParaRPr>
          </a:p>
          <a:p>
            <a:pPr algn="just">
              <a:lnSpc>
                <a:spcPct val="90000"/>
              </a:lnSpc>
              <a:buFont typeface="Wingdings" pitchFamily="2" charset="2"/>
              <a:buNone/>
            </a:pPr>
            <a:r>
              <a:rPr lang="en-US" sz="2400" i="1">
                <a:solidFill>
                  <a:schemeClr val="accent2"/>
                </a:solidFill>
                <a:latin typeface="Arial Narrow" charset="0"/>
              </a:rPr>
              <a:t>Agreement part</a:t>
            </a:r>
            <a:r>
              <a:rPr lang="en-US" sz="2400">
                <a:latin typeface="Arial Narrow" charset="0"/>
              </a:rPr>
              <a:t> is solved by </a:t>
            </a:r>
            <a:r>
              <a:rPr lang="en-US" sz="2400">
                <a:solidFill>
                  <a:srgbClr val="C70F05"/>
                </a:solidFill>
                <a:latin typeface="Arial Narrow" charset="0"/>
              </a:rPr>
              <a:t>atomic multicast</a:t>
            </a:r>
            <a:r>
              <a:rPr lang="en-US" sz="2400">
                <a:latin typeface="Arial Narrow" charset="0"/>
              </a:rPr>
              <a:t>.</a:t>
            </a:r>
          </a:p>
          <a:p>
            <a:pPr algn="just">
              <a:lnSpc>
                <a:spcPct val="90000"/>
              </a:lnSpc>
              <a:buFont typeface="Wingdings" pitchFamily="2" charset="2"/>
              <a:buNone/>
            </a:pPr>
            <a:r>
              <a:rPr lang="en-US" sz="2400" i="1">
                <a:solidFill>
                  <a:schemeClr val="accent2"/>
                </a:solidFill>
                <a:latin typeface="Arial Narrow" charset="0"/>
              </a:rPr>
              <a:t>Order part</a:t>
            </a:r>
            <a:r>
              <a:rPr lang="en-US" sz="2400">
                <a:latin typeface="Arial Narrow" charset="0"/>
              </a:rPr>
              <a:t> is solved by </a:t>
            </a:r>
            <a:r>
              <a:rPr lang="en-US" sz="2400">
                <a:solidFill>
                  <a:srgbClr val="C70F05"/>
                </a:solidFill>
                <a:latin typeface="Arial Narrow" charset="0"/>
              </a:rPr>
              <a:t>total order multicast</a:t>
            </a:r>
            <a:r>
              <a:rPr lang="en-US" sz="2400">
                <a:latin typeface="Arial Narrow" charset="0"/>
              </a:rPr>
              <a:t>.</a:t>
            </a:r>
          </a:p>
          <a:p>
            <a:pPr algn="just">
              <a:lnSpc>
                <a:spcPct val="90000"/>
              </a:lnSpc>
              <a:buFont typeface="Wingdings" pitchFamily="2" charset="2"/>
              <a:buNone/>
            </a:pPr>
            <a:endParaRPr lang="en-US" sz="2400">
              <a:latin typeface="Arial Narrow" charset="0"/>
            </a:endParaRPr>
          </a:p>
          <a:p>
            <a:pPr algn="just">
              <a:lnSpc>
                <a:spcPct val="90000"/>
              </a:lnSpc>
              <a:buFont typeface="Wingdings" pitchFamily="2" charset="2"/>
              <a:buNone/>
            </a:pPr>
            <a:r>
              <a:rPr lang="en-US" sz="2400">
                <a:latin typeface="Arial Narrow" charset="0"/>
              </a:rPr>
              <a:t>The order part solves the </a:t>
            </a:r>
            <a:r>
              <a:rPr lang="en-US" sz="2400" b="1">
                <a:latin typeface="Arial Narrow" charset="0"/>
              </a:rPr>
              <a:t>consensus problem</a:t>
            </a:r>
            <a:r>
              <a:rPr lang="en-US" sz="2400">
                <a:latin typeface="Arial Narrow" charset="0"/>
              </a:rPr>
              <a:t> </a:t>
            </a:r>
          </a:p>
          <a:p>
            <a:pPr algn="just">
              <a:lnSpc>
                <a:spcPct val="90000"/>
              </a:lnSpc>
              <a:buFont typeface="Wingdings" pitchFamily="2" charset="2"/>
              <a:buNone/>
            </a:pPr>
            <a:r>
              <a:rPr lang="en-US" sz="2400">
                <a:latin typeface="Arial Narrow" charset="0"/>
              </a:rPr>
              <a:t>where servers will agree about the </a:t>
            </a:r>
            <a:r>
              <a:rPr lang="en-US" sz="2400" b="1" i="1">
                <a:latin typeface="Arial Narrow" charset="0"/>
              </a:rPr>
              <a:t>next update</a:t>
            </a:r>
            <a:r>
              <a:rPr lang="en-US" sz="2400">
                <a:latin typeface="Arial Narrow" charset="0"/>
              </a:rPr>
              <a:t>. </a:t>
            </a:r>
          </a:p>
          <a:p>
            <a:pPr algn="just">
              <a:lnSpc>
                <a:spcPct val="90000"/>
              </a:lnSpc>
              <a:buFont typeface="Wingdings" pitchFamily="2" charset="2"/>
              <a:buNone/>
            </a:pPr>
            <a:r>
              <a:rPr lang="en-US" sz="2400">
                <a:latin typeface="Arial Narrow" charset="0"/>
              </a:rPr>
              <a:t>It requires a synchronous model</a:t>
            </a:r>
          </a:p>
        </p:txBody>
      </p:sp>
      <p:sp>
        <p:nvSpPr>
          <p:cNvPr id="115716" name="Rectangle 4"/>
          <p:cNvSpPr>
            <a:spLocks noChangeArrowheads="1"/>
          </p:cNvSpPr>
          <p:nvPr/>
        </p:nvSpPr>
        <p:spPr bwMode="auto">
          <a:xfrm>
            <a:off x="6934200" y="19812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5717" name="Rectangle 5"/>
          <p:cNvSpPr>
            <a:spLocks noChangeArrowheads="1"/>
          </p:cNvSpPr>
          <p:nvPr/>
        </p:nvSpPr>
        <p:spPr bwMode="auto">
          <a:xfrm>
            <a:off x="7315200" y="3810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5718" name="Rectangle 6"/>
          <p:cNvSpPr>
            <a:spLocks noChangeArrowheads="1"/>
          </p:cNvSpPr>
          <p:nvPr/>
        </p:nvSpPr>
        <p:spPr bwMode="auto">
          <a:xfrm>
            <a:off x="8077200" y="27432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5719" name="Rectangle 7"/>
          <p:cNvSpPr>
            <a:spLocks noChangeArrowheads="1"/>
          </p:cNvSpPr>
          <p:nvPr/>
        </p:nvSpPr>
        <p:spPr bwMode="auto">
          <a:xfrm>
            <a:off x="6324600" y="3048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5720" name="Line 8"/>
          <p:cNvSpPr>
            <a:spLocks noChangeShapeType="1"/>
          </p:cNvSpPr>
          <p:nvPr/>
        </p:nvSpPr>
        <p:spPr bwMode="auto">
          <a:xfrm>
            <a:off x="7086600" y="2286000"/>
            <a:ext cx="381000" cy="1524000"/>
          </a:xfrm>
          <a:prstGeom prst="line">
            <a:avLst/>
          </a:prstGeom>
          <a:noFill/>
          <a:ln w="9525">
            <a:solidFill>
              <a:schemeClr val="tx1"/>
            </a:solidFill>
            <a:round/>
            <a:headEnd/>
            <a:tailEnd/>
          </a:ln>
          <a:effectLst/>
        </p:spPr>
        <p:txBody>
          <a:bodyPr wrap="none" anchor="ctr"/>
          <a:lstStyle/>
          <a:p>
            <a:endParaRPr lang="en-US"/>
          </a:p>
        </p:txBody>
      </p:sp>
      <p:sp>
        <p:nvSpPr>
          <p:cNvPr id="115721" name="Line 9"/>
          <p:cNvSpPr>
            <a:spLocks noChangeShapeType="1"/>
          </p:cNvSpPr>
          <p:nvPr/>
        </p:nvSpPr>
        <p:spPr bwMode="auto">
          <a:xfrm flipV="1">
            <a:off x="6629400" y="2895600"/>
            <a:ext cx="1447800" cy="304800"/>
          </a:xfrm>
          <a:prstGeom prst="line">
            <a:avLst/>
          </a:prstGeom>
          <a:noFill/>
          <a:ln w="9525">
            <a:solidFill>
              <a:schemeClr val="tx1"/>
            </a:solidFill>
            <a:round/>
            <a:headEnd/>
            <a:tailEnd/>
          </a:ln>
          <a:effectLst/>
        </p:spPr>
        <p:txBody>
          <a:bodyPr wrap="none" anchor="ctr"/>
          <a:lstStyle/>
          <a:p>
            <a:endParaRPr lang="en-US"/>
          </a:p>
        </p:txBody>
      </p:sp>
      <p:sp>
        <p:nvSpPr>
          <p:cNvPr id="115722" name="Line 10"/>
          <p:cNvSpPr>
            <a:spLocks noChangeShapeType="1"/>
          </p:cNvSpPr>
          <p:nvPr/>
        </p:nvSpPr>
        <p:spPr bwMode="auto">
          <a:xfrm flipH="1">
            <a:off x="6477000" y="2133600"/>
            <a:ext cx="457200" cy="914400"/>
          </a:xfrm>
          <a:prstGeom prst="line">
            <a:avLst/>
          </a:prstGeom>
          <a:noFill/>
          <a:ln w="9525">
            <a:solidFill>
              <a:schemeClr val="tx1"/>
            </a:solidFill>
            <a:round/>
            <a:headEnd/>
            <a:tailEnd/>
          </a:ln>
          <a:effectLst/>
        </p:spPr>
        <p:txBody>
          <a:bodyPr wrap="none" anchor="ctr"/>
          <a:lstStyle/>
          <a:p>
            <a:endParaRPr lang="en-US"/>
          </a:p>
        </p:txBody>
      </p:sp>
      <p:sp>
        <p:nvSpPr>
          <p:cNvPr id="115723" name="Line 11"/>
          <p:cNvSpPr>
            <a:spLocks noChangeShapeType="1"/>
          </p:cNvSpPr>
          <p:nvPr/>
        </p:nvSpPr>
        <p:spPr bwMode="auto">
          <a:xfrm>
            <a:off x="6477000" y="3352800"/>
            <a:ext cx="838200" cy="609600"/>
          </a:xfrm>
          <a:prstGeom prst="line">
            <a:avLst/>
          </a:prstGeom>
          <a:noFill/>
          <a:ln w="9525">
            <a:solidFill>
              <a:schemeClr val="tx1"/>
            </a:solidFill>
            <a:round/>
            <a:headEnd/>
            <a:tailEnd/>
          </a:ln>
          <a:effectLst/>
        </p:spPr>
        <p:txBody>
          <a:bodyPr wrap="none" anchor="ctr"/>
          <a:lstStyle/>
          <a:p>
            <a:endParaRPr lang="en-US"/>
          </a:p>
        </p:txBody>
      </p:sp>
      <p:sp>
        <p:nvSpPr>
          <p:cNvPr id="115724" name="Line 12"/>
          <p:cNvSpPr>
            <a:spLocks noChangeShapeType="1"/>
          </p:cNvSpPr>
          <p:nvPr/>
        </p:nvSpPr>
        <p:spPr bwMode="auto">
          <a:xfrm flipV="1">
            <a:off x="7620000" y="3048000"/>
            <a:ext cx="609600" cy="914400"/>
          </a:xfrm>
          <a:prstGeom prst="line">
            <a:avLst/>
          </a:prstGeom>
          <a:noFill/>
          <a:ln w="9525">
            <a:solidFill>
              <a:schemeClr val="tx1"/>
            </a:solidFill>
            <a:round/>
            <a:headEnd/>
            <a:tailEnd/>
          </a:ln>
          <a:effectLst/>
        </p:spPr>
        <p:txBody>
          <a:bodyPr wrap="none" anchor="ctr"/>
          <a:lstStyle/>
          <a:p>
            <a:endParaRPr lang="en-US"/>
          </a:p>
        </p:txBody>
      </p:sp>
      <p:sp>
        <p:nvSpPr>
          <p:cNvPr id="115725" name="Line 13"/>
          <p:cNvSpPr>
            <a:spLocks noChangeShapeType="1"/>
          </p:cNvSpPr>
          <p:nvPr/>
        </p:nvSpPr>
        <p:spPr bwMode="auto">
          <a:xfrm flipH="1" flipV="1">
            <a:off x="7239000" y="2133600"/>
            <a:ext cx="990600" cy="609600"/>
          </a:xfrm>
          <a:prstGeom prst="line">
            <a:avLst/>
          </a:prstGeom>
          <a:noFill/>
          <a:ln w="9525">
            <a:solidFill>
              <a:schemeClr val="tx1"/>
            </a:solidFill>
            <a:round/>
            <a:headEnd/>
            <a:tailEnd/>
          </a:ln>
          <a:effectLst/>
        </p:spPr>
        <p:txBody>
          <a:bodyPr wrap="none" anchor="ctr"/>
          <a:lstStyle/>
          <a:p>
            <a:endParaRPr lang="en-US"/>
          </a:p>
        </p:txBody>
      </p:sp>
      <p:sp>
        <p:nvSpPr>
          <p:cNvPr id="115726" name="Oval 14"/>
          <p:cNvSpPr>
            <a:spLocks noChangeArrowheads="1"/>
          </p:cNvSpPr>
          <p:nvPr/>
        </p:nvSpPr>
        <p:spPr bwMode="auto">
          <a:xfrm>
            <a:off x="5943600" y="30480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5727" name="Oval 15"/>
          <p:cNvSpPr>
            <a:spLocks noChangeArrowheads="1"/>
          </p:cNvSpPr>
          <p:nvPr/>
        </p:nvSpPr>
        <p:spPr bwMode="auto">
          <a:xfrm>
            <a:off x="8458200" y="26670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5728" name="Oval 16"/>
          <p:cNvSpPr>
            <a:spLocks noChangeArrowheads="1"/>
          </p:cNvSpPr>
          <p:nvPr/>
        </p:nvSpPr>
        <p:spPr bwMode="auto">
          <a:xfrm>
            <a:off x="6934200" y="16002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5729" name="Oval 17"/>
          <p:cNvSpPr>
            <a:spLocks noChangeArrowheads="1"/>
          </p:cNvSpPr>
          <p:nvPr/>
        </p:nvSpPr>
        <p:spPr bwMode="auto">
          <a:xfrm>
            <a:off x="7315200" y="4191000"/>
            <a:ext cx="304800" cy="304800"/>
          </a:xfrm>
          <a:prstGeom prst="ellipse">
            <a:avLst/>
          </a:prstGeom>
          <a:solidFill>
            <a:srgbClr val="FDE12E"/>
          </a:solidFill>
          <a:ln w="9525">
            <a:solidFill>
              <a:schemeClr val="tx1"/>
            </a:solidFill>
            <a:round/>
            <a:headEnd/>
            <a:tailEnd/>
          </a:ln>
          <a:effectLst/>
        </p:spPr>
        <p:txBody>
          <a:bodyPr wrap="none" anchor="ctr"/>
          <a:lstStyle/>
          <a:p>
            <a:endParaRPr lang="en-US"/>
          </a:p>
        </p:txBody>
      </p:sp>
      <p:sp>
        <p:nvSpPr>
          <p:cNvPr id="115730" name="AutoShape 18"/>
          <p:cNvSpPr>
            <a:spLocks noChangeArrowheads="1"/>
          </p:cNvSpPr>
          <p:nvPr/>
        </p:nvSpPr>
        <p:spPr bwMode="auto">
          <a:xfrm>
            <a:off x="7696200" y="1295400"/>
            <a:ext cx="685800" cy="533400"/>
          </a:xfrm>
          <a:prstGeom prst="wedgeRoundRectCallout">
            <a:avLst>
              <a:gd name="adj1" fmla="val -149074"/>
              <a:gd name="adj2" fmla="val 32736"/>
              <a:gd name="adj3" fmla="val 16667"/>
            </a:avLst>
          </a:prstGeom>
          <a:solidFill>
            <a:schemeClr val="folHlink"/>
          </a:solidFill>
          <a:ln w="9525">
            <a:solidFill>
              <a:schemeClr val="tx1"/>
            </a:solidFill>
            <a:miter lim="800000"/>
            <a:headEnd/>
            <a:tailEnd/>
          </a:ln>
          <a:effectLst/>
        </p:spPr>
        <p:txBody>
          <a:bodyPr wrap="none" anchor="ctr"/>
          <a:lstStyle/>
          <a:p>
            <a:pPr algn="ctr"/>
            <a:r>
              <a:rPr lang="en-US" b="0">
                <a:latin typeface="Arial Narrow" charset="0"/>
              </a:rPr>
              <a:t>client</a:t>
            </a:r>
          </a:p>
        </p:txBody>
      </p:sp>
      <p:sp>
        <p:nvSpPr>
          <p:cNvPr id="115731" name="AutoShape 19"/>
          <p:cNvSpPr>
            <a:spLocks noChangeArrowheads="1"/>
          </p:cNvSpPr>
          <p:nvPr/>
        </p:nvSpPr>
        <p:spPr bwMode="auto">
          <a:xfrm>
            <a:off x="8001000" y="3581400"/>
            <a:ext cx="685800" cy="533400"/>
          </a:xfrm>
          <a:prstGeom prst="wedgeRoundRectCallout">
            <a:avLst>
              <a:gd name="adj1" fmla="val -105556"/>
              <a:gd name="adj2" fmla="val 27977"/>
              <a:gd name="adj3" fmla="val 16667"/>
            </a:avLst>
          </a:prstGeom>
          <a:solidFill>
            <a:srgbClr val="B840C0"/>
          </a:solidFill>
          <a:ln w="9525">
            <a:solidFill>
              <a:schemeClr val="tx1"/>
            </a:solidFill>
            <a:miter lim="800000"/>
            <a:headEnd/>
            <a:tailEnd/>
          </a:ln>
          <a:effectLst/>
        </p:spPr>
        <p:txBody>
          <a:bodyPr wrap="none" anchor="ctr"/>
          <a:lstStyle/>
          <a:p>
            <a:pPr algn="ctr"/>
            <a:r>
              <a:rPr lang="en-US" b="0">
                <a:latin typeface="Arial Narrow" charset="0"/>
              </a:rPr>
              <a:t>server</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TEC452&amp;#x0D;&amp;#x0A;Distributed Computing&amp;#x0D;&amp;#x0A;&amp;#x0D;&amp;#x0A;&amp;#x0D;&amp;#x0A;Lecture 14&amp;#x0D;&amp;#x0A;Replicated Data Management&amp;quot;&quot;/&gt;&lt;property id=&quot;20307&quot; value=&quot;304&quot;/&gt;&lt;/object&gt;&lt;object type=&quot;3&quot; unique_id=&quot;10005&quot;&gt;&lt;property id=&quot;20148&quot; value=&quot;5&quot;/&gt;&lt;property id=&quot;20300&quot; value=&quot;Slide 2 - &amp;quot;Replication&amp;quot;&quot;/&gt;&lt;property id=&quot;20307&quot; value=&quot;305&quot;/&gt;&lt;/object&gt;&lt;object type=&quot;3&quot; unique_id=&quot;10006&quot;&gt;&lt;property id=&quot;20148&quot; value=&quot;5&quot;/&gt;&lt;property id=&quot;20300&quot; value=&quot;Slide 3 - &amp;quot;Updating replicated data&amp;quot;&quot;/&gt;&lt;property id=&quot;20307&quot; value=&quot;306&quot;/&gt;&lt;/object&gt;&lt;object type=&quot;3&quot; unique_id=&quot;10007&quot;&gt;&lt;property id=&quot;20148&quot; value=&quot;5&quot;/&gt;&lt;property id=&quot;20300&quot; value=&quot;Slide 4 - &amp;quot;Passive replication&amp;quot;&quot;/&gt;&lt;property id=&quot;20307&quot; value=&quot;307&quot;/&gt;&lt;/object&gt;&lt;object type=&quot;3&quot; unique_id=&quot;10008&quot;&gt;&lt;property id=&quot;20148&quot; value=&quot;5&quot;/&gt;&lt;property id=&quot;20300&quot; value=&quot;Slide 5 - &amp;quot;Primary-backup protocol&amp;quot;&quot;/&gt;&lt;property id=&quot;20307&quot; value=&quot;308&quot;/&gt;&lt;/object&gt;&lt;object type=&quot;3&quot; unique_id=&quot;10009&quot;&gt;&lt;property id=&quot;20148&quot; value=&quot;5&quot;/&gt;&lt;property id=&quot;20300&quot; value=&quot;Slide 6 - &amp;quot;Primary-backup protocol&amp;quot;&quot;/&gt;&lt;property id=&quot;20307&quot; value=&quot;309&quot;/&gt;&lt;/object&gt;&lt;object type=&quot;3&quot; unique_id=&quot;10010&quot;&gt;&lt;property id=&quot;20148&quot; value=&quot;5&quot;/&gt;&lt;property id=&quot;20300&quot; value=&quot;Slide 7 - &amp;quot;Active replication&amp;quot;&quot;/&gt;&lt;property id=&quot;20307&quot; value=&quot;310&quot;/&gt;&lt;/object&gt;&lt;object type=&quot;3&quot; unique_id=&quot;10011&quot;&gt;&lt;property id=&quot;20148&quot; value=&quot;5&quot;/&gt;&lt;property id=&quot;20300&quot; value=&quot;Slide 8 - &amp;quot;Fault-tolerant state machine&amp;quot;&quot;/&gt;&lt;property id=&quot;20307&quot; value=&quot;311&quot;/&gt;&lt;/object&gt;&lt;object type=&quot;3&quot; unique_id=&quot;10012&quot;&gt;&lt;property id=&quot;20148&quot; value=&quot;5&quot;/&gt;&lt;property id=&quot;20300&quot; value=&quot;Slide 9 - &amp;quot;Replica coordination&amp;quot;&quot;/&gt;&lt;property id=&quot;20307&quot; value=&quot;312&quot;/&gt;&lt;/object&gt;&lt;object type=&quot;3&quot; unique_id=&quot;10013&quot;&gt;&lt;property id=&quot;20148&quot; value=&quot;5&quot;/&gt;&lt;property id=&quot;20300&quot; value=&quot;Slide 10 - &amp;quot;Agreement&amp;quot;&quot;/&gt;&lt;property id=&quot;20307&quot; value=&quot;313&quot;/&gt;&lt;/object&gt;&lt;object type=&quot;3&quot; unique_id=&quot;10014&quot;&gt;&lt;property id=&quot;20148&quot; value=&quot;5&quot;/&gt;&lt;property id=&quot;20300&quot; value=&quot;Slide 11 - &amp;quot;Order&amp;quot;&quot;/&gt;&lt;property id=&quot;20307&quot; value=&quot;314&quot;/&gt;&lt;/object&gt;&lt;object type=&quot;3&quot; unique_id=&quot;10015&quot;&gt;&lt;property id=&quot;20148&quot; value=&quot;5&quot;/&gt;&lt;property id=&quot;20300&quot; value=&quot;Slide 12 - &amp;quot;Order&amp;quot;&quot;/&gt;&lt;property id=&quot;20307&quot; value=&quot;315&quot;/&gt;&lt;/object&gt;&lt;object type=&quot;3&quot; unique_id=&quot;10016&quot;&gt;&lt;property id=&quot;20148&quot; value=&quot;5&quot;/&gt;&lt;property id=&quot;20300&quot; value=&quot;Slide 13 - &amp;quot;What is replica consistency?&amp;quot;&quot;/&gt;&lt;property id=&quot;20307&quot; value=&quot;316&quot;/&gt;&lt;/object&gt;&lt;object type=&quot;3&quot; unique_id=&quot;10017&quot;&gt;&lt;property id=&quot;20148&quot; value=&quot;5&quot;/&gt;&lt;property id=&quot;20300&quot; value=&quot;Slide 14 - &amp;quot;Replica Consistency&amp;quot;&quot;/&gt;&lt;property id=&quot;20307&quot; value=&quot;317&quot;/&gt;&lt;/object&gt;&lt;object type=&quot;3&quot; unique_id=&quot;10018&quot;&gt;&lt;property id=&quot;20148&quot; value=&quot;5&quot;/&gt;&lt;property id=&quot;20300&quot; value=&quot;Slide 15 - &amp;quot;Data-centric Consistency Models&amp;quot;&quot;/&gt;&lt;property id=&quot;20307&quot; value=&quot;318&quot;/&gt;&lt;/object&gt;&lt;object type=&quot;3&quot; unique_id=&quot;10019&quot;&gt;&lt;property id=&quot;20148&quot; value=&quot;5&quot;/&gt;&lt;property id=&quot;20300&quot; value=&quot;Slide 16 - &amp;quot;Strict consistency&amp;quot;&quot;/&gt;&lt;property id=&quot;20307&quot; value=&quot;319&quot;/&gt;&lt;/object&gt;&lt;object type=&quot;3&quot; unique_id=&quot;10020&quot;&gt;&lt;property id=&quot;20148&quot; value=&quot;5&quot;/&gt;&lt;property id=&quot;20300&quot; value=&quot;Slide 17 - &amp;quot;Sequential consistency&amp;quot;&quot;/&gt;&lt;property id=&quot;20307&quot; value=&quot;320&quot;/&gt;&lt;/object&gt;&lt;object type=&quot;3&quot; unique_id=&quot;10021&quot;&gt;&lt;property id=&quot;20148&quot; value=&quot;5&quot;/&gt;&lt;property id=&quot;20300&quot; value=&quot;Slide 18 - &amp;quot;Sequential consistency&amp;quot;&quot;/&gt;&lt;property id=&quot;20307&quot; value=&quot;321&quot;/&gt;&lt;/object&gt;&lt;object type=&quot;3&quot; unique_id=&quot;10022&quot;&gt;&lt;property id=&quot;20148&quot; value=&quot;5&quot;/&gt;&lt;property id=&quot;20300&quot; value=&quot;Slide 19 - &amp;quot;Causal consistency&amp;quot;&quot;/&gt;&lt;property id=&quot;20307&quot; value=&quot;322&quot;/&gt;&lt;/object&gt;&lt;object type=&quot;3&quot; unique_id=&quot;10023&quot;&gt;&lt;property id=&quot;20148&quot; value=&quot;5&quot;/&gt;&lt;property id=&quot;20300&quot; value=&quot;Slide 20 - &amp;quot;Linearizability&amp;quot;&quot;/&gt;&lt;property id=&quot;20307&quot; value=&quot;323&quot;/&gt;&lt;/object&gt;&lt;object type=&quot;3&quot; unique_id=&quot;10024&quot;&gt;&lt;property id=&quot;20148&quot; value=&quot;5&quot;/&gt;&lt;property id=&quot;20300&quot; value=&quot;Slide 21 - &amp;quot;Linearizability&amp;quot;&quot;/&gt;&lt;property id=&quot;20307&quot; value=&quot;324&quot;/&gt;&lt;/object&gt;&lt;object type=&quot;3&quot; unique_id=&quot;10025&quot;&gt;&lt;property id=&quot;20148&quot; value=&quot;5&quot;/&gt;&lt;property id=&quot;20300&quot; value=&quot;Slide 22 - &amp;quot;Sequential consistency&amp;quot;&quot;/&gt;&lt;property id=&quot;20307&quot; value=&quot;325&quot;/&gt;&lt;/object&gt;&lt;object type=&quot;3&quot; unique_id=&quot;10026&quot;&gt;&lt;property id=&quot;20148&quot; value=&quot;5&quot;/&gt;&lt;property id=&quot;20300&quot; value=&quot;Slide 23 - &amp;quot;Sequential consistency&amp;quot;&quot;/&gt;&lt;property id=&quot;20307&quot; value=&quot;326&quot;/&gt;&lt;/object&gt;&lt;object type=&quot;3&quot; unique_id=&quot;10027&quot;&gt;&lt;property id=&quot;20148&quot; value=&quot;5&quot;/&gt;&lt;property id=&quot;20300&quot; value=&quot;Slide 24 - &amp;quot;Causal consistency&amp;quot;&quot;/&gt;&lt;property id=&quot;20307&quot; value=&quot;327&quot;/&gt;&lt;/object&gt;&lt;object type=&quot;3&quot; unique_id=&quot;10028&quot;&gt;&lt;property id=&quot;20148&quot; value=&quot;5&quot;/&gt;&lt;property id=&quot;20300&quot; value=&quot;Slide 25 - &amp;quot;Implementing consistency models&amp;quot;&quot;/&gt;&lt;property id=&quot;20307&quot; value=&quot;328&quot;/&gt;&lt;/object&gt;&lt;object type=&quot;3&quot; unique_id=&quot;10029&quot;&gt;&lt;property id=&quot;20148&quot; value=&quot;5&quot;/&gt;&lt;property id=&quot;20300&quot; value=&quot;Slide 26 - &amp;quot;Implementing linearizability&amp;quot;&quot;/&gt;&lt;property id=&quot;20307&quot; value=&quot;329&quot;/&gt;&lt;/object&gt;&lt;object type=&quot;3&quot; unique_id=&quot;10030&quot;&gt;&lt;property id=&quot;20148&quot; value=&quot;5&quot;/&gt;&lt;property id=&quot;20300&quot; value=&quot;Slide 27 - &amp;quot;Implementing linearizability&amp;quot;&quot;/&gt;&lt;property id=&quot;20307&quot; value=&quot;330&quot;/&gt;&lt;/object&gt;&lt;object type=&quot;3&quot; unique_id=&quot;10031&quot;&gt;&lt;property id=&quot;20148&quot; value=&quot;5&quot;/&gt;&lt;property id=&quot;20300&quot; value=&quot;Slide 28 - &amp;quot;Implementing sequential consistency&amp;quot;&quot;/&gt;&lt;property id=&quot;20307&quot; value=&quot;331&quot;/&gt;&lt;/object&gt;&lt;object type=&quot;3&quot; unique_id=&quot;10032&quot;&gt;&lt;property id=&quot;20148&quot; value=&quot;5&quot;/&gt;&lt;property id=&quot;20300&quot; value=&quot;Slide 29 - &amp;quot;Exercise&amp;quot;&quot;/&gt;&lt;property id=&quot;20307&quot; value=&quot;332&quot;/&gt;&lt;/object&gt;&lt;object type=&quot;3&quot; unique_id=&quot;10033&quot;&gt;&lt;property id=&quot;20148&quot; value=&quot;5&quot;/&gt;&lt;property id=&quot;20300&quot; value=&quot;Slide 30 - &amp;quot;Client centric consistency model&amp;quot;&quot;/&gt;&lt;property id=&quot;20307&quot; value=&quot;333&quot;/&gt;&lt;/object&gt;&lt;object type=&quot;3&quot; unique_id=&quot;10034&quot;&gt;&lt;property id=&quot;20148&quot; value=&quot;5&quot;/&gt;&lt;property id=&quot;20300&quot; value=&quot;Slide 31 - &amp;quot;Client centric consistency model&amp;quot;&quot;/&gt;&lt;property id=&quot;20307&quot; value=&quot;334&quot;/&gt;&lt;/object&gt;&lt;object type=&quot;3&quot; unique_id=&quot;10035&quot;&gt;&lt;property id=&quot;20148&quot; value=&quot;5&quot;/&gt;&lt;property id=&quot;20300&quot; value=&quot;Slide 32 - &amp;quot;Client centric consistency model&amp;quot;&quot;/&gt;&lt;property id=&quot;20307&quot; value=&quot;335&quot;/&gt;&lt;/object&gt;&lt;object type=&quot;3&quot; unique_id=&quot;10036&quot;&gt;&lt;property id=&quot;20148&quot; value=&quot;5&quot;/&gt;&lt;property id=&quot;20300&quot; value=&quot;Slide 33 - &amp;quot;Client centric consistency model&amp;quot;&quot;/&gt;&lt;property id=&quot;20307&quot; value=&quot;336&quot;/&gt;&lt;/object&gt;&lt;object type=&quot;3&quot; unique_id=&quot;10037&quot;&gt;&lt;property id=&quot;20148&quot; value=&quot;5&quot;/&gt;&lt;property id=&quot;20300&quot; value=&quot;Slide 34 - &amp;quot;Quorum-based protocols&amp;quot;&quot;/&gt;&lt;property id=&quot;20307&quot; value=&quot;337&quot;/&gt;&lt;/object&gt;&lt;object type=&quot;3&quot; unique_id=&quot;10038&quot;&gt;&lt;property id=&quot;20148&quot; value=&quot;5&quot;/&gt;&lt;property id=&quot;20300&quot; value=&quot;Slide 35 - &amp;quot;Quorum-based protocols&amp;quot;&quot;/&gt;&lt;property id=&quot;20307&quot; value=&quot;338&quot;/&gt;&lt;/object&gt;&lt;object type=&quot;3&quot; unique_id=&quot;10039&quot;&gt;&lt;property id=&quot;20148&quot; value=&quot;5&quot;/&gt;&lt;property id=&quot;20300&quot; value=&quot;Slide 36 - &amp;quot;How it works&amp;quot;&quot;/&gt;&lt;property id=&quot;20307&quot; value=&quot;339&quot;/&gt;&lt;/object&gt;&lt;object type=&quot;3&quot; unique_id=&quot;10040&quot;&gt;&lt;property id=&quot;20148&quot; value=&quot;5&quot;/&gt;&lt;property id=&quot;20300&quot; value=&quot;Slide 37 - &amp;quot;Quorum-based protocols&amp;quot;&quot;/&gt;&lt;property id=&quot;20307&quot; value=&quot;340&quot;/&gt;&lt;/object&gt;&lt;object type=&quot;3&quot; unique_id=&quot;10041&quot;&gt;&lt;property id=&quot;20148&quot; value=&quot;5&quot;/&gt;&lt;property id=&quot;20300&quot; value=&quot;Slide 38 - &amp;quot;Quorum-based protocols&amp;quot;&quot;/&gt;&lt;property id=&quot;20307&quot; value=&quot;341&quot;/&gt;&lt;/object&gt;&lt;object type=&quot;3&quot; unique_id=&quot;10042&quot;&gt;&lt;property id=&quot;20148&quot; value=&quot;5&quot;/&gt;&lt;property id=&quot;20300&quot; value=&quot;Slide 39 - &amp;quot;Quorum-based protocols&amp;quot;&quot;/&gt;&lt;property id=&quot;20307&quot; value=&quot;342&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1969</TotalTime>
  <Words>1141</Words>
  <Application>Microsoft Office PowerPoint</Application>
  <PresentationFormat>On-screen Show (4:3)</PresentationFormat>
  <Paragraphs>310</Paragraphs>
  <Slides>39</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51" baseType="lpstr">
      <vt:lpstr>Times New Roman</vt:lpstr>
      <vt:lpstr>Tahoma</vt:lpstr>
      <vt:lpstr>Arial Unicode MS</vt:lpstr>
      <vt:lpstr>Wingdings</vt:lpstr>
      <vt:lpstr>굴림</vt:lpstr>
      <vt:lpstr>Arial Narrow</vt:lpstr>
      <vt:lpstr>Times</vt:lpstr>
      <vt:lpstr>Brush Script MT</vt:lpstr>
      <vt:lpstr>New York</vt:lpstr>
      <vt:lpstr>Lucida Grande</vt:lpstr>
      <vt:lpstr>Module</vt:lpstr>
      <vt:lpstr>Microsoft Word Document</vt:lpstr>
      <vt:lpstr>ITEC452 Distributed Computing   Lecture 14 Replicated Data Management</vt:lpstr>
      <vt:lpstr>Replication</vt:lpstr>
      <vt:lpstr>Updating replicated data</vt:lpstr>
      <vt:lpstr>Passive replication</vt:lpstr>
      <vt:lpstr>Primary-backup protocol</vt:lpstr>
      <vt:lpstr>Primary-backup protocol</vt:lpstr>
      <vt:lpstr>Active replication</vt:lpstr>
      <vt:lpstr>Fault-tolerant state machine</vt:lpstr>
      <vt:lpstr>Replica coordination</vt:lpstr>
      <vt:lpstr>Agreement</vt:lpstr>
      <vt:lpstr>Order</vt:lpstr>
      <vt:lpstr>Order</vt:lpstr>
      <vt:lpstr>What is replica consistency?</vt:lpstr>
      <vt:lpstr>Replica Consistency</vt:lpstr>
      <vt:lpstr>Data-centric Consistency Models</vt:lpstr>
      <vt:lpstr>Strict consistency</vt:lpstr>
      <vt:lpstr>Sequential consistency</vt:lpstr>
      <vt:lpstr>Sequential consistency</vt:lpstr>
      <vt:lpstr>Causal consistency</vt:lpstr>
      <vt:lpstr>Linearizability</vt:lpstr>
      <vt:lpstr>Linearizability</vt:lpstr>
      <vt:lpstr>Sequential consistency</vt:lpstr>
      <vt:lpstr>Sequential consistency</vt:lpstr>
      <vt:lpstr>Causal consistency</vt:lpstr>
      <vt:lpstr>Implementing consistency models</vt:lpstr>
      <vt:lpstr>Implementing linearizability</vt:lpstr>
      <vt:lpstr>Implementing linearizability</vt:lpstr>
      <vt:lpstr>Implementing sequential consistency</vt:lpstr>
      <vt:lpstr>Exercise</vt:lpstr>
      <vt:lpstr>Client centric consistency model</vt:lpstr>
      <vt:lpstr>Client centric consistency model</vt:lpstr>
      <vt:lpstr>Client centric consistency model</vt:lpstr>
      <vt:lpstr>Client centric consistency model</vt:lpstr>
      <vt:lpstr>Quorum-based protocols</vt:lpstr>
      <vt:lpstr>Quorum-based protocols</vt:lpstr>
      <vt:lpstr>How it works</vt:lpstr>
      <vt:lpstr>Quorum-based protocols</vt:lpstr>
      <vt:lpstr>Quorum-based protocols</vt:lpstr>
      <vt:lpstr>Quorum-based protocols</vt:lpstr>
    </vt:vector>
  </TitlesOfParts>
  <Company>University of Iowa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Concurrent Reading and Writing using Mobile Agents</dc:title>
  <dc:creator>Sukumar Ghosh</dc:creator>
  <cp:lastModifiedBy>Radford University</cp:lastModifiedBy>
  <cp:revision>150</cp:revision>
  <dcterms:created xsi:type="dcterms:W3CDTF">2002-11-01T02:53:35Z</dcterms:created>
  <dcterms:modified xsi:type="dcterms:W3CDTF">2011-09-01T03:21:13Z</dcterms:modified>
</cp:coreProperties>
</file>