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24"/>
  </p:notesMasterIdLst>
  <p:handoutMasterIdLst>
    <p:handoutMasterId r:id="rId25"/>
  </p:handoutMasterIdLst>
  <p:sldIdLst>
    <p:sldId id="304" r:id="rId2"/>
    <p:sldId id="321" r:id="rId3"/>
    <p:sldId id="322" r:id="rId4"/>
    <p:sldId id="323" r:id="rId5"/>
    <p:sldId id="310" r:id="rId6"/>
    <p:sldId id="303" r:id="rId7"/>
    <p:sldId id="319" r:id="rId8"/>
    <p:sldId id="324" r:id="rId9"/>
    <p:sldId id="325" r:id="rId10"/>
    <p:sldId id="326" r:id="rId11"/>
    <p:sldId id="327" r:id="rId12"/>
    <p:sldId id="315" r:id="rId13"/>
    <p:sldId id="316" r:id="rId14"/>
    <p:sldId id="311" r:id="rId15"/>
    <p:sldId id="306" r:id="rId16"/>
    <p:sldId id="307" r:id="rId17"/>
    <p:sldId id="297" r:id="rId18"/>
    <p:sldId id="320" r:id="rId19"/>
    <p:sldId id="312" r:id="rId20"/>
    <p:sldId id="313" r:id="rId21"/>
    <p:sldId id="317" r:id="rId22"/>
    <p:sldId id="314" r:id="rId23"/>
  </p:sldIdLst>
  <p:sldSz cx="9144000" cy="6858000" type="screen4x3"/>
  <p:notesSz cx="7010400" cy="9296400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FFFF99"/>
    <a:srgbClr val="006666"/>
    <a:srgbClr val="FF0066"/>
    <a:srgbClr val="4D4D4D"/>
    <a:srgbClr val="003300"/>
    <a:srgbClr val="FF5050"/>
    <a:srgbClr val="FFFFCC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8" autoAdjust="0"/>
    <p:restoredTop sz="83671" autoAdjust="0"/>
  </p:normalViewPr>
  <p:slideViewPr>
    <p:cSldViewPr>
      <p:cViewPr varScale="1">
        <p:scale>
          <a:sx n="76" d="100"/>
          <a:sy n="76" d="100"/>
        </p:scale>
        <p:origin x="-6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CDC216-12CE-4A4E-BEE4-530598DA96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3DEF2-726B-40E5-BA11-D0CF97AB9572}" type="datetimeFigureOut">
              <a:rPr lang="en-US" smtClean="0"/>
              <a:t>8/31/2011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2FFA4-8B65-431F-A1DA-AD88B2D96A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2FFA4-8B65-431F-A1DA-AD88B2D96AA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Google processes 20 PB a day (2008)</a:t>
            </a:r>
          </a:p>
          <a:p>
            <a:pPr lvl="1"/>
            <a:endParaRPr lang="en-US" altLang="ko-KR" sz="2400" dirty="0" smtClean="0">
              <a:ea typeface="굴림" pitchFamily="50" charset="-127"/>
            </a:endParaRPr>
          </a:p>
          <a:p>
            <a:pPr lvl="1"/>
            <a:endParaRPr lang="en-US" altLang="ko-KR" sz="2400" dirty="0" smtClean="0">
              <a:ea typeface="굴림" pitchFamily="50" charset="-127"/>
            </a:endParaRPr>
          </a:p>
          <a:p>
            <a:pPr lvl="1"/>
            <a:r>
              <a:rPr lang="en-US" altLang="ko-KR" sz="2400" dirty="0" err="1" smtClean="0">
                <a:ea typeface="굴림" pitchFamily="50" charset="-127"/>
              </a:rPr>
              <a:t>Kazaa</a:t>
            </a:r>
            <a:r>
              <a:rPr lang="en-US" altLang="ko-KR" sz="2400" dirty="0" smtClean="0">
                <a:ea typeface="굴림" pitchFamily="50" charset="-127"/>
              </a:rPr>
              <a:t> (formally, </a:t>
            </a:r>
            <a:r>
              <a:rPr lang="en-US" sz="2400" dirty="0" err="1" smtClean="0"/>
              <a:t>KaZaA</a:t>
            </a:r>
            <a:r>
              <a:rPr lang="en-US" altLang="ko-KR" sz="2400" dirty="0" smtClean="0">
                <a:ea typeface="굴림" pitchFamily="50" charset="-127"/>
              </a:rPr>
              <a:t>)</a:t>
            </a:r>
            <a:endParaRPr lang="en-US" sz="2400" dirty="0" smtClean="0"/>
          </a:p>
          <a:p>
            <a:pPr lvl="1"/>
            <a:r>
              <a:rPr lang="en-US" sz="2400" dirty="0" err="1" smtClean="0"/>
              <a:t>BitTorrent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2FFA4-8B65-431F-A1DA-AD88B2D96AA0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2FFA4-8B65-431F-A1DA-AD88B2D96AA0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000" dirty="0"/>
              <a:t>ITEC452</a:t>
            </a:r>
            <a:br>
              <a:rPr lang="en-US" altLang="ko-KR" sz="4000" dirty="0"/>
            </a:br>
            <a:r>
              <a:rPr lang="en-US" altLang="ko-KR" sz="4000" dirty="0"/>
              <a:t>Distributed </a:t>
            </a:r>
            <a:r>
              <a:rPr lang="en-US" altLang="ko-KR" sz="4000" dirty="0" smtClean="0"/>
              <a:t>Computing</a:t>
            </a:r>
            <a:r>
              <a:rPr lang="en-US" altLang="ko-KR" sz="4000" dirty="0"/>
              <a:t/>
            </a:r>
            <a:br>
              <a:rPr lang="en-US" altLang="ko-KR" sz="4000" dirty="0"/>
            </a:br>
            <a:r>
              <a:rPr lang="en-US" altLang="ko-KR" sz="4000" dirty="0"/>
              <a:t/>
            </a:r>
            <a:br>
              <a:rPr lang="en-US" altLang="ko-KR" sz="4000" dirty="0"/>
            </a:b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sz="3200" dirty="0" smtClean="0"/>
              <a:t>Lecture </a:t>
            </a:r>
            <a:r>
              <a:rPr lang="en-US" altLang="ko-KR" sz="3200" dirty="0"/>
              <a:t>1 </a:t>
            </a:r>
            <a:br>
              <a:rPr lang="en-US" altLang="ko-KR" sz="3200" dirty="0"/>
            </a:br>
            <a:r>
              <a:rPr lang="en-US" altLang="ko-KR" sz="3200" dirty="0"/>
              <a:t>Introduction to Distributed Systems</a:t>
            </a:r>
            <a:endParaRPr lang="en-US" sz="32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>
              <a:ea typeface="굴림" pitchFamily="50" charset="-127"/>
            </a:endParaRPr>
          </a:p>
          <a:p>
            <a:endParaRPr lang="en-US" altLang="ko-KR" dirty="0">
              <a:ea typeface="굴림" pitchFamily="50" charset="-127"/>
            </a:endParaRPr>
          </a:p>
          <a:p>
            <a:r>
              <a:rPr lang="en-US" altLang="ko-KR" dirty="0">
                <a:ea typeface="굴림" pitchFamily="50" charset="-127"/>
              </a:rPr>
              <a:t>Hwajung Lee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What is a distributed system?</a:t>
            </a:r>
            <a:r>
              <a:rPr lang="en-US" altLang="ko-KR" sz="4800" dirty="0" smtClean="0"/>
              <a:t> (2)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Different </a:t>
            </a:r>
            <a:r>
              <a:rPr lang="en-US" dirty="0" smtClean="0"/>
              <a:t>Workers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threads in the same core</a:t>
            </a:r>
          </a:p>
          <a:p>
            <a:pPr eaLnBrk="1" hangingPunct="1"/>
            <a:r>
              <a:rPr lang="en-US" smtClean="0"/>
              <a:t>Different cores in the same CPU</a:t>
            </a:r>
          </a:p>
          <a:p>
            <a:pPr eaLnBrk="1" hangingPunct="1"/>
            <a:r>
              <a:rPr lang="en-US" smtClean="0"/>
              <a:t>Different CPUs in a multi-processor system</a:t>
            </a:r>
          </a:p>
          <a:p>
            <a:pPr eaLnBrk="1" hangingPunct="1"/>
            <a:r>
              <a:rPr lang="en-US" smtClean="0"/>
              <a:t>Different machines in a distributed system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29200" y="6324600"/>
            <a:ext cx="381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Reference: Lecture Note by Jimmy Lin, Univ. of Maryland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What is a distributed system?</a:t>
            </a:r>
            <a:r>
              <a:rPr lang="en-US" altLang="ko-KR" sz="4800" dirty="0" smtClean="0"/>
              <a:t> (2)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Choices</a:t>
            </a:r>
            <a:r>
              <a:rPr lang="en-US" dirty="0" smtClean="0"/>
              <a:t>, Choices, Choices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Commodity vs. “exotic” hardware</a:t>
            </a:r>
          </a:p>
          <a:p>
            <a:r>
              <a:rPr lang="en-US" smtClean="0"/>
              <a:t>Number of machines vs. processor vs. cores</a:t>
            </a:r>
          </a:p>
          <a:p>
            <a:r>
              <a:rPr lang="en-US" smtClean="0"/>
              <a:t>Bandwidth of memory vs. disk vs. network</a:t>
            </a:r>
          </a:p>
          <a:p>
            <a:r>
              <a:rPr lang="en-US" smtClean="0"/>
              <a:t>Different programming models</a:t>
            </a:r>
          </a:p>
          <a:p>
            <a:endParaRPr lang="en-US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29200" y="6324600"/>
            <a:ext cx="381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Reference: Lecture Note by Jimmy Lin, Univ. of Maryland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classification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665163" y="5430838"/>
            <a:ext cx="32305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latin typeface="Tahoma" pitchFamily="34" charset="0"/>
              </a:rPr>
              <a:t>Client-server model</a:t>
            </a:r>
            <a:endParaRPr lang="en-US" b="1">
              <a:solidFill>
                <a:srgbClr val="C70F05"/>
              </a:solidFill>
              <a:latin typeface="Tahoma" pitchFamily="34" charset="0"/>
            </a:endParaRP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5160963" y="5430838"/>
            <a:ext cx="32210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latin typeface="Tahoma" pitchFamily="34" charset="0"/>
              </a:rPr>
              <a:t>Peer-to-peer model</a:t>
            </a:r>
            <a:endParaRPr lang="en-US" b="1">
              <a:solidFill>
                <a:srgbClr val="C70F05"/>
              </a:solidFill>
              <a:latin typeface="Tahoma" pitchFamily="34" charset="0"/>
            </a:endParaRPr>
          </a:p>
        </p:txBody>
      </p:sp>
      <p:pic>
        <p:nvPicPr>
          <p:cNvPr id="72736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2057400"/>
            <a:ext cx="3133725" cy="326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7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57400"/>
            <a:ext cx="3438525" cy="325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vs</a:t>
            </a:r>
            <a:r>
              <a:rPr lang="en-US" altLang="ko-KR"/>
              <a:t>.</a:t>
            </a:r>
            <a:r>
              <a:rPr lang="en-US"/>
              <a:t> Distributed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In both parallel and distributed systems, the events are </a:t>
            </a:r>
            <a:r>
              <a:rPr lang="en-US" sz="2800" b="1" i="1">
                <a:solidFill>
                  <a:schemeClr val="accent2"/>
                </a:solidFill>
              </a:rPr>
              <a:t>partially ordered</a:t>
            </a:r>
            <a:r>
              <a:rPr lang="en-US" sz="2800"/>
              <a:t>.</a:t>
            </a:r>
          </a:p>
          <a:p>
            <a:endParaRPr lang="en-US" sz="2800"/>
          </a:p>
          <a:p>
            <a:r>
              <a:rPr lang="en-US" sz="2800"/>
              <a:t> In </a:t>
            </a:r>
            <a:r>
              <a:rPr lang="en-US" sz="2800" b="1">
                <a:solidFill>
                  <a:srgbClr val="C70F05"/>
                </a:solidFill>
              </a:rPr>
              <a:t>parallel</a:t>
            </a:r>
            <a:r>
              <a:rPr lang="en-US" sz="2800"/>
              <a:t> systems, the primarily issue is </a:t>
            </a:r>
            <a:r>
              <a:rPr lang="en-US" sz="2800">
                <a:solidFill>
                  <a:schemeClr val="accent2"/>
                </a:solidFill>
              </a:rPr>
              <a:t>speed-up</a:t>
            </a:r>
            <a:endParaRPr lang="en-US" sz="2800"/>
          </a:p>
          <a:p>
            <a:r>
              <a:rPr lang="en-US" sz="2800"/>
              <a:t> In </a:t>
            </a:r>
            <a:r>
              <a:rPr lang="en-US" sz="2800" b="1">
                <a:solidFill>
                  <a:srgbClr val="C70F05"/>
                </a:solidFill>
              </a:rPr>
              <a:t>distributed</a:t>
            </a:r>
            <a:r>
              <a:rPr lang="en-US" sz="2800"/>
              <a:t> systems the primary issues</a:t>
            </a:r>
            <a:r>
              <a:rPr lang="en-US" altLang="ko-KR" sz="2800">
                <a:ea typeface="굴림" pitchFamily="50" charset="-127"/>
              </a:rPr>
              <a:t> </a:t>
            </a:r>
            <a:r>
              <a:rPr lang="en-US" sz="2800"/>
              <a:t>are </a:t>
            </a:r>
            <a:r>
              <a:rPr lang="en-US" sz="2800">
                <a:solidFill>
                  <a:schemeClr val="accent2"/>
                </a:solidFill>
              </a:rPr>
              <a:t>fault-tolerance</a:t>
            </a:r>
            <a:r>
              <a:rPr lang="en-US" sz="2800"/>
              <a:t> and </a:t>
            </a:r>
            <a:r>
              <a:rPr lang="en-US" sz="2800">
                <a:solidFill>
                  <a:schemeClr val="accent2"/>
                </a:solidFill>
              </a:rPr>
              <a:t>availability</a:t>
            </a:r>
            <a:r>
              <a:rPr lang="en-US" sz="2800"/>
              <a:t> of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services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Internet banking</a:t>
            </a:r>
          </a:p>
          <a:p>
            <a:r>
              <a:rPr lang="en-US" dirty="0"/>
              <a:t>Web search</a:t>
            </a:r>
          </a:p>
          <a:p>
            <a:r>
              <a:rPr lang="en-US" dirty="0"/>
              <a:t>Net meeting</a:t>
            </a:r>
          </a:p>
          <a:p>
            <a:r>
              <a:rPr lang="en-US" dirty="0"/>
              <a:t>Distance </a:t>
            </a:r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Internet auction</a:t>
            </a:r>
          </a:p>
          <a:p>
            <a:r>
              <a:rPr lang="en-US" dirty="0"/>
              <a:t>Google earth</a:t>
            </a:r>
          </a:p>
          <a:p>
            <a:r>
              <a:rPr lang="en-US" dirty="0"/>
              <a:t>Google sky</a:t>
            </a:r>
          </a:p>
          <a:p>
            <a:r>
              <a:rPr lang="en-US" dirty="0" smtClean="0"/>
              <a:t>And so on…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r>
              <a:rPr lang="en-US" sz="2800" dirty="0"/>
              <a:t>Large networks are very commonplace these days. Think of the world wide web. Other examples are:</a:t>
            </a:r>
          </a:p>
          <a:p>
            <a:pPr lvl="1"/>
            <a:r>
              <a:rPr lang="en-US" altLang="ko-KR" sz="2400" dirty="0" smtClean="0">
                <a:ea typeface="굴림" pitchFamily="50" charset="-127"/>
              </a:rPr>
              <a:t>Ubiquitous Computing</a:t>
            </a:r>
          </a:p>
          <a:p>
            <a:pPr lvl="1"/>
            <a:r>
              <a:rPr lang="en-US" altLang="ko-KR" sz="2400" dirty="0" smtClean="0">
                <a:ea typeface="굴림" pitchFamily="50" charset="-127"/>
              </a:rPr>
              <a:t>Cloud computing</a:t>
            </a:r>
            <a:endParaRPr lang="en-US" altLang="ko-KR" sz="2400" dirty="0" smtClean="0">
              <a:ea typeface="굴림" pitchFamily="50" charset="-127"/>
            </a:endParaRPr>
          </a:p>
          <a:p>
            <a:pPr lvl="1"/>
            <a:r>
              <a:rPr lang="en-US" sz="2400" dirty="0" smtClean="0"/>
              <a:t>Grid computing, Grid computing networks</a:t>
            </a:r>
          </a:p>
          <a:p>
            <a:pPr lvl="2"/>
            <a:r>
              <a:rPr lang="en-US" sz="2000" dirty="0" smtClean="0"/>
              <a:t>Ex. Computational grids</a:t>
            </a:r>
            <a:r>
              <a:rPr lang="en-US" altLang="ko-KR" sz="2000" dirty="0" smtClean="0">
                <a:ea typeface="굴림" pitchFamily="50" charset="-127"/>
              </a:rPr>
              <a:t>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chemeClr val="accent2"/>
                </a:solidFill>
              </a:rPr>
              <a:t>OSG</a:t>
            </a:r>
            <a:r>
              <a:rPr lang="en-US" sz="2000" dirty="0" smtClean="0"/>
              <a:t>, </a:t>
            </a:r>
            <a:r>
              <a:rPr lang="en-US" sz="2000" dirty="0" err="1" smtClean="0">
                <a:solidFill>
                  <a:schemeClr val="accent2"/>
                </a:solidFill>
              </a:rPr>
              <a:t>Teragrid</a:t>
            </a:r>
            <a:r>
              <a:rPr lang="en-US" sz="2000" dirty="0" smtClean="0">
                <a:solidFill>
                  <a:schemeClr val="accent2"/>
                </a:solidFill>
              </a:rPr>
              <a:t>, </a:t>
            </a:r>
            <a:r>
              <a:rPr lang="en-US" sz="2000" dirty="0" err="1" smtClean="0">
                <a:solidFill>
                  <a:schemeClr val="accent2"/>
                </a:solidFill>
              </a:rPr>
              <a:t>SETI@home</a:t>
            </a:r>
            <a:r>
              <a:rPr lang="en-US" sz="2000" dirty="0" smtClean="0"/>
              <a:t>)</a:t>
            </a:r>
          </a:p>
          <a:p>
            <a:pPr lvl="1"/>
            <a:r>
              <a:rPr lang="en-US" sz="2400" dirty="0" smtClean="0"/>
              <a:t>Sensor </a:t>
            </a:r>
            <a:r>
              <a:rPr lang="en-US" sz="2400" dirty="0"/>
              <a:t>networks</a:t>
            </a:r>
          </a:p>
          <a:p>
            <a:pPr lvl="1"/>
            <a:r>
              <a:rPr lang="en-US" sz="2400" dirty="0" smtClean="0"/>
              <a:t>Network </a:t>
            </a:r>
            <a:r>
              <a:rPr lang="en-US" sz="2400" dirty="0"/>
              <a:t>of mobile </a:t>
            </a:r>
            <a:r>
              <a:rPr lang="en-US" sz="2400" dirty="0" smtClean="0"/>
              <a:t>robots</a:t>
            </a:r>
          </a:p>
          <a:p>
            <a:pPr lvl="1"/>
            <a:r>
              <a:rPr lang="en-US" sz="2400" dirty="0" smtClean="0"/>
              <a:t>And so on…</a:t>
            </a:r>
            <a:endParaRPr lang="en-US" sz="2400" dirty="0" smtClean="0"/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 Network</a:t>
            </a:r>
          </a:p>
        </p:txBody>
      </p:sp>
      <p:pic>
        <p:nvPicPr>
          <p:cNvPr id="614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511300"/>
            <a:ext cx="5638800" cy="4889500"/>
          </a:xfrm>
          <a:noFill/>
          <a:ln/>
        </p:spPr>
      </p:pic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709738" y="5791200"/>
            <a:ext cx="3776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Checking the structural integrity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Mobile robots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370138" y="2565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33525"/>
            <a:ext cx="5638800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pic>
        <p:nvPicPr>
          <p:cNvPr id="4" name="Content Placeholder 3" descr="Cloud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516064"/>
            <a:ext cx="6477000" cy="4857750"/>
          </a:xfrm>
        </p:spPr>
      </p:pic>
      <p:sp>
        <p:nvSpPr>
          <p:cNvPr id="5" name="TextBox 4"/>
          <p:cNvSpPr txBox="1"/>
          <p:nvPr/>
        </p:nvSpPr>
        <p:spPr>
          <a:xfrm>
            <a:off x="1521240" y="6324600"/>
            <a:ext cx="617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</a:rPr>
              <a:t>Image Source: www.vemurivenkatrao.com/nature/cloud/</a:t>
            </a:r>
            <a:endParaRPr lang="en-US" sz="2000" dirty="0"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issues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Knowledge is local</a:t>
            </a:r>
          </a:p>
          <a:p>
            <a:r>
              <a:rPr lang="en-US" sz="2800"/>
              <a:t>Clocks are not synchronized</a:t>
            </a:r>
          </a:p>
          <a:p>
            <a:r>
              <a:rPr lang="en-US" sz="2800"/>
              <a:t>No shared address space</a:t>
            </a:r>
          </a:p>
          <a:p>
            <a:r>
              <a:rPr lang="en-US" sz="2800"/>
              <a:t>Topology and routing</a:t>
            </a:r>
          </a:p>
          <a:p>
            <a:r>
              <a:rPr lang="en-US" sz="2800">
                <a:solidFill>
                  <a:srgbClr val="C70F05"/>
                </a:solidFill>
              </a:rPr>
              <a:t>Scalability</a:t>
            </a:r>
            <a:endParaRPr lang="en-US" sz="2800"/>
          </a:p>
          <a:p>
            <a:r>
              <a:rPr lang="en-US" sz="2800">
                <a:solidFill>
                  <a:srgbClr val="C70F05"/>
                </a:solidFill>
              </a:rPr>
              <a:t>Fault tolerance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lhc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3250"/>
            <a:ext cx="91440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7462838" y="6611938"/>
            <a:ext cx="16811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/>
              <a:t>Maximilien Brice, © CERN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common sub</a:t>
            </a:r>
            <a:r>
              <a:rPr lang="en-US" altLang="ko-KR"/>
              <a:t>-</a:t>
            </a:r>
            <a:r>
              <a:rPr lang="en-US"/>
              <a:t>problems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Leader election</a:t>
            </a:r>
          </a:p>
          <a:p>
            <a:r>
              <a:rPr lang="en-US" sz="2800" dirty="0"/>
              <a:t>Mutual exclusion</a:t>
            </a:r>
          </a:p>
          <a:p>
            <a:r>
              <a:rPr lang="en-US" sz="2800" dirty="0"/>
              <a:t>Time synchronization</a:t>
            </a:r>
          </a:p>
          <a:p>
            <a:r>
              <a:rPr lang="en-US" sz="2800" dirty="0"/>
              <a:t>Distributed snapshot</a:t>
            </a:r>
          </a:p>
          <a:p>
            <a:r>
              <a:rPr lang="en-US" sz="2800" dirty="0"/>
              <a:t>Replica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 of the course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Understand </a:t>
            </a:r>
            <a:r>
              <a:rPr lang="en-US" sz="2800" dirty="0"/>
              <a:t>how a system works, why it</a:t>
            </a:r>
            <a:r>
              <a:rPr lang="en-US" altLang="ko-KR" sz="2800" dirty="0">
                <a:ea typeface="굴림" pitchFamily="50" charset="-127"/>
              </a:rPr>
              <a:t> </a:t>
            </a:r>
            <a:r>
              <a:rPr lang="en-US" sz="2800" dirty="0"/>
              <a:t>fails, </a:t>
            </a:r>
            <a:r>
              <a:rPr lang="en-US" sz="2800" dirty="0" smtClean="0"/>
              <a:t>and how we can guarantee </a:t>
            </a:r>
            <a:r>
              <a:rPr lang="en-US" sz="2800" dirty="0"/>
              <a:t>our </a:t>
            </a:r>
            <a:r>
              <a:rPr lang="en-US" sz="2800" dirty="0" smtClean="0"/>
              <a:t>design.</a:t>
            </a:r>
            <a:endParaRPr lang="en-US" altLang="ko-KR" sz="2800" dirty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z="2800" dirty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70F05"/>
                </a:solidFill>
              </a:rPr>
              <a:t>We are not discussing implementation or programming, although they are also</a:t>
            </a:r>
            <a:r>
              <a:rPr lang="en-US" altLang="ko-KR" sz="2800" dirty="0">
                <a:solidFill>
                  <a:srgbClr val="C70F05"/>
                </a:solidFill>
                <a:ea typeface="굴림" pitchFamily="50" charset="-127"/>
              </a:rPr>
              <a:t> </a:t>
            </a:r>
            <a:r>
              <a:rPr lang="en-US" sz="2800" dirty="0">
                <a:solidFill>
                  <a:srgbClr val="C70F05"/>
                </a:solidFill>
              </a:rPr>
              <a:t>important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Practical distributed systems must have a real</a:t>
            </a:r>
            <a:r>
              <a:rPr lang="en-US" altLang="ko-KR" sz="2800">
                <a:ea typeface="굴림" pitchFamily="50" charset="-127"/>
              </a:rPr>
              <a:t> </a:t>
            </a:r>
            <a:r>
              <a:rPr lang="en-US" sz="2800"/>
              <a:t>network as its backbone. However, such systems</a:t>
            </a:r>
            <a:r>
              <a:rPr lang="en-US" altLang="ko-KR" sz="2800">
                <a:ea typeface="굴림" pitchFamily="50" charset="-127"/>
              </a:rPr>
              <a:t> </a:t>
            </a:r>
            <a:r>
              <a:rPr lang="en-US" sz="2800"/>
              <a:t>can be </a:t>
            </a:r>
            <a:r>
              <a:rPr lang="en-US" sz="2800" i="1">
                <a:solidFill>
                  <a:srgbClr val="C70F05"/>
                </a:solidFill>
              </a:rPr>
              <a:t>simulated</a:t>
            </a:r>
            <a:r>
              <a:rPr lang="en-US" sz="2800"/>
              <a:t> on a shared-memory</a:t>
            </a:r>
            <a:r>
              <a:rPr lang="en-US" altLang="ko-KR" sz="2800">
                <a:ea typeface="굴림" pitchFamily="50" charset="-127"/>
              </a:rPr>
              <a:t> </a:t>
            </a:r>
            <a:r>
              <a:rPr lang="en-US" sz="2800"/>
              <a:t>multiprocessor, or even on a uniprocessor.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800" i="1">
                <a:solidFill>
                  <a:srgbClr val="C70F05"/>
                </a:solidFill>
                <a:ea typeface="굴림" pitchFamily="50" charset="-127"/>
              </a:rPr>
              <a:t>	</a:t>
            </a:r>
            <a:r>
              <a:rPr lang="en-US" sz="2800" i="1">
                <a:solidFill>
                  <a:srgbClr val="C70F05"/>
                </a:solidFill>
              </a:rPr>
              <a:t>(How will you do it?)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hc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650"/>
            <a:ext cx="914400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7462838" y="6611938"/>
            <a:ext cx="16811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/>
              <a:t>Maximilien Brice, © CERN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7462838" y="6611938"/>
            <a:ext cx="16811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/>
              <a:t>Maximilien Brice, © CERN</a:t>
            </a:r>
          </a:p>
        </p:txBody>
      </p:sp>
      <p:pic>
        <p:nvPicPr>
          <p:cNvPr id="14339" name="Picture 4" descr="lhc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3588"/>
            <a:ext cx="914400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distributed systems</a:t>
            </a:r>
            <a:r>
              <a:rPr lang="en-US" altLang="ko-KR"/>
              <a:t> ?</a:t>
            </a: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rgbClr val="0000FF"/>
                </a:solidFill>
                <a:ea typeface="굴림" pitchFamily="50" charset="-127"/>
              </a:rPr>
              <a:t>Fact</a:t>
            </a:r>
            <a:r>
              <a:rPr lang="en-US" altLang="ko-KR" sz="2800" dirty="0">
                <a:ea typeface="굴림" pitchFamily="50" charset="-127"/>
              </a:rPr>
              <a:t>: </a:t>
            </a:r>
            <a:r>
              <a:rPr lang="en-US" sz="2800" dirty="0"/>
              <a:t>Processor population is exploding. Technology has dramatically reduced the price of processors</a:t>
            </a:r>
            <a:r>
              <a:rPr lang="en-US" altLang="ko-KR" sz="2800" dirty="0" smtClean="0">
                <a:ea typeface="굴림" pitchFamily="50" charset="-127"/>
              </a:rPr>
              <a:t>.</a:t>
            </a:r>
          </a:p>
          <a:p>
            <a:endParaRPr lang="en-US" altLang="ko-KR" sz="2800" dirty="0" smtClean="0">
              <a:ea typeface="굴림" pitchFamily="50" charset="-127"/>
            </a:endParaRPr>
          </a:p>
          <a:p>
            <a:r>
              <a:rPr lang="en-US" sz="2800" dirty="0" smtClean="0"/>
              <a:t>Geographic </a:t>
            </a:r>
            <a:r>
              <a:rPr lang="en-US" sz="2800" dirty="0"/>
              <a:t>distribution of </a:t>
            </a:r>
            <a:r>
              <a:rPr lang="en-US" sz="2800" dirty="0" smtClean="0"/>
              <a:t>processes</a:t>
            </a:r>
          </a:p>
          <a:p>
            <a:endParaRPr lang="en-US" sz="2800" dirty="0"/>
          </a:p>
          <a:p>
            <a:r>
              <a:rPr lang="en-US" sz="2800" dirty="0"/>
              <a:t>Resource sharing as used in P2P </a:t>
            </a:r>
            <a:r>
              <a:rPr lang="en-US" sz="2800" dirty="0" smtClean="0"/>
              <a:t>networks</a:t>
            </a:r>
          </a:p>
          <a:p>
            <a:endParaRPr lang="en-US" sz="2800" dirty="0"/>
          </a:p>
          <a:p>
            <a:r>
              <a:rPr lang="en-US" sz="2800" dirty="0"/>
              <a:t>Computation speed up (as in a grid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C70F05"/>
                </a:solidFill>
              </a:rPr>
              <a:t>Fault tolerance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is a distributed system?</a:t>
            </a:r>
            <a:r>
              <a:rPr lang="en-US" altLang="ko-KR" sz="4000"/>
              <a:t> (1)</a:t>
            </a:r>
            <a:endParaRPr lang="en-US" sz="400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ko-KR" sz="2800" dirty="0">
              <a:ea typeface="굴림" pitchFamily="50" charset="-127"/>
            </a:endParaRPr>
          </a:p>
          <a:p>
            <a:endParaRPr lang="en-US" altLang="ko-KR" sz="2800" dirty="0">
              <a:ea typeface="굴림" pitchFamily="50" charset="-127"/>
            </a:endParaRPr>
          </a:p>
          <a:p>
            <a:endParaRPr lang="en-US" altLang="ko-KR" sz="2800" dirty="0">
              <a:ea typeface="굴림" pitchFamily="50" charset="-127"/>
            </a:endParaRPr>
          </a:p>
          <a:p>
            <a:endParaRPr lang="en-US" altLang="ko-KR" sz="2800" dirty="0">
              <a:ea typeface="굴림" pitchFamily="50" charset="-127"/>
            </a:endParaRPr>
          </a:p>
          <a:p>
            <a:endParaRPr lang="en-US" altLang="ko-KR" sz="2800" dirty="0" smtClean="0">
              <a:ea typeface="굴림" pitchFamily="50" charset="-127"/>
            </a:endParaRPr>
          </a:p>
          <a:p>
            <a:endParaRPr lang="en-US" altLang="ko-KR" sz="2800" dirty="0" smtClean="0">
              <a:ea typeface="굴림" pitchFamily="50" charset="-127"/>
            </a:endParaRPr>
          </a:p>
          <a:p>
            <a:endParaRPr lang="en-US" altLang="ko-KR" sz="2800" dirty="0">
              <a:ea typeface="굴림" pitchFamily="50" charset="-127"/>
            </a:endParaRPr>
          </a:p>
          <a:p>
            <a:r>
              <a:rPr lang="en-US" sz="2800" dirty="0"/>
              <a:t>A network of </a:t>
            </a:r>
            <a:r>
              <a:rPr lang="en-US" sz="2800" dirty="0" smtClean="0"/>
              <a:t>processes/resources. </a:t>
            </a:r>
            <a:endParaRPr lang="en-US" altLang="ko-KR" sz="2800" dirty="0">
              <a:ea typeface="굴림" pitchFamily="50" charset="-127"/>
            </a:endParaRPr>
          </a:p>
          <a:p>
            <a:r>
              <a:rPr lang="en-US" sz="2800" dirty="0"/>
              <a:t>The nodes are </a:t>
            </a:r>
            <a:r>
              <a:rPr lang="en-US" sz="2800" dirty="0" smtClean="0"/>
              <a:t>processes/resources, </a:t>
            </a:r>
            <a:r>
              <a:rPr lang="en-US" sz="2800" dirty="0"/>
              <a:t>and the edges are communication</a:t>
            </a:r>
            <a:r>
              <a:rPr lang="en-US" altLang="ko-KR" sz="2800" dirty="0">
                <a:ea typeface="굴림" pitchFamily="50" charset="-127"/>
              </a:rPr>
              <a:t> </a:t>
            </a:r>
            <a:r>
              <a:rPr lang="en-US" sz="2800" dirty="0"/>
              <a:t>channels</a:t>
            </a:r>
            <a:r>
              <a:rPr lang="en-US" altLang="ko-KR" sz="2800" dirty="0">
                <a:ea typeface="굴림" pitchFamily="50" charset="-127"/>
              </a:rPr>
              <a:t>.</a:t>
            </a:r>
            <a:endParaRPr lang="en-US" sz="2800" dirty="0"/>
          </a:p>
        </p:txBody>
      </p:sp>
      <p:pic>
        <p:nvPicPr>
          <p:cNvPr id="57376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6" y="1668840"/>
            <a:ext cx="5305424" cy="305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is a distributed system?</a:t>
            </a:r>
            <a:r>
              <a:rPr lang="en-US" altLang="ko-KR" sz="4000" dirty="0"/>
              <a:t> (2)</a:t>
            </a:r>
            <a:endParaRPr lang="en-US" sz="4000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pitchFamily="50" charset="-127"/>
              </a:rPr>
              <a:t>The logical distribution of functional capabilities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Multiple processes</a:t>
            </a:r>
          </a:p>
          <a:p>
            <a:pPr lvl="1"/>
            <a:r>
              <a:rPr lang="en-US" altLang="ko-KR" dirty="0" err="1">
                <a:ea typeface="굴림" pitchFamily="50" charset="-127"/>
              </a:rPr>
              <a:t>Interprocess</a:t>
            </a:r>
            <a:r>
              <a:rPr lang="en-US" altLang="ko-KR" dirty="0">
                <a:ea typeface="굴림" pitchFamily="50" charset="-127"/>
              </a:rPr>
              <a:t> communication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Disjoint address space</a:t>
            </a:r>
          </a:p>
          <a:p>
            <a:pPr lvl="1"/>
            <a:r>
              <a:rPr lang="en-US" altLang="ko-KR" dirty="0">
                <a:solidFill>
                  <a:srgbClr val="C00000"/>
                </a:solidFill>
                <a:ea typeface="굴림" pitchFamily="50" charset="-127"/>
              </a:rPr>
              <a:t>Collective goal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What is a distributed system?</a:t>
            </a:r>
            <a:r>
              <a:rPr lang="en-US" altLang="ko-KR" sz="4800" dirty="0" smtClean="0"/>
              <a:t> (2)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600" dirty="0" smtClean="0"/>
              <a:t>Collective Goal?</a:t>
            </a:r>
            <a:endParaRPr lang="en-US" sz="4600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Don’t hold your breath:</a:t>
            </a:r>
          </a:p>
          <a:p>
            <a:pPr lvl="1" eaLnBrk="1" hangingPunct="1"/>
            <a:r>
              <a:rPr lang="en-US" dirty="0" err="1" smtClean="0"/>
              <a:t>Biocomputing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Nanocomputing</a:t>
            </a:r>
            <a:endParaRPr lang="en-US" dirty="0" smtClean="0"/>
          </a:p>
          <a:p>
            <a:pPr lvl="1" eaLnBrk="1" hangingPunct="1"/>
            <a:r>
              <a:rPr lang="en-US" dirty="0" smtClean="0"/>
              <a:t>Quantum computing</a:t>
            </a:r>
          </a:p>
          <a:p>
            <a:pPr lvl="1" eaLnBrk="1" hangingPunct="1"/>
            <a:r>
              <a:rPr lang="en-US" dirty="0" smtClean="0"/>
              <a:t>…</a:t>
            </a:r>
          </a:p>
          <a:p>
            <a:pPr eaLnBrk="1" hangingPunct="1"/>
            <a:r>
              <a:rPr lang="en-US" dirty="0" smtClean="0"/>
              <a:t>It all boils down to…</a:t>
            </a:r>
          </a:p>
          <a:p>
            <a:pPr lvl="1" eaLnBrk="1" hangingPunct="1"/>
            <a:r>
              <a:rPr lang="en-US" dirty="0" smtClean="0">
                <a:solidFill>
                  <a:srgbClr val="C00000"/>
                </a:solidFill>
              </a:rPr>
              <a:t>Divide-and-conquer</a:t>
            </a:r>
          </a:p>
          <a:p>
            <a:pPr lvl="1" eaLnBrk="1" hangingPunct="1"/>
            <a:r>
              <a:rPr lang="en-US" dirty="0" smtClean="0"/>
              <a:t>Throwing more hardware at the problem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29200" y="6324600"/>
            <a:ext cx="381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Reference: Lecture Note by Jimmy Lin, Univ. of Maryland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What is a distributed system?</a:t>
            </a:r>
            <a:r>
              <a:rPr lang="en-US" altLang="ko-KR" sz="4800" dirty="0" smtClean="0"/>
              <a:t> (2)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Divide </a:t>
            </a:r>
            <a:r>
              <a:rPr lang="en-US" dirty="0" smtClean="0"/>
              <a:t>and Conquer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7400" y="1676400"/>
            <a:ext cx="3505200" cy="38100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latin typeface="+mn-lt"/>
              </a:rPr>
              <a:t>“Work”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7800" y="2819400"/>
            <a:ext cx="1219200" cy="38100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latin typeface="+mn-lt"/>
              </a:rPr>
              <a:t>w</a:t>
            </a:r>
            <a:r>
              <a:rPr lang="en-US" i="1" baseline="-25000">
                <a:latin typeface="+mn-lt"/>
              </a:rPr>
              <a:t>1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>
            <a:off x="3504407" y="2439194"/>
            <a:ext cx="6096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572000" y="2133600"/>
            <a:ext cx="7620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2286000" y="2133600"/>
            <a:ext cx="7620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00400" y="2819400"/>
            <a:ext cx="1219200" cy="38100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latin typeface="+mn-lt"/>
              </a:rPr>
              <a:t>w</a:t>
            </a:r>
            <a:r>
              <a:rPr lang="en-US" i="1" baseline="-25000">
                <a:latin typeface="+mn-lt"/>
              </a:rPr>
              <a:t>2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76800" y="2819400"/>
            <a:ext cx="1219200" cy="38100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latin typeface="+mn-lt"/>
              </a:rPr>
              <a:t>w</a:t>
            </a:r>
            <a:r>
              <a:rPr lang="en-US" i="1" baseline="-25000">
                <a:latin typeface="+mn-lt"/>
              </a:rPr>
              <a:t>3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47800" y="4038600"/>
            <a:ext cx="1219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latin typeface="+mn-lt"/>
              </a:rPr>
              <a:t>r</a:t>
            </a:r>
            <a:r>
              <a:rPr lang="en-US" i="1" baseline="-25000">
                <a:latin typeface="+mn-lt"/>
              </a:rPr>
              <a:t>1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00400" y="4038600"/>
            <a:ext cx="1219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latin typeface="+mn-lt"/>
              </a:rPr>
              <a:t>r</a:t>
            </a:r>
            <a:r>
              <a:rPr lang="en-US" i="1" baseline="-25000">
                <a:latin typeface="+mn-lt"/>
              </a:rPr>
              <a:t>2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76800" y="4038600"/>
            <a:ext cx="1219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i="1">
                <a:latin typeface="+mn-lt"/>
              </a:rPr>
              <a:t>r</a:t>
            </a:r>
            <a:r>
              <a:rPr lang="en-US" i="1" baseline="-25000">
                <a:latin typeface="+mn-lt"/>
              </a:rPr>
              <a:t>3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3505994" y="3656806"/>
            <a:ext cx="609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5180807" y="3656806"/>
            <a:ext cx="6096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1753394" y="3656806"/>
            <a:ext cx="609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57400" y="5334000"/>
            <a:ext cx="3505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latin typeface="+mn-lt"/>
              </a:rPr>
              <a:t>“Result”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5400000">
            <a:off x="3505994" y="4876006"/>
            <a:ext cx="609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>
            <a:off x="4572000" y="4572000"/>
            <a:ext cx="7620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2286000" y="4572000"/>
            <a:ext cx="7620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1600200" y="3429000"/>
            <a:ext cx="914400" cy="381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0" dirty="0">
                <a:latin typeface="+mn-lt"/>
              </a:rPr>
              <a:t>“worker”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352800" y="3429000"/>
            <a:ext cx="914400" cy="381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0" dirty="0">
                <a:latin typeface="+mn-lt"/>
              </a:rPr>
              <a:t>“worker”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5029200" y="3429000"/>
            <a:ext cx="914400" cy="381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+mn-lt"/>
              </a:rPr>
              <a:t>“worker”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48388" y="1752600"/>
            <a:ext cx="1298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+mn-lt"/>
              </a:rPr>
              <a:t>Partition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096000" y="5176838"/>
            <a:ext cx="13372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+mn-lt"/>
              </a:rPr>
              <a:t>Combine</a:t>
            </a:r>
          </a:p>
        </p:txBody>
      </p: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rot="5400000">
            <a:off x="6414294" y="2704306"/>
            <a:ext cx="839788" cy="31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>
            <a:off x="6415088" y="4760913"/>
            <a:ext cx="839787" cy="15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029200" y="6324600"/>
            <a:ext cx="381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Reference: Lecture Note by Jimmy Lin, Univ. of Maryland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9" grpId="0" animBg="1"/>
      <p:bldP spid="30" grpId="0" animBg="1"/>
      <p:bldP spid="31" grpId="0" animBg="1"/>
      <p:bldP spid="32" grpId="0"/>
      <p:bldP spid="33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499&quot;&gt;&lt;/object&gt;&lt;object type=&quot;2&quot; unique_id=&quot;10500&quot;&gt;&lt;object type=&quot;3&quot; unique_id=&quot;10501&quot;&gt;&lt;property id=&quot;20148&quot; value=&quot;5&quot;/&gt;&lt;property id=&quot;20300&quot; value=&quot;Slide 1 - &amp;quot;ITEC452&amp;#x0D;&amp;#x0A;Distributed Computing&amp;#x0D;&amp;#x0A;&amp;#x0D;&amp;#x0A;&amp;#x0D;&amp;#x0A;Lecture 1 &amp;#x0D;&amp;#x0A;Introduction to Distributed Systems&amp;quot;&quot;/&gt;&lt;property id=&quot;20307&quot; value=&quot;304&quot;/&gt;&lt;/object&gt;&lt;object type=&quot;3&quot; unique_id=&quot;10502&quot;&gt;&lt;property id=&quot;20148&quot; value=&quot;5&quot;/&gt;&lt;property id=&quot;20300&quot; value=&quot;Slide 2 - &amp;quot;Why distributed systems ?&amp;quot;&quot;/&gt;&lt;property id=&quot;20307&quot; value=&quot;310&quot;/&gt;&lt;/object&gt;&lt;object type=&quot;3&quot; unique_id=&quot;10503&quot;&gt;&lt;property id=&quot;20148&quot; value=&quot;5&quot;/&gt;&lt;property id=&quot;20300&quot; value=&quot;Slide 3 - &amp;quot;What is a distributed system? (1)&amp;quot;&quot;/&gt;&lt;property id=&quot;20307&quot; value=&quot;303&quot;/&gt;&lt;/object&gt;&lt;object type=&quot;3&quot; unique_id=&quot;10504&quot;&gt;&lt;property id=&quot;20148&quot; value=&quot;5&quot;/&gt;&lt;property id=&quot;20300&quot; value=&quot;Slide 4 - &amp;quot;What is a distributed system? (2)&amp;quot;&quot;/&gt;&lt;property id=&quot;20307&quot; value=&quot;319&quot;/&gt;&lt;/object&gt;&lt;object type=&quot;3&quot; unique_id=&quot;10505&quot;&gt;&lt;property id=&quot;20148&quot; value=&quot;5&quot;/&gt;&lt;property id=&quot;20300&quot; value=&quot;Slide 5 - &amp;quot;A classification&amp;quot;&quot;/&gt;&lt;property id=&quot;20307&quot; value=&quot;315&quot;/&gt;&lt;/object&gt;&lt;object type=&quot;3&quot; unique_id=&quot;10506&quot;&gt;&lt;property id=&quot;20148&quot; value=&quot;5&quot;/&gt;&lt;property id=&quot;20300&quot; value=&quot;Slide 6 - &amp;quot;Parallel vs. Distributed&amp;quot;&quot;/&gt;&lt;property id=&quot;20307&quot; value=&quot;316&quot;/&gt;&lt;/object&gt;&lt;object type=&quot;3&quot; unique_id=&quot;10507&quot;&gt;&lt;property id=&quot;20148&quot; value=&quot;5&quot;/&gt;&lt;property id=&quot;20300&quot; value=&quot;Slide 7 - &amp;quot;Important services&amp;quot;&quot;/&gt;&lt;property id=&quot;20307&quot; value=&quot;311&quot;/&gt;&lt;/object&gt;&lt;object type=&quot;3&quot; unique_id=&quot;10508&quot;&gt;&lt;property id=&quot;20148&quot; value=&quot;5&quot;/&gt;&lt;property id=&quot;20300&quot; value=&quot;Slide 8 - &amp;quot;Examples&amp;quot;&quot;/&gt;&lt;property id=&quot;20307&quot; value=&quot;306&quot;/&gt;&lt;/object&gt;&lt;object type=&quot;3&quot; unique_id=&quot;10509&quot;&gt;&lt;property id=&quot;20148&quot; value=&quot;5&quot;/&gt;&lt;property id=&quot;20300&quot; value=&quot;Slide 9 - &amp;quot;Sensor Network&amp;quot;&quot;/&gt;&lt;property id=&quot;20307&quot; value=&quot;307&quot;/&gt;&lt;/object&gt;&lt;object type=&quot;3&quot; unique_id=&quot;10510&quot;&gt;&lt;property id=&quot;20148&quot; value=&quot;5&quot;/&gt;&lt;property id=&quot;20300&quot; value=&quot;Slide 10 - &amp;quot;Mobile robots&amp;quot;&quot;/&gt;&lt;property id=&quot;20307&quot; value=&quot;297&quot;/&gt;&lt;/object&gt;&lt;object type=&quot;3&quot; unique_id=&quot;10511&quot;&gt;&lt;property id=&quot;20148&quot; value=&quot;5&quot;/&gt;&lt;property id=&quot;20300&quot; value=&quot;Slide 11 - &amp;quot;Cloud Computing&amp;quot;&quot;/&gt;&lt;property id=&quot;20307&quot; value=&quot;320&quot;/&gt;&lt;/object&gt;&lt;object type=&quot;3&quot; unique_id=&quot;10512&quot;&gt;&lt;property id=&quot;20148&quot; value=&quot;5&quot;/&gt;&lt;property id=&quot;20300&quot; value=&quot;Slide 12 - &amp;quot;Important issues&amp;quot;&quot;/&gt;&lt;property id=&quot;20307&quot; value=&quot;312&quot;/&gt;&lt;/object&gt;&lt;object type=&quot;3&quot; unique_id=&quot;10513&quot;&gt;&lt;property id=&quot;20148&quot; value=&quot;5&quot;/&gt;&lt;property id=&quot;20300&quot; value=&quot;Slide 13 - &amp;quot;Some common sub-problems&amp;quot;&quot;/&gt;&lt;property id=&quot;20307&quot; value=&quot;313&quot;/&gt;&lt;/object&gt;&lt;object type=&quot;3&quot; unique_id=&quot;10514&quot;&gt;&lt;property id=&quot;20148&quot; value=&quot;5&quot;/&gt;&lt;property id=&quot;20300&quot; value=&quot;Slide 14 - &amp;quot;Objective of the course&amp;quot;&quot;/&gt;&lt;property id=&quot;20307&quot; value=&quot;317&quot;/&gt;&lt;/object&gt;&lt;object type=&quot;3&quot; unique_id=&quot;10515&quot;&gt;&lt;property id=&quot;20148&quot; value=&quot;5&quot;/&gt;&lt;property id=&quot;20300&quot; value=&quot;Slide 15 - &amp;quot;Implementation&amp;quot;&quot;/&gt;&lt;property id=&quot;20307&quot; value=&quot;31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Panels</Template>
  <TotalTime>2323</TotalTime>
  <Words>542</Words>
  <Application>Microsoft Office PowerPoint</Application>
  <PresentationFormat>On-screen Show (4:3)</PresentationFormat>
  <Paragraphs>130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Module</vt:lpstr>
      <vt:lpstr>ITEC452 Distributed Computing   Lecture 1  Introduction to Distributed Systems</vt:lpstr>
      <vt:lpstr>Slide 2</vt:lpstr>
      <vt:lpstr>Slide 3</vt:lpstr>
      <vt:lpstr>Slide 4</vt:lpstr>
      <vt:lpstr>Why distributed systems ?</vt:lpstr>
      <vt:lpstr>What is a distributed system? (1)</vt:lpstr>
      <vt:lpstr>What is a distributed system? (2)</vt:lpstr>
      <vt:lpstr>What is a distributed system? (2) Collective Goal?</vt:lpstr>
      <vt:lpstr>What is a distributed system? (2) Divide and Conquer</vt:lpstr>
      <vt:lpstr>What is a distributed system? (2) Different Workers</vt:lpstr>
      <vt:lpstr>What is a distributed system? (2) Choices, Choices, Choices</vt:lpstr>
      <vt:lpstr>A classification</vt:lpstr>
      <vt:lpstr>Parallel vs. Distributed</vt:lpstr>
      <vt:lpstr>Important services</vt:lpstr>
      <vt:lpstr>Examples</vt:lpstr>
      <vt:lpstr>Sensor Network</vt:lpstr>
      <vt:lpstr>Mobile robots</vt:lpstr>
      <vt:lpstr>Cloud Computing</vt:lpstr>
      <vt:lpstr>Important issues</vt:lpstr>
      <vt:lpstr>Some common sub-problems</vt:lpstr>
      <vt:lpstr>Objective of the course</vt:lpstr>
      <vt:lpstr>Implementation</vt:lpstr>
    </vt:vector>
  </TitlesOfParts>
  <Company>University of Iowa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Concurrent Reading and Writing using Mobile Agents</dc:title>
  <dc:creator>Sukumar Ghosh</dc:creator>
  <cp:lastModifiedBy> hlee3</cp:lastModifiedBy>
  <cp:revision>174</cp:revision>
  <dcterms:created xsi:type="dcterms:W3CDTF">2002-11-01T02:53:35Z</dcterms:created>
  <dcterms:modified xsi:type="dcterms:W3CDTF">2011-08-31T13:45:49Z</dcterms:modified>
</cp:coreProperties>
</file>