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04" r:id="rId2"/>
    <p:sldId id="305" r:id="rId3"/>
    <p:sldId id="306" r:id="rId4"/>
    <p:sldId id="307" r:id="rId5"/>
    <p:sldId id="318" r:id="rId6"/>
    <p:sldId id="308" r:id="rId7"/>
    <p:sldId id="309" r:id="rId8"/>
    <p:sldId id="310" r:id="rId9"/>
    <p:sldId id="313" r:id="rId10"/>
    <p:sldId id="314" r:id="rId11"/>
    <p:sldId id="315" r:id="rId12"/>
    <p:sldId id="311" r:id="rId13"/>
    <p:sldId id="316" r:id="rId14"/>
    <p:sldId id="312" r:id="rId15"/>
    <p:sldId id="317" r:id="rId16"/>
    <p:sldId id="319" r:id="rId17"/>
    <p:sldId id="320" r:id="rId18"/>
    <p:sldId id="321" r:id="rId19"/>
    <p:sldId id="322" r:id="rId20"/>
    <p:sldId id="323" r:id="rId21"/>
    <p:sldId id="324" r:id="rId22"/>
    <p:sldId id="325" r:id="rId23"/>
  </p:sldIdLst>
  <p:sldSz cx="9144000" cy="6858000" type="screen4x3"/>
  <p:notesSz cx="7010400" cy="92964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99"/>
    <a:srgbClr val="006666"/>
    <a:srgbClr val="FF0066"/>
    <a:srgbClr val="4D4D4D"/>
    <a:srgbClr val="003300"/>
    <a:srgbClr val="FF5050"/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671" autoAdjust="0"/>
  </p:normalViewPr>
  <p:slideViewPr>
    <p:cSldViewPr>
      <p:cViewPr>
        <p:scale>
          <a:sx n="80" d="100"/>
          <a:sy n="80" d="100"/>
        </p:scale>
        <p:origin x="-306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C0892C1-F5ED-44F3-AAB8-CE5C3AD53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3AD621C-6ABC-4D32-8554-3F9627AE9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D621C-6ABC-4D32-8554-3F9627AE93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D621C-6ABC-4D32-8554-3F9627AE93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Sockets are typically used in server/client communication: server creates socket and binds it to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communication port and waits for connection request from a client (passive role - waits for client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to initiate the connection). Client also creates a socket of the same type, then requests a connection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to the known port on the known machine (active role - client initiates the connection). Once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server accepts the client's connection request, it will create another socket and bind it to another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port, which will be used for further communication with the client. Once this is done, data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can flow between the client's socket and the server's second socket. The server's first socket remains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open, waiting requests from new clients. Waiting for new requests and communicating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clients with established connection is normally done through different threads (see diagram on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page 9-19).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D621C-6ABC-4D32-8554-3F9627AE93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697" r:id="rId5"/>
    <p:sldLayoutId id="2147483698" r:id="rId6"/>
    <p:sldLayoutId id="2147483702" r:id="rId7"/>
    <p:sldLayoutId id="2147483703" r:id="rId8"/>
    <p:sldLayoutId id="2147483704" r:id="rId9"/>
    <p:sldLayoutId id="2147483699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2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err="1" smtClean="0">
                <a:solidFill>
                  <a:schemeClr val="accent1">
                    <a:satMod val="150000"/>
                  </a:schemeClr>
                </a:solidFill>
              </a:rPr>
              <a:t>Interprocess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 Communication (IPC): An Overview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itchFamily="50" charset="-127"/>
            </a:endParaRPr>
          </a:p>
          <a:p>
            <a:pPr eaLnBrk="1" hangingPunct="1"/>
            <a:endParaRPr lang="en-US" altLang="ko-KR" smtClean="0">
              <a:ea typeface="굴림" pitchFamily="50" charset="-127"/>
            </a:endParaRPr>
          </a:p>
          <a:p>
            <a:pPr eaLnBrk="1" hangingPunct="1"/>
            <a:r>
              <a:rPr lang="en-US" altLang="ko-KR" smtClean="0">
                <a:ea typeface="굴림" pitchFamily="50" charset="-127"/>
              </a:rPr>
              <a:t>Hwajung Lee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Messages (3)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Messages</a:t>
            </a:r>
          </a:p>
          <a:p>
            <a:pPr lvl="1"/>
            <a:r>
              <a:rPr lang="en-US" dirty="0" smtClean="0"/>
              <a:t>Transient Messages</a:t>
            </a:r>
          </a:p>
          <a:p>
            <a:pPr lvl="2"/>
            <a:r>
              <a:rPr lang="en-US" dirty="0" smtClean="0"/>
              <a:t>A message if lost unless the receiver is active at the time of the message delivery and retrieves it during the life of the application</a:t>
            </a:r>
          </a:p>
          <a:p>
            <a:pPr lvl="1"/>
            <a:r>
              <a:rPr lang="en-US" dirty="0" smtClean="0"/>
              <a:t>Persistent Messages</a:t>
            </a:r>
          </a:p>
          <a:p>
            <a:pPr lvl="2"/>
            <a:r>
              <a:rPr lang="en-US" dirty="0" smtClean="0"/>
              <a:t>Messages are not lost, but saved in a buffer at the time of message delivery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Stream</a:t>
            </a:r>
          </a:p>
          <a:p>
            <a:pPr lvl="1"/>
            <a:r>
              <a:rPr lang="en-US" dirty="0" smtClean="0"/>
              <a:t>Sequence of data items.</a:t>
            </a:r>
          </a:p>
          <a:p>
            <a:pPr lvl="1"/>
            <a:r>
              <a:rPr lang="en-US" dirty="0" smtClean="0"/>
              <a:t>Communication using streams </a:t>
            </a:r>
            <a:r>
              <a:rPr lang="en-US" b="1" i="1" dirty="0" smtClean="0"/>
              <a:t>requires a connection establishment</a:t>
            </a:r>
            <a:r>
              <a:rPr lang="en-US" i="1" dirty="0" smtClean="0"/>
              <a:t> </a:t>
            </a:r>
            <a:r>
              <a:rPr lang="en-US" dirty="0" smtClean="0"/>
              <a:t>between a sender of a receiver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458200" cy="4876800"/>
          </a:xfrm>
        </p:spPr>
        <p:txBody>
          <a:bodyPr/>
          <a:lstStyle/>
          <a:p>
            <a:r>
              <a:rPr lang="en-US" dirty="0" smtClean="0"/>
              <a:t>Pipes are implemented in file system.</a:t>
            </a:r>
          </a:p>
          <a:p>
            <a:pPr lvl="1"/>
            <a:r>
              <a:rPr lang="en-US" dirty="0" smtClean="0"/>
              <a:t>Pipes are basically files with only two file offsets: one for reading another for writing.</a:t>
            </a:r>
          </a:p>
          <a:p>
            <a:pPr lvl="1"/>
            <a:r>
              <a:rPr lang="en-US" dirty="0" smtClean="0"/>
              <a:t>Writing to a pipe and reading from a pipe is strictly in FIFO manner.</a:t>
            </a:r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0376" y="3509018"/>
            <a:ext cx="5136424" cy="313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10200" y="6566356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Pipes (</a:t>
            </a:r>
            <a:r>
              <a:rPr lang="en-US" dirty="0" smtClean="0"/>
              <a:t>2)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Two </a:t>
            </a:r>
            <a:r>
              <a:rPr lang="en-US" dirty="0" smtClean="0"/>
              <a:t>Types of </a:t>
            </a:r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" y="1698987"/>
            <a:ext cx="4572000" cy="71535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Anonymous (Unnamed) Pipes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698987"/>
            <a:ext cx="4343400" cy="71535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Named Pipes</a:t>
            </a:r>
            <a:endParaRPr lang="en-US" dirty="0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694029"/>
            <a:ext cx="4476686" cy="195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587508"/>
            <a:ext cx="4369383" cy="213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200" y="4800600"/>
            <a:ext cx="41541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Unidirectional </a:t>
            </a:r>
          </a:p>
          <a:p>
            <a:pPr algn="ctr"/>
            <a:r>
              <a:rPr lang="en-US" sz="1200" b="0" dirty="0" smtClean="0"/>
              <a:t>To communicate two related processes in both directions, two anonymous pipes must be created.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4823936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Full-duplex or half-duplex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2600" y="6477000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43400" y="1828800"/>
            <a:ext cx="4724400" cy="3664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(1)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953000" cy="4873752"/>
          </a:xfrm>
        </p:spPr>
        <p:txBody>
          <a:bodyPr/>
          <a:lstStyle/>
          <a:p>
            <a:r>
              <a:rPr lang="en-US" dirty="0" smtClean="0"/>
              <a:t>Sockets are abstract endpoints of communication between a pair of processes.</a:t>
            </a:r>
          </a:p>
          <a:p>
            <a:pPr lvl="1"/>
            <a:r>
              <a:rPr lang="en-US" dirty="0" smtClean="0"/>
              <a:t>originally used in BSD 4.2 (1983)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by now widely accepted in other operating systems.</a:t>
            </a:r>
          </a:p>
          <a:p>
            <a:pPr lvl="1"/>
            <a:r>
              <a:rPr lang="en-US" dirty="0" smtClean="0"/>
              <a:t>typically used in server/client communication.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395246"/>
            <a:ext cx="4070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u="sng" dirty="0" smtClean="0"/>
              <a:t>Note</a:t>
            </a:r>
            <a:r>
              <a:rPr lang="en-US" sz="1600" b="0" dirty="0" smtClean="0"/>
              <a:t>: BSD (Berkeley Software Distribution)</a:t>
            </a:r>
            <a:endParaRPr lang="en-US" sz="1600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5290460" y="5728156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(2)</a:t>
            </a:r>
            <a:endParaRPr lang="en-US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098763" y="873038"/>
            <a:ext cx="5098875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0" y="6553200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Remote Procedure Call (RPC)</a:t>
            </a:r>
          </a:p>
          <a:p>
            <a:pPr lvl="1"/>
            <a:r>
              <a:rPr lang="en-US" dirty="0" smtClean="0"/>
              <a:t>A procedure call that helps a client communicate with a server running on a different machine that may belong to a different network and a different administrative domain</a:t>
            </a:r>
          </a:p>
          <a:p>
            <a:pPr lvl="1"/>
            <a:r>
              <a:rPr lang="en-US" dirty="0" smtClean="0"/>
              <a:t>The task of packing the parameters of the call into a message is called </a:t>
            </a:r>
            <a:r>
              <a:rPr lang="en-US" b="1" i="1" dirty="0" smtClean="0"/>
              <a:t>parameter marshalling.</a:t>
            </a:r>
          </a:p>
          <a:p>
            <a:r>
              <a:rPr lang="en-US" dirty="0" smtClean="0"/>
              <a:t>Remote Method Invocation (RMI)</a:t>
            </a:r>
          </a:p>
          <a:p>
            <a:pPr lvl="1"/>
            <a:r>
              <a:rPr lang="en-US" dirty="0" smtClean="0"/>
              <a:t>A generalization of RPC in an object-oriented environment.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</a:p>
          <a:p>
            <a:pPr lvl="1"/>
            <a:r>
              <a:rPr lang="en-US" dirty="0" smtClean="0"/>
              <a:t>Most web services are based on XML that is widely used for cross-platform data communication including:</a:t>
            </a:r>
          </a:p>
          <a:p>
            <a:pPr lvl="2"/>
            <a:r>
              <a:rPr lang="en-US" dirty="0" smtClean="0"/>
              <a:t>Simple Object Access Protocol (SOAP)</a:t>
            </a:r>
          </a:p>
          <a:p>
            <a:pPr lvl="3"/>
            <a:r>
              <a:rPr lang="en-US" dirty="0" smtClean="0"/>
              <a:t>SOAP allows a one-way message containing a structured data to be sent from one process to another using any transport protocol like TCP.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Web Service Description Language (WSDL)</a:t>
            </a:r>
          </a:p>
          <a:p>
            <a:pPr lvl="3"/>
            <a:r>
              <a:rPr lang="en-US" dirty="0" smtClean="0"/>
              <a:t>It describes the public interface to the web service. </a:t>
            </a:r>
          </a:p>
          <a:p>
            <a:pPr lvl="3"/>
            <a:r>
              <a:rPr lang="en-US" dirty="0" smtClean="0"/>
              <a:t>An XML-based service description that explains how a client should communicate using the web service</a:t>
            </a:r>
          </a:p>
          <a:p>
            <a:pPr lvl="2"/>
            <a:r>
              <a:rPr lang="en-US" dirty="0" smtClean="0"/>
              <a:t>Universal Description Discovery, and Integration specification (UDDI)</a:t>
            </a:r>
          </a:p>
          <a:p>
            <a:pPr lvl="2"/>
            <a:r>
              <a:rPr lang="en-US" dirty="0" smtClean="0"/>
              <a:t>Java Web Services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</a:p>
          <a:p>
            <a:pPr lvl="1"/>
            <a:r>
              <a:rPr lang="en-US" dirty="0" smtClean="0"/>
              <a:t>Event notification systems help establish a form of asynchronous communication among distributed objects on heterogeneous platforms.</a:t>
            </a:r>
          </a:p>
          <a:p>
            <a:pPr lvl="1"/>
            <a:r>
              <a:rPr lang="en-US" dirty="0" err="1" smtClean="0"/>
              <a:t>Jini</a:t>
            </a:r>
            <a:r>
              <a:rPr lang="en-US" dirty="0" smtClean="0"/>
              <a:t>®, a product of Sun Microsystems, provides event notification service for Java-based platforms. It allows subscribers in one JVM to receive notification of events of interest from another JVM.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IPC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975"/>
          </a:xfrm>
        </p:spPr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 (</a:t>
            </a:r>
            <a:r>
              <a:rPr lang="en-US" b="1" dirty="0" smtClean="0">
                <a:solidFill>
                  <a:srgbClr val="0000FF"/>
                </a:solidFill>
              </a:rPr>
              <a:t>IPC</a:t>
            </a:r>
            <a:r>
              <a:rPr lang="en-US" dirty="0" smtClean="0"/>
              <a:t>) is </a:t>
            </a:r>
            <a:r>
              <a:rPr lang="en-US" b="1" dirty="0" smtClean="0">
                <a:solidFill>
                  <a:srgbClr val="0000FF"/>
                </a:solidFill>
              </a:rPr>
              <a:t>at the heart of distributed computing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Processes and Threads</a:t>
            </a:r>
          </a:p>
          <a:p>
            <a:pPr lvl="1"/>
            <a:r>
              <a:rPr lang="en-US" b="1" i="1" dirty="0" smtClean="0"/>
              <a:t>Process</a:t>
            </a:r>
            <a:r>
              <a:rPr lang="en-US" dirty="0" smtClean="0"/>
              <a:t> is the execution of a program</a:t>
            </a:r>
          </a:p>
          <a:p>
            <a:pPr lvl="1"/>
            <a:r>
              <a:rPr lang="en-US" b="1" i="1" dirty="0" smtClean="0"/>
              <a:t>Threads</a:t>
            </a:r>
            <a:r>
              <a:rPr lang="en-US" dirty="0" smtClean="0"/>
              <a:t> are lightweight processes </a:t>
            </a:r>
          </a:p>
          <a:p>
            <a:pPr lvl="2"/>
            <a:r>
              <a:rPr lang="en-US" dirty="0" smtClean="0"/>
              <a:t>Like a process, each thread maintains a separate flow of control, but threads share a common address space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382000" cy="4876800"/>
          </a:xfrm>
        </p:spPr>
        <p:txBody>
          <a:bodyPr/>
          <a:lstStyle/>
          <a:p>
            <a:r>
              <a:rPr lang="en-US" dirty="0" smtClean="0"/>
              <a:t>Common Object Request Broker Architecture (CORBA)</a:t>
            </a:r>
          </a:p>
          <a:p>
            <a:pPr lvl="1"/>
            <a:r>
              <a:rPr lang="en-US" dirty="0" smtClean="0"/>
              <a:t>The framework of a middleware that enables clients to transparently access remote objects across a distributed computing </a:t>
            </a:r>
            <a:r>
              <a:rPr lang="en-US" dirty="0" smtClean="0"/>
              <a:t>p</a:t>
            </a:r>
            <a:r>
              <a:rPr lang="en-US" dirty="0" smtClean="0"/>
              <a:t>latform, regardless of the machines on which they are running or the language in which they are written.</a:t>
            </a:r>
          </a:p>
          <a:p>
            <a:pPr lvl="2"/>
            <a:r>
              <a:rPr lang="en-US" dirty="0" smtClean="0"/>
              <a:t>Its specifications were drown by the </a:t>
            </a:r>
            <a:r>
              <a:rPr lang="en-US" b="1" dirty="0" smtClean="0"/>
              <a:t>Object Management Group (OMG) </a:t>
            </a:r>
            <a:r>
              <a:rPr lang="en-US" dirty="0" smtClean="0"/>
              <a:t>consisting of some 700 companies.</a:t>
            </a:r>
          </a:p>
          <a:p>
            <a:pPr lvl="2"/>
            <a:r>
              <a:rPr lang="en-US" dirty="0" smtClean="0"/>
              <a:t>The core of CORBA is the </a:t>
            </a:r>
            <a:r>
              <a:rPr lang="en-US" b="1" dirty="0" smtClean="0"/>
              <a:t>Object Request Broker (ORB)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Agents</a:t>
            </a:r>
          </a:p>
          <a:p>
            <a:pPr lvl="1"/>
            <a:r>
              <a:rPr lang="en-US" dirty="0" smtClean="0"/>
              <a:t>A piece of code that migrates from one machine to another.</a:t>
            </a:r>
          </a:p>
          <a:p>
            <a:pPr lvl="1"/>
            <a:r>
              <a:rPr lang="en-US" dirty="0" smtClean="0"/>
              <a:t>The code, which is an executable program, is called a </a:t>
            </a:r>
            <a:r>
              <a:rPr lang="en-US" b="1" i="1" dirty="0" smtClean="0"/>
              <a:t>script</a:t>
            </a:r>
          </a:p>
          <a:p>
            <a:pPr lvl="1"/>
            <a:r>
              <a:rPr lang="en-US" dirty="0" smtClean="0"/>
              <a:t>Agents carry data values or procedure arguments or results across machines</a:t>
            </a:r>
          </a:p>
          <a:p>
            <a:pPr lvl="1"/>
            <a:r>
              <a:rPr lang="en-US" dirty="0" smtClean="0"/>
              <a:t>The use of an interpretable language like</a:t>
            </a:r>
            <a:r>
              <a:rPr lang="en-US" b="1" dirty="0" smtClean="0"/>
              <a:t> </a:t>
            </a:r>
            <a:r>
              <a:rPr lang="en-US" b="1" dirty="0" err="1" smtClean="0"/>
              <a:t>Tcl</a:t>
            </a:r>
            <a:r>
              <a:rPr lang="en-US" b="1" dirty="0" smtClean="0"/>
              <a:t> </a:t>
            </a:r>
            <a:r>
              <a:rPr lang="en-US" dirty="0" smtClean="0"/>
              <a:t>makes it easy to support mobile agent based communication on heterogeneous platforms.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IPCs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Group Communication Services</a:t>
            </a:r>
          </a:p>
          <a:p>
            <a:pPr lvl="1"/>
            <a:r>
              <a:rPr lang="en-US" dirty="0" smtClean="0"/>
              <a:t>With the rapid growth of the World Wide Web and electronic commerce, group oriented activities have substantially increased in recent years.</a:t>
            </a:r>
          </a:p>
          <a:p>
            <a:pPr lvl="1"/>
            <a:r>
              <a:rPr lang="en-US" dirty="0" smtClean="0"/>
              <a:t>Multicasts are useful in the implementation of specific group service. If interested, read Chapter 15.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IPC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Client-Server Model</a:t>
            </a:r>
          </a:p>
          <a:p>
            <a:pPr lvl="1"/>
            <a:r>
              <a:rPr lang="en-US" u="sng" dirty="0" smtClean="0"/>
              <a:t>a widely accepted </a:t>
            </a:r>
            <a:r>
              <a:rPr lang="en-US" dirty="0" smtClean="0"/>
              <a:t>model for designing distributed system</a:t>
            </a:r>
          </a:p>
          <a:p>
            <a:pPr lvl="1"/>
            <a:r>
              <a:rPr lang="en-US" dirty="0" smtClean="0"/>
              <a:t>Example: search engine like Google®</a:t>
            </a:r>
          </a:p>
          <a:p>
            <a:pPr lvl="1"/>
            <a:r>
              <a:rPr lang="en-US" i="1" u="sng" dirty="0" smtClean="0"/>
              <a:t>Note</a:t>
            </a:r>
            <a:r>
              <a:rPr lang="en-US" dirty="0" smtClean="0"/>
              <a:t>: a few systems also adopt the </a:t>
            </a:r>
            <a:r>
              <a:rPr lang="en-US" b="1" dirty="0" smtClean="0"/>
              <a:t>peer-to-peer model </a:t>
            </a:r>
            <a:r>
              <a:rPr lang="en-US" dirty="0" smtClean="0"/>
              <a:t>of </a:t>
            </a:r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IPC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495800" cy="4623816"/>
          </a:xfrm>
        </p:spPr>
        <p:txBody>
          <a:bodyPr/>
          <a:lstStyle/>
          <a:p>
            <a:r>
              <a:rPr lang="en-US" dirty="0" smtClean="0"/>
              <a:t>Middleware</a:t>
            </a:r>
          </a:p>
          <a:p>
            <a:pPr lvl="1"/>
            <a:r>
              <a:rPr lang="en-US" dirty="0" smtClean="0"/>
              <a:t>Processes, processors, and objects may be scattered anywhere in a network. </a:t>
            </a:r>
          </a:p>
          <a:p>
            <a:pPr lvl="1"/>
            <a:r>
              <a:rPr lang="en-US" dirty="0" smtClean="0"/>
              <a:t>From developing distributed applications, transparency is a desirable property. </a:t>
            </a:r>
          </a:p>
          <a:p>
            <a:pPr lvl="1"/>
            <a:r>
              <a:rPr lang="en-US" dirty="0" smtClean="0"/>
              <a:t>The layer of software that makes it possible is called </a:t>
            </a:r>
            <a:r>
              <a:rPr lang="en-US" b="1" i="1" dirty="0" smtClean="0"/>
              <a:t>middleware</a:t>
            </a:r>
            <a:r>
              <a:rPr lang="en-US" dirty="0" smtClean="0"/>
              <a:t>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029200" y="2514600"/>
            <a:ext cx="3810000" cy="2381310"/>
            <a:chOff x="1447800" y="4724400"/>
            <a:chExt cx="3810000" cy="2381310"/>
          </a:xfrm>
        </p:grpSpPr>
        <p:sp>
          <p:nvSpPr>
            <p:cNvPr id="5" name="Rectangle 4"/>
            <p:cNvSpPr/>
            <p:nvPr/>
          </p:nvSpPr>
          <p:spPr>
            <a:xfrm>
              <a:off x="1676400" y="4724400"/>
              <a:ext cx="3352800" cy="533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Applications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82264" y="5299672"/>
              <a:ext cx="33528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Middleware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OS of Machine 1</a:t>
              </a:r>
              <a:endParaRPr lang="en-US" sz="12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956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OS of Machine 2</a:t>
              </a:r>
              <a:endParaRPr lang="en-US" sz="12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14800" y="5867400"/>
              <a:ext cx="914400" cy="5334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OS of Machine 3</a:t>
              </a:r>
              <a:endParaRPr lang="en-US" sz="1200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447800" y="6400800"/>
              <a:ext cx="3810000" cy="457200"/>
              <a:chOff x="1447800" y="6400800"/>
              <a:chExt cx="3810000" cy="457200"/>
            </a:xfrm>
          </p:grpSpPr>
          <p:sp>
            <p:nvSpPr>
              <p:cNvPr id="15" name="Left-Right Arrow 14"/>
              <p:cNvSpPr/>
              <p:nvPr/>
            </p:nvSpPr>
            <p:spPr>
              <a:xfrm>
                <a:off x="1447800" y="6553200"/>
                <a:ext cx="3810000" cy="304800"/>
              </a:xfrm>
              <a:prstGeom prst="leftRightArrow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027256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2766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4958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2747862" y="6705600"/>
              <a:ext cx="12907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Network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IPC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Some important middleware services address the following issues:</a:t>
            </a:r>
          </a:p>
          <a:p>
            <a:pPr lvl="2"/>
            <a:r>
              <a:rPr lang="en-US" dirty="0" smtClean="0"/>
              <a:t>How does a process locate another named process or object anywhere on the Internet?</a:t>
            </a:r>
          </a:p>
          <a:p>
            <a:pPr lvl="2"/>
            <a:r>
              <a:rPr lang="en-US" dirty="0" smtClean="0"/>
              <a:t>How does a process in the application layer communicate with another process anywhere on the Internet?</a:t>
            </a:r>
          </a:p>
          <a:p>
            <a:pPr lvl="2"/>
            <a:r>
              <a:rPr lang="en-US" dirty="0" smtClean="0"/>
              <a:t>How to isolate the application programs from differences in programming languages and communication protocols?</a:t>
            </a:r>
          </a:p>
          <a:p>
            <a:pPr lvl="2"/>
            <a:r>
              <a:rPr lang="en-US" dirty="0" smtClean="0"/>
              <a:t>How is the security of the communication guaranteed without any knowledge about the trustworthiness of the operating systems at the two endpoints?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General Approaches of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Memory</a:t>
            </a:r>
          </a:p>
          <a:p>
            <a:endParaRPr lang="en-US" dirty="0" smtClean="0"/>
          </a:p>
          <a:p>
            <a:r>
              <a:rPr lang="en-US" dirty="0" smtClean="0"/>
              <a:t>Messages</a:t>
            </a:r>
          </a:p>
          <a:p>
            <a:endParaRPr lang="en-US" dirty="0" smtClean="0"/>
          </a:p>
          <a:p>
            <a:r>
              <a:rPr lang="en-US" dirty="0" smtClean="0"/>
              <a:t>Pipes</a:t>
            </a:r>
          </a:p>
          <a:p>
            <a:endParaRPr lang="en-US" dirty="0" smtClean="0"/>
          </a:p>
          <a:p>
            <a:r>
              <a:rPr lang="en-US" dirty="0" smtClean="0"/>
              <a:t>Sockets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975"/>
          </a:xfrm>
        </p:spPr>
        <p:txBody>
          <a:bodyPr/>
          <a:lstStyle/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dirty="0" smtClean="0"/>
              <a:t>Two or several processes can map a segment of their virtual space into an identical segment of physical memory. </a:t>
            </a:r>
          </a:p>
          <a:p>
            <a:pPr marL="703263" lvl="2" indent="-319088">
              <a:spcBef>
                <a:spcPct val="0"/>
              </a:spcBef>
              <a:buClr>
                <a:schemeClr val="accent2">
                  <a:lumMod val="75000"/>
                </a:schemeClr>
              </a:buClr>
              <a:buSzPct val="80000"/>
              <a:buFont typeface="Wingdings 2" pitchFamily="18" charset="2"/>
              <a:buChar char=""/>
            </a:pPr>
            <a:r>
              <a:rPr lang="en-US" dirty="0" smtClean="0"/>
              <a:t>Shared memory is </a:t>
            </a:r>
            <a:r>
              <a:rPr lang="en-US" b="1" i="1" dirty="0" smtClean="0"/>
              <a:t>the most efficient way</a:t>
            </a:r>
            <a:r>
              <a:rPr lang="en-US" b="1" dirty="0" smtClean="0"/>
              <a:t> </a:t>
            </a:r>
            <a:r>
              <a:rPr lang="en-US" dirty="0" smtClean="0"/>
              <a:t>of IPC</a:t>
            </a:r>
          </a:p>
          <a:p>
            <a:pPr marL="703263" lvl="2" indent="-319088">
              <a:spcBef>
                <a:spcPct val="0"/>
              </a:spcBef>
              <a:buClr>
                <a:schemeClr val="accent2">
                  <a:lumMod val="75000"/>
                </a:schemeClr>
              </a:buClr>
              <a:buSzPct val="80000"/>
              <a:buFont typeface="Wingdings 2" pitchFamily="18" charset="2"/>
              <a:buChar char=""/>
            </a:pPr>
            <a:r>
              <a:rPr lang="en-US" dirty="0" smtClean="0"/>
              <a:t>But it may </a:t>
            </a:r>
            <a:r>
              <a:rPr lang="en-US" b="1" i="1" dirty="0" smtClean="0"/>
              <a:t>require synchronization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657600"/>
            <a:ext cx="5562600" cy="262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6324600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5029200" cy="4873752"/>
          </a:xfrm>
        </p:spPr>
        <p:txBody>
          <a:bodyPr/>
          <a:lstStyle/>
          <a:p>
            <a:r>
              <a:rPr lang="en-US" dirty="0" smtClean="0"/>
              <a:t>Most distributed applications are implemented using message passing. </a:t>
            </a:r>
          </a:p>
          <a:p>
            <a:pPr lvl="1"/>
            <a:r>
              <a:rPr lang="en-US" dirty="0" smtClean="0"/>
              <a:t>Messages are </a:t>
            </a:r>
            <a:r>
              <a:rPr lang="en-US" b="1" i="1" dirty="0" smtClean="0"/>
              <a:t>less efficient</a:t>
            </a:r>
            <a:r>
              <a:rPr lang="en-US" b="1" dirty="0" smtClean="0"/>
              <a:t> </a:t>
            </a:r>
            <a:r>
              <a:rPr lang="en-US" dirty="0" smtClean="0"/>
              <a:t>than shared memory </a:t>
            </a:r>
            <a:r>
              <a:rPr lang="en-US" dirty="0" smtClean="0"/>
              <a:t>(</a:t>
            </a:r>
            <a:r>
              <a:rPr lang="en-US" b="1" i="1" dirty="0" smtClean="0"/>
              <a:t>require buffering and </a:t>
            </a:r>
            <a:r>
              <a:rPr lang="en-US" b="1" i="1" dirty="0" smtClean="0"/>
              <a:t>synchronization</a:t>
            </a:r>
            <a:r>
              <a:rPr lang="en-US" dirty="0" smtClean="0"/>
              <a:t>), but sometimes are more suitable due to the built-in synchronization</a:t>
            </a: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915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5314" y="1752600"/>
            <a:ext cx="3904668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0" y="5181599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 (2)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773936"/>
            <a:ext cx="4800600" cy="4623816"/>
          </a:xfrm>
        </p:spPr>
        <p:txBody>
          <a:bodyPr/>
          <a:lstStyle/>
          <a:p>
            <a:pPr lvl="1"/>
            <a:r>
              <a:rPr lang="en-US" sz="2400" dirty="0" smtClean="0"/>
              <a:t>The messaging layer is logically located just above the TCP/IP or the UDP/IP layer, but below the application layer.</a:t>
            </a:r>
          </a:p>
          <a:p>
            <a:pPr lvl="1"/>
            <a:r>
              <a:rPr lang="en-US" sz="2400" dirty="0" smtClean="0"/>
              <a:t>The implementation of sockets at the TCP or the UDP layer helps processes address one another using specific socket addresses.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5314" y="1752600"/>
            <a:ext cx="3904668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34000" y="5181599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Image Source: http://medusa.sdsu.edu/cs570/Lectures/Chapter9.pdf</a:t>
            </a:r>
            <a:endParaRPr lang="en-US" sz="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64&quot;&gt;&lt;/object&gt;&lt;object type=&quot;2&quot; unique_id=&quot;10165&quot;&gt;&lt;object type=&quot;3&quot; unique_id=&quot;10166&quot;&gt;&lt;property id=&quot;20148&quot; value=&quot;5&quot;/&gt;&lt;property id=&quot;20300&quot; value=&quot;Slide 1 - &amp;quot;ITEC452&amp;#x0D;&amp;#x0A;Distributed Computing&amp;#x0D;&amp;#x0A;&amp;#x0D;&amp;#x0A;&amp;#x0D;&amp;#x0A;Lecture 2&amp;#x0D;&amp;#x0A;Interprocess Communication (IPC): An Overview&amp;quot;&quot;/&gt;&lt;property id=&quot;20307&quot; value=&quot;304&quot;/&gt;&lt;/object&gt;&lt;object type=&quot;3&quot; unique_id=&quot;10925&quot;&gt;&lt;property id=&quot;20148&quot; value=&quot;5&quot;/&gt;&lt;property id=&quot;20300&quot; value=&quot;Slide 2 - &amp;quot;Introduction to IPC (1)&amp;quot;&quot;/&gt;&lt;property id=&quot;20307&quot; value=&quot;305&quot;/&gt;&lt;/object&gt;&lt;object type=&quot;3&quot; unique_id=&quot;11012&quot;&gt;&lt;property id=&quot;20148&quot; value=&quot;5&quot;/&gt;&lt;property id=&quot;20300&quot; value=&quot;Slide 3 - &amp;quot;Introduction to IPC (2)&amp;quot;&quot;/&gt;&lt;property id=&quot;20307&quot; value=&quot;306&quot;/&gt;&lt;/object&gt;&lt;object type=&quot;3&quot; unique_id=&quot;11073&quot;&gt;&lt;property id=&quot;20148&quot; value=&quot;5&quot;/&gt;&lt;property id=&quot;20300&quot; value=&quot;Slide 4 - &amp;quot;Introduction to IPC (3)&amp;quot;&quot;/&gt;&lt;property id=&quot;20307&quot; value=&quot;307&quot;/&gt;&lt;/object&gt;&lt;object type=&quot;3&quot; unique_id=&quot;11074&quot;&gt;&lt;property id=&quot;20148&quot; value=&quot;5&quot;/&gt;&lt;property id=&quot;20300&quot; value=&quot;Slide 6 - &amp;quot;Four General Approaches of IPC&amp;quot;&quot;/&gt;&lt;property id=&quot;20307&quot; value=&quot;308&quot;/&gt;&lt;/object&gt;&lt;object type=&quot;3&quot; unique_id=&quot;11117&quot;&gt;&lt;property id=&quot;20148&quot; value=&quot;5&quot;/&gt;&lt;property id=&quot;20300&quot; value=&quot;Slide 7 - &amp;quot;Shared Memory&amp;quot;&quot;/&gt;&lt;property id=&quot;20307&quot; value=&quot;309&quot;/&gt;&lt;/object&gt;&lt;object type=&quot;3&quot; unique_id=&quot;11118&quot;&gt;&lt;property id=&quot;20148&quot; value=&quot;5&quot;/&gt;&lt;property id=&quot;20300&quot; value=&quot;Slide 8 - &amp;quot;Messages (1)&amp;quot;&quot;/&gt;&lt;property id=&quot;20307&quot; value=&quot;310&quot;/&gt;&lt;/object&gt;&lt;object type=&quot;3&quot; unique_id=&quot;11119&quot;&gt;&lt;property id=&quot;20148&quot; value=&quot;5&quot;/&gt;&lt;property id=&quot;20300&quot; value=&quot;Slide 12 - &amp;quot;Pipes (1)&amp;quot;&quot;/&gt;&lt;property id=&quot;20307&quot; value=&quot;311&quot;/&gt;&lt;/object&gt;&lt;object type=&quot;3&quot; unique_id=&quot;11120&quot;&gt;&lt;property id=&quot;20148&quot; value=&quot;5&quot;/&gt;&lt;property id=&quot;20300&quot; value=&quot;Slide 14 - &amp;quot;Sockets (1)&amp;quot;&quot;/&gt;&lt;property id=&quot;20307&quot; value=&quot;312&quot;/&gt;&lt;/object&gt;&lt;object type=&quot;3&quot; unique_id=&quot;11176&quot;&gt;&lt;property id=&quot;20148&quot; value=&quot;5&quot;/&gt;&lt;property id=&quot;20300&quot; value=&quot;Slide 9 - &amp;quot;Messages (2)&amp;quot;&quot;/&gt;&lt;property id=&quot;20307&quot; value=&quot;313&quot;/&gt;&lt;/object&gt;&lt;object type=&quot;3&quot; unique_id=&quot;11285&quot;&gt;&lt;property id=&quot;20148&quot; value=&quot;5&quot;/&gt;&lt;property id=&quot;20300&quot; value=&quot;Slide 10 - &amp;quot;Messages (3)&amp;quot;&quot;/&gt;&lt;property id=&quot;20307&quot; value=&quot;314&quot;/&gt;&lt;/object&gt;&lt;object type=&quot;3&quot; unique_id=&quot;11351&quot;&gt;&lt;property id=&quot;20148&quot; value=&quot;5&quot;/&gt;&lt;property id=&quot;20300&quot; value=&quot;Slide 11 - &amp;quot;Messages (4)&amp;quot;&quot;/&gt;&lt;property id=&quot;20307&quot; value=&quot;315&quot;/&gt;&lt;/object&gt;&lt;object type=&quot;3&quot; unique_id=&quot;11478&quot;&gt;&lt;property id=&quot;20148&quot; value=&quot;5&quot;/&gt;&lt;property id=&quot;20300&quot; value=&quot;Slide 13 - &amp;quot;Pipes (2) &amp;#x0D;&amp;#x0A;Two Types of Pipes&amp;quot;&quot;/&gt;&lt;property id=&quot;20307&quot; value=&quot;316&quot;/&gt;&lt;/object&gt;&lt;object type=&quot;3&quot; unique_id=&quot;11614&quot;&gt;&lt;property id=&quot;20148&quot; value=&quot;5&quot;/&gt;&lt;property id=&quot;20300&quot; value=&quot;Slide 15 - &amp;quot;Sockets (2)&amp;quot;&quot;/&gt;&lt;property id=&quot;20307&quot; value=&quot;317&quot;/&gt;&lt;/object&gt;&lt;object type=&quot;3&quot; unique_id=&quot;11855&quot;&gt;&lt;property id=&quot;20148&quot; value=&quot;5&quot;/&gt;&lt;property id=&quot;20300&quot; value=&quot;Slide 5 - &amp;quot;Introduction to IPC (4)&amp;quot;&quot;/&gt;&lt;property id=&quot;20307&quot; value=&quot;318&quot;/&gt;&lt;/object&gt;&lt;object type=&quot;3&quot; unique_id=&quot;12464&quot;&gt;&lt;property id=&quot;20148&quot; value=&quot;5&quot;/&gt;&lt;property id=&quot;20300&quot; value=&quot;Slide 16 - &amp;quot;More IPCs (1)&amp;quot;&quot;/&gt;&lt;property id=&quot;20307&quot; value=&quot;319&quot;/&gt;&lt;/object&gt;&lt;object type=&quot;3&quot; unique_id=&quot;12465&quot;&gt;&lt;property id=&quot;20148&quot; value=&quot;5&quot;/&gt;&lt;property id=&quot;20300&quot; value=&quot;Slide 17 - &amp;quot;More IPCs (2)&amp;quot;&quot;/&gt;&lt;property id=&quot;20307&quot; value=&quot;320&quot;/&gt;&lt;/object&gt;&lt;object type=&quot;3&quot; unique_id=&quot;12466&quot;&gt;&lt;property id=&quot;20148&quot; value=&quot;5&quot;/&gt;&lt;property id=&quot;20300&quot; value=&quot;Slide 18 - &amp;quot;More IPCs (3)&amp;quot;&quot;/&gt;&lt;property id=&quot;20307&quot; value=&quot;321&quot;/&gt;&lt;/object&gt;&lt;object type=&quot;3&quot; unique_id=&quot;12467&quot;&gt;&lt;property id=&quot;20148&quot; value=&quot;5&quot;/&gt;&lt;property id=&quot;20300&quot; value=&quot;Slide 19 - &amp;quot;More IPCs (4)&amp;quot;&quot;/&gt;&lt;property id=&quot;20307&quot; value=&quot;322&quot;/&gt;&lt;/object&gt;&lt;object type=&quot;3&quot; unique_id=&quot;12468&quot;&gt;&lt;property id=&quot;20148&quot; value=&quot;5&quot;/&gt;&lt;property id=&quot;20300&quot; value=&quot;Slide 20 - &amp;quot;More IPCs (5)&amp;quot;&quot;/&gt;&lt;property id=&quot;20307&quot; value=&quot;323&quot;/&gt;&lt;/object&gt;&lt;object type=&quot;3&quot; unique_id=&quot;12469&quot;&gt;&lt;property id=&quot;20148&quot; value=&quot;5&quot;/&gt;&lt;property id=&quot;20300&quot; value=&quot;Slide 21 - &amp;quot;More IPCs (6)&amp;quot;&quot;/&gt;&lt;property id=&quot;20307&quot; value=&quot;324&quot;/&gt;&lt;/object&gt;&lt;object type=&quot;3&quot; unique_id=&quot;12470&quot;&gt;&lt;property id=&quot;20148&quot; value=&quot;5&quot;/&gt;&lt;property id=&quot;20300&quot; value=&quot;Slide 22 - &amp;quot;More IPCs (7)&amp;quot;&quot;/&gt;&lt;property id=&quot;20307&quot; value=&quot;32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2551</TotalTime>
  <Words>1194</Words>
  <Application>Microsoft Office PowerPoint</Application>
  <PresentationFormat>On-screen Show (4:3)</PresentationFormat>
  <Paragraphs>134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Tahoma</vt:lpstr>
      <vt:lpstr>Arial</vt:lpstr>
      <vt:lpstr>Corbel</vt:lpstr>
      <vt:lpstr>Wingdings 2</vt:lpstr>
      <vt:lpstr>Wingdings</vt:lpstr>
      <vt:lpstr>Wingdings 3</vt:lpstr>
      <vt:lpstr>Times New Roman</vt:lpstr>
      <vt:lpstr>굴림</vt:lpstr>
      <vt:lpstr>Arial Narrow</vt:lpstr>
      <vt:lpstr>Symbol</vt:lpstr>
      <vt:lpstr>Comic Sans MS</vt:lpstr>
      <vt:lpstr>Module</vt:lpstr>
      <vt:lpstr>ITEC452 Distributed Computing   Lecture 2 Interprocess Communication (IPC): An Overview</vt:lpstr>
      <vt:lpstr>Introduction to IPC (1)</vt:lpstr>
      <vt:lpstr>Introduction to IPC (2)</vt:lpstr>
      <vt:lpstr>Introduction to IPC (3)</vt:lpstr>
      <vt:lpstr>Introduction to IPC (4)</vt:lpstr>
      <vt:lpstr>Four General Approaches of IPC</vt:lpstr>
      <vt:lpstr>Shared Memory</vt:lpstr>
      <vt:lpstr>Messages (1)</vt:lpstr>
      <vt:lpstr>Messages (2)</vt:lpstr>
      <vt:lpstr>Messages (3)</vt:lpstr>
      <vt:lpstr>Messages (4)</vt:lpstr>
      <vt:lpstr>Pipes (1)</vt:lpstr>
      <vt:lpstr>Pipes (2)  Two Types of Pipes</vt:lpstr>
      <vt:lpstr>Sockets (1)</vt:lpstr>
      <vt:lpstr>Sockets (2)</vt:lpstr>
      <vt:lpstr>More IPCs (1)</vt:lpstr>
      <vt:lpstr>More IPCs (2)</vt:lpstr>
      <vt:lpstr>More IPCs (3)</vt:lpstr>
      <vt:lpstr>More IPCs (4)</vt:lpstr>
      <vt:lpstr>More IPCs (5)</vt:lpstr>
      <vt:lpstr>More IPCs (6)</vt:lpstr>
      <vt:lpstr>More IPCs (7)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220</cp:revision>
  <dcterms:created xsi:type="dcterms:W3CDTF">2002-11-01T02:53:35Z</dcterms:created>
  <dcterms:modified xsi:type="dcterms:W3CDTF">2011-09-05T03:53:35Z</dcterms:modified>
</cp:coreProperties>
</file>