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304" r:id="rId2"/>
    <p:sldId id="333" r:id="rId3"/>
    <p:sldId id="334" r:id="rId4"/>
    <p:sldId id="308" r:id="rId5"/>
    <p:sldId id="313" r:id="rId6"/>
    <p:sldId id="310" r:id="rId7"/>
    <p:sldId id="311" r:id="rId8"/>
    <p:sldId id="312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50" r:id="rId2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006666"/>
    <a:srgbClr val="FF0066"/>
    <a:srgbClr val="4D4D4D"/>
    <a:srgbClr val="003300"/>
    <a:srgbClr val="FF5050"/>
    <a:srgbClr val="CC0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8" autoAdjust="0"/>
    <p:restoredTop sz="83582" autoAdjust="0"/>
  </p:normalViewPr>
  <p:slideViewPr>
    <p:cSldViewPr>
      <p:cViewPr varScale="1">
        <p:scale>
          <a:sx n="76" d="100"/>
          <a:sy n="76" d="100"/>
        </p:scale>
        <p:origin x="-6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5B943E21-EAE0-4E8E-88DF-3237FE6C57C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A4994504-B903-4230-80D4-710C714549D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C7AA34-AFD7-4218-9326-923B8E99BFC6}" type="slidenum">
              <a:rPr lang="en-US"/>
              <a:pPr/>
              <a:t>6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Shared variable: some computing clusters support DSM (distributed Shared Memory)</a:t>
            </a:r>
          </a:p>
          <a:p>
            <a:pPr>
              <a:buFontTx/>
              <a:buChar char="-"/>
            </a:pPr>
            <a:r>
              <a:rPr lang="en-US" altLang="ko-KR" smtClean="0">
                <a:ea typeface="굴림" pitchFamily="50" charset="-127"/>
              </a:rPr>
              <a:t>Virtual address space</a:t>
            </a:r>
          </a:p>
          <a:p>
            <a:pPr>
              <a:buFontTx/>
              <a:buChar char="-"/>
            </a:pPr>
            <a:r>
              <a:rPr lang="en-US" altLang="ko-KR" smtClean="0">
                <a:ea typeface="굴림" pitchFamily="50" charset="-127"/>
              </a:rPr>
              <a:t>Do not share physical memory.</a:t>
            </a:r>
          </a:p>
          <a:p>
            <a:pPr>
              <a:buFontTx/>
              <a:buChar char="-"/>
            </a:pPr>
            <a:r>
              <a:rPr lang="en-US" altLang="ko-KR" smtClean="0">
                <a:ea typeface="굴림" pitchFamily="50" charset="-127"/>
              </a:rPr>
              <a:t>to relieve the users of the intricate details of message passing, and let them use the richer programming tools of parallel programming available for shared-memory systems.</a:t>
            </a:r>
          </a:p>
          <a:p>
            <a:pPr>
              <a:buFontTx/>
              <a:buChar char="-"/>
            </a:pPr>
            <a:endParaRPr lang="en-US" altLang="ko-KR" smtClean="0">
              <a:ea typeface="굴림" pitchFamily="50" charset="-127"/>
            </a:endParaRPr>
          </a:p>
          <a:p>
            <a:pPr>
              <a:buFontTx/>
              <a:buChar char="-"/>
            </a:pPr>
            <a:endParaRPr lang="en-US" altLang="ko-KR" smtClean="0">
              <a:ea typeface="굴림" pitchFamily="50" charset="-127"/>
            </a:endParaRP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6EB8BB-8379-4AEE-ADE4-8DA914CD8575}" type="slidenum">
              <a:rPr lang="en-US"/>
              <a:pPr/>
              <a:t>7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LINDA by David Gelernter at Yale University: a simple programming language using the shared variable model.</a:t>
            </a: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58188B-D6CA-4FB1-8C4E-5C3C0A61D725}" type="slidenum">
              <a:rPr lang="en-US"/>
              <a:pPr/>
              <a:t>12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Remember that strong and weak are not absolute, but relative attributes.</a:t>
            </a:r>
          </a:p>
          <a:p>
            <a:endParaRPr lang="en-US" altLang="ko-KR" smtClean="0">
              <a:ea typeface="굴림" pitchFamily="50" charset="-127"/>
            </a:endParaRPr>
          </a:p>
          <a:p>
            <a:r>
              <a:rPr lang="en-US" altLang="ko-KR" smtClean="0">
                <a:ea typeface="굴림" pitchFamily="50" charset="-127"/>
              </a:rPr>
              <a:t>The choice of a strong model:</a:t>
            </a:r>
          </a:p>
          <a:p>
            <a:r>
              <a:rPr lang="en-US" altLang="ko-KR" smtClean="0">
                <a:ea typeface="굴림" pitchFamily="50" charset="-127"/>
              </a:rPr>
              <a:t>	simplifies algorithm design</a:t>
            </a:r>
          </a:p>
          <a:p>
            <a:r>
              <a:rPr lang="en-US" altLang="ko-KR" smtClean="0">
                <a:ea typeface="굴림" pitchFamily="50" charset="-127"/>
              </a:rPr>
              <a:t>	simplifies correctness proofs</a:t>
            </a:r>
          </a:p>
          <a:p>
            <a:r>
              <a:rPr lang="en-US" altLang="ko-KR" smtClean="0">
                <a:ea typeface="굴림" pitchFamily="50" charset="-127"/>
              </a:rPr>
              <a:t>	BUT</a:t>
            </a:r>
          </a:p>
          <a:p>
            <a:r>
              <a:rPr lang="en-US" altLang="ko-KR" smtClean="0">
                <a:ea typeface="굴림" pitchFamily="50" charset="-127"/>
              </a:rPr>
              <a:t>	every application has to be implemented</a:t>
            </a:r>
          </a:p>
          <a:p>
            <a:endParaRPr lang="en-US" altLang="ko-KR" smtClean="0">
              <a:ea typeface="굴림" pitchFamily="50" charset="-127"/>
            </a:endParaRPr>
          </a:p>
          <a:p>
            <a:r>
              <a:rPr lang="en-US" altLang="ko-KR" smtClean="0">
                <a:ea typeface="굴림" pitchFamily="50" charset="-127"/>
              </a:rPr>
              <a:t>It is simpler to implement a weaker model from a stronger one, but the implementation of a stronger model using a weaker one nay take considerable effort.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7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4000" dirty="0" smtClean="0"/>
              <a:t>ITEC452</a:t>
            </a:r>
            <a:br>
              <a:rPr lang="en-US" altLang="ko-KR" sz="4000" dirty="0" smtClean="0"/>
            </a:br>
            <a:r>
              <a:rPr lang="en-US" altLang="ko-KR" sz="4000" dirty="0" smtClean="0"/>
              <a:t>Distributed Computing</a:t>
            </a:r>
            <a:br>
              <a:rPr lang="en-US" altLang="ko-KR" sz="4000" dirty="0" smtClean="0"/>
            </a:b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3200" dirty="0" smtClean="0"/>
              <a:t>Lecture 2</a:t>
            </a:r>
            <a:br>
              <a:rPr lang="en-US" altLang="ko-KR" sz="3200" dirty="0" smtClean="0"/>
            </a:br>
            <a:r>
              <a:rPr lang="en-US" altLang="ko-KR" sz="3200" dirty="0" smtClean="0"/>
              <a:t>Models in Distributed Systems</a:t>
            </a:r>
            <a:endParaRPr lang="en-US" sz="32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smtClean="0">
              <a:ea typeface="굴림" pitchFamily="50" charset="-127"/>
            </a:endParaRPr>
          </a:p>
          <a:p>
            <a:endParaRPr lang="en-US" altLang="ko-KR" smtClean="0">
              <a:ea typeface="굴림" pitchFamily="50" charset="-127"/>
            </a:endParaRPr>
          </a:p>
          <a:p>
            <a:r>
              <a:rPr lang="en-US" altLang="ko-KR" smtClean="0">
                <a:ea typeface="굴림" pitchFamily="50" charset="-127"/>
              </a:rPr>
              <a:t>Hwajung Lee</a:t>
            </a:r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Modeling Mobile Agents (2)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Model: (I, P, and B)</a:t>
            </a:r>
          </a:p>
          <a:p>
            <a:pPr lvl="1"/>
            <a:r>
              <a:rPr lang="en-US" altLang="ko-KR" smtClean="0">
                <a:ea typeface="굴림" pitchFamily="50" charset="-127"/>
              </a:rPr>
              <a:t>I is the agent identifier and is unique for every agent.</a:t>
            </a:r>
          </a:p>
          <a:p>
            <a:pPr lvl="1"/>
            <a:r>
              <a:rPr lang="en-US" altLang="ko-KR" smtClean="0">
                <a:ea typeface="굴림" pitchFamily="50" charset="-127"/>
              </a:rPr>
              <a:t>P designates the agent program</a:t>
            </a:r>
          </a:p>
          <a:p>
            <a:pPr lvl="1"/>
            <a:r>
              <a:rPr lang="en-US" altLang="ko-KR" smtClean="0">
                <a:ea typeface="굴림" pitchFamily="50" charset="-127"/>
              </a:rPr>
              <a:t>B is the briefcase and represent the data variables to be used by the agent</a:t>
            </a:r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Weak vs. Strong Models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752600"/>
            <a:ext cx="4191000" cy="4495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One object (or operation) of a </a:t>
            </a:r>
            <a:r>
              <a:rPr lang="en-US" sz="2400" b="1" smtClean="0"/>
              <a:t>strong model</a:t>
            </a:r>
            <a:r>
              <a:rPr lang="en-US" sz="2400" smtClean="0"/>
              <a:t> = More than one objects (or operations) of a </a:t>
            </a:r>
            <a:r>
              <a:rPr lang="en-US" sz="2400" b="1" smtClean="0"/>
              <a:t>weaker model</a:t>
            </a:r>
            <a:r>
              <a:rPr lang="en-US" sz="2400" smtClean="0"/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Often, </a:t>
            </a:r>
            <a:r>
              <a:rPr lang="en-US" sz="2400" b="1" i="1" smtClean="0"/>
              <a:t>weaker models</a:t>
            </a:r>
            <a:r>
              <a:rPr lang="en-US" sz="2400" smtClean="0"/>
              <a:t> are synonymous with </a:t>
            </a:r>
            <a:r>
              <a:rPr lang="en-US" sz="2400" b="1" i="1" smtClean="0"/>
              <a:t>fewer restrictions</a:t>
            </a:r>
            <a:r>
              <a:rPr lang="en-US" sz="2400" smtClean="0"/>
              <a:t>.</a:t>
            </a:r>
          </a:p>
          <a:p>
            <a:pPr>
              <a:lnSpc>
                <a:spcPct val="90000"/>
              </a:lnSpc>
            </a:pPr>
            <a:endParaRPr lang="en-US" sz="24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 smtClean="0"/>
              <a:t>One can add layers (</a:t>
            </a:r>
            <a:r>
              <a:rPr lang="en-US" sz="2400" b="1" i="1" smtClean="0"/>
              <a:t>additional restrictions</a:t>
            </a:r>
            <a:r>
              <a:rPr lang="en-US" sz="2400" i="1" smtClean="0"/>
              <a:t>) to create a </a:t>
            </a:r>
            <a:r>
              <a:rPr lang="en-US" sz="2400" b="1" i="1" smtClean="0"/>
              <a:t>stronger model</a:t>
            </a:r>
            <a:r>
              <a:rPr lang="en-US" sz="2400" i="1" smtClean="0"/>
              <a:t> from weaker one.</a:t>
            </a:r>
          </a:p>
          <a:p>
            <a:pPr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24400" y="1600200"/>
            <a:ext cx="3810000" cy="5257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u="sng" smtClean="0"/>
              <a:t>Examples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HLL </a:t>
            </a:r>
            <a:r>
              <a:rPr lang="en-US" sz="2400" smtClean="0"/>
              <a:t>model is </a:t>
            </a:r>
            <a:r>
              <a:rPr lang="en-US" sz="2400" i="1" smtClean="0">
                <a:solidFill>
                  <a:srgbClr val="C70F05"/>
                </a:solidFill>
              </a:rPr>
              <a:t>stronger</a:t>
            </a:r>
            <a:r>
              <a:rPr lang="en-US" sz="2400" smtClean="0">
                <a:solidFill>
                  <a:srgbClr val="C70F05"/>
                </a:solidFill>
              </a:rPr>
              <a:t> than</a:t>
            </a:r>
            <a:r>
              <a:rPr lang="en-US" sz="2400" smtClean="0"/>
              <a:t> </a:t>
            </a:r>
            <a:r>
              <a:rPr lang="en-US" sz="2400" b="1" smtClean="0"/>
              <a:t>assembly language</a:t>
            </a:r>
            <a:r>
              <a:rPr lang="en-US" sz="2400" smtClean="0"/>
              <a:t> model.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ko-KR" sz="2400" smtClean="0">
              <a:ea typeface="굴림" pitchFamily="50" charset="-127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Asynchronous</a:t>
            </a:r>
            <a:r>
              <a:rPr lang="en-US" sz="2400" smtClean="0"/>
              <a:t> is </a:t>
            </a:r>
            <a:r>
              <a:rPr lang="en-US" sz="2400" i="1" smtClean="0">
                <a:solidFill>
                  <a:srgbClr val="C70F05"/>
                </a:solidFill>
              </a:rPr>
              <a:t>weaker than</a:t>
            </a:r>
            <a:r>
              <a:rPr lang="en-US" sz="2400" smtClean="0"/>
              <a:t> </a:t>
            </a:r>
            <a:r>
              <a:rPr lang="en-US" sz="2400" b="1" smtClean="0"/>
              <a:t>synchronous</a:t>
            </a:r>
            <a:r>
              <a:rPr lang="en-US" sz="240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ko-KR" sz="2400" smtClean="0">
              <a:ea typeface="굴림" pitchFamily="50" charset="-127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Bounded delay</a:t>
            </a:r>
            <a:r>
              <a:rPr lang="en-US" sz="2400" smtClean="0"/>
              <a:t> is </a:t>
            </a:r>
            <a:r>
              <a:rPr lang="en-US" sz="2400" i="1" smtClean="0">
                <a:solidFill>
                  <a:srgbClr val="C70F05"/>
                </a:solidFill>
              </a:rPr>
              <a:t>stronger</a:t>
            </a:r>
            <a:r>
              <a:rPr lang="en-US" sz="2400" smtClean="0">
                <a:solidFill>
                  <a:srgbClr val="C70F05"/>
                </a:solidFill>
              </a:rPr>
              <a:t> than</a:t>
            </a:r>
            <a:r>
              <a:rPr lang="en-US" sz="2400" smtClean="0"/>
              <a:t> </a:t>
            </a:r>
            <a:r>
              <a:rPr lang="en-US" sz="2400" b="1" smtClean="0"/>
              <a:t>unbounded delay </a:t>
            </a:r>
            <a:r>
              <a:rPr lang="en-US" sz="2400" smtClean="0"/>
              <a:t>(channel)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mtClean="0"/>
              <a:t>Model transformation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2057400"/>
            <a:ext cx="40386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b="1" smtClean="0"/>
              <a:t>Stronger models</a:t>
            </a:r>
            <a:r>
              <a:rPr lang="en-US" sz="2400" smtClean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- simplify reasoning, but 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- needs extra work to 		implement</a:t>
            </a:r>
          </a:p>
          <a:p>
            <a:pPr>
              <a:buFont typeface="Wingdings" pitchFamily="2" charset="2"/>
              <a:buNone/>
            </a:pPr>
            <a:endParaRPr lang="en-US" sz="2400" smtClean="0"/>
          </a:p>
          <a:p>
            <a:pPr>
              <a:buFont typeface="Wingdings" pitchFamily="2" charset="2"/>
              <a:buNone/>
            </a:pPr>
            <a:r>
              <a:rPr lang="en-US" sz="2400" b="1" smtClean="0"/>
              <a:t>Weaker models</a:t>
            </a:r>
            <a:r>
              <a:rPr lang="en-US" sz="2400" smtClean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- are easier to implement. 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- Have a closer relationship 	with the real world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19600" y="1828800"/>
            <a:ext cx="44958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i="1" smtClean="0">
                <a:solidFill>
                  <a:srgbClr val="C70F05"/>
                </a:solidFill>
              </a:rPr>
              <a:t>“Can </a:t>
            </a:r>
            <a:r>
              <a:rPr lang="en-US" sz="2400" b="1" i="1" smtClean="0">
                <a:solidFill>
                  <a:srgbClr val="C70F05"/>
                </a:solidFill>
              </a:rPr>
              <a:t>model X</a:t>
            </a:r>
            <a:r>
              <a:rPr lang="en-US" sz="2400" i="1" smtClean="0">
                <a:solidFill>
                  <a:srgbClr val="C70F05"/>
                </a:solidFill>
              </a:rPr>
              <a:t> be implemented using </a:t>
            </a:r>
            <a:r>
              <a:rPr lang="en-US" sz="2400" b="1" i="1" smtClean="0">
                <a:solidFill>
                  <a:srgbClr val="C70F05"/>
                </a:solidFill>
              </a:rPr>
              <a:t>model Y?”</a:t>
            </a:r>
            <a:r>
              <a:rPr lang="en-US" sz="2400" i="1" smtClean="0">
                <a:solidFill>
                  <a:srgbClr val="C70F05"/>
                </a:solidFill>
              </a:rPr>
              <a:t> is an interesting question in computer science</a:t>
            </a:r>
            <a:r>
              <a:rPr lang="en-US" sz="2400" smtClean="0">
                <a:solidFill>
                  <a:srgbClr val="C70F05"/>
                </a:solidFill>
              </a:rPr>
              <a:t>.</a:t>
            </a:r>
            <a:r>
              <a:rPr lang="en-US" sz="2400" smtClean="0"/>
              <a:t> </a:t>
            </a:r>
          </a:p>
          <a:p>
            <a:pPr>
              <a:buFont typeface="Wingdings" pitchFamily="2" charset="2"/>
              <a:buNone/>
            </a:pPr>
            <a:endParaRPr lang="en-US" sz="2400" smtClean="0"/>
          </a:p>
          <a:p>
            <a:pPr>
              <a:buFont typeface="Wingdings" pitchFamily="2" charset="2"/>
              <a:buNone/>
            </a:pPr>
            <a:r>
              <a:rPr lang="en-US" sz="2400" b="1" u="sng" smtClean="0"/>
              <a:t>Sample problems</a:t>
            </a:r>
          </a:p>
          <a:p>
            <a:pPr>
              <a:buFont typeface="Wingdings" pitchFamily="2" charset="2"/>
              <a:buNone/>
            </a:pPr>
            <a:r>
              <a:rPr lang="en-US" sz="2400" b="1" i="1" smtClean="0">
                <a:solidFill>
                  <a:schemeClr val="accent2"/>
                </a:solidFill>
              </a:rPr>
              <a:t>Non-FIFO</a:t>
            </a:r>
            <a:r>
              <a:rPr lang="en-US" sz="2400" smtClean="0">
                <a:solidFill>
                  <a:schemeClr val="accent2"/>
                </a:solidFill>
              </a:rPr>
              <a:t> to </a:t>
            </a:r>
            <a:r>
              <a:rPr lang="en-US" sz="2400" b="1" i="1" smtClean="0">
                <a:solidFill>
                  <a:schemeClr val="accent2"/>
                </a:solidFill>
              </a:rPr>
              <a:t>FIFO </a:t>
            </a:r>
            <a:r>
              <a:rPr lang="en-US" sz="2400" i="1" smtClean="0">
                <a:solidFill>
                  <a:schemeClr val="accent2"/>
                </a:solidFill>
              </a:rPr>
              <a:t>channel</a:t>
            </a:r>
            <a:endParaRPr lang="en-US" sz="2400" smtClean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2400" b="1" i="1" smtClean="0">
                <a:solidFill>
                  <a:schemeClr val="accent2"/>
                </a:solidFill>
              </a:rPr>
              <a:t>Message passing</a:t>
            </a:r>
            <a:r>
              <a:rPr lang="en-US" sz="2400" smtClean="0">
                <a:solidFill>
                  <a:schemeClr val="accent2"/>
                </a:solidFill>
              </a:rPr>
              <a:t>  to </a:t>
            </a:r>
            <a:r>
              <a:rPr lang="en-US" sz="2400" b="1" i="1" smtClean="0">
                <a:solidFill>
                  <a:schemeClr val="accent2"/>
                </a:solidFill>
              </a:rPr>
              <a:t>shared memory</a:t>
            </a:r>
            <a:endParaRPr lang="en-US" sz="2400" b="1" smtClean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2400" b="1" i="1" smtClean="0">
                <a:solidFill>
                  <a:schemeClr val="accent2"/>
                </a:solidFill>
              </a:rPr>
              <a:t>Non-atomic broadcast</a:t>
            </a:r>
            <a:r>
              <a:rPr lang="en-US" sz="2400" i="1" smtClean="0">
                <a:solidFill>
                  <a:schemeClr val="accent2"/>
                </a:solidFill>
              </a:rPr>
              <a:t> </a:t>
            </a:r>
            <a:r>
              <a:rPr lang="en-US" sz="2400" smtClean="0">
                <a:solidFill>
                  <a:schemeClr val="accent2"/>
                </a:solidFill>
              </a:rPr>
              <a:t> to  </a:t>
            </a:r>
            <a:r>
              <a:rPr lang="en-US" sz="2400" b="1" i="1" smtClean="0">
                <a:solidFill>
                  <a:schemeClr val="accent2"/>
                </a:solidFill>
              </a:rPr>
              <a:t>atomic broadcast</a:t>
            </a:r>
            <a:endParaRPr lang="en-US" sz="2400" i="1" smtClean="0">
              <a:solidFill>
                <a:schemeClr val="accent2"/>
              </a:solidFill>
            </a:endParaRPr>
          </a:p>
        </p:txBody>
      </p:sp>
      <p:sp>
        <p:nvSpPr>
          <p:cNvPr id="124933" name="AutoShape 5"/>
          <p:cNvSpPr>
            <a:spLocks noChangeArrowheads="1"/>
          </p:cNvSpPr>
          <p:nvPr/>
        </p:nvSpPr>
        <p:spPr bwMode="auto">
          <a:xfrm>
            <a:off x="3733800" y="2590800"/>
            <a:ext cx="762000" cy="2286000"/>
          </a:xfrm>
          <a:prstGeom prst="upArrow">
            <a:avLst>
              <a:gd name="adj1" fmla="val 50000"/>
              <a:gd name="adj2" fmla="val 75000"/>
            </a:avLst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en-US" altLang="ko-KR" b="0">
                <a:solidFill>
                  <a:schemeClr val="bg1"/>
                </a:solidFill>
                <a:ea typeface="굴림" pitchFamily="50" charset="-127"/>
              </a:rPr>
              <a:t>Complicated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24934" name="AutoShape 6"/>
          <p:cNvSpPr>
            <a:spLocks noChangeArrowheads="1"/>
          </p:cNvSpPr>
          <p:nvPr/>
        </p:nvSpPr>
        <p:spPr bwMode="auto">
          <a:xfrm>
            <a:off x="3124200" y="3276600"/>
            <a:ext cx="685800" cy="1371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en-US" altLang="ko-KR" b="0">
                <a:solidFill>
                  <a:schemeClr val="bg1"/>
                </a:solidFill>
                <a:ea typeface="굴림" pitchFamily="50" charset="-127"/>
              </a:rPr>
              <a:t>Simple</a:t>
            </a:r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3" grpId="0" animBg="1"/>
      <p:bldP spid="1249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mtClean="0"/>
              <a:t>Non-FIFO to FIFO channel</a:t>
            </a:r>
            <a:r>
              <a:rPr lang="en-US" altLang="ko-KR" smtClean="0"/>
              <a:t> (1)</a:t>
            </a:r>
            <a:endParaRPr lang="en-US" smtClean="0"/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1371600" y="2667000"/>
            <a:ext cx="10668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+mn-lt"/>
              </a:rPr>
              <a:t>P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6400800" y="2590800"/>
            <a:ext cx="9144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042025" y="3268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latin typeface="+mn-lt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156325" y="4232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+mn-lt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629400" y="2887663"/>
            <a:ext cx="4122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+mn-lt"/>
              </a:rPr>
              <a:t>Q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5791200" y="3657600"/>
            <a:ext cx="304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6096000" y="3657600"/>
            <a:ext cx="304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6400800" y="3657600"/>
            <a:ext cx="304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7620000" y="3657600"/>
            <a:ext cx="304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7315200" y="3657600"/>
            <a:ext cx="304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7010400" y="3657600"/>
            <a:ext cx="304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6705600" y="3657600"/>
            <a:ext cx="304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2438400" y="3124200"/>
            <a:ext cx="3962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6477000" y="4183063"/>
            <a:ext cx="985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+mn-lt"/>
              </a:rPr>
              <a:t>buffer</a:t>
            </a: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5257800" y="2582863"/>
            <a:ext cx="5774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+mn-lt"/>
              </a:rPr>
              <a:t>m1</a:t>
            </a: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4343400" y="2582863"/>
            <a:ext cx="606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+mn-lt"/>
              </a:rPr>
              <a:t>m4</a:t>
            </a:r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3505200" y="2582863"/>
            <a:ext cx="5790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+mn-lt"/>
              </a:rPr>
              <a:t>m3</a:t>
            </a: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2667000" y="2582863"/>
            <a:ext cx="606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+mn-lt"/>
              </a:rPr>
              <a:t>m2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mtClean="0"/>
              <a:t>Non-FIFO to FIFO channel</a:t>
            </a:r>
            <a:r>
              <a:rPr lang="en-US" altLang="ko-KR" smtClean="0"/>
              <a:t> (2)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153400" cy="5257800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{Sender process P}	</a:t>
            </a:r>
            <a:r>
              <a:rPr lang="en-US" sz="2400" smtClean="0">
                <a:latin typeface="Arial Narrow" pitchFamily="34" charset="0"/>
              </a:rPr>
              <a:t>	</a:t>
            </a:r>
            <a:r>
              <a:rPr lang="en-US" sz="2400" smtClean="0"/>
              <a:t>{Receiver process Q}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>
                <a:latin typeface="Arial Narrow" pitchFamily="34" charset="0"/>
              </a:rPr>
              <a:t>var</a:t>
            </a:r>
            <a:r>
              <a:rPr lang="en-US" sz="2400" smtClean="0">
                <a:latin typeface="Arial Narrow" pitchFamily="34" charset="0"/>
              </a:rPr>
              <a:t> i : </a:t>
            </a:r>
            <a:r>
              <a:rPr lang="en-US" sz="2400" b="1" smtClean="0">
                <a:latin typeface="Arial Narrow" pitchFamily="34" charset="0"/>
              </a:rPr>
              <a:t>integer </a:t>
            </a:r>
            <a:r>
              <a:rPr lang="en-US" sz="2400" smtClean="0">
                <a:latin typeface="Arial Narrow" pitchFamily="34" charset="0"/>
              </a:rPr>
              <a:t>{initially 0}	</a:t>
            </a:r>
            <a:r>
              <a:rPr lang="en-US" sz="2400" b="1" smtClean="0">
                <a:latin typeface="Arial Narrow" pitchFamily="34" charset="0"/>
              </a:rPr>
              <a:t>var  </a:t>
            </a:r>
            <a:r>
              <a:rPr lang="en-US" sz="2400" smtClean="0">
                <a:latin typeface="Arial Narrow" pitchFamily="34" charset="0"/>
              </a:rPr>
              <a:t>k : </a:t>
            </a:r>
            <a:r>
              <a:rPr lang="en-US" sz="2400" b="1" smtClean="0">
                <a:latin typeface="Arial Narrow" pitchFamily="34" charset="0"/>
              </a:rPr>
              <a:t>integer</a:t>
            </a:r>
            <a:r>
              <a:rPr lang="en-US" sz="2400" smtClean="0">
                <a:latin typeface="Arial Narrow" pitchFamily="34" charset="0"/>
              </a:rPr>
              <a:t> {initially 0}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				       buffer: </a:t>
            </a:r>
            <a:r>
              <a:rPr lang="en-US" sz="2400" b="1" smtClean="0">
                <a:latin typeface="Arial Narrow" pitchFamily="34" charset="0"/>
              </a:rPr>
              <a:t>buffer</a:t>
            </a:r>
            <a:r>
              <a:rPr lang="en-US" sz="2400" smtClean="0">
                <a:latin typeface="Arial Narrow" pitchFamily="34" charset="0"/>
              </a:rPr>
              <a:t>[0..∞] of msg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				</a:t>
            </a:r>
            <a:r>
              <a:rPr lang="en-US" altLang="ko-KR" sz="2400" smtClean="0">
                <a:latin typeface="Arial Narrow" pitchFamily="34" charset="0"/>
                <a:ea typeface="굴림" pitchFamily="50" charset="-127"/>
              </a:rPr>
              <a:t>       </a:t>
            </a:r>
            <a:r>
              <a:rPr lang="en-US" sz="2400" smtClean="0">
                <a:latin typeface="Arial Narrow" pitchFamily="34" charset="0"/>
              </a:rPr>
              <a:t>{initially </a:t>
            </a:r>
            <a:r>
              <a:rPr lang="en-US" sz="2400" smtClean="0">
                <a:latin typeface="Arial Narrow" pitchFamily="34" charset="0"/>
                <a:sym typeface="Symbol" pitchFamily="18" charset="2"/>
              </a:rPr>
              <a:t></a:t>
            </a:r>
            <a:r>
              <a:rPr lang="en-US" sz="2400" smtClean="0">
                <a:latin typeface="Arial Narrow" pitchFamily="34" charset="0"/>
              </a:rPr>
              <a:t> k: buffer [k] = empty</a:t>
            </a:r>
          </a:p>
          <a:p>
            <a:pPr algn="just">
              <a:lnSpc>
                <a:spcPct val="80000"/>
              </a:lnSpc>
            </a:pPr>
            <a:endParaRPr lang="en-US" sz="2400" smtClean="0">
              <a:latin typeface="Arial Narrow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>
                <a:latin typeface="Arial Narrow" pitchFamily="34" charset="0"/>
              </a:rPr>
              <a:t>repeat</a:t>
            </a:r>
            <a:r>
              <a:rPr lang="en-US" sz="2400" smtClean="0">
                <a:latin typeface="Arial Narrow" pitchFamily="34" charset="0"/>
              </a:rPr>
              <a:t>				</a:t>
            </a:r>
            <a:r>
              <a:rPr lang="en-US" sz="2400" b="1" smtClean="0">
                <a:latin typeface="Arial Narrow" pitchFamily="34" charset="0"/>
              </a:rPr>
              <a:t>repeat</a:t>
            </a:r>
            <a:r>
              <a:rPr lang="en-US" altLang="ko-KR" sz="2400" b="1" smtClean="0">
                <a:latin typeface="Arial Narrow" pitchFamily="34" charset="0"/>
                <a:ea typeface="굴림" pitchFamily="50" charset="-127"/>
              </a:rPr>
              <a:t> </a:t>
            </a:r>
            <a:r>
              <a:rPr lang="en-US" sz="2400" smtClean="0">
                <a:solidFill>
                  <a:srgbClr val="C70F05"/>
                </a:solidFill>
                <a:latin typeface="Arial Narrow" pitchFamily="34" charset="0"/>
              </a:rPr>
              <a:t>{STORE}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   send m[i],i to Q;		 </a:t>
            </a:r>
            <a:r>
              <a:rPr lang="en-US" altLang="ko-KR" sz="2400" smtClean="0">
                <a:latin typeface="Arial Narrow" pitchFamily="34" charset="0"/>
                <a:ea typeface="굴림" pitchFamily="50" charset="-127"/>
              </a:rPr>
              <a:t>     </a:t>
            </a:r>
            <a:r>
              <a:rPr lang="en-US" sz="2400" smtClean="0">
                <a:latin typeface="Arial Narrow" pitchFamily="34" charset="0"/>
              </a:rPr>
              <a:t>receive m[i],i from P;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    i := i+1			      store m[i] into buffer[i];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>
                <a:latin typeface="Arial Narrow" pitchFamily="34" charset="0"/>
              </a:rPr>
              <a:t>forever</a:t>
            </a:r>
            <a:r>
              <a:rPr lang="en-US" sz="2400" smtClean="0">
                <a:latin typeface="Arial Narrow" pitchFamily="34" charset="0"/>
              </a:rPr>
              <a:t>			  	</a:t>
            </a:r>
            <a:r>
              <a:rPr lang="en-US" altLang="ko-KR" sz="2400" smtClean="0">
                <a:latin typeface="Arial Narrow" pitchFamily="34" charset="0"/>
                <a:ea typeface="굴림" pitchFamily="50" charset="-127"/>
              </a:rPr>
              <a:t>      </a:t>
            </a:r>
            <a:r>
              <a:rPr lang="en-US" sz="2400" smtClean="0">
                <a:solidFill>
                  <a:srgbClr val="C70F05"/>
                </a:solidFill>
                <a:latin typeface="Arial Narrow" pitchFamily="34" charset="0"/>
              </a:rPr>
              <a:t>{DELIVER</a:t>
            </a:r>
            <a:r>
              <a:rPr lang="en-US" sz="2400" smtClean="0">
                <a:latin typeface="Arial Narrow" pitchFamily="34" charset="0"/>
              </a:rPr>
              <a:t>}</a:t>
            </a:r>
            <a:r>
              <a:rPr lang="en-US" sz="2400" b="1" smtClean="0">
                <a:latin typeface="Arial Narrow" pitchFamily="34" charset="0"/>
              </a:rPr>
              <a:t> </a:t>
            </a:r>
            <a:r>
              <a:rPr lang="en-US" sz="2400" smtClean="0">
                <a:latin typeface="Arial Narrow" pitchFamily="34" charset="0"/>
              </a:rPr>
              <a:t>				 </a:t>
            </a:r>
            <a:r>
              <a:rPr lang="en-US" altLang="ko-KR" sz="2400" smtClean="0">
                <a:latin typeface="Arial Narrow" pitchFamily="34" charset="0"/>
                <a:ea typeface="굴림" pitchFamily="50" charset="-127"/>
              </a:rPr>
              <a:t>			      </a:t>
            </a:r>
            <a:r>
              <a:rPr lang="en-US" sz="2400" b="1" smtClean="0">
                <a:latin typeface="Arial Narrow" pitchFamily="34" charset="0"/>
              </a:rPr>
              <a:t>while</a:t>
            </a:r>
            <a:r>
              <a:rPr lang="en-US" sz="2400" smtClean="0">
                <a:latin typeface="Arial Narrow" pitchFamily="34" charset="0"/>
              </a:rPr>
              <a:t> buffer[k] ≠ empty </a:t>
            </a:r>
            <a:r>
              <a:rPr lang="en-US" sz="2400" b="1" smtClean="0">
                <a:latin typeface="Arial Narrow" pitchFamily="34" charset="0"/>
              </a:rPr>
              <a:t>do</a:t>
            </a:r>
            <a:r>
              <a:rPr lang="en-US" sz="2400" smtClean="0">
                <a:latin typeface="Arial Narrow" pitchFamily="34" charset="0"/>
              </a:rPr>
              <a:t> </a:t>
            </a:r>
            <a:endParaRPr lang="en-US" altLang="ko-KR" sz="2400" smtClean="0">
              <a:latin typeface="Arial Narrow" pitchFamily="34" charset="0"/>
              <a:ea typeface="굴림" pitchFamily="50" charset="-127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2400" b="1" smtClean="0">
                <a:latin typeface="Arial Narrow" pitchFamily="34" charset="0"/>
                <a:ea typeface="굴림" pitchFamily="50" charset="-127"/>
              </a:rPr>
              <a:t>					      </a:t>
            </a:r>
            <a:r>
              <a:rPr lang="en-US" sz="2400" b="1" smtClean="0">
                <a:latin typeface="Arial Narrow" pitchFamily="34" charset="0"/>
              </a:rPr>
              <a:t>begin</a:t>
            </a:r>
            <a:endParaRPr lang="en-US" sz="2400" smtClean="0">
              <a:latin typeface="Arial Narrow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				       </a:t>
            </a:r>
            <a:r>
              <a:rPr lang="en-US" altLang="ko-KR" sz="2400" smtClean="0">
                <a:latin typeface="Arial Narrow" pitchFamily="34" charset="0"/>
                <a:ea typeface="굴림" pitchFamily="50" charset="-127"/>
              </a:rPr>
              <a:t>   </a:t>
            </a:r>
            <a:r>
              <a:rPr lang="en-US" sz="2400" smtClean="0">
                <a:latin typeface="Arial Narrow" pitchFamily="34" charset="0"/>
              </a:rPr>
              <a:t>deliver content of buffer [k];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				       </a:t>
            </a:r>
            <a:r>
              <a:rPr lang="en-US" altLang="ko-KR" sz="2400" smtClean="0">
                <a:latin typeface="Arial Narrow" pitchFamily="34" charset="0"/>
                <a:ea typeface="굴림" pitchFamily="50" charset="-127"/>
              </a:rPr>
              <a:t>   </a:t>
            </a:r>
            <a:r>
              <a:rPr lang="en-US" sz="2400" smtClean="0">
                <a:latin typeface="Arial Narrow" pitchFamily="34" charset="0"/>
              </a:rPr>
              <a:t>buffer [k] := empty;  k := k+1;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				    </a:t>
            </a:r>
            <a:r>
              <a:rPr lang="en-US" altLang="ko-KR" sz="2400" smtClean="0">
                <a:latin typeface="Arial Narrow" pitchFamily="34" charset="0"/>
                <a:ea typeface="굴림" pitchFamily="50" charset="-127"/>
              </a:rPr>
              <a:t>  </a:t>
            </a:r>
            <a:r>
              <a:rPr lang="en-US" sz="2400" b="1" smtClean="0">
                <a:latin typeface="Arial Narrow" pitchFamily="34" charset="0"/>
              </a:rPr>
              <a:t>end</a:t>
            </a:r>
            <a:endParaRPr lang="en-US" sz="2400" smtClean="0">
              <a:latin typeface="Arial Narrow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				</a:t>
            </a:r>
            <a:r>
              <a:rPr lang="en-US" sz="2400" b="1" smtClean="0">
                <a:latin typeface="Arial Narrow" pitchFamily="34" charset="0"/>
              </a:rPr>
              <a:t>forever</a:t>
            </a:r>
            <a:endParaRPr lang="en-US" sz="240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Observations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10600" cy="4724400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(a) Needs </a:t>
            </a:r>
            <a:r>
              <a:rPr lang="en-US" sz="2400" i="1" smtClean="0">
                <a:solidFill>
                  <a:srgbClr val="C70F05"/>
                </a:solidFill>
              </a:rPr>
              <a:t>Unbounded</a:t>
            </a:r>
            <a:r>
              <a:rPr lang="en-US" sz="2400" smtClean="0">
                <a:solidFill>
                  <a:srgbClr val="C70F05"/>
                </a:solidFill>
              </a:rPr>
              <a:t> sequence numbers</a:t>
            </a:r>
            <a:r>
              <a:rPr lang="en-US" sz="2400" smtClean="0"/>
              <a:t> and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(b) </a:t>
            </a:r>
            <a:r>
              <a:rPr lang="en-US" sz="2400" i="1" smtClean="0">
                <a:solidFill>
                  <a:srgbClr val="C70F05"/>
                </a:solidFill>
              </a:rPr>
              <a:t>Unbounded</a:t>
            </a:r>
            <a:r>
              <a:rPr lang="en-US" sz="2400" smtClean="0">
                <a:solidFill>
                  <a:srgbClr val="C70F05"/>
                </a:solidFill>
              </a:rPr>
              <a:t> number of buffer slots</a:t>
            </a:r>
            <a:r>
              <a:rPr lang="en-US" sz="2400" smtClean="0"/>
              <a:t> </a:t>
            </a:r>
            <a:endParaRPr lang="en-US" altLang="ko-KR" sz="2400" smtClean="0">
              <a:ea typeface="굴림" pitchFamily="50" charset="-127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2400" smtClean="0">
                <a:ea typeface="굴림" pitchFamily="50" charset="-127"/>
                <a:sym typeface="Wingdings" pitchFamily="2" charset="2"/>
              </a:rPr>
              <a:t> </a:t>
            </a:r>
            <a:r>
              <a:rPr lang="en-US" sz="2400" b="1" i="1" smtClean="0">
                <a:solidFill>
                  <a:srgbClr val="C70F05"/>
                </a:solidFill>
              </a:rPr>
              <a:t>Both are bad</a:t>
            </a:r>
            <a:endParaRPr lang="en-US" sz="2400" smtClean="0"/>
          </a:p>
          <a:p>
            <a:pPr lvl="1">
              <a:lnSpc>
                <a:spcPct val="90000"/>
              </a:lnSpc>
            </a:pPr>
            <a:endParaRPr lang="en-US" sz="2400" smtClean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Now solve the same problem on a model where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(a) The propagation delay has a known </a:t>
            </a:r>
            <a:r>
              <a:rPr lang="en-US" sz="2400" smtClean="0">
                <a:solidFill>
                  <a:schemeClr val="accent2"/>
                </a:solidFill>
              </a:rPr>
              <a:t>upper bound</a:t>
            </a:r>
            <a:r>
              <a:rPr lang="en-US" sz="2400" smtClean="0"/>
              <a:t> of </a:t>
            </a:r>
            <a:r>
              <a:rPr lang="en-US" sz="2400" b="1" smtClean="0"/>
              <a:t>T</a:t>
            </a:r>
            <a:r>
              <a:rPr lang="en-US" sz="2400" smtClean="0"/>
              <a:t>.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(b) The messages are sent out </a:t>
            </a:r>
            <a:r>
              <a:rPr lang="en-US" sz="2400" smtClean="0">
                <a:solidFill>
                  <a:srgbClr val="C70F05"/>
                </a:solidFill>
              </a:rPr>
              <a:t>@</a:t>
            </a:r>
            <a:r>
              <a:rPr lang="en-US" sz="2400" b="1" smtClean="0">
                <a:solidFill>
                  <a:srgbClr val="C70F05"/>
                </a:solidFill>
              </a:rPr>
              <a:t>r</a:t>
            </a:r>
            <a:r>
              <a:rPr lang="en-US" sz="2400" smtClean="0">
                <a:solidFill>
                  <a:srgbClr val="C70F05"/>
                </a:solidFill>
              </a:rPr>
              <a:t> per unit time</a:t>
            </a:r>
            <a:r>
              <a:rPr lang="en-US" sz="2400" smtClean="0"/>
              <a:t>.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(c) The messages are received at a rate </a:t>
            </a:r>
            <a:r>
              <a:rPr lang="en-US" sz="2400" i="1" smtClean="0"/>
              <a:t>faster than </a:t>
            </a:r>
            <a:r>
              <a:rPr lang="en-US" sz="2400" b="1" i="1" smtClean="0"/>
              <a:t>r</a:t>
            </a:r>
            <a:r>
              <a:rPr lang="en-US" sz="2400" smtClean="0"/>
              <a:t>.</a:t>
            </a:r>
          </a:p>
          <a:p>
            <a:pPr lvl="1">
              <a:lnSpc>
                <a:spcPct val="90000"/>
              </a:lnSpc>
            </a:pPr>
            <a:endParaRPr lang="en-US" sz="2400" smtClean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2400" b="1" i="1" smtClean="0">
                <a:solidFill>
                  <a:schemeClr val="accent2"/>
                </a:solidFill>
                <a:ea typeface="굴림" pitchFamily="50" charset="-127"/>
                <a:sym typeface="Wingdings" pitchFamily="2" charset="2"/>
              </a:rPr>
              <a:t> </a:t>
            </a:r>
            <a:r>
              <a:rPr lang="en-US" sz="2400" b="1" i="1" smtClean="0">
                <a:solidFill>
                  <a:schemeClr val="accent2"/>
                </a:solidFill>
              </a:rPr>
              <a:t>The buffer requirement drops to </a:t>
            </a:r>
            <a:r>
              <a:rPr lang="en-US" altLang="ko-KR" sz="2400" b="1" i="1" smtClean="0">
                <a:solidFill>
                  <a:schemeClr val="accent2"/>
                </a:solidFill>
                <a:ea typeface="굴림" pitchFamily="50" charset="-127"/>
              </a:rPr>
              <a:t>(</a:t>
            </a:r>
            <a:r>
              <a:rPr lang="en-US" sz="2400" b="1" i="1" smtClean="0">
                <a:solidFill>
                  <a:schemeClr val="accent2"/>
                </a:solidFill>
              </a:rPr>
              <a:t>r</a:t>
            </a:r>
            <a:r>
              <a:rPr lang="en-US" altLang="ko-KR" sz="2400" b="1" i="1" smtClean="0">
                <a:solidFill>
                  <a:schemeClr val="accent2"/>
                </a:solidFill>
                <a:ea typeface="굴림" pitchFamily="50" charset="-127"/>
              </a:rPr>
              <a:t> </a:t>
            </a:r>
            <a:r>
              <a:rPr lang="en-US" altLang="ko-KR" sz="2400" b="1" smtClean="0">
                <a:solidFill>
                  <a:schemeClr val="accent2"/>
                </a:solidFill>
                <a:ea typeface="굴림" pitchFamily="50" charset="-127"/>
              </a:rPr>
              <a:t>x</a:t>
            </a:r>
            <a:r>
              <a:rPr lang="en-US" sz="2400" b="1" i="1" smtClean="0">
                <a:solidFill>
                  <a:schemeClr val="accent2"/>
                </a:solidFill>
              </a:rPr>
              <a:t>T</a:t>
            </a:r>
            <a:r>
              <a:rPr lang="en-US" altLang="ko-KR" sz="2400" b="1" i="1" smtClean="0">
                <a:solidFill>
                  <a:schemeClr val="accent2"/>
                </a:solidFill>
                <a:ea typeface="굴림" pitchFamily="50" charset="-127"/>
              </a:rPr>
              <a:t>)</a:t>
            </a:r>
            <a:r>
              <a:rPr lang="en-US" sz="2400" b="1" i="1" smtClean="0">
                <a:solidFill>
                  <a:schemeClr val="accent2"/>
                </a:solidFill>
              </a:rPr>
              <a:t>.</a:t>
            </a:r>
            <a:r>
              <a:rPr lang="en-US" sz="2400" b="1" i="1" smtClean="0"/>
              <a:t> </a:t>
            </a:r>
            <a:r>
              <a:rPr lang="en-US" altLang="ko-KR" sz="2400" i="1" smtClean="0">
                <a:ea typeface="굴림" pitchFamily="50" charset="-127"/>
              </a:rPr>
              <a:t>Thus, </a:t>
            </a:r>
            <a:r>
              <a:rPr lang="en-US" sz="2400" i="1" smtClean="0"/>
              <a:t>Synchrony pays.</a:t>
            </a:r>
          </a:p>
          <a:p>
            <a:pPr lvl="1">
              <a:lnSpc>
                <a:spcPct val="90000"/>
              </a:lnSpc>
            </a:pPr>
            <a:endParaRPr lang="en-US" sz="2400" smtClean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Question</a:t>
            </a:r>
            <a:r>
              <a:rPr lang="en-US" sz="2400" smtClean="0"/>
              <a:t>. </a:t>
            </a:r>
            <a:r>
              <a:rPr lang="en-US" sz="2400" i="1" smtClean="0"/>
              <a:t>How to solve the problem using </a:t>
            </a:r>
            <a:r>
              <a:rPr lang="en-US" sz="2400" b="1" i="1" smtClean="0"/>
              <a:t>bounded</a:t>
            </a:r>
            <a:r>
              <a:rPr lang="en-US" sz="2400" i="1" smtClean="0"/>
              <a:t> buffer space if the propagation delay is arbitrarily large?</a:t>
            </a:r>
          </a:p>
          <a:p>
            <a:pPr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Message-passing to </a:t>
            </a:r>
            <a:r>
              <a:rPr lang="en-US" dirty="0" smtClean="0"/>
              <a:t>Shared </a:t>
            </a:r>
            <a:r>
              <a:rPr lang="en-US" dirty="0" smtClean="0"/>
              <a:t>memory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600200"/>
            <a:ext cx="4191000" cy="46482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{Read </a:t>
            </a:r>
            <a:r>
              <a:rPr lang="en-US" sz="2400" b="1" smtClean="0">
                <a:latin typeface="Arial Narrow" pitchFamily="34" charset="0"/>
              </a:rPr>
              <a:t>X</a:t>
            </a:r>
            <a:r>
              <a:rPr lang="en-US" sz="2400" smtClean="0">
                <a:latin typeface="Arial Narrow" pitchFamily="34" charset="0"/>
              </a:rPr>
              <a:t> by process </a:t>
            </a:r>
            <a:r>
              <a:rPr lang="en-US" sz="2400" b="1" smtClean="0">
                <a:latin typeface="Arial Narrow" pitchFamily="34" charset="0"/>
              </a:rPr>
              <a:t>i</a:t>
            </a:r>
            <a:r>
              <a:rPr lang="en-US" sz="2400" smtClean="0">
                <a:latin typeface="Arial Narrow" pitchFamily="34" charset="0"/>
              </a:rPr>
              <a:t>}</a:t>
            </a:r>
            <a:r>
              <a:rPr lang="en-US" sz="2400" b="1" smtClean="0">
                <a:latin typeface="Arial Narrow" pitchFamily="34" charset="0"/>
              </a:rPr>
              <a:t>: </a:t>
            </a:r>
            <a:r>
              <a:rPr lang="en-US" sz="2400" smtClean="0">
                <a:latin typeface="Arial Narrow" pitchFamily="34" charset="0"/>
              </a:rPr>
              <a:t>read </a:t>
            </a:r>
            <a:r>
              <a:rPr lang="en-US" sz="2400" b="1" smtClean="0">
                <a:latin typeface="Arial Narrow" pitchFamily="34" charset="0"/>
              </a:rPr>
              <a:t>x[i]</a:t>
            </a:r>
            <a:endParaRPr lang="en-US" sz="2400" smtClean="0">
              <a:latin typeface="Arial Narrow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latin typeface="Arial Narrow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{Write </a:t>
            </a:r>
            <a:r>
              <a:rPr lang="en-US" sz="2400" b="1" smtClean="0">
                <a:latin typeface="Arial Narrow" pitchFamily="34" charset="0"/>
              </a:rPr>
              <a:t>X:= v</a:t>
            </a:r>
            <a:r>
              <a:rPr lang="en-US" sz="2400" smtClean="0">
                <a:latin typeface="Arial Narrow" pitchFamily="34" charset="0"/>
              </a:rPr>
              <a:t> by process </a:t>
            </a:r>
            <a:r>
              <a:rPr lang="en-US" sz="2400" b="1" smtClean="0">
                <a:latin typeface="Arial Narrow" pitchFamily="34" charset="0"/>
              </a:rPr>
              <a:t>i</a:t>
            </a:r>
            <a:r>
              <a:rPr lang="en-US" sz="2400" smtClean="0">
                <a:latin typeface="Arial Narrow" pitchFamily="34" charset="0"/>
              </a:rPr>
              <a:t>}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latin typeface="Arial Narrow" pitchFamily="34" charset="0"/>
              </a:rPr>
              <a:t>-   x[i] := v</a:t>
            </a:r>
            <a:r>
              <a:rPr lang="en-US" sz="2400" smtClean="0">
                <a:latin typeface="Arial Narrow" pitchFamily="34" charset="0"/>
              </a:rPr>
              <a:t>;</a:t>
            </a:r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en-US" b="1" smtClean="0">
                <a:solidFill>
                  <a:srgbClr val="C70F05"/>
                </a:solidFill>
                <a:latin typeface="Arial Narrow" pitchFamily="34" charset="0"/>
              </a:rPr>
              <a:t>Atomically broadcast</a:t>
            </a:r>
            <a:r>
              <a:rPr lang="en-US" sz="2400" smtClean="0">
                <a:latin typeface="Arial Narrow" pitchFamily="34" charset="0"/>
              </a:rPr>
              <a:t> </a:t>
            </a:r>
            <a:r>
              <a:rPr lang="en-US" sz="2400" b="1" smtClean="0">
                <a:latin typeface="Arial Narrow" pitchFamily="34" charset="0"/>
              </a:rPr>
              <a:t>v</a:t>
            </a:r>
            <a:r>
              <a:rPr lang="en-US" sz="2400" smtClean="0">
                <a:latin typeface="Arial Narrow" pitchFamily="34" charset="0"/>
              </a:rPr>
              <a:t> to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400" smtClean="0">
                <a:latin typeface="Arial Narrow" pitchFamily="34" charset="0"/>
              </a:rPr>
              <a:t>	every other process </a:t>
            </a:r>
            <a:r>
              <a:rPr lang="en-US" sz="2400" b="1" smtClean="0">
                <a:latin typeface="Arial Narrow" pitchFamily="34" charset="0"/>
              </a:rPr>
              <a:t>j (j ≠ i);</a:t>
            </a:r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en-US" sz="2400" smtClean="0">
                <a:latin typeface="Arial Narrow" pitchFamily="34" charset="0"/>
              </a:rPr>
              <a:t>After receiving broadcast,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400" smtClean="0">
                <a:latin typeface="Arial Narrow" pitchFamily="34" charset="0"/>
              </a:rPr>
              <a:t>	process </a:t>
            </a:r>
            <a:r>
              <a:rPr lang="en-US" sz="2400" b="1" smtClean="0">
                <a:latin typeface="Arial Narrow" pitchFamily="34" charset="0"/>
              </a:rPr>
              <a:t>j (j ≠ i)</a:t>
            </a:r>
            <a:r>
              <a:rPr lang="en-US" sz="2400" smtClean="0">
                <a:latin typeface="Arial Narrow" pitchFamily="34" charset="0"/>
              </a:rPr>
              <a:t> sets </a:t>
            </a:r>
            <a:r>
              <a:rPr lang="en-US" sz="2400" b="1" smtClean="0">
                <a:latin typeface="Arial Narrow" pitchFamily="34" charset="0"/>
              </a:rPr>
              <a:t>x[j]</a:t>
            </a:r>
            <a:r>
              <a:rPr lang="en-US" sz="2400" smtClean="0">
                <a:latin typeface="Arial Narrow" pitchFamily="34" charset="0"/>
              </a:rPr>
              <a:t> to </a:t>
            </a:r>
            <a:r>
              <a:rPr lang="en-US" sz="2400" b="1" smtClean="0">
                <a:latin typeface="Arial Narrow" pitchFamily="34" charset="0"/>
              </a:rPr>
              <a:t>v</a:t>
            </a:r>
            <a:r>
              <a:rPr lang="en-US" sz="2400" smtClean="0">
                <a:latin typeface="Arial Narrow" pitchFamily="34" charset="0"/>
              </a:rPr>
              <a:t>.</a:t>
            </a:r>
          </a:p>
          <a:p>
            <a:pPr algn="just">
              <a:lnSpc>
                <a:spcPct val="90000"/>
              </a:lnSpc>
            </a:pPr>
            <a:endParaRPr lang="en-US" sz="2400" smtClean="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i="1" smtClean="0">
                <a:solidFill>
                  <a:srgbClr val="C70F05"/>
                </a:solidFill>
              </a:rPr>
              <a:t>Understand the significance of </a:t>
            </a:r>
            <a:r>
              <a:rPr lang="en-US" sz="2200" b="1" i="1" smtClean="0">
                <a:solidFill>
                  <a:srgbClr val="C70F05"/>
                </a:solidFill>
              </a:rPr>
              <a:t>atomic operations</a:t>
            </a:r>
            <a:r>
              <a:rPr lang="en-US" sz="2200" i="1" smtClean="0">
                <a:solidFill>
                  <a:srgbClr val="C70F05"/>
                </a:solidFill>
              </a:rPr>
              <a:t>. It is not trivial, but is very important in distributed systems</a:t>
            </a:r>
          </a:p>
          <a:p>
            <a:pPr>
              <a:lnSpc>
                <a:spcPct val="90000"/>
              </a:lnSpc>
            </a:pPr>
            <a:endParaRPr lang="en-US" sz="2200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267200" y="2109788"/>
          <a:ext cx="4572000" cy="2486025"/>
        </p:xfrm>
        <a:graphic>
          <a:graphicData uri="http://schemas.openxmlformats.org/presentationml/2006/ole">
            <p:oleObj spid="_x0000_s2050" name="Document" r:id="rId3" imgW="4812792" imgH="2618232" progId="Word.Document.8">
              <p:embed/>
            </p:oleObj>
          </a:graphicData>
        </a:graphic>
      </p:graphicFrame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191000" y="5148263"/>
            <a:ext cx="4587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This is incomplete. There are</a:t>
            </a:r>
          </a:p>
          <a:p>
            <a:r>
              <a:rPr lang="en-US">
                <a:solidFill>
                  <a:schemeClr val="accent2"/>
                </a:solidFill>
              </a:rPr>
              <a:t>more pitfalls here.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Non-atomic to </a:t>
            </a:r>
            <a:r>
              <a:rPr lang="en-US" dirty="0" smtClean="0"/>
              <a:t>atomic </a:t>
            </a:r>
            <a:r>
              <a:rPr lang="en-US" dirty="0" smtClean="0"/>
              <a:t>broadcast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0" y="1676400"/>
            <a:ext cx="91440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smtClean="0">
                <a:solidFill>
                  <a:srgbClr val="C70F05"/>
                </a:solidFill>
                <a:latin typeface="Arial Narrow" pitchFamily="34" charset="0"/>
              </a:rPr>
              <a:t>	</a:t>
            </a:r>
            <a:r>
              <a:rPr lang="en-US" sz="2400" smtClean="0">
                <a:solidFill>
                  <a:srgbClr val="C70F05"/>
                </a:solidFill>
              </a:rPr>
              <a:t>Atomic broadcast = either </a:t>
            </a:r>
            <a:r>
              <a:rPr lang="en-US" sz="2400" u="sng" smtClean="0">
                <a:solidFill>
                  <a:srgbClr val="C70F05"/>
                </a:solidFill>
              </a:rPr>
              <a:t>everybody</a:t>
            </a:r>
            <a:r>
              <a:rPr lang="en-US" sz="2400" smtClean="0">
                <a:solidFill>
                  <a:srgbClr val="C70F05"/>
                </a:solidFill>
              </a:rPr>
              <a:t> or </a:t>
            </a:r>
            <a:r>
              <a:rPr lang="en-US" sz="2400" u="sng" smtClean="0">
                <a:solidFill>
                  <a:srgbClr val="C70F05"/>
                </a:solidFill>
              </a:rPr>
              <a:t>nobod</a:t>
            </a:r>
            <a:r>
              <a:rPr lang="en-US" sz="2400" smtClean="0">
                <a:solidFill>
                  <a:srgbClr val="C70F05"/>
                </a:solidFill>
              </a:rPr>
              <a:t>y receives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	{process i is the sender}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	for</a:t>
            </a:r>
            <a:r>
              <a:rPr lang="en-US" sz="2400" smtClean="0"/>
              <a:t> j = 1 to N-1 (j ≠ i) </a:t>
            </a:r>
            <a:r>
              <a:rPr lang="en-US" sz="2400" b="1" smtClean="0"/>
              <a:t>send</a:t>
            </a:r>
            <a:r>
              <a:rPr lang="en-US" sz="2400" smtClean="0"/>
              <a:t> message </a:t>
            </a:r>
            <a:r>
              <a:rPr lang="en-US" sz="2400" b="1" smtClean="0"/>
              <a:t>m</a:t>
            </a:r>
            <a:r>
              <a:rPr lang="en-US" sz="2400" smtClean="0"/>
              <a:t> to neighbor[j] </a:t>
            </a:r>
            <a:r>
              <a:rPr lang="en-US" sz="2400" smtClean="0">
                <a:solidFill>
                  <a:srgbClr val="C70F05"/>
                </a:solidFill>
              </a:rPr>
              <a:t>(Easy!)</a:t>
            </a:r>
            <a:endParaRPr lang="en-US" sz="24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	Now include </a:t>
            </a:r>
            <a:r>
              <a:rPr lang="en-US" sz="2400" b="1" smtClean="0"/>
              <a:t>crash failure</a:t>
            </a:r>
            <a:r>
              <a:rPr lang="en-US" sz="2400" smtClean="0"/>
              <a:t> as a part of our model.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 smtClean="0"/>
              <a:t>	What if the sender crashes at the middle</a:t>
            </a:r>
            <a:r>
              <a:rPr lang="en-US" sz="2400" smtClean="0"/>
              <a:t>?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i="1" smtClean="0">
                <a:solidFill>
                  <a:srgbClr val="C70F05"/>
                </a:solidFill>
              </a:rPr>
              <a:t>	</a:t>
            </a:r>
            <a:r>
              <a:rPr lang="en-US" sz="2400" i="1" smtClean="0">
                <a:solidFill>
                  <a:srgbClr val="C70F05"/>
                </a:solidFill>
              </a:rPr>
              <a:t>Implement atomic broadcast in presence of crash</a:t>
            </a:r>
            <a:r>
              <a:rPr lang="en-US" sz="2400" smtClean="0"/>
              <a:t>.</a:t>
            </a:r>
          </a:p>
          <a:p>
            <a:pPr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Mobile-agent based communication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81000" y="1524000"/>
            <a:ext cx="8382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0"/>
              <a:t>Communicates via messengers instead of (or in addition to) messages</a:t>
            </a:r>
            <a:r>
              <a:rPr lang="en-US" b="0"/>
              <a:t>.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3200400" y="3352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3733800" y="4953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5867400" y="5181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7239000" y="3962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5638800" y="2667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3505200" y="3581400"/>
            <a:ext cx="2438400" cy="167640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5943600" y="2971800"/>
            <a:ext cx="152400" cy="220980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6019800" y="2819400"/>
            <a:ext cx="1295400" cy="114300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 flipV="1">
            <a:off x="4114800" y="5181600"/>
            <a:ext cx="1752600" cy="30480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3581400" y="3505200"/>
            <a:ext cx="3657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3429000" y="3733800"/>
            <a:ext cx="3810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4572000" y="4038600"/>
            <a:ext cx="3810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AutoShape 16"/>
          <p:cNvSpPr>
            <a:spLocks noChangeArrowheads="1"/>
          </p:cNvSpPr>
          <p:nvPr/>
        </p:nvSpPr>
        <p:spPr bwMode="auto">
          <a:xfrm>
            <a:off x="228600" y="3657600"/>
            <a:ext cx="1981200" cy="1371600"/>
          </a:xfrm>
          <a:prstGeom prst="wedgeRectCallout">
            <a:avLst>
              <a:gd name="adj1" fmla="val 106171"/>
              <a:gd name="adj2" fmla="val -6122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latin typeface="Times New Roman" pitchFamily="18" charset="0"/>
            </a:endParaRP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292100" y="3709988"/>
            <a:ext cx="18415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/>
              <a:t>What is</a:t>
            </a:r>
          </a:p>
          <a:p>
            <a:r>
              <a:rPr lang="en-US" sz="1800" b="0"/>
              <a:t>the lowest</a:t>
            </a:r>
          </a:p>
          <a:p>
            <a:r>
              <a:rPr lang="en-US" sz="1800" b="0"/>
              <a:t>Price of an</a:t>
            </a:r>
          </a:p>
          <a:p>
            <a:r>
              <a:rPr lang="en-US" sz="1800" b="0"/>
              <a:t>iPod in </a:t>
            </a:r>
            <a:r>
              <a:rPr lang="en-US" altLang="ko-KR" sz="1800" b="0">
                <a:ea typeface="굴림" pitchFamily="50" charset="-127"/>
              </a:rPr>
              <a:t>Radford</a:t>
            </a:r>
            <a:r>
              <a:rPr lang="en-US" sz="1800" b="0"/>
              <a:t>?</a:t>
            </a:r>
            <a:endParaRPr lang="en-US" b="0"/>
          </a:p>
        </p:txBody>
      </p:sp>
      <p:sp>
        <p:nvSpPr>
          <p:cNvPr id="24594" name="Oval 18"/>
          <p:cNvSpPr>
            <a:spLocks noChangeArrowheads="1"/>
          </p:cNvSpPr>
          <p:nvPr/>
        </p:nvSpPr>
        <p:spPr bwMode="auto">
          <a:xfrm>
            <a:off x="5257800" y="4114800"/>
            <a:ext cx="228600" cy="228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5257800" y="4343400"/>
            <a:ext cx="228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 flipH="1">
            <a:off x="5257800" y="46482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5410200" y="46482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>
            <a:off x="5105400" y="43434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5486400" y="4343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AutoShape 24"/>
          <p:cNvSpPr>
            <a:spLocks noChangeArrowheads="1"/>
          </p:cNvSpPr>
          <p:nvPr/>
        </p:nvSpPr>
        <p:spPr bwMode="auto">
          <a:xfrm>
            <a:off x="6934200" y="5257800"/>
            <a:ext cx="1981200" cy="1219200"/>
          </a:xfrm>
          <a:prstGeom prst="wedgeRoundRectCallout">
            <a:avLst>
              <a:gd name="adj1" fmla="val -116588"/>
              <a:gd name="adj2" fmla="val -108333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Carries both</a:t>
            </a:r>
          </a:p>
          <a:p>
            <a:pPr algn="ctr"/>
            <a:r>
              <a:rPr lang="en-US" sz="1800" b="0"/>
              <a:t>program and data</a:t>
            </a: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mtClean="0"/>
              <a:t>Other classifications of models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1534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i="1" u="sng" smtClean="0"/>
              <a:t>Reactive vs Transformational systems</a:t>
            </a:r>
            <a:endParaRPr lang="en-US" sz="2400" b="1" i="1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A </a:t>
            </a:r>
            <a:r>
              <a:rPr lang="en-US" sz="2400" b="1" smtClean="0">
                <a:solidFill>
                  <a:srgbClr val="C70F05"/>
                </a:solidFill>
              </a:rPr>
              <a:t>reactive system</a:t>
            </a:r>
            <a:r>
              <a:rPr lang="en-US" sz="2400" smtClean="0"/>
              <a:t> never sleeps (like: a server</a:t>
            </a:r>
            <a:r>
              <a:rPr lang="en-US" altLang="ko-KR" sz="2400" smtClean="0">
                <a:ea typeface="굴림" pitchFamily="50" charset="-127"/>
              </a:rPr>
              <a:t> or servers</a:t>
            </a:r>
            <a:r>
              <a:rPr lang="en-US" sz="2400" smtClean="0"/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A </a:t>
            </a:r>
            <a:r>
              <a:rPr lang="en-US" sz="2400" b="1" smtClean="0">
                <a:solidFill>
                  <a:srgbClr val="C70F05"/>
                </a:solidFill>
              </a:rPr>
              <a:t>transformational</a:t>
            </a:r>
            <a:r>
              <a:rPr lang="en-US" sz="2400" smtClean="0"/>
              <a:t> (or non-reactive systems) reaches a fixed point after which no further change occurs in the system (Examples?)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i="1" u="sng" smtClean="0"/>
              <a:t>Named vs Anonymous systems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In </a:t>
            </a:r>
            <a:r>
              <a:rPr lang="en-US" sz="2400" b="1" smtClean="0">
                <a:solidFill>
                  <a:srgbClr val="C70F05"/>
                </a:solidFill>
              </a:rPr>
              <a:t>named</a:t>
            </a:r>
            <a:r>
              <a:rPr lang="en-US" sz="2400" smtClean="0"/>
              <a:t> systems, </a:t>
            </a:r>
            <a:r>
              <a:rPr lang="en-US" sz="2400" b="1" smtClean="0">
                <a:solidFill>
                  <a:schemeClr val="accent2"/>
                </a:solidFill>
              </a:rPr>
              <a:t>process id</a:t>
            </a:r>
            <a:r>
              <a:rPr lang="en-US" sz="2400" smtClean="0"/>
              <a:t> is a part of the algorithm.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In </a:t>
            </a:r>
            <a:r>
              <a:rPr lang="en-US" sz="2400" b="1" smtClean="0">
                <a:solidFill>
                  <a:srgbClr val="CC0000"/>
                </a:solidFill>
              </a:rPr>
              <a:t>anonymous</a:t>
            </a:r>
            <a:r>
              <a:rPr lang="en-US" sz="2400" smtClean="0"/>
              <a:t> systems, it is not so. All are equal.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(-)</a:t>
            </a:r>
            <a:r>
              <a:rPr lang="en-US" sz="2000" smtClean="0"/>
              <a:t> Symmetry breaking is often a challenge.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(+) </a:t>
            </a:r>
            <a:r>
              <a:rPr lang="en-US" sz="2000" smtClean="0"/>
              <a:t>Easy to switch one process by another with no side effect. Saves </a:t>
            </a:r>
            <a:r>
              <a:rPr lang="en-US" sz="2000" b="1" smtClean="0"/>
              <a:t>log</a:t>
            </a:r>
            <a:r>
              <a:rPr lang="en-US" sz="2000" b="1" baseline="-25000" smtClean="0"/>
              <a:t> </a:t>
            </a:r>
            <a:r>
              <a:rPr lang="en-US" sz="2000" b="1" smtClean="0"/>
              <a:t>N</a:t>
            </a:r>
            <a:r>
              <a:rPr lang="en-US" sz="2000" smtClean="0"/>
              <a:t> bits. </a:t>
            </a: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do we need models?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Models are </a:t>
            </a:r>
            <a:r>
              <a:rPr lang="en-US" sz="2800" smtClean="0">
                <a:solidFill>
                  <a:srgbClr val="C70F05"/>
                </a:solidFill>
              </a:rPr>
              <a:t>simple abstractions</a:t>
            </a:r>
            <a:r>
              <a:rPr lang="en-US" sz="2800" smtClean="0"/>
              <a:t> that help understand the variability -- abstractions that </a:t>
            </a:r>
            <a:r>
              <a:rPr lang="en-US" sz="2800" smtClean="0">
                <a:solidFill>
                  <a:schemeClr val="accent2"/>
                </a:solidFill>
              </a:rPr>
              <a:t>preserve the essential features</a:t>
            </a:r>
            <a:r>
              <a:rPr lang="en-US" sz="2800" smtClean="0"/>
              <a:t>, but </a:t>
            </a:r>
            <a:r>
              <a:rPr lang="en-US" sz="2800" smtClean="0">
                <a:solidFill>
                  <a:schemeClr val="accent2"/>
                </a:solidFill>
              </a:rPr>
              <a:t>hide the implementation details</a:t>
            </a:r>
            <a:r>
              <a:rPr lang="en-US" sz="2800" smtClean="0"/>
              <a:t> from observers who view the system at a higher level.</a:t>
            </a:r>
          </a:p>
          <a:p>
            <a:endParaRPr lang="en-US" altLang="ko-KR" sz="2800" smtClean="0">
              <a:ea typeface="굴림" pitchFamily="50" charset="-127"/>
            </a:endParaRPr>
          </a:p>
          <a:p>
            <a:r>
              <a:rPr lang="en-US" altLang="ko-KR" sz="2800" smtClean="0">
                <a:ea typeface="굴림" pitchFamily="50" charset="-127"/>
              </a:rPr>
              <a:t>Results derived from an abstract model is applicable to a wide range of platforms.</a:t>
            </a:r>
            <a:endParaRPr lang="en-US" sz="2800" smtClean="0"/>
          </a:p>
          <a:p>
            <a:endParaRPr lang="en-US" sz="28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Model and complexity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600200"/>
            <a:ext cx="3810000" cy="4572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i="1" u="sng" smtClean="0">
                <a:sym typeface="Symbol" pitchFamily="18" charset="2"/>
              </a:rPr>
              <a:t>Many measures</a:t>
            </a:r>
            <a:endParaRPr lang="en-US" smtClean="0">
              <a:sym typeface="Symbol" pitchFamily="18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>
              <a:sym typeface="Symbol" pitchFamily="18" charset="2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en-US" smtClean="0"/>
              <a:t>Space complexity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en-US" smtClean="0"/>
              <a:t>Time complexity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en-US" smtClean="0"/>
              <a:t>Message complexity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en-US" smtClean="0"/>
              <a:t>Bit complexity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en-US" smtClean="0"/>
              <a:t>Round complexity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endParaRPr lang="en-US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i="1" smtClean="0">
                <a:solidFill>
                  <a:srgbClr val="C70F05"/>
                </a:solidFill>
              </a:rPr>
              <a:t>What do these mean?</a:t>
            </a:r>
            <a:endParaRPr lang="en-US" smtClean="0"/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4953000" y="1744663"/>
            <a:ext cx="32559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Consider broadcasting </a:t>
            </a:r>
          </a:p>
          <a:p>
            <a:r>
              <a:rPr lang="en-US" b="0"/>
              <a:t>in an n-cube (n=3)</a:t>
            </a:r>
          </a:p>
        </p:txBody>
      </p:sp>
      <p:sp>
        <p:nvSpPr>
          <p:cNvPr id="3078" name="Oval 5"/>
          <p:cNvSpPr>
            <a:spLocks noChangeArrowheads="1"/>
          </p:cNvSpPr>
          <p:nvPr/>
        </p:nvSpPr>
        <p:spPr bwMode="auto">
          <a:xfrm>
            <a:off x="5410200" y="54102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6"/>
          <p:cNvSpPr>
            <a:spLocks noChangeArrowheads="1"/>
          </p:cNvSpPr>
          <p:nvPr/>
        </p:nvSpPr>
        <p:spPr bwMode="auto">
          <a:xfrm>
            <a:off x="5564188" y="4546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5181600" y="2590800"/>
          <a:ext cx="3352800" cy="3352800"/>
        </p:xfrm>
        <a:graphic>
          <a:graphicData uri="http://schemas.openxmlformats.org/presentationml/2006/ole">
            <p:oleObj spid="_x0000_s3074" name="Document" r:id="rId3" imgW="2081784" imgH="1804416" progId="Word.Document.8">
              <p:embed/>
            </p:oleObj>
          </a:graphicData>
        </a:graphic>
      </p:graphicFrame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4343400" y="5334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source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Broadcasting using messages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4724400" cy="41148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{Process 0} sends </a:t>
            </a:r>
            <a:r>
              <a:rPr lang="en-US" sz="2400" b="1" smtClean="0">
                <a:latin typeface="Arial Narrow" pitchFamily="34" charset="0"/>
              </a:rPr>
              <a:t>m</a:t>
            </a:r>
            <a:r>
              <a:rPr lang="en-US" sz="2400" smtClean="0">
                <a:latin typeface="Arial Narrow" pitchFamily="34" charset="0"/>
              </a:rPr>
              <a:t> to  neighbors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latin typeface="Arial Narrow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{Process i &gt; 0}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latin typeface="Arial Narrow" pitchFamily="34" charset="0"/>
              </a:rPr>
              <a:t>repeat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latin typeface="Arial Narrow" pitchFamily="34" charset="0"/>
              </a:rPr>
              <a:t>receive m {m </a:t>
            </a:r>
            <a:r>
              <a:rPr lang="en-US" sz="2400" smtClean="0">
                <a:latin typeface="Arial Narrow" pitchFamily="34" charset="0"/>
              </a:rPr>
              <a:t>contains the value</a:t>
            </a:r>
            <a:r>
              <a:rPr lang="en-US" sz="2400" b="1" smtClean="0">
                <a:latin typeface="Arial Narrow" pitchFamily="34" charset="0"/>
              </a:rPr>
              <a:t>}</a:t>
            </a:r>
            <a:r>
              <a:rPr lang="en-US" sz="2400" smtClean="0">
                <a:latin typeface="Arial Narrow" pitchFamily="34" charset="0"/>
              </a:rPr>
              <a:t>;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latin typeface="Arial Narrow" pitchFamily="34" charset="0"/>
              </a:rPr>
              <a:t>if m</a:t>
            </a:r>
            <a:r>
              <a:rPr lang="en-US" sz="2400" smtClean="0">
                <a:latin typeface="Arial Narrow" pitchFamily="34" charset="0"/>
              </a:rPr>
              <a:t> is received for the first time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 </a:t>
            </a:r>
            <a:r>
              <a:rPr lang="en-US" sz="2400" b="1" smtClean="0">
                <a:latin typeface="Arial Narrow" pitchFamily="34" charset="0"/>
              </a:rPr>
              <a:t>then</a:t>
            </a:r>
            <a:r>
              <a:rPr lang="en-US" sz="2400" smtClean="0">
                <a:latin typeface="Arial Narrow" pitchFamily="34" charset="0"/>
              </a:rPr>
              <a:t> </a:t>
            </a:r>
            <a:r>
              <a:rPr lang="en-US" sz="2400" b="1" smtClean="0">
                <a:latin typeface="Arial Narrow" pitchFamily="34" charset="0"/>
              </a:rPr>
              <a:t>x[i] := m.value</a:t>
            </a:r>
            <a:r>
              <a:rPr lang="en-US" sz="2400" smtClean="0">
                <a:latin typeface="Arial Narrow" pitchFamily="34" charset="0"/>
              </a:rPr>
              <a:t>; send </a:t>
            </a:r>
            <a:r>
              <a:rPr lang="en-US" sz="2400" b="1" smtClean="0">
                <a:latin typeface="Arial Narrow" pitchFamily="34" charset="0"/>
              </a:rPr>
              <a:t>x[i]</a:t>
            </a:r>
            <a:r>
              <a:rPr lang="en-US" sz="2400" smtClean="0">
                <a:latin typeface="Arial Narrow" pitchFamily="34" charset="0"/>
              </a:rPr>
              <a:t> to each neighbor </a:t>
            </a:r>
            <a:r>
              <a:rPr lang="en-US" sz="2400" b="1" smtClean="0">
                <a:latin typeface="Arial Narrow" pitchFamily="34" charset="0"/>
              </a:rPr>
              <a:t>j &gt; I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latin typeface="Arial Narrow" pitchFamily="34" charset="0"/>
              </a:rPr>
              <a:t>  else</a:t>
            </a:r>
            <a:r>
              <a:rPr lang="en-US" sz="2400" smtClean="0">
                <a:latin typeface="Arial Narrow" pitchFamily="34" charset="0"/>
              </a:rPr>
              <a:t> discard </a:t>
            </a:r>
            <a:r>
              <a:rPr lang="en-US" sz="2400" b="1" smtClean="0">
                <a:latin typeface="Arial Narrow" pitchFamily="34" charset="0"/>
              </a:rPr>
              <a:t>m</a:t>
            </a:r>
            <a:endParaRPr lang="en-US" sz="2400" smtClean="0">
              <a:latin typeface="Arial Narrow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latin typeface="Arial Narrow" pitchFamily="34" charset="0"/>
              </a:rPr>
              <a:t>end if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latin typeface="Arial Narrow" pitchFamily="34" charset="0"/>
              </a:rPr>
              <a:t>forever</a:t>
            </a:r>
            <a:endParaRPr lang="en-US" sz="2400" smtClean="0">
              <a:latin typeface="Arial Narrow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000" i="1" smtClean="0">
              <a:solidFill>
                <a:srgbClr val="C70F05"/>
              </a:solidFill>
              <a:latin typeface="Arial Narrow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900" b="1" i="1" smtClean="0">
                <a:solidFill>
                  <a:schemeClr val="accent2"/>
                </a:solidFill>
              </a:rPr>
              <a:t>What is the </a:t>
            </a:r>
            <a:endParaRPr lang="en-US" altLang="ko-KR" sz="1900" b="1" i="1" smtClean="0">
              <a:solidFill>
                <a:schemeClr val="accent2"/>
              </a:solidFill>
              <a:ea typeface="굴림" pitchFamily="50" charset="-127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900" b="1" i="1" smtClean="0">
                <a:solidFill>
                  <a:schemeClr val="accent2"/>
                </a:solidFill>
              </a:rPr>
              <a:t>(1) message complexity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900" b="1" i="1" smtClean="0">
                <a:solidFill>
                  <a:schemeClr val="accent2"/>
                </a:solidFill>
              </a:rPr>
              <a:t>(2) space complexity per process?</a:t>
            </a:r>
            <a:endParaRPr lang="en-US" sz="1900" b="1" smtClean="0">
              <a:solidFill>
                <a:schemeClr val="accent2"/>
              </a:solidFill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626100" y="3640138"/>
          <a:ext cx="2081213" cy="1804987"/>
        </p:xfrm>
        <a:graphic>
          <a:graphicData uri="http://schemas.openxmlformats.org/presentationml/2006/ole">
            <p:oleObj spid="_x0000_s4098" name="Document" r:id="rId3" imgW="2081784" imgH="1804416" progId="Word.Document.8">
              <p:embed/>
            </p:oleObj>
          </a:graphicData>
        </a:graphic>
      </p:graphicFrame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5257800" y="57912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5791200" y="5943600"/>
            <a:ext cx="609600" cy="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 flipV="1">
            <a:off x="5334000" y="4800600"/>
            <a:ext cx="0" cy="3810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 flipV="1">
            <a:off x="5638800" y="5181600"/>
            <a:ext cx="304800" cy="2286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5638800" y="1824038"/>
            <a:ext cx="23256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/>
              <a:t>Each process j</a:t>
            </a:r>
          </a:p>
          <a:p>
            <a:r>
              <a:rPr lang="en-US" sz="2000" b="0"/>
              <a:t>has a variable x[j]</a:t>
            </a:r>
          </a:p>
          <a:p>
            <a:r>
              <a:rPr lang="en-US" sz="2000" b="0">
                <a:solidFill>
                  <a:srgbClr val="C70F05"/>
                </a:solidFill>
              </a:rPr>
              <a:t>initially </a:t>
            </a:r>
            <a:r>
              <a:rPr lang="en-US" sz="2000" i="1">
                <a:solidFill>
                  <a:srgbClr val="C70F05"/>
                </a:solidFill>
              </a:rPr>
              <a:t>undefined</a:t>
            </a:r>
            <a:endParaRPr lang="en-US" sz="2000" i="1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Broadcasting using shared memory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604962"/>
            <a:ext cx="4495800" cy="44958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latin typeface="Arial Narrow" pitchFamily="34" charset="0"/>
              </a:rPr>
              <a:t>{Process 0} x[0] := v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latin typeface="Arial Narrow" pitchFamily="34" charset="0"/>
              </a:rPr>
              <a:t>{Process </a:t>
            </a:r>
            <a:r>
              <a:rPr lang="en-US" sz="2400" dirty="0" err="1" smtClean="0">
                <a:latin typeface="Arial Narrow" pitchFamily="34" charset="0"/>
              </a:rPr>
              <a:t>i</a:t>
            </a:r>
            <a:r>
              <a:rPr lang="en-US" sz="2400" dirty="0" smtClean="0">
                <a:latin typeface="Arial Narrow" pitchFamily="34" charset="0"/>
              </a:rPr>
              <a:t> &gt; 0}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Arial Narrow" pitchFamily="34" charset="0"/>
              </a:rPr>
              <a:t>repeat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Arial Narrow" pitchFamily="34" charset="0"/>
              </a:rPr>
              <a:t>if  </a:t>
            </a:r>
            <a:r>
              <a:rPr lang="en-US" sz="2400" dirty="0" smtClean="0">
                <a:latin typeface="Arial Narrow" pitchFamily="34" charset="0"/>
                <a:sym typeface="Symbol" pitchFamily="18" charset="2"/>
              </a:rPr>
              <a:t></a:t>
            </a:r>
            <a:r>
              <a:rPr lang="en-US" sz="2400" dirty="0" smtClean="0">
                <a:latin typeface="Arial Narrow" pitchFamily="34" charset="0"/>
              </a:rPr>
              <a:t> a neighbor j &lt; </a:t>
            </a:r>
            <a:r>
              <a:rPr lang="en-US" sz="2400" dirty="0" err="1" smtClean="0">
                <a:latin typeface="Arial Narrow" pitchFamily="34" charset="0"/>
              </a:rPr>
              <a:t>i</a:t>
            </a:r>
            <a:r>
              <a:rPr lang="en-US" sz="2400" dirty="0" smtClean="0">
                <a:latin typeface="Arial Narrow" pitchFamily="34" charset="0"/>
              </a:rPr>
              <a:t> : x[</a:t>
            </a:r>
            <a:r>
              <a:rPr lang="en-US" sz="2400" dirty="0" err="1" smtClean="0">
                <a:latin typeface="Arial Narrow" pitchFamily="34" charset="0"/>
              </a:rPr>
              <a:t>i</a:t>
            </a:r>
            <a:r>
              <a:rPr lang="en-US" sz="2400" dirty="0" smtClean="0">
                <a:latin typeface="Arial Narrow" pitchFamily="34" charset="0"/>
              </a:rPr>
              <a:t>] ≠ x[j] </a:t>
            </a:r>
            <a:r>
              <a:rPr lang="en-US" sz="2400" b="1" dirty="0" smtClean="0">
                <a:latin typeface="Arial Narrow" pitchFamily="34" charset="0"/>
              </a:rPr>
              <a:t>then</a:t>
            </a:r>
            <a:r>
              <a:rPr lang="en-US" sz="2400" dirty="0" smtClean="0">
                <a:latin typeface="Arial Narrow" pitchFamily="34" charset="0"/>
              </a:rPr>
              <a:t> x[</a:t>
            </a:r>
            <a:r>
              <a:rPr lang="en-US" sz="2400" dirty="0" err="1" smtClean="0">
                <a:latin typeface="Arial Narrow" pitchFamily="34" charset="0"/>
              </a:rPr>
              <a:t>i</a:t>
            </a:r>
            <a:r>
              <a:rPr lang="en-US" sz="2400" dirty="0" smtClean="0">
                <a:latin typeface="Arial Narrow" pitchFamily="34" charset="0"/>
              </a:rPr>
              <a:t>] := x[j] 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Arial Narrow" pitchFamily="34" charset="0"/>
              </a:rPr>
              <a:t>	</a:t>
            </a:r>
            <a:r>
              <a:rPr lang="en-US" sz="2400" dirty="0" smtClean="0">
                <a:solidFill>
                  <a:srgbClr val="C70F05"/>
                </a:solidFill>
                <a:latin typeface="Arial Narrow" pitchFamily="34" charset="0"/>
              </a:rPr>
              <a:t>{this is a step}</a:t>
            </a:r>
            <a:r>
              <a:rPr lang="en-US" sz="2400" dirty="0" smtClean="0">
                <a:latin typeface="Arial Narrow" pitchFamily="34" charset="0"/>
              </a:rPr>
              <a:t>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Arial Narrow" pitchFamily="34" charset="0"/>
              </a:rPr>
              <a:t>else </a:t>
            </a:r>
            <a:r>
              <a:rPr lang="en-US" sz="2400" dirty="0" smtClean="0">
                <a:latin typeface="Arial Narrow" pitchFamily="34" charset="0"/>
              </a:rPr>
              <a:t>skip</a:t>
            </a:r>
            <a:r>
              <a:rPr lang="en-US" sz="2400" b="1" dirty="0" smtClean="0">
                <a:latin typeface="Arial Narrow" pitchFamily="34" charset="0"/>
              </a:rPr>
              <a:t>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Arial Narrow" pitchFamily="34" charset="0"/>
              </a:rPr>
              <a:t>end if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Arial Narrow" pitchFamily="34" charset="0"/>
              </a:rPr>
              <a:t>forever</a:t>
            </a:r>
            <a:endParaRPr lang="en-US" sz="2400" dirty="0" smtClean="0">
              <a:latin typeface="Arial Narrow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400" i="1" dirty="0" smtClean="0">
              <a:solidFill>
                <a:srgbClr val="C70F05"/>
              </a:solidFill>
              <a:latin typeface="Arial Narrow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900" b="1" i="1" dirty="0" smtClean="0">
                <a:solidFill>
                  <a:schemeClr val="accent2"/>
                </a:solidFill>
              </a:rPr>
              <a:t>What is the time complexity?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900" b="1" i="1" dirty="0" smtClean="0">
                <a:solidFill>
                  <a:schemeClr val="accent2"/>
                </a:solidFill>
              </a:rPr>
              <a:t>(i.e. how many steps are needed?)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900" b="1" i="1" dirty="0" smtClean="0">
                <a:solidFill>
                  <a:schemeClr val="accent2"/>
                </a:solidFill>
              </a:rPr>
              <a:t>Can be arbitrarily large! WHY?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029200" y="2894012"/>
          <a:ext cx="2971800" cy="2578100"/>
        </p:xfrm>
        <a:graphic>
          <a:graphicData uri="http://schemas.openxmlformats.org/presentationml/2006/ole">
            <p:oleObj spid="_x0000_s5122" name="Document" r:id="rId3" imgW="2081784" imgH="1804416" progId="Word.Document.8">
              <p:embed/>
            </p:oleObj>
          </a:graphicData>
        </a:graphic>
      </p:graphicFrame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5334000" y="5186362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5715000" y="5262562"/>
            <a:ext cx="609600" cy="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 flipV="1">
            <a:off x="5334000" y="4500562"/>
            <a:ext cx="0" cy="3810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 flipV="1">
            <a:off x="5715000" y="4576762"/>
            <a:ext cx="304800" cy="2286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5181600" y="1600200"/>
            <a:ext cx="23256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/>
              <a:t>Each process j</a:t>
            </a:r>
          </a:p>
          <a:p>
            <a:r>
              <a:rPr lang="en-US" sz="2000" b="0"/>
              <a:t>has a variable </a:t>
            </a:r>
            <a:r>
              <a:rPr lang="en-US" sz="2000"/>
              <a:t>x[j]</a:t>
            </a:r>
          </a:p>
          <a:p>
            <a:r>
              <a:rPr lang="en-US" sz="2000" b="0">
                <a:solidFill>
                  <a:srgbClr val="C70F05"/>
                </a:solidFill>
              </a:rPr>
              <a:t>initially </a:t>
            </a:r>
            <a:r>
              <a:rPr lang="en-US" sz="2000" i="1">
                <a:solidFill>
                  <a:srgbClr val="C70F05"/>
                </a:solidFill>
              </a:rPr>
              <a:t>undefined</a:t>
            </a:r>
            <a:endParaRPr lang="en-US" b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Broadcasting using shared memory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524000"/>
            <a:ext cx="4495800" cy="4114800"/>
          </a:xfrm>
        </p:spPr>
        <p:txBody>
          <a:bodyPr>
            <a:noAutofit/>
          </a:bodyPr>
          <a:lstStyle/>
          <a:p>
            <a:pPr algn="just">
              <a:lnSpc>
                <a:spcPct val="125000"/>
              </a:lnSpc>
              <a:buFont typeface="Wingdings" pitchFamily="2" charset="2"/>
              <a:buNone/>
            </a:pPr>
            <a:r>
              <a:rPr lang="en-US" sz="2200" dirty="0" smtClean="0"/>
              <a:t>Now, use “</a:t>
            </a:r>
            <a:r>
              <a:rPr lang="en-US" sz="2200" b="1" dirty="0" smtClean="0"/>
              <a:t>large atomicity</a:t>
            </a:r>
            <a:r>
              <a:rPr lang="en-US" sz="2200" dirty="0" smtClean="0"/>
              <a:t>”, where</a:t>
            </a:r>
          </a:p>
          <a:p>
            <a:pPr algn="just">
              <a:lnSpc>
                <a:spcPct val="125000"/>
              </a:lnSpc>
              <a:buFont typeface="Wingdings" pitchFamily="2" charset="2"/>
              <a:buNone/>
            </a:pPr>
            <a:r>
              <a:rPr lang="en-US" sz="2200" dirty="0" smtClean="0"/>
              <a:t>in one step, a process j reads</a:t>
            </a:r>
          </a:p>
          <a:p>
            <a:pPr algn="just">
              <a:lnSpc>
                <a:spcPct val="125000"/>
              </a:lnSpc>
              <a:buFont typeface="Wingdings" pitchFamily="2" charset="2"/>
              <a:buNone/>
            </a:pPr>
            <a:r>
              <a:rPr lang="en-US" sz="2200" dirty="0" smtClean="0"/>
              <a:t>the states of ALL its neighbors of</a:t>
            </a:r>
          </a:p>
          <a:p>
            <a:pPr algn="just">
              <a:lnSpc>
                <a:spcPct val="125000"/>
              </a:lnSpc>
              <a:buFont typeface="Wingdings" pitchFamily="2" charset="2"/>
              <a:buNone/>
            </a:pPr>
            <a:r>
              <a:rPr lang="en-US" sz="2200" dirty="0" smtClean="0"/>
              <a:t>smaller id, and updates x[j] only</a:t>
            </a:r>
          </a:p>
          <a:p>
            <a:pPr algn="just">
              <a:lnSpc>
                <a:spcPct val="125000"/>
              </a:lnSpc>
              <a:buFont typeface="Wingdings" pitchFamily="2" charset="2"/>
              <a:buNone/>
            </a:pPr>
            <a:r>
              <a:rPr lang="en-US" sz="2200" dirty="0" smtClean="0"/>
              <a:t>when these are equal, and</a:t>
            </a:r>
          </a:p>
          <a:p>
            <a:pPr algn="just">
              <a:lnSpc>
                <a:spcPct val="125000"/>
              </a:lnSpc>
              <a:buFont typeface="Wingdings" pitchFamily="2" charset="2"/>
              <a:buNone/>
            </a:pPr>
            <a:r>
              <a:rPr lang="en-US" sz="2200" dirty="0" smtClean="0"/>
              <a:t>different from x[j]. </a:t>
            </a:r>
          </a:p>
          <a:p>
            <a:pPr algn="just">
              <a:lnSpc>
                <a:spcPct val="125000"/>
              </a:lnSpc>
              <a:buFont typeface="Wingdings" pitchFamily="2" charset="2"/>
              <a:buNone/>
            </a:pPr>
            <a:endParaRPr lang="en-US" sz="2200" dirty="0" smtClean="0"/>
          </a:p>
          <a:p>
            <a:pPr algn="just">
              <a:lnSpc>
                <a:spcPct val="125000"/>
              </a:lnSpc>
              <a:buFont typeface="Wingdings" pitchFamily="2" charset="2"/>
              <a:buNone/>
            </a:pPr>
            <a:r>
              <a:rPr lang="en-US" sz="2200" b="1" i="1" dirty="0" smtClean="0">
                <a:solidFill>
                  <a:schemeClr val="accent2"/>
                </a:solidFill>
              </a:rPr>
              <a:t>What is the time complexity?</a:t>
            </a:r>
          </a:p>
          <a:p>
            <a:pPr algn="just">
              <a:lnSpc>
                <a:spcPct val="125000"/>
              </a:lnSpc>
              <a:buFont typeface="Wingdings" pitchFamily="2" charset="2"/>
              <a:buNone/>
            </a:pPr>
            <a:r>
              <a:rPr lang="en-US" sz="2200" b="1" i="1" dirty="0" smtClean="0">
                <a:solidFill>
                  <a:schemeClr val="accent2"/>
                </a:solidFill>
              </a:rPr>
              <a:t> How many steps are needed?</a:t>
            </a:r>
            <a:endParaRPr lang="en-US" sz="2200" i="1" dirty="0" smtClean="0">
              <a:solidFill>
                <a:srgbClr val="C70F05"/>
              </a:solidFill>
            </a:endParaRPr>
          </a:p>
          <a:p>
            <a:pPr algn="just">
              <a:lnSpc>
                <a:spcPct val="125000"/>
              </a:lnSpc>
              <a:buFont typeface="Wingdings" pitchFamily="2" charset="2"/>
              <a:buNone/>
            </a:pPr>
            <a:endParaRPr lang="en-US" sz="2200" i="1" dirty="0" smtClean="0">
              <a:solidFill>
                <a:srgbClr val="C70F05"/>
              </a:solidFill>
            </a:endParaRPr>
          </a:p>
          <a:p>
            <a:pPr algn="just">
              <a:lnSpc>
                <a:spcPct val="125000"/>
              </a:lnSpc>
              <a:buFont typeface="Wingdings" pitchFamily="2" charset="2"/>
              <a:buNone/>
            </a:pPr>
            <a:r>
              <a:rPr lang="en-US" sz="2200" dirty="0" smtClean="0"/>
              <a:t>The time complexity is now O(n</a:t>
            </a:r>
            <a:r>
              <a:rPr lang="en-US" sz="2200" baseline="30000" dirty="0" smtClean="0"/>
              <a:t>2</a:t>
            </a:r>
            <a:r>
              <a:rPr lang="en-US" sz="2200" dirty="0" smtClean="0"/>
              <a:t>)</a:t>
            </a:r>
          </a:p>
          <a:p>
            <a:pPr algn="just">
              <a:lnSpc>
                <a:spcPct val="125000"/>
              </a:lnSpc>
              <a:buFont typeface="Wingdings" pitchFamily="2" charset="2"/>
              <a:buNone/>
            </a:pPr>
            <a:endParaRPr lang="en-US" sz="2200" i="1" dirty="0" smtClean="0">
              <a:solidFill>
                <a:srgbClr val="C70F05"/>
              </a:solidFill>
            </a:endParaRP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029200" y="2579688"/>
          <a:ext cx="3276600" cy="2841625"/>
        </p:xfrm>
        <a:graphic>
          <a:graphicData uri="http://schemas.openxmlformats.org/presentationml/2006/ole">
            <p:oleObj spid="_x0000_s6146" name="Document" r:id="rId3" imgW="2081784" imgH="1804416" progId="Word.Document.8">
              <p:embed/>
            </p:oleObj>
          </a:graphicData>
        </a:graphic>
      </p:graphicFrame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5334000" y="50292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5715000" y="5257800"/>
            <a:ext cx="609600" cy="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V="1">
            <a:off x="5334000" y="4343400"/>
            <a:ext cx="0" cy="3810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5715000" y="4419600"/>
            <a:ext cx="304800" cy="2286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5715000" y="1519238"/>
            <a:ext cx="209384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latin typeface="+mn-lt"/>
              </a:rPr>
              <a:t>Each process j</a:t>
            </a:r>
          </a:p>
          <a:p>
            <a:r>
              <a:rPr lang="en-US" sz="2000" b="0" dirty="0">
                <a:latin typeface="+mn-lt"/>
              </a:rPr>
              <a:t>has a variable </a:t>
            </a:r>
            <a:r>
              <a:rPr lang="en-US" sz="2000" dirty="0">
                <a:latin typeface="+mn-lt"/>
              </a:rPr>
              <a:t>x[j]</a:t>
            </a:r>
          </a:p>
          <a:p>
            <a:r>
              <a:rPr lang="en-US" sz="2000" b="0" dirty="0">
                <a:solidFill>
                  <a:srgbClr val="C70F05"/>
                </a:solidFill>
                <a:latin typeface="+mn-lt"/>
              </a:rPr>
              <a:t>initially </a:t>
            </a:r>
            <a:r>
              <a:rPr lang="en-US" sz="2000" i="1" dirty="0">
                <a:solidFill>
                  <a:srgbClr val="C70F05"/>
                </a:solidFill>
                <a:latin typeface="+mn-lt"/>
              </a:rPr>
              <a:t>undefined</a:t>
            </a:r>
            <a:endParaRPr lang="en-US" b="0" dirty="0">
              <a:latin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Time complexity in rounds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676400"/>
            <a:ext cx="4724400" cy="441960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altLang="ko-KR" sz="2200" dirty="0" smtClean="0">
                <a:ea typeface="굴림" pitchFamily="50" charset="-127"/>
              </a:rPr>
              <a:t>     </a:t>
            </a:r>
            <a:r>
              <a:rPr lang="en-US" altLang="ko-KR" sz="2200" dirty="0" smtClean="0">
                <a:ea typeface="굴림" pitchFamily="50" charset="-127"/>
              </a:rPr>
              <a:t>  </a:t>
            </a:r>
            <a:r>
              <a:rPr lang="en-US" sz="2200" dirty="0" smtClean="0"/>
              <a:t>Rounds </a:t>
            </a:r>
            <a:r>
              <a:rPr lang="en-US" sz="2200" dirty="0" smtClean="0"/>
              <a:t>are truly defined for synchronous</a:t>
            </a:r>
            <a:r>
              <a:rPr lang="en-US" altLang="ko-KR" sz="2200" dirty="0" smtClean="0">
                <a:ea typeface="굴림" pitchFamily="50" charset="-127"/>
              </a:rPr>
              <a:t> </a:t>
            </a:r>
            <a:r>
              <a:rPr lang="en-US" sz="2200" dirty="0" smtClean="0"/>
              <a:t>systems. An </a:t>
            </a:r>
            <a:r>
              <a:rPr lang="en-US" sz="2200" b="1" dirty="0" smtClean="0"/>
              <a:t>asynchronous round</a:t>
            </a:r>
            <a:r>
              <a:rPr lang="en-US" sz="2200" dirty="0" smtClean="0"/>
              <a:t> consists </a:t>
            </a:r>
            <a:r>
              <a:rPr lang="en-US" altLang="ko-KR" sz="2200" dirty="0" smtClean="0">
                <a:ea typeface="굴림" pitchFamily="50" charset="-127"/>
              </a:rPr>
              <a:t> </a:t>
            </a:r>
            <a:r>
              <a:rPr lang="en-US" sz="2200" dirty="0" smtClean="0"/>
              <a:t>of a number of steps </a:t>
            </a:r>
            <a:r>
              <a:rPr lang="en-US" sz="2200" b="1" dirty="0" smtClean="0"/>
              <a:t>where every process</a:t>
            </a:r>
            <a:r>
              <a:rPr lang="en-US" altLang="ko-KR" sz="2200" b="1" dirty="0" smtClean="0">
                <a:ea typeface="굴림" pitchFamily="50" charset="-127"/>
              </a:rPr>
              <a:t> </a:t>
            </a:r>
            <a:r>
              <a:rPr lang="en-US" sz="2200" b="1" dirty="0" smtClean="0">
                <a:solidFill>
                  <a:srgbClr val="C70F05"/>
                </a:solidFill>
              </a:rPr>
              <a:t>(including the slowest one)</a:t>
            </a:r>
            <a:r>
              <a:rPr lang="en-US" sz="2200" b="1" dirty="0" smtClean="0"/>
              <a:t> takes at least </a:t>
            </a:r>
            <a:r>
              <a:rPr lang="en-US" altLang="ko-KR" sz="2200" b="1" dirty="0" smtClean="0">
                <a:ea typeface="굴림" pitchFamily="50" charset="-127"/>
              </a:rPr>
              <a:t> </a:t>
            </a:r>
            <a:r>
              <a:rPr lang="en-US" sz="2200" b="1" dirty="0" smtClean="0"/>
              <a:t>one step. </a:t>
            </a:r>
            <a:r>
              <a:rPr lang="en-US" sz="2200" dirty="0" smtClean="0"/>
              <a:t>How many rounds will you need</a:t>
            </a:r>
            <a:r>
              <a:rPr lang="en-US" altLang="ko-KR" sz="2200" dirty="0" smtClean="0">
                <a:ea typeface="굴림" pitchFamily="50" charset="-127"/>
              </a:rPr>
              <a:t> </a:t>
            </a:r>
            <a:r>
              <a:rPr lang="en-US" sz="2200" dirty="0" smtClean="0"/>
              <a:t>to complete the broadcast using the large</a:t>
            </a:r>
            <a:r>
              <a:rPr lang="en-US" altLang="ko-KR" sz="2200" dirty="0" smtClean="0">
                <a:ea typeface="굴림" pitchFamily="50" charset="-127"/>
              </a:rPr>
              <a:t> </a:t>
            </a:r>
            <a:r>
              <a:rPr lang="en-US" sz="2200" dirty="0" smtClean="0"/>
              <a:t>atomicity model?</a:t>
            </a:r>
            <a:endParaRPr lang="en-US" sz="2200" i="1" dirty="0" smtClean="0">
              <a:solidFill>
                <a:srgbClr val="C70F05"/>
              </a:solidFill>
            </a:endParaRP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549900" y="3487738"/>
          <a:ext cx="2081213" cy="1804987"/>
        </p:xfrm>
        <a:graphic>
          <a:graphicData uri="http://schemas.openxmlformats.org/presentationml/2006/ole">
            <p:oleObj spid="_x0000_s7170" name="Document" r:id="rId3" imgW="2081784" imgH="1804416" progId="Word.Document.8">
              <p:embed/>
            </p:oleObj>
          </a:graphicData>
        </a:graphic>
      </p:graphicFrame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5486400" y="53340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5791200" y="5562600"/>
            <a:ext cx="609600" cy="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 flipV="1">
            <a:off x="5486400" y="4648200"/>
            <a:ext cx="0" cy="3810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V="1">
            <a:off x="5715000" y="4800600"/>
            <a:ext cx="304800" cy="2286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562600" y="1747838"/>
            <a:ext cx="23256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/>
              <a:t>Each process j</a:t>
            </a:r>
          </a:p>
          <a:p>
            <a:r>
              <a:rPr lang="en-US" sz="2000" b="0"/>
              <a:t>has a variable </a:t>
            </a:r>
            <a:r>
              <a:rPr lang="en-US" sz="2000"/>
              <a:t>x[j]</a:t>
            </a:r>
          </a:p>
          <a:p>
            <a:r>
              <a:rPr lang="en-US" sz="2000" b="0">
                <a:solidFill>
                  <a:srgbClr val="C70F05"/>
                </a:solidFill>
              </a:rPr>
              <a:t>initially </a:t>
            </a:r>
            <a:r>
              <a:rPr lang="en-US" sz="2000" i="1">
                <a:solidFill>
                  <a:srgbClr val="C70F05"/>
                </a:solidFill>
              </a:rPr>
              <a:t>undefined</a:t>
            </a: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message passing model</a:t>
            </a:r>
            <a:r>
              <a:rPr lang="en-US" altLang="ko-KR" smtClean="0"/>
              <a:t> (1)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153400" cy="48768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System topology is a graph G = (V, E), where 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en-US" sz="2400" dirty="0" smtClean="0">
                <a:latin typeface="Arial" charset="0"/>
              </a:rPr>
              <a:t>	V = set of </a:t>
            </a:r>
            <a:r>
              <a:rPr lang="en-US" sz="2400" dirty="0" smtClean="0">
                <a:solidFill>
                  <a:srgbClr val="C70F05"/>
                </a:solidFill>
                <a:latin typeface="Arial" charset="0"/>
              </a:rPr>
              <a:t>nodes</a:t>
            </a:r>
            <a:r>
              <a:rPr lang="en-US" sz="2400" dirty="0" smtClean="0">
                <a:latin typeface="Arial" charset="0"/>
              </a:rPr>
              <a:t> (sequential processes) 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en-US" sz="2400" dirty="0" smtClean="0">
                <a:latin typeface="Arial" charset="0"/>
              </a:rPr>
              <a:t>	E = set of </a:t>
            </a:r>
            <a:r>
              <a:rPr lang="en-US" sz="2400" dirty="0" smtClean="0">
                <a:solidFill>
                  <a:srgbClr val="C70F05"/>
                </a:solidFill>
                <a:latin typeface="Arial" charset="0"/>
              </a:rPr>
              <a:t>edges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smtClean="0">
                <a:latin typeface="Arial Narrow" pitchFamily="34" charset="0"/>
              </a:rPr>
              <a:t>(links or channels, bi/unidirectional)</a:t>
            </a:r>
            <a:endParaRPr lang="en-US" altLang="ko-KR" sz="2400" dirty="0" smtClean="0">
              <a:latin typeface="Arial Narrow" pitchFamily="34" charset="0"/>
              <a:ea typeface="굴림" pitchFamily="50" charset="-127"/>
            </a:endParaRP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endParaRPr lang="en-US" sz="2400" dirty="0" smtClean="0">
              <a:latin typeface="Arial Narrow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800" b="1" dirty="0" smtClean="0">
                <a:latin typeface="Arial" charset="0"/>
              </a:rPr>
              <a:t>Four</a:t>
            </a:r>
            <a:r>
              <a:rPr lang="en-US" sz="2800" dirty="0" smtClean="0">
                <a:latin typeface="Arial" charset="0"/>
              </a:rPr>
              <a:t> types of actions by a process: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>
                <a:solidFill>
                  <a:srgbClr val="CC0000"/>
                </a:solidFill>
                <a:latin typeface="Arial" charset="0"/>
              </a:rPr>
              <a:t>Internal action		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>
                <a:solidFill>
                  <a:srgbClr val="CC0000"/>
                </a:solidFill>
                <a:latin typeface="Arial" charset="0"/>
              </a:rPr>
              <a:t>Communication action</a:t>
            </a:r>
            <a:endParaRPr lang="en-US" altLang="ko-KR" sz="2400" dirty="0" smtClean="0">
              <a:solidFill>
                <a:srgbClr val="CC0000"/>
              </a:solidFill>
              <a:latin typeface="Arial" charset="0"/>
              <a:ea typeface="굴림" pitchFamily="50" charset="-127"/>
            </a:endParaRPr>
          </a:p>
          <a:p>
            <a:pPr lvl="1">
              <a:lnSpc>
                <a:spcPct val="110000"/>
              </a:lnSpc>
            </a:pPr>
            <a:r>
              <a:rPr lang="en-US" altLang="ko-KR" sz="2400" dirty="0" smtClean="0">
                <a:solidFill>
                  <a:srgbClr val="CC0000"/>
                </a:solidFill>
                <a:latin typeface="Arial" charset="0"/>
                <a:ea typeface="굴림" pitchFamily="50" charset="-127"/>
              </a:rPr>
              <a:t>I</a:t>
            </a:r>
            <a:r>
              <a:rPr lang="en-US" sz="2400" dirty="0" smtClean="0">
                <a:solidFill>
                  <a:srgbClr val="CC0000"/>
                </a:solidFill>
                <a:latin typeface="Arial" charset="0"/>
              </a:rPr>
              <a:t>nput action </a:t>
            </a:r>
            <a:endParaRPr lang="en-US" altLang="ko-KR" sz="2400" dirty="0" smtClean="0">
              <a:solidFill>
                <a:srgbClr val="CC0000"/>
              </a:solidFill>
              <a:latin typeface="Arial" charset="0"/>
              <a:ea typeface="굴림" pitchFamily="50" charset="-127"/>
            </a:endParaRPr>
          </a:p>
          <a:p>
            <a:pPr lvl="1">
              <a:lnSpc>
                <a:spcPct val="110000"/>
              </a:lnSpc>
            </a:pPr>
            <a:r>
              <a:rPr lang="en-US" altLang="ko-KR" sz="2400" dirty="0" smtClean="0">
                <a:solidFill>
                  <a:srgbClr val="CC0000"/>
                </a:solidFill>
                <a:latin typeface="Arial" charset="0"/>
                <a:ea typeface="굴림" pitchFamily="50" charset="-127"/>
              </a:rPr>
              <a:t>O</a:t>
            </a:r>
            <a:r>
              <a:rPr lang="en-US" sz="2400" dirty="0" smtClean="0">
                <a:solidFill>
                  <a:srgbClr val="CC0000"/>
                </a:solidFill>
                <a:latin typeface="Arial" charset="0"/>
              </a:rPr>
              <a:t>utput action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mtClean="0"/>
              <a:t>A message passing model</a:t>
            </a:r>
            <a:r>
              <a:rPr lang="en-US" altLang="ko-KR" smtClean="0"/>
              <a:t> (2)</a:t>
            </a:r>
            <a:r>
              <a:rPr lang="en-US" altLang="ko-KR" sz="4000" smtClean="0"/>
              <a:t> </a:t>
            </a:r>
            <a:br>
              <a:rPr lang="en-US" altLang="ko-KR" sz="4000" smtClean="0"/>
            </a:br>
            <a:r>
              <a:rPr lang="en-US" sz="4000" smtClean="0"/>
              <a:t>A Reliable FIFO channel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752600"/>
            <a:ext cx="41148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b="1" i="1" dirty="0" smtClean="0">
                <a:latin typeface="Arial" charset="0"/>
              </a:rPr>
              <a:t>Axiom 1</a:t>
            </a:r>
            <a:r>
              <a:rPr lang="en-US" sz="2400" dirty="0" smtClean="0">
                <a:latin typeface="Arial" charset="0"/>
              </a:rPr>
              <a:t>. Message </a:t>
            </a:r>
            <a:r>
              <a:rPr lang="en-US" sz="2400" b="1" dirty="0" smtClean="0">
                <a:latin typeface="Arial" charset="0"/>
              </a:rPr>
              <a:t>m</a:t>
            </a:r>
            <a:r>
              <a:rPr lang="en-US" sz="2400" dirty="0" smtClean="0">
                <a:latin typeface="Arial" charset="0"/>
              </a:rPr>
              <a:t> sent </a:t>
            </a:r>
            <a:r>
              <a:rPr lang="en-US" sz="2400" dirty="0" smtClean="0">
                <a:latin typeface="Arial" charset="0"/>
                <a:sym typeface="Symbol" pitchFamily="18" charset="2"/>
              </a:rPr>
              <a:t></a:t>
            </a:r>
            <a:r>
              <a:rPr lang="en-US" sz="2400" dirty="0" smtClean="0">
                <a:latin typeface="Arial" charset="0"/>
              </a:rPr>
              <a:t> message </a:t>
            </a:r>
            <a:r>
              <a:rPr lang="en-US" sz="2400" b="1" dirty="0" smtClean="0">
                <a:latin typeface="Arial" charset="0"/>
              </a:rPr>
              <a:t>m</a:t>
            </a:r>
            <a:r>
              <a:rPr lang="en-US" sz="2400" dirty="0" smtClean="0">
                <a:latin typeface="Arial" charset="0"/>
              </a:rPr>
              <a:t> received </a:t>
            </a:r>
          </a:p>
          <a:p>
            <a:endParaRPr lang="en-US" sz="2400" dirty="0" smtClean="0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b="1" i="1" dirty="0" smtClean="0">
                <a:latin typeface="Arial" charset="0"/>
              </a:rPr>
              <a:t>Axiom 2</a:t>
            </a:r>
            <a:r>
              <a:rPr lang="en-US" sz="2400" dirty="0" smtClean="0">
                <a:latin typeface="Arial" charset="0"/>
              </a:rPr>
              <a:t>. Message propagation delay is arbitrary but finite.</a:t>
            </a:r>
          </a:p>
          <a:p>
            <a:endParaRPr lang="en-US" sz="2400" dirty="0" smtClean="0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b="1" i="1" dirty="0" smtClean="0">
                <a:latin typeface="Arial" charset="0"/>
              </a:rPr>
              <a:t>Axiom 3</a:t>
            </a:r>
            <a:r>
              <a:rPr lang="en-US" sz="2400" dirty="0" smtClean="0">
                <a:latin typeface="Arial" charset="0"/>
              </a:rPr>
              <a:t>. </a:t>
            </a:r>
            <a:r>
              <a:rPr lang="en-US" sz="2400" b="1" dirty="0" smtClean="0">
                <a:latin typeface="Arial" charset="0"/>
              </a:rPr>
              <a:t>m1</a:t>
            </a:r>
            <a:r>
              <a:rPr lang="en-US" sz="2400" dirty="0" smtClean="0">
                <a:latin typeface="Arial" charset="0"/>
              </a:rPr>
              <a:t> sent before </a:t>
            </a:r>
            <a:r>
              <a:rPr lang="en-US" sz="2400" b="1" dirty="0" smtClean="0">
                <a:latin typeface="Arial" charset="0"/>
              </a:rPr>
              <a:t>m2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smtClean="0">
                <a:latin typeface="Arial" charset="0"/>
                <a:sym typeface="Symbol" pitchFamily="18" charset="2"/>
              </a:rPr>
              <a:t>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m1</a:t>
            </a:r>
            <a:r>
              <a:rPr lang="en-US" sz="2400" dirty="0" smtClean="0">
                <a:latin typeface="Arial" charset="0"/>
              </a:rPr>
              <a:t> received before </a:t>
            </a:r>
            <a:r>
              <a:rPr lang="en-US" sz="2400" b="1" dirty="0" smtClean="0">
                <a:latin typeface="Arial" charset="0"/>
              </a:rPr>
              <a:t>m2</a:t>
            </a:r>
            <a:r>
              <a:rPr lang="en-US" sz="2400" dirty="0" smtClean="0">
                <a:latin typeface="Arial" charset="0"/>
              </a:rPr>
              <a:t>.</a:t>
            </a:r>
          </a:p>
          <a:p>
            <a:endParaRPr lang="en-US" sz="2000" dirty="0" smtClean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5105400" y="2971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294" name="Oval 6"/>
          <p:cNvSpPr>
            <a:spLocks noChangeArrowheads="1"/>
          </p:cNvSpPr>
          <p:nvPr/>
        </p:nvSpPr>
        <p:spPr bwMode="auto">
          <a:xfrm>
            <a:off x="7467600" y="4953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5410200" y="5257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7620000" y="3124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297" name="Oval 9"/>
          <p:cNvSpPr>
            <a:spLocks noChangeArrowheads="1"/>
          </p:cNvSpPr>
          <p:nvPr/>
        </p:nvSpPr>
        <p:spPr bwMode="auto">
          <a:xfrm>
            <a:off x="8001000" y="4038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5334000" y="4038600"/>
            <a:ext cx="381000" cy="304800"/>
          </a:xfrm>
          <a:prstGeom prst="rect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6705600" y="4038600"/>
            <a:ext cx="381000" cy="304800"/>
          </a:xfrm>
          <a:prstGeom prst="rect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6400800" y="2743200"/>
            <a:ext cx="381000" cy="304800"/>
          </a:xfrm>
          <a:prstGeom prst="rect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5257800" y="3276600"/>
            <a:ext cx="228600" cy="7620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5562600" y="4343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V="1">
            <a:off x="5638800" y="3048000"/>
            <a:ext cx="838200" cy="990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6629400" y="3048000"/>
            <a:ext cx="304800" cy="990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6934200" y="4343400"/>
            <a:ext cx="609600" cy="609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7086600" y="41910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6781800" y="2895600"/>
            <a:ext cx="838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5013325" y="2555875"/>
            <a:ext cx="369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+mn-lt"/>
              </a:rPr>
              <a:t>P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7604125" y="5222875"/>
            <a:ext cx="4187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+mn-lt"/>
              </a:rPr>
              <a:t>Q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mtClean="0"/>
              <a:t>A message passing model</a:t>
            </a:r>
            <a:r>
              <a:rPr lang="en-US" altLang="ko-KR" smtClean="0"/>
              <a:t> (3)</a:t>
            </a:r>
            <a:r>
              <a:rPr lang="en-US" altLang="ko-KR" sz="4000" smtClean="0"/>
              <a:t> </a:t>
            </a:r>
            <a:br>
              <a:rPr lang="en-US" altLang="ko-KR" sz="4000" smtClean="0"/>
            </a:br>
            <a:r>
              <a:rPr lang="en-US" sz="4000" smtClean="0"/>
              <a:t>Synchrony vs. Asynchrony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929384"/>
            <a:ext cx="4038600" cy="4623816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400" smtClean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257800" y="1755648"/>
            <a:ext cx="3124200" cy="41148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latin typeface="Arial" charset="0"/>
              </a:rPr>
              <a:t>Send &amp; receive can be </a:t>
            </a:r>
            <a:r>
              <a:rPr lang="en-US" sz="1800" b="1" smtClean="0">
                <a:latin typeface="Arial Narrow" pitchFamily="34" charset="0"/>
              </a:rPr>
              <a:t>blocking</a:t>
            </a:r>
            <a:r>
              <a:rPr lang="en-US" sz="1800" smtClean="0">
                <a:latin typeface="Arial Narrow" pitchFamily="34" charset="0"/>
              </a:rPr>
              <a:t> or </a:t>
            </a:r>
            <a:r>
              <a:rPr lang="en-US" sz="1800" b="1" smtClean="0">
                <a:latin typeface="Arial Narrow" pitchFamily="34" charset="0"/>
              </a:rPr>
              <a:t>non-blocking</a:t>
            </a:r>
          </a:p>
          <a:p>
            <a:pPr marL="457200" indent="-457200">
              <a:lnSpc>
                <a:spcPct val="90000"/>
              </a:lnSpc>
            </a:pPr>
            <a:endParaRPr lang="en-US" sz="1800" smtClean="0">
              <a:latin typeface="Arial" charset="0"/>
            </a:endParaRP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latin typeface="Arial" charset="0"/>
              </a:rPr>
              <a:t>Postal communication is asynchronous: 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endParaRPr lang="en-US" sz="1800" smtClean="0">
              <a:latin typeface="Arial" charset="0"/>
            </a:endParaRP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latin typeface="Arial" charset="0"/>
              </a:rPr>
              <a:t>Telephone communication is synchronous</a:t>
            </a:r>
          </a:p>
        </p:txBody>
      </p:sp>
      <p:graphicFrame>
        <p:nvGraphicFramePr>
          <p:cNvPr id="88069" name="Group 5"/>
          <p:cNvGraphicFramePr>
            <a:graphicFrameLocks noGrp="1"/>
          </p:cNvGraphicFramePr>
          <p:nvPr/>
        </p:nvGraphicFramePr>
        <p:xfrm>
          <a:off x="685800" y="1755648"/>
          <a:ext cx="4495800" cy="3895092"/>
        </p:xfrm>
        <a:graphic>
          <a:graphicData uri="http://schemas.openxmlformats.org/drawingml/2006/table">
            <a:tbl>
              <a:tblPr/>
              <a:tblGrid>
                <a:gridCol w="2133600"/>
                <a:gridCol w="2362200"/>
              </a:tblGrid>
              <a:tr h="798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70F05"/>
                          </a:solidFill>
                          <a:effectLst/>
                          <a:latin typeface="Arial" charset="0"/>
                        </a:rPr>
                        <a:t>Synchronous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70F05"/>
                          </a:solidFill>
                          <a:effectLst/>
                          <a:latin typeface="Arial" charset="0"/>
                        </a:rPr>
                        <a:t>clocks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70F05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Physical clocks are synchronized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8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70F05"/>
                          </a:solidFill>
                          <a:effectLst/>
                          <a:latin typeface="Arial" charset="0"/>
                        </a:rPr>
                        <a:t>Synchronous processes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70F05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Lock-step synchrony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70F05"/>
                          </a:solidFill>
                          <a:effectLst/>
                          <a:latin typeface="Arial" charset="0"/>
                        </a:rPr>
                        <a:t>Synchronous channels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70F05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Bounded delay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8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70F05"/>
                          </a:solidFill>
                          <a:effectLst/>
                          <a:latin typeface="Arial" charset="0"/>
                        </a:rPr>
                        <a:t>Synchronous message-order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First-in first-out channels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8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70F05"/>
                          </a:solidFill>
                          <a:effectLst/>
                          <a:latin typeface="Arial" charset="0"/>
                        </a:rPr>
                        <a:t>Synchronous communication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Communication via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handshaking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7" name="Rectangle 25"/>
          <p:cNvSpPr>
            <a:spLocks noChangeArrowheads="1"/>
          </p:cNvSpPr>
          <p:nvPr/>
        </p:nvSpPr>
        <p:spPr bwMode="auto">
          <a:xfrm>
            <a:off x="735013" y="5954586"/>
            <a:ext cx="750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Any restriction defines some form of synchrony</a:t>
            </a:r>
            <a:r>
              <a:rPr lang="en-US" b="0">
                <a:latin typeface="Times New Roman" pitchFamily="18" charset="0"/>
              </a:rPr>
              <a:t> 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smtClean="0"/>
              <a:t>Shared memory model</a:t>
            </a:r>
            <a:r>
              <a:rPr lang="en-US" altLang="ko-KR" smtClean="0"/>
              <a:t> (1)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600200"/>
            <a:ext cx="7162800" cy="4800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Arial" charset="0"/>
              </a:rPr>
              <a:t>Address spaces of processes overlap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aseline="-25000" smtClean="0">
              <a:latin typeface="Arial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743200" y="2819400"/>
            <a:ext cx="914400" cy="609600"/>
          </a:xfrm>
          <a:prstGeom prst="rect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+mn-lt"/>
              </a:rPr>
              <a:t>M</a:t>
            </a:r>
            <a:r>
              <a:rPr lang="en-US" baseline="-25000" dirty="0">
                <a:solidFill>
                  <a:schemeClr val="bg1"/>
                </a:solidFill>
                <a:latin typeface="+mn-lt"/>
              </a:rPr>
              <a:t>1</a:t>
            </a:r>
          </a:p>
        </p:txBody>
      </p:sp>
      <p:sp>
        <p:nvSpPr>
          <p:cNvPr id="14341" name="Oval 5"/>
          <p:cNvSpPr>
            <a:spLocks noChangeArrowheads="1"/>
          </p:cNvSpPr>
          <p:nvPr/>
        </p:nvSpPr>
        <p:spPr bwMode="auto">
          <a:xfrm>
            <a:off x="1600200" y="4191000"/>
            <a:ext cx="533400" cy="533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+mn-lt"/>
              </a:rPr>
              <a:t>1</a:t>
            </a:r>
          </a:p>
        </p:txBody>
      </p:sp>
      <p:sp>
        <p:nvSpPr>
          <p:cNvPr id="14342" name="Oval 6"/>
          <p:cNvSpPr>
            <a:spLocks noChangeArrowheads="1"/>
          </p:cNvSpPr>
          <p:nvPr/>
        </p:nvSpPr>
        <p:spPr bwMode="auto">
          <a:xfrm>
            <a:off x="4114800" y="4191000"/>
            <a:ext cx="533400" cy="533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latin typeface="+mn-lt"/>
              </a:rPr>
              <a:t>3</a:t>
            </a:r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2971800" y="4419600"/>
            <a:ext cx="533400" cy="533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+mn-lt"/>
              </a:rPr>
              <a:t>2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H="1">
            <a:off x="2057400" y="3429000"/>
            <a:ext cx="8382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H="1">
            <a:off x="3200400" y="3429000"/>
            <a:ext cx="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 flipH="1" flipV="1">
            <a:off x="3581400" y="3429000"/>
            <a:ext cx="6858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4347" name="Oval 11"/>
          <p:cNvSpPr>
            <a:spLocks noChangeArrowheads="1"/>
          </p:cNvSpPr>
          <p:nvPr/>
        </p:nvSpPr>
        <p:spPr bwMode="auto">
          <a:xfrm>
            <a:off x="6019800" y="5105400"/>
            <a:ext cx="533400" cy="533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+mn-lt"/>
              </a:rPr>
              <a:t>4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5105400" y="2819400"/>
            <a:ext cx="914400" cy="609600"/>
          </a:xfrm>
          <a:prstGeom prst="rect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+mn-lt"/>
              </a:rPr>
              <a:t>M</a:t>
            </a:r>
            <a:r>
              <a:rPr lang="en-US" baseline="-25000">
                <a:solidFill>
                  <a:schemeClr val="bg1"/>
                </a:solidFill>
                <a:latin typeface="+mn-lt"/>
              </a:rPr>
              <a:t>2</a:t>
            </a:r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 flipH="1">
            <a:off x="4572000" y="3429000"/>
            <a:ext cx="8382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H="1" flipV="1">
            <a:off x="5791200" y="3429000"/>
            <a:ext cx="381000" cy="1676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609600" y="5867400"/>
            <a:ext cx="7858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Concurrent operations on a shared variable are serialized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000" smtClean="0"/>
              <a:t>Shared memory model</a:t>
            </a:r>
            <a:r>
              <a:rPr lang="en-US" altLang="ko-KR" sz="4000" smtClean="0"/>
              <a:t> (1)</a:t>
            </a:r>
            <a:r>
              <a:rPr lang="en-US" altLang="ko-KR" sz="3600" smtClean="0"/>
              <a:t> </a:t>
            </a:r>
            <a:br>
              <a:rPr lang="en-US" altLang="ko-KR" sz="3600" smtClean="0"/>
            </a:br>
            <a:r>
              <a:rPr lang="en-US" sz="3600" smtClean="0"/>
              <a:t>Variations of shared memory models</a:t>
            </a:r>
          </a:p>
        </p:txBody>
      </p:sp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930275" y="17716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+mn-lt"/>
              </a:rPr>
              <a:t>0</a:t>
            </a: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2378075" y="28384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+mn-lt"/>
              </a:rPr>
              <a:t>3</a:t>
            </a:r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3673475" y="17716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+mn-lt"/>
              </a:rPr>
              <a:t>2</a:t>
            </a:r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2378075" y="17716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1387475" y="200025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2835275" y="20002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2606675" y="222885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2489200" y="1744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+mn-lt"/>
            </a:endParaRP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920875" y="161925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2362200" y="173672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+mn-lt"/>
              </a:rPr>
              <a:t>1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1203325" y="4445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+mn-lt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4724400" y="1736725"/>
            <a:ext cx="40386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en-US" i="1" u="sng">
                <a:latin typeface="Arial" charset="0"/>
              </a:rPr>
              <a:t>State reading model</a:t>
            </a:r>
            <a:r>
              <a:rPr lang="en-US" b="0">
                <a:latin typeface="Arial" charset="0"/>
              </a:rPr>
              <a:t> </a:t>
            </a:r>
          </a:p>
          <a:p>
            <a:pPr>
              <a:lnSpc>
                <a:spcPct val="125000"/>
              </a:lnSpc>
            </a:pPr>
            <a:r>
              <a:rPr lang="en-US" b="0">
                <a:latin typeface="Arial" charset="0"/>
              </a:rPr>
              <a:t>Each process can read </a:t>
            </a:r>
          </a:p>
          <a:p>
            <a:pPr>
              <a:lnSpc>
                <a:spcPct val="125000"/>
              </a:lnSpc>
            </a:pPr>
            <a:r>
              <a:rPr lang="en-US" b="0">
                <a:latin typeface="Arial" charset="0"/>
              </a:rPr>
              <a:t>the </a:t>
            </a:r>
            <a:r>
              <a:rPr lang="en-US" b="0">
                <a:solidFill>
                  <a:srgbClr val="C70F05"/>
                </a:solidFill>
                <a:latin typeface="Arial" charset="0"/>
              </a:rPr>
              <a:t>states of its neighbors</a:t>
            </a:r>
            <a:endParaRPr lang="en-US" sz="2000" b="0">
              <a:latin typeface="Arial" charset="0"/>
            </a:endParaRPr>
          </a:p>
        </p:txBody>
      </p:sp>
      <p:sp>
        <p:nvSpPr>
          <p:cNvPr id="15375" name="Oval 15"/>
          <p:cNvSpPr>
            <a:spLocks noChangeArrowheads="1"/>
          </p:cNvSpPr>
          <p:nvPr/>
        </p:nvSpPr>
        <p:spPr bwMode="auto">
          <a:xfrm>
            <a:off x="1066800" y="4251325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+mn-lt"/>
              </a:rPr>
              <a:t>0</a:t>
            </a:r>
          </a:p>
        </p:txBody>
      </p:sp>
      <p:sp>
        <p:nvSpPr>
          <p:cNvPr id="15376" name="Oval 16"/>
          <p:cNvSpPr>
            <a:spLocks noChangeArrowheads="1"/>
          </p:cNvSpPr>
          <p:nvPr/>
        </p:nvSpPr>
        <p:spPr bwMode="auto">
          <a:xfrm>
            <a:off x="2514600" y="5546725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+mn-lt"/>
              </a:rPr>
              <a:t>3</a:t>
            </a:r>
          </a:p>
        </p:txBody>
      </p:sp>
      <p:sp>
        <p:nvSpPr>
          <p:cNvPr id="15377" name="Oval 17"/>
          <p:cNvSpPr>
            <a:spLocks noChangeArrowheads="1"/>
          </p:cNvSpPr>
          <p:nvPr/>
        </p:nvSpPr>
        <p:spPr bwMode="auto">
          <a:xfrm>
            <a:off x="3810000" y="4251325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+mn-lt"/>
              </a:rPr>
              <a:t>2</a:t>
            </a:r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1524000" y="44799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2971800" y="4479925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2743200" y="470852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2057400" y="4098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latin typeface="+mn-lt"/>
            </a:endParaRPr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2641600" y="18970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+mn-lt"/>
            </a:endParaRPr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2641600" y="18970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+mn-lt"/>
            </a:endParaRPr>
          </a:p>
        </p:txBody>
      </p:sp>
      <p:sp>
        <p:nvSpPr>
          <p:cNvPr id="15384" name="Oval 24"/>
          <p:cNvSpPr>
            <a:spLocks noChangeArrowheads="1"/>
          </p:cNvSpPr>
          <p:nvPr/>
        </p:nvSpPr>
        <p:spPr bwMode="auto">
          <a:xfrm>
            <a:off x="2514600" y="4251325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+mn-lt"/>
              </a:rPr>
              <a:t>1</a:t>
            </a:r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4572000" y="3946525"/>
            <a:ext cx="404018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en-US" i="1" u="sng">
                <a:latin typeface="Arial" charset="0"/>
              </a:rPr>
              <a:t>Link register model</a:t>
            </a:r>
            <a:r>
              <a:rPr lang="en-US" b="0">
                <a:latin typeface="Arial" charset="0"/>
              </a:rPr>
              <a:t> </a:t>
            </a:r>
          </a:p>
          <a:p>
            <a:pPr>
              <a:lnSpc>
                <a:spcPct val="125000"/>
              </a:lnSpc>
            </a:pPr>
            <a:r>
              <a:rPr lang="en-US" b="0">
                <a:latin typeface="Arial" charset="0"/>
              </a:rPr>
              <a:t>Each process can read from </a:t>
            </a:r>
          </a:p>
          <a:p>
            <a:pPr>
              <a:lnSpc>
                <a:spcPct val="125000"/>
              </a:lnSpc>
            </a:pPr>
            <a:r>
              <a:rPr lang="en-US" b="0">
                <a:latin typeface="Arial" charset="0"/>
              </a:rPr>
              <a:t>and </a:t>
            </a:r>
            <a:r>
              <a:rPr lang="en-US" b="0">
                <a:solidFill>
                  <a:srgbClr val="C70F05"/>
                </a:solidFill>
                <a:latin typeface="Arial" charset="0"/>
              </a:rPr>
              <a:t>write to adjacent registers</a:t>
            </a:r>
            <a:r>
              <a:rPr lang="en-US" b="0">
                <a:latin typeface="Arial" charset="0"/>
              </a:rPr>
              <a:t>. The entire local state is not shared.</a:t>
            </a:r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1828800" y="4251325"/>
            <a:ext cx="381000" cy="457200"/>
          </a:xfrm>
          <a:prstGeom prst="rect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3200400" y="4251325"/>
            <a:ext cx="381000" cy="457200"/>
          </a:xfrm>
          <a:prstGeom prst="rect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 rot="5411061">
            <a:off x="2552700" y="4899025"/>
            <a:ext cx="381000" cy="457200"/>
          </a:xfrm>
          <a:prstGeom prst="rect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Modeling wireless networks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14400" y="1524000"/>
            <a:ext cx="4724400" cy="4800600"/>
          </a:xfrm>
        </p:spPr>
        <p:txBody>
          <a:bodyPr/>
          <a:lstStyle/>
          <a:p>
            <a:r>
              <a:rPr lang="en-US" sz="2400" smtClean="0">
                <a:latin typeface="Arial" charset="0"/>
              </a:rPr>
              <a:t>Communication via broadcast</a:t>
            </a:r>
          </a:p>
          <a:p>
            <a:r>
              <a:rPr lang="en-US" sz="2400" smtClean="0">
                <a:latin typeface="Arial" charset="0"/>
              </a:rPr>
              <a:t>Limited range</a:t>
            </a:r>
          </a:p>
          <a:p>
            <a:r>
              <a:rPr lang="en-US" sz="2400" smtClean="0">
                <a:latin typeface="Arial" charset="0"/>
              </a:rPr>
              <a:t>Dynamic topology</a:t>
            </a:r>
          </a:p>
          <a:p>
            <a:pPr>
              <a:buFont typeface="Wingdings" pitchFamily="2" charset="2"/>
              <a:buNone/>
            </a:pPr>
            <a:endParaRPr lang="en-US" sz="2400" smtClean="0">
              <a:latin typeface="Arial" charset="0"/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743200" y="3421063"/>
          <a:ext cx="3581400" cy="2827337"/>
        </p:xfrm>
        <a:graphic>
          <a:graphicData uri="http://schemas.openxmlformats.org/presentationml/2006/ole">
            <p:oleObj spid="_x0000_s1026" name="Document" r:id="rId3" imgW="3983971" imgH="3144567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Modeling Mobile Agents (1)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mtClean="0">
                <a:ea typeface="굴림" pitchFamily="50" charset="-127"/>
              </a:rPr>
              <a:t>Mobile agent</a:t>
            </a:r>
          </a:p>
          <a:p>
            <a:pPr lvl="1">
              <a:lnSpc>
                <a:spcPct val="90000"/>
              </a:lnSpc>
            </a:pPr>
            <a:r>
              <a:rPr lang="en-US" altLang="ko-KR" smtClean="0">
                <a:ea typeface="굴림" pitchFamily="50" charset="-127"/>
              </a:rPr>
              <a:t>a program code that migrates from one process to another</a:t>
            </a:r>
          </a:p>
          <a:p>
            <a:pPr lvl="1">
              <a:lnSpc>
                <a:spcPct val="90000"/>
              </a:lnSpc>
            </a:pPr>
            <a:r>
              <a:rPr lang="en-US" altLang="ko-KR" smtClean="0">
                <a:ea typeface="굴림" pitchFamily="50" charset="-127"/>
              </a:rPr>
              <a:t>Can interact with the variables of programs running on the host machine, use its resources, and take autonomous routing decisions.</a:t>
            </a:r>
          </a:p>
          <a:p>
            <a:pPr lvl="1">
              <a:lnSpc>
                <a:spcPct val="90000"/>
              </a:lnSpc>
            </a:pPr>
            <a:r>
              <a:rPr lang="en-US" altLang="ko-KR" smtClean="0">
                <a:ea typeface="굴림" pitchFamily="50" charset="-127"/>
              </a:rPr>
              <a:t>Strong mobility/weak mobility</a:t>
            </a:r>
          </a:p>
          <a:p>
            <a:pPr lvl="1">
              <a:lnSpc>
                <a:spcPct val="90000"/>
              </a:lnSpc>
            </a:pPr>
            <a:r>
              <a:rPr lang="en-US" altLang="ko-KR" smtClean="0">
                <a:ea typeface="굴림" pitchFamily="50" charset="-127"/>
              </a:rPr>
              <a:t>Ex.: Dartmouth’s D’Agents, IBM’s Aglets</a:t>
            </a:r>
          </a:p>
          <a:p>
            <a:pPr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2317</TotalTime>
  <Words>1190</Words>
  <Application>Microsoft Office PowerPoint</Application>
  <PresentationFormat>On-screen Show (4:3)</PresentationFormat>
  <Paragraphs>274</Paragraphs>
  <Slides>24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Module</vt:lpstr>
      <vt:lpstr>Document</vt:lpstr>
      <vt:lpstr>ITEC452 Distributed Computing   Lecture 2 Models in Distributed Systems</vt:lpstr>
      <vt:lpstr>Why do we need models?</vt:lpstr>
      <vt:lpstr>A message passing model (1)</vt:lpstr>
      <vt:lpstr>A message passing model (2)  A Reliable FIFO channel</vt:lpstr>
      <vt:lpstr>A message passing model (3)  Synchrony vs. Asynchrony</vt:lpstr>
      <vt:lpstr>Shared memory model (1)</vt:lpstr>
      <vt:lpstr>Shared memory model (1)  Variations of shared memory models</vt:lpstr>
      <vt:lpstr>Modeling wireless networks</vt:lpstr>
      <vt:lpstr>Modeling Mobile Agents (1)</vt:lpstr>
      <vt:lpstr>Modeling Mobile Agents (2)</vt:lpstr>
      <vt:lpstr>Weak vs. Strong Models</vt:lpstr>
      <vt:lpstr>Model transformation</vt:lpstr>
      <vt:lpstr>Non-FIFO to FIFO channel (1)</vt:lpstr>
      <vt:lpstr>Non-FIFO to FIFO channel (2)</vt:lpstr>
      <vt:lpstr>Observations</vt:lpstr>
      <vt:lpstr>Message-passing to Shared memory</vt:lpstr>
      <vt:lpstr>Non-atomic to atomic broadcast</vt:lpstr>
      <vt:lpstr>Mobile-agent based communication</vt:lpstr>
      <vt:lpstr>Other classifications of models</vt:lpstr>
      <vt:lpstr>Model and complexity</vt:lpstr>
      <vt:lpstr>Broadcasting using messages</vt:lpstr>
      <vt:lpstr>Broadcasting using shared memory</vt:lpstr>
      <vt:lpstr>Broadcasting using shared memory</vt:lpstr>
      <vt:lpstr>Time complexity in rounds</vt:lpstr>
    </vt:vector>
  </TitlesOfParts>
  <Company>University of Iowa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Reading and Writing using Mobile Agents</dc:title>
  <dc:creator>Sukumar Ghosh</dc:creator>
  <cp:lastModifiedBy> hlee3</cp:lastModifiedBy>
  <cp:revision>168</cp:revision>
  <dcterms:created xsi:type="dcterms:W3CDTF">2002-11-01T02:53:35Z</dcterms:created>
  <dcterms:modified xsi:type="dcterms:W3CDTF">2011-08-30T23:18:07Z</dcterms:modified>
</cp:coreProperties>
</file>