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31"/>
  </p:notesMasterIdLst>
  <p:handoutMasterIdLst>
    <p:handoutMasterId r:id="rId32"/>
  </p:handoutMasterIdLst>
  <p:sldIdLst>
    <p:sldId id="304" r:id="rId2"/>
    <p:sldId id="333" r:id="rId3"/>
    <p:sldId id="351" r:id="rId4"/>
    <p:sldId id="354" r:id="rId5"/>
    <p:sldId id="352" r:id="rId6"/>
    <p:sldId id="334" r:id="rId7"/>
    <p:sldId id="335" r:id="rId8"/>
    <p:sldId id="336" r:id="rId9"/>
    <p:sldId id="337" r:id="rId10"/>
    <p:sldId id="338" r:id="rId11"/>
    <p:sldId id="339" r:id="rId12"/>
    <p:sldId id="340" r:id="rId13"/>
    <p:sldId id="355" r:id="rId14"/>
    <p:sldId id="356" r:id="rId15"/>
    <p:sldId id="342" r:id="rId16"/>
    <p:sldId id="343" r:id="rId17"/>
    <p:sldId id="344" r:id="rId18"/>
    <p:sldId id="345" r:id="rId19"/>
    <p:sldId id="346" r:id="rId20"/>
    <p:sldId id="347" r:id="rId21"/>
    <p:sldId id="348" r:id="rId22"/>
    <p:sldId id="349" r:id="rId23"/>
    <p:sldId id="350" r:id="rId24"/>
    <p:sldId id="357" r:id="rId25"/>
    <p:sldId id="358" r:id="rId26"/>
    <p:sldId id="359" r:id="rId27"/>
    <p:sldId id="360" r:id="rId28"/>
    <p:sldId id="361" r:id="rId29"/>
    <p:sldId id="362" r:id="rId30"/>
  </p:sldIdLst>
  <p:sldSz cx="9144000" cy="6858000" type="screen4x3"/>
  <p:notesSz cx="6858000" cy="9296400"/>
  <p:custDataLst>
    <p:tags r:id="rId3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99"/>
    <a:srgbClr val="006666"/>
    <a:srgbClr val="FF0066"/>
    <a:srgbClr val="4D4D4D"/>
    <a:srgbClr val="003300"/>
    <a:srgbClr val="FF5050"/>
    <a:srgbClr val="FFFFCC"/>
    <a:srgbClr val="FFCC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68" autoAdjust="0"/>
    <p:restoredTop sz="83731" autoAdjust="0"/>
  </p:normalViewPr>
  <p:slideViewPr>
    <p:cSldViewPr>
      <p:cViewPr varScale="1">
        <p:scale>
          <a:sx n="95" d="100"/>
          <a:sy n="95" d="100"/>
        </p:scale>
        <p:origin x="-1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C43A1597-831A-4B90-8083-80855171FA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1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1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1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11917AF-F8F8-4EF4-80E1-5AE10E1975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Branch_and_bound" TargetMode="External"/><Relationship Id="rId13" Type="http://schemas.openxmlformats.org/officeDocument/2006/relationships/hyperlink" Target="http://en.wikipedia.org/wiki/Genetic_algorithms" TargetMode="External"/><Relationship Id="rId3" Type="http://schemas.openxmlformats.org/officeDocument/2006/relationships/hyperlink" Target="http://en.wikipedia.org/wiki/NP-Complete" TargetMode="External"/><Relationship Id="rId7" Type="http://schemas.openxmlformats.org/officeDocument/2006/relationships/hyperlink" Target="http://en.wikipedia.org/w/index.php?title=Graph_coloring&amp;action=edit&amp;section=5" TargetMode="External"/><Relationship Id="rId12" Type="http://schemas.openxmlformats.org/officeDocument/2006/relationships/hyperlink" Target="http://en.wikipedia.org/wiki/Tabu_search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en.wikipedia.org/wiki/Perfect_graph" TargetMode="External"/><Relationship Id="rId11" Type="http://schemas.openxmlformats.org/officeDocument/2006/relationships/hyperlink" Target="http://en.wikipedia.org/wiki/Simulated_annealing" TargetMode="External"/><Relationship Id="rId5" Type="http://schemas.openxmlformats.org/officeDocument/2006/relationships/hyperlink" Target="http://en.wikipedia.org/wiki/Gap_theorem" TargetMode="External"/><Relationship Id="rId10" Type="http://schemas.openxmlformats.org/officeDocument/2006/relationships/hyperlink" Target="http://en.wikipedia.org/wiki/Metaheuristic" TargetMode="External"/><Relationship Id="rId4" Type="http://schemas.openxmlformats.org/officeDocument/2006/relationships/hyperlink" Target="http://en.wikipedia.org/wiki/Bipartite_graph" TargetMode="External"/><Relationship Id="rId9" Type="http://schemas.openxmlformats.org/officeDocument/2006/relationships/hyperlink" Target="http://en.wikipedia.org/wiki/Randomized_algorithms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A9AF71-AF84-4320-943B-11D78DB7CC3D}" type="slidenum">
              <a:rPr lang="en-US"/>
              <a:pPr/>
              <a:t>10</a:t>
            </a:fld>
            <a:endParaRPr lang="en-US"/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b="1" smtClean="0"/>
              <a:t>Optimal coloring</a:t>
            </a:r>
          </a:p>
          <a:p>
            <a:r>
              <a:rPr lang="en-US" smtClean="0"/>
              <a:t>Vertex coloring in the general case is an </a:t>
            </a:r>
            <a:r>
              <a:rPr lang="en-US" smtClean="0">
                <a:hlinkClick r:id="rId3" tooltip="NP-Complete"/>
              </a:rPr>
              <a:t>NP-Complete</a:t>
            </a:r>
            <a:r>
              <a:rPr lang="en-US" smtClean="0"/>
              <a:t> problem. Instead of asking for the smallest number of colors needed to color the graph, we can ask easier questions of the form "Can we color the graph with at most </a:t>
            </a:r>
            <a:r>
              <a:rPr lang="en-US" i="1" smtClean="0"/>
              <a:t>k</a:t>
            </a:r>
            <a:r>
              <a:rPr lang="en-US" smtClean="0"/>
              <a:t> colors?"</a:t>
            </a:r>
          </a:p>
          <a:p>
            <a:r>
              <a:rPr lang="en-US" smtClean="0"/>
              <a:t>The case </a:t>
            </a:r>
            <a:r>
              <a:rPr lang="en-US" i="1" smtClean="0"/>
              <a:t>k = 2</a:t>
            </a:r>
            <a:r>
              <a:rPr lang="en-US" smtClean="0"/>
              <a:t> is equivalent to determining whether or not the graph is </a:t>
            </a:r>
            <a:r>
              <a:rPr lang="en-US" smtClean="0">
                <a:hlinkClick r:id="rId4" tooltip="Bipartite graph"/>
              </a:rPr>
              <a:t>bipartite</a:t>
            </a:r>
            <a:r>
              <a:rPr lang="en-US" smtClean="0"/>
              <a:t>. This can be accomplished in polynomial time. For </a:t>
            </a:r>
            <a:r>
              <a:rPr lang="en-US" i="1" smtClean="0"/>
              <a:t>k &gt;= 3</a:t>
            </a:r>
            <a:r>
              <a:rPr lang="en-US" smtClean="0"/>
              <a:t> the problem is </a:t>
            </a:r>
            <a:r>
              <a:rPr lang="en-US" smtClean="0">
                <a:hlinkClick r:id="rId3" tooltip="NP-Complete"/>
              </a:rPr>
              <a:t>NP-Complete</a:t>
            </a:r>
            <a:r>
              <a:rPr lang="en-US" smtClean="0"/>
              <a:t>. By the </a:t>
            </a:r>
            <a:r>
              <a:rPr lang="en-US" smtClean="0">
                <a:hlinkClick r:id="rId5" tooltip="Gap theorem"/>
              </a:rPr>
              <a:t>gap theorem</a:t>
            </a:r>
            <a:r>
              <a:rPr lang="en-US" smtClean="0"/>
              <a:t>, this implies that the problem can not be approximated by a polynomial algorithm within a factor of 4/3 unless P=NP.</a:t>
            </a:r>
          </a:p>
          <a:p>
            <a:r>
              <a:rPr lang="en-US" smtClean="0"/>
              <a:t>One consequence of the Strong Perfect Graph Theorem of Chudnovsky, Robertson, Seymour, and Thomas is that it is possible to determine the chromatic number of a </a:t>
            </a:r>
            <a:r>
              <a:rPr lang="en-US" smtClean="0">
                <a:hlinkClick r:id="rId6" tooltip="Perfect graph"/>
              </a:rPr>
              <a:t>perfect graph</a:t>
            </a:r>
            <a:r>
              <a:rPr lang="en-US" smtClean="0"/>
              <a:t> in polynomial time.</a:t>
            </a:r>
            <a:endParaRPr lang="en-US" b="1" smtClean="0"/>
          </a:p>
          <a:p>
            <a:r>
              <a:rPr lang="en-US" b="1" smtClean="0"/>
              <a:t>[</a:t>
            </a:r>
            <a:r>
              <a:rPr lang="en-US" b="1" smtClean="0">
                <a:hlinkClick r:id="rId7" tooltip="Edit section: Existing algorithms"/>
              </a:rPr>
              <a:t>edit</a:t>
            </a:r>
            <a:r>
              <a:rPr lang="en-US" b="1" smtClean="0"/>
              <a:t>] Existing algorithms</a:t>
            </a:r>
          </a:p>
          <a:p>
            <a:r>
              <a:rPr lang="en-US" smtClean="0"/>
              <a:t>The coloring algorithms can be divided into two categories:</a:t>
            </a:r>
          </a:p>
          <a:p>
            <a:r>
              <a:rPr lang="en-US" smtClean="0"/>
              <a:t>- The optimal coloring algorithms (for example the algorithm of , the method of </a:t>
            </a:r>
            <a:r>
              <a:rPr lang="en-US" smtClean="0">
                <a:hlinkClick r:id="rId8" tooltip="Branch and bound"/>
              </a:rPr>
              <a:t>branch and bound</a:t>
            </a:r>
            <a:r>
              <a:rPr lang="en-US" smtClean="0"/>
              <a:t>, etc.).</a:t>
            </a:r>
          </a:p>
          <a:p>
            <a:r>
              <a:rPr lang="en-US" smtClean="0"/>
              <a:t>- The algorithms that do not ensure a result with the smallest possible number of colors. Here we can find the sequential algorithms (those that color one vertex at a time), , global </a:t>
            </a:r>
            <a:r>
              <a:rPr lang="en-US" smtClean="0">
                <a:hlinkClick r:id="rId9" tooltip="Randomized algorithms"/>
              </a:rPr>
              <a:t>randomized algorithms</a:t>
            </a:r>
            <a:r>
              <a:rPr lang="en-US" smtClean="0"/>
              <a:t>, </a:t>
            </a:r>
            <a:r>
              <a:rPr lang="en-US" smtClean="0">
                <a:hlinkClick r:id="rId10" tooltip="Metaheuristic"/>
              </a:rPr>
              <a:t>metaheuristic</a:t>
            </a:r>
            <a:r>
              <a:rPr lang="en-US" smtClean="0"/>
              <a:t> algorithms (using </a:t>
            </a:r>
            <a:r>
              <a:rPr lang="en-US" smtClean="0">
                <a:hlinkClick r:id="rId11" tooltip="Simulated annealing"/>
              </a:rPr>
              <a:t>simulated annealing</a:t>
            </a:r>
            <a:r>
              <a:rPr lang="en-US" smtClean="0"/>
              <a:t>, </a:t>
            </a:r>
            <a:r>
              <a:rPr lang="en-US" smtClean="0">
                <a:hlinkClick r:id="rId12" tooltip="Tabu search"/>
              </a:rPr>
              <a:t>tabu search</a:t>
            </a:r>
            <a:r>
              <a:rPr lang="en-US" smtClean="0"/>
              <a:t>, etc.), and </a:t>
            </a:r>
            <a:r>
              <a:rPr lang="en-US" smtClean="0">
                <a:hlinkClick r:id="rId13" tooltip="Genetic algorithms"/>
              </a:rPr>
              <a:t>genetic algorithms</a:t>
            </a:r>
            <a:r>
              <a:rPr lang="en-US" smtClean="0"/>
              <a:t>, to name several types.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C38BE4-9E83-423E-8305-B5659B06CEA8}" type="slidenum">
              <a:rPr lang="en-US"/>
              <a:pPr/>
              <a:t>11</a:t>
            </a:fld>
            <a:endParaRPr lang="en-US"/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r>
              <a:rPr lang="en-US" altLang="ko-KR" smtClean="0">
                <a:solidFill>
                  <a:schemeClr val="accent2"/>
                </a:solidFill>
                <a:latin typeface="Arial" charset="0"/>
                <a:ea typeface="굴림" pitchFamily="50" charset="-127"/>
              </a:rPr>
              <a:t>A Major issue in a distributed computation is </a:t>
            </a:r>
            <a:r>
              <a:rPr lang="en-US" altLang="ko-KR" b="1" smtClean="0">
                <a:solidFill>
                  <a:schemeClr val="accent2"/>
                </a:solidFill>
                <a:latin typeface="Arial" charset="0"/>
                <a:ea typeface="굴림" pitchFamily="50" charset="-127"/>
              </a:rPr>
              <a:t>global termination</a:t>
            </a:r>
            <a:endParaRPr lang="en-US" b="1" smtClean="0">
              <a:solidFill>
                <a:schemeClr val="accent2"/>
              </a:solidFill>
              <a:latin typeface="Arial" charset="0"/>
            </a:endParaRPr>
          </a:p>
          <a:p>
            <a:r>
              <a:rPr lang="en-US" altLang="ko-KR" smtClean="0">
                <a:ea typeface="굴림" pitchFamily="50" charset="-127"/>
              </a:rPr>
              <a:t>	(1) the execution of the program for each process has terminated, and</a:t>
            </a:r>
          </a:p>
          <a:p>
            <a:r>
              <a:rPr lang="en-US" altLang="ko-KR" smtClean="0">
                <a:ea typeface="굴림" pitchFamily="50" charset="-127"/>
              </a:rPr>
              <a:t>	(2) for message passing systems, there is no message in transit along any of the channels.</a:t>
            </a:r>
          </a:p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A system that is proven correct with nondeterministic choice is guaranteed to behave correctly under a deterministic scheduler.</a:t>
            </a: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890F7A-4E4F-485D-B10D-FB48703ECA01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8" r:id="rId2"/>
    <p:sldLayoutId id="2147483684" r:id="rId3"/>
    <p:sldLayoutId id="2147483679" r:id="rId4"/>
    <p:sldLayoutId id="2147483680" r:id="rId5"/>
    <p:sldLayoutId id="2147483681" r:id="rId6"/>
    <p:sldLayoutId id="2147483685" r:id="rId7"/>
    <p:sldLayoutId id="2147483686" r:id="rId8"/>
    <p:sldLayoutId id="2147483687" r:id="rId9"/>
    <p:sldLayoutId id="2147483682" r:id="rId10"/>
    <p:sldLayoutId id="214748368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fontAlgn="base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fontAlgn="base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fontAlgn="base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fontAlgn="base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  <a:t>ITEC452</a:t>
            </a:r>
            <a:b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  <a:t>Distributed Computing</a:t>
            </a:r>
            <a:b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3200" dirty="0" smtClean="0">
                <a:solidFill>
                  <a:schemeClr val="accent1">
                    <a:satMod val="150000"/>
                  </a:schemeClr>
                </a:solidFill>
              </a:rPr>
              <a:t>Lecture </a:t>
            </a:r>
            <a:r>
              <a:rPr lang="en-US" altLang="ko-KR" sz="3200" dirty="0" smtClean="0">
                <a:solidFill>
                  <a:schemeClr val="accent1">
                    <a:satMod val="150000"/>
                  </a:schemeClr>
                </a:solidFill>
              </a:rPr>
              <a:t>3</a:t>
            </a:r>
            <a:br>
              <a:rPr lang="en-US" altLang="ko-KR" sz="32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3200" dirty="0" smtClean="0">
                <a:solidFill>
                  <a:schemeClr val="accent1">
                    <a:satMod val="150000"/>
                  </a:schemeClr>
                </a:solidFill>
              </a:rPr>
              <a:t>Representing Distributed Algorithms</a:t>
            </a:r>
            <a:endParaRPr lang="en-US" sz="3200" dirty="0" smtClean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828800"/>
            <a:ext cx="8077200" cy="1500188"/>
          </a:xfrm>
        </p:spPr>
        <p:txBody>
          <a:bodyPr/>
          <a:lstStyle/>
          <a:p>
            <a:endParaRPr lang="en-US" altLang="ko-KR" smtClean="0">
              <a:ea typeface="굴림" pitchFamily="50" charset="-127"/>
            </a:endParaRPr>
          </a:p>
          <a:p>
            <a:endParaRPr lang="en-US" altLang="ko-KR" smtClean="0">
              <a:ea typeface="굴림" pitchFamily="50" charset="-127"/>
            </a:endParaRPr>
          </a:p>
          <a:p>
            <a:r>
              <a:rPr lang="en-US" altLang="ko-KR" smtClean="0">
                <a:ea typeface="굴림" pitchFamily="50" charset="-127"/>
              </a:rPr>
              <a:t>Hwajung Lee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Example: graph coloring</a:t>
            </a:r>
          </a:p>
        </p:txBody>
      </p:sp>
      <p:sp>
        <p:nvSpPr>
          <p:cNvPr id="17411" name="Oval 3"/>
          <p:cNvSpPr>
            <a:spLocks noChangeArrowheads="1"/>
          </p:cNvSpPr>
          <p:nvPr/>
        </p:nvSpPr>
        <p:spPr bwMode="auto">
          <a:xfrm>
            <a:off x="547688" y="2271713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1647825" y="4267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1647825" y="3048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2667000" y="2133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990600" y="2590800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 flipH="1">
            <a:off x="2057400" y="25146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1876425" y="3505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609600" y="2271713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Arial" charset="0"/>
              </a:rPr>
              <a:t>0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2714625" y="2132013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Arial" charset="0"/>
              </a:rPr>
              <a:t>1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1690688" y="3046413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Arial" charset="0"/>
              </a:rPr>
              <a:t>0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1693863" y="4259263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latin typeface="Arial" charset="0"/>
              </a:rPr>
              <a:t>1</a:t>
            </a:r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3429000" y="3200400"/>
            <a:ext cx="478472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b="0">
                <a:latin typeface="Arial Narrow" pitchFamily="34" charset="0"/>
                <a:sym typeface="Symbol" pitchFamily="18" charset="2"/>
              </a:rPr>
              <a:t>{program for process i}</a:t>
            </a:r>
          </a:p>
          <a:p>
            <a:pPr>
              <a:lnSpc>
                <a:spcPct val="150000"/>
              </a:lnSpc>
            </a:pPr>
            <a:r>
              <a:rPr lang="en-US">
                <a:latin typeface="Arial Narrow" pitchFamily="34" charset="0"/>
                <a:sym typeface="Symbol" pitchFamily="18" charset="2"/>
              </a:rPr>
              <a:t>do</a:t>
            </a:r>
            <a:endParaRPr lang="en-US" b="0">
              <a:latin typeface="Arial Narrow" pitchFamily="34" charset="0"/>
              <a:sym typeface="Symbol" pitchFamily="18" charset="2"/>
            </a:endParaRPr>
          </a:p>
          <a:p>
            <a:pPr>
              <a:lnSpc>
                <a:spcPct val="150000"/>
              </a:lnSpc>
            </a:pPr>
            <a:r>
              <a:rPr lang="en-US" b="0">
                <a:latin typeface="Arial Narrow" pitchFamily="34" charset="0"/>
                <a:sym typeface="Symbol" pitchFamily="18" charset="2"/>
              </a:rPr>
              <a:t>j  neighbor(i): c(j) = c(i)  c(i) := 1-c(i)</a:t>
            </a:r>
          </a:p>
          <a:p>
            <a:pPr>
              <a:lnSpc>
                <a:spcPct val="150000"/>
              </a:lnSpc>
            </a:pPr>
            <a:r>
              <a:rPr lang="en-US">
                <a:latin typeface="Arial Narrow" pitchFamily="34" charset="0"/>
                <a:sym typeface="Symbol" pitchFamily="18" charset="2"/>
              </a:rPr>
              <a:t>od</a:t>
            </a:r>
            <a:endParaRPr lang="en-US" b="0">
              <a:latin typeface="Arial Narrow" pitchFamily="34" charset="0"/>
            </a:endParaRPr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3352800" y="3276600"/>
            <a:ext cx="4876800" cy="220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990600" y="5791200"/>
            <a:ext cx="5789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70F05"/>
                </a:solidFill>
                <a:latin typeface="Arial" charset="0"/>
              </a:rPr>
              <a:t>Will the above computation terminate?</a:t>
            </a:r>
          </a:p>
        </p:txBody>
      </p:sp>
      <p:sp>
        <p:nvSpPr>
          <p:cNvPr id="17425" name="Rectangle 17"/>
          <p:cNvSpPr>
            <a:spLocks noChangeArrowheads="1"/>
          </p:cNvSpPr>
          <p:nvPr/>
        </p:nvSpPr>
        <p:spPr bwMode="auto">
          <a:xfrm>
            <a:off x="3276600" y="1692275"/>
            <a:ext cx="578485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 b="0"/>
              <a:t>There are four processes. The system has to </a:t>
            </a:r>
          </a:p>
          <a:p>
            <a:r>
              <a:rPr lang="en-US" sz="2200" b="0"/>
              <a:t>reach a configuration in which no two </a:t>
            </a:r>
          </a:p>
          <a:p>
            <a:r>
              <a:rPr lang="en-US" sz="2200" b="0"/>
              <a:t>neighboring processes have the same color.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Consider another example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b="1" smtClean="0">
                <a:latin typeface="Arial" charset="0"/>
              </a:rPr>
              <a:t>		</a:t>
            </a:r>
            <a:r>
              <a:rPr lang="en-US" sz="2800" b="1" smtClean="0">
                <a:latin typeface="Arial" charset="0"/>
              </a:rPr>
              <a:t>program</a:t>
            </a:r>
            <a:r>
              <a:rPr lang="en-US" sz="2800" smtClean="0">
                <a:latin typeface="Arial" charset="0"/>
              </a:rPr>
              <a:t> 	uncertain;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n-US" sz="2800" smtClean="0">
                <a:latin typeface="Arial" charset="0"/>
              </a:rPr>
              <a:t>		</a:t>
            </a:r>
            <a:r>
              <a:rPr lang="en-US" sz="2800" b="1" smtClean="0">
                <a:latin typeface="Arial" charset="0"/>
              </a:rPr>
              <a:t>define		</a:t>
            </a:r>
            <a:r>
              <a:rPr lang="en-US" sz="2800" smtClean="0">
                <a:latin typeface="Arial" charset="0"/>
              </a:rPr>
              <a:t>x  : 	integer;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n-US" sz="2800" smtClean="0">
                <a:latin typeface="Arial" charset="0"/>
              </a:rPr>
              <a:t>		</a:t>
            </a:r>
            <a:r>
              <a:rPr lang="en-US" sz="2800" b="1" smtClean="0">
                <a:latin typeface="Arial" charset="0"/>
              </a:rPr>
              <a:t>initially</a:t>
            </a:r>
            <a:r>
              <a:rPr lang="en-US" sz="2800" smtClean="0">
                <a:latin typeface="Arial" charset="0"/>
              </a:rPr>
              <a:t> 	x = 0	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n-US" sz="2800" smtClean="0">
                <a:latin typeface="Arial" charset="0"/>
              </a:rPr>
              <a:t>		</a:t>
            </a:r>
            <a:r>
              <a:rPr lang="en-US" sz="2800" b="1" smtClean="0">
                <a:latin typeface="Arial" charset="0"/>
              </a:rPr>
              <a:t>do</a:t>
            </a:r>
            <a:r>
              <a:rPr lang="en-US" sz="2800" smtClean="0">
                <a:latin typeface="Arial" charset="0"/>
              </a:rPr>
              <a:t>	x &lt; 4   </a:t>
            </a:r>
            <a:r>
              <a:rPr lang="en-US" sz="2800" smtClean="0">
                <a:latin typeface="Arial" charset="0"/>
                <a:sym typeface="Wingdings" pitchFamily="2" charset="2"/>
              </a:rPr>
              <a:t></a:t>
            </a:r>
            <a:r>
              <a:rPr lang="en-US" sz="2800" smtClean="0">
                <a:latin typeface="Arial" charset="0"/>
              </a:rPr>
              <a:t>	x := x + 1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n-US" sz="2800" smtClean="0">
                <a:latin typeface="Arial" charset="0"/>
              </a:rPr>
              <a:t>		</a:t>
            </a:r>
            <a:r>
              <a:rPr lang="en-US" sz="2800" smtClean="0">
                <a:latin typeface="Arial" charset="0"/>
                <a:sym typeface="Symbol" pitchFamily="18" charset="2"/>
              </a:rPr>
              <a:t></a:t>
            </a:r>
            <a:r>
              <a:rPr lang="en-US" sz="2800" smtClean="0">
                <a:latin typeface="Arial" charset="0"/>
              </a:rPr>
              <a:t>	x = 3    </a:t>
            </a:r>
            <a:r>
              <a:rPr lang="en-US" sz="2800" smtClean="0">
                <a:latin typeface="Arial" charset="0"/>
                <a:sym typeface="Wingdings" pitchFamily="2" charset="2"/>
              </a:rPr>
              <a:t></a:t>
            </a:r>
            <a:r>
              <a:rPr lang="en-US" sz="2800" smtClean="0">
                <a:latin typeface="Arial" charset="0"/>
              </a:rPr>
              <a:t>	x := 0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en-US" sz="2800" smtClean="0">
                <a:latin typeface="Arial" charset="0"/>
              </a:rPr>
              <a:t>		</a:t>
            </a:r>
            <a:r>
              <a:rPr lang="en-US" sz="2800" b="1" smtClean="0">
                <a:latin typeface="Arial" charset="0"/>
              </a:rPr>
              <a:t>od</a:t>
            </a:r>
            <a:endParaRPr lang="en-US" sz="2800" smtClean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en-US" sz="2800" smtClean="0"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 smtClean="0">
                <a:latin typeface="Arial" charset="0"/>
              </a:rPr>
              <a:t>	</a:t>
            </a:r>
            <a:r>
              <a:rPr lang="en-US" sz="2800" b="1" smtClean="0">
                <a:solidFill>
                  <a:srgbClr val="C70F05"/>
                </a:solidFill>
                <a:latin typeface="Arial" charset="0"/>
              </a:rPr>
              <a:t>Question.</a:t>
            </a:r>
            <a:r>
              <a:rPr lang="en-US" sz="2800" smtClean="0">
                <a:solidFill>
                  <a:srgbClr val="C70F05"/>
                </a:solidFill>
                <a:latin typeface="Arial" charset="0"/>
              </a:rPr>
              <a:t> Will the program terminate?</a:t>
            </a:r>
          </a:p>
          <a:p>
            <a:pPr lvl="1">
              <a:lnSpc>
                <a:spcPct val="80000"/>
              </a:lnSpc>
            </a:pPr>
            <a:r>
              <a:rPr lang="en-US" sz="2400" smtClean="0">
                <a:solidFill>
                  <a:schemeClr val="accent2"/>
                </a:solidFill>
                <a:latin typeface="Arial" charset="0"/>
              </a:rPr>
              <a:t>Our goal here is to understand </a:t>
            </a:r>
            <a:r>
              <a:rPr lang="en-US" sz="2400" b="1" smtClean="0">
                <a:solidFill>
                  <a:schemeClr val="accent2"/>
                </a:solidFill>
                <a:latin typeface="Arial" charset="0"/>
              </a:rPr>
              <a:t>fairness</a:t>
            </a:r>
            <a:endParaRPr lang="en-US" altLang="ko-KR" sz="2400" smtClean="0">
              <a:solidFill>
                <a:schemeClr val="accent2"/>
              </a:solidFill>
              <a:latin typeface="Arial" charset="0"/>
              <a:ea typeface="굴림" pitchFamily="50" charset="-127"/>
            </a:endParaRPr>
          </a:p>
          <a:p>
            <a:pPr lvl="1">
              <a:lnSpc>
                <a:spcPct val="80000"/>
              </a:lnSpc>
            </a:pPr>
            <a:r>
              <a:rPr lang="en-US" altLang="ko-KR" sz="2400" smtClean="0">
                <a:solidFill>
                  <a:schemeClr val="accent2"/>
                </a:solidFill>
                <a:latin typeface="Arial" charset="0"/>
                <a:ea typeface="굴림" pitchFamily="50" charset="-127"/>
              </a:rPr>
              <a:t>A Major issue in a distributed computation is </a:t>
            </a:r>
            <a:r>
              <a:rPr lang="en-US" altLang="ko-KR" sz="2400" b="1" smtClean="0">
                <a:solidFill>
                  <a:schemeClr val="accent2"/>
                </a:solidFill>
                <a:latin typeface="Arial" charset="0"/>
                <a:ea typeface="굴림" pitchFamily="50" charset="-127"/>
              </a:rPr>
              <a:t>global termination</a:t>
            </a:r>
            <a:endParaRPr lang="en-US" sz="2400" b="1" smtClean="0">
              <a:solidFill>
                <a:schemeClr val="accent2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The adversary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371600"/>
            <a:ext cx="5334000" cy="4114800"/>
          </a:xfrm>
        </p:spPr>
        <p:txBody>
          <a:bodyPr/>
          <a:lstStyle/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2400" b="1" smtClean="0"/>
              <a:t>	</a:t>
            </a:r>
            <a:r>
              <a:rPr lang="en-US" sz="2400" smtClean="0"/>
              <a:t>A distributed computation can be viewed as a game between </a:t>
            </a:r>
            <a:r>
              <a:rPr lang="en-US" sz="2400" smtClean="0">
                <a:solidFill>
                  <a:schemeClr val="accent2"/>
                </a:solidFill>
              </a:rPr>
              <a:t>the system</a:t>
            </a:r>
            <a:r>
              <a:rPr lang="en-US" sz="2400" smtClean="0"/>
              <a:t> and an </a:t>
            </a:r>
            <a:r>
              <a:rPr lang="en-US" sz="2400" smtClean="0">
                <a:solidFill>
                  <a:srgbClr val="C70F05"/>
                </a:solidFill>
              </a:rPr>
              <a:t>adversary</a:t>
            </a:r>
            <a:r>
              <a:rPr lang="en-US" sz="2400" smtClean="0"/>
              <a:t>. The adversary may come up with </a:t>
            </a:r>
            <a:r>
              <a:rPr lang="en-US" sz="2400" smtClean="0">
                <a:solidFill>
                  <a:srgbClr val="C70F05"/>
                </a:solidFill>
              </a:rPr>
              <a:t>feasible</a:t>
            </a:r>
            <a:r>
              <a:rPr lang="en-US" sz="2400" smtClean="0"/>
              <a:t> </a:t>
            </a:r>
            <a:r>
              <a:rPr lang="en-US" sz="2400" smtClean="0">
                <a:solidFill>
                  <a:srgbClr val="C70F05"/>
                </a:solidFill>
              </a:rPr>
              <a:t>schedules</a:t>
            </a:r>
            <a:r>
              <a:rPr lang="en-US" sz="2400" smtClean="0"/>
              <a:t> to challenge the system and cause “</a:t>
            </a:r>
            <a:r>
              <a:rPr lang="en-US" sz="2400" smtClean="0">
                <a:solidFill>
                  <a:srgbClr val="C70F05"/>
                </a:solidFill>
              </a:rPr>
              <a:t>bad things</a:t>
            </a:r>
            <a:r>
              <a:rPr lang="en-US" sz="2400" smtClean="0"/>
              <a:t>”. A </a:t>
            </a:r>
            <a:r>
              <a:rPr lang="en-US" sz="2400" smtClean="0">
                <a:solidFill>
                  <a:schemeClr val="accent2"/>
                </a:solidFill>
              </a:rPr>
              <a:t>correct algorithm must be able to prevent those bad things from happening. </a:t>
            </a:r>
            <a:endParaRPr lang="en-US" sz="2400" smtClean="0">
              <a:solidFill>
                <a:srgbClr val="C70F05"/>
              </a:solidFill>
            </a:endParaRPr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1828800"/>
            <a:ext cx="23622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4000" smtClean="0">
                <a:solidFill>
                  <a:schemeClr val="accent1">
                    <a:satMod val="150000"/>
                  </a:schemeClr>
                </a:solidFill>
              </a:rPr>
              <a:t>Deterministic Computation vs. Nondeterministic Computation</a:t>
            </a:r>
            <a:endParaRPr lang="en-US" sz="4000" smtClean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Deterministic Computation</a:t>
            </a:r>
          </a:p>
          <a:p>
            <a:pPr lvl="1"/>
            <a:r>
              <a:rPr lang="en-US" altLang="ko-KR" smtClean="0">
                <a:ea typeface="굴림" pitchFamily="50" charset="-127"/>
              </a:rPr>
              <a:t>The behaviors remains the same during every run of the program</a:t>
            </a:r>
          </a:p>
          <a:p>
            <a:r>
              <a:rPr lang="en-US" altLang="ko-KR" smtClean="0">
                <a:ea typeface="굴림" pitchFamily="50" charset="-127"/>
              </a:rPr>
              <a:t>Nondeterministic Computation</a:t>
            </a:r>
          </a:p>
          <a:p>
            <a:pPr lvl="1"/>
            <a:r>
              <a:rPr lang="en-US" altLang="ko-KR" smtClean="0">
                <a:ea typeface="굴림" pitchFamily="50" charset="-127"/>
              </a:rPr>
              <a:t>The behaviors of a program may be different during different runs since the scheduler may choose other alternative actions.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Non-determinism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229600" cy="4267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ko-KR" sz="2400" b="1" smtClean="0">
                <a:latin typeface="Arial Narrow" pitchFamily="34" charset="0"/>
                <a:ea typeface="굴림" pitchFamily="50" charset="-127"/>
              </a:rPr>
              <a:t>define</a:t>
            </a:r>
            <a:r>
              <a:rPr lang="en-US" altLang="ko-KR" sz="2400" smtClean="0">
                <a:latin typeface="Arial Narrow" pitchFamily="34" charset="0"/>
                <a:ea typeface="굴림" pitchFamily="50" charset="-127"/>
              </a:rPr>
              <a:t> x: </a:t>
            </a:r>
            <a:r>
              <a:rPr lang="en-US" altLang="ko-KR" sz="2400" b="1" smtClean="0">
                <a:latin typeface="Arial Narrow" pitchFamily="34" charset="0"/>
                <a:ea typeface="굴림" pitchFamily="50" charset="-127"/>
              </a:rPr>
              <a:t>array</a:t>
            </a:r>
            <a:r>
              <a:rPr lang="en-US" altLang="ko-KR" sz="2400" smtClean="0">
                <a:latin typeface="Arial Narrow" pitchFamily="34" charset="0"/>
                <a:ea typeface="굴림" pitchFamily="50" charset="-127"/>
              </a:rPr>
              <a:t> [0..k-1] of </a:t>
            </a:r>
            <a:r>
              <a:rPr lang="en-US" altLang="ko-KR" sz="2400" b="1" smtClean="0">
                <a:latin typeface="Arial Narrow" pitchFamily="34" charset="0"/>
                <a:ea typeface="굴림" pitchFamily="50" charset="-127"/>
              </a:rPr>
              <a:t>boolean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ko-KR" sz="2400" b="1" smtClean="0">
                <a:latin typeface="Arial Narrow" pitchFamily="34" charset="0"/>
                <a:ea typeface="굴림" pitchFamily="50" charset="-127"/>
              </a:rPr>
              <a:t>initially</a:t>
            </a:r>
            <a:r>
              <a:rPr lang="en-US" altLang="ko-KR" sz="2400" smtClean="0">
                <a:latin typeface="Arial Narrow" pitchFamily="34" charset="0"/>
                <a:ea typeface="굴림" pitchFamily="50" charset="-127"/>
              </a:rPr>
              <a:t> all channels are empty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ko-KR" sz="2400" b="1" smtClean="0">
                <a:latin typeface="Arial Narrow" pitchFamily="34" charset="0"/>
                <a:ea typeface="굴림" pitchFamily="50" charset="-127"/>
              </a:rPr>
              <a:t>do</a:t>
            </a:r>
            <a:r>
              <a:rPr lang="en-US" altLang="ko-KR" sz="2400" smtClean="0">
                <a:latin typeface="Arial Narrow" pitchFamily="34" charset="0"/>
                <a:ea typeface="굴림" pitchFamily="50" charset="-127"/>
              </a:rPr>
              <a:t> </a:t>
            </a:r>
            <a:r>
              <a:rPr lang="en-US" altLang="ko-KR" sz="2400" smtClean="0">
                <a:latin typeface="Arial Narrow" pitchFamily="34" charset="0"/>
                <a:ea typeface="굴림" pitchFamily="50" charset="-127"/>
                <a:cs typeface="Tahoma" pitchFamily="34" charset="0"/>
              </a:rPr>
              <a:t>¬ empty (c</a:t>
            </a:r>
            <a:r>
              <a:rPr lang="en-US" altLang="ko-KR" sz="2400" baseline="-25000" smtClean="0">
                <a:latin typeface="Arial Narrow" pitchFamily="34" charset="0"/>
                <a:ea typeface="굴림" pitchFamily="50" charset="-127"/>
                <a:cs typeface="Tahoma" pitchFamily="34" charset="0"/>
              </a:rPr>
              <a:t>0</a:t>
            </a:r>
            <a:r>
              <a:rPr lang="en-US" altLang="ko-KR" sz="2400" smtClean="0">
                <a:latin typeface="Arial Narrow" pitchFamily="34" charset="0"/>
                <a:ea typeface="굴림" pitchFamily="50" charset="-127"/>
                <a:cs typeface="Tahoma" pitchFamily="34" charset="0"/>
              </a:rPr>
              <a:t>) </a:t>
            </a:r>
            <a:r>
              <a:rPr lang="en-US" altLang="ko-KR" sz="2400" smtClean="0">
                <a:latin typeface="Arial Narrow" pitchFamily="34" charset="0"/>
                <a:ea typeface="굴림" pitchFamily="50" charset="-127"/>
                <a:cs typeface="Tahoma" pitchFamily="34" charset="0"/>
                <a:sym typeface="Wingdings" pitchFamily="2" charset="2"/>
              </a:rPr>
              <a:t> send ACK along c</a:t>
            </a:r>
            <a:r>
              <a:rPr lang="en-US" altLang="ko-KR" sz="2400" baseline="-25000" smtClean="0">
                <a:latin typeface="Arial Narrow" pitchFamily="34" charset="0"/>
                <a:ea typeface="굴림" pitchFamily="50" charset="-127"/>
                <a:cs typeface="Tahoma" pitchFamily="34" charset="0"/>
                <a:sym typeface="Wingdings" pitchFamily="2" charset="2"/>
              </a:rPr>
              <a:t>0</a:t>
            </a:r>
            <a:endParaRPr lang="en-US" sz="2400" baseline="-25000" smtClean="0">
              <a:latin typeface="Arial Narrow" pitchFamily="34" charset="0"/>
            </a:endParaRPr>
          </a:p>
          <a:p>
            <a:pPr>
              <a:lnSpc>
                <a:spcPct val="80000"/>
              </a:lnSpc>
              <a:buFont typeface="Symbol" pitchFamily="18" charset="2"/>
              <a:buNone/>
            </a:pPr>
            <a:r>
              <a:rPr lang="en-US" sz="2800" smtClean="0">
                <a:latin typeface="Arial" charset="0"/>
                <a:sym typeface="Symbol" pitchFamily="18" charset="2"/>
              </a:rPr>
              <a:t></a:t>
            </a:r>
            <a:r>
              <a:rPr lang="en-US" altLang="ko-KR" sz="2400" smtClean="0">
                <a:latin typeface="Arial Narrow" pitchFamily="34" charset="0"/>
                <a:ea typeface="굴림" pitchFamily="50" charset="-127"/>
              </a:rPr>
              <a:t> ¬ empty (c</a:t>
            </a:r>
            <a:r>
              <a:rPr lang="en-US" altLang="ko-KR" sz="2400" baseline="-25000" smtClean="0">
                <a:latin typeface="Arial Narrow" pitchFamily="34" charset="0"/>
                <a:ea typeface="굴림" pitchFamily="50" charset="-127"/>
              </a:rPr>
              <a:t>1</a:t>
            </a:r>
            <a:r>
              <a:rPr lang="en-US" altLang="ko-KR" sz="2400" smtClean="0">
                <a:latin typeface="Arial Narrow" pitchFamily="34" charset="0"/>
                <a:ea typeface="굴림" pitchFamily="50" charset="-127"/>
              </a:rPr>
              <a:t>) </a:t>
            </a:r>
            <a:r>
              <a:rPr lang="en-US" altLang="ko-KR" sz="2400" smtClean="0">
                <a:latin typeface="Arial Narrow" pitchFamily="34" charset="0"/>
                <a:ea typeface="굴림" pitchFamily="50" charset="-127"/>
                <a:sym typeface="Wingdings" pitchFamily="2" charset="2"/>
              </a:rPr>
              <a:t> send ACK along c</a:t>
            </a:r>
            <a:r>
              <a:rPr lang="en-US" altLang="ko-KR" sz="2400" baseline="-25000" smtClean="0">
                <a:latin typeface="Arial Narrow" pitchFamily="34" charset="0"/>
                <a:ea typeface="굴림" pitchFamily="50" charset="-127"/>
                <a:sym typeface="Wingdings" pitchFamily="2" charset="2"/>
              </a:rPr>
              <a:t>1</a:t>
            </a:r>
          </a:p>
          <a:p>
            <a:pPr>
              <a:lnSpc>
                <a:spcPct val="80000"/>
              </a:lnSpc>
              <a:buFont typeface="Symbol" pitchFamily="18" charset="2"/>
              <a:buNone/>
            </a:pPr>
            <a:r>
              <a:rPr lang="en-US" sz="2800" smtClean="0">
                <a:latin typeface="Arial" charset="0"/>
                <a:sym typeface="Symbol" pitchFamily="18" charset="2"/>
              </a:rPr>
              <a:t></a:t>
            </a:r>
            <a:r>
              <a:rPr lang="en-US" altLang="ko-KR" sz="2400" smtClean="0">
                <a:latin typeface="Arial Narrow" pitchFamily="34" charset="0"/>
                <a:ea typeface="굴림" pitchFamily="50" charset="-127"/>
              </a:rPr>
              <a:t> 	       …</a:t>
            </a:r>
          </a:p>
          <a:p>
            <a:pPr>
              <a:lnSpc>
                <a:spcPct val="80000"/>
              </a:lnSpc>
              <a:buFont typeface="Symbol" pitchFamily="18" charset="2"/>
              <a:buNone/>
            </a:pPr>
            <a:r>
              <a:rPr lang="en-US" sz="2800" smtClean="0">
                <a:latin typeface="Arial" charset="0"/>
                <a:sym typeface="Symbol" pitchFamily="18" charset="2"/>
              </a:rPr>
              <a:t></a:t>
            </a:r>
            <a:r>
              <a:rPr lang="en-US" altLang="ko-KR" sz="2400" smtClean="0">
                <a:latin typeface="Arial Narrow" pitchFamily="34" charset="0"/>
                <a:ea typeface="굴림" pitchFamily="50" charset="-127"/>
              </a:rPr>
              <a:t> ¬ empty (c</a:t>
            </a:r>
            <a:r>
              <a:rPr lang="en-US" altLang="ko-KR" sz="2400" baseline="-25000" smtClean="0">
                <a:latin typeface="Arial Narrow" pitchFamily="34" charset="0"/>
                <a:ea typeface="굴림" pitchFamily="50" charset="-127"/>
              </a:rPr>
              <a:t>k-1</a:t>
            </a:r>
            <a:r>
              <a:rPr lang="en-US" altLang="ko-KR" sz="2400" smtClean="0">
                <a:latin typeface="Arial Narrow" pitchFamily="34" charset="0"/>
                <a:ea typeface="굴림" pitchFamily="50" charset="-127"/>
              </a:rPr>
              <a:t>) </a:t>
            </a:r>
            <a:r>
              <a:rPr lang="en-US" altLang="ko-KR" sz="2400" smtClean="0">
                <a:latin typeface="Arial Narrow" pitchFamily="34" charset="0"/>
                <a:ea typeface="굴림" pitchFamily="50" charset="-127"/>
                <a:sym typeface="Wingdings" pitchFamily="2" charset="2"/>
              </a:rPr>
              <a:t> send ACK along c</a:t>
            </a:r>
            <a:r>
              <a:rPr lang="en-US" altLang="ko-KR" sz="2400" baseline="-25000" smtClean="0">
                <a:latin typeface="Arial Narrow" pitchFamily="34" charset="0"/>
                <a:ea typeface="굴림" pitchFamily="50" charset="-127"/>
                <a:sym typeface="Wingdings" pitchFamily="2" charset="2"/>
              </a:rPr>
              <a:t>k-1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ko-KR" sz="2400" b="1" smtClean="0">
                <a:latin typeface="Arial Narrow" pitchFamily="34" charset="0"/>
                <a:ea typeface="굴림" pitchFamily="50" charset="-127"/>
              </a:rPr>
              <a:t>od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 b="1" smtClean="0">
              <a:latin typeface="Arial Narrow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ko-KR" sz="2400" smtClean="0">
                <a:latin typeface="Arial Narrow" pitchFamily="34" charset="0"/>
                <a:ea typeface="굴림" pitchFamily="50" charset="-127"/>
                <a:sym typeface="Wingdings" pitchFamily="2" charset="2"/>
              </a:rPr>
              <a:t> For example, i</a:t>
            </a:r>
            <a:r>
              <a:rPr lang="en-US" sz="2400" smtClean="0">
                <a:latin typeface="Arial Narrow" pitchFamily="34" charset="0"/>
              </a:rPr>
              <a:t>f all three requests are sent simultaneously, client 2 or 3 may never get the token with a deterministic scheduler! The outcome could</a:t>
            </a:r>
            <a:r>
              <a:rPr lang="en-US" altLang="ko-KR" sz="2400" smtClean="0">
                <a:latin typeface="Arial Narrow" pitchFamily="34" charset="0"/>
                <a:ea typeface="굴림" pitchFamily="50" charset="-127"/>
              </a:rPr>
              <a:t> </a:t>
            </a:r>
            <a:r>
              <a:rPr lang="en-US" sz="2400" smtClean="0">
                <a:latin typeface="Arial Narrow" pitchFamily="34" charset="0"/>
              </a:rPr>
              <a:t>have been different if the server makes a </a:t>
            </a:r>
            <a:r>
              <a:rPr lang="en-US" sz="2400" smtClean="0">
                <a:solidFill>
                  <a:schemeClr val="accent2"/>
                </a:solidFill>
                <a:latin typeface="Arial Narrow" pitchFamily="34" charset="0"/>
              </a:rPr>
              <a:t>non-deterministic choice</a:t>
            </a:r>
          </a:p>
        </p:txBody>
      </p:sp>
      <p:sp>
        <p:nvSpPr>
          <p:cNvPr id="21508" name="Rectangle 13"/>
          <p:cNvSpPr>
            <a:spLocks noChangeArrowheads="1"/>
          </p:cNvSpPr>
          <p:nvPr/>
        </p:nvSpPr>
        <p:spPr bwMode="auto">
          <a:xfrm>
            <a:off x="609600" y="5607050"/>
            <a:ext cx="8153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solidFill>
                  <a:srgbClr val="C70F05"/>
                </a:solidFill>
                <a:latin typeface="Arial Narrow" pitchFamily="34" charset="0"/>
              </a:rPr>
              <a:t>Non-determinism is abundant in the real world (examples?).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800" b="0">
                <a:solidFill>
                  <a:srgbClr val="C70F05"/>
                </a:solidFill>
                <a:latin typeface="Arial Narrow" pitchFamily="34" charset="0"/>
              </a:rPr>
              <a:t>Determinism is a special case of non-determinism</a:t>
            </a:r>
            <a:r>
              <a:rPr lang="en-US" sz="2000" b="0">
                <a:latin typeface="Arial Narrow" pitchFamily="34" charset="0"/>
              </a:rPr>
              <a:t>.</a:t>
            </a:r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Examples of non-determinism</a:t>
            </a:r>
          </a:p>
        </p:txBody>
      </p:sp>
      <p:sp>
        <p:nvSpPr>
          <p:cNvPr id="22531" name="Rectangle 5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8305800" cy="4648200"/>
          </a:xfrm>
        </p:spPr>
        <p:txBody>
          <a:bodyPr/>
          <a:lstStyle/>
          <a:p>
            <a:r>
              <a:rPr lang="en-US" sz="2800" smtClean="0"/>
              <a:t>Non-determinism is abundant in the real world.</a:t>
            </a:r>
          </a:p>
          <a:p>
            <a:pPr lvl="1"/>
            <a:r>
              <a:rPr lang="en-US" sz="2400" smtClean="0"/>
              <a:t>If there are multiple processes ready to execute actions, who will execute the action first is nondeterministic</a:t>
            </a:r>
            <a:r>
              <a:rPr lang="en-US" altLang="ko-KR" sz="2400" smtClean="0">
                <a:ea typeface="굴림" pitchFamily="50" charset="-127"/>
              </a:rPr>
              <a:t>.</a:t>
            </a:r>
            <a:endParaRPr lang="en-US" sz="2400" smtClean="0"/>
          </a:p>
          <a:p>
            <a:pPr lvl="1"/>
            <a:r>
              <a:rPr lang="en-US" sz="2400" smtClean="0"/>
              <a:t>If message propagation delays are arbitrary,</a:t>
            </a:r>
            <a:r>
              <a:rPr lang="en-US" sz="2400" smtClean="0">
                <a:solidFill>
                  <a:srgbClr val="C70F05"/>
                </a:solidFill>
              </a:rPr>
              <a:t> the order of message reception is non-deterministic</a:t>
            </a:r>
          </a:p>
          <a:p>
            <a:endParaRPr lang="en-US" sz="2400" smtClean="0"/>
          </a:p>
        </p:txBody>
      </p:sp>
      <p:sp>
        <p:nvSpPr>
          <p:cNvPr id="22532" name="Rectangle 3"/>
          <p:cNvSpPr>
            <a:spLocks noChangeArrowheads="1"/>
          </p:cNvSpPr>
          <p:nvPr/>
        </p:nvSpPr>
        <p:spPr bwMode="auto">
          <a:xfrm>
            <a:off x="533400" y="4724400"/>
            <a:ext cx="80772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i="1">
                <a:solidFill>
                  <a:schemeClr val="accent2"/>
                </a:solidFill>
              </a:rPr>
              <a:t>Determinism </a:t>
            </a:r>
            <a:r>
              <a:rPr lang="en-US" altLang="ko-KR" i="1">
                <a:solidFill>
                  <a:schemeClr val="accent2"/>
                </a:solidFill>
                <a:ea typeface="굴림" pitchFamily="50" charset="-127"/>
              </a:rPr>
              <a:t>has</a:t>
            </a:r>
            <a:r>
              <a:rPr lang="en-US" i="1">
                <a:solidFill>
                  <a:schemeClr val="accent2"/>
                </a:solidFill>
              </a:rPr>
              <a:t> a specific order and is a special case of non-determinism.</a:t>
            </a:r>
            <a:endParaRPr lang="en-US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Atomicity</a:t>
            </a:r>
            <a:r>
              <a:rPr lang="en-US" altLang="ko-KR" smtClean="0">
                <a:solidFill>
                  <a:schemeClr val="accent1">
                    <a:satMod val="150000"/>
                  </a:schemeClr>
                </a:solidFill>
              </a:rPr>
              <a:t> (or </a:t>
            </a: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granularity</a:t>
            </a:r>
            <a:r>
              <a:rPr lang="en-US" altLang="ko-KR" smtClean="0">
                <a:solidFill>
                  <a:schemeClr val="accent1">
                    <a:satMod val="150000"/>
                  </a:schemeClr>
                </a:solidFill>
              </a:rPr>
              <a:t>) (1)</a:t>
            </a:r>
            <a:endParaRPr lang="en-US" smtClean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3400" y="1905000"/>
            <a:ext cx="6858000" cy="4876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rgbClr val="C70F05"/>
                </a:solidFill>
              </a:rPr>
              <a:t>Atomic = all or nothing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rgbClr val="C70F05"/>
                </a:solidFill>
              </a:rPr>
              <a:t>Atomic actions = </a:t>
            </a:r>
            <a:r>
              <a:rPr lang="en-US" sz="2400" b="1" smtClean="0">
                <a:solidFill>
                  <a:srgbClr val="C70F05"/>
                </a:solidFill>
              </a:rPr>
              <a:t>indivisible</a:t>
            </a:r>
            <a:r>
              <a:rPr lang="en-US" sz="2400" smtClean="0">
                <a:solidFill>
                  <a:srgbClr val="C70F05"/>
                </a:solidFill>
              </a:rPr>
              <a:t> actions</a:t>
            </a:r>
            <a:endParaRPr lang="en-US" sz="2400" smtClean="0"/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2400" b="1" smtClean="0"/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do</a:t>
            </a:r>
            <a:r>
              <a:rPr lang="en-US" sz="2000" smtClean="0"/>
              <a:t>	  red	message </a:t>
            </a:r>
            <a:r>
              <a:rPr lang="en-US" sz="2000" smtClean="0">
                <a:sym typeface="Symbol" pitchFamily="18" charset="2"/>
              </a:rPr>
              <a:t> </a:t>
            </a:r>
            <a:r>
              <a:rPr lang="en-US" sz="2000" smtClean="0"/>
              <a:t>x:= 0   {red action}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sym typeface="Symbol" pitchFamily="18" charset="2"/>
              </a:rPr>
              <a:t></a:t>
            </a:r>
            <a:r>
              <a:rPr lang="en-US" sz="2000" smtClean="0"/>
              <a:t>	 blue	 message </a:t>
            </a:r>
            <a:r>
              <a:rPr lang="en-US" sz="2000" smtClean="0">
                <a:sym typeface="Symbol" pitchFamily="18" charset="2"/>
              </a:rPr>
              <a:t> </a:t>
            </a:r>
            <a:r>
              <a:rPr lang="en-US" sz="2000" smtClean="0"/>
              <a:t>x:=7    {blue action}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od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2000" b="1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Regardless of how nondeterminism is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handled, we would expect that  the value of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smtClean="0"/>
              <a:t>x</a:t>
            </a:r>
            <a:r>
              <a:rPr lang="en-US" sz="2400" smtClean="0"/>
              <a:t> will be an arbitrary sequence between</a:t>
            </a:r>
            <a:r>
              <a:rPr lang="en-US" sz="2400" b="1" smtClean="0"/>
              <a:t> 0</a:t>
            </a:r>
            <a:r>
              <a:rPr lang="en-US" sz="2400" smtClean="0"/>
              <a:t> and </a:t>
            </a:r>
            <a:r>
              <a:rPr lang="en-US" sz="2400" b="1" smtClean="0"/>
              <a:t>7</a:t>
            </a:r>
            <a:r>
              <a:rPr lang="en-US" sz="2400" smtClean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rgbClr val="C70F05"/>
                </a:solidFill>
              </a:rPr>
              <a:t>Right or wrong?</a:t>
            </a:r>
          </a:p>
        </p:txBody>
      </p:sp>
      <p:sp>
        <p:nvSpPr>
          <p:cNvPr id="23556" name="Oval 4"/>
          <p:cNvSpPr>
            <a:spLocks noChangeArrowheads="1"/>
          </p:cNvSpPr>
          <p:nvPr/>
        </p:nvSpPr>
        <p:spPr bwMode="auto">
          <a:xfrm>
            <a:off x="6553200" y="36576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18" charset="0"/>
              </a:rPr>
              <a:t>x</a:t>
            </a:r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>
            <a:off x="5486400" y="2514600"/>
            <a:ext cx="10668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 flipH="1">
            <a:off x="7010400" y="2362200"/>
            <a:ext cx="838200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Oval 7"/>
          <p:cNvSpPr>
            <a:spLocks noChangeArrowheads="1"/>
          </p:cNvSpPr>
          <p:nvPr/>
        </p:nvSpPr>
        <p:spPr bwMode="auto">
          <a:xfrm>
            <a:off x="5791200" y="28956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Oval 8"/>
          <p:cNvSpPr>
            <a:spLocks noChangeArrowheads="1"/>
          </p:cNvSpPr>
          <p:nvPr/>
        </p:nvSpPr>
        <p:spPr bwMode="auto">
          <a:xfrm>
            <a:off x="6019800" y="32004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Oval 9"/>
          <p:cNvSpPr>
            <a:spLocks noChangeArrowheads="1"/>
          </p:cNvSpPr>
          <p:nvPr/>
        </p:nvSpPr>
        <p:spPr bwMode="auto">
          <a:xfrm>
            <a:off x="6248400" y="35052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Oval 10"/>
          <p:cNvSpPr>
            <a:spLocks noChangeArrowheads="1"/>
          </p:cNvSpPr>
          <p:nvPr/>
        </p:nvSpPr>
        <p:spPr bwMode="auto">
          <a:xfrm>
            <a:off x="7467600" y="28194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Oval 11"/>
          <p:cNvSpPr>
            <a:spLocks noChangeArrowheads="1"/>
          </p:cNvSpPr>
          <p:nvPr/>
        </p:nvSpPr>
        <p:spPr bwMode="auto">
          <a:xfrm>
            <a:off x="7162800" y="33528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Oval 12"/>
          <p:cNvSpPr>
            <a:spLocks noChangeArrowheads="1"/>
          </p:cNvSpPr>
          <p:nvPr/>
        </p:nvSpPr>
        <p:spPr bwMode="auto">
          <a:xfrm>
            <a:off x="7315200" y="30480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Atomicity (</a:t>
            </a:r>
            <a:r>
              <a:rPr lang="en-US" altLang="ko-KR" smtClean="0">
                <a:solidFill>
                  <a:schemeClr val="accent1">
                    <a:satMod val="150000"/>
                  </a:schemeClr>
                </a:solidFill>
              </a:rPr>
              <a:t>2</a:t>
            </a: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3400" y="1676400"/>
            <a:ext cx="6248400" cy="4038600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do</a:t>
            </a:r>
            <a:r>
              <a:rPr lang="en-US" sz="2000" smtClean="0"/>
              <a:t>	  red	message </a:t>
            </a:r>
            <a:r>
              <a:rPr lang="en-US" sz="2000" smtClean="0">
                <a:sym typeface="Symbol" pitchFamily="18" charset="2"/>
              </a:rPr>
              <a:t> </a:t>
            </a:r>
            <a:r>
              <a:rPr lang="en-US" sz="2000" smtClean="0"/>
              <a:t>x:= 0   {red action}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sym typeface="Symbol" pitchFamily="18" charset="2"/>
              </a:rPr>
              <a:t></a:t>
            </a:r>
            <a:r>
              <a:rPr lang="en-US" sz="2000" smtClean="0"/>
              <a:t>	 blue	 message </a:t>
            </a:r>
            <a:r>
              <a:rPr lang="en-US" sz="2000" smtClean="0">
                <a:sym typeface="Symbol" pitchFamily="18" charset="2"/>
              </a:rPr>
              <a:t> </a:t>
            </a:r>
            <a:r>
              <a:rPr lang="en-US" sz="2000" smtClean="0"/>
              <a:t>x:=7    {blue action}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od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2000" smtClean="0"/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Let x be a 3-bit integer x2 x1 x0, so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x:=7 means x2:=1, x1:= 1, x2:=1, and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x:=0 means x2:=0, x1:= 0, x2:=0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2000" smtClean="0"/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If the assignment is not atomic, then many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Interleavings are possible, leading to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any possible values of x</a:t>
            </a:r>
          </a:p>
        </p:txBody>
      </p:sp>
      <p:sp>
        <p:nvSpPr>
          <p:cNvPr id="24580" name="Oval 4"/>
          <p:cNvSpPr>
            <a:spLocks noChangeArrowheads="1"/>
          </p:cNvSpPr>
          <p:nvPr/>
        </p:nvSpPr>
        <p:spPr bwMode="auto">
          <a:xfrm>
            <a:off x="6553200" y="36576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18" charset="0"/>
              </a:rPr>
              <a:t>x</a:t>
            </a:r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>
            <a:off x="5486400" y="2514600"/>
            <a:ext cx="106680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 flipH="1">
            <a:off x="7010400" y="2362200"/>
            <a:ext cx="838200" cy="1371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Oval 7"/>
          <p:cNvSpPr>
            <a:spLocks noChangeArrowheads="1"/>
          </p:cNvSpPr>
          <p:nvPr/>
        </p:nvSpPr>
        <p:spPr bwMode="auto">
          <a:xfrm>
            <a:off x="5791200" y="28956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Oval 8"/>
          <p:cNvSpPr>
            <a:spLocks noChangeArrowheads="1"/>
          </p:cNvSpPr>
          <p:nvPr/>
        </p:nvSpPr>
        <p:spPr bwMode="auto">
          <a:xfrm>
            <a:off x="6019800" y="32004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Oval 9"/>
          <p:cNvSpPr>
            <a:spLocks noChangeArrowheads="1"/>
          </p:cNvSpPr>
          <p:nvPr/>
        </p:nvSpPr>
        <p:spPr bwMode="auto">
          <a:xfrm>
            <a:off x="6248400" y="35052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Oval 10"/>
          <p:cNvSpPr>
            <a:spLocks noChangeArrowheads="1"/>
          </p:cNvSpPr>
          <p:nvPr/>
        </p:nvSpPr>
        <p:spPr bwMode="auto">
          <a:xfrm>
            <a:off x="7467600" y="28194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Oval 11"/>
          <p:cNvSpPr>
            <a:spLocks noChangeArrowheads="1"/>
          </p:cNvSpPr>
          <p:nvPr/>
        </p:nvSpPr>
        <p:spPr bwMode="auto">
          <a:xfrm>
            <a:off x="7162800" y="33528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Oval 12"/>
          <p:cNvSpPr>
            <a:spLocks noChangeArrowheads="1"/>
          </p:cNvSpPr>
          <p:nvPr/>
        </p:nvSpPr>
        <p:spPr bwMode="auto">
          <a:xfrm>
            <a:off x="7315200" y="3048000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9821" name="Rectangle 13"/>
          <p:cNvSpPr>
            <a:spLocks noChangeArrowheads="1"/>
          </p:cNvSpPr>
          <p:nvPr/>
        </p:nvSpPr>
        <p:spPr bwMode="auto">
          <a:xfrm>
            <a:off x="609600" y="5486400"/>
            <a:ext cx="6421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solidFill>
                  <a:schemeClr val="accent2"/>
                </a:solidFill>
              </a:rPr>
              <a:t>So, the answer may depend on atomicity</a:t>
            </a:r>
            <a:endParaRPr lang="en-US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2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Atomicity (</a:t>
            </a:r>
            <a:r>
              <a:rPr lang="en-US" altLang="ko-KR" smtClean="0">
                <a:solidFill>
                  <a:schemeClr val="accent1">
                    <a:satMod val="150000"/>
                  </a:schemeClr>
                </a:solidFill>
              </a:rPr>
              <a:t>3</a:t>
            </a: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1524000"/>
            <a:ext cx="4495800" cy="47244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smtClean="0">
                <a:latin typeface="Arial" charset="0"/>
              </a:rPr>
              <a:t>	</a:t>
            </a:r>
            <a:r>
              <a:rPr lang="en-US" sz="2400" smtClean="0"/>
              <a:t>Does hardware guarantee any form of atomicity? Yes!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	Transactions are atomic by definition (in spite of process failures). Also, critical section codes are atomic.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	We will assume that </a:t>
            </a:r>
            <a:r>
              <a:rPr lang="en-US" sz="2400" smtClean="0">
                <a:solidFill>
                  <a:srgbClr val="C70F05"/>
                </a:solidFill>
              </a:rPr>
              <a:t>G </a:t>
            </a:r>
            <a:r>
              <a:rPr lang="en-US" sz="2400" smtClean="0">
                <a:solidFill>
                  <a:srgbClr val="C70F05"/>
                </a:solidFill>
                <a:sym typeface="Symbol" pitchFamily="18" charset="2"/>
              </a:rPr>
              <a:t></a:t>
            </a:r>
            <a:r>
              <a:rPr lang="en-US" sz="2400" smtClean="0">
                <a:solidFill>
                  <a:srgbClr val="C70F05"/>
                </a:solidFill>
              </a:rPr>
              <a:t> A</a:t>
            </a:r>
            <a:r>
              <a:rPr lang="en-US" sz="2400" smtClean="0"/>
              <a:t> is an “</a:t>
            </a:r>
            <a:r>
              <a:rPr lang="en-US" sz="2400" b="1" smtClean="0">
                <a:solidFill>
                  <a:srgbClr val="C70F05"/>
                </a:solidFill>
              </a:rPr>
              <a:t>atomic operation</a:t>
            </a:r>
            <a:r>
              <a:rPr lang="en-US" sz="2400" smtClean="0"/>
              <a:t>.” Does it make a difference if it is not so?</a:t>
            </a:r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6248400" y="4495800"/>
            <a:ext cx="914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18" charset="0"/>
              </a:rPr>
              <a:t>y</a:t>
            </a:r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6248400" y="2667000"/>
            <a:ext cx="8382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18" charset="0"/>
              </a:rPr>
              <a:t>x</a:t>
            </a:r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400800" y="31242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 flipV="1">
            <a:off x="6934200" y="31242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5562600" y="5257800"/>
            <a:ext cx="242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</a:rPr>
              <a:t>if</a:t>
            </a:r>
            <a:r>
              <a:rPr lang="en-US" b="0">
                <a:latin typeface="Times New Roman" pitchFamily="18" charset="0"/>
              </a:rPr>
              <a:t> x ≠ y </a:t>
            </a:r>
            <a:r>
              <a:rPr lang="en-US" b="0">
                <a:latin typeface="Symbol" pitchFamily="18" charset="2"/>
                <a:sym typeface="Symbol" pitchFamily="18" charset="2"/>
              </a:rPr>
              <a:t></a:t>
            </a:r>
            <a:r>
              <a:rPr lang="en-US" b="0">
                <a:latin typeface="Times New Roman" pitchFamily="18" charset="0"/>
              </a:rPr>
              <a:t> y:= x </a:t>
            </a:r>
            <a:r>
              <a:rPr lang="en-US">
                <a:latin typeface="Times New Roman" pitchFamily="18" charset="0"/>
              </a:rPr>
              <a:t>fi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5638800" y="2057400"/>
            <a:ext cx="242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</a:rPr>
              <a:t>if</a:t>
            </a:r>
            <a:r>
              <a:rPr lang="en-US" b="0">
                <a:latin typeface="Times New Roman" pitchFamily="18" charset="0"/>
              </a:rPr>
              <a:t> x ≠ y </a:t>
            </a:r>
            <a:r>
              <a:rPr lang="en-US" b="0">
                <a:latin typeface="Symbol" pitchFamily="18" charset="2"/>
                <a:sym typeface="Symbol" pitchFamily="18" charset="2"/>
              </a:rPr>
              <a:t></a:t>
            </a:r>
            <a:r>
              <a:rPr lang="en-US" b="0">
                <a:latin typeface="Times New Roman" pitchFamily="18" charset="0"/>
              </a:rPr>
              <a:t> y:= x </a:t>
            </a:r>
            <a:r>
              <a:rPr lang="en-US">
                <a:latin typeface="Times New Roman" pitchFamily="18" charset="0"/>
              </a:rPr>
              <a:t>fi</a:t>
            </a:r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Atomicity (</a:t>
            </a:r>
            <a:r>
              <a:rPr lang="en-US" altLang="ko-KR" smtClean="0">
                <a:solidFill>
                  <a:schemeClr val="accent1">
                    <a:satMod val="150000"/>
                  </a:schemeClr>
                </a:solidFill>
              </a:rPr>
              <a:t>4</a:t>
            </a: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)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524000"/>
            <a:ext cx="8305800" cy="4040188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{Program for P}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define b: boolean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initially</a:t>
            </a:r>
            <a:r>
              <a:rPr lang="en-US" sz="2000" smtClean="0"/>
              <a:t> b = true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do</a:t>
            </a:r>
            <a:r>
              <a:rPr lang="en-US" sz="2000" smtClean="0"/>
              <a:t>	b </a:t>
            </a:r>
            <a:r>
              <a:rPr lang="en-US" sz="2000" smtClean="0">
                <a:sym typeface="Wingdings" pitchFamily="2" charset="2"/>
              </a:rPr>
              <a:t></a:t>
            </a:r>
            <a:r>
              <a:rPr lang="en-US" sz="2000" smtClean="0"/>
              <a:t>  send  msg </a:t>
            </a:r>
            <a:r>
              <a:rPr lang="en-US" sz="2000" b="1" smtClean="0"/>
              <a:t>m</a:t>
            </a:r>
            <a:r>
              <a:rPr lang="en-US" sz="2000" smtClean="0"/>
              <a:t> to Q</a:t>
            </a:r>
          </a:p>
          <a:p>
            <a:pPr lvl="2" algn="just">
              <a:lnSpc>
                <a:spcPct val="90000"/>
              </a:lnSpc>
              <a:buFont typeface="Symbol" pitchFamily="18" charset="2"/>
              <a:buChar char="ÿ"/>
            </a:pPr>
            <a:r>
              <a:rPr lang="en-US" smtClean="0"/>
              <a:t>¬ empty(R,P)</a:t>
            </a:r>
            <a:r>
              <a:rPr lang="en-US" smtClean="0">
                <a:sym typeface="Wingdings" pitchFamily="2" charset="2"/>
              </a:rPr>
              <a:t> </a:t>
            </a:r>
            <a:r>
              <a:rPr lang="en-US" smtClean="0"/>
              <a:t>receive msg; b := false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smtClean="0"/>
              <a:t>	od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2000" smtClean="0"/>
          </a:p>
          <a:p>
            <a:pPr algn="just">
              <a:lnSpc>
                <a:spcPct val="85000"/>
              </a:lnSpc>
              <a:buFont typeface="Wingdings" pitchFamily="2" charset="2"/>
              <a:buNone/>
            </a:pPr>
            <a:r>
              <a:rPr lang="en-US" altLang="ko-KR" sz="2200" smtClean="0">
                <a:ea typeface="굴림" pitchFamily="50" charset="-127"/>
                <a:sym typeface="Wingdings" pitchFamily="2" charset="2"/>
              </a:rPr>
              <a:t></a:t>
            </a:r>
            <a:r>
              <a:rPr lang="en-US" sz="2200" smtClean="0"/>
              <a:t>Suppose it takes </a:t>
            </a:r>
            <a:r>
              <a:rPr lang="en-US" sz="2200" smtClean="0">
                <a:solidFill>
                  <a:srgbClr val="C70F05"/>
                </a:solidFill>
              </a:rPr>
              <a:t>15 seconds</a:t>
            </a:r>
            <a:r>
              <a:rPr lang="en-US" sz="2200" smtClean="0"/>
              <a:t> to</a:t>
            </a:r>
            <a:r>
              <a:rPr lang="en-US" altLang="ko-KR" sz="2200" smtClean="0">
                <a:ea typeface="굴림" pitchFamily="50" charset="-127"/>
              </a:rPr>
              <a:t> </a:t>
            </a:r>
            <a:r>
              <a:rPr lang="en-US" sz="2200" smtClean="0"/>
              <a:t>send the message. After </a:t>
            </a:r>
            <a:r>
              <a:rPr lang="en-US" sz="2200" smtClean="0">
                <a:solidFill>
                  <a:srgbClr val="C70F05"/>
                </a:solidFill>
              </a:rPr>
              <a:t>5 seconds</a:t>
            </a:r>
            <a:r>
              <a:rPr lang="en-US" sz="2200" smtClean="0"/>
              <a:t>,</a:t>
            </a:r>
            <a:r>
              <a:rPr lang="en-US" altLang="ko-KR" sz="2200" smtClean="0">
                <a:ea typeface="굴림" pitchFamily="50" charset="-127"/>
              </a:rPr>
              <a:t> </a:t>
            </a:r>
            <a:r>
              <a:rPr lang="en-US" sz="2200" smtClean="0"/>
              <a:t>P receives a message from R. Will it stop sending the remainder of the</a:t>
            </a:r>
            <a:r>
              <a:rPr lang="en-US" altLang="ko-KR" sz="2200" smtClean="0">
                <a:ea typeface="굴림" pitchFamily="50" charset="-127"/>
              </a:rPr>
              <a:t> </a:t>
            </a:r>
            <a:r>
              <a:rPr lang="en-US" sz="2200" smtClean="0"/>
              <a:t>message?	</a:t>
            </a:r>
            <a:endParaRPr lang="en-US" altLang="ko-KR" sz="2200" smtClean="0">
              <a:ea typeface="굴림" pitchFamily="50" charset="-127"/>
            </a:endParaRPr>
          </a:p>
          <a:p>
            <a:pPr algn="just">
              <a:lnSpc>
                <a:spcPct val="85000"/>
              </a:lnSpc>
              <a:buFont typeface="Wingdings" pitchFamily="2" charset="2"/>
              <a:buNone/>
            </a:pPr>
            <a:r>
              <a:rPr lang="en-US" altLang="ko-KR" sz="2200" b="1" smtClean="0">
                <a:solidFill>
                  <a:srgbClr val="C70F05"/>
                </a:solidFill>
                <a:ea typeface="굴림" pitchFamily="50" charset="-127"/>
              </a:rPr>
              <a:t>    </a:t>
            </a:r>
            <a:r>
              <a:rPr lang="en-US" sz="2200" b="1" smtClean="0">
                <a:solidFill>
                  <a:srgbClr val="C70F05"/>
                </a:solidFill>
              </a:rPr>
              <a:t>NO</a:t>
            </a:r>
            <a:endParaRPr lang="en-US" sz="2200" b="1" smtClean="0"/>
          </a:p>
          <a:p>
            <a:pPr>
              <a:lnSpc>
                <a:spcPct val="90000"/>
              </a:lnSpc>
            </a:pPr>
            <a:endParaRPr lang="en-US" sz="2200" smtClean="0"/>
          </a:p>
        </p:txBody>
      </p:sp>
      <p:sp>
        <p:nvSpPr>
          <p:cNvPr id="26628" name="Oval 4"/>
          <p:cNvSpPr>
            <a:spLocks noChangeArrowheads="1"/>
          </p:cNvSpPr>
          <p:nvPr/>
        </p:nvSpPr>
        <p:spPr bwMode="auto">
          <a:xfrm>
            <a:off x="6400800" y="1957388"/>
            <a:ext cx="533400" cy="5334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18" charset="0"/>
              </a:rPr>
              <a:t>P</a:t>
            </a:r>
          </a:p>
        </p:txBody>
      </p:sp>
      <p:sp>
        <p:nvSpPr>
          <p:cNvPr id="26629" name="Oval 5"/>
          <p:cNvSpPr>
            <a:spLocks noChangeArrowheads="1"/>
          </p:cNvSpPr>
          <p:nvPr/>
        </p:nvSpPr>
        <p:spPr bwMode="auto">
          <a:xfrm>
            <a:off x="7696200" y="1957388"/>
            <a:ext cx="533400" cy="5334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18" charset="0"/>
              </a:rPr>
              <a:t>Q</a:t>
            </a:r>
          </a:p>
        </p:txBody>
      </p:sp>
      <p:sp>
        <p:nvSpPr>
          <p:cNvPr id="26630" name="Oval 6"/>
          <p:cNvSpPr>
            <a:spLocks noChangeArrowheads="1"/>
          </p:cNvSpPr>
          <p:nvPr/>
        </p:nvSpPr>
        <p:spPr bwMode="auto">
          <a:xfrm>
            <a:off x="5105400" y="1957388"/>
            <a:ext cx="533400" cy="5334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18" charset="0"/>
              </a:rPr>
              <a:t>R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5638800" y="2262188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934200" y="2262188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6954838" y="180498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>
              <a:latin typeface="Times New Roman" pitchFamily="18" charset="0"/>
            </a:endParaRPr>
          </a:p>
        </p:txBody>
      </p:sp>
      <p:sp>
        <p:nvSpPr>
          <p:cNvPr id="26634" name="AutoShape 10"/>
          <p:cNvSpPr>
            <a:spLocks noChangeArrowheads="1"/>
          </p:cNvSpPr>
          <p:nvPr/>
        </p:nvSpPr>
        <p:spPr bwMode="auto">
          <a:xfrm>
            <a:off x="7086600" y="2109788"/>
            <a:ext cx="381000" cy="76200"/>
          </a:xfrm>
          <a:prstGeom prst="roundRect">
            <a:avLst>
              <a:gd name="adj" fmla="val 16667"/>
            </a:avLst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6537325" y="245268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>
                <a:latin typeface="Times New Roman" pitchFamily="18" charset="0"/>
              </a:rPr>
              <a:t>b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26636" name="Oval 12"/>
          <p:cNvSpPr>
            <a:spLocks noChangeArrowheads="1"/>
          </p:cNvSpPr>
          <p:nvPr/>
        </p:nvSpPr>
        <p:spPr bwMode="auto">
          <a:xfrm>
            <a:off x="6172200" y="2109788"/>
            <a:ext cx="76200" cy="76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5791200" y="188118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8" name="Line 14"/>
          <p:cNvSpPr>
            <a:spLocks noChangeShapeType="1"/>
          </p:cNvSpPr>
          <p:nvPr/>
        </p:nvSpPr>
        <p:spPr bwMode="auto">
          <a:xfrm>
            <a:off x="7086600" y="188118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868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Representing </a:t>
            </a:r>
            <a:r>
              <a:rPr lang="en-US" altLang="ko-KR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altLang="ko-KR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distributed algorithms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762000" y="1676400"/>
            <a:ext cx="7543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3"/>
            <a:endParaRPr lang="en-US" b="0">
              <a:latin typeface="Arial" charset="0"/>
            </a:endParaRPr>
          </a:p>
          <a:p>
            <a:pPr>
              <a:lnSpc>
                <a:spcPct val="125000"/>
              </a:lnSpc>
            </a:pPr>
            <a:r>
              <a:rPr lang="en-US" sz="2000" b="0">
                <a:latin typeface="Arial" charset="0"/>
              </a:rPr>
              <a:t>Why do we need these? </a:t>
            </a:r>
          </a:p>
          <a:p>
            <a:pPr>
              <a:lnSpc>
                <a:spcPct val="125000"/>
              </a:lnSpc>
            </a:pPr>
            <a:r>
              <a:rPr lang="en-US" sz="2000" b="0">
                <a:latin typeface="Arial" charset="0"/>
              </a:rPr>
              <a:t>Don’t we already know a </a:t>
            </a:r>
          </a:p>
          <a:p>
            <a:pPr>
              <a:lnSpc>
                <a:spcPct val="125000"/>
              </a:lnSpc>
            </a:pPr>
            <a:r>
              <a:rPr lang="en-US" sz="2000" b="0">
                <a:latin typeface="Arial" charset="0"/>
              </a:rPr>
              <a:t>lot about programming? </a:t>
            </a:r>
          </a:p>
          <a:p>
            <a:pPr>
              <a:lnSpc>
                <a:spcPct val="125000"/>
              </a:lnSpc>
            </a:pPr>
            <a:endParaRPr lang="en-US" sz="2800" b="0">
              <a:latin typeface="Arial" charset="0"/>
            </a:endParaRPr>
          </a:p>
          <a:p>
            <a:pPr>
              <a:lnSpc>
                <a:spcPct val="125000"/>
              </a:lnSpc>
            </a:pPr>
            <a:r>
              <a:rPr lang="en-US" sz="2800" b="0">
                <a:latin typeface="Arial" charset="0"/>
              </a:rPr>
              <a:t>Well, you need to capture the notions of </a:t>
            </a:r>
            <a:r>
              <a:rPr lang="en-US" sz="2800" b="0" i="1">
                <a:solidFill>
                  <a:srgbClr val="C70F05"/>
                </a:solidFill>
                <a:latin typeface="Arial" charset="0"/>
              </a:rPr>
              <a:t>atomicity, non-determinism, fairness</a:t>
            </a:r>
            <a:r>
              <a:rPr lang="en-US" sz="2800" b="0" i="1">
                <a:latin typeface="Arial" charset="0"/>
              </a:rPr>
              <a:t> </a:t>
            </a:r>
            <a:r>
              <a:rPr lang="en-US" sz="2800" b="0">
                <a:latin typeface="Arial" charset="0"/>
              </a:rPr>
              <a:t>etc. These concepts are not built into languages like JAVA, C++ etc! </a:t>
            </a:r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5715000" y="2057400"/>
            <a:ext cx="1447800" cy="1371600"/>
          </a:xfrm>
          <a:prstGeom prst="smileyFace">
            <a:avLst>
              <a:gd name="adj" fmla="val 4653"/>
            </a:avLst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 flipH="1" flipV="1">
            <a:off x="762000" y="1905000"/>
            <a:ext cx="2971800" cy="1600200"/>
          </a:xfrm>
          <a:prstGeom prst="wedgeRoundRectCallout">
            <a:avLst>
              <a:gd name="adj1" fmla="val -110634"/>
              <a:gd name="adj2" fmla="val -25597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Fairness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5105400" cy="4114800"/>
          </a:xfrm>
        </p:spPr>
        <p:txBody>
          <a:bodyPr rtlCol="0">
            <a:normAutofit fontScale="92500"/>
          </a:bodyPr>
          <a:lstStyle/>
          <a:p>
            <a:pPr marL="438912" indent="-32004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/>
              <a:t>	</a:t>
            </a:r>
            <a:r>
              <a:rPr lang="en-US" sz="2400" dirty="0" smtClean="0"/>
              <a:t>Defines the </a:t>
            </a:r>
            <a:r>
              <a:rPr lang="en-US" sz="2400" dirty="0" smtClean="0">
                <a:solidFill>
                  <a:srgbClr val="C70F05"/>
                </a:solidFill>
              </a:rPr>
              <a:t>choices or restrictions on the scheduling</a:t>
            </a:r>
            <a:r>
              <a:rPr lang="en-US" sz="2400" dirty="0" smtClean="0"/>
              <a:t> of actions. </a:t>
            </a:r>
            <a:r>
              <a:rPr lang="en-US" sz="2400" dirty="0" smtClean="0">
                <a:solidFill>
                  <a:srgbClr val="C70F05"/>
                </a:solidFill>
              </a:rPr>
              <a:t>No such restriction</a:t>
            </a:r>
            <a:r>
              <a:rPr lang="en-US" sz="2400" dirty="0" smtClean="0"/>
              <a:t> implies an </a:t>
            </a:r>
            <a:r>
              <a:rPr lang="en-US" sz="2400" dirty="0" smtClean="0">
                <a:solidFill>
                  <a:schemeClr val="accent2"/>
                </a:solidFill>
              </a:rPr>
              <a:t>unfair scheduler.</a:t>
            </a:r>
            <a:r>
              <a:rPr 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/>
              <a:t>For fair schedulers, the following types of fairness have received attention:</a:t>
            </a:r>
          </a:p>
          <a:p>
            <a:pPr marL="438912" indent="-320040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400" dirty="0" smtClean="0"/>
          </a:p>
          <a:p>
            <a:pPr marL="731520" lvl="1" indent="-274320" fontAlgn="auto">
              <a:lnSpc>
                <a:spcPct val="11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n-US" sz="2400" dirty="0" smtClean="0">
                <a:solidFill>
                  <a:srgbClr val="C70F05"/>
                </a:solidFill>
              </a:rPr>
              <a:t>Unconditional fairness</a:t>
            </a:r>
          </a:p>
          <a:p>
            <a:pPr marL="731520" lvl="1" indent="-274320" fontAlgn="auto">
              <a:lnSpc>
                <a:spcPct val="11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n-US" sz="2400" dirty="0" smtClean="0">
                <a:solidFill>
                  <a:srgbClr val="C70F05"/>
                </a:solidFill>
              </a:rPr>
              <a:t>Weak fairness</a:t>
            </a:r>
          </a:p>
          <a:p>
            <a:pPr marL="731520" lvl="1" indent="-274320" fontAlgn="auto">
              <a:lnSpc>
                <a:spcPct val="11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n-US" sz="2400" dirty="0" smtClean="0">
                <a:solidFill>
                  <a:srgbClr val="C70F05"/>
                </a:solidFill>
              </a:rPr>
              <a:t>Strong fairness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6661150" y="22383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>
              <a:latin typeface="Times New Roman" pitchFamily="18" charset="0"/>
            </a:endParaRPr>
          </a:p>
        </p:txBody>
      </p:sp>
      <p:pic>
        <p:nvPicPr>
          <p:cNvPr id="276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1828800"/>
            <a:ext cx="23622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5848350" y="5297488"/>
            <a:ext cx="28384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schemeClr val="accent2"/>
                </a:solidFill>
              </a:rPr>
              <a:t>Scheduler / demon /</a:t>
            </a:r>
          </a:p>
          <a:p>
            <a:pPr algn="ctr"/>
            <a:r>
              <a:rPr lang="en-US" sz="2000">
                <a:solidFill>
                  <a:schemeClr val="accent2"/>
                </a:solidFill>
              </a:rPr>
              <a:t>adversary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Fairness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1600200"/>
            <a:ext cx="3813175" cy="4114800"/>
          </a:xfrm>
        </p:spPr>
        <p:txBody>
          <a:bodyPr rtlCol="0">
            <a:normAutofit lnSpcReduction="10000"/>
          </a:bodyPr>
          <a:lstStyle/>
          <a:p>
            <a:pPr marL="438912" indent="-32004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b="1" smtClean="0"/>
              <a:t>Program	</a:t>
            </a:r>
            <a:r>
              <a:rPr lang="en-US" sz="2400" smtClean="0"/>
              <a:t>test</a:t>
            </a:r>
          </a:p>
          <a:p>
            <a:pPr marL="438912" indent="-32004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b="1" smtClean="0"/>
              <a:t>define</a:t>
            </a:r>
            <a:r>
              <a:rPr lang="en-US" sz="2400" smtClean="0"/>
              <a:t>	x  : integer </a:t>
            </a:r>
          </a:p>
          <a:p>
            <a:pPr marL="438912" indent="-32004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smtClean="0"/>
              <a:t>{initial value unknown}</a:t>
            </a:r>
          </a:p>
          <a:p>
            <a:pPr marL="438912" indent="-32004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b="1" smtClean="0"/>
              <a:t>do</a:t>
            </a:r>
            <a:r>
              <a:rPr lang="en-US" sz="2400" smtClean="0"/>
              <a:t>	true	</a:t>
            </a:r>
            <a:r>
              <a:rPr lang="en-US" sz="2400" smtClean="0">
                <a:sym typeface="Wingdings" pitchFamily="2" charset="2"/>
              </a:rPr>
              <a:t></a:t>
            </a:r>
            <a:r>
              <a:rPr lang="en-US" sz="2400" smtClean="0"/>
              <a:t>    x : = 0</a:t>
            </a:r>
          </a:p>
          <a:p>
            <a:pPr marL="438912" indent="-32004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smtClean="0">
                <a:sym typeface="Symbol" pitchFamily="18" charset="2"/>
              </a:rPr>
              <a:t></a:t>
            </a:r>
            <a:r>
              <a:rPr lang="en-US" sz="2400" smtClean="0"/>
              <a:t>		x = 0	</a:t>
            </a:r>
            <a:r>
              <a:rPr lang="en-US" sz="2400" smtClean="0">
                <a:sym typeface="Wingdings" pitchFamily="2" charset="2"/>
              </a:rPr>
              <a:t></a:t>
            </a:r>
            <a:r>
              <a:rPr lang="en-US" sz="2400" smtClean="0"/>
              <a:t>    x : = 1</a:t>
            </a:r>
          </a:p>
          <a:p>
            <a:pPr marL="438912" indent="-32004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smtClean="0">
                <a:sym typeface="Symbol" pitchFamily="18" charset="2"/>
              </a:rPr>
              <a:t></a:t>
            </a:r>
            <a:r>
              <a:rPr lang="en-US" sz="2400" smtClean="0"/>
              <a:t>		x = 1	</a:t>
            </a:r>
            <a:r>
              <a:rPr lang="en-US" sz="2400" smtClean="0">
                <a:sym typeface="Wingdings" pitchFamily="2" charset="2"/>
              </a:rPr>
              <a:t></a:t>
            </a:r>
            <a:r>
              <a:rPr lang="en-US" sz="2400" smtClean="0"/>
              <a:t>    x : = 2</a:t>
            </a:r>
          </a:p>
          <a:p>
            <a:pPr marL="438912" indent="-32004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b="1" smtClean="0"/>
              <a:t>od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sz="2400" smtClean="0"/>
          </a:p>
        </p:txBody>
      </p:sp>
      <p:sp>
        <p:nvSpPr>
          <p:cNvPr id="2253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114800" y="1600200"/>
            <a:ext cx="5029200" cy="4114800"/>
          </a:xfrm>
        </p:spPr>
        <p:txBody>
          <a:bodyPr rtlCol="0">
            <a:normAutofit lnSpcReduction="10000"/>
          </a:bodyPr>
          <a:lstStyle/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smtClean="0"/>
              <a:t>An </a:t>
            </a:r>
            <a:r>
              <a:rPr lang="en-US" sz="2400" b="1" smtClean="0">
                <a:solidFill>
                  <a:srgbClr val="C70F05"/>
                </a:solidFill>
              </a:rPr>
              <a:t>unfair scheduler</a:t>
            </a:r>
            <a:r>
              <a:rPr lang="en-US" sz="2400" smtClean="0"/>
              <a:t> </a:t>
            </a:r>
            <a:r>
              <a:rPr lang="en-US" sz="2400" i="1" smtClean="0"/>
              <a:t>may never</a:t>
            </a:r>
            <a:r>
              <a:rPr lang="en-US" sz="2400" smtClean="0"/>
              <a:t> schedule the second (or the third actions). So, x may always be equal to zero.</a:t>
            </a:r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sz="2400" smtClean="0"/>
          </a:p>
          <a:p>
            <a:pPr marL="438912" indent="-32004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400" smtClean="0"/>
              <a:t>An </a:t>
            </a:r>
            <a:r>
              <a:rPr lang="en-US" sz="2400" b="1" smtClean="0">
                <a:solidFill>
                  <a:srgbClr val="C70F05"/>
                </a:solidFill>
              </a:rPr>
              <a:t>unconditionally fair scheduler</a:t>
            </a:r>
            <a:r>
              <a:rPr lang="en-US" sz="2400" smtClean="0"/>
              <a:t> will </a:t>
            </a:r>
            <a:r>
              <a:rPr lang="en-US" sz="2400" b="1" i="1" smtClean="0"/>
              <a:t>eventually</a:t>
            </a:r>
            <a:r>
              <a:rPr lang="en-US" sz="2400" smtClean="0"/>
              <a:t> give every statement a chance to  execute without checking their eligibility. (Example: process scheduler in a multiprogrammed OS.)</a:t>
            </a:r>
          </a:p>
          <a:p>
            <a:pPr marL="438912" indent="-32004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Weak fairness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600200"/>
            <a:ext cx="3813175" cy="4114800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en-US" sz="2400" b="1" smtClean="0"/>
              <a:t>Program </a:t>
            </a:r>
            <a:r>
              <a:rPr lang="en-US" sz="2400" smtClean="0"/>
              <a:t>test</a:t>
            </a:r>
          </a:p>
          <a:p>
            <a:pPr algn="just">
              <a:buFont typeface="Wingdings" pitchFamily="2" charset="2"/>
              <a:buNone/>
            </a:pPr>
            <a:r>
              <a:rPr lang="en-US" sz="2400" b="1" smtClean="0"/>
              <a:t>define</a:t>
            </a:r>
            <a:r>
              <a:rPr lang="en-US" sz="2400" smtClean="0"/>
              <a:t>	 x  : integer </a:t>
            </a:r>
          </a:p>
          <a:p>
            <a:pPr algn="just">
              <a:buFont typeface="Wingdings" pitchFamily="2" charset="2"/>
              <a:buNone/>
            </a:pPr>
            <a:r>
              <a:rPr lang="en-US" sz="2400" smtClean="0"/>
              <a:t>{initial value unknown}</a:t>
            </a:r>
          </a:p>
          <a:p>
            <a:pPr algn="just">
              <a:buFont typeface="Wingdings" pitchFamily="2" charset="2"/>
              <a:buNone/>
            </a:pPr>
            <a:r>
              <a:rPr lang="en-US" sz="2400" b="1" smtClean="0"/>
              <a:t>do</a:t>
            </a:r>
            <a:r>
              <a:rPr lang="en-US" sz="2400" smtClean="0"/>
              <a:t>	true	</a:t>
            </a:r>
            <a:r>
              <a:rPr lang="en-US" sz="2400" smtClean="0">
                <a:sym typeface="Wingdings" pitchFamily="2" charset="2"/>
              </a:rPr>
              <a:t></a:t>
            </a:r>
            <a:r>
              <a:rPr lang="en-US" sz="2400" smtClean="0"/>
              <a:t>    x : = 0</a:t>
            </a:r>
          </a:p>
          <a:p>
            <a:pPr algn="just">
              <a:buFont typeface="Wingdings" pitchFamily="2" charset="2"/>
              <a:buNone/>
            </a:pPr>
            <a:r>
              <a:rPr lang="en-US" sz="2400" smtClean="0">
                <a:sym typeface="Symbol" pitchFamily="18" charset="2"/>
              </a:rPr>
              <a:t></a:t>
            </a:r>
            <a:r>
              <a:rPr lang="en-US" sz="2400" smtClean="0"/>
              <a:t>		x = 0	</a:t>
            </a:r>
            <a:r>
              <a:rPr lang="en-US" sz="2400" smtClean="0">
                <a:sym typeface="Wingdings" pitchFamily="2" charset="2"/>
              </a:rPr>
              <a:t></a:t>
            </a:r>
            <a:r>
              <a:rPr lang="en-US" sz="2400" smtClean="0"/>
              <a:t>    x : = 1</a:t>
            </a:r>
          </a:p>
          <a:p>
            <a:pPr algn="just">
              <a:buFont typeface="Wingdings" pitchFamily="2" charset="2"/>
              <a:buNone/>
            </a:pPr>
            <a:r>
              <a:rPr lang="en-US" sz="2400" smtClean="0">
                <a:sym typeface="Symbol" pitchFamily="18" charset="2"/>
              </a:rPr>
              <a:t></a:t>
            </a:r>
            <a:r>
              <a:rPr lang="en-US" sz="2400" smtClean="0"/>
              <a:t>		x = 1	</a:t>
            </a:r>
            <a:r>
              <a:rPr lang="en-US" sz="2400" smtClean="0">
                <a:sym typeface="Wingdings" pitchFamily="2" charset="2"/>
              </a:rPr>
              <a:t></a:t>
            </a:r>
            <a:r>
              <a:rPr lang="en-US" sz="2400" smtClean="0"/>
              <a:t>    x : = 2</a:t>
            </a:r>
          </a:p>
          <a:p>
            <a:pPr algn="just">
              <a:buFont typeface="Wingdings" pitchFamily="2" charset="2"/>
              <a:buNone/>
            </a:pPr>
            <a:r>
              <a:rPr lang="en-US" sz="2400" b="1" smtClean="0"/>
              <a:t>od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2970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191000" y="1752600"/>
            <a:ext cx="44196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A scheduler is </a:t>
            </a:r>
            <a:r>
              <a:rPr lang="en-US" sz="2400" b="1" smtClean="0">
                <a:solidFill>
                  <a:srgbClr val="C70F05"/>
                </a:solidFill>
              </a:rPr>
              <a:t>weakly fair,</a:t>
            </a:r>
            <a:r>
              <a:rPr lang="en-US" sz="2400" smtClean="0"/>
              <a:t> when it eventually executes every guarded action whose guard </a:t>
            </a:r>
            <a:r>
              <a:rPr lang="en-US" sz="2400" b="1" smtClean="0">
                <a:solidFill>
                  <a:srgbClr val="C70F05"/>
                </a:solidFill>
              </a:rPr>
              <a:t>becomes true, and remains true thereafter</a:t>
            </a:r>
            <a:endParaRPr lang="en-US" sz="2400" smtClean="0">
              <a:solidFill>
                <a:schemeClr val="folHlink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smtClean="0">
              <a:solidFill>
                <a:schemeClr val="folHlink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smtClean="0"/>
              <a:t>A weakly fair scheduler will eventually execute the second action, but may </a:t>
            </a:r>
            <a:r>
              <a:rPr lang="en-US" sz="2400" b="1" smtClean="0">
                <a:solidFill>
                  <a:srgbClr val="C70F05"/>
                </a:solidFill>
              </a:rPr>
              <a:t>never execute the third action</a:t>
            </a:r>
            <a:r>
              <a:rPr lang="en-US" sz="2400" smtClean="0"/>
              <a:t>. Why?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Strong fairness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77825" y="1676400"/>
            <a:ext cx="3813175" cy="4114800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en-US" sz="2400" b="1" smtClean="0"/>
              <a:t>Program	</a:t>
            </a:r>
            <a:r>
              <a:rPr lang="en-US" sz="2400" smtClean="0"/>
              <a:t>test</a:t>
            </a:r>
          </a:p>
          <a:p>
            <a:pPr algn="just">
              <a:buFont typeface="Wingdings" pitchFamily="2" charset="2"/>
              <a:buNone/>
            </a:pPr>
            <a:r>
              <a:rPr lang="en-US" sz="2400" b="1" smtClean="0"/>
              <a:t>define </a:t>
            </a:r>
            <a:r>
              <a:rPr lang="en-US" sz="2400" smtClean="0"/>
              <a:t>	x  : integer </a:t>
            </a:r>
          </a:p>
          <a:p>
            <a:pPr algn="just">
              <a:buFont typeface="Wingdings" pitchFamily="2" charset="2"/>
              <a:buNone/>
            </a:pPr>
            <a:r>
              <a:rPr lang="en-US" sz="2400" smtClean="0"/>
              <a:t>{initial value unknown}</a:t>
            </a:r>
          </a:p>
          <a:p>
            <a:pPr algn="just">
              <a:buFont typeface="Wingdings" pitchFamily="2" charset="2"/>
              <a:buNone/>
            </a:pPr>
            <a:r>
              <a:rPr lang="en-US" sz="2400" b="1" smtClean="0"/>
              <a:t>do</a:t>
            </a:r>
            <a:r>
              <a:rPr lang="en-US" sz="2400" smtClean="0"/>
              <a:t>	true	</a:t>
            </a:r>
            <a:r>
              <a:rPr lang="en-US" sz="2400" smtClean="0">
                <a:sym typeface="Wingdings" pitchFamily="2" charset="2"/>
              </a:rPr>
              <a:t></a:t>
            </a:r>
            <a:r>
              <a:rPr lang="en-US" sz="2400" smtClean="0"/>
              <a:t>    x : = 0</a:t>
            </a:r>
          </a:p>
          <a:p>
            <a:pPr algn="just">
              <a:buFont typeface="Wingdings" pitchFamily="2" charset="2"/>
              <a:buNone/>
            </a:pPr>
            <a:r>
              <a:rPr lang="en-US" sz="2400" smtClean="0">
                <a:sym typeface="Symbol" pitchFamily="18" charset="2"/>
              </a:rPr>
              <a:t></a:t>
            </a:r>
            <a:r>
              <a:rPr lang="en-US" sz="2400" smtClean="0"/>
              <a:t>		x = 0	</a:t>
            </a:r>
            <a:r>
              <a:rPr lang="en-US" sz="2400" smtClean="0">
                <a:sym typeface="Wingdings" pitchFamily="2" charset="2"/>
              </a:rPr>
              <a:t></a:t>
            </a:r>
            <a:r>
              <a:rPr lang="en-US" sz="2400" smtClean="0"/>
              <a:t>    x : = 1</a:t>
            </a:r>
          </a:p>
          <a:p>
            <a:pPr algn="just">
              <a:buFont typeface="Wingdings" pitchFamily="2" charset="2"/>
              <a:buNone/>
            </a:pPr>
            <a:r>
              <a:rPr lang="en-US" sz="2400" smtClean="0">
                <a:sym typeface="Symbol" pitchFamily="18" charset="2"/>
              </a:rPr>
              <a:t></a:t>
            </a:r>
            <a:r>
              <a:rPr lang="en-US" sz="2400" smtClean="0"/>
              <a:t>		x = 1	</a:t>
            </a:r>
            <a:r>
              <a:rPr lang="en-US" sz="2400" smtClean="0">
                <a:sym typeface="Wingdings" pitchFamily="2" charset="2"/>
              </a:rPr>
              <a:t></a:t>
            </a:r>
            <a:r>
              <a:rPr lang="en-US" sz="2400" smtClean="0"/>
              <a:t>    x : = 2</a:t>
            </a:r>
          </a:p>
          <a:p>
            <a:pPr algn="just">
              <a:buFont typeface="Wingdings" pitchFamily="2" charset="2"/>
              <a:buNone/>
            </a:pPr>
            <a:r>
              <a:rPr lang="en-US" sz="2400" b="1" smtClean="0"/>
              <a:t>od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3072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343400" y="1752600"/>
            <a:ext cx="48006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A scheduler is </a:t>
            </a:r>
            <a:r>
              <a:rPr lang="en-US" sz="2400" b="1" smtClean="0">
                <a:solidFill>
                  <a:srgbClr val="C70F05"/>
                </a:solidFill>
              </a:rPr>
              <a:t>strongly fair</a:t>
            </a:r>
            <a:r>
              <a:rPr lang="en-US" sz="2400" smtClean="0"/>
              <a:t>, when it eventually executes every guarded action whose guard </a:t>
            </a:r>
            <a:r>
              <a:rPr lang="en-US" sz="2400" b="1" smtClean="0">
                <a:solidFill>
                  <a:srgbClr val="C70F05"/>
                </a:solidFill>
              </a:rPr>
              <a:t>is true infinitely often.</a:t>
            </a:r>
            <a:endParaRPr lang="en-US" sz="2400" smtClean="0">
              <a:solidFill>
                <a:schemeClr val="folHlink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smtClean="0">
              <a:solidFill>
                <a:schemeClr val="folHlink"/>
              </a:solidFill>
            </a:endParaRPr>
          </a:p>
          <a:p>
            <a:r>
              <a:rPr lang="en-US" sz="2400" smtClean="0"/>
              <a:t>The third statement will be executed under a strongly fair scheduler. Why?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4000" smtClean="0">
                <a:solidFill>
                  <a:schemeClr val="accent1">
                    <a:satMod val="150000"/>
                  </a:schemeClr>
                </a:solidFill>
              </a:rPr>
              <a:t>Central vs. Distributed Scheduler</a:t>
            </a:r>
            <a:endParaRPr lang="en-US" sz="4000" smtClean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1981200"/>
            <a:ext cx="4114800" cy="4267200"/>
          </a:xfrm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Distributed Scheduler</a:t>
            </a:r>
          </a:p>
          <a:p>
            <a:pPr lvl="1"/>
            <a:r>
              <a:rPr lang="en-US" altLang="ko-KR" sz="2000" smtClean="0">
                <a:ea typeface="굴림" pitchFamily="50" charset="-127"/>
              </a:rPr>
              <a:t>Since each individual process has a local scheduler, it leaves the scheduling decision to these individual schedulers, </a:t>
            </a:r>
            <a:r>
              <a:rPr lang="en-US" altLang="ko-KR" sz="2000" smtClean="0">
                <a:solidFill>
                  <a:schemeClr val="accent2"/>
                </a:solidFill>
                <a:ea typeface="굴림" pitchFamily="50" charset="-127"/>
              </a:rPr>
              <a:t>without attempting any kind of global coordination.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8200" y="1981200"/>
            <a:ext cx="4191000" cy="4267200"/>
          </a:xfrm>
        </p:spPr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Central Scheduler or Serial Scheduler</a:t>
            </a:r>
          </a:p>
          <a:p>
            <a:pPr lvl="1"/>
            <a:r>
              <a:rPr lang="en-US" altLang="ko-KR" sz="2000" smtClean="0">
                <a:ea typeface="굴림" pitchFamily="50" charset="-127"/>
              </a:rPr>
              <a:t>It based on the interleaving of actions. It assume that an invisible demon </a:t>
            </a:r>
            <a:r>
              <a:rPr lang="en-US" altLang="ko-KR" sz="2000" u="sng" smtClean="0">
                <a:ea typeface="굴림" pitchFamily="50" charset="-127"/>
              </a:rPr>
              <a:t>finds out</a:t>
            </a:r>
            <a:r>
              <a:rPr lang="en-US" altLang="ko-KR" sz="2000" smtClean="0">
                <a:ea typeface="굴림" pitchFamily="50" charset="-127"/>
              </a:rPr>
              <a:t> all the guards that are enabled, arbitrarily </a:t>
            </a:r>
            <a:r>
              <a:rPr lang="en-US" altLang="ko-KR" sz="2000" u="sng" smtClean="0">
                <a:ea typeface="굴림" pitchFamily="50" charset="-127"/>
              </a:rPr>
              <a:t>picks</a:t>
            </a:r>
            <a:r>
              <a:rPr lang="en-US" altLang="ko-KR" sz="2000" smtClean="0">
                <a:ea typeface="굴림" pitchFamily="50" charset="-127"/>
              </a:rPr>
              <a:t> any one of these guards, </a:t>
            </a:r>
            <a:r>
              <a:rPr lang="en-US" altLang="ko-KR" sz="2000" u="sng" smtClean="0">
                <a:ea typeface="굴림" pitchFamily="50" charset="-127"/>
              </a:rPr>
              <a:t>schedules</a:t>
            </a:r>
            <a:r>
              <a:rPr lang="en-US" altLang="ko-KR" sz="2000" smtClean="0">
                <a:ea typeface="굴림" pitchFamily="50" charset="-127"/>
              </a:rPr>
              <a:t> the corresponding actions, and </a:t>
            </a:r>
            <a:r>
              <a:rPr lang="en-US" altLang="ko-KR" sz="2000" u="sng" smtClean="0">
                <a:solidFill>
                  <a:schemeClr val="accent2"/>
                </a:solidFill>
                <a:ea typeface="굴림" pitchFamily="50" charset="-127"/>
              </a:rPr>
              <a:t>waits</a:t>
            </a:r>
            <a:r>
              <a:rPr lang="en-US" altLang="ko-KR" sz="2000" smtClean="0">
                <a:solidFill>
                  <a:schemeClr val="accent2"/>
                </a:solidFill>
                <a:ea typeface="굴림" pitchFamily="50" charset="-127"/>
              </a:rPr>
              <a:t> for the completion of this action before re-evaluating the guards.</a:t>
            </a:r>
            <a:endParaRPr lang="en-US" sz="200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4000" smtClean="0">
                <a:solidFill>
                  <a:schemeClr val="accent1">
                    <a:satMod val="150000"/>
                  </a:schemeClr>
                </a:solidFill>
              </a:rPr>
              <a:t>Central vs. Distributed Scheduler </a:t>
            </a:r>
            <a:br>
              <a:rPr lang="en-US" altLang="ko-KR" sz="400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4000" smtClean="0">
                <a:solidFill>
                  <a:schemeClr val="accent1">
                    <a:satMod val="150000"/>
                  </a:schemeClr>
                </a:solidFill>
              </a:rPr>
              <a:t>Example</a:t>
            </a:r>
            <a:endParaRPr lang="en-US" sz="4000" smtClean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ko-KR" sz="2800" smtClean="0">
                <a:ea typeface="굴림" pitchFamily="50" charset="-127"/>
              </a:rPr>
              <a:t>Goal: To make x[i+1 mod 2] = x[i]</a:t>
            </a:r>
          </a:p>
          <a:p>
            <a:pPr>
              <a:lnSpc>
                <a:spcPct val="90000"/>
              </a:lnSpc>
            </a:pPr>
            <a:endParaRPr lang="en-US" altLang="ko-KR" sz="2800" smtClean="0">
              <a:ea typeface="굴림" pitchFamily="50" charset="-127"/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 sz="2400" smtClean="0">
                <a:ea typeface="굴림" pitchFamily="50" charset="-127"/>
              </a:rPr>
              <a:t>{in all the processors i}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 sz="2400" smtClean="0">
                <a:ea typeface="굴림" pitchFamily="50" charset="-127"/>
              </a:rPr>
              <a:t>do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ko-KR" smtClean="0">
                <a:ea typeface="굴림" pitchFamily="50" charset="-127"/>
              </a:rPr>
              <a:t>x[i+1 mod 2] </a:t>
            </a:r>
            <a:r>
              <a:rPr lang="en-US" altLang="ko-KR" smtClean="0">
                <a:ea typeface="굴림" pitchFamily="50" charset="-127"/>
                <a:cs typeface="Tahoma" pitchFamily="34" charset="0"/>
              </a:rPr>
              <a:t>≠ x[i] </a:t>
            </a:r>
            <a:r>
              <a:rPr lang="en-US" altLang="ko-KR" smtClean="0">
                <a:ea typeface="굴림" pitchFamily="50" charset="-127"/>
                <a:cs typeface="Tahoma" pitchFamily="34" charset="0"/>
                <a:sym typeface="Wingdings" pitchFamily="2" charset="2"/>
              </a:rPr>
              <a:t> x [i] := ¬ x[i]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 sz="2400" smtClean="0">
                <a:ea typeface="굴림" pitchFamily="50" charset="-127"/>
                <a:cs typeface="Tahoma" pitchFamily="34" charset="0"/>
                <a:sym typeface="Wingdings" pitchFamily="2" charset="2"/>
              </a:rPr>
              <a:t>od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US" altLang="ko-KR" sz="2400" smtClean="0">
              <a:ea typeface="굴림" pitchFamily="50" charset="-127"/>
              <a:cs typeface="Tahoma" pitchFamily="34" charset="0"/>
              <a:sym typeface="Wingdings" pitchFamily="2" charset="2"/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 sz="2400" smtClean="0">
                <a:solidFill>
                  <a:schemeClr val="accent2"/>
                </a:solidFill>
                <a:ea typeface="굴림" pitchFamily="50" charset="-127"/>
                <a:cs typeface="Tahoma" pitchFamily="34" charset="0"/>
                <a:sym typeface="Wingdings" pitchFamily="2" charset="2"/>
              </a:rPr>
              <a:t>Will this program terminate?</a:t>
            </a:r>
          </a:p>
          <a:p>
            <a:pPr lvl="1">
              <a:lnSpc>
                <a:spcPct val="90000"/>
              </a:lnSpc>
            </a:pPr>
            <a:r>
              <a:rPr lang="en-US" altLang="ko-KR" sz="2400" smtClean="0">
                <a:solidFill>
                  <a:schemeClr val="accent2"/>
                </a:solidFill>
                <a:ea typeface="굴림" pitchFamily="50" charset="-127"/>
                <a:cs typeface="Tahoma" pitchFamily="34" charset="0"/>
                <a:sym typeface="Wingdings" pitchFamily="2" charset="2"/>
              </a:rPr>
              <a:t>	using distributed scheduler</a:t>
            </a:r>
          </a:p>
          <a:p>
            <a:pPr lvl="1">
              <a:lnSpc>
                <a:spcPct val="90000"/>
              </a:lnSpc>
            </a:pPr>
            <a:r>
              <a:rPr lang="en-US" altLang="ko-KR" sz="2400" smtClean="0">
                <a:solidFill>
                  <a:schemeClr val="accent2"/>
                </a:solidFill>
                <a:ea typeface="굴림" pitchFamily="50" charset="-127"/>
                <a:cs typeface="Tahoma" pitchFamily="34" charset="0"/>
                <a:sym typeface="Wingdings" pitchFamily="2" charset="2"/>
              </a:rPr>
              <a:t>	using central scheduler</a:t>
            </a:r>
            <a:r>
              <a:rPr lang="en-US" altLang="ko-KR" sz="2400" smtClean="0">
                <a:ea typeface="굴림" pitchFamily="50" charset="-127"/>
                <a:cs typeface="Tahoma" pitchFamily="34" charset="0"/>
                <a:sym typeface="Wingdings" pitchFamily="2" charset="2"/>
              </a:rPr>
              <a:t> </a:t>
            </a:r>
            <a:endParaRPr lang="en-US" sz="2400" smtClean="0"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4000" smtClean="0">
                <a:solidFill>
                  <a:schemeClr val="accent1">
                    <a:satMod val="150000"/>
                  </a:schemeClr>
                </a:solidFill>
              </a:rPr>
              <a:t>Simulation of </a:t>
            </a:r>
            <a:br>
              <a:rPr lang="en-US" altLang="ko-KR" sz="400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4000" smtClean="0">
                <a:solidFill>
                  <a:schemeClr val="accent1">
                    <a:satMod val="150000"/>
                  </a:schemeClr>
                </a:solidFill>
              </a:rPr>
              <a:t>a Distributed scheduling model</a:t>
            </a:r>
            <a:endParaRPr lang="en-US" sz="4000" smtClean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81200"/>
            <a:ext cx="83058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ko-KR" sz="2800" smtClean="0">
                <a:ea typeface="굴림" pitchFamily="50" charset="-127"/>
              </a:rPr>
              <a:t>Example</a:t>
            </a:r>
          </a:p>
          <a:p>
            <a:pPr lvl="1">
              <a:lnSpc>
                <a:spcPct val="90000"/>
              </a:lnSpc>
            </a:pPr>
            <a:r>
              <a:rPr lang="en-US" altLang="ko-KR" sz="2400" smtClean="0">
                <a:ea typeface="굴림" pitchFamily="50" charset="-127"/>
              </a:rPr>
              <a:t>Let </a:t>
            </a:r>
            <a:r>
              <a:rPr lang="en-US" altLang="ko-KR" sz="2400" b="1" smtClean="0">
                <a:ea typeface="굴림" pitchFamily="50" charset="-127"/>
              </a:rPr>
              <a:t>y[k,i]</a:t>
            </a:r>
            <a:r>
              <a:rPr lang="en-US" altLang="ko-KR" sz="2400" smtClean="0">
                <a:ea typeface="굴림" pitchFamily="50" charset="-127"/>
              </a:rPr>
              <a:t> denotes the local copy of </a:t>
            </a:r>
            <a:r>
              <a:rPr lang="en-US" altLang="ko-KR" sz="2400" b="1" smtClean="0">
                <a:ea typeface="굴림" pitchFamily="50" charset="-127"/>
              </a:rPr>
              <a:t>the state x[k]</a:t>
            </a:r>
            <a:r>
              <a:rPr lang="en-US" altLang="ko-KR" sz="2400" smtClean="0">
                <a:ea typeface="굴림" pitchFamily="50" charset="-127"/>
              </a:rPr>
              <a:t> of process k as maintained by a neighboring </a:t>
            </a:r>
            <a:r>
              <a:rPr lang="en-US" altLang="ko-KR" sz="2400" b="1" smtClean="0">
                <a:ea typeface="굴림" pitchFamily="50" charset="-127"/>
              </a:rPr>
              <a:t>process i</a:t>
            </a:r>
            <a:r>
              <a:rPr lang="en-US" altLang="ko-KR" sz="2400" smtClean="0">
                <a:ea typeface="굴림" pitchFamily="50" charset="-127"/>
              </a:rPr>
              <a:t>.</a:t>
            </a:r>
          </a:p>
          <a:p>
            <a:pPr lvl="2">
              <a:lnSpc>
                <a:spcPct val="90000"/>
              </a:lnSpc>
            </a:pPr>
            <a:r>
              <a:rPr lang="en-US" altLang="ko-KR" sz="2000" smtClean="0">
                <a:ea typeface="굴림" pitchFamily="50" charset="-127"/>
              </a:rPr>
              <a:t>To evaluate the guard by process i</a:t>
            </a:r>
          </a:p>
          <a:p>
            <a:pPr lvl="3">
              <a:lnSpc>
                <a:spcPct val="90000"/>
              </a:lnSpc>
            </a:pPr>
            <a:r>
              <a:rPr lang="en-US" altLang="ko-KR" sz="1800" smtClean="0">
                <a:ea typeface="굴림" pitchFamily="50" charset="-127"/>
              </a:rPr>
              <a:t>process i copies the state of each neighbor k, that is, y[k,i] := x[k]</a:t>
            </a:r>
          </a:p>
          <a:p>
            <a:pPr lvl="3">
              <a:lnSpc>
                <a:spcPct val="90000"/>
              </a:lnSpc>
            </a:pPr>
            <a:r>
              <a:rPr lang="en-US" altLang="ko-KR" sz="1800" smtClean="0">
                <a:ea typeface="굴림" pitchFamily="50" charset="-127"/>
              </a:rPr>
              <a:t>Each process evaluates its guard(s) using the local copies of its neighbors’ state and decides if an action will be scheduled.</a:t>
            </a:r>
          </a:p>
          <a:p>
            <a:pPr lvl="2">
              <a:lnSpc>
                <a:spcPct val="90000"/>
              </a:lnSpc>
            </a:pPr>
            <a:r>
              <a:rPr lang="en-US" altLang="ko-KR" sz="2000" smtClean="0">
                <a:ea typeface="굴림" pitchFamily="50" charset="-127"/>
              </a:rPr>
              <a:t>The number of steps allowed to copy the neighbors’ states will depend on the grain of atomicity.</a:t>
            </a:r>
          </a:p>
          <a:p>
            <a:pPr lvl="3">
              <a:lnSpc>
                <a:spcPct val="90000"/>
              </a:lnSpc>
            </a:pPr>
            <a:r>
              <a:rPr lang="en-US" altLang="ko-KR" sz="1800" smtClean="0">
                <a:ea typeface="굴림" pitchFamily="50" charset="-127"/>
              </a:rPr>
              <a:t>Read-write atomicity in a fine-grain atomicity: only one read at a time</a:t>
            </a:r>
          </a:p>
          <a:p>
            <a:pPr lvl="3">
              <a:lnSpc>
                <a:spcPct val="90000"/>
              </a:lnSpc>
            </a:pPr>
            <a:r>
              <a:rPr lang="en-US" altLang="ko-KR" sz="1800" smtClean="0">
                <a:ea typeface="굴림" pitchFamily="50" charset="-127"/>
              </a:rPr>
              <a:t>Coarse-grain atomicity model: all the read can be done in a single step</a:t>
            </a:r>
            <a:endParaRPr lang="en-US" sz="180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4000" smtClean="0">
                <a:solidFill>
                  <a:schemeClr val="accent1">
                    <a:satMod val="150000"/>
                  </a:schemeClr>
                </a:solidFill>
              </a:rPr>
              <a:t>Advantage &amp; Disadvantage of Central scheduling</a:t>
            </a:r>
            <a:endParaRPr lang="en-US" sz="4000" smtClean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800" smtClean="0">
                <a:ea typeface="굴림" pitchFamily="50" charset="-127"/>
              </a:rPr>
              <a:t>Advantage</a:t>
            </a:r>
          </a:p>
          <a:p>
            <a:pPr lvl="1"/>
            <a:r>
              <a:rPr lang="en-US" altLang="ko-KR" sz="2400" smtClean="0">
                <a:ea typeface="굴림" pitchFamily="50" charset="-127"/>
              </a:rPr>
              <a:t>Relatively easy of correctness proof</a:t>
            </a:r>
          </a:p>
          <a:p>
            <a:r>
              <a:rPr lang="en-US" altLang="ko-KR" sz="2800" smtClean="0">
                <a:ea typeface="굴림" pitchFamily="50" charset="-127"/>
              </a:rPr>
              <a:t>Disadvantage</a:t>
            </a:r>
          </a:p>
          <a:p>
            <a:pPr lvl="1"/>
            <a:r>
              <a:rPr lang="en-US" altLang="ko-KR" sz="2400" smtClean="0">
                <a:ea typeface="굴림" pitchFamily="50" charset="-127"/>
              </a:rPr>
              <a:t>Poor parallelism and poor scalability</a:t>
            </a:r>
          </a:p>
          <a:p>
            <a:pPr lvl="1"/>
            <a:endParaRPr lang="en-US" altLang="ko-KR" smtClean="0">
              <a:ea typeface="굴림" pitchFamily="50" charset="-127"/>
            </a:endParaRPr>
          </a:p>
          <a:p>
            <a:endParaRPr lang="en-US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4000" smtClean="0">
                <a:solidFill>
                  <a:schemeClr val="accent1">
                    <a:satMod val="150000"/>
                  </a:schemeClr>
                </a:solidFill>
              </a:rPr>
              <a:t>Correctness proof (1)</a:t>
            </a:r>
            <a:br>
              <a:rPr lang="en-US" altLang="ko-KR" sz="400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4000" smtClean="0">
                <a:solidFill>
                  <a:schemeClr val="accent1">
                    <a:satMod val="150000"/>
                  </a:schemeClr>
                </a:solidFill>
              </a:rPr>
              <a:t>Example</a:t>
            </a:r>
            <a:endParaRPr lang="en-US" sz="4000" smtClean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ko-KR" sz="2800" smtClean="0">
                <a:ea typeface="굴림" pitchFamily="50" charset="-127"/>
              </a:rPr>
              <a:t>No System function correctly with distributed schedulers unless it functions correctly under a central scheduler.</a:t>
            </a:r>
          </a:p>
          <a:p>
            <a:pPr>
              <a:lnSpc>
                <a:spcPct val="80000"/>
              </a:lnSpc>
            </a:pPr>
            <a:r>
              <a:rPr lang="en-US" altLang="ko-KR" sz="2800" smtClean="0">
                <a:ea typeface="굴림" pitchFamily="50" charset="-127"/>
              </a:rPr>
              <a:t>In restricted cases, correct behavior with a central scheduler guarantees correct behavior with a distributed scheduler.</a:t>
            </a:r>
          </a:p>
          <a:p>
            <a:pPr lvl="1">
              <a:lnSpc>
                <a:spcPct val="80000"/>
              </a:lnSpc>
            </a:pPr>
            <a:r>
              <a:rPr lang="en-US" altLang="ko-KR" sz="2400" b="1" smtClean="0">
                <a:ea typeface="굴림" pitchFamily="50" charset="-127"/>
              </a:rPr>
              <a:t>Theorem 4.1</a:t>
            </a:r>
            <a:r>
              <a:rPr lang="en-US" altLang="ko-KR" sz="2400" smtClean="0">
                <a:ea typeface="굴림" pitchFamily="50" charset="-127"/>
              </a:rPr>
              <a:t> If a distributed system works correctly with a central scheduler and no enabled guard of a process is disabled by the actions of their neighbors, the system is also correct with a distributed scheduler.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4000" smtClean="0">
                <a:solidFill>
                  <a:schemeClr val="accent1">
                    <a:satMod val="150000"/>
                  </a:schemeClr>
                </a:solidFill>
              </a:rPr>
              <a:t>Correctness proof (2)</a:t>
            </a:r>
            <a:br>
              <a:rPr lang="en-US" altLang="ko-KR" sz="400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4000" smtClean="0">
                <a:solidFill>
                  <a:schemeClr val="accent1">
                    <a:satMod val="150000"/>
                  </a:schemeClr>
                </a:solidFill>
              </a:rPr>
              <a:t>Example</a:t>
            </a:r>
            <a:endParaRPr lang="en-US" sz="4000" smtClean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en-US" altLang="ko-KR" sz="2000" b="1" smtClean="0">
                <a:ea typeface="굴림" pitchFamily="50" charset="-127"/>
              </a:rPr>
              <a:t>Proof.</a:t>
            </a:r>
            <a:r>
              <a:rPr lang="en-US" altLang="ko-KR" sz="2000" smtClean="0">
                <a:ea typeface="굴림" pitchFamily="50" charset="-127"/>
              </a:rPr>
              <a:t> Assume that I and j are neighboring processes. Consider the following four events: (1) the evaluation of G</a:t>
            </a:r>
            <a:r>
              <a:rPr lang="en-US" altLang="ko-KR" sz="2000" baseline="-25000" smtClean="0">
                <a:ea typeface="굴림" pitchFamily="50" charset="-127"/>
              </a:rPr>
              <a:t>i </a:t>
            </a:r>
            <a:r>
              <a:rPr lang="en-US" altLang="ko-KR" sz="2000" smtClean="0">
                <a:ea typeface="굴림" pitchFamily="50" charset="-127"/>
              </a:rPr>
              <a:t>as true; (2) the execution of S</a:t>
            </a:r>
            <a:r>
              <a:rPr lang="en-US" altLang="ko-KR" sz="2000" baseline="-25000" smtClean="0">
                <a:ea typeface="굴림" pitchFamily="50" charset="-127"/>
              </a:rPr>
              <a:t>i</a:t>
            </a:r>
            <a:r>
              <a:rPr lang="en-US" altLang="ko-KR" sz="2000" smtClean="0">
                <a:ea typeface="굴림" pitchFamily="50" charset="-127"/>
              </a:rPr>
              <a:t>; (3) the evaluation of G</a:t>
            </a:r>
            <a:r>
              <a:rPr lang="en-US" altLang="ko-KR" sz="2000" baseline="-25000" smtClean="0">
                <a:ea typeface="굴림" pitchFamily="50" charset="-127"/>
              </a:rPr>
              <a:t>j </a:t>
            </a:r>
            <a:r>
              <a:rPr lang="en-US" altLang="ko-KR" sz="2000" smtClean="0">
                <a:ea typeface="굴림" pitchFamily="50" charset="-127"/>
              </a:rPr>
              <a:t>as true; and (4) the execution of S</a:t>
            </a:r>
            <a:r>
              <a:rPr lang="en-US" altLang="ko-KR" sz="2000" baseline="-25000" smtClean="0">
                <a:ea typeface="굴림" pitchFamily="50" charset="-127"/>
              </a:rPr>
              <a:t>j</a:t>
            </a:r>
            <a:r>
              <a:rPr lang="en-US" altLang="ko-KR" sz="2000" smtClean="0">
                <a:ea typeface="굴림" pitchFamily="50" charset="-127"/>
              </a:rPr>
              <a:t>. Distributed schedulers allow the following schedules:</a:t>
            </a:r>
          </a:p>
          <a:p>
            <a:pPr lvl="1">
              <a:lnSpc>
                <a:spcPct val="90000"/>
              </a:lnSpc>
            </a:pPr>
            <a:endParaRPr lang="en-US" altLang="ko-KR" sz="2000" smtClean="0">
              <a:ea typeface="굴림" pitchFamily="50" charset="-127"/>
            </a:endParaRPr>
          </a:p>
          <a:p>
            <a:pPr lvl="2">
              <a:lnSpc>
                <a:spcPct val="90000"/>
              </a:lnSpc>
            </a:pPr>
            <a:r>
              <a:rPr lang="en-US" altLang="ko-KR" sz="1800" smtClean="0">
                <a:ea typeface="굴림" pitchFamily="50" charset="-127"/>
              </a:rPr>
              <a:t>Case 1: (1)(2)(3)(4)</a:t>
            </a:r>
          </a:p>
          <a:p>
            <a:pPr lvl="2">
              <a:lnSpc>
                <a:spcPct val="90000"/>
              </a:lnSpc>
            </a:pPr>
            <a:r>
              <a:rPr lang="en-US" altLang="ko-KR" sz="1800" smtClean="0">
                <a:ea typeface="굴림" pitchFamily="50" charset="-127"/>
              </a:rPr>
              <a:t>Case 2: (1)(3)(4)(2)</a:t>
            </a:r>
          </a:p>
          <a:p>
            <a:pPr lvl="2">
              <a:lnSpc>
                <a:spcPct val="90000"/>
              </a:lnSpc>
            </a:pPr>
            <a:r>
              <a:rPr lang="en-US" altLang="ko-KR" sz="1800" smtClean="0">
                <a:ea typeface="굴림" pitchFamily="50" charset="-127"/>
              </a:rPr>
              <a:t>Case 3: (1)(3)(2)(4)</a:t>
            </a:r>
          </a:p>
          <a:p>
            <a:pPr lvl="2">
              <a:lnSpc>
                <a:spcPct val="90000"/>
              </a:lnSpc>
            </a:pPr>
            <a:endParaRPr lang="en-US" sz="1800" smtClean="0"/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 sz="2000" smtClean="0">
                <a:ea typeface="굴림" pitchFamily="50" charset="-127"/>
              </a:rPr>
              <a:t>	Since the case 2 and the case 3 can be reduced to the case 1 and the case 1 corresponds to that of a central schedule. Thus, the theorem is proven.</a:t>
            </a:r>
            <a:endParaRPr lang="en-US" sz="20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Syntax &amp; semantics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382000" cy="54102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altLang="ko-KR" sz="2800" smtClean="0">
                <a:latin typeface="Arial" charset="0"/>
                <a:ea typeface="굴림" pitchFamily="50" charset="-127"/>
              </a:rPr>
              <a:t>Structure of a program</a:t>
            </a:r>
          </a:p>
          <a:p>
            <a:pPr lvl="1">
              <a:lnSpc>
                <a:spcPct val="110000"/>
              </a:lnSpc>
            </a:pPr>
            <a:r>
              <a:rPr lang="en-US" altLang="ko-KR" sz="2400" smtClean="0">
                <a:latin typeface="Arial" charset="0"/>
                <a:ea typeface="굴림" pitchFamily="50" charset="-127"/>
              </a:rPr>
              <a:t>In the opening line</a:t>
            </a:r>
          </a:p>
          <a:p>
            <a:pPr lvl="2">
              <a:lnSpc>
                <a:spcPct val="110000"/>
              </a:lnSpc>
              <a:buFontTx/>
              <a:buNone/>
            </a:pPr>
            <a:r>
              <a:rPr lang="en-US" altLang="ko-KR" sz="2000" smtClean="0">
                <a:solidFill>
                  <a:schemeClr val="accent2"/>
                </a:solidFill>
                <a:latin typeface="Arial" charset="0"/>
                <a:ea typeface="굴림" pitchFamily="50" charset="-127"/>
              </a:rPr>
              <a:t>program &lt;name&gt;;</a:t>
            </a:r>
          </a:p>
          <a:p>
            <a:pPr lvl="1">
              <a:lnSpc>
                <a:spcPct val="110000"/>
              </a:lnSpc>
            </a:pPr>
            <a:r>
              <a:rPr lang="en-US" altLang="ko-KR" sz="2400" smtClean="0">
                <a:latin typeface="Arial" charset="0"/>
                <a:ea typeface="굴림" pitchFamily="50" charset="-127"/>
              </a:rPr>
              <a:t>To define variables and constants</a:t>
            </a:r>
          </a:p>
          <a:p>
            <a:pPr lvl="2">
              <a:lnSpc>
                <a:spcPct val="110000"/>
              </a:lnSpc>
              <a:buFontTx/>
              <a:buNone/>
            </a:pPr>
            <a:r>
              <a:rPr lang="en-US" altLang="ko-KR" sz="2000" smtClean="0">
                <a:solidFill>
                  <a:schemeClr val="accent2"/>
                </a:solidFill>
                <a:latin typeface="Arial" charset="0"/>
                <a:ea typeface="굴림" pitchFamily="50" charset="-127"/>
              </a:rPr>
              <a:t>define &lt;variable name&gt;: &lt;variable type&gt;;</a:t>
            </a:r>
          </a:p>
          <a:p>
            <a:pPr lvl="2">
              <a:lnSpc>
                <a:spcPct val="110000"/>
              </a:lnSpc>
              <a:buFontTx/>
              <a:buNone/>
            </a:pPr>
            <a:r>
              <a:rPr lang="en-US" altLang="ko-KR" sz="2000" smtClean="0">
                <a:latin typeface="Arial" charset="0"/>
                <a:ea typeface="굴림" pitchFamily="50" charset="-127"/>
              </a:rPr>
              <a:t>(ex 1) define n: message;</a:t>
            </a:r>
          </a:p>
          <a:p>
            <a:pPr lvl="2">
              <a:lnSpc>
                <a:spcPct val="110000"/>
              </a:lnSpc>
              <a:buFontTx/>
              <a:buNone/>
            </a:pPr>
            <a:r>
              <a:rPr lang="en-US" altLang="ko-KR" sz="2000" smtClean="0">
                <a:latin typeface="Arial" charset="0"/>
                <a:ea typeface="굴림" pitchFamily="50" charset="-127"/>
              </a:rPr>
              <a:t>(ex 2) type message = record</a:t>
            </a:r>
          </a:p>
          <a:p>
            <a:pPr lvl="3">
              <a:lnSpc>
                <a:spcPct val="110000"/>
              </a:lnSpc>
              <a:buFontTx/>
              <a:buNone/>
            </a:pPr>
            <a:r>
              <a:rPr lang="en-US" altLang="ko-KR" sz="1800" smtClean="0">
                <a:latin typeface="Arial" charset="0"/>
                <a:ea typeface="굴림" pitchFamily="50" charset="-127"/>
              </a:rPr>
              <a:t>			a: integer</a:t>
            </a:r>
          </a:p>
          <a:p>
            <a:pPr lvl="3">
              <a:lnSpc>
                <a:spcPct val="110000"/>
              </a:lnSpc>
              <a:buFontTx/>
              <a:buNone/>
            </a:pPr>
            <a:r>
              <a:rPr lang="en-US" altLang="ko-KR" sz="1800" smtClean="0">
                <a:latin typeface="Arial" charset="0"/>
                <a:ea typeface="굴림" pitchFamily="50" charset="-127"/>
              </a:rPr>
              <a:t>			b: integer</a:t>
            </a:r>
          </a:p>
          <a:p>
            <a:pPr lvl="3">
              <a:lnSpc>
                <a:spcPct val="110000"/>
              </a:lnSpc>
              <a:buFontTx/>
              <a:buNone/>
            </a:pPr>
            <a:r>
              <a:rPr lang="en-US" altLang="ko-KR" sz="1800" smtClean="0">
                <a:latin typeface="Arial" charset="0"/>
                <a:ea typeface="굴림" pitchFamily="50" charset="-127"/>
              </a:rPr>
              <a:t>			c: boolean</a:t>
            </a:r>
          </a:p>
          <a:p>
            <a:pPr lvl="2">
              <a:lnSpc>
                <a:spcPct val="110000"/>
              </a:lnSpc>
              <a:buFontTx/>
              <a:buNone/>
            </a:pPr>
            <a:r>
              <a:rPr lang="en-US" altLang="ko-KR" sz="2000" smtClean="0">
                <a:latin typeface="Arial" charset="0"/>
                <a:ea typeface="굴림" pitchFamily="50" charset="-127"/>
              </a:rPr>
              <a:t>			end</a:t>
            </a:r>
          </a:p>
          <a:p>
            <a:pPr lvl="2">
              <a:lnSpc>
                <a:spcPct val="110000"/>
              </a:lnSpc>
              <a:buFontTx/>
              <a:buNone/>
            </a:pPr>
            <a:r>
              <a:rPr lang="en-US" altLang="ko-KR" sz="2000" smtClean="0">
                <a:latin typeface="Arial" charset="0"/>
                <a:ea typeface="굴림" pitchFamily="50" charset="-127"/>
              </a:rPr>
              <a:t>	       define	m: message</a:t>
            </a: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Syntax &amp; semantics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7772400" cy="4114800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US" altLang="ko-KR" sz="2400" smtClean="0">
                <a:ea typeface="굴림" pitchFamily="50" charset="-127"/>
              </a:rPr>
              <a:t>To assign </a:t>
            </a:r>
            <a:r>
              <a:rPr lang="en-US" altLang="ko-KR" sz="2400" u="sng" smtClean="0">
                <a:ea typeface="굴림" pitchFamily="50" charset="-127"/>
              </a:rPr>
              <a:t>an initial value</a:t>
            </a:r>
            <a:r>
              <a:rPr lang="en-US" altLang="ko-KR" sz="2400" smtClean="0">
                <a:ea typeface="굴림" pitchFamily="50" charset="-127"/>
              </a:rPr>
              <a:t> to a variable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altLang="ko-KR" smtClean="0">
                <a:solidFill>
                  <a:schemeClr val="accent2"/>
                </a:solidFill>
                <a:ea typeface="굴림" pitchFamily="50" charset="-127"/>
              </a:rPr>
              <a:t>Initially &lt;variable&gt; = &lt;initial value&gt;;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altLang="ko-KR" smtClean="0">
                <a:ea typeface="굴림" pitchFamily="50" charset="-127"/>
              </a:rPr>
              <a:t>(ex) initially x = 0;</a:t>
            </a:r>
          </a:p>
          <a:p>
            <a:pPr lvl="1">
              <a:lnSpc>
                <a:spcPct val="90000"/>
              </a:lnSpc>
            </a:pPr>
            <a:r>
              <a:rPr lang="en-US" altLang="ko-KR" sz="2400" smtClean="0">
                <a:ea typeface="굴림" pitchFamily="50" charset="-127"/>
              </a:rPr>
              <a:t>A simple assignment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altLang="ko-KR" smtClean="0">
                <a:solidFill>
                  <a:schemeClr val="accent2"/>
                </a:solidFill>
                <a:ea typeface="굴림" pitchFamily="50" charset="-127"/>
              </a:rPr>
              <a:t>&lt;variable&gt; := &lt;expression&gt;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altLang="ko-KR" smtClean="0">
                <a:ea typeface="굴림" pitchFamily="50" charset="-127"/>
              </a:rPr>
              <a:t>(ex) x := E</a:t>
            </a:r>
          </a:p>
          <a:p>
            <a:pPr lvl="1">
              <a:lnSpc>
                <a:spcPct val="90000"/>
              </a:lnSpc>
            </a:pPr>
            <a:r>
              <a:rPr lang="en-US" altLang="ko-KR" sz="2400" smtClean="0">
                <a:ea typeface="굴림" pitchFamily="50" charset="-127"/>
              </a:rPr>
              <a:t>A compound assignment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altLang="ko-KR" smtClean="0">
                <a:solidFill>
                  <a:schemeClr val="accent2"/>
                </a:solidFill>
                <a:ea typeface="굴림" pitchFamily="50" charset="-127"/>
              </a:rPr>
              <a:t>&lt;variable 1&gt;[,&lt;variable n&gt;] := 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altLang="ko-KR" smtClean="0">
                <a:solidFill>
                  <a:schemeClr val="accent2"/>
                </a:solidFill>
                <a:ea typeface="굴림" pitchFamily="50" charset="-127"/>
              </a:rPr>
              <a:t>			&lt;expression 1&gt;[,&lt;expression n&gt;]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altLang="ko-KR" smtClean="0">
                <a:ea typeface="굴림" pitchFamily="50" charset="-127"/>
              </a:rPr>
              <a:t>(ex) x, y := m.a, 2</a:t>
            </a:r>
          </a:p>
          <a:p>
            <a:pPr lvl="4">
              <a:lnSpc>
                <a:spcPct val="90000"/>
              </a:lnSpc>
              <a:buFontTx/>
              <a:buNone/>
            </a:pPr>
            <a:r>
              <a:rPr altLang="ko-KR">
                <a:ea typeface="굴림" pitchFamily="50" charset="-127"/>
              </a:rPr>
              <a:t>	It is equivalent to x := m.a and y := 2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Syntax &amp; semantics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800" smtClean="0">
                <a:ea typeface="굴림" pitchFamily="50" charset="-127"/>
              </a:rPr>
              <a:t>Example (We will revisit this program later.)</a:t>
            </a:r>
          </a:p>
          <a:p>
            <a:pPr lvl="2">
              <a:buFontTx/>
              <a:buNone/>
            </a:pPr>
            <a:r>
              <a:rPr lang="en-US" altLang="ko-KR" smtClean="0">
                <a:solidFill>
                  <a:schemeClr val="accent2"/>
                </a:solidFill>
                <a:ea typeface="굴림" pitchFamily="50" charset="-127"/>
              </a:rPr>
              <a:t>program</a:t>
            </a:r>
            <a:r>
              <a:rPr lang="en-US" altLang="ko-KR" smtClean="0">
                <a:ea typeface="굴림" pitchFamily="50" charset="-127"/>
              </a:rPr>
              <a:t> uncertain;</a:t>
            </a:r>
          </a:p>
          <a:p>
            <a:pPr lvl="2">
              <a:buFontTx/>
              <a:buNone/>
            </a:pPr>
            <a:r>
              <a:rPr lang="en-US" altLang="ko-KR" smtClean="0">
                <a:solidFill>
                  <a:schemeClr val="accent2"/>
                </a:solidFill>
                <a:ea typeface="굴림" pitchFamily="50" charset="-127"/>
              </a:rPr>
              <a:t>define</a:t>
            </a:r>
            <a:r>
              <a:rPr lang="en-US" altLang="ko-KR" smtClean="0">
                <a:ea typeface="굴림" pitchFamily="50" charset="-127"/>
              </a:rPr>
              <a:t> x : integer;</a:t>
            </a:r>
          </a:p>
          <a:p>
            <a:pPr lvl="2">
              <a:buFontTx/>
              <a:buNone/>
            </a:pPr>
            <a:r>
              <a:rPr lang="en-US" altLang="ko-KR" smtClean="0">
                <a:solidFill>
                  <a:schemeClr val="accent2"/>
                </a:solidFill>
                <a:ea typeface="굴림" pitchFamily="50" charset="-127"/>
              </a:rPr>
              <a:t>initially</a:t>
            </a:r>
            <a:r>
              <a:rPr lang="en-US" altLang="ko-KR" smtClean="0">
                <a:ea typeface="굴림" pitchFamily="50" charset="-127"/>
              </a:rPr>
              <a:t> x = 0;</a:t>
            </a:r>
          </a:p>
          <a:p>
            <a:pPr lvl="2">
              <a:buFontTx/>
              <a:buNone/>
            </a:pPr>
            <a:r>
              <a:rPr lang="en-US" altLang="ko-KR" smtClean="0">
                <a:solidFill>
                  <a:schemeClr val="accent2"/>
                </a:solidFill>
                <a:ea typeface="굴림" pitchFamily="50" charset="-127"/>
              </a:rPr>
              <a:t>do</a:t>
            </a:r>
            <a:r>
              <a:rPr lang="en-US" altLang="ko-KR" smtClean="0">
                <a:ea typeface="굴림" pitchFamily="50" charset="-127"/>
              </a:rPr>
              <a:t> x &lt; 4 </a:t>
            </a:r>
            <a:r>
              <a:rPr lang="en-US" altLang="ko-KR" smtClean="0">
                <a:ea typeface="굴림" pitchFamily="50" charset="-127"/>
                <a:sym typeface="Wingdings" pitchFamily="2" charset="2"/>
              </a:rPr>
              <a:t> x := x + 1</a:t>
            </a:r>
          </a:p>
          <a:p>
            <a:pPr lvl="2">
              <a:buFont typeface="Wingdings" pitchFamily="2" charset="2"/>
              <a:buNone/>
            </a:pPr>
            <a:r>
              <a:rPr lang="en-US" altLang="ko-KR" smtClean="0">
                <a:ea typeface="굴림" pitchFamily="50" charset="-127"/>
                <a:sym typeface="Wingdings" pitchFamily="2" charset="2"/>
              </a:rPr>
              <a:t> </a:t>
            </a:r>
            <a:r>
              <a:rPr lang="en-US" altLang="ko-KR" smtClean="0">
                <a:ea typeface="굴림" pitchFamily="50" charset="-127"/>
              </a:rPr>
              <a:t>x = 3 </a:t>
            </a:r>
            <a:r>
              <a:rPr lang="en-US" altLang="ko-KR" smtClean="0">
                <a:ea typeface="굴림" pitchFamily="50" charset="-127"/>
                <a:sym typeface="Wingdings" pitchFamily="2" charset="2"/>
              </a:rPr>
              <a:t> x := 0</a:t>
            </a:r>
          </a:p>
          <a:p>
            <a:pPr lvl="2">
              <a:buFont typeface="Wingdings" pitchFamily="2" charset="2"/>
              <a:buNone/>
            </a:pPr>
            <a:r>
              <a:rPr lang="en-US" altLang="ko-KR" smtClean="0">
                <a:solidFill>
                  <a:schemeClr val="accent2"/>
                </a:solidFill>
                <a:ea typeface="굴림" pitchFamily="50" charset="-127"/>
              </a:rPr>
              <a:t>od</a:t>
            </a:r>
          </a:p>
          <a:p>
            <a:pPr lvl="2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Syntax &amp; semantics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altLang="ko-KR" sz="2400" smtClean="0">
                <a:ea typeface="굴림" pitchFamily="50" charset="-127"/>
              </a:rPr>
              <a:t>Guarded Action: Conditional Statement</a:t>
            </a:r>
            <a:endParaRPr lang="en-US" sz="2400" smtClean="0"/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r>
              <a:rPr lang="en-US" sz="2400" smtClean="0"/>
              <a:t>			</a:t>
            </a:r>
            <a:r>
              <a:rPr lang="en-US" sz="2400" smtClean="0">
                <a:solidFill>
                  <a:schemeClr val="accent2"/>
                </a:solidFill>
              </a:rPr>
              <a:t>&lt;guard G&gt;</a:t>
            </a:r>
            <a:r>
              <a:rPr lang="en-US" sz="2800" smtClean="0">
                <a:solidFill>
                  <a:schemeClr val="accent2"/>
                </a:solidFill>
              </a:rPr>
              <a:t>  </a:t>
            </a:r>
            <a:r>
              <a:rPr lang="en-US" sz="2800" smtClean="0">
                <a:solidFill>
                  <a:schemeClr val="accent2"/>
                </a:solidFill>
                <a:sym typeface="Symbol" pitchFamily="18" charset="2"/>
              </a:rPr>
              <a:t></a:t>
            </a:r>
            <a:r>
              <a:rPr lang="en-US" sz="2800" smtClean="0">
                <a:solidFill>
                  <a:schemeClr val="accent2"/>
                </a:solidFill>
              </a:rPr>
              <a:t> </a:t>
            </a:r>
            <a:r>
              <a:rPr lang="en-US" sz="2400" smtClean="0">
                <a:solidFill>
                  <a:schemeClr val="accent2"/>
                </a:solidFill>
              </a:rPr>
              <a:t>&lt;action A&gt; </a:t>
            </a:r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endParaRPr lang="en-US" sz="2400" smtClean="0">
              <a:solidFill>
                <a:schemeClr val="accent2"/>
              </a:solidFill>
            </a:endParaRPr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r>
              <a:rPr lang="en-US" sz="2400" smtClean="0"/>
              <a:t>				is equivalent to </a:t>
            </a:r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endParaRPr lang="en-US" sz="2400" smtClean="0"/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r>
              <a:rPr lang="en-US" sz="2400" smtClean="0"/>
              <a:t>				</a:t>
            </a:r>
            <a:r>
              <a:rPr lang="en-US" sz="2400" b="1" smtClean="0"/>
              <a:t>if</a:t>
            </a:r>
            <a:r>
              <a:rPr lang="en-US" sz="2400" smtClean="0"/>
              <a:t> G </a:t>
            </a:r>
            <a:r>
              <a:rPr lang="en-US" sz="2400" b="1" smtClean="0"/>
              <a:t>then</a:t>
            </a:r>
            <a:r>
              <a:rPr lang="en-US" sz="2400" smtClean="0"/>
              <a:t> </a:t>
            </a:r>
            <a:r>
              <a:rPr lang="en-US" altLang="ko-KR" sz="2400" smtClean="0">
                <a:ea typeface="굴림" pitchFamily="50" charset="-127"/>
              </a:rPr>
              <a:t>A</a:t>
            </a:r>
          </a:p>
          <a:p>
            <a:pPr>
              <a:lnSpc>
                <a:spcPct val="110000"/>
              </a:lnSpc>
            </a:pPr>
            <a:r>
              <a:rPr lang="en-US" altLang="ko-KR" sz="2400" smtClean="0">
                <a:ea typeface="굴림" pitchFamily="50" charset="-127"/>
              </a:rPr>
              <a:t>Not: </a:t>
            </a:r>
            <a:r>
              <a:rPr lang="en-US" altLang="ko-KR" sz="2400" smtClean="0">
                <a:solidFill>
                  <a:schemeClr val="accent2"/>
                </a:solidFill>
                <a:ea typeface="굴림" pitchFamily="50" charset="-127"/>
                <a:cs typeface="Tahoma" pitchFamily="34" charset="0"/>
              </a:rPr>
              <a:t>¬</a:t>
            </a:r>
          </a:p>
          <a:p>
            <a:pPr lvl="1">
              <a:lnSpc>
                <a:spcPct val="110000"/>
              </a:lnSpc>
            </a:pPr>
            <a:endParaRPr lang="en-US" sz="240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Syntax &amp; semantics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8077200" cy="4114800"/>
          </a:xfrm>
        </p:spPr>
        <p:txBody>
          <a:bodyPr/>
          <a:lstStyle/>
          <a:p>
            <a:pPr>
              <a:lnSpc>
                <a:spcPct val="110000"/>
              </a:lnSpc>
              <a:buFont typeface="Wingdings" pitchFamily="2" charset="2"/>
              <a:buNone/>
            </a:pPr>
            <a:endParaRPr lang="en-US" sz="2000" i="1" smtClean="0">
              <a:latin typeface="Comic Sans MS" pitchFamily="66" charset="0"/>
            </a:endParaRPr>
          </a:p>
          <a:p>
            <a:pPr>
              <a:lnSpc>
                <a:spcPct val="110000"/>
              </a:lnSpc>
            </a:pPr>
            <a:r>
              <a:rPr lang="en-US" sz="2400" i="1" smtClean="0">
                <a:latin typeface="Arial" charset="0"/>
              </a:rPr>
              <a:t>Sequential actions</a:t>
            </a:r>
            <a:r>
              <a:rPr lang="en-US" sz="2400" smtClean="0">
                <a:latin typeface="Arial" charset="0"/>
              </a:rPr>
              <a:t>	S0; S1; S2; . . . ; Sn</a:t>
            </a:r>
            <a:endParaRPr lang="en-US" altLang="ko-KR" sz="2400" i="1" smtClean="0">
              <a:latin typeface="Arial" charset="0"/>
              <a:ea typeface="굴림" pitchFamily="50" charset="-127"/>
            </a:endParaRPr>
          </a:p>
          <a:p>
            <a:pPr>
              <a:lnSpc>
                <a:spcPct val="110000"/>
              </a:lnSpc>
            </a:pPr>
            <a:r>
              <a:rPr lang="en-US" sz="2400" i="1" smtClean="0">
                <a:latin typeface="Arial" charset="0"/>
              </a:rPr>
              <a:t>Alternative constructs</a:t>
            </a:r>
            <a:r>
              <a:rPr lang="en-US" sz="2400" smtClean="0">
                <a:latin typeface="Arial" charset="0"/>
              </a:rPr>
              <a:t>	</a:t>
            </a:r>
            <a:r>
              <a:rPr lang="en-US" sz="2400" b="1" smtClean="0">
                <a:latin typeface="Arial" charset="0"/>
              </a:rPr>
              <a:t>if</a:t>
            </a:r>
            <a:r>
              <a:rPr lang="en-US" sz="2400" smtClean="0">
                <a:latin typeface="Arial" charset="0"/>
              </a:rPr>
              <a:t> . . . . . . . . . . </a:t>
            </a:r>
            <a:r>
              <a:rPr lang="en-US" sz="2400" b="1" smtClean="0">
                <a:latin typeface="Arial" charset="0"/>
              </a:rPr>
              <a:t>fi</a:t>
            </a:r>
            <a:endParaRPr lang="en-US" sz="2400" smtClean="0">
              <a:latin typeface="Arial" charset="0"/>
            </a:endParaRPr>
          </a:p>
          <a:p>
            <a:pPr>
              <a:lnSpc>
                <a:spcPct val="110000"/>
              </a:lnSpc>
            </a:pPr>
            <a:r>
              <a:rPr lang="en-US" sz="2400" i="1" smtClean="0">
                <a:latin typeface="Arial" charset="0"/>
              </a:rPr>
              <a:t>Repetitive constructs</a:t>
            </a:r>
            <a:r>
              <a:rPr lang="en-US" sz="2400" smtClean="0">
                <a:latin typeface="Arial" charset="0"/>
              </a:rPr>
              <a:t>	</a:t>
            </a:r>
            <a:r>
              <a:rPr lang="en-US" sz="2400" b="1" smtClean="0">
                <a:latin typeface="Arial" charset="0"/>
              </a:rPr>
              <a:t>do</a:t>
            </a:r>
            <a:r>
              <a:rPr lang="en-US" sz="2400" smtClean="0">
                <a:latin typeface="Arial" charset="0"/>
              </a:rPr>
              <a:t> . . . . . . . . . </a:t>
            </a:r>
            <a:r>
              <a:rPr lang="en-US" sz="2400" b="1" smtClean="0">
                <a:latin typeface="Arial" charset="0"/>
              </a:rPr>
              <a:t>od</a:t>
            </a:r>
            <a:endParaRPr lang="en-US" sz="2400" smtClean="0">
              <a:latin typeface="Arial" charset="0"/>
            </a:endParaRPr>
          </a:p>
          <a:p>
            <a:pPr>
              <a:lnSpc>
                <a:spcPct val="110000"/>
              </a:lnSpc>
            </a:pPr>
            <a:endParaRPr lang="en-US" sz="2400" smtClean="0">
              <a:latin typeface="Arial" charset="0"/>
            </a:endParaRPr>
          </a:p>
          <a:p>
            <a:pPr>
              <a:lnSpc>
                <a:spcPct val="110000"/>
              </a:lnSpc>
              <a:buFont typeface="Wingdings" pitchFamily="2" charset="2"/>
              <a:buNone/>
            </a:pPr>
            <a:r>
              <a:rPr lang="en-US" sz="2000" smtClean="0">
                <a:latin typeface="Comic Sans MS" pitchFamily="66" charset="0"/>
              </a:rPr>
              <a:t>	</a:t>
            </a:r>
            <a:r>
              <a:rPr lang="en-US" sz="2800" b="1" smtClean="0">
                <a:solidFill>
                  <a:srgbClr val="C70F05"/>
                </a:solidFill>
                <a:latin typeface="Arial" charset="0"/>
              </a:rPr>
              <a:t>The specification is useful for </a:t>
            </a:r>
            <a:r>
              <a:rPr lang="en-US" altLang="ko-KR" sz="2800" b="1" smtClean="0">
                <a:solidFill>
                  <a:srgbClr val="C70F05"/>
                </a:solidFill>
                <a:latin typeface="Arial" charset="0"/>
                <a:ea typeface="굴림" pitchFamily="50" charset="-127"/>
              </a:rPr>
              <a:t>r</a:t>
            </a:r>
            <a:r>
              <a:rPr lang="en-US" sz="2800" b="1" smtClean="0">
                <a:solidFill>
                  <a:srgbClr val="C70F05"/>
                </a:solidFill>
                <a:latin typeface="Arial" charset="0"/>
              </a:rPr>
              <a:t>epresenting abstract algorithms, not executable codes.</a:t>
            </a:r>
            <a:endParaRPr lang="en-US" sz="2400" b="1" smtClean="0">
              <a:solidFill>
                <a:srgbClr val="C70F05"/>
              </a:solidFill>
              <a:latin typeface="Arial Black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smtClean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Syntax &amp; semantics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i="1" smtClean="0">
                <a:latin typeface="Arial" charset="0"/>
              </a:rPr>
              <a:t>Alternative construct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mtClean="0">
              <a:latin typeface="Arial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Arial" charset="0"/>
              </a:rPr>
              <a:t>		</a:t>
            </a:r>
            <a:r>
              <a:rPr lang="en-US" sz="2400" b="1" smtClean="0">
                <a:latin typeface="Arial" charset="0"/>
                <a:sym typeface="Symbol" pitchFamily="18" charset="2"/>
              </a:rPr>
              <a:t>if</a:t>
            </a:r>
            <a:r>
              <a:rPr lang="en-US" sz="2400" smtClean="0">
                <a:latin typeface="Arial" charset="0"/>
              </a:rPr>
              <a:t>	G</a:t>
            </a:r>
            <a:r>
              <a:rPr lang="en-US" sz="2400" baseline="-25000" smtClean="0">
                <a:latin typeface="Arial" charset="0"/>
              </a:rPr>
              <a:t>1</a:t>
            </a:r>
            <a:r>
              <a:rPr lang="en-US" sz="2400" smtClean="0">
                <a:latin typeface="Arial" charset="0"/>
              </a:rPr>
              <a:t> </a:t>
            </a:r>
            <a:r>
              <a:rPr lang="en-US" sz="2400" smtClean="0">
                <a:latin typeface="Arial" charset="0"/>
                <a:sym typeface="Wingdings" pitchFamily="2" charset="2"/>
              </a:rPr>
              <a:t></a:t>
            </a:r>
            <a:r>
              <a:rPr lang="en-US" sz="2400" smtClean="0">
                <a:latin typeface="Arial" charset="0"/>
              </a:rPr>
              <a:t> S</a:t>
            </a:r>
            <a:r>
              <a:rPr lang="en-US" sz="2400" baseline="-25000" smtClean="0">
                <a:latin typeface="Arial" charset="0"/>
              </a:rPr>
              <a:t>1</a:t>
            </a:r>
            <a:endParaRPr lang="en-US" sz="2400" smtClean="0">
              <a:latin typeface="Arial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Arial" charset="0"/>
              </a:rPr>
              <a:t>		</a:t>
            </a:r>
            <a:r>
              <a:rPr lang="en-US" sz="2400" smtClean="0">
                <a:latin typeface="Arial" charset="0"/>
                <a:sym typeface="Symbol" pitchFamily="18" charset="2"/>
              </a:rPr>
              <a:t></a:t>
            </a:r>
            <a:r>
              <a:rPr lang="en-US" sz="2400" smtClean="0">
                <a:latin typeface="Arial" charset="0"/>
              </a:rPr>
              <a:t>	G</a:t>
            </a:r>
            <a:r>
              <a:rPr lang="en-US" sz="2400" baseline="-25000" smtClean="0">
                <a:latin typeface="Arial" charset="0"/>
              </a:rPr>
              <a:t>2</a:t>
            </a:r>
            <a:r>
              <a:rPr lang="en-US" sz="2400" smtClean="0">
                <a:latin typeface="Arial" charset="0"/>
              </a:rPr>
              <a:t> </a:t>
            </a:r>
            <a:r>
              <a:rPr lang="en-US" sz="2400" smtClean="0">
                <a:latin typeface="Arial" charset="0"/>
                <a:sym typeface="Wingdings" pitchFamily="2" charset="2"/>
              </a:rPr>
              <a:t></a:t>
            </a:r>
            <a:r>
              <a:rPr lang="en-US" sz="2400" smtClean="0">
                <a:latin typeface="Arial" charset="0"/>
              </a:rPr>
              <a:t> S</a:t>
            </a:r>
            <a:r>
              <a:rPr lang="en-US" sz="2400" baseline="-25000" smtClean="0">
                <a:latin typeface="Arial" charset="0"/>
              </a:rPr>
              <a:t>2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baseline="-25000" smtClean="0">
                <a:latin typeface="Arial" charset="0"/>
              </a:rPr>
              <a:t>		…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Arial" charset="0"/>
              </a:rPr>
              <a:t>		</a:t>
            </a:r>
            <a:r>
              <a:rPr lang="en-US" sz="2400" smtClean="0">
                <a:latin typeface="Arial" charset="0"/>
                <a:sym typeface="Symbol" pitchFamily="18" charset="2"/>
              </a:rPr>
              <a:t></a:t>
            </a:r>
            <a:r>
              <a:rPr lang="en-US" sz="2400" smtClean="0">
                <a:latin typeface="Arial" charset="0"/>
              </a:rPr>
              <a:t>	G</a:t>
            </a:r>
            <a:r>
              <a:rPr lang="en-US" sz="2400" baseline="-25000" smtClean="0">
                <a:latin typeface="Arial" charset="0"/>
              </a:rPr>
              <a:t>n</a:t>
            </a:r>
            <a:r>
              <a:rPr lang="en-US" sz="2400" smtClean="0">
                <a:latin typeface="Arial" charset="0"/>
              </a:rPr>
              <a:t> </a:t>
            </a:r>
            <a:r>
              <a:rPr lang="en-US" sz="2400" smtClean="0">
                <a:latin typeface="Arial" charset="0"/>
                <a:sym typeface="Wingdings" pitchFamily="2" charset="2"/>
              </a:rPr>
              <a:t></a:t>
            </a:r>
            <a:r>
              <a:rPr lang="en-US" sz="2400" smtClean="0">
                <a:latin typeface="Arial" charset="0"/>
              </a:rPr>
              <a:t>S</a:t>
            </a:r>
            <a:r>
              <a:rPr lang="en-US" sz="2400" baseline="-25000" smtClean="0">
                <a:latin typeface="Arial" charset="0"/>
              </a:rPr>
              <a:t>n</a:t>
            </a:r>
            <a:endParaRPr lang="en-US" sz="2400" smtClean="0">
              <a:latin typeface="Arial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Arial" charset="0"/>
              </a:rPr>
              <a:t>		</a:t>
            </a:r>
            <a:r>
              <a:rPr lang="en-US" sz="2400" b="1" smtClean="0">
                <a:latin typeface="Arial" charset="0"/>
              </a:rPr>
              <a:t>fi</a:t>
            </a: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en-US" sz="2400" smtClean="0">
                <a:latin typeface="Arial" charset="0"/>
              </a:rPr>
              <a:t>	</a:t>
            </a:r>
          </a:p>
          <a:p>
            <a:pPr>
              <a:lnSpc>
                <a:spcPct val="115000"/>
              </a:lnSpc>
              <a:buFont typeface="Wingdings" pitchFamily="2" charset="2"/>
              <a:buNone/>
            </a:pPr>
            <a:r>
              <a:rPr lang="en-US" sz="2400" smtClean="0">
                <a:latin typeface="Arial" charset="0"/>
              </a:rPr>
              <a:t>	When no guard is true, </a:t>
            </a:r>
            <a:r>
              <a:rPr lang="en-US" sz="2400" b="1" smtClean="0">
                <a:latin typeface="Arial" charset="0"/>
              </a:rPr>
              <a:t>skip</a:t>
            </a:r>
            <a:r>
              <a:rPr lang="en-US" sz="2400" smtClean="0">
                <a:latin typeface="Arial" charset="0"/>
              </a:rPr>
              <a:t> (do nothing). When multiple guards are true, the choice of the action to be executed is </a:t>
            </a:r>
            <a:r>
              <a:rPr lang="en-US" sz="2400" b="1" smtClean="0">
                <a:solidFill>
                  <a:schemeClr val="accent2"/>
                </a:solidFill>
                <a:latin typeface="Arial" charset="0"/>
              </a:rPr>
              <a:t>completely arbitrary</a:t>
            </a:r>
            <a:r>
              <a:rPr lang="en-US" sz="2400" smtClean="0">
                <a:latin typeface="Arial" charset="0"/>
              </a:rPr>
              <a:t>.</a:t>
            </a:r>
          </a:p>
          <a:p>
            <a:pPr>
              <a:lnSpc>
                <a:spcPct val="90000"/>
              </a:lnSpc>
            </a:pPr>
            <a:endParaRPr lang="en-US" sz="180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Syntax &amp; semantics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8006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i="1" smtClean="0">
                <a:latin typeface="Arial" charset="0"/>
              </a:rPr>
              <a:t>	</a:t>
            </a:r>
            <a:r>
              <a:rPr lang="en-US" sz="2400" b="1" i="1" smtClean="0">
                <a:latin typeface="Arial" charset="0"/>
              </a:rPr>
              <a:t>Repetitive construct</a:t>
            </a:r>
            <a:endParaRPr lang="en-US" sz="2400" i="1" smtClean="0">
              <a:latin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smtClean="0">
              <a:latin typeface="Arial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Arial" charset="0"/>
              </a:rPr>
              <a:t>			</a:t>
            </a:r>
            <a:r>
              <a:rPr lang="en-US" sz="2400" b="1" smtClean="0">
                <a:latin typeface="Arial" charset="0"/>
              </a:rPr>
              <a:t>do</a:t>
            </a:r>
            <a:r>
              <a:rPr lang="en-US" sz="2400" smtClean="0">
                <a:latin typeface="Arial" charset="0"/>
              </a:rPr>
              <a:t>	G</a:t>
            </a:r>
            <a:r>
              <a:rPr lang="en-US" sz="2400" baseline="-25000" smtClean="0">
                <a:latin typeface="Arial" charset="0"/>
              </a:rPr>
              <a:t>1</a:t>
            </a:r>
            <a:r>
              <a:rPr lang="en-US" sz="2400" smtClean="0">
                <a:latin typeface="Arial" charset="0"/>
              </a:rPr>
              <a:t> </a:t>
            </a:r>
            <a:r>
              <a:rPr lang="en-US" sz="2400" smtClean="0">
                <a:latin typeface="Arial" charset="0"/>
                <a:sym typeface="Wingdings" pitchFamily="2" charset="2"/>
              </a:rPr>
              <a:t></a:t>
            </a:r>
            <a:r>
              <a:rPr lang="en-US" sz="2400" smtClean="0">
                <a:latin typeface="Arial" charset="0"/>
              </a:rPr>
              <a:t>S</a:t>
            </a:r>
            <a:r>
              <a:rPr lang="en-US" sz="2400" baseline="-25000" smtClean="0">
                <a:latin typeface="Arial" charset="0"/>
              </a:rPr>
              <a:t>1</a:t>
            </a:r>
            <a:endParaRPr lang="en-US" sz="2400" smtClean="0">
              <a:latin typeface="Arial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Arial" charset="0"/>
              </a:rPr>
              <a:t>			</a:t>
            </a:r>
            <a:r>
              <a:rPr lang="en-US" sz="2400" smtClean="0">
                <a:latin typeface="Arial" charset="0"/>
                <a:sym typeface="Symbol" pitchFamily="18" charset="2"/>
              </a:rPr>
              <a:t></a:t>
            </a:r>
            <a:r>
              <a:rPr lang="en-US" sz="2400" smtClean="0">
                <a:latin typeface="Arial" charset="0"/>
              </a:rPr>
              <a:t>	G</a:t>
            </a:r>
            <a:r>
              <a:rPr lang="en-US" sz="2400" baseline="-25000" smtClean="0">
                <a:latin typeface="Arial" charset="0"/>
              </a:rPr>
              <a:t>2</a:t>
            </a:r>
            <a:r>
              <a:rPr lang="en-US" sz="2400" smtClean="0">
                <a:latin typeface="Arial" charset="0"/>
              </a:rPr>
              <a:t> </a:t>
            </a:r>
            <a:r>
              <a:rPr lang="en-US" sz="2400" smtClean="0">
                <a:latin typeface="Arial" charset="0"/>
                <a:sym typeface="Wingdings" pitchFamily="2" charset="2"/>
              </a:rPr>
              <a:t></a:t>
            </a:r>
            <a:r>
              <a:rPr lang="en-US" sz="2400" smtClean="0">
                <a:latin typeface="Arial" charset="0"/>
              </a:rPr>
              <a:t> S</a:t>
            </a:r>
            <a:r>
              <a:rPr lang="en-US" sz="2400" baseline="-25000" smtClean="0">
                <a:latin typeface="Arial" charset="0"/>
              </a:rPr>
              <a:t>2</a:t>
            </a:r>
            <a:endParaRPr lang="en-US" sz="2400" smtClean="0">
              <a:latin typeface="Arial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Arial" charset="0"/>
              </a:rPr>
              <a:t>			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Arial" charset="0"/>
              </a:rPr>
              <a:t>			</a:t>
            </a:r>
            <a:r>
              <a:rPr lang="en-US" sz="2400" smtClean="0">
                <a:latin typeface="Arial" charset="0"/>
                <a:sym typeface="Symbol" pitchFamily="18" charset="2"/>
              </a:rPr>
              <a:t></a:t>
            </a:r>
            <a:r>
              <a:rPr lang="en-US" sz="2400" smtClean="0">
                <a:latin typeface="Arial" charset="0"/>
              </a:rPr>
              <a:t>	G</a:t>
            </a:r>
            <a:r>
              <a:rPr lang="en-US" sz="2400" baseline="-25000" smtClean="0">
                <a:latin typeface="Arial" charset="0"/>
              </a:rPr>
              <a:t>n</a:t>
            </a:r>
            <a:r>
              <a:rPr lang="en-US" sz="2400" smtClean="0">
                <a:latin typeface="Arial" charset="0"/>
              </a:rPr>
              <a:t> </a:t>
            </a:r>
            <a:r>
              <a:rPr lang="en-US" sz="2400" smtClean="0">
                <a:latin typeface="Arial" charset="0"/>
                <a:sym typeface="Wingdings" pitchFamily="2" charset="2"/>
              </a:rPr>
              <a:t></a:t>
            </a:r>
            <a:r>
              <a:rPr lang="en-US" sz="2400" smtClean="0">
                <a:latin typeface="Arial" charset="0"/>
              </a:rPr>
              <a:t> S</a:t>
            </a:r>
            <a:r>
              <a:rPr lang="en-US" sz="2400" baseline="-25000" smtClean="0">
                <a:latin typeface="Arial" charset="0"/>
              </a:rPr>
              <a:t>n</a:t>
            </a:r>
            <a:endParaRPr lang="en-US" sz="2400" smtClean="0">
              <a:latin typeface="Arial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Arial" charset="0"/>
              </a:rPr>
              <a:t>			</a:t>
            </a:r>
            <a:r>
              <a:rPr lang="en-US" sz="2400" b="1" smtClean="0">
                <a:latin typeface="Arial" charset="0"/>
              </a:rPr>
              <a:t>od</a:t>
            </a:r>
            <a:endParaRPr lang="en-US" sz="2400" smtClean="0">
              <a:latin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latin typeface="Arial" charset="0"/>
              </a:rPr>
              <a:t>	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n-US" sz="2400" smtClean="0">
                <a:latin typeface="Arial" charset="0"/>
              </a:rPr>
              <a:t>	Keep executing the actions until </a:t>
            </a:r>
            <a:r>
              <a:rPr lang="en-US" sz="2400" i="1" smtClean="0">
                <a:latin typeface="Arial" charset="0"/>
              </a:rPr>
              <a:t>all guards</a:t>
            </a:r>
            <a:r>
              <a:rPr lang="en-US" sz="2400" smtClean="0">
                <a:latin typeface="Arial" charset="0"/>
              </a:rPr>
              <a:t> are false and the </a:t>
            </a:r>
            <a:r>
              <a:rPr lang="en-US" sz="2400" smtClean="0">
                <a:solidFill>
                  <a:srgbClr val="C70F05"/>
                </a:solidFill>
                <a:latin typeface="Arial" charset="0"/>
              </a:rPr>
              <a:t>program terminates</a:t>
            </a:r>
            <a:r>
              <a:rPr lang="en-US" sz="2400" smtClean="0">
                <a:latin typeface="Arial" charset="0"/>
              </a:rPr>
              <a:t>. When multiple guards are true, the </a:t>
            </a:r>
            <a:r>
              <a:rPr lang="en-US" sz="2400" b="1" smtClean="0">
                <a:solidFill>
                  <a:schemeClr val="accent2"/>
                </a:solidFill>
                <a:latin typeface="Arial" charset="0"/>
              </a:rPr>
              <a:t>choice of the action is arbitrary.</a:t>
            </a:r>
          </a:p>
          <a:p>
            <a:pPr>
              <a:lnSpc>
                <a:spcPct val="120000"/>
              </a:lnSpc>
            </a:pPr>
            <a:endParaRPr lang="en-US" sz="2400" b="1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ITEC452&amp;#x0D;&amp;#x0A;Distributed Computing&amp;#x0D;&amp;#x0A;&amp;#x0D;&amp;#x0A;&amp;#x0D;&amp;#x0A;Lecture 3&amp;#x0D;&amp;#x0A;Representing Distributed Algorithms&amp;quot;&quot;/&gt;&lt;property id=&quot;20307&quot; value=&quot;304&quot;/&gt;&lt;/object&gt;&lt;object type=&quot;3&quot; unique_id=&quot;10005&quot;&gt;&lt;property id=&quot;20148&quot; value=&quot;5&quot;/&gt;&lt;property id=&quot;20300&quot; value=&quot;Slide 2 - &amp;quot;Representing &amp;#x0D;&amp;#x0A;distributed algorithms&amp;quot;&quot;/&gt;&lt;property id=&quot;20307&quot; value=&quot;333&quot;/&gt;&lt;/object&gt;&lt;object type=&quot;3&quot; unique_id=&quot;10006&quot;&gt;&lt;property id=&quot;20148&quot; value=&quot;5&quot;/&gt;&lt;property id=&quot;20300&quot; value=&quot;Slide 3 - &amp;quot;Syntax &amp;amp; semantics&amp;quot;&quot;/&gt;&lt;property id=&quot;20307&quot; value=&quot;351&quot;/&gt;&lt;/object&gt;&lt;object type=&quot;3&quot; unique_id=&quot;10007&quot;&gt;&lt;property id=&quot;20148&quot; value=&quot;5&quot;/&gt;&lt;property id=&quot;20300&quot; value=&quot;Slide 4 - &amp;quot;Syntax &amp;amp; semantics&amp;quot;&quot;/&gt;&lt;property id=&quot;20307&quot; value=&quot;354&quot;/&gt;&lt;/object&gt;&lt;object type=&quot;3&quot; unique_id=&quot;10008&quot;&gt;&lt;property id=&quot;20148&quot; value=&quot;5&quot;/&gt;&lt;property id=&quot;20300&quot; value=&quot;Slide 5 - &amp;quot;Syntax &amp;amp; semantics&amp;quot;&quot;/&gt;&lt;property id=&quot;20307&quot; value=&quot;352&quot;/&gt;&lt;/object&gt;&lt;object type=&quot;3&quot; unique_id=&quot;10009&quot;&gt;&lt;property id=&quot;20148&quot; value=&quot;5&quot;/&gt;&lt;property id=&quot;20300&quot; value=&quot;Slide 6 - &amp;quot;Syntax &amp;amp; semantics&amp;quot;&quot;/&gt;&lt;property id=&quot;20307&quot; value=&quot;334&quot;/&gt;&lt;/object&gt;&lt;object type=&quot;3&quot; unique_id=&quot;10010&quot;&gt;&lt;property id=&quot;20148&quot; value=&quot;5&quot;/&gt;&lt;property id=&quot;20300&quot; value=&quot;Slide 7 - &amp;quot;Syntax &amp;amp; semantics&amp;quot;&quot;/&gt;&lt;property id=&quot;20307&quot; value=&quot;335&quot;/&gt;&lt;/object&gt;&lt;object type=&quot;3&quot; unique_id=&quot;10011&quot;&gt;&lt;property id=&quot;20148&quot; value=&quot;5&quot;/&gt;&lt;property id=&quot;20300&quot; value=&quot;Slide 8 - &amp;quot;Syntax &amp;amp; semantics&amp;quot;&quot;/&gt;&lt;property id=&quot;20307&quot; value=&quot;336&quot;/&gt;&lt;/object&gt;&lt;object type=&quot;3&quot; unique_id=&quot;10012&quot;&gt;&lt;property id=&quot;20148&quot; value=&quot;5&quot;/&gt;&lt;property id=&quot;20300&quot; value=&quot;Slide 9 - &amp;quot;Syntax &amp;amp; semantics&amp;quot;&quot;/&gt;&lt;property id=&quot;20307&quot; value=&quot;337&quot;/&gt;&lt;/object&gt;&lt;object type=&quot;3&quot; unique_id=&quot;10013&quot;&gt;&lt;property id=&quot;20148&quot; value=&quot;5&quot;/&gt;&lt;property id=&quot;20300&quot; value=&quot;Slide 10 - &amp;quot;Example: graph coloring&amp;quot;&quot;/&gt;&lt;property id=&quot;20307&quot; value=&quot;338&quot;/&gt;&lt;/object&gt;&lt;object type=&quot;3&quot; unique_id=&quot;10014&quot;&gt;&lt;property id=&quot;20148&quot; value=&quot;5&quot;/&gt;&lt;property id=&quot;20300&quot; value=&quot;Slide 11 - &amp;quot;Consider another example&amp;quot;&quot;/&gt;&lt;property id=&quot;20307&quot; value=&quot;339&quot;/&gt;&lt;/object&gt;&lt;object type=&quot;3&quot; unique_id=&quot;10015&quot;&gt;&lt;property id=&quot;20148&quot; value=&quot;5&quot;/&gt;&lt;property id=&quot;20300&quot; value=&quot;Slide 12 - &amp;quot;The adversary&amp;quot;&quot;/&gt;&lt;property id=&quot;20307&quot; value=&quot;340&quot;/&gt;&lt;/object&gt;&lt;object type=&quot;3&quot; unique_id=&quot;10016&quot;&gt;&lt;property id=&quot;20148&quot; value=&quot;5&quot;/&gt;&lt;property id=&quot;20300&quot; value=&quot;Slide 13 - &amp;quot;Deterministic Computation vs. Nondeterministic Computation&amp;quot;&quot;/&gt;&lt;property id=&quot;20307&quot; value=&quot;355&quot;/&gt;&lt;/object&gt;&lt;object type=&quot;3&quot; unique_id=&quot;10017&quot;&gt;&lt;property id=&quot;20148&quot; value=&quot;5&quot;/&gt;&lt;property id=&quot;20300&quot; value=&quot;Slide 14 - &amp;quot;Non-determinism&amp;quot;&quot;/&gt;&lt;property id=&quot;20307&quot; value=&quot;356&quot;/&gt;&lt;/object&gt;&lt;object type=&quot;3&quot; unique_id=&quot;10018&quot;&gt;&lt;property id=&quot;20148&quot; value=&quot;5&quot;/&gt;&lt;property id=&quot;20300&quot; value=&quot;Slide 15 - &amp;quot;Examples of non-determinism&amp;quot;&quot;/&gt;&lt;property id=&quot;20307&quot; value=&quot;342&quot;/&gt;&lt;/object&gt;&lt;object type=&quot;3&quot; unique_id=&quot;10019&quot;&gt;&lt;property id=&quot;20148&quot; value=&quot;5&quot;/&gt;&lt;property id=&quot;20300&quot; value=&quot;Slide 16 - &amp;quot;Atomicity (or granularity) (1)&amp;quot;&quot;/&gt;&lt;property id=&quot;20307&quot; value=&quot;343&quot;/&gt;&lt;/object&gt;&lt;object type=&quot;3&quot; unique_id=&quot;10020&quot;&gt;&lt;property id=&quot;20148&quot; value=&quot;5&quot;/&gt;&lt;property id=&quot;20300&quot; value=&quot;Slide 17 - &amp;quot;Atomicity (2)&amp;quot;&quot;/&gt;&lt;property id=&quot;20307&quot; value=&quot;344&quot;/&gt;&lt;/object&gt;&lt;object type=&quot;3&quot; unique_id=&quot;10021&quot;&gt;&lt;property id=&quot;20148&quot; value=&quot;5&quot;/&gt;&lt;property id=&quot;20300&quot; value=&quot;Slide 18 - &amp;quot;Atomicity (3)&amp;quot;&quot;/&gt;&lt;property id=&quot;20307&quot; value=&quot;345&quot;/&gt;&lt;/object&gt;&lt;object type=&quot;3&quot; unique_id=&quot;10022&quot;&gt;&lt;property id=&quot;20148&quot; value=&quot;5&quot;/&gt;&lt;property id=&quot;20300&quot; value=&quot;Slide 19 - &amp;quot;Atomicity (4)&amp;quot;&quot;/&gt;&lt;property id=&quot;20307&quot; value=&quot;346&quot;/&gt;&lt;/object&gt;&lt;object type=&quot;3&quot; unique_id=&quot;10023&quot;&gt;&lt;property id=&quot;20148&quot; value=&quot;5&quot;/&gt;&lt;property id=&quot;20300&quot; value=&quot;Slide 20 - &amp;quot;Fairness&amp;quot;&quot;/&gt;&lt;property id=&quot;20307&quot; value=&quot;347&quot;/&gt;&lt;/object&gt;&lt;object type=&quot;3&quot; unique_id=&quot;10024&quot;&gt;&lt;property id=&quot;20148&quot; value=&quot;5&quot;/&gt;&lt;property id=&quot;20300&quot; value=&quot;Slide 21 - &amp;quot;Fairness&amp;quot;&quot;/&gt;&lt;property id=&quot;20307&quot; value=&quot;348&quot;/&gt;&lt;/object&gt;&lt;object type=&quot;3&quot; unique_id=&quot;10025&quot;&gt;&lt;property id=&quot;20148&quot; value=&quot;5&quot;/&gt;&lt;property id=&quot;20300&quot; value=&quot;Slide 22 - &amp;quot;Weak fairness&amp;quot;&quot;/&gt;&lt;property id=&quot;20307&quot; value=&quot;349&quot;/&gt;&lt;/object&gt;&lt;object type=&quot;3&quot; unique_id=&quot;10026&quot;&gt;&lt;property id=&quot;20148&quot; value=&quot;5&quot;/&gt;&lt;property id=&quot;20300&quot; value=&quot;Slide 23 - &amp;quot;Strong fairness&amp;quot;&quot;/&gt;&lt;property id=&quot;20307&quot; value=&quot;350&quot;/&gt;&lt;/object&gt;&lt;object type=&quot;3&quot; unique_id=&quot;10027&quot;&gt;&lt;property id=&quot;20148&quot; value=&quot;5&quot;/&gt;&lt;property id=&quot;20300&quot; value=&quot;Slide 24 - &amp;quot;Central vs. Distributed Scheduler&amp;quot;&quot;/&gt;&lt;property id=&quot;20307&quot; value=&quot;357&quot;/&gt;&lt;/object&gt;&lt;object type=&quot;3&quot; unique_id=&quot;10028&quot;&gt;&lt;property id=&quot;20148&quot; value=&quot;5&quot;/&gt;&lt;property id=&quot;20300&quot; value=&quot;Slide 25 - &amp;quot;Central vs. Distributed Scheduler &amp;#x0D;&amp;#x0A;Example&amp;quot;&quot;/&gt;&lt;property id=&quot;20307&quot; value=&quot;358&quot;/&gt;&lt;/object&gt;&lt;object type=&quot;3&quot; unique_id=&quot;10029&quot;&gt;&lt;property id=&quot;20148&quot; value=&quot;5&quot;/&gt;&lt;property id=&quot;20300&quot; value=&quot;Slide 26 - &amp;quot;Simulation of &amp;#x0D;&amp;#x0A;a Distributed scheduling model&amp;quot;&quot;/&gt;&lt;property id=&quot;20307&quot; value=&quot;359&quot;/&gt;&lt;/object&gt;&lt;object type=&quot;3&quot; unique_id=&quot;10030&quot;&gt;&lt;property id=&quot;20148&quot; value=&quot;5&quot;/&gt;&lt;property id=&quot;20300&quot; value=&quot;Slide 27 - &amp;quot;Advantage &amp;amp; Disadvantage of Central scheduling&amp;quot;&quot;/&gt;&lt;property id=&quot;20307&quot; value=&quot;360&quot;/&gt;&lt;/object&gt;&lt;object type=&quot;3&quot; unique_id=&quot;10031&quot;&gt;&lt;property id=&quot;20148&quot; value=&quot;5&quot;/&gt;&lt;property id=&quot;20300&quot; value=&quot;Slide 28 - &amp;quot;Correctness proof (1)&amp;#x0D;&amp;#x0A;Example&amp;quot;&quot;/&gt;&lt;property id=&quot;20307&quot; value=&quot;361&quot;/&gt;&lt;/object&gt;&lt;object type=&quot;3&quot; unique_id=&quot;10032&quot;&gt;&lt;property id=&quot;20148&quot; value=&quot;5&quot;/&gt;&lt;property id=&quot;20300&quot; value=&quot;Slide 29 - &amp;quot;Correctness proof (2)&amp;#x0D;&amp;#x0A;Example&amp;quot;&quot;/&gt;&lt;property id=&quot;20307&quot; value=&quot;362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2301</TotalTime>
  <Words>1384</Words>
  <Application>Microsoft Office PowerPoint</Application>
  <PresentationFormat>On-screen Show (4:3)</PresentationFormat>
  <Paragraphs>276</Paragraphs>
  <Slides>29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42" baseType="lpstr">
      <vt:lpstr>Tahoma</vt:lpstr>
      <vt:lpstr>Arial</vt:lpstr>
      <vt:lpstr>Corbel</vt:lpstr>
      <vt:lpstr>Wingdings 2</vt:lpstr>
      <vt:lpstr>Wingdings</vt:lpstr>
      <vt:lpstr>Wingdings 3</vt:lpstr>
      <vt:lpstr>Times New Roman</vt:lpstr>
      <vt:lpstr>굴림</vt:lpstr>
      <vt:lpstr>Symbol</vt:lpstr>
      <vt:lpstr>Comic Sans MS</vt:lpstr>
      <vt:lpstr>Arial Black</vt:lpstr>
      <vt:lpstr>Arial Narrow</vt:lpstr>
      <vt:lpstr>Module</vt:lpstr>
      <vt:lpstr>ITEC452 Distributed Computing   Lecture 3 Representing Distributed Algorithms</vt:lpstr>
      <vt:lpstr>Representing  distributed algorithms</vt:lpstr>
      <vt:lpstr>Syntax &amp; semantics</vt:lpstr>
      <vt:lpstr>Syntax &amp; semantics</vt:lpstr>
      <vt:lpstr>Syntax &amp; semantics</vt:lpstr>
      <vt:lpstr>Syntax &amp; semantics</vt:lpstr>
      <vt:lpstr>Syntax &amp; semantics</vt:lpstr>
      <vt:lpstr>Syntax &amp; semantics</vt:lpstr>
      <vt:lpstr>Syntax &amp; semantics</vt:lpstr>
      <vt:lpstr>Example: graph coloring</vt:lpstr>
      <vt:lpstr>Consider another example</vt:lpstr>
      <vt:lpstr>The adversary</vt:lpstr>
      <vt:lpstr>Deterministic Computation vs. Nondeterministic Computation</vt:lpstr>
      <vt:lpstr>Non-determinism</vt:lpstr>
      <vt:lpstr>Examples of non-determinism</vt:lpstr>
      <vt:lpstr>Atomicity (or granularity) (1)</vt:lpstr>
      <vt:lpstr>Atomicity (2)</vt:lpstr>
      <vt:lpstr>Atomicity (3)</vt:lpstr>
      <vt:lpstr>Atomicity (4)</vt:lpstr>
      <vt:lpstr>Fairness</vt:lpstr>
      <vt:lpstr>Fairness</vt:lpstr>
      <vt:lpstr>Weak fairness</vt:lpstr>
      <vt:lpstr>Strong fairness</vt:lpstr>
      <vt:lpstr>Central vs. Distributed Scheduler</vt:lpstr>
      <vt:lpstr>Central vs. Distributed Scheduler  Example</vt:lpstr>
      <vt:lpstr>Simulation of  a Distributed scheduling model</vt:lpstr>
      <vt:lpstr>Advantage &amp; Disadvantage of Central scheduling</vt:lpstr>
      <vt:lpstr>Correctness proof (1) Example</vt:lpstr>
      <vt:lpstr>Correctness proof (2) Example</vt:lpstr>
    </vt:vector>
  </TitlesOfParts>
  <Company>University of Iowa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Concurrent Reading and Writing using Mobile Agents</dc:title>
  <dc:creator>Sukumar Ghosh</dc:creator>
  <cp:lastModifiedBy>Radford University</cp:lastModifiedBy>
  <cp:revision>168</cp:revision>
  <dcterms:created xsi:type="dcterms:W3CDTF">2002-11-01T02:53:35Z</dcterms:created>
  <dcterms:modified xsi:type="dcterms:W3CDTF">2011-09-01T02:35:36Z</dcterms:modified>
</cp:coreProperties>
</file>