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handoutMasterIdLst>
    <p:handoutMasterId r:id="rId25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</p:sldIdLst>
  <p:sldSz cx="9144000" cy="6858000" type="screen4x3"/>
  <p:notesSz cx="7010400" cy="92964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26D54CFF-F567-4C67-87D9-0251E5EA06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 smtClean="0"/>
              <a:t>ITEC452</a:t>
            </a:r>
            <a:br>
              <a:rPr lang="en-US" altLang="ko-KR" sz="4000" dirty="0" smtClean="0"/>
            </a:br>
            <a:r>
              <a:rPr lang="en-US" altLang="ko-KR" sz="4000" dirty="0" smtClean="0"/>
              <a:t>Distributed Computing</a:t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</a:t>
            </a:r>
            <a:r>
              <a:rPr lang="en-US" altLang="ko-KR" sz="3200" dirty="0" smtClean="0"/>
              <a:t>5</a:t>
            </a:r>
            <a:br>
              <a:rPr lang="en-US" altLang="ko-KR" sz="3200" dirty="0" smtClean="0"/>
            </a:br>
            <a:r>
              <a:rPr lang="en-US" altLang="ko-KR" sz="3200" dirty="0" smtClean="0"/>
              <a:t>Time in a Distributed System</a:t>
            </a:r>
            <a:endParaRPr lang="en-US" sz="32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smtClean="0">
              <a:ea typeface="굴림" pitchFamily="50" charset="-127"/>
            </a:endParaRPr>
          </a:p>
          <a:p>
            <a:endParaRPr lang="en-US" altLang="ko-KR" smtClean="0">
              <a:ea typeface="굴림" pitchFamily="50" charset="-127"/>
            </a:endParaRPr>
          </a:p>
          <a:p>
            <a:r>
              <a:rPr lang="en-US" altLang="ko-KR" smtClean="0">
                <a:ea typeface="굴림" pitchFamily="50" charset="-127"/>
              </a:rPr>
              <a:t>Hwajung Lee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Total order in a distributed system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447800"/>
            <a:ext cx="4419600" cy="3886200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1800" b="1" smtClean="0">
                <a:latin typeface="Arial Narrow" pitchFamily="34" charset="0"/>
              </a:rPr>
              <a:t>	</a:t>
            </a:r>
            <a:r>
              <a:rPr lang="en-US" sz="2000" smtClean="0">
                <a:latin typeface="Arial" charset="0"/>
              </a:rPr>
              <a:t>Total order is important for some applications like scheduling (first-come first served).</a:t>
            </a:r>
            <a:r>
              <a:rPr lang="en-US" sz="2000" smtClean="0">
                <a:solidFill>
                  <a:srgbClr val="C70F05"/>
                </a:solidFill>
                <a:latin typeface="Arial" charset="0"/>
              </a:rPr>
              <a:t> But total order does not exist! What can we do?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000" smtClean="0">
              <a:latin typeface="Arial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 i="1" smtClean="0">
                <a:latin typeface="Arial" charset="0"/>
              </a:rPr>
              <a:t>	Strengthen the causal order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smtClean="0">
                <a:latin typeface="Arial" charset="0"/>
                <a:sym typeface="MT Extra" pitchFamily="18" charset="2"/>
              </a:rPr>
              <a:t> </a:t>
            </a:r>
            <a:r>
              <a:rPr lang="en-US" sz="2000" smtClean="0">
                <a:latin typeface="Arial" charset="0"/>
              </a:rPr>
              <a:t>to define a </a:t>
            </a:r>
            <a:r>
              <a:rPr lang="en-US" sz="2000" i="1" smtClean="0">
                <a:solidFill>
                  <a:srgbClr val="C70F05"/>
                </a:solidFill>
                <a:latin typeface="Arial" charset="0"/>
              </a:rPr>
              <a:t>total order (&lt;&lt;)</a:t>
            </a:r>
            <a:r>
              <a:rPr lang="en-US" sz="2000" smtClean="0">
                <a:latin typeface="Arial" charset="0"/>
              </a:rPr>
              <a:t> among events. Use LC to define total order (in case two LC’s are equal, process id’s will be used to break the tie). </a:t>
            </a:r>
            <a:endParaRPr lang="en-US" sz="2000" i="1" smtClean="0">
              <a:latin typeface="Arial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1524000"/>
            <a:ext cx="3813175" cy="3505200"/>
          </a:xfrm>
          <a:solidFill>
            <a:schemeClr val="accent1"/>
          </a:solidFill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Let</a:t>
            </a:r>
            <a:r>
              <a:rPr lang="en-US" sz="2000" b="1" smtClean="0">
                <a:latin typeface="Arial" charset="0"/>
              </a:rPr>
              <a:t> a, b </a:t>
            </a:r>
            <a:r>
              <a:rPr lang="en-US" sz="2000" smtClean="0">
                <a:latin typeface="Arial" charset="0"/>
              </a:rPr>
              <a:t>be events in processes</a:t>
            </a:r>
            <a:r>
              <a:rPr lang="en-US" sz="2000" b="1" smtClean="0">
                <a:latin typeface="Arial" charset="0"/>
              </a:rPr>
              <a:t> i </a:t>
            </a:r>
            <a:r>
              <a:rPr lang="en-US" sz="2000" smtClean="0">
                <a:latin typeface="Arial" charset="0"/>
              </a:rPr>
              <a:t>and</a:t>
            </a:r>
            <a:r>
              <a:rPr lang="en-US" sz="2000" b="1" smtClean="0">
                <a:latin typeface="Arial" charset="0"/>
              </a:rPr>
              <a:t> j </a:t>
            </a:r>
            <a:r>
              <a:rPr lang="en-US" sz="2000" smtClean="0">
                <a:latin typeface="Arial" charset="0"/>
              </a:rPr>
              <a:t>respectively. Then</a:t>
            </a:r>
            <a:r>
              <a:rPr lang="en-US" sz="2000" b="1" smtClean="0">
                <a:latin typeface="Arial" charset="0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a &lt;&lt; b </a:t>
            </a:r>
            <a:r>
              <a:rPr lang="en-US" sz="2000" smtClean="0">
                <a:latin typeface="Arial" charset="0"/>
              </a:rPr>
              <a:t>iff 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	-- LC(a) &lt; LC(b)  </a:t>
            </a: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OR</a:t>
            </a:r>
            <a:endParaRPr lang="en-US" sz="2000" b="1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	-- </a:t>
            </a:r>
            <a:r>
              <a:rPr lang="en-US" sz="2000" b="1" smtClean="0">
                <a:latin typeface="Arial" charset="0"/>
              </a:rPr>
              <a:t>LC(a) = LC(b) </a:t>
            </a:r>
            <a:r>
              <a:rPr lang="en-US" sz="2000" smtClean="0">
                <a:latin typeface="Arial" charset="0"/>
              </a:rPr>
              <a:t>  and  </a:t>
            </a:r>
            <a:r>
              <a:rPr lang="en-US" sz="2000" b="1" smtClean="0">
                <a:latin typeface="Arial" charset="0"/>
              </a:rPr>
              <a:t> i &lt; j</a:t>
            </a:r>
          </a:p>
          <a:p>
            <a:pPr algn="just">
              <a:lnSpc>
                <a:spcPct val="90000"/>
              </a:lnSpc>
            </a:pPr>
            <a:endParaRPr lang="en-US" sz="2000" b="1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a </a:t>
            </a:r>
            <a:r>
              <a:rPr lang="en-US" sz="2000" smtClean="0"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" charset="0"/>
              </a:rPr>
              <a:t> b </a:t>
            </a:r>
            <a:r>
              <a:rPr lang="en-US" sz="2000" smtClean="0">
                <a:latin typeface="Arial" charset="0"/>
                <a:sym typeface="Symbol" pitchFamily="18" charset="2"/>
              </a:rPr>
              <a:t></a:t>
            </a:r>
            <a:r>
              <a:rPr lang="en-US" sz="2000" b="1" smtClean="0">
                <a:latin typeface="Arial" charset="0"/>
              </a:rPr>
              <a:t> a &lt;&lt; b, </a:t>
            </a:r>
            <a:r>
              <a:rPr lang="en-US" sz="2000" smtClean="0">
                <a:latin typeface="Arial" charset="0"/>
              </a:rPr>
              <a:t>but the converse is not true.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endParaRPr lang="en-US" sz="1800" b="1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990600" y="5597525"/>
            <a:ext cx="7696200" cy="858838"/>
          </a:xfrm>
          <a:prstGeom prst="rect">
            <a:avLst/>
          </a:prstGeom>
          <a:solidFill>
            <a:srgbClr val="FAD43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en-US">
                <a:latin typeface="Arial" charset="0"/>
              </a:rPr>
              <a:t>The value of LC  of an event is called its </a:t>
            </a:r>
            <a:r>
              <a:rPr lang="en-US" i="1">
                <a:solidFill>
                  <a:srgbClr val="C70F05"/>
                </a:solidFill>
                <a:latin typeface="Arial" charset="0"/>
              </a:rPr>
              <a:t>timestamp</a:t>
            </a:r>
            <a:r>
              <a:rPr lang="en-US">
                <a:latin typeface="Arial" charset="0"/>
              </a:rPr>
              <a:t>.</a:t>
            </a:r>
            <a:endParaRPr lang="en-US" sz="2000">
              <a:latin typeface="Arial" charset="0"/>
            </a:endParaRPr>
          </a:p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Vector clock</a:t>
            </a:r>
            <a:endParaRPr lang="en-U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4572000" cy="4724400"/>
          </a:xfrm>
          <a:solidFill>
            <a:schemeClr val="accent1"/>
          </a:solidFill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1800" smtClean="0">
                <a:latin typeface="Arial Narrow" pitchFamily="34" charset="0"/>
              </a:rPr>
              <a:t>	</a:t>
            </a:r>
            <a:r>
              <a:rPr lang="en-US" sz="2000" b="1" i="1" smtClean="0">
                <a:latin typeface="Arial" charset="0"/>
              </a:rPr>
              <a:t>Causality detection</a:t>
            </a:r>
            <a:r>
              <a:rPr lang="en-US" sz="2000" smtClean="0">
                <a:latin typeface="Arial" charset="0"/>
              </a:rPr>
              <a:t> can be an important issue in applications like </a:t>
            </a: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group communication</a:t>
            </a:r>
            <a:r>
              <a:rPr lang="en-US" sz="2000" smtClean="0">
                <a:solidFill>
                  <a:srgbClr val="C70F05"/>
                </a:solidFill>
                <a:latin typeface="Arial" charset="0"/>
              </a:rPr>
              <a:t>.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	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	Logical clocks </a:t>
            </a:r>
            <a:r>
              <a:rPr lang="en-US" sz="2000" smtClean="0">
                <a:solidFill>
                  <a:srgbClr val="C70F05"/>
                </a:solidFill>
                <a:latin typeface="Arial" charset="0"/>
              </a:rPr>
              <a:t>do </a:t>
            </a: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not</a:t>
            </a:r>
            <a:r>
              <a:rPr lang="en-US" sz="2000" smtClean="0">
                <a:latin typeface="Arial" charset="0"/>
              </a:rPr>
              <a:t> detect causal ordering. </a:t>
            </a:r>
            <a:r>
              <a:rPr lang="en-US" sz="2000" b="1" u="sng" smtClean="0">
                <a:solidFill>
                  <a:schemeClr val="accent2"/>
                </a:solidFill>
                <a:latin typeface="Arial" charset="0"/>
              </a:rPr>
              <a:t>Vector clocks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smtClean="0">
                <a:solidFill>
                  <a:srgbClr val="C70F05"/>
                </a:solidFill>
                <a:latin typeface="Arial" charset="0"/>
              </a:rPr>
              <a:t>do</a:t>
            </a:r>
            <a:r>
              <a:rPr lang="en-US" sz="2000" smtClean="0">
                <a:latin typeface="Arial" charset="0"/>
              </a:rPr>
              <a:t>.</a:t>
            </a:r>
            <a:endParaRPr lang="en-US" altLang="ko-KR" sz="2000" smtClean="0">
              <a:latin typeface="Arial" charset="0"/>
              <a:ea typeface="굴림" pitchFamily="50" charset="-127"/>
            </a:endParaRPr>
          </a:p>
          <a:p>
            <a:pPr lvl="1"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1800" smtClean="0">
                <a:latin typeface="Arial" charset="0"/>
                <a:ea typeface="굴림" pitchFamily="50" charset="-127"/>
              </a:rPr>
              <a:t>	</a:t>
            </a:r>
            <a:r>
              <a:rPr lang="en-US" altLang="ko-KR" sz="2000" smtClean="0">
                <a:solidFill>
                  <a:schemeClr val="accent2"/>
                </a:solidFill>
                <a:latin typeface="Arial" charset="0"/>
                <a:ea typeface="굴림" pitchFamily="50" charset="-127"/>
              </a:rPr>
              <a:t>Mapping</a:t>
            </a:r>
            <a:r>
              <a:rPr lang="en-US" altLang="ko-KR" sz="2000" smtClean="0">
                <a:latin typeface="Arial" charset="0"/>
                <a:ea typeface="굴림" pitchFamily="50" charset="-127"/>
              </a:rPr>
              <a:t> VC from events to integer arrays, and an order &lt; such that for any pair of a, b:</a:t>
            </a:r>
            <a:endParaRPr lang="en-US" sz="2000" smtClean="0">
              <a:latin typeface="Arial" charset="0"/>
            </a:endParaRPr>
          </a:p>
          <a:p>
            <a:pPr lvl="1">
              <a:lnSpc>
                <a:spcPct val="13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	</a:t>
            </a: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a </a:t>
            </a:r>
            <a:r>
              <a:rPr lang="en-US" sz="2000" smtClean="0">
                <a:solidFill>
                  <a:srgbClr val="C70F05"/>
                </a:solidFill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 b </a:t>
            </a:r>
            <a:r>
              <a:rPr lang="en-US" sz="2000" smtClean="0">
                <a:solidFill>
                  <a:srgbClr val="C70F05"/>
                </a:solidFill>
                <a:latin typeface="Arial" charset="0"/>
                <a:sym typeface="Symbol" pitchFamily="18" charset="2"/>
              </a:rPr>
              <a:t></a:t>
            </a: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  VC(a) &lt; VC(b)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105400" y="2401888"/>
          <a:ext cx="3059113" cy="2282825"/>
        </p:xfrm>
        <a:graphic>
          <a:graphicData uri="http://schemas.openxmlformats.org/presentationml/2006/ole">
            <p:oleObj spid="_x0000_s2050" name="Document" r:id="rId3" imgW="3557016" imgH="2654808" progId="Word.Document.8">
              <p:embed/>
            </p:oleObj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013325" y="5191125"/>
            <a:ext cx="3051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Arial" charset="0"/>
              </a:rPr>
              <a:t>C may receive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Re:joke</a:t>
            </a:r>
            <a:r>
              <a:rPr lang="en-US" sz="2000" b="0">
                <a:latin typeface="Arial" charset="0"/>
              </a:rPr>
              <a:t> </a:t>
            </a:r>
          </a:p>
          <a:p>
            <a:r>
              <a:rPr lang="en-US" sz="2000" b="0">
                <a:latin typeface="Arial" charset="0"/>
              </a:rPr>
              <a:t>before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joke</a:t>
            </a:r>
            <a:r>
              <a:rPr lang="en-US" sz="2000" b="0">
                <a:latin typeface="Arial" charset="0"/>
              </a:rPr>
              <a:t>, which is bad!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Implementing VC</a:t>
            </a:r>
            <a:endParaRPr lang="en-US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828800"/>
            <a:ext cx="49530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latin typeface="Arial" charset="0"/>
              </a:rPr>
              <a:t>{Actions of process j}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b="1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latin typeface="Arial" charset="0"/>
              </a:rPr>
              <a:t>1</a:t>
            </a:r>
            <a:r>
              <a:rPr lang="en-US" sz="1800" smtClean="0">
                <a:latin typeface="Arial" charset="0"/>
              </a:rPr>
              <a:t>.  </a:t>
            </a:r>
            <a:r>
              <a:rPr lang="en-US" sz="1800" smtClean="0">
                <a:solidFill>
                  <a:srgbClr val="C70F05"/>
                </a:solidFill>
                <a:latin typeface="Arial" charset="0"/>
              </a:rPr>
              <a:t>Increment </a:t>
            </a:r>
            <a:r>
              <a:rPr lang="en-US" sz="1800" b="1" smtClean="0">
                <a:solidFill>
                  <a:srgbClr val="C70F05"/>
                </a:solidFill>
                <a:latin typeface="Arial" charset="0"/>
              </a:rPr>
              <a:t>VC[</a:t>
            </a:r>
            <a:r>
              <a:rPr lang="en-US" altLang="ko-KR" sz="1800" b="1" smtClean="0">
                <a:solidFill>
                  <a:srgbClr val="C70F05"/>
                </a:solidFill>
                <a:latin typeface="Arial" charset="0"/>
                <a:ea typeface="굴림" pitchFamily="50" charset="-127"/>
              </a:rPr>
              <a:t>j</a:t>
            </a:r>
            <a:r>
              <a:rPr lang="en-US" sz="1800" b="1" smtClean="0">
                <a:solidFill>
                  <a:srgbClr val="C70F05"/>
                </a:solidFill>
                <a:latin typeface="Arial" charset="0"/>
              </a:rPr>
              <a:t>]</a:t>
            </a:r>
            <a:r>
              <a:rPr lang="en-US" sz="1800" smtClean="0">
                <a:latin typeface="Arial" charset="0"/>
              </a:rPr>
              <a:t> for each local event.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latin typeface="Arial" charset="0"/>
              </a:rPr>
              <a:t>2</a:t>
            </a:r>
            <a:r>
              <a:rPr lang="en-US" sz="1800" smtClean="0">
                <a:latin typeface="Arial" charset="0"/>
              </a:rPr>
              <a:t>. </a:t>
            </a:r>
            <a:r>
              <a:rPr lang="en-US" sz="1800" smtClean="0">
                <a:solidFill>
                  <a:srgbClr val="C70F05"/>
                </a:solidFill>
                <a:latin typeface="Arial" charset="0"/>
              </a:rPr>
              <a:t>Append the local </a:t>
            </a:r>
            <a:r>
              <a:rPr lang="en-US" sz="1800" b="1" smtClean="0">
                <a:solidFill>
                  <a:srgbClr val="C70F05"/>
                </a:solidFill>
                <a:latin typeface="Arial" charset="0"/>
              </a:rPr>
              <a:t>VC</a:t>
            </a:r>
            <a:r>
              <a:rPr lang="en-US" sz="1800" b="1" smtClean="0">
                <a:latin typeface="Arial" charset="0"/>
              </a:rPr>
              <a:t> </a:t>
            </a:r>
            <a:r>
              <a:rPr lang="en-US" sz="1800" smtClean="0">
                <a:latin typeface="Arial" charset="0"/>
              </a:rPr>
              <a:t>to every outgoing message.</a:t>
            </a:r>
          </a:p>
          <a:p>
            <a:pPr algn="just">
              <a:lnSpc>
                <a:spcPct val="90000"/>
              </a:lnSpc>
            </a:pPr>
            <a:endParaRPr lang="en-US" sz="18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latin typeface="Arial" charset="0"/>
              </a:rPr>
              <a:t>3.</a:t>
            </a:r>
            <a:r>
              <a:rPr lang="en-US" sz="1800" smtClean="0">
                <a:latin typeface="Arial" charset="0"/>
              </a:rPr>
              <a:t> When </a:t>
            </a:r>
            <a:r>
              <a:rPr lang="en-US" altLang="ko-KR" sz="1800" smtClean="0">
                <a:latin typeface="Arial" charset="0"/>
                <a:ea typeface="굴림" pitchFamily="50" charset="-127"/>
              </a:rPr>
              <a:t>a process j receives </a:t>
            </a:r>
            <a:r>
              <a:rPr lang="en-US" sz="1800" smtClean="0">
                <a:latin typeface="Arial" charset="0"/>
              </a:rPr>
              <a:t>a message with a vector timestamp </a:t>
            </a:r>
            <a:r>
              <a:rPr lang="en-US" sz="1800" b="1" smtClean="0">
                <a:solidFill>
                  <a:srgbClr val="C70F05"/>
                </a:solidFill>
                <a:latin typeface="Arial" charset="0"/>
              </a:rPr>
              <a:t>T</a:t>
            </a:r>
            <a:r>
              <a:rPr lang="en-US" sz="1800" smtClean="0">
                <a:solidFill>
                  <a:srgbClr val="C70F05"/>
                </a:solidFill>
                <a:latin typeface="Arial" charset="0"/>
              </a:rPr>
              <a:t> </a:t>
            </a:r>
            <a:r>
              <a:rPr lang="en-US" altLang="ko-KR" sz="1800" smtClean="0">
                <a:latin typeface="Arial" charset="0"/>
                <a:ea typeface="굴림" pitchFamily="50" charset="-127"/>
              </a:rPr>
              <a:t>from another process</a:t>
            </a:r>
            <a:r>
              <a:rPr lang="en-US" sz="1800" smtClean="0">
                <a:latin typeface="Arial" charset="0"/>
              </a:rPr>
              <a:t>, first increment the j</a:t>
            </a:r>
            <a:r>
              <a:rPr lang="en-US" sz="1800" baseline="30000" smtClean="0">
                <a:latin typeface="Arial" charset="0"/>
              </a:rPr>
              <a:t>th</a:t>
            </a:r>
            <a:r>
              <a:rPr lang="en-US" sz="1800" smtClean="0">
                <a:latin typeface="Arial" charset="0"/>
              </a:rPr>
              <a:t> component </a:t>
            </a:r>
            <a:r>
              <a:rPr lang="en-US" sz="1800" b="1" smtClean="0">
                <a:latin typeface="Arial" charset="0"/>
              </a:rPr>
              <a:t>VC[j]</a:t>
            </a:r>
            <a:r>
              <a:rPr lang="en-US" sz="1800" smtClean="0">
                <a:latin typeface="Arial" charset="0"/>
              </a:rPr>
              <a:t> of </a:t>
            </a:r>
            <a:r>
              <a:rPr lang="en-US" altLang="ko-KR" sz="1800" smtClean="0">
                <a:latin typeface="Arial" charset="0"/>
                <a:ea typeface="굴림" pitchFamily="50" charset="-127"/>
              </a:rPr>
              <a:t>its own vector clock</a:t>
            </a:r>
            <a:r>
              <a:rPr lang="en-US" sz="1800" smtClean="0">
                <a:latin typeface="Arial" charset="0"/>
              </a:rPr>
              <a:t>, and then update it as follows: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rial" charset="0"/>
                <a:sym typeface="Symbol" pitchFamily="18" charset="2"/>
              </a:rPr>
              <a:t>	</a:t>
            </a:r>
            <a:r>
              <a:rPr lang="en-US" sz="1800" smtClean="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</a:t>
            </a:r>
            <a:r>
              <a:rPr lang="en-US" sz="1800" b="1" smtClean="0">
                <a:solidFill>
                  <a:srgbClr val="C70F05"/>
                </a:solidFill>
                <a:latin typeface="Arial Narrow" pitchFamily="34" charset="0"/>
              </a:rPr>
              <a:t>k: 0 ≤ k ≤N-1:: VC[k] := max (T[k], VC[k]).</a:t>
            </a:r>
            <a:r>
              <a:rPr lang="en-US" sz="1800" b="1" smtClean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sz="1800" smtClean="0">
              <a:latin typeface="Arial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105400" y="2597150"/>
          <a:ext cx="3886200" cy="2390775"/>
        </p:xfrm>
        <a:graphic>
          <a:graphicData uri="http://schemas.openxmlformats.org/presentationml/2006/ole">
            <p:oleObj spid="_x0000_s3074" name="Document" r:id="rId3" imgW="4230624" imgH="2602992" progId="Word.Document.8">
              <p:embed/>
            </p:oleObj>
          </a:graphicData>
        </a:graphic>
      </p:graphicFrame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124200" y="1676400"/>
            <a:ext cx="1905000" cy="609600"/>
          </a:xfrm>
          <a:prstGeom prst="wedgeRoundRectCallout">
            <a:avLst>
              <a:gd name="adj1" fmla="val -104500"/>
              <a:gd name="adj2" fmla="val 83333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0">
                <a:latin typeface="Times New Roman" pitchFamily="18" charset="0"/>
              </a:rPr>
              <a:t>j</a:t>
            </a:r>
            <a:r>
              <a:rPr lang="en-US" sz="1600" b="0" baseline="30000">
                <a:latin typeface="Times New Roman" pitchFamily="18" charset="0"/>
              </a:rPr>
              <a:t>th</a:t>
            </a:r>
            <a:r>
              <a:rPr lang="en-US" sz="1600" b="0">
                <a:latin typeface="Times New Roman" pitchFamily="18" charset="0"/>
              </a:rPr>
              <a:t> component of VC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Vector clocks</a:t>
            </a:r>
            <a:endParaRPr lang="en-US" smtClean="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31788" y="1524000"/>
          <a:ext cx="3906837" cy="1143000"/>
        </p:xfrm>
        <a:graphic>
          <a:graphicData uri="http://schemas.openxmlformats.org/presentationml/2006/ole">
            <p:oleObj spid="_x0000_s4098" name="Document" r:id="rId3" imgW="4166616" imgH="1219200" progId="Word.Document.8">
              <p:embed/>
            </p:oleObj>
          </a:graphicData>
        </a:graphic>
      </p:graphicFrame>
      <p:sp>
        <p:nvSpPr>
          <p:cNvPr id="41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76800" y="1600200"/>
            <a:ext cx="3563938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b="1" i="1" smtClean="0">
                <a:latin typeface="Trebuchet MS" pitchFamily="34" charset="0"/>
              </a:rPr>
              <a:t>Example</a:t>
            </a:r>
          </a:p>
          <a:p>
            <a:pPr algn="just"/>
            <a:endParaRPr lang="en-US" smtClean="0">
              <a:latin typeface="Trebuchet MS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[3, 3, 4, 5, 3, 2, </a:t>
            </a:r>
            <a:r>
              <a:rPr lang="en-US" sz="2000" smtClean="0">
                <a:solidFill>
                  <a:srgbClr val="FF0000"/>
                </a:solidFill>
                <a:latin typeface="Trebuchet MS" pitchFamily="34" charset="0"/>
              </a:rPr>
              <a:t>1</a:t>
            </a:r>
            <a:r>
              <a:rPr lang="en-US" sz="2000" smtClean="0">
                <a:latin typeface="Trebuchet MS" pitchFamily="34" charset="0"/>
              </a:rPr>
              <a:t>, </a:t>
            </a:r>
            <a:r>
              <a:rPr lang="en-US" sz="2000" smtClean="0">
                <a:solidFill>
                  <a:srgbClr val="FF0000"/>
                </a:solidFill>
                <a:latin typeface="Trebuchet MS" pitchFamily="34" charset="0"/>
              </a:rPr>
              <a:t>4</a:t>
            </a:r>
            <a:r>
              <a:rPr lang="en-US" sz="2000" smtClean="0">
                <a:latin typeface="Trebuchet MS" pitchFamily="34" charset="0"/>
              </a:rPr>
              <a:t>] &lt;</a:t>
            </a:r>
          </a:p>
          <a:p>
            <a:pPr algn="just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 [3, 3, 4, 5, 3, 2, </a:t>
            </a:r>
            <a:r>
              <a:rPr lang="en-US" sz="2000" smtClean="0">
                <a:solidFill>
                  <a:srgbClr val="FF0000"/>
                </a:solidFill>
                <a:latin typeface="Trebuchet MS" pitchFamily="34" charset="0"/>
              </a:rPr>
              <a:t>2</a:t>
            </a:r>
            <a:r>
              <a:rPr lang="en-US" sz="2000" smtClean="0">
                <a:latin typeface="Trebuchet MS" pitchFamily="34" charset="0"/>
              </a:rPr>
              <a:t>, </a:t>
            </a:r>
            <a:r>
              <a:rPr lang="en-US" sz="2000" smtClean="0">
                <a:solidFill>
                  <a:srgbClr val="FF0000"/>
                </a:solidFill>
                <a:latin typeface="Trebuchet MS" pitchFamily="34" charset="0"/>
              </a:rPr>
              <a:t>5</a:t>
            </a:r>
            <a:r>
              <a:rPr lang="en-US" sz="2000" smtClean="0">
                <a:latin typeface="Trebuchet MS" pitchFamily="34" charset="0"/>
              </a:rPr>
              <a:t>] </a:t>
            </a:r>
          </a:p>
          <a:p>
            <a:pPr algn="just">
              <a:buFont typeface="Wingdings" pitchFamily="2" charset="2"/>
              <a:buNone/>
            </a:pPr>
            <a:endParaRPr lang="en-US" sz="2000" smtClean="0">
              <a:latin typeface="Trebuchet MS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But, </a:t>
            </a:r>
          </a:p>
          <a:p>
            <a:pPr algn="just">
              <a:buFont typeface="Wingdings" pitchFamily="2" charset="2"/>
              <a:buNone/>
            </a:pPr>
            <a:endParaRPr lang="en-US" sz="2000" smtClean="0">
              <a:latin typeface="Trebuchet MS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[3, 3, 4, 5, 3, 2, </a:t>
            </a:r>
            <a:r>
              <a:rPr lang="en-US" sz="2000" smtClean="0">
                <a:solidFill>
                  <a:srgbClr val="FF0000"/>
                </a:solidFill>
                <a:latin typeface="Trebuchet MS" pitchFamily="34" charset="0"/>
              </a:rPr>
              <a:t>1</a:t>
            </a:r>
            <a:r>
              <a:rPr lang="en-US" sz="2000" smtClean="0">
                <a:latin typeface="Trebuchet MS" pitchFamily="34" charset="0"/>
              </a:rPr>
              <a:t>, </a:t>
            </a:r>
            <a:r>
              <a:rPr lang="en-US" sz="2000" smtClean="0">
                <a:solidFill>
                  <a:schemeClr val="accent2"/>
                </a:solidFill>
                <a:latin typeface="Trebuchet MS" pitchFamily="34" charset="0"/>
              </a:rPr>
              <a:t>4</a:t>
            </a:r>
            <a:r>
              <a:rPr lang="en-US" sz="2000" smtClean="0">
                <a:latin typeface="Trebuchet MS" pitchFamily="34" charset="0"/>
              </a:rPr>
              <a:t>]  and </a:t>
            </a:r>
          </a:p>
          <a:p>
            <a:pPr algn="just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[3, 3, 4, 5, 3, 2, </a:t>
            </a:r>
            <a:r>
              <a:rPr lang="en-US" sz="2000" smtClean="0">
                <a:solidFill>
                  <a:srgbClr val="FF0000"/>
                </a:solidFill>
                <a:latin typeface="Trebuchet MS" pitchFamily="34" charset="0"/>
              </a:rPr>
              <a:t>2</a:t>
            </a:r>
            <a:r>
              <a:rPr lang="en-US" sz="2000" smtClean="0">
                <a:latin typeface="Trebuchet MS" pitchFamily="34" charset="0"/>
              </a:rPr>
              <a:t>, </a:t>
            </a:r>
            <a:r>
              <a:rPr lang="en-US" sz="200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2000" smtClean="0">
                <a:latin typeface="Trebuchet MS" pitchFamily="34" charset="0"/>
              </a:rPr>
              <a:t>] </a:t>
            </a:r>
          </a:p>
          <a:p>
            <a:pPr algn="just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are not comparable</a:t>
            </a:r>
            <a:endParaRPr lang="en-US" sz="2000" b="1" smtClean="0">
              <a:latin typeface="Arial Narrow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04800" y="2743200"/>
            <a:ext cx="4038600" cy="26352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Let a, b be two events.</a:t>
            </a:r>
          </a:p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Define</a:t>
            </a:r>
            <a:r>
              <a:rPr lang="en-US" sz="2000" b="0">
                <a:latin typeface="Arial Narrow" pitchFamily="34" charset="0"/>
              </a:rPr>
              <a:t>. VC(a) </a:t>
            </a:r>
            <a:r>
              <a:rPr lang="en-US" sz="3200">
                <a:solidFill>
                  <a:srgbClr val="C70F05"/>
                </a:solidFill>
                <a:latin typeface="Arial Narrow" pitchFamily="34" charset="0"/>
              </a:rPr>
              <a:t>&lt;</a:t>
            </a:r>
            <a:r>
              <a:rPr lang="en-US" sz="2000" b="0">
                <a:latin typeface="Arial Narrow" pitchFamily="34" charset="0"/>
              </a:rPr>
              <a:t>  VC(b) iff</a:t>
            </a:r>
          </a:p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000" b="0">
                <a:latin typeface="Arial Narrow" pitchFamily="34" charset="0"/>
                <a:sym typeface="Symbol" pitchFamily="18" charset="2"/>
              </a:rPr>
              <a:t></a:t>
            </a:r>
            <a:r>
              <a:rPr lang="en-US" sz="2000" b="0">
                <a:latin typeface="Arial Narrow" pitchFamily="34" charset="0"/>
              </a:rPr>
              <a:t>i : 0 ≤ i ≤ N-1 : VC(a)[i] ≤ VC(b)[i],  and </a:t>
            </a:r>
          </a:p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000" b="0">
                <a:latin typeface="Arial Narrow" pitchFamily="34" charset="0"/>
                <a:sym typeface="Symbol" pitchFamily="18" charset="2"/>
              </a:rPr>
              <a:t></a:t>
            </a:r>
            <a:r>
              <a:rPr lang="en-US" sz="2000" b="0">
                <a:latin typeface="Arial Narrow" pitchFamily="34" charset="0"/>
              </a:rPr>
              <a:t> j : 0 ≤ j ≤ N-1 : VC(a)[j] &lt; VC(b)[j],</a:t>
            </a:r>
          </a:p>
          <a:p>
            <a:r>
              <a:rPr lang="en-US" sz="2000" b="0">
                <a:latin typeface="Arial Black" pitchFamily="34" charset="0"/>
              </a:rPr>
              <a:t>VC(a) </a:t>
            </a:r>
            <a:r>
              <a:rPr lang="en-US" sz="3200">
                <a:solidFill>
                  <a:srgbClr val="C70F05"/>
                </a:solidFill>
                <a:latin typeface="Arial Black" pitchFamily="34" charset="0"/>
              </a:rPr>
              <a:t>&lt;</a:t>
            </a:r>
            <a:r>
              <a:rPr lang="en-US" sz="2000" b="0">
                <a:latin typeface="Arial Black" pitchFamily="34" charset="0"/>
              </a:rPr>
              <a:t> VC(b) </a:t>
            </a:r>
            <a:r>
              <a:rPr lang="en-US" sz="2000" b="0">
                <a:latin typeface="Arial Black" pitchFamily="34" charset="0"/>
                <a:sym typeface="Symbol" pitchFamily="18" charset="2"/>
              </a:rPr>
              <a:t></a:t>
            </a:r>
            <a:r>
              <a:rPr lang="en-US" sz="2000" b="0">
                <a:latin typeface="Arial Black" pitchFamily="34" charset="0"/>
              </a:rPr>
              <a:t> a </a:t>
            </a:r>
            <a:r>
              <a:rPr lang="en-US" sz="3200">
                <a:solidFill>
                  <a:srgbClr val="C70F05"/>
                </a:solidFill>
                <a:latin typeface="Arial Black" pitchFamily="34" charset="0"/>
                <a:sym typeface="MT Extra" pitchFamily="18" charset="2"/>
              </a:rPr>
              <a:t></a:t>
            </a:r>
            <a:r>
              <a:rPr lang="en-US" sz="2000" b="0">
                <a:latin typeface="Arial Black" pitchFamily="34" charset="0"/>
              </a:rPr>
              <a:t> b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371600" y="5943600"/>
            <a:ext cx="2057400" cy="609600"/>
          </a:xfrm>
          <a:prstGeom prst="wedgeRoundRectCallout">
            <a:avLst>
              <a:gd name="adj1" fmla="val -21759"/>
              <a:gd name="adj2" fmla="val -179426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0">
                <a:latin typeface="Times New Roman" pitchFamily="18" charset="0"/>
              </a:rPr>
              <a:t>Causality detection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 smtClean="0"/>
              <a:t>Physical clock synchronization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6200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 smtClean="0">
                <a:latin typeface="Arial" charset="0"/>
              </a:rPr>
              <a:t>Question 1</a:t>
            </a:r>
            <a:r>
              <a:rPr lang="en-US" sz="2400" smtClean="0">
                <a:latin typeface="Arial" charset="0"/>
              </a:rPr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i="1" smtClean="0">
                <a:solidFill>
                  <a:srgbClr val="C70F05"/>
                </a:solidFill>
                <a:latin typeface="Arial" charset="0"/>
              </a:rPr>
              <a:t>Why is physical clock synchronization important?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 b="1" smtClean="0">
              <a:latin typeface="Arial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 smtClean="0">
                <a:latin typeface="Arial" charset="0"/>
              </a:rPr>
              <a:t>Question 2</a:t>
            </a:r>
            <a:r>
              <a:rPr lang="en-US" sz="2400" smtClean="0">
                <a:latin typeface="Arial" charset="0"/>
              </a:rPr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i="1" smtClean="0">
                <a:solidFill>
                  <a:srgbClr val="C70F05"/>
                </a:solidFill>
                <a:latin typeface="Arial" charset="0"/>
              </a:rPr>
              <a:t>With the price of atomic clocks or GPS coming down,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i="1" smtClean="0">
                <a:solidFill>
                  <a:srgbClr val="C70F05"/>
                </a:solidFill>
                <a:latin typeface="Arial" charset="0"/>
              </a:rPr>
              <a:t>should we care about physical clock synchronization?</a:t>
            </a:r>
            <a:r>
              <a:rPr lang="en-US" sz="2400" i="1" smtClean="0">
                <a:latin typeface="Arial" charset="0"/>
              </a:rPr>
              <a:t> </a:t>
            </a:r>
            <a:endParaRPr lang="en-US" sz="240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Physical clock synchronization</a:t>
            </a:r>
            <a:br>
              <a:rPr lang="en-US" b="1" smtClean="0"/>
            </a:br>
            <a:r>
              <a:rPr lang="en-US" b="1" smtClean="0"/>
              <a:t>Classification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752600"/>
            <a:ext cx="4114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smtClean="0">
                <a:latin typeface="Arial" charset="0"/>
              </a:rPr>
              <a:t>Types of Synchronization</a:t>
            </a:r>
          </a:p>
          <a:p>
            <a:pPr>
              <a:buFont typeface="Wingdings" pitchFamily="2" charset="2"/>
              <a:buNone/>
            </a:pPr>
            <a:endParaRPr lang="en-US" sz="2000" b="1" smtClean="0">
              <a:latin typeface="Arial" charset="0"/>
            </a:endParaRPr>
          </a:p>
          <a:p>
            <a:pPr>
              <a:buFont typeface="Symbol" pitchFamily="18" charset="2"/>
              <a:buChar char="¨"/>
            </a:pPr>
            <a:r>
              <a:rPr lang="en-US" sz="2400" i="1" smtClean="0">
                <a:latin typeface="Arial" charset="0"/>
              </a:rPr>
              <a:t>External Synchronization</a:t>
            </a:r>
          </a:p>
          <a:p>
            <a:pPr>
              <a:buFont typeface="Symbol" pitchFamily="18" charset="2"/>
              <a:buChar char="¨"/>
            </a:pPr>
            <a:r>
              <a:rPr lang="en-US" sz="2400" i="1" smtClean="0">
                <a:latin typeface="Arial" charset="0"/>
              </a:rPr>
              <a:t>Internal Synchronization</a:t>
            </a:r>
          </a:p>
          <a:p>
            <a:pPr>
              <a:buFont typeface="Symbol" pitchFamily="18" charset="2"/>
              <a:buChar char="¨"/>
            </a:pPr>
            <a:r>
              <a:rPr lang="en-US" sz="2400" i="1" smtClean="0">
                <a:latin typeface="Arial" charset="0"/>
              </a:rPr>
              <a:t>Phase Synchronization</a:t>
            </a:r>
            <a:endParaRPr lang="en-US" sz="2400" smtClean="0">
              <a:latin typeface="Arial" charset="0"/>
            </a:endParaRPr>
          </a:p>
          <a:p>
            <a:endParaRPr lang="en-US" sz="2400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828800"/>
            <a:ext cx="4267200" cy="22860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Types of clocks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000" b="1" smtClean="0">
              <a:latin typeface="Arial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 i="1" smtClean="0">
                <a:latin typeface="Arial" charset="0"/>
              </a:rPr>
              <a:t>Unbounded</a:t>
            </a:r>
            <a:r>
              <a:rPr lang="en-US" sz="2000" smtClean="0">
                <a:latin typeface="Arial" charset="0"/>
              </a:rPr>
              <a:t>  0, 1, 2, 3, . . .</a:t>
            </a:r>
          </a:p>
          <a:p>
            <a:pPr>
              <a:buFont typeface="Symbol" pitchFamily="18" charset="2"/>
              <a:buNone/>
            </a:pPr>
            <a:r>
              <a:rPr lang="en-US" sz="2000" i="1" smtClean="0">
                <a:latin typeface="Arial" charset="0"/>
              </a:rPr>
              <a:t>Bounded</a:t>
            </a:r>
            <a:r>
              <a:rPr lang="en-US" sz="2000" smtClean="0">
                <a:latin typeface="Arial" charset="0"/>
              </a:rPr>
              <a:t> 0,1, 2, . . . M-1, 0, 1, .</a:t>
            </a:r>
            <a:r>
              <a:rPr lang="en-US" sz="2000" smtClean="0">
                <a:latin typeface="Arial Narrow" pitchFamily="34" charset="0"/>
              </a:rPr>
              <a:t> . .</a:t>
            </a:r>
          </a:p>
          <a:p>
            <a:endParaRPr lang="en-US" sz="180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smtClean="0">
                <a:latin typeface="Arial Narrow" pitchFamily="34" charset="0"/>
              </a:rPr>
              <a:t>	</a:t>
            </a:r>
            <a:endParaRPr lang="en-US" sz="1800" smtClean="0">
              <a:solidFill>
                <a:srgbClr val="C70F05"/>
              </a:solidFill>
              <a:latin typeface="Arial Narrow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62000" y="4497388"/>
            <a:ext cx="671988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Unbounded clocks are not realistic, but are easier to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deal with in the design of  algorithms. Real clocks are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always bounded.</a:t>
            </a:r>
            <a:endParaRPr lang="en-US" sz="2000" b="0">
              <a:solidFill>
                <a:srgbClr val="C70F05"/>
              </a:solidFill>
              <a:latin typeface="Arial Narrow" pitchFamily="34" charset="0"/>
            </a:endParaRPr>
          </a:p>
          <a:p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Terminologies</a:t>
            </a:r>
            <a:endParaRPr lang="en-US" smtClean="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457200" y="2316163"/>
          <a:ext cx="3813175" cy="2641600"/>
        </p:xfrm>
        <a:graphic>
          <a:graphicData uri="http://schemas.openxmlformats.org/presentationml/2006/ole">
            <p:oleObj spid="_x0000_s5122" name="Document" r:id="rId3" imgW="4712208" imgH="3264408" progId="Word.Document.8">
              <p:embed/>
            </p:oleObj>
          </a:graphicData>
        </a:graphic>
      </p:graphicFrame>
      <p:sp>
        <p:nvSpPr>
          <p:cNvPr id="51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600200"/>
            <a:ext cx="4346575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dirty="0" smtClean="0">
                <a:latin typeface="Arial" charset="0"/>
              </a:rPr>
              <a:t>What are these?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charset="0"/>
              </a:rPr>
              <a:t>	Drift rate </a:t>
            </a:r>
            <a:r>
              <a:rPr lang="en-US" sz="2000" b="1" dirty="0" smtClean="0">
                <a:latin typeface="Arial" charset="0"/>
                <a:sym typeface="Symbol" pitchFamily="18" charset="2"/>
              </a:rPr>
              <a:t>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charset="0"/>
              </a:rPr>
              <a:t>	Clock skew </a:t>
            </a:r>
            <a:r>
              <a:rPr lang="en-US" sz="2000" b="1" dirty="0" smtClean="0">
                <a:latin typeface="Arial" charset="0"/>
                <a:sym typeface="Symbol" pitchFamily="18" charset="2"/>
              </a:rPr>
              <a:t></a:t>
            </a:r>
            <a:endParaRPr lang="en-US" sz="2000" dirty="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charset="0"/>
              </a:rPr>
              <a:t>	Resynchronization interval </a:t>
            </a:r>
            <a:r>
              <a:rPr lang="en-US" sz="2000" b="1" dirty="0" smtClean="0">
                <a:latin typeface="Arial" charset="0"/>
              </a:rPr>
              <a:t>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Arial" charset="0"/>
              </a:rPr>
              <a:t>Max drift rate </a:t>
            </a:r>
            <a:r>
              <a:rPr lang="en-US" sz="2000" b="1" dirty="0" smtClean="0">
                <a:latin typeface="Arial" charset="0"/>
                <a:sym typeface="Symbol" pitchFamily="18" charset="2"/>
              </a:rPr>
              <a:t></a:t>
            </a:r>
            <a:r>
              <a:rPr lang="en-US" sz="2000" b="1" dirty="0" smtClean="0">
                <a:latin typeface="Arial" charset="0"/>
              </a:rPr>
              <a:t>  implies: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Arial" charset="0"/>
              </a:rPr>
              <a:t>(1- </a:t>
            </a:r>
            <a:r>
              <a:rPr lang="en-US" sz="2000" b="1" dirty="0" smtClean="0">
                <a:latin typeface="Arial" charset="0"/>
                <a:sym typeface="Symbol" pitchFamily="18" charset="2"/>
              </a:rPr>
              <a:t>) ≤ </a:t>
            </a:r>
            <a:r>
              <a:rPr lang="en-US" sz="2000" b="1" dirty="0" err="1" smtClean="0">
                <a:latin typeface="Arial" charset="0"/>
                <a:sym typeface="Symbol" pitchFamily="18" charset="2"/>
              </a:rPr>
              <a:t>dC</a:t>
            </a:r>
            <a:r>
              <a:rPr lang="en-US" sz="2000" b="1" dirty="0" smtClean="0">
                <a:latin typeface="Arial" charset="0"/>
                <a:sym typeface="Symbol" pitchFamily="18" charset="2"/>
              </a:rPr>
              <a:t>/</a:t>
            </a:r>
            <a:r>
              <a:rPr lang="en-US" sz="2000" b="1" dirty="0" err="1" smtClean="0">
                <a:latin typeface="Arial" charset="0"/>
                <a:sym typeface="Symbol" pitchFamily="18" charset="2"/>
              </a:rPr>
              <a:t>dt</a:t>
            </a:r>
            <a:r>
              <a:rPr lang="en-US" sz="2000" b="1" dirty="0" smtClean="0">
                <a:latin typeface="Arial" charset="0"/>
                <a:sym typeface="Symbol" pitchFamily="18" charset="2"/>
              </a:rPr>
              <a:t> &lt; (1+ )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dirty="0" smtClean="0">
                <a:latin typeface="Arial" charset="0"/>
              </a:rPr>
              <a:t>Challenges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charset="0"/>
              </a:rPr>
              <a:t>	(Drift is unavoidable)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charset="0"/>
              </a:rPr>
              <a:t>	Accounting for propagation delay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charset="0"/>
              </a:rPr>
              <a:t>	Accounting for processing delay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charset="0"/>
              </a:rPr>
              <a:t>	</a:t>
            </a:r>
            <a:r>
              <a:rPr lang="en-US" sz="2400" dirty="0" smtClean="0">
                <a:solidFill>
                  <a:srgbClr val="C70F05"/>
                </a:solidFill>
                <a:latin typeface="Arial" charset="0"/>
              </a:rPr>
              <a:t>Faulty clocks</a:t>
            </a:r>
            <a:endParaRPr lang="en-US" sz="2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Internal synchronization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4038600" cy="4114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3200" b="1" i="1" dirty="0" smtClean="0"/>
              <a:t>Berkeley Algorithm </a:t>
            </a:r>
          </a:p>
          <a:p>
            <a:pPr>
              <a:buFont typeface="Wingdings" pitchFamily="2" charset="2"/>
              <a:buNone/>
            </a:pPr>
            <a:endParaRPr lang="en-US" sz="32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A simple averaging algorithm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that guarantees mutual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consistency |c(</a:t>
            </a:r>
            <a:r>
              <a:rPr lang="en-US" sz="2400" dirty="0" err="1" smtClean="0"/>
              <a:t>i</a:t>
            </a:r>
            <a:r>
              <a:rPr lang="en-US" sz="2400" dirty="0" smtClean="0"/>
              <a:t>) - c(j)| &lt; </a:t>
            </a:r>
            <a:r>
              <a:rPr lang="en-US" sz="2400" dirty="0" smtClean="0">
                <a:latin typeface="Arial" charset="0"/>
                <a:sym typeface="Symbol" pitchFamily="18" charset="2"/>
              </a:rPr>
              <a:t>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67200" y="1600200"/>
            <a:ext cx="4648200" cy="3352800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None/>
            </a:pPr>
            <a:r>
              <a:rPr lang="en-US" sz="2400" b="1" dirty="0" smtClean="0">
                <a:latin typeface="Arial Narrow" pitchFamily="34" charset="0"/>
              </a:rPr>
              <a:t>Step</a:t>
            </a:r>
            <a:r>
              <a:rPr lang="en-US" altLang="ko-KR" sz="2400" b="1" dirty="0" smtClean="0">
                <a:latin typeface="Arial Narrow" pitchFamily="34" charset="0"/>
                <a:ea typeface="굴림" pitchFamily="50" charset="-127"/>
              </a:rPr>
              <a:t> </a:t>
            </a:r>
            <a:r>
              <a:rPr lang="en-US" sz="2400" b="1" dirty="0" smtClean="0">
                <a:latin typeface="Arial Narrow" pitchFamily="34" charset="0"/>
              </a:rPr>
              <a:t>1.</a:t>
            </a:r>
            <a:r>
              <a:rPr lang="en-US" sz="2400" dirty="0" smtClean="0">
                <a:latin typeface="Arial Narrow" pitchFamily="34" charset="0"/>
              </a:rPr>
              <a:t> Read every clock in the system.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dirty="0" smtClean="0">
                <a:latin typeface="Arial Narrow" pitchFamily="34" charset="0"/>
              </a:rPr>
              <a:t>Step</a:t>
            </a:r>
            <a:r>
              <a:rPr lang="en-US" altLang="ko-KR" sz="2400" b="1" dirty="0" smtClean="0">
                <a:latin typeface="Arial Narrow" pitchFamily="34" charset="0"/>
                <a:ea typeface="굴림" pitchFamily="50" charset="-127"/>
              </a:rPr>
              <a:t> </a:t>
            </a:r>
            <a:r>
              <a:rPr lang="en-US" sz="2400" b="1" dirty="0" smtClean="0">
                <a:latin typeface="Arial Narrow" pitchFamily="34" charset="0"/>
              </a:rPr>
              <a:t>2.</a:t>
            </a:r>
            <a:r>
              <a:rPr lang="en-US" sz="2400" dirty="0" smtClean="0">
                <a:latin typeface="Arial Narrow" pitchFamily="34" charset="0"/>
              </a:rPr>
              <a:t> Discard </a:t>
            </a:r>
            <a:r>
              <a:rPr lang="en-US" sz="2400" dirty="0" smtClean="0">
                <a:solidFill>
                  <a:schemeClr val="accent2"/>
                </a:solidFill>
                <a:latin typeface="Arial Narrow" pitchFamily="34" charset="0"/>
              </a:rPr>
              <a:t>outliers</a:t>
            </a:r>
            <a:r>
              <a:rPr lang="en-US" sz="2400" dirty="0" smtClean="0">
                <a:latin typeface="Arial Narrow" pitchFamily="34" charset="0"/>
              </a:rPr>
              <a:t> and substitute them by the value of the local clock. 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dirty="0" smtClean="0">
                <a:latin typeface="Arial Narrow" pitchFamily="34" charset="0"/>
              </a:rPr>
              <a:t>Step 3.</a:t>
            </a:r>
            <a:r>
              <a:rPr lang="en-US" sz="2400" dirty="0" smtClean="0">
                <a:latin typeface="Arial Narrow" pitchFamily="34" charset="0"/>
              </a:rPr>
              <a:t> Update the clock using the 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average of these values</a:t>
            </a:r>
            <a:r>
              <a:rPr lang="en-US" altLang="ko-KR" sz="2400" dirty="0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 </a:t>
            </a:r>
            <a:r>
              <a:rPr lang="en-US" altLang="ko-KR" sz="2400" dirty="0" smtClean="0">
                <a:latin typeface="Arial Narrow" pitchFamily="34" charset="0"/>
                <a:ea typeface="굴림" pitchFamily="50" charset="-127"/>
              </a:rPr>
              <a:t>and</a:t>
            </a:r>
            <a:r>
              <a:rPr lang="en-US" altLang="ko-KR" sz="2400" dirty="0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 report back to the participants </a:t>
            </a:r>
            <a:r>
              <a:rPr lang="en-US" altLang="ko-KR" sz="2400" dirty="0" smtClean="0">
                <a:latin typeface="Arial Narrow" pitchFamily="34" charset="0"/>
                <a:ea typeface="굴림" pitchFamily="50" charset="-127"/>
              </a:rPr>
              <a:t>the adjustment that needs to be made to their local clocks</a:t>
            </a:r>
            <a:r>
              <a:rPr lang="en-US" sz="2400" dirty="0" smtClean="0">
                <a:latin typeface="Arial Narrow" pitchFamily="34" charset="0"/>
              </a:rPr>
              <a:t>.</a:t>
            </a:r>
            <a:endParaRPr lang="en-US" sz="2400" dirty="0" smtClean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1000" y="5137150"/>
            <a:ext cx="8458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accent2"/>
                </a:solidFill>
                <a:ea typeface="굴림" pitchFamily="50" charset="-127"/>
              </a:rPr>
              <a:t>Handle Faulty clocks</a:t>
            </a:r>
            <a:r>
              <a:rPr lang="en-US" altLang="ko-KR" b="0">
                <a:ea typeface="굴림" pitchFamily="50" charset="-127"/>
              </a:rPr>
              <a:t>: A participant whose clock reading lies outside the predefined limit </a:t>
            </a:r>
            <a:r>
              <a:rPr lang="en-US" b="0">
                <a:sym typeface="Symbol" pitchFamily="18" charset="2"/>
              </a:rPr>
              <a:t></a:t>
            </a:r>
            <a:r>
              <a:rPr lang="en-US" altLang="ko-KR">
                <a:ea typeface="굴림" pitchFamily="50" charset="-127"/>
              </a:rPr>
              <a:t> </a:t>
            </a:r>
            <a:r>
              <a:rPr lang="en-US" altLang="ko-KR" b="0">
                <a:ea typeface="굴림" pitchFamily="50" charset="-127"/>
              </a:rPr>
              <a:t>is disregarded when computing the average.</a:t>
            </a:r>
            <a:endParaRPr lang="en-US" b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Internal synchronization</a:t>
            </a:r>
            <a:endParaRPr lang="en-US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584325"/>
            <a:ext cx="40386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smtClean="0"/>
              <a:t>Lamport and Melliar-Smith’s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smtClean="0"/>
              <a:t> averaging algorithm handles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smtClean="0"/>
              <a:t> </a:t>
            </a:r>
            <a:r>
              <a:rPr lang="en-US" sz="2000" b="1" i="1" smtClean="0">
                <a:solidFill>
                  <a:srgbClr val="C70F05"/>
                </a:solidFill>
              </a:rPr>
              <a:t>byzantine clocks</a:t>
            </a:r>
            <a:r>
              <a:rPr lang="en-US" sz="2000" b="1" i="1" smtClean="0"/>
              <a:t> too</a:t>
            </a:r>
            <a:endParaRPr lang="en-US" sz="2400" b="1" i="1" smtClean="0"/>
          </a:p>
        </p:txBody>
      </p:sp>
      <p:sp>
        <p:nvSpPr>
          <p:cNvPr id="614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91000" y="1660525"/>
            <a:ext cx="4876800" cy="4495800"/>
          </a:xfrm>
          <a:solidFill>
            <a:schemeClr val="accent1"/>
          </a:solidFill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Assume </a:t>
            </a:r>
            <a:r>
              <a:rPr lang="en-US" sz="3200" b="1" smtClean="0">
                <a:solidFill>
                  <a:srgbClr val="C70F05"/>
                </a:solidFill>
                <a:latin typeface="Arial" charset="0"/>
              </a:rPr>
              <a:t>n</a:t>
            </a:r>
            <a:r>
              <a:rPr lang="en-US" sz="2000" b="1" smtClean="0">
                <a:latin typeface="Arial" charset="0"/>
              </a:rPr>
              <a:t> clocks, at most </a:t>
            </a:r>
            <a:r>
              <a:rPr lang="en-US" sz="3200" b="1" smtClean="0">
                <a:solidFill>
                  <a:srgbClr val="C70F05"/>
                </a:solidFill>
                <a:latin typeface="Arial" charset="0"/>
              </a:rPr>
              <a:t>t</a:t>
            </a:r>
            <a:r>
              <a:rPr lang="en-US" sz="2000" b="1" smtClean="0">
                <a:latin typeface="Arial" charset="0"/>
              </a:rPr>
              <a:t> are faulty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altLang="ko-KR" sz="2000" b="1" smtClean="0">
              <a:latin typeface="Arial" charset="0"/>
              <a:ea typeface="굴림" pitchFamily="50" charset="-127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000" smtClean="0">
                <a:latin typeface="Arial Narrow" pitchFamily="34" charset="0"/>
                <a:ea typeface="굴림" pitchFamily="50" charset="-127"/>
              </a:rPr>
              <a:t>{in each clock i}</a:t>
            </a:r>
            <a:endParaRPr lang="en-US" sz="200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Step 1.</a:t>
            </a:r>
            <a:r>
              <a:rPr lang="en-US" sz="2000" smtClean="0">
                <a:latin typeface="Arial Narrow" pitchFamily="34" charset="0"/>
              </a:rPr>
              <a:t> Read every clock in the system.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Step 2.</a:t>
            </a:r>
            <a:r>
              <a:rPr lang="en-US" sz="2000" smtClean="0">
                <a:latin typeface="Arial Narrow" pitchFamily="34" charset="0"/>
              </a:rPr>
              <a:t> Discard outliers and substitute them by the value of the local clock.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Step 3.</a:t>
            </a:r>
            <a:r>
              <a:rPr lang="en-US" sz="2000" smtClean="0">
                <a:latin typeface="Arial Narrow" pitchFamily="34" charset="0"/>
              </a:rPr>
              <a:t> Update the clock using the 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average of these values.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smtClean="0">
                <a:solidFill>
                  <a:srgbClr val="C70F05"/>
                </a:solidFill>
                <a:latin typeface="Arial Narrow" pitchFamily="34" charset="0"/>
              </a:rPr>
              <a:t>Synchronization is maintained if  </a:t>
            </a:r>
            <a:r>
              <a:rPr lang="en-US" sz="3200" b="1" i="1" smtClean="0">
                <a:solidFill>
                  <a:srgbClr val="C70F05"/>
                </a:solidFill>
                <a:latin typeface="Arial Narrow" pitchFamily="34" charset="0"/>
              </a:rPr>
              <a:t>n &gt; 3t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i="1" smtClean="0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Why?</a:t>
            </a:r>
            <a:endParaRPr lang="en-US" smtClean="0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297113" y="34480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762000" y="2703513"/>
          <a:ext cx="2743200" cy="2081212"/>
        </p:xfrm>
        <a:graphic>
          <a:graphicData uri="http://schemas.openxmlformats.org/presentationml/2006/ole">
            <p:oleObj spid="_x0000_s6146" name="Document" r:id="rId3" imgW="3186601" imgH="2085200" progId="Word.Document.8">
              <p:embed/>
            </p:oleObj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52400" y="5699125"/>
            <a:ext cx="3657600" cy="701675"/>
          </a:xfrm>
          <a:prstGeom prst="rect">
            <a:avLst/>
          </a:prstGeom>
          <a:solidFill>
            <a:srgbClr val="FAD43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A faulty clocks exhibits 2-faced or byzantine behavior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1066800" y="5089525"/>
            <a:ext cx="1371600" cy="457200"/>
          </a:xfrm>
          <a:prstGeom prst="wedgeRoundRectCallout">
            <a:avLst>
              <a:gd name="adj1" fmla="val 24190"/>
              <a:gd name="adj2" fmla="val -127778"/>
              <a:gd name="adj3" fmla="val 1666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Bad clock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Internal synchronization</a:t>
            </a:r>
            <a:endParaRPr lang="en-US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524000"/>
            <a:ext cx="3433763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i="1" smtClean="0"/>
              <a:t>Lamport &amp; Melliar-Smith’s algorithm (continued)</a:t>
            </a:r>
            <a:endParaRPr lang="en-US" sz="2400" b="1" i="1" smtClean="0"/>
          </a:p>
        </p:txBody>
      </p:sp>
      <p:sp>
        <p:nvSpPr>
          <p:cNvPr id="717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67200" y="1676400"/>
            <a:ext cx="46482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The maximum difference between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the </a:t>
            </a:r>
            <a:r>
              <a:rPr lang="en-US" sz="2400" b="1" smtClean="0">
                <a:solidFill>
                  <a:schemeClr val="accent2"/>
                </a:solidFill>
                <a:latin typeface="Arial Narrow" pitchFamily="34" charset="0"/>
              </a:rPr>
              <a:t>averages</a:t>
            </a:r>
            <a:r>
              <a:rPr lang="en-US" sz="2400" b="1" smtClean="0">
                <a:latin typeface="Arial Narrow" pitchFamily="34" charset="0"/>
              </a:rPr>
              <a:t> computed by </a:t>
            </a: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two 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non-faulty nodes</a:t>
            </a:r>
            <a:r>
              <a:rPr lang="en-US" sz="2400" b="1" smtClean="0">
                <a:latin typeface="Arial Narrow" pitchFamily="34" charset="0"/>
              </a:rPr>
              <a:t> is </a:t>
            </a: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(</a:t>
            </a:r>
            <a:r>
              <a:rPr lang="en-US" sz="2400" b="1" smtClean="0">
                <a:solidFill>
                  <a:srgbClr val="C70F05"/>
                </a:solidFill>
                <a:latin typeface="Arial" charset="0"/>
              </a:rPr>
              <a:t>3t</a:t>
            </a:r>
            <a:r>
              <a:rPr lang="en-US" sz="2400" b="1" smtClean="0">
                <a:solidFill>
                  <a:srgbClr val="C70F05"/>
                </a:solidFill>
                <a:latin typeface="Symbol" pitchFamily="18" charset="2"/>
              </a:rPr>
              <a:t>d </a:t>
            </a:r>
            <a:r>
              <a:rPr lang="en-US" sz="2400" b="1" smtClean="0">
                <a:solidFill>
                  <a:srgbClr val="C70F05"/>
                </a:solidFill>
                <a:latin typeface="Arial" charset="0"/>
              </a:rPr>
              <a:t>/ n)</a:t>
            </a:r>
            <a:endParaRPr lang="en-US" sz="240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endParaRPr lang="en-US" sz="200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To keep the clocks synchronized,</a:t>
            </a:r>
          </a:p>
          <a:p>
            <a:pPr algn="just">
              <a:buFont typeface="Wingdings" pitchFamily="2" charset="2"/>
              <a:buNone/>
            </a:pPr>
            <a:endParaRPr lang="en-US" sz="2000" smtClean="0">
              <a:solidFill>
                <a:srgbClr val="C70F05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		</a:t>
            </a:r>
            <a:r>
              <a:rPr lang="en-US" b="1" smtClean="0">
                <a:solidFill>
                  <a:srgbClr val="C70F05"/>
                </a:solidFill>
                <a:latin typeface="Arial Narrow" pitchFamily="34" charset="0"/>
              </a:rPr>
              <a:t>3t</a:t>
            </a:r>
            <a:r>
              <a:rPr lang="en-US" b="1" smtClean="0">
                <a:solidFill>
                  <a:srgbClr val="C70F05"/>
                </a:solidFill>
                <a:latin typeface="Symbol" pitchFamily="18" charset="2"/>
              </a:rPr>
              <a:t>d </a:t>
            </a:r>
            <a:r>
              <a:rPr lang="en-US" b="1" smtClean="0">
                <a:solidFill>
                  <a:srgbClr val="C70F05"/>
                </a:solidFill>
                <a:latin typeface="Arial Narrow" pitchFamily="34" charset="0"/>
              </a:rPr>
              <a:t>/ n &lt; </a:t>
            </a:r>
            <a:r>
              <a:rPr lang="en-US" b="1" smtClean="0">
                <a:solidFill>
                  <a:srgbClr val="C70F05"/>
                </a:solidFill>
                <a:latin typeface="Symbol" pitchFamily="18" charset="2"/>
              </a:rPr>
              <a:t>d</a:t>
            </a:r>
            <a:endParaRPr lang="en-US" b="1" smtClean="0">
              <a:solidFill>
                <a:srgbClr val="C70F05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000" b="1" smtClean="0">
              <a:solidFill>
                <a:srgbClr val="C70F05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So,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 	</a:t>
            </a:r>
            <a:r>
              <a:rPr lang="en-US" sz="3200" b="1" smtClean="0">
                <a:solidFill>
                  <a:srgbClr val="C70F05"/>
                </a:solidFill>
                <a:latin typeface="Arial Narrow" pitchFamily="34" charset="0"/>
              </a:rPr>
              <a:t>3t &lt; n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2373313" y="3159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838200" y="2514600"/>
          <a:ext cx="2743200" cy="2081213"/>
        </p:xfrm>
        <a:graphic>
          <a:graphicData uri="http://schemas.openxmlformats.org/presentationml/2006/ole">
            <p:oleObj spid="_x0000_s7170" name="Document" r:id="rId3" imgW="3200400" imgH="2081784" progId="Word.Document.8">
              <p:embed/>
            </p:oleObj>
          </a:graphicData>
        </a:graphic>
      </p:graphicFrame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3200400" y="47244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295400" y="3200400"/>
            <a:ext cx="1905000" cy="1600200"/>
          </a:xfrm>
          <a:prstGeom prst="line">
            <a:avLst/>
          </a:prstGeom>
          <a:noFill/>
          <a:ln w="9525">
            <a:solidFill>
              <a:srgbClr val="E84FE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3124200" y="3276600"/>
            <a:ext cx="304800" cy="1447800"/>
          </a:xfrm>
          <a:prstGeom prst="line">
            <a:avLst/>
          </a:prstGeom>
          <a:noFill/>
          <a:ln w="9525">
            <a:solidFill>
              <a:srgbClr val="E84FE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609600" y="48006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990600" y="3200400"/>
            <a:ext cx="1905000" cy="1676400"/>
          </a:xfrm>
          <a:prstGeom prst="line">
            <a:avLst/>
          </a:prstGeom>
          <a:noFill/>
          <a:ln w="3175">
            <a:solidFill>
              <a:srgbClr val="E84FE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838200" y="3276600"/>
            <a:ext cx="228600" cy="1524000"/>
          </a:xfrm>
          <a:prstGeom prst="line">
            <a:avLst/>
          </a:prstGeom>
          <a:noFill/>
          <a:ln w="3175">
            <a:solidFill>
              <a:srgbClr val="E84FE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1725613" y="49149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762000" y="5334000"/>
            <a:ext cx="2743200" cy="533400"/>
          </a:xfrm>
          <a:prstGeom prst="wedgeRoundRectCallout">
            <a:avLst>
              <a:gd name="adj1" fmla="val 9144"/>
              <a:gd name="adj2" fmla="val -42264"/>
              <a:gd name="adj3" fmla="val 1666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 B a d   c l o c k s</a:t>
            </a:r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1905000" y="41910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62925" cy="1090613"/>
          </a:xfrm>
        </p:spPr>
        <p:txBody>
          <a:bodyPr/>
          <a:lstStyle/>
          <a:p>
            <a:r>
              <a:rPr lang="en-US" sz="3600" b="1" smtClean="0"/>
              <a:t>Time and Clock</a:t>
            </a:r>
            <a:endParaRPr lang="en-US" sz="36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72390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Primary standard = </a:t>
            </a: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rotation of earth</a:t>
            </a:r>
            <a:endParaRPr lang="en-US" sz="240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i="1" smtClean="0">
                <a:latin typeface="Arial Narrow" pitchFamily="34" charset="0"/>
              </a:rPr>
              <a:t>De facto</a:t>
            </a:r>
            <a:r>
              <a:rPr lang="en-US" sz="2400" smtClean="0">
                <a:latin typeface="Arial Narrow" pitchFamily="34" charset="0"/>
              </a:rPr>
              <a:t> primary standard = </a:t>
            </a: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atomic clock</a:t>
            </a:r>
            <a:endParaRPr lang="en-US" sz="240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en-US" sz="240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(1 atomic second = </a:t>
            </a:r>
            <a:r>
              <a:rPr lang="en-US" sz="2400" b="1" smtClean="0">
                <a:latin typeface="Arial Narrow" pitchFamily="34" charset="0"/>
              </a:rPr>
              <a:t>9,192,631,770</a:t>
            </a:r>
            <a:r>
              <a:rPr lang="en-US" sz="2400" smtClean="0">
                <a:latin typeface="Arial Narrow" pitchFamily="34" charset="0"/>
              </a:rPr>
              <a:t> orbital  transitions of </a:t>
            </a:r>
            <a:r>
              <a:rPr lang="en-US" sz="2400" b="1" smtClean="0">
                <a:latin typeface="Arial Narrow" pitchFamily="34" charset="0"/>
              </a:rPr>
              <a:t>Cesium 133</a:t>
            </a:r>
            <a:r>
              <a:rPr lang="en-US" sz="2400" smtClean="0">
                <a:latin typeface="Arial Narrow" pitchFamily="34" charset="0"/>
              </a:rPr>
              <a:t> atom. 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86400 atomic sec = 1 solar day – 3 ms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Coordinated Universal Time </a:t>
            </a: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(UTC)</a:t>
            </a:r>
            <a:r>
              <a:rPr lang="en-US" sz="2400" smtClean="0">
                <a:latin typeface="Arial Narrow" pitchFamily="34" charset="0"/>
              </a:rPr>
              <a:t> = GMT ± number of hours in your time zone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solidFill>
                <a:srgbClr val="C70F05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Cristian’s method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581400" y="2470150"/>
            <a:ext cx="5334000" cy="4114800"/>
          </a:xfrm>
          <a:solidFill>
            <a:schemeClr val="accent1"/>
          </a:solidFill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Client 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pulls data</a:t>
            </a:r>
            <a:r>
              <a:rPr lang="en-US" sz="2400" smtClean="0">
                <a:latin typeface="Arial" charset="0"/>
              </a:rPr>
              <a:t> from a time server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every R unit of time, where R &lt; </a:t>
            </a:r>
            <a:r>
              <a:rPr lang="en-US" sz="2400" b="1" smtClean="0">
                <a:latin typeface="Arial" charset="0"/>
                <a:sym typeface="Symbol" pitchFamily="18" charset="2"/>
              </a:rPr>
              <a:t> / 2</a:t>
            </a:r>
            <a:r>
              <a:rPr lang="en-US" sz="2400" smtClean="0">
                <a:latin typeface="Arial" charset="0"/>
              </a:rPr>
              <a:t>.</a:t>
            </a:r>
          </a:p>
          <a:p>
            <a:pPr algn="just">
              <a:buFont typeface="Wingdings" pitchFamily="2" charset="2"/>
              <a:buNone/>
            </a:pPr>
            <a:endParaRPr lang="en-US" sz="2400" smtClean="0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For accuracy, clients must compute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the 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round trip time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(RTT)</a:t>
            </a:r>
            <a:r>
              <a:rPr lang="en-US" sz="2400" smtClean="0">
                <a:latin typeface="Arial" charset="0"/>
              </a:rPr>
              <a:t>, and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compensate for this delay 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while adjusting their own clocks. 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(Too large RTT’s are rejected)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97113" y="4181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227138" y="6308725"/>
            <a:ext cx="296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0">
              <a:latin typeface="Times New Roman" pitchFamily="18" charset="0"/>
            </a:endParaRP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1143000" y="2546350"/>
            <a:ext cx="1371600" cy="1066800"/>
          </a:xfrm>
          <a:prstGeom prst="octagon">
            <a:avLst>
              <a:gd name="adj" fmla="val 2928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0">
                <a:latin typeface="Times New Roman" pitchFamily="18" charset="0"/>
              </a:rPr>
              <a:t>Time</a:t>
            </a:r>
          </a:p>
          <a:p>
            <a:pPr algn="ctr"/>
            <a:r>
              <a:rPr lang="en-US" sz="1600" b="0">
                <a:latin typeface="Times New Roman" pitchFamily="18" charset="0"/>
              </a:rPr>
              <a:t>server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609600" y="452755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1600200" y="597535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514600" y="5137150"/>
            <a:ext cx="381000" cy="3810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838200" y="3613150"/>
            <a:ext cx="533400" cy="914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209800" y="3536950"/>
            <a:ext cx="381000" cy="1600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1752600" y="3613150"/>
            <a:ext cx="0" cy="2362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3048000" y="914400"/>
            <a:ext cx="318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Narrow" pitchFamily="34" charset="0"/>
              </a:rPr>
              <a:t>External Synchronization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77838" y="1600200"/>
            <a:ext cx="8304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0">
                <a:ea typeface="굴림" pitchFamily="50" charset="-127"/>
              </a:rPr>
              <a:t>Cristian’s algorithm compensates for the clock reading error.</a:t>
            </a:r>
            <a:endParaRPr lang="en-US" b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smtClean="0"/>
              <a:t>Network Time Protocol (NTP)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600200"/>
            <a:ext cx="38100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i="1" smtClean="0"/>
              <a:t>Tiered architecture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676400"/>
            <a:ext cx="43434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 i="1" smtClean="0">
                <a:solidFill>
                  <a:srgbClr val="C70F05"/>
                </a:solidFill>
                <a:latin typeface="Arial" charset="0"/>
              </a:rPr>
              <a:t>Broadcast mode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 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	</a:t>
            </a:r>
            <a:r>
              <a:rPr lang="en-US" sz="2400" smtClean="0">
                <a:latin typeface="Arial" charset="0"/>
              </a:rPr>
              <a:t>- least accurate</a:t>
            </a:r>
          </a:p>
          <a:p>
            <a:pPr algn="just">
              <a:buFont typeface="Wingdings" pitchFamily="2" charset="2"/>
              <a:buNone/>
            </a:pPr>
            <a:r>
              <a:rPr lang="en-US" sz="2400" i="1" smtClean="0">
                <a:solidFill>
                  <a:srgbClr val="C70F05"/>
                </a:solidFill>
                <a:latin typeface="Arial" charset="0"/>
              </a:rPr>
              <a:t>Procedure call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- medium accuracy</a:t>
            </a:r>
          </a:p>
          <a:p>
            <a:pPr algn="just">
              <a:buFont typeface="Wingdings" pitchFamily="2" charset="2"/>
              <a:buNone/>
            </a:pPr>
            <a:r>
              <a:rPr lang="en-US" sz="2400" i="1" smtClean="0">
                <a:solidFill>
                  <a:srgbClr val="C70F05"/>
                </a:solidFill>
                <a:latin typeface="Arial" charset="0"/>
              </a:rPr>
              <a:t>Peer-to-peer mode</a:t>
            </a:r>
            <a:endParaRPr lang="en-US" sz="2400" smtClean="0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- upper level servers use  this for max accuracy</a:t>
            </a:r>
            <a:r>
              <a:rPr lang="en-US" sz="2400" smtClean="0">
                <a:latin typeface="Arial Narrow" pitchFamily="34" charset="0"/>
              </a:rPr>
              <a:t> </a:t>
            </a:r>
            <a:endParaRPr lang="en-US" sz="2400" smtClean="0">
              <a:solidFill>
                <a:srgbClr val="C70F05"/>
              </a:solidFill>
              <a:latin typeface="Arial Narrow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144713" y="2778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1752600" y="2133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0">
                <a:latin typeface="Times New Roman" pitchFamily="18" charset="0"/>
              </a:rPr>
              <a:t>Time</a:t>
            </a:r>
          </a:p>
          <a:p>
            <a:pPr algn="ctr"/>
            <a:r>
              <a:rPr lang="en-US" sz="1600" b="0">
                <a:latin typeface="Times New Roman" pitchFamily="18" charset="0"/>
              </a:rPr>
              <a:t>server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762000" y="289560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1905000" y="3505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3352800" y="3124200"/>
            <a:ext cx="381000" cy="3810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V="1">
            <a:off x="1143000" y="2743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286000" y="27432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2057400" y="2819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048000" y="41910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3429000" y="46482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3810000" y="41910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657600" y="3429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505200" y="3505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H="1">
            <a:off x="3200400" y="34290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533400" y="1524000"/>
            <a:ext cx="396398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i="1">
              <a:latin typeface="Times" pitchFamily="18" charset="0"/>
            </a:endParaRPr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1524000" y="44196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1981200" y="48006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2514600" y="45720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2286000" y="3810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2057400" y="3886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>
            <a:off x="1676400" y="38100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Oval 26"/>
          <p:cNvSpPr>
            <a:spLocks noChangeArrowheads="1"/>
          </p:cNvSpPr>
          <p:nvPr/>
        </p:nvSpPr>
        <p:spPr bwMode="auto">
          <a:xfrm>
            <a:off x="609600" y="4191000"/>
            <a:ext cx="228600" cy="228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1219200" y="3962400"/>
            <a:ext cx="228600" cy="228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1066800" y="3200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H="1">
            <a:off x="762000" y="32766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1219200" y="5715000"/>
            <a:ext cx="61849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The tree can reconfigure itself if some node fails.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3276600" y="28194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1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2057400" y="31242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381000" y="25146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2514600" y="22098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0</a:t>
            </a: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3276600" y="49530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2</a:t>
            </a: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1676400" y="51054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2</a:t>
            </a: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228600" y="44958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P2P mode of NTP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86200" y="1524000"/>
            <a:ext cx="5029200" cy="3276600"/>
          </a:xfrm>
          <a:solidFill>
            <a:schemeClr val="accent1"/>
          </a:solidFill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Let Q’s time be ahead of P’s time by </a:t>
            </a:r>
            <a:r>
              <a:rPr lang="en-US" sz="2000" b="1" smtClean="0">
                <a:latin typeface="Arial" charset="0"/>
                <a:sym typeface="Symbol" pitchFamily="18" charset="2"/>
              </a:rPr>
              <a:t></a:t>
            </a:r>
            <a:r>
              <a:rPr lang="en-US" sz="2000" b="1" smtClean="0">
                <a:latin typeface="Arial" charset="0"/>
              </a:rPr>
              <a:t>. Then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" charset="0"/>
              </a:rPr>
              <a:t>T2 = T1 + T</a:t>
            </a:r>
            <a:r>
              <a:rPr lang="en-US" sz="2400" b="1" baseline="-25000" smtClean="0">
                <a:latin typeface="Arial" charset="0"/>
              </a:rPr>
              <a:t>PQ </a:t>
            </a:r>
            <a:r>
              <a:rPr lang="en-US" sz="2400" b="1" smtClean="0">
                <a:solidFill>
                  <a:srgbClr val="C70F05"/>
                </a:solidFill>
                <a:latin typeface="Arial" charset="0"/>
              </a:rPr>
              <a:t>+</a:t>
            </a:r>
            <a:r>
              <a:rPr lang="en-US" sz="2400" b="1" baseline="-25000" smtClean="0">
                <a:solidFill>
                  <a:srgbClr val="C70F05"/>
                </a:solidFill>
                <a:latin typeface="Arial" charset="0"/>
              </a:rPr>
              <a:t> </a:t>
            </a:r>
            <a:r>
              <a:rPr lang="en-US" sz="2400" b="1" smtClean="0">
                <a:solidFill>
                  <a:srgbClr val="C70F05"/>
                </a:solidFill>
                <a:latin typeface="Arial" charset="0"/>
                <a:sym typeface="Symbol" pitchFamily="18" charset="2"/>
              </a:rPr>
              <a:t></a:t>
            </a:r>
            <a:endParaRPr lang="en-US" sz="2400" b="1" smtClean="0"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" charset="0"/>
                <a:sym typeface="Symbol" pitchFamily="18" charset="2"/>
              </a:rPr>
              <a:t>T4 = T3 + </a:t>
            </a:r>
            <a:r>
              <a:rPr lang="en-US" sz="2400" b="1" smtClean="0">
                <a:latin typeface="Arial" charset="0"/>
              </a:rPr>
              <a:t>T</a:t>
            </a:r>
            <a:r>
              <a:rPr lang="en-US" sz="2400" b="1" baseline="-25000" smtClean="0">
                <a:latin typeface="Arial" charset="0"/>
              </a:rPr>
              <a:t>QP </a:t>
            </a:r>
            <a:r>
              <a:rPr lang="en-US" sz="2400" b="1" smtClean="0">
                <a:solidFill>
                  <a:srgbClr val="C70F05"/>
                </a:solidFill>
                <a:latin typeface="Arial" charset="0"/>
              </a:rPr>
              <a:t>-</a:t>
            </a:r>
            <a:r>
              <a:rPr lang="en-US" sz="2400" b="1" baseline="-25000" smtClean="0">
                <a:solidFill>
                  <a:srgbClr val="C70F05"/>
                </a:solidFill>
                <a:latin typeface="Arial" charset="0"/>
              </a:rPr>
              <a:t> </a:t>
            </a:r>
            <a:r>
              <a:rPr lang="en-US" sz="2400" b="1" smtClean="0">
                <a:solidFill>
                  <a:srgbClr val="C70F05"/>
                </a:solidFill>
                <a:latin typeface="Arial" charset="0"/>
                <a:sym typeface="Symbol" pitchFamily="18" charset="2"/>
              </a:rPr>
              <a:t>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" charset="0"/>
                <a:sym typeface="Symbol" pitchFamily="18" charset="2"/>
              </a:rPr>
              <a:t>y </a:t>
            </a:r>
            <a:r>
              <a:rPr lang="en-US" sz="2000" b="1" smtClean="0">
                <a:latin typeface="Arial" charset="0"/>
                <a:sym typeface="Symbol" pitchFamily="18" charset="2"/>
              </a:rPr>
              <a:t>= </a:t>
            </a:r>
            <a:r>
              <a:rPr lang="en-US" sz="2000" b="1" smtClean="0">
                <a:latin typeface="Arial" charset="0"/>
              </a:rPr>
              <a:t>T</a:t>
            </a:r>
            <a:r>
              <a:rPr lang="en-US" sz="2000" b="1" baseline="-25000" smtClean="0">
                <a:latin typeface="Arial" charset="0"/>
              </a:rPr>
              <a:t>PQ </a:t>
            </a:r>
            <a:r>
              <a:rPr lang="en-US" sz="2000" b="1" smtClean="0">
                <a:latin typeface="Arial" charset="0"/>
              </a:rPr>
              <a:t>+ T</a:t>
            </a:r>
            <a:r>
              <a:rPr lang="en-US" sz="2000" b="1" baseline="-25000" smtClean="0">
                <a:latin typeface="Arial" charset="0"/>
              </a:rPr>
              <a:t>QP </a:t>
            </a:r>
            <a:r>
              <a:rPr lang="en-US" sz="2000" b="1" smtClean="0">
                <a:latin typeface="Arial" charset="0"/>
              </a:rPr>
              <a:t>= T2 +T4 -T1 -T3 </a:t>
            </a: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(RTT)</a:t>
            </a:r>
            <a:endParaRPr lang="en-US" sz="2000" b="1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smtClean="0">
                <a:solidFill>
                  <a:srgbClr val="C70F05"/>
                </a:solidFill>
                <a:latin typeface="Arial" charset="0"/>
                <a:sym typeface="Symbol" pitchFamily="18" charset="2"/>
              </a:rPr>
              <a:t> </a:t>
            </a:r>
            <a:r>
              <a:rPr lang="en-US" sz="2000" b="1" smtClean="0">
                <a:latin typeface="Arial" charset="0"/>
                <a:sym typeface="Symbol" pitchFamily="18" charset="2"/>
              </a:rPr>
              <a:t> = (</a:t>
            </a:r>
            <a:r>
              <a:rPr lang="en-US" sz="2000" b="1" smtClean="0">
                <a:latin typeface="Arial" charset="0"/>
              </a:rPr>
              <a:t>T2 -T4 -T1 +T3) / 2 - (T</a:t>
            </a:r>
            <a:r>
              <a:rPr lang="en-US" sz="2000" b="1" baseline="-25000" smtClean="0">
                <a:latin typeface="Arial" charset="0"/>
              </a:rPr>
              <a:t>PQ </a:t>
            </a:r>
            <a:r>
              <a:rPr lang="en-US" sz="2000" b="1" smtClean="0">
                <a:latin typeface="Arial" charset="0"/>
              </a:rPr>
              <a:t>-</a:t>
            </a:r>
            <a:r>
              <a:rPr lang="en-US" sz="2000" b="1" baseline="-25000" smtClean="0">
                <a:latin typeface="Arial" charset="0"/>
              </a:rPr>
              <a:t> </a:t>
            </a:r>
            <a:r>
              <a:rPr lang="en-US" sz="2000" b="1" smtClean="0">
                <a:latin typeface="Arial" charset="0"/>
              </a:rPr>
              <a:t>T</a:t>
            </a:r>
            <a:r>
              <a:rPr lang="en-US" sz="2000" b="1" baseline="-25000" smtClean="0">
                <a:latin typeface="Arial" charset="0"/>
              </a:rPr>
              <a:t>QP</a:t>
            </a:r>
            <a:r>
              <a:rPr lang="en-US" sz="2000" b="1" smtClean="0">
                <a:latin typeface="Arial" charset="0"/>
              </a:rPr>
              <a:t>) / 2</a:t>
            </a:r>
            <a:endParaRPr lang="en-US" sz="1800" b="1" smtClean="0"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b="1" smtClean="0"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 smtClean="0">
                <a:solidFill>
                  <a:srgbClr val="C70F05"/>
                </a:solidFill>
                <a:latin typeface="Arial" charset="0"/>
                <a:sym typeface="Symbol" pitchFamily="18" charset="2"/>
              </a:rPr>
              <a:t>		  	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b="1" i="1" smtClean="0">
              <a:solidFill>
                <a:srgbClr val="C70F05"/>
              </a:solidFill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b="1" i="1" smtClean="0">
              <a:solidFill>
                <a:srgbClr val="C70F05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68513" y="33877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038600" y="5486400"/>
            <a:ext cx="349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So, x- y/2 ≤ </a:t>
            </a:r>
            <a:r>
              <a:rPr lang="en-US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 ≤ x+ y/2</a:t>
            </a:r>
            <a:r>
              <a:rPr lang="en-US" sz="2000" b="0">
                <a:latin typeface="Times New Roman" pitchFamily="18" charset="0"/>
              </a:rPr>
              <a:t> 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912813" y="2286000"/>
            <a:ext cx="297338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i="1">
              <a:latin typeface="Times" pitchFamily="18" charset="0"/>
            </a:endParaRP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914400" y="27432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990600" y="4191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V="1">
            <a:off x="1219200" y="2743200"/>
            <a:ext cx="533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743200" y="27432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1431925" y="2251075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T2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898525" y="4156075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T1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879725" y="4156075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T4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438400" y="2286000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T3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517525" y="2479675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18" charset="0"/>
              </a:rPr>
              <a:t>Q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533400" y="39624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457200" y="6248400"/>
            <a:ext cx="82248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1800" i="1">
                <a:solidFill>
                  <a:srgbClr val="C70F05"/>
                </a:solidFill>
                <a:latin typeface="Arial" charset="0"/>
                <a:sym typeface="Symbol" pitchFamily="18" charset="2"/>
              </a:rPr>
              <a:t>Ping several times, and obtain the smallest value of y. Use it to calculate 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3570" name="AutoShape 18"/>
          <p:cNvSpPr>
            <a:spLocks noChangeArrowheads="1"/>
          </p:cNvSpPr>
          <p:nvPr/>
        </p:nvSpPr>
        <p:spPr bwMode="auto">
          <a:xfrm>
            <a:off x="4953000" y="4800600"/>
            <a:ext cx="533400" cy="304800"/>
          </a:xfrm>
          <a:prstGeom prst="wedgeRoundRectCallout">
            <a:avLst>
              <a:gd name="adj1" fmla="val 9819"/>
              <a:gd name="adj2" fmla="val -166148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x</a:t>
            </a:r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6248400" y="4800600"/>
            <a:ext cx="2133600" cy="533400"/>
          </a:xfrm>
          <a:prstGeom prst="wedgeRoundRectCallout">
            <a:avLst>
              <a:gd name="adj1" fmla="val 13616"/>
              <a:gd name="adj2" fmla="val -118750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Times New Roman" pitchFamily="18" charset="0"/>
              </a:rPr>
              <a:t>Between y/2 and -y/2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Problems with Clock adjustment</a:t>
            </a:r>
            <a:endParaRPr lang="en-US" smtClean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203325" y="2374900"/>
            <a:ext cx="63881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1. What problems can occur when a clock value is</a:t>
            </a:r>
          </a:p>
          <a:p>
            <a:r>
              <a:rPr lang="en-US" b="0">
                <a:latin typeface="Times New Roman" pitchFamily="18" charset="0"/>
              </a:rPr>
              <a:t>Advanced from 171 to 174?</a:t>
            </a:r>
          </a:p>
          <a:p>
            <a:endParaRPr lang="en-US" b="0">
              <a:latin typeface="Times New Roman" pitchFamily="18" charset="0"/>
            </a:endParaRPr>
          </a:p>
          <a:p>
            <a:r>
              <a:rPr lang="en-US" b="0">
                <a:latin typeface="Times New Roman" pitchFamily="18" charset="0"/>
              </a:rPr>
              <a:t>2. What problems can occur when a clock value is </a:t>
            </a:r>
          </a:p>
          <a:p>
            <a:r>
              <a:rPr lang="en-US" b="0">
                <a:latin typeface="Times New Roman" pitchFamily="18" charset="0"/>
              </a:rPr>
              <a:t>Moved back from 180 to 175?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216025" y="5199063"/>
            <a:ext cx="2943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rgbClr val="C70F05"/>
                </a:solidFill>
                <a:latin typeface="Times New Roman" pitchFamily="18" charset="0"/>
              </a:rPr>
              <a:t>1.What happened to the instant 172 and </a:t>
            </a:r>
            <a:r>
              <a:rPr lang="en-US" sz="1200" b="0">
                <a:solidFill>
                  <a:srgbClr val="CC0000"/>
                </a:solidFill>
                <a:latin typeface="Times New Roman" pitchFamily="18" charset="0"/>
              </a:rPr>
              <a:t>173?</a:t>
            </a:r>
            <a:endParaRPr lang="en-US" b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1219200" y="5710238"/>
            <a:ext cx="24733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rgbClr val="C70F05"/>
                </a:solidFill>
                <a:latin typeface="Times New Roman" pitchFamily="18" charset="0"/>
              </a:rPr>
              <a:t>2. The instants 175 -180 appear twice</a:t>
            </a:r>
            <a:endParaRPr lang="en-US" sz="2000" b="0">
              <a:latin typeface="Times New Roman" pitchFamily="18" charset="0"/>
            </a:endParaRPr>
          </a:p>
          <a:p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  <p:bldP spid="131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62925" cy="1090613"/>
          </a:xfrm>
        </p:spPr>
        <p:txBody>
          <a:bodyPr/>
          <a:lstStyle/>
          <a:p>
            <a:r>
              <a:rPr lang="en-US" sz="3600" b="1" smtClean="0"/>
              <a:t>Global positioning system: GPS</a:t>
            </a:r>
            <a:endParaRPr lang="en-US" sz="3600" smtClean="0"/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 rot="2162437">
            <a:off x="3490913" y="1392238"/>
            <a:ext cx="838200" cy="411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365375"/>
            <a:ext cx="24130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3352800" y="2898775"/>
            <a:ext cx="1447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4572000" y="1831975"/>
            <a:ext cx="304800" cy="304800"/>
          </a:xfrm>
          <a:prstGeom prst="plus">
            <a:avLst>
              <a:gd name="adj" fmla="val 2500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1905000" y="2212975"/>
            <a:ext cx="304800" cy="304800"/>
          </a:xfrm>
          <a:prstGeom prst="plus">
            <a:avLst>
              <a:gd name="adj" fmla="val 2500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371600" y="2289175"/>
            <a:ext cx="4419600" cy="2362200"/>
          </a:xfrm>
          <a:custGeom>
            <a:avLst/>
            <a:gdLst>
              <a:gd name="T0" fmla="*/ 0 w 2976"/>
              <a:gd name="T1" fmla="*/ 11195 h 1688"/>
              <a:gd name="T2" fmla="*/ 570271 w 2976"/>
              <a:gd name="T3" fmla="*/ 78367 h 1688"/>
              <a:gd name="T4" fmla="*/ 1853381 w 2976"/>
              <a:gd name="T5" fmla="*/ 481396 h 1688"/>
              <a:gd name="T6" fmla="*/ 2851355 w 2976"/>
              <a:gd name="T7" fmla="*/ 1018769 h 1688"/>
              <a:gd name="T8" fmla="*/ 3991897 w 2976"/>
              <a:gd name="T9" fmla="*/ 1891999 h 1688"/>
              <a:gd name="T10" fmla="*/ 4419600 w 2976"/>
              <a:gd name="T11" fmla="*/ 2362200 h 1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76"/>
              <a:gd name="T19" fmla="*/ 0 h 1688"/>
              <a:gd name="T20" fmla="*/ 2976 w 2976"/>
              <a:gd name="T21" fmla="*/ 1688 h 16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76" h="1688">
                <a:moveTo>
                  <a:pt x="0" y="8"/>
                </a:moveTo>
                <a:cubicBezTo>
                  <a:pt x="88" y="4"/>
                  <a:pt x="176" y="0"/>
                  <a:pt x="384" y="56"/>
                </a:cubicBezTo>
                <a:cubicBezTo>
                  <a:pt x="592" y="112"/>
                  <a:pt x="992" y="232"/>
                  <a:pt x="1248" y="344"/>
                </a:cubicBezTo>
                <a:cubicBezTo>
                  <a:pt x="1504" y="456"/>
                  <a:pt x="1680" y="560"/>
                  <a:pt x="1920" y="728"/>
                </a:cubicBezTo>
                <a:cubicBezTo>
                  <a:pt x="2160" y="896"/>
                  <a:pt x="2512" y="1192"/>
                  <a:pt x="2688" y="1352"/>
                </a:cubicBezTo>
                <a:cubicBezTo>
                  <a:pt x="2864" y="1512"/>
                  <a:pt x="2920" y="1600"/>
                  <a:pt x="2976" y="1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1676400" y="3584575"/>
            <a:ext cx="304800" cy="304800"/>
          </a:xfrm>
          <a:prstGeom prst="plus">
            <a:avLst>
              <a:gd name="adj" fmla="val 2500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1219200" y="2289175"/>
            <a:ext cx="1295400" cy="1143000"/>
          </a:xfrm>
          <a:custGeom>
            <a:avLst/>
            <a:gdLst>
              <a:gd name="T0" fmla="*/ 142076 w 1240"/>
              <a:gd name="T1" fmla="*/ 0 h 768"/>
              <a:gd name="T2" fmla="*/ 192221 w 1240"/>
              <a:gd name="T3" fmla="*/ 214313 h 768"/>
              <a:gd name="T4" fmla="*/ 1295400 w 1240"/>
              <a:gd name="T5" fmla="*/ 1143000 h 768"/>
              <a:gd name="T6" fmla="*/ 0 60000 65536"/>
              <a:gd name="T7" fmla="*/ 0 60000 65536"/>
              <a:gd name="T8" fmla="*/ 0 60000 65536"/>
              <a:gd name="T9" fmla="*/ 0 w 1240"/>
              <a:gd name="T10" fmla="*/ 0 h 768"/>
              <a:gd name="T11" fmla="*/ 1240 w 1240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0" h="768">
                <a:moveTo>
                  <a:pt x="136" y="0"/>
                </a:moveTo>
                <a:cubicBezTo>
                  <a:pt x="68" y="8"/>
                  <a:pt x="0" y="16"/>
                  <a:pt x="184" y="144"/>
                </a:cubicBezTo>
                <a:cubicBezTo>
                  <a:pt x="368" y="272"/>
                  <a:pt x="1064" y="664"/>
                  <a:pt x="1240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4495800" y="4575175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V="1">
            <a:off x="1905000" y="3279775"/>
            <a:ext cx="1066800" cy="457200"/>
          </a:xfrm>
          <a:prstGeom prst="line">
            <a:avLst/>
          </a:prstGeom>
          <a:noFill/>
          <a:ln w="57150">
            <a:solidFill>
              <a:srgbClr val="E84FE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2133600" y="2441575"/>
            <a:ext cx="838200" cy="838200"/>
          </a:xfrm>
          <a:prstGeom prst="line">
            <a:avLst/>
          </a:prstGeom>
          <a:noFill/>
          <a:ln w="57150">
            <a:solidFill>
              <a:srgbClr val="E84FE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V="1">
            <a:off x="2971800" y="2060575"/>
            <a:ext cx="1676400" cy="1219200"/>
          </a:xfrm>
          <a:prstGeom prst="line">
            <a:avLst/>
          </a:prstGeom>
          <a:noFill/>
          <a:ln w="57150">
            <a:solidFill>
              <a:srgbClr val="E84FE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2743200" y="3203575"/>
            <a:ext cx="381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03250" y="5902325"/>
            <a:ext cx="4465638" cy="65087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E8E8E8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bg1"/>
                </a:solidFill>
                <a:latin typeface="Arial Narrow" pitchFamily="34" charset="0"/>
              </a:rPr>
              <a:t>A system of 32 satellites broadcast accurate spatial</a:t>
            </a:r>
          </a:p>
          <a:p>
            <a:r>
              <a:rPr lang="en-US" sz="1800" b="0" dirty="0">
                <a:solidFill>
                  <a:schemeClr val="bg1"/>
                </a:solidFill>
                <a:latin typeface="Arial Narrow" pitchFamily="34" charset="0"/>
              </a:rPr>
              <a:t> coordinates and time maintained by atomic clocks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5937250" y="1771650"/>
            <a:ext cx="2330450" cy="641350"/>
          </a:xfrm>
          <a:prstGeom prst="rect">
            <a:avLst/>
          </a:prstGeom>
          <a:solidFill>
            <a:srgbClr val="FAD43A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Location and precise time</a:t>
            </a:r>
          </a:p>
          <a:p>
            <a:r>
              <a:rPr lang="en-US" sz="1800" b="0">
                <a:latin typeface="Arial Narrow" pitchFamily="34" charset="0"/>
              </a:rPr>
              <a:t>computed by triangulation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5638800" y="3051175"/>
            <a:ext cx="3092450" cy="915988"/>
          </a:xfrm>
          <a:prstGeom prst="rect">
            <a:avLst/>
          </a:prstGeom>
          <a:solidFill>
            <a:srgbClr val="FAD43A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Right now GPS time is nearly</a:t>
            </a:r>
          </a:p>
          <a:p>
            <a:r>
              <a:rPr lang="en-US" sz="1800" b="0">
                <a:latin typeface="Arial Narrow" pitchFamily="34" charset="0"/>
              </a:rPr>
              <a:t>14 seconds ahead of UTC, since</a:t>
            </a:r>
          </a:p>
          <a:p>
            <a:r>
              <a:rPr lang="en-US" sz="1800" b="0">
                <a:latin typeface="Arial Narrow" pitchFamily="34" charset="0"/>
              </a:rPr>
              <a:t>It does not use leap sec. correction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1283" name="Freeform 19"/>
          <p:cNvSpPr>
            <a:spLocks/>
          </p:cNvSpPr>
          <p:nvPr/>
        </p:nvSpPr>
        <p:spPr bwMode="auto">
          <a:xfrm>
            <a:off x="1219200" y="2746375"/>
            <a:ext cx="4724400" cy="1231900"/>
          </a:xfrm>
          <a:custGeom>
            <a:avLst/>
            <a:gdLst>
              <a:gd name="T0" fmla="*/ 0 w 2976"/>
              <a:gd name="T1" fmla="*/ 762000 h 776"/>
              <a:gd name="T2" fmla="*/ 609600 w 2976"/>
              <a:gd name="T3" fmla="*/ 990600 h 776"/>
              <a:gd name="T4" fmla="*/ 1143000 w 2976"/>
              <a:gd name="T5" fmla="*/ 1143000 h 776"/>
              <a:gd name="T6" fmla="*/ 1752600 w 2976"/>
              <a:gd name="T7" fmla="*/ 1219200 h 776"/>
              <a:gd name="T8" fmla="*/ 2895600 w 2976"/>
              <a:gd name="T9" fmla="*/ 1066800 h 776"/>
              <a:gd name="T10" fmla="*/ 3962400 w 2976"/>
              <a:gd name="T11" fmla="*/ 609600 h 776"/>
              <a:gd name="T12" fmla="*/ 4724400 w 2976"/>
              <a:gd name="T13" fmla="*/ 0 h 7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76"/>
              <a:gd name="T22" fmla="*/ 0 h 776"/>
              <a:gd name="T23" fmla="*/ 2976 w 2976"/>
              <a:gd name="T24" fmla="*/ 776 h 7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76" h="776">
                <a:moveTo>
                  <a:pt x="0" y="480"/>
                </a:moveTo>
                <a:cubicBezTo>
                  <a:pt x="132" y="532"/>
                  <a:pt x="264" y="584"/>
                  <a:pt x="384" y="624"/>
                </a:cubicBezTo>
                <a:cubicBezTo>
                  <a:pt x="504" y="664"/>
                  <a:pt x="600" y="696"/>
                  <a:pt x="720" y="720"/>
                </a:cubicBezTo>
                <a:cubicBezTo>
                  <a:pt x="840" y="744"/>
                  <a:pt x="920" y="776"/>
                  <a:pt x="1104" y="768"/>
                </a:cubicBezTo>
                <a:cubicBezTo>
                  <a:pt x="1288" y="760"/>
                  <a:pt x="1592" y="736"/>
                  <a:pt x="1824" y="672"/>
                </a:cubicBezTo>
                <a:cubicBezTo>
                  <a:pt x="2056" y="608"/>
                  <a:pt x="2304" y="496"/>
                  <a:pt x="2496" y="384"/>
                </a:cubicBezTo>
                <a:cubicBezTo>
                  <a:pt x="2688" y="272"/>
                  <a:pt x="2832" y="136"/>
                  <a:pt x="297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6019800" y="4346575"/>
            <a:ext cx="2779713" cy="1190625"/>
          </a:xfrm>
          <a:prstGeom prst="rect">
            <a:avLst/>
          </a:prstGeom>
          <a:solidFill>
            <a:srgbClr val="FAD43A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Per the theory of relativity, an</a:t>
            </a:r>
          </a:p>
          <a:p>
            <a:r>
              <a:rPr lang="en-US" sz="1800" b="0">
                <a:latin typeface="Arial Narrow" pitchFamily="34" charset="0"/>
              </a:rPr>
              <a:t>additional correction is needed.</a:t>
            </a:r>
          </a:p>
          <a:p>
            <a:r>
              <a:rPr lang="en-US" sz="1800" b="0">
                <a:latin typeface="Arial Narrow" pitchFamily="34" charset="0"/>
              </a:rPr>
              <a:t>Locally compensate by the</a:t>
            </a:r>
          </a:p>
          <a:p>
            <a:r>
              <a:rPr lang="en-US" sz="1800" b="0">
                <a:latin typeface="Arial Narrow" pitchFamily="34" charset="0"/>
              </a:rPr>
              <a:t>Receivers.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62925" cy="1090613"/>
          </a:xfrm>
        </p:spPr>
        <p:txBody>
          <a:bodyPr/>
          <a:lstStyle/>
          <a:p>
            <a:r>
              <a:rPr lang="en-US" sz="3600" b="1" smtClean="0"/>
              <a:t>What does “concurrent” mean?</a:t>
            </a:r>
            <a:endParaRPr lang="en-US" sz="36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219200" y="1676400"/>
            <a:ext cx="6248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Simultaneous? Happening at the same time? NO.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There is nothing called </a:t>
            </a:r>
            <a:r>
              <a:rPr lang="en-US" sz="2000" b="1" i="1" smtClean="0">
                <a:latin typeface="Arial Narrow" pitchFamily="34" charset="0"/>
              </a:rPr>
              <a:t>simultaneous</a:t>
            </a:r>
            <a:r>
              <a:rPr lang="en-US" sz="2000" smtClean="0">
                <a:latin typeface="Arial Narrow" pitchFamily="34" charset="0"/>
              </a:rPr>
              <a:t> in the physical world. </a:t>
            </a:r>
          </a:p>
          <a:p>
            <a:endParaRPr lang="en-US" smtClean="0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429000" y="2590800"/>
            <a:ext cx="228600" cy="381000"/>
          </a:xfrm>
          <a:prstGeom prst="irregularSeal2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505200" y="5105400"/>
            <a:ext cx="228600" cy="381000"/>
          </a:xfrm>
          <a:prstGeom prst="irregularSeal2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4267200" y="3048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H="1">
            <a:off x="4267200" y="32004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42672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4267200" y="3048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4267200" y="32004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42672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4876800" y="4572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4876800" y="47244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5"/>
          <p:cNvSpPr>
            <a:spLocks noChangeArrowheads="1"/>
          </p:cNvSpPr>
          <p:nvPr/>
        </p:nvSpPr>
        <p:spPr bwMode="auto">
          <a:xfrm>
            <a:off x="4876800" y="4648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3581400" y="2819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3657600" y="3200400"/>
            <a:ext cx="533400" cy="1905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3581400" y="2895600"/>
            <a:ext cx="1219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H="1">
            <a:off x="3733800" y="47244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708525" y="2860675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Alice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394325" y="4460875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Bob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7146925" y="5146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2311" name="AutoShape 23"/>
          <p:cNvSpPr>
            <a:spLocks noChangeArrowheads="1"/>
          </p:cNvSpPr>
          <p:nvPr/>
        </p:nvSpPr>
        <p:spPr bwMode="auto">
          <a:xfrm>
            <a:off x="1371600" y="4114800"/>
            <a:ext cx="1219200" cy="609600"/>
          </a:xfrm>
          <a:prstGeom prst="wedgeRectCallout">
            <a:avLst>
              <a:gd name="adj1" fmla="val 125523"/>
              <a:gd name="adj2" fmla="val 14844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0">
                <a:latin typeface="Times New Roman" pitchFamily="18" charset="0"/>
              </a:rPr>
              <a:t>Explosion 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12" name="AutoShape 24"/>
          <p:cNvSpPr>
            <a:spLocks noChangeArrowheads="1"/>
          </p:cNvSpPr>
          <p:nvPr/>
        </p:nvSpPr>
        <p:spPr bwMode="auto">
          <a:xfrm>
            <a:off x="1447800" y="3352800"/>
            <a:ext cx="1143000" cy="609600"/>
          </a:xfrm>
          <a:prstGeom prst="wedgeRectCallout">
            <a:avLst>
              <a:gd name="adj1" fmla="val 129028"/>
              <a:gd name="adj2" fmla="val -132292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0">
                <a:latin typeface="Times New Roman" pitchFamily="18" charset="0"/>
              </a:rPr>
              <a:t>Explosion 2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 smtClean="0"/>
              <a:t>Sequential and Concurrent events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 i="1" smtClean="0">
                <a:latin typeface="Arial" charset="0"/>
              </a:rPr>
              <a:t>Sequential</a:t>
            </a:r>
            <a:r>
              <a:rPr lang="en-US" sz="2400" smtClean="0">
                <a:latin typeface="Arial" charset="0"/>
              </a:rPr>
              <a:t> = Totally ordered in time.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Total ordering is feasible in a single process that has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 only one clock. This is not true in a distributed system. </a:t>
            </a:r>
          </a:p>
          <a:p>
            <a:pPr>
              <a:lnSpc>
                <a:spcPct val="125000"/>
              </a:lnSpc>
            </a:pPr>
            <a:endParaRPr lang="en-US" sz="2400" smtClean="0">
              <a:latin typeface="Arial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 smtClean="0">
                <a:latin typeface="Arial" charset="0"/>
              </a:rPr>
              <a:t>Two issues</a:t>
            </a:r>
            <a:r>
              <a:rPr lang="en-US" sz="2400" smtClean="0">
                <a:latin typeface="Arial" charset="0"/>
              </a:rPr>
              <a:t> are important here:</a:t>
            </a:r>
          </a:p>
          <a:p>
            <a:pPr>
              <a:lnSpc>
                <a:spcPct val="125000"/>
              </a:lnSpc>
              <a:buFont typeface="Symbol" pitchFamily="18" charset="2"/>
              <a:buChar char="¨"/>
            </a:pPr>
            <a:r>
              <a:rPr lang="en-US" sz="2400" smtClean="0">
                <a:latin typeface="Arial" charset="0"/>
              </a:rPr>
              <a:t>How to synchronize physical clocks ?</a:t>
            </a:r>
          </a:p>
          <a:p>
            <a:pPr>
              <a:lnSpc>
                <a:spcPct val="125000"/>
              </a:lnSpc>
              <a:buFont typeface="Symbol" pitchFamily="18" charset="2"/>
              <a:buChar char="¨"/>
            </a:pPr>
            <a:r>
              <a:rPr lang="en-US" sz="2400" smtClean="0">
                <a:latin typeface="Arial" charset="0"/>
              </a:rPr>
              <a:t>Can we define sequential and concurrent events without using physical clocks?</a:t>
            </a:r>
          </a:p>
          <a:p>
            <a:pPr>
              <a:lnSpc>
                <a:spcPct val="125000"/>
              </a:lnSpc>
            </a:pPr>
            <a:endParaRPr lang="en-US" sz="24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Causality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Causality</a:t>
            </a:r>
            <a:r>
              <a:rPr lang="en-US" sz="2400" smtClean="0">
                <a:latin typeface="Arial" charset="0"/>
              </a:rPr>
              <a:t> helps identify </a:t>
            </a:r>
            <a:r>
              <a:rPr lang="en-US" sz="2400" b="1" i="1" smtClean="0">
                <a:solidFill>
                  <a:srgbClr val="C70F05"/>
                </a:solidFill>
                <a:latin typeface="Arial" charset="0"/>
              </a:rPr>
              <a:t>sequential</a:t>
            </a:r>
            <a:r>
              <a:rPr lang="en-US" sz="2400" smtClean="0">
                <a:latin typeface="Arial" charset="0"/>
              </a:rPr>
              <a:t> and </a:t>
            </a:r>
            <a:r>
              <a:rPr lang="en-US" sz="2400" b="1" i="1" smtClean="0">
                <a:solidFill>
                  <a:srgbClr val="C70F05"/>
                </a:solidFill>
                <a:latin typeface="Arial" charset="0"/>
              </a:rPr>
              <a:t>concurrent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events without using physical clocks.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Joke </a:t>
            </a:r>
            <a:r>
              <a:rPr lang="en-US" sz="3600" b="1" smtClean="0">
                <a:solidFill>
                  <a:srgbClr val="C70F05"/>
                </a:solidFill>
                <a:latin typeface="Arial" charset="0"/>
                <a:sym typeface="MT Extra" pitchFamily="18" charset="2"/>
              </a:rPr>
              <a:t></a:t>
            </a:r>
            <a:r>
              <a:rPr lang="en-US" sz="2400" smtClean="0">
                <a:latin typeface="Arial" charset="0"/>
              </a:rPr>
              <a:t> Re: joke (</a:t>
            </a:r>
            <a:r>
              <a:rPr lang="en-US" sz="3600" b="1" smtClean="0">
                <a:solidFill>
                  <a:srgbClr val="C70F05"/>
                </a:solidFill>
                <a:latin typeface="Arial" charset="0"/>
                <a:sym typeface="MT Extra" pitchFamily="18" charset="2"/>
              </a:rPr>
              <a:t></a:t>
            </a:r>
            <a:r>
              <a:rPr lang="en-US" sz="2400" smtClean="0">
                <a:latin typeface="Arial" charset="0"/>
              </a:rPr>
              <a:t> implies 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causally ordered before </a:t>
            </a:r>
            <a:r>
              <a:rPr lang="en-US" sz="2400" smtClean="0">
                <a:latin typeface="Arial" charset="0"/>
              </a:rPr>
              <a:t>or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 happened before</a:t>
            </a:r>
            <a:r>
              <a:rPr lang="en-US" sz="2400" smtClean="0"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Message sent </a:t>
            </a:r>
            <a:r>
              <a:rPr lang="en-US" sz="3600" b="1" smtClean="0">
                <a:solidFill>
                  <a:srgbClr val="C70F05"/>
                </a:solidFill>
                <a:latin typeface="Arial" charset="0"/>
                <a:sym typeface="MT Extra" pitchFamily="18" charset="2"/>
              </a:rPr>
              <a:t></a:t>
            </a:r>
            <a:r>
              <a:rPr lang="en-US" sz="2400" smtClean="0">
                <a:latin typeface="Arial" charset="0"/>
              </a:rPr>
              <a:t> message received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Local ordering: a </a:t>
            </a:r>
            <a:r>
              <a:rPr lang="en-US" sz="3600" b="1" smtClean="0">
                <a:solidFill>
                  <a:srgbClr val="C70F05"/>
                </a:solidFill>
                <a:latin typeface="Arial" charset="0"/>
                <a:sym typeface="MT Extra" pitchFamily="18" charset="2"/>
              </a:rPr>
              <a:t></a:t>
            </a:r>
            <a:r>
              <a:rPr lang="en-US" sz="2400" smtClean="0">
                <a:latin typeface="Arial" charset="0"/>
              </a:rPr>
              <a:t> b </a:t>
            </a:r>
            <a:r>
              <a:rPr lang="en-US" sz="3600" b="1" smtClean="0">
                <a:solidFill>
                  <a:srgbClr val="C70F05"/>
                </a:solidFill>
                <a:latin typeface="Arial" charset="0"/>
                <a:sym typeface="MT Extra" pitchFamily="18" charset="2"/>
              </a:rPr>
              <a:t></a:t>
            </a:r>
            <a:r>
              <a:rPr lang="en-US" sz="2400" smtClean="0">
                <a:latin typeface="Arial" charset="0"/>
              </a:rPr>
              <a:t> c (based on the local clock)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b="1" smtClean="0"/>
              <a:t>Defining causal relationship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C70F05"/>
                </a:solidFill>
                <a:latin typeface="Arial" charset="0"/>
              </a:rPr>
              <a:t>Rule 1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.</a:t>
            </a:r>
            <a:r>
              <a:rPr lang="en-US" sz="2400" smtClean="0">
                <a:latin typeface="Arial" charset="0"/>
              </a:rPr>
              <a:t>  If </a:t>
            </a:r>
            <a:r>
              <a:rPr lang="en-US" sz="2400" b="1" smtClean="0">
                <a:latin typeface="Arial" charset="0"/>
              </a:rPr>
              <a:t>a</a:t>
            </a:r>
            <a:r>
              <a:rPr lang="en-US" sz="2400" smtClean="0">
                <a:latin typeface="Arial" charset="0"/>
              </a:rPr>
              <a:t>, </a:t>
            </a:r>
            <a:r>
              <a:rPr lang="en-US" sz="2400" b="1" smtClean="0">
                <a:latin typeface="Arial" charset="0"/>
              </a:rPr>
              <a:t>b</a:t>
            </a:r>
            <a:r>
              <a:rPr lang="en-US" sz="2400" smtClean="0">
                <a:latin typeface="Arial" charset="0"/>
              </a:rPr>
              <a:t> are two events in a single process </a:t>
            </a:r>
            <a:r>
              <a:rPr lang="en-US" sz="2400" b="1" smtClean="0">
                <a:latin typeface="Arial" charset="0"/>
              </a:rPr>
              <a:t>P</a:t>
            </a:r>
            <a:r>
              <a:rPr lang="en-US" sz="2400" smtClean="0">
                <a:latin typeface="Arial" charset="0"/>
              </a:rPr>
              <a:t>, and the time of </a:t>
            </a:r>
            <a:r>
              <a:rPr lang="en-US" sz="2400" b="1" smtClean="0">
                <a:latin typeface="Arial" charset="0"/>
              </a:rPr>
              <a:t>a</a:t>
            </a:r>
            <a:r>
              <a:rPr lang="en-US" sz="2400" smtClean="0">
                <a:latin typeface="Arial" charset="0"/>
              </a:rPr>
              <a:t> is less than the time of b then </a:t>
            </a:r>
            <a:r>
              <a:rPr lang="en-US" sz="2400" b="1" smtClean="0">
                <a:latin typeface="Arial" charset="0"/>
              </a:rPr>
              <a:t>a </a:t>
            </a:r>
            <a:r>
              <a:rPr lang="en-US" sz="2400" smtClean="0">
                <a:latin typeface="Arial" charset="0"/>
                <a:sym typeface="MT Extra" pitchFamily="18" charset="2"/>
              </a:rPr>
              <a:t>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b="1" smtClean="0">
                <a:latin typeface="Arial" charset="0"/>
              </a:rPr>
              <a:t>b</a:t>
            </a:r>
            <a:r>
              <a:rPr lang="en-US" sz="2400" smtClean="0">
                <a:latin typeface="Arial" charset="0"/>
              </a:rPr>
              <a:t>.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endParaRPr lang="en-US" sz="2400" smtClean="0">
              <a:latin typeface="Arial" charset="0"/>
            </a:endParaRP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C70F05"/>
                </a:solidFill>
                <a:latin typeface="Arial" charset="0"/>
              </a:rPr>
              <a:t>Rule 2</a:t>
            </a:r>
            <a:r>
              <a:rPr lang="en-US" sz="2400" smtClean="0">
                <a:latin typeface="Arial" charset="0"/>
              </a:rPr>
              <a:t>.  If </a:t>
            </a:r>
            <a:r>
              <a:rPr lang="en-US" sz="2400" b="1" smtClean="0">
                <a:latin typeface="Arial" charset="0"/>
              </a:rPr>
              <a:t>a</a:t>
            </a:r>
            <a:r>
              <a:rPr lang="en-US" sz="2400" smtClean="0">
                <a:latin typeface="Arial" charset="0"/>
              </a:rPr>
              <a:t> = sending a message, and </a:t>
            </a:r>
            <a:r>
              <a:rPr lang="en-US" sz="2400" b="1" smtClean="0">
                <a:latin typeface="Arial" charset="0"/>
              </a:rPr>
              <a:t>b</a:t>
            </a:r>
            <a:r>
              <a:rPr lang="en-US" sz="2400" smtClean="0">
                <a:latin typeface="Arial" charset="0"/>
              </a:rPr>
              <a:t> = receipt of that message, then </a:t>
            </a:r>
            <a:r>
              <a:rPr lang="en-US" sz="2400" b="1" smtClean="0">
                <a:latin typeface="Arial" charset="0"/>
              </a:rPr>
              <a:t>a </a:t>
            </a:r>
            <a:r>
              <a:rPr lang="en-US" sz="2400" smtClean="0">
                <a:latin typeface="Arial" charset="0"/>
                <a:sym typeface="MT Extra" pitchFamily="18" charset="2"/>
              </a:rPr>
              <a:t></a:t>
            </a:r>
            <a:r>
              <a:rPr lang="en-US" sz="2400" b="1" smtClean="0">
                <a:latin typeface="Arial" charset="0"/>
              </a:rPr>
              <a:t> b</a:t>
            </a:r>
            <a:r>
              <a:rPr lang="en-US" sz="2400" smtClean="0">
                <a:latin typeface="Arial" charset="0"/>
              </a:rPr>
              <a:t>.</a:t>
            </a:r>
          </a:p>
          <a:p>
            <a:pPr algn="just">
              <a:lnSpc>
                <a:spcPct val="125000"/>
              </a:lnSpc>
            </a:pPr>
            <a:endParaRPr lang="en-US" sz="2400" smtClean="0">
              <a:latin typeface="Arial" charset="0"/>
            </a:endParaRP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C70F05"/>
                </a:solidFill>
                <a:latin typeface="Arial" charset="0"/>
              </a:rPr>
              <a:t>Rule 3.</a:t>
            </a:r>
            <a:r>
              <a:rPr lang="en-US" sz="2400" smtClean="0">
                <a:latin typeface="Arial" charset="0"/>
              </a:rPr>
              <a:t> 	</a:t>
            </a:r>
            <a:r>
              <a:rPr lang="en-US" sz="2400" b="1" smtClean="0">
                <a:latin typeface="Arial" charset="0"/>
              </a:rPr>
              <a:t>a </a:t>
            </a:r>
            <a:r>
              <a:rPr lang="en-US" sz="2400" smtClean="0">
                <a:latin typeface="Arial" charset="0"/>
                <a:sym typeface="MT Extra" pitchFamily="18" charset="2"/>
              </a:rPr>
              <a:t></a:t>
            </a:r>
            <a:r>
              <a:rPr lang="en-US" sz="2400" b="1" smtClean="0">
                <a:latin typeface="Arial" charset="0"/>
              </a:rPr>
              <a:t> b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latin typeface="Arial" charset="0"/>
                <a:sym typeface="Symbol" pitchFamily="18" charset="2"/>
              </a:rPr>
              <a:t>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b="1" smtClean="0">
                <a:latin typeface="Arial" charset="0"/>
              </a:rPr>
              <a:t>b </a:t>
            </a:r>
            <a:r>
              <a:rPr lang="en-US" sz="2400" smtClean="0">
                <a:latin typeface="Arial" charset="0"/>
                <a:sym typeface="MT Extra" pitchFamily="18" charset="2"/>
              </a:rPr>
              <a:t></a:t>
            </a:r>
            <a:r>
              <a:rPr lang="en-US" sz="2400" b="1" smtClean="0">
                <a:latin typeface="Arial" charset="0"/>
              </a:rPr>
              <a:t> c</a:t>
            </a:r>
            <a:r>
              <a:rPr lang="en-US" sz="2400" smtClean="0">
                <a:latin typeface="Arial" charset="0"/>
              </a:rPr>
              <a:t>  </a:t>
            </a:r>
            <a:r>
              <a:rPr lang="en-US" sz="2400" smtClean="0">
                <a:latin typeface="Arial" charset="0"/>
                <a:sym typeface="Symbol" pitchFamily="18" charset="2"/>
              </a:rPr>
              <a:t></a:t>
            </a:r>
            <a:r>
              <a:rPr lang="en-US" sz="2400" b="1" smtClean="0">
                <a:latin typeface="Arial" charset="0"/>
              </a:rPr>
              <a:t> a </a:t>
            </a:r>
            <a:r>
              <a:rPr lang="en-US" sz="2400" smtClean="0">
                <a:latin typeface="Arial" charset="0"/>
                <a:sym typeface="MT Extra" pitchFamily="18" charset="2"/>
              </a:rPr>
              <a:t></a:t>
            </a:r>
            <a:r>
              <a:rPr lang="en-US" sz="2400" b="1" smtClean="0">
                <a:latin typeface="Arial" charset="0"/>
              </a:rPr>
              <a:t> c</a:t>
            </a:r>
            <a:endParaRPr lang="en-US" sz="240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8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Example of causality</a:t>
            </a:r>
            <a:endParaRPr lang="en-US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4953000" cy="33528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e </a:t>
            </a:r>
            <a:r>
              <a:rPr lang="en-US" sz="2000" smtClean="0"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" charset="0"/>
              </a:rPr>
              <a:t> d</a:t>
            </a:r>
            <a:r>
              <a:rPr lang="en-US" altLang="ko-KR" sz="2000" b="1" smtClean="0">
                <a:latin typeface="Arial" charset="0"/>
                <a:ea typeface="굴림" pitchFamily="50" charset="-127"/>
              </a:rPr>
              <a:t>?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000" b="1" smtClean="0">
                <a:latin typeface="Arial" charset="0"/>
                <a:ea typeface="굴림" pitchFamily="50" charset="-127"/>
              </a:rPr>
              <a:t>	</a:t>
            </a:r>
            <a:r>
              <a:rPr lang="en-US" altLang="ko-KR" sz="2000" b="1" smtClean="0">
                <a:solidFill>
                  <a:schemeClr val="accent2"/>
                </a:solidFill>
                <a:latin typeface="Arial" charset="0"/>
                <a:ea typeface="굴림" pitchFamily="50" charset="-127"/>
              </a:rPr>
              <a:t>Yes</a:t>
            </a:r>
            <a:r>
              <a:rPr lang="en-US" altLang="ko-KR" sz="2000" b="1" smtClean="0">
                <a:latin typeface="Arial" charset="0"/>
                <a:ea typeface="굴림" pitchFamily="50" charset="-127"/>
              </a:rPr>
              <a:t> </a:t>
            </a:r>
            <a:r>
              <a:rPr lang="en-US" sz="2000" smtClean="0">
                <a:latin typeface="Arial" charset="0"/>
              </a:rPr>
              <a:t>since</a:t>
            </a:r>
            <a:r>
              <a:rPr lang="en-US" altLang="ko-KR" sz="2000" smtClean="0">
                <a:latin typeface="Arial" charset="0"/>
                <a:ea typeface="굴림" pitchFamily="50" charset="-127"/>
              </a:rPr>
              <a:t> </a:t>
            </a:r>
            <a:r>
              <a:rPr lang="en-US" sz="2000" smtClean="0">
                <a:latin typeface="Arial" charset="0"/>
              </a:rPr>
              <a:t>(</a:t>
            </a:r>
            <a:r>
              <a:rPr lang="en-US" sz="2000" b="1" smtClean="0">
                <a:latin typeface="Arial" charset="0"/>
              </a:rPr>
              <a:t>e </a:t>
            </a:r>
            <a:r>
              <a:rPr lang="en-US" sz="2000" smtClean="0"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" charset="0"/>
              </a:rPr>
              <a:t> f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smtClean="0">
                <a:latin typeface="Arial" charset="0"/>
                <a:sym typeface="Symbol" pitchFamily="18" charset="2"/>
              </a:rPr>
              <a:t>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b="1" smtClean="0">
                <a:latin typeface="Arial" charset="0"/>
              </a:rPr>
              <a:t>f </a:t>
            </a:r>
            <a:r>
              <a:rPr lang="en-US" sz="2000" smtClean="0"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" charset="0"/>
              </a:rPr>
              <a:t> d)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n-US" altLang="ko-KR" sz="2000" b="1" smtClean="0">
              <a:latin typeface="Arial" charset="0"/>
              <a:ea typeface="굴림" pitchFamily="50" charset="-127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a </a:t>
            </a:r>
            <a:r>
              <a:rPr lang="en-US" sz="2000" smtClean="0"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" charset="0"/>
              </a:rPr>
              <a:t> d</a:t>
            </a:r>
            <a:r>
              <a:rPr lang="en-US" sz="2000" smtClean="0">
                <a:latin typeface="Arial" charset="0"/>
              </a:rPr>
              <a:t> </a:t>
            </a:r>
            <a:r>
              <a:rPr lang="en-US" altLang="ko-KR" sz="2000" smtClean="0">
                <a:latin typeface="Arial" charset="0"/>
                <a:ea typeface="굴림" pitchFamily="50" charset="-127"/>
              </a:rPr>
              <a:t>?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000" smtClean="0">
                <a:latin typeface="Arial" charset="0"/>
                <a:ea typeface="굴림" pitchFamily="50" charset="-127"/>
              </a:rPr>
              <a:t>	</a:t>
            </a:r>
            <a:r>
              <a:rPr lang="en-US" altLang="ko-KR" sz="2000" b="1" smtClean="0">
                <a:solidFill>
                  <a:schemeClr val="accent2"/>
                </a:solidFill>
                <a:latin typeface="Arial" charset="0"/>
                <a:ea typeface="굴림" pitchFamily="50" charset="-127"/>
              </a:rPr>
              <a:t>Yes</a:t>
            </a:r>
            <a:r>
              <a:rPr lang="en-US" altLang="ko-KR" sz="2000" smtClean="0">
                <a:latin typeface="Arial" charset="0"/>
                <a:ea typeface="굴림" pitchFamily="50" charset="-127"/>
              </a:rPr>
              <a:t> </a:t>
            </a:r>
            <a:r>
              <a:rPr lang="en-US" sz="2000" smtClean="0">
                <a:latin typeface="Arial" charset="0"/>
              </a:rPr>
              <a:t>since</a:t>
            </a:r>
            <a:r>
              <a:rPr lang="en-US" altLang="ko-KR" sz="2000" smtClean="0">
                <a:latin typeface="Arial" charset="0"/>
                <a:ea typeface="굴림" pitchFamily="50" charset="-127"/>
              </a:rPr>
              <a:t> </a:t>
            </a:r>
            <a:r>
              <a:rPr lang="en-US" sz="2000" smtClean="0">
                <a:latin typeface="Arial" charset="0"/>
              </a:rPr>
              <a:t>(</a:t>
            </a:r>
            <a:r>
              <a:rPr lang="en-US" sz="2000" b="1" smtClean="0">
                <a:latin typeface="Arial" charset="0"/>
              </a:rPr>
              <a:t>a </a:t>
            </a:r>
            <a:r>
              <a:rPr lang="en-US" sz="2000" smtClean="0"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" charset="0"/>
              </a:rPr>
              <a:t> b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smtClean="0">
                <a:latin typeface="Arial" charset="0"/>
                <a:sym typeface="Symbol" pitchFamily="18" charset="2"/>
              </a:rPr>
              <a:t>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b="1" smtClean="0">
                <a:latin typeface="Arial" charset="0"/>
              </a:rPr>
              <a:t>b </a:t>
            </a:r>
            <a:r>
              <a:rPr lang="en-US" sz="2000" smtClean="0"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" charset="0"/>
              </a:rPr>
              <a:t> c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smtClean="0">
                <a:latin typeface="Arial" charset="0"/>
                <a:sym typeface="Symbol" pitchFamily="18" charset="2"/>
              </a:rPr>
              <a:t>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b="1" smtClean="0">
                <a:latin typeface="Arial" charset="0"/>
              </a:rPr>
              <a:t>c </a:t>
            </a:r>
            <a:r>
              <a:rPr lang="en-US" sz="2000" smtClean="0"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" charset="0"/>
              </a:rPr>
              <a:t> d)</a:t>
            </a:r>
            <a:endParaRPr lang="en-US" sz="2000" smtClean="0">
              <a:latin typeface="Arial" charset="0"/>
            </a:endParaRPr>
          </a:p>
          <a:p>
            <a:pPr algn="just">
              <a:lnSpc>
                <a:spcPct val="80000"/>
              </a:lnSpc>
            </a:pPr>
            <a:endParaRPr lang="en-US" sz="2000" b="1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  <a:sym typeface="MT Extra" pitchFamily="18" charset="2"/>
              </a:rPr>
              <a:t>(Note that  </a:t>
            </a:r>
            <a:r>
              <a:rPr lang="en-US" sz="2000" smtClean="0">
                <a:latin typeface="Arial" charset="0"/>
              </a:rPr>
              <a:t> defines a </a:t>
            </a: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PARTIAL</a:t>
            </a:r>
            <a:r>
              <a:rPr lang="en-US" sz="2000" smtClean="0">
                <a:latin typeface="Arial" charset="0"/>
              </a:rPr>
              <a:t> order).</a:t>
            </a:r>
            <a:endParaRPr lang="en-US" sz="2000" b="1" smtClean="0">
              <a:latin typeface="Arial" charset="0"/>
            </a:endParaRPr>
          </a:p>
          <a:p>
            <a:pPr algn="just">
              <a:lnSpc>
                <a:spcPct val="80000"/>
              </a:lnSpc>
            </a:pPr>
            <a:endParaRPr lang="en-US" sz="2000" b="1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Is</a:t>
            </a:r>
            <a:r>
              <a:rPr lang="en-US" sz="2000" b="1" smtClean="0">
                <a:latin typeface="Arial" charset="0"/>
              </a:rPr>
              <a:t> g</a:t>
            </a:r>
            <a:r>
              <a:rPr lang="en-US" sz="2000" smtClean="0">
                <a:latin typeface="Arial" charset="0"/>
                <a:sym typeface="MT Extra" pitchFamily="18" charset="2"/>
              </a:rPr>
              <a:t> </a:t>
            </a:r>
            <a:r>
              <a:rPr lang="en-US" sz="2000" b="1" smtClean="0">
                <a:latin typeface="Arial" charset="0"/>
              </a:rPr>
              <a:t>f or f</a:t>
            </a:r>
            <a:r>
              <a:rPr lang="en-US" sz="2000" smtClean="0">
                <a:latin typeface="Arial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" charset="0"/>
              </a:rPr>
              <a:t> g? </a:t>
            </a:r>
            <a:endParaRPr lang="en-US" altLang="ko-KR" sz="2000" b="1" smtClean="0">
              <a:latin typeface="Arial" charset="0"/>
              <a:ea typeface="굴림" pitchFamily="50" charset="-127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000" b="1" smtClean="0">
                <a:latin typeface="Arial" charset="0"/>
                <a:ea typeface="굴림" pitchFamily="50" charset="-127"/>
              </a:rPr>
              <a:t>	</a:t>
            </a:r>
            <a:r>
              <a:rPr lang="en-US" sz="2000" b="1" smtClean="0">
                <a:solidFill>
                  <a:schemeClr val="accent2"/>
                </a:solidFill>
                <a:latin typeface="Arial" charset="0"/>
              </a:rPr>
              <a:t>NO</a:t>
            </a:r>
            <a:r>
              <a:rPr lang="en-US" sz="2000" b="1" smtClean="0">
                <a:latin typeface="Arial" charset="0"/>
              </a:rPr>
              <a:t>.</a:t>
            </a:r>
            <a:r>
              <a:rPr lang="en-US" sz="2000" smtClean="0">
                <a:latin typeface="Arial" charset="0"/>
              </a:rPr>
              <a:t>They are </a:t>
            </a: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concurrent</a:t>
            </a:r>
            <a:r>
              <a:rPr lang="en-US" sz="2000" smtClean="0">
                <a:solidFill>
                  <a:srgbClr val="C70F05"/>
                </a:solidFill>
                <a:latin typeface="Arial" charset="0"/>
              </a:rPr>
              <a:t>.</a:t>
            </a:r>
            <a:endParaRPr lang="en-US" sz="1400" b="1" smtClean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en-US" sz="16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257800" y="2362200"/>
          <a:ext cx="3579813" cy="1703388"/>
        </p:xfrm>
        <a:graphic>
          <a:graphicData uri="http://schemas.openxmlformats.org/presentationml/2006/ole">
            <p:oleObj spid="_x0000_s1026" name="Document" r:id="rId3" imgW="4888992" imgH="2325624" progId="Word.Document.8">
              <p:embed/>
            </p:oleObj>
          </a:graphicData>
        </a:graphic>
      </p:graphicFrame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1143000" y="5410200"/>
            <a:ext cx="6781800" cy="579438"/>
          </a:xfrm>
          <a:prstGeom prst="rect">
            <a:avLst/>
          </a:prstGeom>
          <a:solidFill>
            <a:srgbClr val="FAD43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C70F05"/>
                </a:solidFill>
                <a:latin typeface="Arial Narrow" pitchFamily="34" charset="0"/>
              </a:rPr>
              <a:t>Concurrency = absence of causal order</a:t>
            </a:r>
            <a:endParaRPr lang="en-US">
              <a:solidFill>
                <a:srgbClr val="C70F05"/>
              </a:solidFill>
              <a:latin typeface="Arial Narrow" pitchFamily="34" charset="0"/>
            </a:endParaRP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225425" y="4876800"/>
            <a:ext cx="830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0" i="1" u="sng">
                <a:solidFill>
                  <a:schemeClr val="accent2"/>
                </a:solidFill>
                <a:ea typeface="굴림" pitchFamily="50" charset="-127"/>
                <a:sym typeface="Wingdings" pitchFamily="2" charset="2"/>
              </a:rPr>
              <a:t>Note</a:t>
            </a:r>
            <a:r>
              <a:rPr lang="en-US" altLang="ko-KR" b="0">
                <a:solidFill>
                  <a:schemeClr val="accent2"/>
                </a:solidFill>
                <a:ea typeface="굴림" pitchFamily="50" charset="-127"/>
                <a:sym typeface="Wingdings" pitchFamily="2" charset="2"/>
              </a:rPr>
              <a:t>: a distributed system cannot always be totally ordered.</a:t>
            </a:r>
            <a:endParaRPr lang="en-US" b="0">
              <a:solidFill>
                <a:schemeClr val="accent2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3" grpId="0" animBg="1"/>
      <p:bldP spid="1146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Logical clocks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828800"/>
            <a:ext cx="3813175" cy="4114800"/>
          </a:xfrm>
        </p:spPr>
        <p:txBody>
          <a:bodyPr/>
          <a:lstStyle/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	LC</a:t>
            </a:r>
            <a:r>
              <a:rPr lang="en-US" sz="2000" smtClean="0">
                <a:latin typeface="Arial Narrow" pitchFamily="34" charset="0"/>
              </a:rPr>
              <a:t> is a counter. Its value respects causal ordering as follows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endParaRPr lang="en-US" sz="2000" smtClean="0">
              <a:latin typeface="Arial Narrow" pitchFamily="34" charset="0"/>
            </a:endParaRP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		a 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  <a:sym typeface="MT Extra" pitchFamily="18" charset="2"/>
              </a:rPr>
              <a:t>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 b 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 LC(a) &lt; LC(b)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endParaRPr lang="en-US" sz="2000" b="1" smtClean="0">
              <a:solidFill>
                <a:srgbClr val="C70F05"/>
              </a:solidFill>
              <a:latin typeface="Arial Narrow" pitchFamily="34" charset="0"/>
            </a:endParaRP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	</a:t>
            </a:r>
            <a:r>
              <a:rPr lang="en-US" sz="2000" b="1" smtClean="0">
                <a:latin typeface="Arial Narrow" pitchFamily="34" charset="0"/>
              </a:rPr>
              <a:t>Note that LC(a) &lt; LC(b) does NOT imply a </a:t>
            </a:r>
            <a:r>
              <a:rPr lang="en-US" sz="2000" b="1" smtClean="0">
                <a:latin typeface="Arial Narrow" pitchFamily="34" charset="0"/>
                <a:sym typeface="MT Extra" pitchFamily="18" charset="2"/>
              </a:rPr>
              <a:t></a:t>
            </a:r>
            <a:r>
              <a:rPr lang="en-US" sz="2000" b="1" smtClean="0">
                <a:latin typeface="Arial Narrow" pitchFamily="34" charset="0"/>
              </a:rPr>
              <a:t> b.</a:t>
            </a:r>
            <a:r>
              <a:rPr lang="en-US" altLang="ko-KR" sz="2000" b="1" smtClean="0">
                <a:latin typeface="Arial Narrow" pitchFamily="34" charset="0"/>
                <a:ea typeface="굴림" pitchFamily="50" charset="-127"/>
              </a:rPr>
              <a:t> When?</a:t>
            </a:r>
            <a:endParaRPr lang="en-US" sz="2000" smtClean="0">
              <a:latin typeface="Trebuchet MS" pitchFamily="34" charset="0"/>
            </a:endParaRPr>
          </a:p>
          <a:p>
            <a:pPr>
              <a:lnSpc>
                <a:spcPct val="125000"/>
              </a:lnSpc>
            </a:pPr>
            <a:endParaRPr lang="en-US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676400"/>
            <a:ext cx="4041775" cy="4114800"/>
          </a:xfrm>
          <a:solidFill>
            <a:schemeClr val="accent1"/>
          </a:solidFill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	Each process maintains its logical clock as follows:</a:t>
            </a:r>
          </a:p>
          <a:p>
            <a:pPr>
              <a:lnSpc>
                <a:spcPct val="120000"/>
              </a:lnSpc>
            </a:pPr>
            <a:endParaRPr lang="en-US" sz="2000" b="1" smtClean="0">
              <a:latin typeface="Arial Narrow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LC1</a:t>
            </a:r>
            <a:r>
              <a:rPr lang="en-US" sz="2000" smtClean="0">
                <a:latin typeface="Arial Narrow" pitchFamily="34" charset="0"/>
              </a:rPr>
              <a:t>.  Each time a local event takes place, increment </a:t>
            </a:r>
            <a:r>
              <a:rPr lang="en-US" sz="2000" b="1" smtClean="0">
                <a:latin typeface="Arial Narrow" pitchFamily="34" charset="0"/>
              </a:rPr>
              <a:t>LC</a:t>
            </a:r>
            <a:r>
              <a:rPr lang="en-US" sz="2000" smtClean="0"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LC2</a:t>
            </a:r>
            <a:r>
              <a:rPr lang="en-US" sz="2000" smtClean="0">
                <a:latin typeface="Arial Narrow" pitchFamily="34" charset="0"/>
              </a:rPr>
              <a:t>.  Append the value of </a:t>
            </a:r>
            <a:r>
              <a:rPr lang="en-US" sz="2000" b="1" smtClean="0">
                <a:latin typeface="Arial Narrow" pitchFamily="34" charset="0"/>
              </a:rPr>
              <a:t>LC</a:t>
            </a:r>
            <a:r>
              <a:rPr lang="en-US" sz="2000" smtClean="0">
                <a:latin typeface="Arial Narrow" pitchFamily="34" charset="0"/>
              </a:rPr>
              <a:t> to outgoing messages.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LC3.</a:t>
            </a:r>
            <a:r>
              <a:rPr lang="en-US" sz="2000" smtClean="0">
                <a:latin typeface="Arial Narrow" pitchFamily="34" charset="0"/>
              </a:rPr>
              <a:t>  When receiving a message, set </a:t>
            </a:r>
            <a:r>
              <a:rPr lang="en-US" sz="2000" b="1" smtClean="0">
                <a:latin typeface="Arial Narrow" pitchFamily="34" charset="0"/>
              </a:rPr>
              <a:t>LC</a:t>
            </a:r>
            <a:r>
              <a:rPr lang="en-US" sz="2000" smtClean="0">
                <a:latin typeface="Arial Narrow" pitchFamily="34" charset="0"/>
              </a:rPr>
              <a:t> to 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1 + max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 (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local LC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,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message LC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62&quot;&gt;&lt;/object&gt;&lt;object type=&quot;2&quot; unique_id=&quot;10163&quot;&gt;&lt;object type=&quot;3&quot; unique_id=&quot;10164&quot;&gt;&lt;property id=&quot;20148&quot; value=&quot;5&quot;/&gt;&lt;property id=&quot;20300&quot; value=&quot;Slide 1 - &amp;quot;ITEC452&amp;#x0D;&amp;#x0A;Distributed Computing&amp;#x0D;&amp;#x0A;&amp;#x0D;&amp;#x0A;&amp;#x0D;&amp;#x0A;Lecture 5&amp;#x0D;&amp;#x0A;Time in a Distributed System&amp;quot;&quot;/&gt;&lt;property id=&quot;20307&quot; value=&quot;304&quot;/&gt;&lt;/object&gt;&lt;object type=&quot;3&quot; unique_id=&quot;10165&quot;&gt;&lt;property id=&quot;20148&quot; value=&quot;5&quot;/&gt;&lt;property id=&quot;20300&quot; value=&quot;Slide 2 - &amp;quot;Time and Clock&amp;quot;&quot;/&gt;&lt;property id=&quot;20307&quot; value=&quot;305&quot;/&gt;&lt;/object&gt;&lt;object type=&quot;3&quot; unique_id=&quot;10166&quot;&gt;&lt;property id=&quot;20148&quot; value=&quot;5&quot;/&gt;&lt;property id=&quot;20300&quot; value=&quot;Slide 3 - &amp;quot;Global positioning system: GPS&amp;quot;&quot;/&gt;&lt;property id=&quot;20307&quot; value=&quot;306&quot;/&gt;&lt;/object&gt;&lt;object type=&quot;3&quot; unique_id=&quot;10167&quot;&gt;&lt;property id=&quot;20148&quot; value=&quot;5&quot;/&gt;&lt;property id=&quot;20300&quot; value=&quot;Slide 4 - &amp;quot;What does “concurrent” mean?&amp;quot;&quot;/&gt;&lt;property id=&quot;20307&quot; value=&quot;307&quot;/&gt;&lt;/object&gt;&lt;object type=&quot;3&quot; unique_id=&quot;10168&quot;&gt;&lt;property id=&quot;20148&quot; value=&quot;5&quot;/&gt;&lt;property id=&quot;20300&quot; value=&quot;Slide 5 - &amp;quot;Sequential and Concurrent events&amp;quot;&quot;/&gt;&lt;property id=&quot;20307&quot; value=&quot;308&quot;/&gt;&lt;/object&gt;&lt;object type=&quot;3&quot; unique_id=&quot;10169&quot;&gt;&lt;property id=&quot;20148&quot; value=&quot;5&quot;/&gt;&lt;property id=&quot;20300&quot; value=&quot;Slide 6 - &amp;quot;Causality&amp;quot;&quot;/&gt;&lt;property id=&quot;20307&quot; value=&quot;309&quot;/&gt;&lt;/object&gt;&lt;object type=&quot;3&quot; unique_id=&quot;10170&quot;&gt;&lt;property id=&quot;20148&quot; value=&quot;5&quot;/&gt;&lt;property id=&quot;20300&quot; value=&quot;Slide 7 - &amp;quot;Defining causal relationship&amp;quot;&quot;/&gt;&lt;property id=&quot;20307&quot; value=&quot;310&quot;/&gt;&lt;/object&gt;&lt;object type=&quot;3&quot; unique_id=&quot;10171&quot;&gt;&lt;property id=&quot;20148&quot; value=&quot;5&quot;/&gt;&lt;property id=&quot;20300&quot; value=&quot;Slide 8 - &amp;quot;Example of causality&amp;quot;&quot;/&gt;&lt;property id=&quot;20307&quot; value=&quot;311&quot;/&gt;&lt;/object&gt;&lt;object type=&quot;3&quot; unique_id=&quot;10172&quot;&gt;&lt;property id=&quot;20148&quot; value=&quot;5&quot;/&gt;&lt;property id=&quot;20300&quot; value=&quot;Slide 9 - &amp;quot;Logical clocks&amp;quot;&quot;/&gt;&lt;property id=&quot;20307&quot; value=&quot;312&quot;/&gt;&lt;/object&gt;&lt;object type=&quot;3&quot; unique_id=&quot;10173&quot;&gt;&lt;property id=&quot;20148&quot; value=&quot;5&quot;/&gt;&lt;property id=&quot;20300&quot; value=&quot;Slide 10 - &amp;quot;Total order in a distributed system&amp;quot;&quot;/&gt;&lt;property id=&quot;20307&quot; value=&quot;313&quot;/&gt;&lt;/object&gt;&lt;object type=&quot;3&quot; unique_id=&quot;10174&quot;&gt;&lt;property id=&quot;20148&quot; value=&quot;5&quot;/&gt;&lt;property id=&quot;20300&quot; value=&quot;Slide 11 - &amp;quot;Vector clock&amp;quot;&quot;/&gt;&lt;property id=&quot;20307&quot; value=&quot;314&quot;/&gt;&lt;/object&gt;&lt;object type=&quot;3&quot; unique_id=&quot;10175&quot;&gt;&lt;property id=&quot;20148&quot; value=&quot;5&quot;/&gt;&lt;property id=&quot;20300&quot; value=&quot;Slide 12 - &amp;quot;Implementing VC&amp;quot;&quot;/&gt;&lt;property id=&quot;20307&quot; value=&quot;315&quot;/&gt;&lt;/object&gt;&lt;object type=&quot;3&quot; unique_id=&quot;10176&quot;&gt;&lt;property id=&quot;20148&quot; value=&quot;5&quot;/&gt;&lt;property id=&quot;20300&quot; value=&quot;Slide 13 - &amp;quot;Vector clocks&amp;quot;&quot;/&gt;&lt;property id=&quot;20307&quot; value=&quot;316&quot;/&gt;&lt;/object&gt;&lt;object type=&quot;3&quot; unique_id=&quot;10177&quot;&gt;&lt;property id=&quot;20148&quot; value=&quot;5&quot;/&gt;&lt;property id=&quot;20300&quot; value=&quot;Slide 14 - &amp;quot;Physical clock synchronization&amp;quot;&quot;/&gt;&lt;property id=&quot;20307&quot; value=&quot;317&quot;/&gt;&lt;/object&gt;&lt;object type=&quot;3&quot; unique_id=&quot;10178&quot;&gt;&lt;property id=&quot;20148&quot; value=&quot;5&quot;/&gt;&lt;property id=&quot;20300&quot; value=&quot;Slide 15 - &amp;quot;Physical clock synchronization&amp;#x0D;&amp;#x0A;Classification&amp;quot;&quot;/&gt;&lt;property id=&quot;20307&quot; value=&quot;318&quot;/&gt;&lt;/object&gt;&lt;object type=&quot;3&quot; unique_id=&quot;10179&quot;&gt;&lt;property id=&quot;20148&quot; value=&quot;5&quot;/&gt;&lt;property id=&quot;20300&quot; value=&quot;Slide 16 - &amp;quot;Terminologies&amp;quot;&quot;/&gt;&lt;property id=&quot;20307&quot; value=&quot;319&quot;/&gt;&lt;/object&gt;&lt;object type=&quot;3&quot; unique_id=&quot;10180&quot;&gt;&lt;property id=&quot;20148&quot; value=&quot;5&quot;/&gt;&lt;property id=&quot;20300&quot; value=&quot;Slide 17 - &amp;quot;Internal synchronization&amp;quot;&quot;/&gt;&lt;property id=&quot;20307&quot; value=&quot;320&quot;/&gt;&lt;/object&gt;&lt;object type=&quot;3&quot; unique_id=&quot;10181&quot;&gt;&lt;property id=&quot;20148&quot; value=&quot;5&quot;/&gt;&lt;property id=&quot;20300&quot; value=&quot;Slide 18 - &amp;quot;Internal synchronization&amp;quot;&quot;/&gt;&lt;property id=&quot;20307&quot; value=&quot;321&quot;/&gt;&lt;/object&gt;&lt;object type=&quot;3&quot; unique_id=&quot;10182&quot;&gt;&lt;property id=&quot;20148&quot; value=&quot;5&quot;/&gt;&lt;property id=&quot;20300&quot; value=&quot;Slide 19 - &amp;quot;Internal synchronization&amp;quot;&quot;/&gt;&lt;property id=&quot;20307&quot; value=&quot;322&quot;/&gt;&lt;/object&gt;&lt;object type=&quot;3&quot; unique_id=&quot;10183&quot;&gt;&lt;property id=&quot;20148&quot; value=&quot;5&quot;/&gt;&lt;property id=&quot;20300&quot; value=&quot;Slide 20 - &amp;quot;Cristian’s method&amp;quot;&quot;/&gt;&lt;property id=&quot;20307&quot; value=&quot;323&quot;/&gt;&lt;/object&gt;&lt;object type=&quot;3&quot; unique_id=&quot;10184&quot;&gt;&lt;property id=&quot;20148&quot; value=&quot;5&quot;/&gt;&lt;property id=&quot;20300&quot; value=&quot;Slide 21 - &amp;quot;Network Time Protocol (NTP)&amp;quot;&quot;/&gt;&lt;property id=&quot;20307&quot; value=&quot;324&quot;/&gt;&lt;/object&gt;&lt;object type=&quot;3&quot; unique_id=&quot;10185&quot;&gt;&lt;property id=&quot;20148&quot; value=&quot;5&quot;/&gt;&lt;property id=&quot;20300&quot; value=&quot;Slide 22 - &amp;quot;P2P mode of NTP&amp;quot;&quot;/&gt;&lt;property id=&quot;20307&quot; value=&quot;325&quot;/&gt;&lt;/object&gt;&lt;object type=&quot;3&quot; unique_id=&quot;10186&quot;&gt;&lt;property id=&quot;20148&quot; value=&quot;5&quot;/&gt;&lt;property id=&quot;20300&quot; value=&quot;Slide 23 - &amp;quot;Problems with Clock adjustment&amp;quot;&quot;/&gt;&lt;property id=&quot;20307&quot; value=&quot;32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2269</TotalTime>
  <Words>1159</Words>
  <Application>Microsoft Office PowerPoint</Application>
  <PresentationFormat>On-screen Show (4:3)</PresentationFormat>
  <Paragraphs>261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8" baseType="lpstr">
      <vt:lpstr>Tahoma</vt:lpstr>
      <vt:lpstr>Arial</vt:lpstr>
      <vt:lpstr>Arial Unicode MS</vt:lpstr>
      <vt:lpstr>Wingdings</vt:lpstr>
      <vt:lpstr>Calibri</vt:lpstr>
      <vt:lpstr>Times New Roman</vt:lpstr>
      <vt:lpstr>굴림</vt:lpstr>
      <vt:lpstr>Arial Narrow</vt:lpstr>
      <vt:lpstr>Symbol</vt:lpstr>
      <vt:lpstr>MT Extra</vt:lpstr>
      <vt:lpstr>Trebuchet MS</vt:lpstr>
      <vt:lpstr>Arial Black</vt:lpstr>
      <vt:lpstr>Times</vt:lpstr>
      <vt:lpstr>Module</vt:lpstr>
      <vt:lpstr>Microsoft Word Document</vt:lpstr>
      <vt:lpstr>ITEC452 Distributed Computing   Lecture 5 Time in a Distributed System</vt:lpstr>
      <vt:lpstr>Time and Clock</vt:lpstr>
      <vt:lpstr>Global positioning system: GPS</vt:lpstr>
      <vt:lpstr>What does “concurrent” mean?</vt:lpstr>
      <vt:lpstr>Sequential and Concurrent events</vt:lpstr>
      <vt:lpstr>Causality</vt:lpstr>
      <vt:lpstr>Defining causal relationship</vt:lpstr>
      <vt:lpstr>Example of causality</vt:lpstr>
      <vt:lpstr>Logical clocks</vt:lpstr>
      <vt:lpstr>Total order in a distributed system</vt:lpstr>
      <vt:lpstr>Vector clock</vt:lpstr>
      <vt:lpstr>Implementing VC</vt:lpstr>
      <vt:lpstr>Vector clocks</vt:lpstr>
      <vt:lpstr>Physical clock synchronization</vt:lpstr>
      <vt:lpstr>Physical clock synchronization Classification</vt:lpstr>
      <vt:lpstr>Terminologies</vt:lpstr>
      <vt:lpstr>Internal synchronization</vt:lpstr>
      <vt:lpstr>Internal synchronization</vt:lpstr>
      <vt:lpstr>Internal synchronization</vt:lpstr>
      <vt:lpstr>Cristian’s method</vt:lpstr>
      <vt:lpstr>Network Time Protocol (NTP)</vt:lpstr>
      <vt:lpstr>P2P mode of NTP</vt:lpstr>
      <vt:lpstr>Problems with Clock adjustment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177</cp:revision>
  <dcterms:created xsi:type="dcterms:W3CDTF">2002-11-01T02:53:35Z</dcterms:created>
  <dcterms:modified xsi:type="dcterms:W3CDTF">2011-09-01T02:47:07Z</dcterms:modified>
</cp:coreProperties>
</file>