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38"/>
  </p:notesMasterIdLst>
  <p:handoutMasterIdLst>
    <p:handoutMasterId r:id="rId39"/>
  </p:handoutMasterIdLst>
  <p:sldIdLst>
    <p:sldId id="304" r:id="rId2"/>
    <p:sldId id="315" r:id="rId3"/>
    <p:sldId id="316" r:id="rId4"/>
    <p:sldId id="317" r:id="rId5"/>
    <p:sldId id="318" r:id="rId6"/>
    <p:sldId id="319" r:id="rId7"/>
    <p:sldId id="321" r:id="rId8"/>
    <p:sldId id="322" r:id="rId9"/>
    <p:sldId id="323" r:id="rId10"/>
    <p:sldId id="324" r:id="rId11"/>
    <p:sldId id="325" r:id="rId12"/>
    <p:sldId id="326" r:id="rId13"/>
    <p:sldId id="351" r:id="rId14"/>
    <p:sldId id="328" r:id="rId15"/>
    <p:sldId id="329" r:id="rId16"/>
    <p:sldId id="330" r:id="rId17"/>
    <p:sldId id="331" r:id="rId18"/>
    <p:sldId id="332" r:id="rId19"/>
    <p:sldId id="333" r:id="rId20"/>
    <p:sldId id="334" r:id="rId21"/>
    <p:sldId id="335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45" r:id="rId32"/>
    <p:sldId id="346" r:id="rId33"/>
    <p:sldId id="347" r:id="rId34"/>
    <p:sldId id="348" r:id="rId35"/>
    <p:sldId id="349" r:id="rId36"/>
    <p:sldId id="350" r:id="rId37"/>
  </p:sldIdLst>
  <p:sldSz cx="9144000" cy="6858000" type="screen4x3"/>
  <p:notesSz cx="7010400" cy="9296400"/>
  <p:custDataLst>
    <p:tags r:id="rId4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006666"/>
    <a:srgbClr val="FF0066"/>
    <a:srgbClr val="4D4D4D"/>
    <a:srgbClr val="003300"/>
    <a:srgbClr val="0000CC"/>
    <a:srgbClr val="333399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8" autoAdjust="0"/>
    <p:restoredTop sz="81642" autoAdjust="0"/>
  </p:normalViewPr>
  <p:slideViewPr>
    <p:cSldViewPr>
      <p:cViewPr>
        <p:scale>
          <a:sx n="75" d="100"/>
          <a:sy n="75" d="100"/>
        </p:scale>
        <p:origin x="-1014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B58E5E8E-4DAF-43EF-9989-38B2C99A57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2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2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2B43D36E-E816-4868-968B-189ACF6AFB4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60E95E-DE45-432E-99B5-64E961BB26B5}" type="slidenum">
              <a:rPr lang="en-US"/>
              <a:pPr/>
              <a:t>6</a:t>
            </a:fld>
            <a:endParaRPr lang="en-US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Answer on “Why?” == &gt; Textbook Page 106: 2</a:t>
            </a:r>
            <a:r>
              <a:rPr lang="en-US" altLang="ko-KR" baseline="30000" smtClean="0">
                <a:ea typeface="굴림" pitchFamily="50" charset="-127"/>
              </a:rPr>
              <a:t>nd</a:t>
            </a:r>
            <a:r>
              <a:rPr lang="en-US" altLang="ko-KR" smtClean="0">
                <a:ea typeface="굴림" pitchFamily="50" charset="-127"/>
              </a:rPr>
              <a:t> &amp; 3</a:t>
            </a:r>
            <a:r>
              <a:rPr lang="en-US" altLang="ko-KR" baseline="30000" smtClean="0">
                <a:ea typeface="굴림" pitchFamily="50" charset="-127"/>
              </a:rPr>
              <a:t>rd</a:t>
            </a:r>
            <a:r>
              <a:rPr lang="en-US" altLang="ko-KR" smtClean="0">
                <a:ea typeface="굴림" pitchFamily="50" charset="-127"/>
              </a:rPr>
              <a:t> paragraphs</a:t>
            </a: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BDB32B-EEE3-4A0F-85A5-8B962B33A9A6}" type="slidenum">
              <a:rPr lang="en-US"/>
              <a:pPr/>
              <a:t>30</a:t>
            </a:fld>
            <a:endParaRPr lang="en-US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B2A2F7-6777-4A3E-A843-C90878A7DB87}" type="slidenum">
              <a:rPr lang="en-US"/>
              <a:pPr/>
              <a:t>31</a:t>
            </a:fld>
            <a:endParaRPr lang="en-US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FC8CD4-2913-45D1-A8D7-1B7EB92252A1}" type="slidenum">
              <a:rPr lang="en-US"/>
              <a:pPr/>
              <a:t>32</a:t>
            </a:fld>
            <a:endParaRPr lang="en-US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4051B3-BEA9-4E0F-952D-D3D08B22974D}" type="slidenum">
              <a:rPr lang="en-US"/>
              <a:pPr/>
              <a:t>33</a:t>
            </a:fld>
            <a:endParaRPr lang="en-US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30E140-01A2-4446-A5D6-CC0A5D1E366B}" type="slidenum">
              <a:rPr lang="en-US"/>
              <a:pPr/>
              <a:t>36</a:t>
            </a:fld>
            <a:endParaRPr lang="en-US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ME1 mutual exclusion</a:t>
            </a:r>
          </a:p>
          <a:p>
            <a:r>
              <a:rPr lang="en-US" altLang="ko-KR" smtClean="0">
                <a:ea typeface="굴림" pitchFamily="50" charset="-127"/>
              </a:rPr>
              <a:t>Proof. Because the algorithm has only one token</a:t>
            </a:r>
          </a:p>
          <a:p>
            <a:endParaRPr lang="en-US" altLang="ko-KR" smtClean="0">
              <a:ea typeface="굴림" pitchFamily="50" charset="-127"/>
            </a:endParaRPr>
          </a:p>
          <a:p>
            <a:r>
              <a:rPr lang="en-US" altLang="ko-KR" smtClean="0">
                <a:ea typeface="굴림" pitchFamily="50" charset="-127"/>
              </a:rPr>
              <a:t>ME2 no deadlock</a:t>
            </a:r>
          </a:p>
          <a:p>
            <a:r>
              <a:rPr lang="en-US" altLang="ko-KR" smtClean="0">
                <a:ea typeface="굴림" pitchFamily="50" charset="-127"/>
              </a:rPr>
              <a:t>Proof. Because it is acyclic. See the directed arrow in the topology</a:t>
            </a:r>
          </a:p>
          <a:p>
            <a:endParaRPr lang="en-US" altLang="ko-KR" smtClean="0">
              <a:ea typeface="굴림" pitchFamily="50" charset="-127"/>
            </a:endParaRPr>
          </a:p>
          <a:p>
            <a:r>
              <a:rPr lang="en-US" altLang="ko-KR" smtClean="0">
                <a:ea typeface="굴림" pitchFamily="50" charset="-127"/>
              </a:rPr>
              <a:t>ME3 progress; fairness</a:t>
            </a:r>
          </a:p>
          <a:p>
            <a:r>
              <a:rPr lang="en-US" altLang="ko-KR" smtClean="0">
                <a:ea typeface="굴림" pitchFamily="50" charset="-127"/>
              </a:rPr>
              <a:t>Proof. Because it is based on a queue. It will work as a FIFO.</a:t>
            </a:r>
          </a:p>
          <a:p>
            <a:endParaRPr lang="en-US" altLang="ko-KR" smtClean="0">
              <a:ea typeface="굴림" pitchFamily="50" charset="-127"/>
            </a:endParaRPr>
          </a:p>
          <a:p>
            <a:r>
              <a:rPr lang="en-US" altLang="ko-KR" smtClean="0">
                <a:ea typeface="굴림" pitchFamily="50" charset="-127"/>
              </a:rPr>
              <a:t>Message Complexity = O(log N)</a:t>
            </a: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FC959-883F-41F1-B8C5-196C42C94180}" type="slidenum">
              <a:rPr lang="en-US"/>
              <a:pPr/>
              <a:t>7</a:t>
            </a:fld>
            <a:endParaRPr lang="en-US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The distributed program of Lamport’s algorithm is in the page 107 of the textbook.</a:t>
            </a: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966DBF-22BB-49FF-A353-416FB75F2BD7}" type="slidenum">
              <a:rPr lang="en-US"/>
              <a:pPr/>
              <a:t>9</a:t>
            </a:fld>
            <a:endParaRPr lang="en-US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Proofs of ME2 and ME3 by induction is in the page 107 of the textbook.</a:t>
            </a: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3156D4-5941-4AB4-9DB7-AB2FA9C44612}" type="slidenum">
              <a:rPr lang="en-US"/>
              <a:pPr/>
              <a:t>11</a:t>
            </a:fld>
            <a:endParaRPr lang="en-US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Unlike Lamport’s algorithm that explicitly creates consistent local queues, Richrt and Agrawala’s algorithm implicitly create and acyclic wait-for chain of processes where each process waits for the other processes ahead of it to send an acknowledgement.</a:t>
            </a:r>
          </a:p>
          <a:p>
            <a:endParaRPr lang="en-US" altLang="ko-KR" smtClean="0">
              <a:ea typeface="굴림" pitchFamily="50" charset="-127"/>
            </a:endParaRPr>
          </a:p>
          <a:p>
            <a:r>
              <a:rPr lang="en-US" altLang="ko-KR" smtClean="0">
                <a:ea typeface="굴림" pitchFamily="50" charset="-127"/>
              </a:rPr>
              <a:t>Program is in the page 108~109 of the textbook.</a:t>
            </a: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88B19-0393-42CA-AA86-F771E5C620BD}" type="slidenum">
              <a:rPr lang="en-US"/>
              <a:pPr/>
              <a:t>15</a:t>
            </a:fld>
            <a:endParaRPr lang="en-US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It divides processes into a number of subsets of identical size K</a:t>
            </a:r>
          </a:p>
          <a:p>
            <a:r>
              <a:rPr lang="en-US" altLang="ko-KR" smtClean="0">
                <a:ea typeface="굴림" pitchFamily="50" charset="-127"/>
              </a:rPr>
              <a:t>Every process I is present in the same number (D) of subsets.</a:t>
            </a: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CE82AD-A7A9-4484-814F-35496F0FFEF5}" type="slidenum">
              <a:rPr lang="en-US"/>
              <a:pPr/>
              <a:t>23</a:t>
            </a:fld>
            <a:endParaRPr lang="en-US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|Si| : Cardinality</a:t>
            </a: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CC0CE6-FFDC-4C06-A545-220C2826103C}" type="slidenum">
              <a:rPr lang="en-US"/>
              <a:pPr/>
              <a:t>27</a:t>
            </a:fld>
            <a:endParaRPr lang="en-US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F402FA-181C-4368-BA30-0F5102128F73}" type="slidenum">
              <a:rPr lang="en-US"/>
              <a:pPr/>
              <a:t>28</a:t>
            </a:fld>
            <a:endParaRPr lang="en-US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AB7236-7679-4D0D-A5F8-C04148C01D37}" type="slidenum">
              <a:rPr lang="en-US"/>
              <a:pPr/>
              <a:t>29</a:t>
            </a:fld>
            <a:endParaRPr lang="en-US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Word_97_-_2003_Document7.doc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4000" dirty="0" smtClean="0"/>
              <a:t>ITEC452</a:t>
            </a: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4000" dirty="0" smtClean="0"/>
              <a:t>Distributed Computing</a:t>
            </a:r>
            <a:br>
              <a:rPr lang="en-US" altLang="ko-KR" sz="4000" dirty="0" smtClean="0"/>
            </a:b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3200" dirty="0" smtClean="0"/>
              <a:t>Lecture 6</a:t>
            </a:r>
            <a:br>
              <a:rPr lang="en-US" altLang="ko-KR" sz="3200" dirty="0" smtClean="0"/>
            </a:br>
            <a:r>
              <a:rPr lang="en-US" altLang="ko-KR" sz="3200" dirty="0" smtClean="0"/>
              <a:t>Mutual Exclusion</a:t>
            </a:r>
            <a:endParaRPr lang="en-US" sz="32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2362200"/>
            <a:ext cx="8077200" cy="1499616"/>
          </a:xfrm>
        </p:spPr>
        <p:txBody>
          <a:bodyPr/>
          <a:lstStyle/>
          <a:p>
            <a:endParaRPr lang="en-US" altLang="ko-KR" dirty="0" smtClean="0">
              <a:ea typeface="굴림" pitchFamily="50" charset="-127"/>
            </a:endParaRPr>
          </a:p>
          <a:p>
            <a:endParaRPr lang="en-US" altLang="ko-KR" dirty="0" smtClean="0">
              <a:ea typeface="굴림" pitchFamily="50" charset="-127"/>
            </a:endParaRPr>
          </a:p>
          <a:p>
            <a:r>
              <a:rPr lang="en-US" altLang="ko-KR" dirty="0" smtClean="0">
                <a:ea typeface="굴림" pitchFamily="50" charset="-127"/>
              </a:rPr>
              <a:t>Hwajung Lee</a:t>
            </a: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 b="1" smtClean="0"/>
              <a:t>Analysis of Lamport’s algorithm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524000"/>
            <a:ext cx="5105400" cy="4724400"/>
          </a:xfrm>
        </p:spPr>
        <p:txBody>
          <a:bodyPr/>
          <a:lstStyle/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 b="1" smtClean="0">
                <a:latin typeface="Arial Narrow" pitchFamily="34" charset="0"/>
              </a:rPr>
              <a:t>Proof of FIFO fairness. 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altLang="ko-KR" sz="2000" i="1" u="sng" smtClean="0">
                <a:latin typeface="Arial Narrow" pitchFamily="34" charset="0"/>
                <a:ea typeface="굴림" pitchFamily="50" charset="-127"/>
              </a:rPr>
              <a:t>Proof by contradiction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 i="1" smtClean="0">
                <a:latin typeface="Arial Narrow" pitchFamily="34" charset="0"/>
              </a:rPr>
              <a:t>timestamp (j) &lt; timestamp (k) 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 smtClean="0">
                <a:latin typeface="Arial Narrow" pitchFamily="34" charset="0"/>
                <a:sym typeface="Symbol" pitchFamily="18" charset="2"/>
              </a:rPr>
              <a:t></a:t>
            </a:r>
            <a:r>
              <a:rPr lang="en-US" sz="2000" smtClean="0">
                <a:latin typeface="Arial Narrow" pitchFamily="34" charset="0"/>
              </a:rPr>
              <a:t>  j enters its CS before k does so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endParaRPr lang="en-US" sz="2000" smtClean="0">
              <a:latin typeface="Arial Narrow" pitchFamily="34" charset="0"/>
            </a:endParaRP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Suppose not</a:t>
            </a:r>
            <a:r>
              <a:rPr lang="en-US" sz="2000" smtClean="0">
                <a:latin typeface="Arial Narrow" pitchFamily="34" charset="0"/>
              </a:rPr>
              <a:t>. </a:t>
            </a:r>
            <a:r>
              <a:rPr lang="en-US" altLang="ko-KR" sz="2000" smtClean="0">
                <a:latin typeface="Arial Narrow" pitchFamily="34" charset="0"/>
                <a:ea typeface="굴림" pitchFamily="50" charset="-127"/>
              </a:rPr>
              <a:t>So, </a:t>
            </a:r>
            <a:r>
              <a:rPr lang="en-US" sz="2000" smtClean="0">
                <a:latin typeface="Arial Narrow" pitchFamily="34" charset="0"/>
              </a:rPr>
              <a:t>k enters its CS before j</a:t>
            </a:r>
            <a:r>
              <a:rPr lang="en-US" altLang="ko-KR" sz="2000" smtClean="0">
                <a:latin typeface="Arial Narrow" pitchFamily="34" charset="0"/>
                <a:ea typeface="굴림" pitchFamily="50" charset="-127"/>
              </a:rPr>
              <a:t>, which means</a:t>
            </a:r>
            <a:r>
              <a:rPr lang="en-US" sz="2000" smtClean="0">
                <a:latin typeface="Arial Narrow" pitchFamily="34" charset="0"/>
              </a:rPr>
              <a:t> k did not receive j’s request</a:t>
            </a:r>
            <a:r>
              <a:rPr lang="en-US" altLang="ko-KR" sz="2000" smtClean="0">
                <a:latin typeface="Arial Narrow" pitchFamily="34" charset="0"/>
                <a:ea typeface="굴림" pitchFamily="50" charset="-127"/>
              </a:rPr>
              <a:t> but </a:t>
            </a:r>
            <a:r>
              <a:rPr lang="en-US" sz="2000" smtClean="0">
                <a:latin typeface="Arial Narrow" pitchFamily="34" charset="0"/>
              </a:rPr>
              <a:t>received the ack from j for its own req.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latin typeface="Arial Narrow" pitchFamily="34" charset="0"/>
              </a:rPr>
              <a:t>This is impossible </a:t>
            </a: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if the channels are FIFO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endParaRPr lang="en-US" sz="2000" smtClean="0">
              <a:latin typeface="Arial Narrow" pitchFamily="34" charset="0"/>
            </a:endParaRP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Message complexity </a:t>
            </a:r>
            <a:r>
              <a:rPr lang="en-US" altLang="ko-KR" sz="2000" b="1" smtClean="0">
                <a:solidFill>
                  <a:srgbClr val="C70F05"/>
                </a:solidFill>
                <a:latin typeface="Arial Narrow" pitchFamily="34" charset="0"/>
                <a:ea typeface="굴림" pitchFamily="50" charset="-127"/>
              </a:rPr>
              <a:t>of each process in one round trip to CS </a:t>
            </a: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= 3(N-1) 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(N-1 requests + N-1 ack + N-1 release)</a:t>
            </a: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5486400" y="2743200"/>
            <a:ext cx="24384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5257800" y="32004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k</a:t>
            </a:r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7696200" y="31242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j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772400" y="3124200"/>
            <a:ext cx="152400" cy="76200"/>
          </a:xfrm>
          <a:prstGeom prst="rect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543800" y="27432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6477000" y="3962400"/>
            <a:ext cx="76200" cy="152400"/>
          </a:xfrm>
          <a:prstGeom prst="rect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6858000" y="3962400"/>
            <a:ext cx="762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H="1">
            <a:off x="6248400" y="4267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6172200" y="4340225"/>
            <a:ext cx="59055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Req</a:t>
            </a:r>
          </a:p>
          <a:p>
            <a:r>
              <a:rPr lang="en-US" sz="1800" b="0">
                <a:latin typeface="Times New Roman" pitchFamily="18" charset="0"/>
              </a:rPr>
              <a:t>(20</a:t>
            </a:r>
            <a:r>
              <a:rPr lang="en-US" b="0">
                <a:latin typeface="Times New Roman" pitchFamily="18" charset="0"/>
              </a:rPr>
              <a:t>)</a:t>
            </a:r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>
            <a:off x="6858000" y="4267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6765925" y="4156075"/>
            <a:ext cx="606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ack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7391400" y="2286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Req (30)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 smtClean="0"/>
              <a:t>Decentralized algorithm 2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524000"/>
            <a:ext cx="5791200" cy="5105400"/>
          </a:xfrm>
        </p:spPr>
        <p:txBody>
          <a:bodyPr/>
          <a:lstStyle/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 b="1" smtClean="0">
                <a:latin typeface="Arial Narrow" pitchFamily="34" charset="0"/>
              </a:rPr>
              <a:t>{</a:t>
            </a:r>
            <a:r>
              <a:rPr lang="en-US" b="1" smtClean="0">
                <a:solidFill>
                  <a:schemeClr val="accent2"/>
                </a:solidFill>
                <a:latin typeface="Arial Narrow" pitchFamily="34" charset="0"/>
              </a:rPr>
              <a:t>Ricart &amp; Agrawala’s algorithm}</a:t>
            </a: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 b="1" smtClean="0">
                <a:latin typeface="Arial Narrow" pitchFamily="34" charset="0"/>
              </a:rPr>
              <a:t>What is new?</a:t>
            </a:r>
          </a:p>
          <a:p>
            <a:pPr marL="577850" indent="-577850"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Arial Narrow" pitchFamily="34" charset="0"/>
              </a:rPr>
              <a:t>1</a:t>
            </a:r>
            <a:r>
              <a:rPr lang="en-US" sz="2000" smtClean="0">
                <a:latin typeface="Arial Narrow" pitchFamily="34" charset="0"/>
              </a:rPr>
              <a:t>.  Broadcast a timestamped</a:t>
            </a:r>
            <a:r>
              <a:rPr lang="en-US" sz="2000" i="1" smtClean="0">
                <a:latin typeface="Arial Narrow" pitchFamily="34" charset="0"/>
              </a:rPr>
              <a:t> </a:t>
            </a:r>
            <a:r>
              <a:rPr lang="en-US" sz="2000" b="1" i="1" smtClean="0">
                <a:latin typeface="Arial Narrow" pitchFamily="34" charset="0"/>
              </a:rPr>
              <a:t>request</a:t>
            </a:r>
            <a:r>
              <a:rPr lang="en-US" sz="2000" i="1" smtClean="0">
                <a:latin typeface="Arial Narrow" pitchFamily="34" charset="0"/>
              </a:rPr>
              <a:t> </a:t>
            </a:r>
            <a:r>
              <a:rPr lang="en-US" sz="2000" smtClean="0">
                <a:latin typeface="Arial Narrow" pitchFamily="34" charset="0"/>
              </a:rPr>
              <a:t>to all.</a:t>
            </a:r>
          </a:p>
          <a:p>
            <a:pPr marL="577850" indent="-577850"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Arial Narrow" pitchFamily="34" charset="0"/>
              </a:rPr>
              <a:t>2</a:t>
            </a:r>
            <a:r>
              <a:rPr lang="en-US" sz="2000" smtClean="0">
                <a:latin typeface="Arial Narrow" pitchFamily="34" charset="0"/>
              </a:rPr>
              <a:t>. Upon receiving a request, send </a:t>
            </a:r>
            <a:r>
              <a:rPr lang="en-US" sz="2000" b="1" i="1" smtClean="0">
                <a:latin typeface="Arial Narrow" pitchFamily="34" charset="0"/>
              </a:rPr>
              <a:t>ack</a:t>
            </a:r>
            <a:r>
              <a:rPr lang="en-US" sz="2000" smtClean="0">
                <a:latin typeface="Arial Narrow" pitchFamily="34" charset="0"/>
              </a:rPr>
              <a:t> if</a:t>
            </a: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r>
              <a:rPr lang="en-US" sz="2000" smtClean="0">
                <a:latin typeface="Arial Narrow" pitchFamily="34" charset="0"/>
              </a:rPr>
              <a:t>	-You do not want to enter your CS, or </a:t>
            </a: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r>
              <a:rPr lang="en-US" sz="2000" smtClean="0">
                <a:latin typeface="Arial Narrow" pitchFamily="34" charset="0"/>
              </a:rPr>
              <a:t>	-You are trying to enter your CS, but your timestamp is higher than that of the sender.</a:t>
            </a: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r>
              <a:rPr lang="en-US" sz="2000" b="1" smtClean="0">
                <a:solidFill>
                  <a:schemeClr val="hlink"/>
                </a:solidFill>
                <a:latin typeface="Arial Narrow" pitchFamily="34" charset="0"/>
              </a:rPr>
              <a:t>	(If you are already in CS, then buffer the request)</a:t>
            </a:r>
          </a:p>
          <a:p>
            <a:pPr marL="577850" indent="-577850" algn="just"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>
              <a:latin typeface="Arial Narrow" pitchFamily="34" charset="0"/>
            </a:endParaRPr>
          </a:p>
          <a:p>
            <a:pPr marL="577850" indent="-577850"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Arial Narrow" pitchFamily="34" charset="0"/>
              </a:rPr>
              <a:t>3</a:t>
            </a:r>
            <a:r>
              <a:rPr lang="en-US" sz="2000" smtClean="0">
                <a:latin typeface="Arial Narrow" pitchFamily="34" charset="0"/>
              </a:rPr>
              <a:t>. </a:t>
            </a:r>
            <a:r>
              <a:rPr lang="en-US" sz="2000" b="1" smtClean="0">
                <a:latin typeface="Arial Narrow" pitchFamily="34" charset="0"/>
              </a:rPr>
              <a:t>Enter CS</a:t>
            </a:r>
            <a:r>
              <a:rPr lang="en-US" sz="2000" smtClean="0">
                <a:latin typeface="Arial Narrow" pitchFamily="34" charset="0"/>
              </a:rPr>
              <a:t>, when you receive </a:t>
            </a:r>
            <a:r>
              <a:rPr lang="en-US" sz="2000" b="1" i="1" smtClean="0">
                <a:latin typeface="Arial Narrow" pitchFamily="34" charset="0"/>
              </a:rPr>
              <a:t>ack</a:t>
            </a:r>
            <a:r>
              <a:rPr lang="en-US" sz="2000" smtClean="0">
                <a:latin typeface="Arial Narrow" pitchFamily="34" charset="0"/>
              </a:rPr>
              <a:t> </a:t>
            </a:r>
            <a:r>
              <a:rPr lang="en-US" sz="2000" i="1" smtClean="0">
                <a:latin typeface="Arial Narrow" pitchFamily="34" charset="0"/>
              </a:rPr>
              <a:t>from all</a:t>
            </a:r>
            <a:r>
              <a:rPr lang="en-US" sz="2000" smtClean="0">
                <a:latin typeface="Arial Narrow" pitchFamily="34" charset="0"/>
              </a:rPr>
              <a:t>.</a:t>
            </a:r>
          </a:p>
          <a:p>
            <a:pPr marL="577850" indent="-577850"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Arial Narrow" pitchFamily="34" charset="0"/>
              </a:rPr>
              <a:t>4</a:t>
            </a:r>
            <a:r>
              <a:rPr lang="en-US" sz="2000" smtClean="0">
                <a:solidFill>
                  <a:srgbClr val="C70F05"/>
                </a:solidFill>
                <a:latin typeface="Arial Narrow" pitchFamily="34" charset="0"/>
              </a:rPr>
              <a:t>. </a:t>
            </a:r>
            <a:r>
              <a:rPr lang="en-US" sz="2000" smtClean="0">
                <a:latin typeface="Arial Narrow" pitchFamily="34" charset="0"/>
              </a:rPr>
              <a:t>Upon </a:t>
            </a:r>
            <a:r>
              <a:rPr lang="en-US" sz="2000" b="1" smtClean="0">
                <a:latin typeface="Arial Narrow" pitchFamily="34" charset="0"/>
              </a:rPr>
              <a:t>exit from CS</a:t>
            </a:r>
            <a:r>
              <a:rPr lang="en-US" sz="2000" smtClean="0">
                <a:latin typeface="Arial Narrow" pitchFamily="34" charset="0"/>
              </a:rPr>
              <a:t>, send</a:t>
            </a:r>
            <a:r>
              <a:rPr lang="en-US" sz="2000" smtClean="0">
                <a:solidFill>
                  <a:srgbClr val="C70F05"/>
                </a:solidFill>
                <a:latin typeface="Arial Narrow" pitchFamily="34" charset="0"/>
              </a:rPr>
              <a:t> </a:t>
            </a:r>
            <a:r>
              <a:rPr lang="en-US" sz="2000" b="1" i="1" smtClean="0">
                <a:solidFill>
                  <a:srgbClr val="CC0000"/>
                </a:solidFill>
                <a:latin typeface="Arial Narrow" pitchFamily="34" charset="0"/>
              </a:rPr>
              <a:t>ack</a:t>
            </a:r>
            <a:r>
              <a:rPr lang="en-US" sz="2000" smtClean="0">
                <a:latin typeface="Arial Narrow" pitchFamily="34" charset="0"/>
              </a:rPr>
              <a:t> to each </a:t>
            </a:r>
          </a:p>
          <a:p>
            <a:pPr marL="577850" indent="-577850"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 Narrow" pitchFamily="34" charset="0"/>
              </a:rPr>
              <a:t>pending request before making a new request.</a:t>
            </a: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r>
              <a:rPr lang="en-US" sz="2000" b="1" smtClean="0">
                <a:solidFill>
                  <a:schemeClr val="hlink"/>
                </a:solidFill>
                <a:latin typeface="Arial Narrow" pitchFamily="34" charset="0"/>
              </a:rPr>
              <a:t>(No release message is necessary)</a:t>
            </a: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endParaRPr lang="en-US" sz="2000" b="1" smtClean="0">
              <a:solidFill>
                <a:schemeClr val="hlink"/>
              </a:solidFill>
              <a:latin typeface="Arial Narrow" pitchFamily="34" charset="0"/>
            </a:endParaRP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endParaRPr lang="en-US" sz="2000" b="1" smtClean="0">
              <a:solidFill>
                <a:schemeClr val="hlink"/>
              </a:solidFill>
              <a:latin typeface="Arial Narrow" pitchFamily="34" charset="0"/>
            </a:endParaRP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endParaRPr lang="en-US" sz="2000" i="1" smtClean="0">
              <a:latin typeface="Arial Narrow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248400" y="2743200"/>
            <a:ext cx="15240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6019800" y="2590800"/>
            <a:ext cx="381000" cy="3810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7543800" y="25908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6096000" y="39624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7543800" y="39624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6324600" y="2895600"/>
            <a:ext cx="1295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6477000" y="2895600"/>
            <a:ext cx="1143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6629400" y="2590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6477000" y="31242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6172200" y="3200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V="1">
            <a:off x="6019800" y="3352800"/>
            <a:ext cx="0" cy="3810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 flipV="1">
            <a:off x="6705600" y="3048000"/>
            <a:ext cx="228600" cy="2286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6781800" y="2514600"/>
            <a:ext cx="381000" cy="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b="1" smtClean="0"/>
              <a:t>Ricart &amp; Agrawala’s algorithm</a:t>
            </a:r>
            <a:endParaRPr lang="en-US" smtClean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447800"/>
            <a:ext cx="5943600" cy="5181600"/>
          </a:xfrm>
        </p:spPr>
        <p:txBody>
          <a:bodyPr/>
          <a:lstStyle/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 b="1" smtClean="0">
                <a:latin typeface="Arial Narrow" pitchFamily="34" charset="0"/>
              </a:rPr>
              <a:t>{</a:t>
            </a:r>
            <a:r>
              <a:rPr lang="en-US" sz="2000" b="1" smtClean="0">
                <a:solidFill>
                  <a:schemeClr val="accent2"/>
                </a:solidFill>
                <a:latin typeface="Arial Narrow" pitchFamily="34" charset="0"/>
              </a:rPr>
              <a:t>Ricart &amp; Agrawala’s algorithm}</a:t>
            </a: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 b="1" smtClean="0">
                <a:latin typeface="Arial Narrow" pitchFamily="34" charset="0"/>
              </a:rPr>
              <a:t>ME1. </a:t>
            </a:r>
            <a:r>
              <a:rPr lang="en-US" sz="2000" smtClean="0">
                <a:latin typeface="Arial Narrow" pitchFamily="34" charset="0"/>
              </a:rPr>
              <a:t>Prove that at most one process can be in CS.</a:t>
            </a:r>
            <a:endParaRPr lang="en-US" altLang="ko-KR" sz="2000" smtClean="0">
              <a:latin typeface="Arial Narrow" pitchFamily="34" charset="0"/>
              <a:ea typeface="굴림" pitchFamily="50" charset="-127"/>
            </a:endParaRP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altLang="ko-KR" sz="2000" u="sng" smtClean="0">
                <a:latin typeface="Arial Narrow" pitchFamily="34" charset="0"/>
                <a:ea typeface="굴림" pitchFamily="50" charset="-127"/>
              </a:rPr>
              <a:t>Proof (by contradiction)</a:t>
            </a: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altLang="ko-KR" sz="2000" smtClean="0">
                <a:latin typeface="Arial Narrow" pitchFamily="34" charset="0"/>
                <a:ea typeface="굴림" pitchFamily="50" charset="-127"/>
              </a:rPr>
              <a:t>Suppose not. Two processes k and j can enter the CS at the same time, only if both k and j received n-1 </a:t>
            </a:r>
            <a:r>
              <a:rPr lang="en-US" altLang="ko-KR" sz="2000" i="1" smtClean="0">
                <a:latin typeface="Arial Narrow" pitchFamily="34" charset="0"/>
                <a:ea typeface="굴림" pitchFamily="50" charset="-127"/>
              </a:rPr>
              <a:t>ack</a:t>
            </a:r>
            <a:r>
              <a:rPr lang="en-US" altLang="ko-KR" sz="2000" smtClean="0">
                <a:latin typeface="Arial Narrow" pitchFamily="34" charset="0"/>
                <a:ea typeface="굴림" pitchFamily="50" charset="-127"/>
              </a:rPr>
              <a:t>s. However, both k and j cannot send </a:t>
            </a:r>
            <a:r>
              <a:rPr lang="en-US" altLang="ko-KR" sz="2000" i="1" smtClean="0">
                <a:latin typeface="Arial Narrow" pitchFamily="34" charset="0"/>
                <a:ea typeface="굴림" pitchFamily="50" charset="-127"/>
              </a:rPr>
              <a:t>ack</a:t>
            </a:r>
            <a:r>
              <a:rPr lang="en-US" altLang="ko-KR" sz="2000" smtClean="0">
                <a:latin typeface="Arial Narrow" pitchFamily="34" charset="0"/>
                <a:ea typeface="굴림" pitchFamily="50" charset="-127"/>
              </a:rPr>
              <a:t> to each other. Thus, impossible.</a:t>
            </a:r>
            <a:endParaRPr lang="en-US" sz="2000" smtClean="0">
              <a:latin typeface="Arial Narrow" pitchFamily="34" charset="0"/>
            </a:endParaRP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 b="1" smtClean="0">
                <a:latin typeface="Arial Narrow" pitchFamily="34" charset="0"/>
              </a:rPr>
              <a:t>ME2</a:t>
            </a:r>
            <a:r>
              <a:rPr lang="en-US" sz="2000" smtClean="0">
                <a:latin typeface="Arial Narrow" pitchFamily="34" charset="0"/>
              </a:rPr>
              <a:t>. Prove that deadlock is not possible.</a:t>
            </a:r>
            <a:endParaRPr lang="en-US" altLang="ko-KR" sz="2000" smtClean="0">
              <a:latin typeface="Arial Narrow" pitchFamily="34" charset="0"/>
              <a:ea typeface="굴림" pitchFamily="50" charset="-127"/>
            </a:endParaRP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altLang="ko-KR" sz="2000" u="sng" smtClean="0">
                <a:latin typeface="Arial Narrow" pitchFamily="34" charset="0"/>
                <a:ea typeface="굴림" pitchFamily="50" charset="-127"/>
              </a:rPr>
              <a:t>Proof</a:t>
            </a: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 smtClean="0">
                <a:latin typeface="Arial Narrow" pitchFamily="34" charset="0"/>
              </a:rPr>
              <a:t>The waiting chain is acyclic.</a:t>
            </a: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 smtClean="0">
                <a:solidFill>
                  <a:srgbClr val="C70F05"/>
                </a:solidFill>
                <a:latin typeface="Arial Narrow" pitchFamily="34" charset="0"/>
              </a:rPr>
              <a:t>	</a:t>
            </a:r>
            <a:r>
              <a:rPr lang="en-US" altLang="ko-KR" sz="2000" smtClean="0">
                <a:solidFill>
                  <a:srgbClr val="C70F05"/>
                </a:solidFill>
                <a:latin typeface="Arial Narrow" pitchFamily="34" charset="0"/>
                <a:ea typeface="굴림" pitchFamily="50" charset="-127"/>
              </a:rPr>
              <a:t>k</a:t>
            </a:r>
            <a:r>
              <a:rPr lang="en-US" sz="2000" smtClean="0">
                <a:solidFill>
                  <a:srgbClr val="C70F05"/>
                </a:solidFill>
                <a:latin typeface="Arial Narrow" pitchFamily="34" charset="0"/>
              </a:rPr>
              <a:t> waits for j </a:t>
            </a:r>
          </a:p>
          <a:p>
            <a:pPr marL="577850" indent="-577850" algn="just">
              <a:lnSpc>
                <a:spcPct val="120000"/>
              </a:lnSpc>
              <a:buFont typeface="Symbol" pitchFamily="18" charset="2"/>
              <a:buChar char="Þ"/>
            </a:pPr>
            <a:r>
              <a:rPr lang="en-US" altLang="ko-KR" sz="2000" smtClean="0">
                <a:solidFill>
                  <a:srgbClr val="C70F05"/>
                </a:solidFill>
                <a:latin typeface="Arial Narrow" pitchFamily="34" charset="0"/>
                <a:ea typeface="굴림" pitchFamily="50" charset="-127"/>
              </a:rPr>
              <a:t>k</a:t>
            </a:r>
            <a:r>
              <a:rPr lang="en-US" sz="2000" smtClean="0">
                <a:solidFill>
                  <a:srgbClr val="C70F05"/>
                </a:solidFill>
                <a:latin typeface="Arial Narrow" pitchFamily="34" charset="0"/>
              </a:rPr>
              <a:t> is behind j i</a:t>
            </a:r>
            <a:r>
              <a:rPr lang="en-US" altLang="ko-KR" sz="2000" smtClean="0">
                <a:solidFill>
                  <a:srgbClr val="C70F05"/>
                </a:solidFill>
                <a:latin typeface="Arial Narrow" pitchFamily="34" charset="0"/>
                <a:ea typeface="굴림" pitchFamily="50" charset="-127"/>
              </a:rPr>
              <a:t>mplicitly in the wait-for chain</a:t>
            </a:r>
            <a:endParaRPr lang="en-US" sz="2000" smtClean="0">
              <a:solidFill>
                <a:srgbClr val="C70F05"/>
              </a:solidFill>
              <a:latin typeface="Arial Narrow" pitchFamily="34" charset="0"/>
            </a:endParaRPr>
          </a:p>
          <a:p>
            <a:pPr marL="577850" indent="-577850" algn="just">
              <a:lnSpc>
                <a:spcPct val="120000"/>
              </a:lnSpc>
              <a:buFont typeface="Symbol" pitchFamily="18" charset="2"/>
              <a:buChar char="Þ"/>
            </a:pPr>
            <a:r>
              <a:rPr lang="en-US" sz="2000" smtClean="0">
                <a:solidFill>
                  <a:srgbClr val="C70F05"/>
                </a:solidFill>
                <a:latin typeface="Arial Narrow" pitchFamily="34" charset="0"/>
              </a:rPr>
              <a:t>j does not wait for </a:t>
            </a:r>
            <a:r>
              <a:rPr lang="en-US" altLang="ko-KR" sz="2000" smtClean="0">
                <a:solidFill>
                  <a:srgbClr val="C70F05"/>
                </a:solidFill>
                <a:latin typeface="Arial Narrow" pitchFamily="34" charset="0"/>
                <a:ea typeface="굴림" pitchFamily="50" charset="-127"/>
              </a:rPr>
              <a:t>k</a:t>
            </a:r>
            <a:endParaRPr lang="en-US" sz="2000" i="1" smtClean="0">
              <a:latin typeface="Arial Narrow" pitchFamily="34" charset="0"/>
            </a:endParaRPr>
          </a:p>
        </p:txBody>
      </p:sp>
      <p:sp>
        <p:nvSpPr>
          <p:cNvPr id="17420" name="Text Box 12"/>
          <p:cNvSpPr>
            <a:spLocks noGrp="1" noChangeArrowheads="1"/>
          </p:cNvSpPr>
          <p:nvPr>
            <p:ph sz="half" idx="2"/>
          </p:nvPr>
        </p:nvSpPr>
        <p:spPr>
          <a:xfrm>
            <a:off x="6046788" y="1676400"/>
            <a:ext cx="3097212" cy="4114800"/>
          </a:xfrm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smtClean="0">
                <a:latin typeface="Times New Roman" pitchFamily="18" charset="0"/>
              </a:rPr>
              <a:t>  TS(j) &lt; TS(k)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7494588" y="3048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6427788" y="3200400"/>
            <a:ext cx="21336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6275388" y="3581400"/>
            <a:ext cx="381000" cy="3810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k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8332788" y="35052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j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7418388" y="4343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6732588" y="3048000"/>
            <a:ext cx="381000" cy="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7250113" y="4378325"/>
            <a:ext cx="695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Req(j)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7418388" y="2660650"/>
            <a:ext cx="663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Ack(j)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6534150" y="2632075"/>
            <a:ext cx="747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Req(k)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b="1" smtClean="0"/>
              <a:t>Ricart &amp; Agrawala’s algorithm</a:t>
            </a:r>
            <a:endParaRPr lang="en-US" smtClean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447800"/>
            <a:ext cx="5334000" cy="4572000"/>
          </a:xfrm>
        </p:spPr>
        <p:txBody>
          <a:bodyPr/>
          <a:lstStyle/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 b="1" smtClean="0">
                <a:latin typeface="Arial Narrow" pitchFamily="34" charset="0"/>
              </a:rPr>
              <a:t>{</a:t>
            </a:r>
            <a:r>
              <a:rPr lang="en-US" sz="2400" b="1" smtClean="0">
                <a:solidFill>
                  <a:schemeClr val="accent2"/>
                </a:solidFill>
                <a:latin typeface="Arial Narrow" pitchFamily="34" charset="0"/>
              </a:rPr>
              <a:t>Ricart &amp; Agrawala’s algorithm}</a:t>
            </a: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endParaRPr lang="en-US" sz="2000" b="1" smtClean="0">
              <a:latin typeface="Arial Narrow" pitchFamily="34" charset="0"/>
            </a:endParaRP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 b="1" smtClean="0">
                <a:latin typeface="Arial Narrow" pitchFamily="34" charset="0"/>
              </a:rPr>
              <a:t>ME3</a:t>
            </a:r>
            <a:r>
              <a:rPr lang="en-US" sz="2000" smtClean="0">
                <a:latin typeface="Arial Narrow" pitchFamily="34" charset="0"/>
              </a:rPr>
              <a:t>. Prove that FIFO fairness holds </a:t>
            </a:r>
            <a:r>
              <a:rPr lang="en-US" sz="2000" b="1" smtClean="0">
                <a:solidFill>
                  <a:schemeClr val="accent2"/>
                </a:solidFill>
                <a:latin typeface="Arial Narrow" pitchFamily="34" charset="0"/>
              </a:rPr>
              <a:t>even if channels are not FIFO</a:t>
            </a: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r>
              <a:rPr lang="en-US" altLang="ko-KR" sz="2000" u="sng" smtClean="0">
                <a:latin typeface="Arial Narrow" pitchFamily="34" charset="0"/>
                <a:ea typeface="굴림" pitchFamily="50" charset="-127"/>
              </a:rPr>
              <a:t>Proof.</a:t>
            </a:r>
            <a:r>
              <a:rPr lang="en-US" altLang="ko-KR" sz="2000" smtClean="0">
                <a:latin typeface="Arial Narrow" pitchFamily="34" charset="0"/>
                <a:ea typeface="굴림" pitchFamily="50" charset="-127"/>
              </a:rPr>
              <a:t> If TS(j) &lt; TS(k), then process j is ranked higher than (i.e., ahead of) k in the wait-for chain. Therefore, process j will enter the CS before process k. </a:t>
            </a:r>
            <a:endParaRPr lang="en-US" sz="2000" smtClean="0">
              <a:latin typeface="Arial Narrow" pitchFamily="34" charset="0"/>
            </a:endParaRP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endParaRPr lang="en-US" altLang="ko-KR" sz="2000" b="1" smtClean="0">
              <a:solidFill>
                <a:srgbClr val="C70F05"/>
              </a:solidFill>
              <a:latin typeface="Arial Narrow" pitchFamily="34" charset="0"/>
              <a:ea typeface="굴림" pitchFamily="50" charset="-127"/>
            </a:endParaRP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Message complexity  </a:t>
            </a:r>
            <a:endParaRPr lang="en-US" altLang="ko-KR" sz="2000" b="1" smtClean="0">
              <a:solidFill>
                <a:srgbClr val="C70F05"/>
              </a:solidFill>
              <a:latin typeface="Arial Narrow" pitchFamily="34" charset="0"/>
              <a:ea typeface="굴림" pitchFamily="50" charset="-127"/>
            </a:endParaRP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r>
              <a:rPr lang="en-US" altLang="ko-KR" sz="2000" b="1" smtClean="0">
                <a:solidFill>
                  <a:srgbClr val="C70F05"/>
                </a:solidFill>
                <a:latin typeface="Arial Narrow" pitchFamily="34" charset="0"/>
                <a:ea typeface="굴림" pitchFamily="50" charset="-127"/>
              </a:rPr>
              <a:t>			    = </a:t>
            </a: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2(N-1)</a:t>
            </a: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r>
              <a:rPr lang="en-US" altLang="ko-KR" sz="2000" b="1" smtClean="0">
                <a:solidFill>
                  <a:srgbClr val="C70F05"/>
                </a:solidFill>
                <a:latin typeface="Arial Narrow" pitchFamily="34" charset="0"/>
                <a:ea typeface="굴림" pitchFamily="50" charset="-127"/>
                <a:sym typeface="Wingdings" pitchFamily="2" charset="2"/>
              </a:rPr>
              <a:t> </a:t>
            </a: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(N-1 requests + N-1 acks - no release message)</a:t>
            </a: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endParaRPr lang="en-US" sz="2000" i="1" smtClean="0">
              <a:latin typeface="Arial Narrow" pitchFamily="34" charset="0"/>
            </a:endParaRPr>
          </a:p>
        </p:txBody>
      </p:sp>
      <p:sp>
        <p:nvSpPr>
          <p:cNvPr id="18444" name="Text Box 12"/>
          <p:cNvSpPr>
            <a:spLocks noGrp="1" noChangeArrowheads="1"/>
          </p:cNvSpPr>
          <p:nvPr>
            <p:ph sz="half" idx="2"/>
          </p:nvPr>
        </p:nvSpPr>
        <p:spPr>
          <a:xfrm>
            <a:off x="5410200" y="1676400"/>
            <a:ext cx="3097213" cy="4114800"/>
          </a:xfrm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000" smtClean="0">
                <a:latin typeface="Times New Roman" pitchFamily="18" charset="0"/>
              </a:rPr>
              <a:t>  TS(j) &lt; TS(k)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6858000" y="3048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5791200" y="3200400"/>
            <a:ext cx="21336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5638800" y="3581400"/>
            <a:ext cx="381000" cy="3810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k</a:t>
            </a:r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7696200" y="35052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j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H="1">
            <a:off x="6781800" y="4343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6096000" y="3048000"/>
            <a:ext cx="381000" cy="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613525" y="4378325"/>
            <a:ext cx="695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Req(j)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6781800" y="2660650"/>
            <a:ext cx="663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Ack(j)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5897563" y="2632075"/>
            <a:ext cx="74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Req(k)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 smtClean="0"/>
              <a:t>Decentralized algorithm 3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447800"/>
            <a:ext cx="7620000" cy="4114800"/>
          </a:xfrm>
        </p:spPr>
        <p:txBody>
          <a:bodyPr/>
          <a:lstStyle/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b="1" smtClean="0">
                <a:solidFill>
                  <a:schemeClr val="accent2"/>
                </a:solidFill>
                <a:latin typeface="Arial Narrow" pitchFamily="34" charset="0"/>
              </a:rPr>
              <a:t>{Maekawa’s algorithm}</a:t>
            </a:r>
            <a:endParaRPr lang="en-US" b="1" smtClean="0">
              <a:latin typeface="Arial Narrow" pitchFamily="34" charset="0"/>
            </a:endParaRP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mtClean="0">
                <a:latin typeface="Arial Narrow" pitchFamily="34" charset="0"/>
              </a:rPr>
              <a:t> - First solution with a </a:t>
            </a:r>
            <a:r>
              <a:rPr lang="en-US" b="1" smtClean="0">
                <a:solidFill>
                  <a:schemeClr val="accent2"/>
                </a:solidFill>
                <a:latin typeface="Arial Narrow" pitchFamily="34" charset="0"/>
              </a:rPr>
              <a:t>sublinear</a:t>
            </a:r>
            <a:r>
              <a:rPr lang="en-US" smtClean="0">
                <a:latin typeface="Arial Narrow" pitchFamily="34" charset="0"/>
              </a:rPr>
              <a:t> </a:t>
            </a:r>
            <a:r>
              <a:rPr lang="en-US" b="1" smtClean="0">
                <a:solidFill>
                  <a:srgbClr val="C70F05"/>
                </a:solidFill>
                <a:latin typeface="Arial Narrow" pitchFamily="34" charset="0"/>
              </a:rPr>
              <a:t>O(</a:t>
            </a:r>
            <a:r>
              <a:rPr lang="en-US" smtClean="0">
                <a:solidFill>
                  <a:srgbClr val="CC0000"/>
                </a:solidFill>
                <a:latin typeface="Arial" charset="0"/>
              </a:rPr>
              <a:t>√</a:t>
            </a:r>
            <a:r>
              <a:rPr lang="en-US" b="1" smtClean="0">
                <a:solidFill>
                  <a:srgbClr val="C70F05"/>
                </a:solidFill>
                <a:latin typeface="Arial Narrow" pitchFamily="34" charset="0"/>
              </a:rPr>
              <a:t>N)</a:t>
            </a:r>
            <a:r>
              <a:rPr lang="en-US" smtClean="0">
                <a:latin typeface="Arial Narrow" pitchFamily="34" charset="0"/>
              </a:rPr>
              <a:t> message complexity.</a:t>
            </a:r>
          </a:p>
          <a:p>
            <a:pPr marL="577850" indent="-577850" algn="just">
              <a:lnSpc>
                <a:spcPct val="120000"/>
              </a:lnSpc>
              <a:buFont typeface="Symbol" pitchFamily="18" charset="2"/>
              <a:buNone/>
            </a:pPr>
            <a:r>
              <a:rPr lang="en-US" smtClean="0">
                <a:latin typeface="Arial Narrow" pitchFamily="34" charset="0"/>
              </a:rPr>
              <a:t>- “Close to” Ricart-Agrawala’s solution, but each process is required to obtain permission from only  a </a:t>
            </a:r>
            <a:r>
              <a:rPr lang="en-US" b="1" smtClean="0">
                <a:solidFill>
                  <a:srgbClr val="C70F05"/>
                </a:solidFill>
                <a:latin typeface="Arial Narrow" pitchFamily="34" charset="0"/>
              </a:rPr>
              <a:t>subset</a:t>
            </a:r>
            <a:r>
              <a:rPr lang="en-US" smtClean="0">
                <a:solidFill>
                  <a:srgbClr val="C70F05"/>
                </a:solidFill>
                <a:latin typeface="Arial Narrow" pitchFamily="34" charset="0"/>
              </a:rPr>
              <a:t> </a:t>
            </a:r>
            <a:r>
              <a:rPr lang="en-US" smtClean="0">
                <a:latin typeface="Arial Narrow" pitchFamily="34" charset="0"/>
              </a:rPr>
              <a:t>of peers</a:t>
            </a:r>
            <a:endParaRPr lang="en-US" smtClean="0">
              <a:solidFill>
                <a:srgbClr val="C70F05"/>
              </a:solidFill>
              <a:latin typeface="Arial Narrow" pitchFamily="34" charset="0"/>
            </a:endParaRPr>
          </a:p>
          <a:p>
            <a:pPr marL="577850" indent="-577850" algn="just">
              <a:lnSpc>
                <a:spcPct val="120000"/>
              </a:lnSpc>
              <a:buFont typeface="Symbol" pitchFamily="18" charset="2"/>
              <a:buChar char="¨"/>
            </a:pPr>
            <a:endParaRPr lang="en-US" i="1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 smtClean="0"/>
              <a:t>Maekawa’s algorithm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524000"/>
            <a:ext cx="51054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Arial Narrow" pitchFamily="34" charset="0"/>
              </a:rPr>
              <a:t>With each process </a:t>
            </a:r>
            <a:r>
              <a:rPr lang="en-US" sz="2400" dirty="0" err="1" smtClean="0">
                <a:latin typeface="Arial Narrow" pitchFamily="34" charset="0"/>
              </a:rPr>
              <a:t>i</a:t>
            </a:r>
            <a:r>
              <a:rPr lang="en-US" sz="2400" dirty="0" smtClean="0">
                <a:latin typeface="Arial Narrow" pitchFamily="34" charset="0"/>
              </a:rPr>
              <a:t>, associate a subset </a:t>
            </a:r>
            <a:r>
              <a:rPr lang="en-US" sz="2400" dirty="0" err="1" smtClean="0">
                <a:latin typeface="Arial Narrow" pitchFamily="34" charset="0"/>
              </a:rPr>
              <a:t>S</a:t>
            </a:r>
            <a:r>
              <a:rPr lang="en-US" sz="2400" baseline="-25000" dirty="0" err="1" smtClean="0">
                <a:latin typeface="Arial Narrow" pitchFamily="34" charset="0"/>
              </a:rPr>
              <a:t>i</a:t>
            </a:r>
            <a:r>
              <a:rPr lang="en-US" sz="2400" dirty="0" err="1" smtClean="0">
                <a:latin typeface="Arial Narrow" pitchFamily="34" charset="0"/>
              </a:rPr>
              <a:t>.Divide</a:t>
            </a:r>
            <a:r>
              <a:rPr lang="en-US" sz="2400" dirty="0" smtClean="0">
                <a:latin typeface="Arial Narrow" pitchFamily="34" charset="0"/>
              </a:rPr>
              <a:t> the set of processes into subsets that satisfy the following t</a:t>
            </a:r>
            <a:r>
              <a:rPr lang="en-US" altLang="ko-KR" sz="2400" dirty="0" smtClean="0">
                <a:latin typeface="Arial Narrow" pitchFamily="34" charset="0"/>
                <a:ea typeface="굴림" pitchFamily="50" charset="-127"/>
              </a:rPr>
              <a:t>wo</a:t>
            </a:r>
            <a:r>
              <a:rPr lang="en-US" sz="2400" dirty="0" smtClean="0">
                <a:latin typeface="Arial Narrow" pitchFamily="34" charset="0"/>
              </a:rPr>
              <a:t> conditions: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Arial Narrow" pitchFamily="34" charset="0"/>
              </a:rPr>
              <a:t>	</a:t>
            </a:r>
            <a:r>
              <a:rPr lang="en-US" sz="2400" b="1" dirty="0" err="1" smtClean="0">
                <a:solidFill>
                  <a:srgbClr val="C70F05"/>
                </a:solidFill>
                <a:latin typeface="Arial Narrow" pitchFamily="34" charset="0"/>
              </a:rPr>
              <a:t>i</a:t>
            </a:r>
            <a:r>
              <a:rPr lang="en-US" sz="2400" b="1" dirty="0" smtClean="0">
                <a:solidFill>
                  <a:srgbClr val="C70F05"/>
                </a:solidFill>
                <a:latin typeface="Arial Narrow" pitchFamily="34" charset="0"/>
              </a:rPr>
              <a:t> </a:t>
            </a:r>
            <a:r>
              <a:rPr lang="en-US" sz="2400" b="1" dirty="0" smtClean="0">
                <a:solidFill>
                  <a:srgbClr val="C70F05"/>
                </a:solidFill>
                <a:latin typeface="Arial Narrow" pitchFamily="34" charset="0"/>
                <a:sym typeface="Symbol" pitchFamily="18" charset="2"/>
              </a:rPr>
              <a:t></a:t>
            </a:r>
            <a:r>
              <a:rPr lang="en-US" sz="2400" b="1" dirty="0" smtClean="0">
                <a:solidFill>
                  <a:srgbClr val="C70F05"/>
                </a:solidFill>
                <a:latin typeface="Arial Narrow" pitchFamily="34" charset="0"/>
              </a:rPr>
              <a:t> </a:t>
            </a:r>
            <a:r>
              <a:rPr lang="en-US" sz="2400" dirty="0" smtClean="0">
                <a:solidFill>
                  <a:srgbClr val="C70F05"/>
                </a:solidFill>
                <a:latin typeface="Arial Narrow" pitchFamily="34" charset="0"/>
              </a:rPr>
              <a:t>S</a:t>
            </a:r>
            <a:r>
              <a:rPr lang="en-US" sz="2400" baseline="-25000" dirty="0" smtClean="0">
                <a:solidFill>
                  <a:srgbClr val="C70F05"/>
                </a:solidFill>
                <a:latin typeface="Arial Narrow" pitchFamily="34" charset="0"/>
              </a:rPr>
              <a:t>i</a:t>
            </a:r>
            <a:endParaRPr lang="en-US" sz="2400" b="1" baseline="-25000" dirty="0" smtClean="0">
              <a:solidFill>
                <a:srgbClr val="C70F05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C70F05"/>
                </a:solidFill>
                <a:latin typeface="Arial Narrow" pitchFamily="34" charset="0"/>
                <a:sym typeface="Symbol" pitchFamily="18" charset="2"/>
              </a:rPr>
              <a:t>	</a:t>
            </a:r>
            <a:r>
              <a:rPr lang="en-US" sz="2400" dirty="0" err="1" smtClean="0">
                <a:solidFill>
                  <a:srgbClr val="C70F05"/>
                </a:solidFill>
                <a:latin typeface="Arial Narrow" pitchFamily="34" charset="0"/>
              </a:rPr>
              <a:t>i,j</a:t>
            </a:r>
            <a:r>
              <a:rPr lang="en-US" sz="2400" dirty="0" smtClean="0">
                <a:solidFill>
                  <a:srgbClr val="C70F05"/>
                </a:solidFill>
                <a:latin typeface="Arial Narrow" pitchFamily="34" charset="0"/>
              </a:rPr>
              <a:t> :  </a:t>
            </a:r>
            <a:r>
              <a:rPr lang="en-US" sz="2400" dirty="0" smtClean="0">
                <a:solidFill>
                  <a:srgbClr val="C70F05"/>
                </a:solidFill>
                <a:latin typeface="Arial Narrow" pitchFamily="34" charset="0"/>
                <a:sym typeface="Symbol" pitchFamily="18" charset="2"/>
              </a:rPr>
              <a:t></a:t>
            </a:r>
            <a:r>
              <a:rPr lang="en-US" sz="2400" dirty="0" smtClean="0">
                <a:solidFill>
                  <a:srgbClr val="C70F05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C70F05"/>
                </a:solidFill>
                <a:latin typeface="Arial Narrow" pitchFamily="34" charset="0"/>
              </a:rPr>
              <a:t>i,j</a:t>
            </a:r>
            <a:r>
              <a:rPr lang="en-US" sz="2400" dirty="0" smtClean="0">
                <a:solidFill>
                  <a:srgbClr val="C70F05"/>
                </a:solidFill>
                <a:latin typeface="Arial Narrow" pitchFamily="34" charset="0"/>
              </a:rPr>
              <a:t> </a:t>
            </a:r>
            <a:r>
              <a:rPr lang="en-US" sz="2400" dirty="0" smtClean="0">
                <a:solidFill>
                  <a:srgbClr val="C70F05"/>
                </a:solidFill>
                <a:latin typeface="Arial Narrow" pitchFamily="34" charset="0"/>
                <a:sym typeface="Symbol" pitchFamily="18" charset="2"/>
              </a:rPr>
              <a:t></a:t>
            </a:r>
            <a:r>
              <a:rPr lang="en-US" sz="2400" dirty="0" smtClean="0">
                <a:solidFill>
                  <a:srgbClr val="C70F05"/>
                </a:solidFill>
                <a:latin typeface="Arial Narrow" pitchFamily="34" charset="0"/>
              </a:rPr>
              <a:t> n-1 ::   S</a:t>
            </a:r>
            <a:r>
              <a:rPr lang="en-US" sz="2400" baseline="-25000" dirty="0" smtClean="0">
                <a:solidFill>
                  <a:srgbClr val="C70F05"/>
                </a:solidFill>
                <a:latin typeface="Arial Narrow" pitchFamily="34" charset="0"/>
              </a:rPr>
              <a:t>i </a:t>
            </a:r>
            <a:r>
              <a:rPr lang="en-US" sz="2400" dirty="0" smtClean="0">
                <a:solidFill>
                  <a:srgbClr val="C70F05"/>
                </a:solidFill>
                <a:latin typeface="Arial Narrow" pitchFamily="34" charset="0"/>
                <a:sym typeface="Symbol" pitchFamily="18" charset="2"/>
              </a:rPr>
              <a:t></a:t>
            </a:r>
            <a:r>
              <a:rPr lang="en-US" sz="2400" dirty="0" err="1" smtClean="0">
                <a:solidFill>
                  <a:srgbClr val="C70F05"/>
                </a:solidFill>
                <a:latin typeface="Arial Narrow" pitchFamily="34" charset="0"/>
              </a:rPr>
              <a:t>S</a:t>
            </a:r>
            <a:r>
              <a:rPr lang="en-US" sz="2400" baseline="-25000" dirty="0" err="1" smtClean="0">
                <a:solidFill>
                  <a:srgbClr val="C70F05"/>
                </a:solidFill>
                <a:latin typeface="Arial Narrow" pitchFamily="34" charset="0"/>
              </a:rPr>
              <a:t>j</a:t>
            </a:r>
            <a:r>
              <a:rPr lang="en-US" sz="2400" dirty="0" smtClean="0">
                <a:solidFill>
                  <a:srgbClr val="C70F05"/>
                </a:solidFill>
                <a:latin typeface="Arial Narrow" pitchFamily="34" charset="0"/>
              </a:rPr>
              <a:t>  ≠  </a:t>
            </a:r>
            <a:r>
              <a:rPr lang="en-US" sz="2400" dirty="0" smtClean="0">
                <a:solidFill>
                  <a:srgbClr val="C70F05"/>
                </a:solidFill>
                <a:latin typeface="Arial Narrow" pitchFamily="34" charset="0"/>
                <a:sym typeface="Symbol" pitchFamily="18" charset="2"/>
              </a:rPr>
              <a:t></a:t>
            </a:r>
            <a:endParaRPr lang="en-US" sz="2400" dirty="0" smtClean="0"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2400" dirty="0" smtClean="0">
                <a:solidFill>
                  <a:srgbClr val="C70F05"/>
                </a:solidFill>
                <a:latin typeface="Arial Narrow" pitchFamily="34" charset="0"/>
                <a:ea typeface="굴림" pitchFamily="50" charset="-127"/>
                <a:sym typeface="Symbol" pitchFamily="18" charset="2"/>
              </a:rPr>
              <a:t>	</a:t>
            </a:r>
            <a:endParaRPr lang="en-US" sz="2400" dirty="0" smtClean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endParaRPr lang="en-US" altLang="ko-KR" sz="2400" b="1" dirty="0" smtClean="0">
              <a:latin typeface="Arial Narrow" pitchFamily="34" charset="0"/>
              <a:ea typeface="굴림" pitchFamily="50" charset="-127"/>
            </a:endParaRPr>
          </a:p>
          <a:p>
            <a:pPr>
              <a:lnSpc>
                <a:spcPct val="80000"/>
              </a:lnSpc>
            </a:pPr>
            <a:endParaRPr lang="en-US" altLang="ko-KR" sz="2400" b="1" dirty="0" smtClean="0">
              <a:latin typeface="Arial Narrow" pitchFamily="34" charset="0"/>
              <a:ea typeface="굴림" pitchFamily="50" charset="-127"/>
            </a:endParaRPr>
          </a:p>
          <a:p>
            <a:pPr>
              <a:lnSpc>
                <a:spcPct val="80000"/>
              </a:lnSpc>
            </a:pPr>
            <a:endParaRPr lang="en-US" sz="2400" b="1" dirty="0" smtClean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b="1" dirty="0" smtClean="0">
                <a:latin typeface="Arial Narrow" pitchFamily="34" charset="0"/>
              </a:rPr>
              <a:t>Main </a:t>
            </a:r>
            <a:r>
              <a:rPr lang="en-US" sz="2400" b="1" dirty="0" smtClean="0">
                <a:latin typeface="Arial Narrow" pitchFamily="34" charset="0"/>
              </a:rPr>
              <a:t>idea</a:t>
            </a:r>
            <a:r>
              <a:rPr lang="en-US" sz="2400" dirty="0" smtClean="0">
                <a:latin typeface="Arial Narrow" pitchFamily="34" charset="0"/>
              </a:rPr>
              <a:t>. Each process </a:t>
            </a:r>
            <a:r>
              <a:rPr lang="en-US" sz="2400" dirty="0" err="1" smtClean="0">
                <a:latin typeface="Arial Narrow" pitchFamily="34" charset="0"/>
              </a:rPr>
              <a:t>i</a:t>
            </a:r>
            <a:r>
              <a:rPr lang="en-US" sz="2400" dirty="0" smtClean="0">
                <a:latin typeface="Arial Narrow" pitchFamily="34" charset="0"/>
              </a:rPr>
              <a:t> is required to receive permission from </a:t>
            </a:r>
            <a:r>
              <a:rPr lang="en-US" sz="2400" dirty="0" smtClean="0">
                <a:solidFill>
                  <a:srgbClr val="C70F05"/>
                </a:solidFill>
                <a:latin typeface="Arial Narrow" pitchFamily="34" charset="0"/>
              </a:rPr>
              <a:t>S</a:t>
            </a:r>
            <a:r>
              <a:rPr lang="en-US" sz="2400" baseline="-25000" dirty="0" smtClean="0">
                <a:solidFill>
                  <a:srgbClr val="C70F05"/>
                </a:solidFill>
                <a:latin typeface="Arial Narrow" pitchFamily="34" charset="0"/>
              </a:rPr>
              <a:t>i</a:t>
            </a:r>
            <a:r>
              <a:rPr lang="en-US" sz="2400" dirty="0" smtClean="0">
                <a:solidFill>
                  <a:srgbClr val="C70F05"/>
                </a:solidFill>
                <a:latin typeface="Arial Narrow" pitchFamily="34" charset="0"/>
              </a:rPr>
              <a:t> only</a:t>
            </a:r>
            <a:r>
              <a:rPr lang="en-US" sz="2400" dirty="0" smtClean="0">
                <a:latin typeface="Arial Narrow" pitchFamily="34" charset="0"/>
              </a:rPr>
              <a:t>. Correctness requires that multiple processes will never receive permission from all members of their respective subsets.</a:t>
            </a:r>
            <a:r>
              <a:rPr lang="en-US" sz="2000" dirty="0" smtClean="0">
                <a:latin typeface="Arial Narrow" pitchFamily="34" charset="0"/>
              </a:rPr>
              <a:t> 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5562600" y="2362200"/>
            <a:ext cx="15240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latin typeface="Times New Roman" pitchFamily="18" charset="0"/>
            </a:endParaRPr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6705600" y="2362200"/>
            <a:ext cx="1371600" cy="1447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6248400" y="3352800"/>
            <a:ext cx="1447800" cy="1447800"/>
          </a:xfrm>
          <a:prstGeom prst="ellipse">
            <a:avLst/>
          </a:prstGeom>
          <a:noFill/>
          <a:ln w="9525">
            <a:solidFill>
              <a:srgbClr val="C70F05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851525" y="2757488"/>
            <a:ext cx="69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latin typeface="Times New Roman" pitchFamily="18" charset="0"/>
              </a:rPr>
              <a:t>0,1,2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7223125" y="2757488"/>
            <a:ext cx="69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latin typeface="Times New Roman" pitchFamily="18" charset="0"/>
              </a:rPr>
              <a:t>1,3,5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6537325" y="3976688"/>
            <a:ext cx="69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latin typeface="Times New Roman" pitchFamily="18" charset="0"/>
              </a:rPr>
              <a:t>2,4,5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5546725" y="1793875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S</a:t>
            </a:r>
            <a:r>
              <a:rPr lang="en-US" b="0" baseline="-25000">
                <a:latin typeface="Times New Roman" pitchFamily="18" charset="0"/>
              </a:rPr>
              <a:t>0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7527925" y="1717675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S</a:t>
            </a:r>
            <a:r>
              <a:rPr lang="en-US" b="0" baseline="-25000">
                <a:latin typeface="Times New Roman" pitchFamily="18" charset="0"/>
              </a:rPr>
              <a:t>1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7604125" y="4384675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S</a:t>
            </a:r>
            <a:r>
              <a:rPr lang="en-US" b="0" baseline="-25000">
                <a:latin typeface="Times New Roman" pitchFamily="18" charset="0"/>
              </a:rPr>
              <a:t>2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609600" y="3505200"/>
            <a:ext cx="46799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800" b="0" dirty="0">
                <a:ea typeface="굴림" pitchFamily="50" charset="-127"/>
              </a:rPr>
              <a:t>Note: It divides processes into a number of</a:t>
            </a:r>
          </a:p>
          <a:p>
            <a:r>
              <a:rPr lang="en-US" altLang="ko-KR" sz="1800" b="0" dirty="0">
                <a:ea typeface="굴림" pitchFamily="50" charset="-127"/>
              </a:rPr>
              <a:t>subsets</a:t>
            </a:r>
            <a:r>
              <a:rPr lang="en-US" altLang="ko-KR" sz="1800" dirty="0">
                <a:ea typeface="굴림" pitchFamily="50" charset="-127"/>
              </a:rPr>
              <a:t> </a:t>
            </a:r>
            <a:r>
              <a:rPr lang="en-US" altLang="ko-KR" sz="1800" b="0" dirty="0">
                <a:ea typeface="굴림" pitchFamily="50" charset="-127"/>
              </a:rPr>
              <a:t>of identical size </a:t>
            </a:r>
            <a:r>
              <a:rPr lang="en-US" altLang="ko-KR" sz="1800" b="0" dirty="0">
                <a:solidFill>
                  <a:srgbClr val="CC0000"/>
                </a:solidFill>
                <a:ea typeface="굴림" pitchFamily="50" charset="-127"/>
              </a:rPr>
              <a:t>K</a:t>
            </a:r>
            <a:r>
              <a:rPr lang="en-US" altLang="ko-KR" sz="1800" b="0" dirty="0">
                <a:ea typeface="굴림" pitchFamily="50" charset="-127"/>
              </a:rPr>
              <a:t>. Every process I is</a:t>
            </a:r>
          </a:p>
          <a:p>
            <a:r>
              <a:rPr lang="en-US" altLang="ko-KR" sz="1800" b="0" dirty="0">
                <a:ea typeface="굴림" pitchFamily="50" charset="-127"/>
              </a:rPr>
              <a:t>present</a:t>
            </a:r>
            <a:r>
              <a:rPr lang="en-US" altLang="ko-KR" sz="1800" dirty="0">
                <a:ea typeface="굴림" pitchFamily="50" charset="-127"/>
              </a:rPr>
              <a:t> </a:t>
            </a:r>
            <a:r>
              <a:rPr lang="en-US" altLang="ko-KR" sz="1800" b="0" dirty="0">
                <a:ea typeface="굴림" pitchFamily="50" charset="-127"/>
              </a:rPr>
              <a:t>in the same number (</a:t>
            </a:r>
            <a:r>
              <a:rPr lang="en-US" altLang="ko-KR" sz="1800" b="0" dirty="0">
                <a:solidFill>
                  <a:srgbClr val="CC0000"/>
                </a:solidFill>
                <a:ea typeface="굴림" pitchFamily="50" charset="-127"/>
              </a:rPr>
              <a:t>D</a:t>
            </a:r>
            <a:r>
              <a:rPr lang="en-US" altLang="ko-KR" sz="1800" b="0" dirty="0">
                <a:ea typeface="굴림" pitchFamily="50" charset="-127"/>
              </a:rPr>
              <a:t>) of subsets.</a:t>
            </a:r>
            <a:endParaRPr lang="en-US" sz="1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 smtClean="0"/>
              <a:t>Maekawa’s algorithm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smtClean="0"/>
              <a:t>Example</a:t>
            </a:r>
            <a:r>
              <a:rPr lang="en-US" sz="2800" smtClean="0"/>
              <a:t>. </a:t>
            </a:r>
            <a:r>
              <a:rPr lang="en-US" sz="2400" smtClean="0">
                <a:latin typeface="Arial Narrow" pitchFamily="34" charset="0"/>
              </a:rPr>
              <a:t>Let there be </a:t>
            </a:r>
            <a:r>
              <a:rPr lang="en-US" sz="2400" smtClean="0">
                <a:solidFill>
                  <a:srgbClr val="C70F05"/>
                </a:solidFill>
                <a:latin typeface="Arial Narrow" pitchFamily="34" charset="0"/>
              </a:rPr>
              <a:t>seven</a:t>
            </a:r>
            <a:r>
              <a:rPr lang="en-US" sz="2400" smtClean="0">
                <a:latin typeface="Arial Narrow" pitchFamily="34" charset="0"/>
              </a:rPr>
              <a:t> processes 0, 1, 2, 3, 4, 5, 6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S</a:t>
            </a:r>
            <a:r>
              <a:rPr lang="en-US" sz="2400" baseline="-25000" smtClean="0">
                <a:latin typeface="Arial Narrow" pitchFamily="34" charset="0"/>
              </a:rPr>
              <a:t>0</a:t>
            </a:r>
            <a:r>
              <a:rPr lang="en-US" sz="2400" smtClean="0">
                <a:latin typeface="Arial Narrow" pitchFamily="34" charset="0"/>
              </a:rPr>
              <a:t>	=	{0, 1, 2}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S</a:t>
            </a:r>
            <a:r>
              <a:rPr lang="en-US" sz="2400" baseline="-25000" smtClean="0">
                <a:latin typeface="Arial Narrow" pitchFamily="34" charset="0"/>
              </a:rPr>
              <a:t>1</a:t>
            </a:r>
            <a:r>
              <a:rPr lang="en-US" sz="2400" smtClean="0">
                <a:latin typeface="Arial Narrow" pitchFamily="34" charset="0"/>
              </a:rPr>
              <a:t>	=	{1, 3, 5}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S</a:t>
            </a:r>
            <a:r>
              <a:rPr lang="en-US" sz="2400" baseline="-25000" smtClean="0">
                <a:latin typeface="Arial Narrow" pitchFamily="34" charset="0"/>
              </a:rPr>
              <a:t>2</a:t>
            </a:r>
            <a:r>
              <a:rPr lang="en-US" sz="2400" smtClean="0">
                <a:latin typeface="Arial Narrow" pitchFamily="34" charset="0"/>
              </a:rPr>
              <a:t>	=	{2, 4, 5}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S</a:t>
            </a:r>
            <a:r>
              <a:rPr lang="en-US" sz="2400" baseline="-25000" smtClean="0">
                <a:latin typeface="Arial Narrow" pitchFamily="34" charset="0"/>
              </a:rPr>
              <a:t>3</a:t>
            </a:r>
            <a:r>
              <a:rPr lang="en-US" sz="2400" smtClean="0">
                <a:latin typeface="Arial Narrow" pitchFamily="34" charset="0"/>
              </a:rPr>
              <a:t>	=	{0, 3, 4}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S</a:t>
            </a:r>
            <a:r>
              <a:rPr lang="en-US" sz="2400" baseline="-25000" smtClean="0">
                <a:latin typeface="Arial Narrow" pitchFamily="34" charset="0"/>
              </a:rPr>
              <a:t>4</a:t>
            </a:r>
            <a:r>
              <a:rPr lang="en-US" sz="2400" smtClean="0">
                <a:latin typeface="Arial Narrow" pitchFamily="34" charset="0"/>
              </a:rPr>
              <a:t>	=	{1, 4, 6}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S</a:t>
            </a:r>
            <a:r>
              <a:rPr lang="en-US" sz="2400" baseline="-25000" smtClean="0">
                <a:latin typeface="Arial Narrow" pitchFamily="34" charset="0"/>
              </a:rPr>
              <a:t>5</a:t>
            </a:r>
            <a:r>
              <a:rPr lang="en-US" sz="2400" smtClean="0">
                <a:latin typeface="Arial Narrow" pitchFamily="34" charset="0"/>
              </a:rPr>
              <a:t>	=	{0, 5, 6}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S</a:t>
            </a:r>
            <a:r>
              <a:rPr lang="en-US" sz="2400" baseline="-25000" smtClean="0">
                <a:latin typeface="Arial Narrow" pitchFamily="34" charset="0"/>
              </a:rPr>
              <a:t>6</a:t>
            </a:r>
            <a:r>
              <a:rPr lang="en-US" sz="2400" smtClean="0">
                <a:latin typeface="Arial Narrow" pitchFamily="34" charset="0"/>
              </a:rPr>
              <a:t>	=	{2, 3, 6}</a:t>
            </a:r>
          </a:p>
          <a:p>
            <a:pPr>
              <a:lnSpc>
                <a:spcPct val="90000"/>
              </a:lnSpc>
            </a:pPr>
            <a:endParaRPr lang="en-US" sz="2800" smtClean="0">
              <a:latin typeface="Trebuchet MS" pitchFamily="34" charset="0"/>
            </a:endParaRPr>
          </a:p>
          <a:p>
            <a:pPr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 smtClean="0"/>
              <a:t>Maekawa’s algorithm</a:t>
            </a:r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" y="1524000"/>
            <a:ext cx="6096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b="1" i="1" dirty="0" smtClean="0">
                <a:latin typeface="Trebuchet MS" pitchFamily="34" charset="0"/>
              </a:rPr>
              <a:t>Version 1 {Life of process I}</a:t>
            </a:r>
          </a:p>
          <a:p>
            <a:pPr>
              <a:buFont typeface="Wingdings" pitchFamily="2" charset="2"/>
              <a:buNone/>
            </a:pPr>
            <a:endParaRPr lang="en-US" sz="2000" b="1" i="1" dirty="0" smtClean="0">
              <a:latin typeface="Trebuchet MS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Trebuchet MS" pitchFamily="34" charset="0"/>
              </a:rPr>
              <a:t>1</a:t>
            </a:r>
            <a:r>
              <a:rPr lang="en-US" sz="2000" dirty="0" smtClean="0">
                <a:latin typeface="Trebuchet MS" pitchFamily="34" charset="0"/>
              </a:rPr>
              <a:t>. </a:t>
            </a:r>
            <a:r>
              <a:rPr lang="en-US" sz="2000" dirty="0" smtClean="0">
                <a:latin typeface="Arial" charset="0"/>
              </a:rPr>
              <a:t>Send </a:t>
            </a:r>
            <a:r>
              <a:rPr lang="en-US" sz="2000" dirty="0" err="1" smtClean="0">
                <a:latin typeface="Arial" charset="0"/>
              </a:rPr>
              <a:t>timestamped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b="1" i="1" dirty="0" smtClean="0">
                <a:solidFill>
                  <a:srgbClr val="C70F05"/>
                </a:solidFill>
                <a:latin typeface="Arial" charset="0"/>
              </a:rPr>
              <a:t>request</a:t>
            </a:r>
            <a:r>
              <a:rPr lang="en-US" sz="2000" dirty="0" smtClean="0">
                <a:latin typeface="Arial" charset="0"/>
              </a:rPr>
              <a:t> to each process in </a:t>
            </a:r>
            <a:r>
              <a:rPr lang="en-US" sz="2000" b="1" dirty="0" smtClean="0">
                <a:latin typeface="Arial" charset="0"/>
              </a:rPr>
              <a:t>S</a:t>
            </a:r>
            <a:r>
              <a:rPr lang="en-US" sz="2000" b="1" baseline="-25000" dirty="0" smtClean="0">
                <a:latin typeface="Arial" charset="0"/>
              </a:rPr>
              <a:t>i</a:t>
            </a:r>
            <a:r>
              <a:rPr lang="en-US" sz="2000" dirty="0" smtClean="0">
                <a:latin typeface="Arial Narrow" pitchFamily="34" charset="0"/>
              </a:rPr>
              <a:t>.</a:t>
            </a:r>
            <a:endParaRPr lang="en-US" sz="2000" b="1" dirty="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000" b="1" dirty="0" smtClean="0">
                <a:latin typeface="Arial Narrow" pitchFamily="34" charset="0"/>
              </a:rPr>
              <a:t>2.</a:t>
            </a:r>
            <a:r>
              <a:rPr lang="en-US" sz="2000" dirty="0" smtClean="0">
                <a:latin typeface="Arial Narrow" pitchFamily="34" charset="0"/>
              </a:rPr>
              <a:t>	</a:t>
            </a:r>
            <a:r>
              <a:rPr lang="en-US" sz="2000" dirty="0" smtClean="0">
                <a:latin typeface="Arial" charset="0"/>
              </a:rPr>
              <a:t>Request received </a:t>
            </a:r>
            <a:r>
              <a:rPr lang="en-US" sz="2000" dirty="0" smtClean="0">
                <a:latin typeface="Arial" charset="0"/>
                <a:sym typeface="Wingdings" pitchFamily="2" charset="2"/>
              </a:rPr>
              <a:t></a:t>
            </a:r>
            <a:r>
              <a:rPr lang="en-US" sz="2000" dirty="0" smtClean="0">
                <a:latin typeface="Arial" charset="0"/>
              </a:rPr>
              <a:t> send </a:t>
            </a:r>
            <a:r>
              <a:rPr lang="en-US" sz="2000" b="1" i="1" dirty="0" err="1" smtClean="0">
                <a:solidFill>
                  <a:srgbClr val="C70F05"/>
                </a:solidFill>
                <a:latin typeface="Arial" charset="0"/>
              </a:rPr>
              <a:t>ack</a:t>
            </a:r>
            <a:r>
              <a:rPr lang="en-US" sz="2000" dirty="0" smtClean="0">
                <a:latin typeface="Arial" charset="0"/>
              </a:rPr>
              <a:t> to process with the </a:t>
            </a:r>
            <a:r>
              <a:rPr lang="en-US" sz="2000" i="1" dirty="0" smtClean="0">
                <a:solidFill>
                  <a:srgbClr val="C70F05"/>
                </a:solidFill>
                <a:latin typeface="Arial" charset="0"/>
              </a:rPr>
              <a:t>lowest timestamp</a:t>
            </a:r>
            <a:r>
              <a:rPr lang="en-US" sz="2000" dirty="0" smtClean="0">
                <a:latin typeface="Arial" charset="0"/>
              </a:rPr>
              <a:t>. Thereafter, "</a:t>
            </a:r>
            <a:r>
              <a:rPr lang="en-US" sz="2000" b="1" dirty="0" smtClean="0">
                <a:latin typeface="Arial" charset="0"/>
              </a:rPr>
              <a:t>lock</a:t>
            </a:r>
            <a:r>
              <a:rPr lang="en-US" sz="2000" dirty="0" smtClean="0">
                <a:latin typeface="Arial" charset="0"/>
              </a:rPr>
              <a:t>" (i.e. </a:t>
            </a:r>
            <a:r>
              <a:rPr lang="en-US" sz="2000" b="1" dirty="0" smtClean="0">
                <a:solidFill>
                  <a:srgbClr val="C70F05"/>
                </a:solidFill>
                <a:latin typeface="Arial" charset="0"/>
              </a:rPr>
              <a:t>commit</a:t>
            </a:r>
            <a:r>
              <a:rPr lang="en-US" sz="2000" dirty="0" smtClean="0">
                <a:latin typeface="Arial" charset="0"/>
              </a:rPr>
              <a:t>) yourself to that process, and keep others waiting.</a:t>
            </a:r>
            <a:endParaRPr lang="en-US" sz="2000" b="1" dirty="0" smtClean="0">
              <a:latin typeface="Arial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000" b="1" dirty="0" smtClean="0">
                <a:latin typeface="Arial Narrow" pitchFamily="34" charset="0"/>
              </a:rPr>
              <a:t>3</a:t>
            </a:r>
            <a:r>
              <a:rPr lang="en-US" sz="2000" dirty="0" smtClean="0">
                <a:latin typeface="Arial Narrow" pitchFamily="34" charset="0"/>
              </a:rPr>
              <a:t>. </a:t>
            </a:r>
            <a:r>
              <a:rPr lang="en-US" sz="2000" dirty="0" smtClean="0">
                <a:latin typeface="Arial" charset="0"/>
              </a:rPr>
              <a:t>Enter CS if you receive an </a:t>
            </a:r>
            <a:r>
              <a:rPr lang="en-US" sz="2000" i="1" dirty="0" err="1" smtClean="0">
                <a:solidFill>
                  <a:srgbClr val="C70F05"/>
                </a:solidFill>
                <a:latin typeface="Arial" charset="0"/>
              </a:rPr>
              <a:t>ack</a:t>
            </a:r>
            <a:r>
              <a:rPr lang="en-US" sz="2000" dirty="0" smtClean="0">
                <a:latin typeface="Arial" charset="0"/>
              </a:rPr>
              <a:t> from each member in S</a:t>
            </a:r>
            <a:r>
              <a:rPr lang="en-US" sz="2000" baseline="-25000" dirty="0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.</a:t>
            </a:r>
            <a:endParaRPr lang="en-US" sz="2000" b="1" dirty="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000" b="1" dirty="0" smtClean="0">
                <a:latin typeface="Arial Narrow" pitchFamily="34" charset="0"/>
              </a:rPr>
              <a:t>4</a:t>
            </a:r>
            <a:r>
              <a:rPr lang="en-US" sz="2000" dirty="0" smtClean="0">
                <a:latin typeface="Arial Narrow" pitchFamily="34" charset="0"/>
              </a:rPr>
              <a:t>. </a:t>
            </a:r>
            <a:r>
              <a:rPr lang="en-US" sz="2000" dirty="0" smtClean="0">
                <a:latin typeface="Arial" charset="0"/>
              </a:rPr>
              <a:t>To exit CS, send </a:t>
            </a:r>
            <a:r>
              <a:rPr lang="en-US" sz="2000" i="1" dirty="0" smtClean="0">
                <a:solidFill>
                  <a:srgbClr val="C70F05"/>
                </a:solidFill>
                <a:latin typeface="Arial" charset="0"/>
              </a:rPr>
              <a:t>release</a:t>
            </a:r>
            <a:r>
              <a:rPr lang="en-US" sz="2000" dirty="0" smtClean="0">
                <a:latin typeface="Arial" charset="0"/>
              </a:rPr>
              <a:t> to every process in S</a:t>
            </a:r>
            <a:r>
              <a:rPr lang="en-US" sz="2000" baseline="-25000" dirty="0" smtClean="0">
                <a:latin typeface="Arial" charset="0"/>
              </a:rPr>
              <a:t>i</a:t>
            </a:r>
            <a:r>
              <a:rPr lang="en-US" sz="2000" dirty="0" smtClean="0">
                <a:latin typeface="Arial Narrow" pitchFamily="34" charset="0"/>
              </a:rPr>
              <a:t>.</a:t>
            </a:r>
            <a:endParaRPr lang="en-US" sz="2000" b="1" dirty="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000" b="1" dirty="0" smtClean="0">
                <a:latin typeface="Arial Narrow" pitchFamily="34" charset="0"/>
              </a:rPr>
              <a:t>5</a:t>
            </a:r>
            <a:r>
              <a:rPr lang="en-US" sz="2000" dirty="0" smtClean="0">
                <a:latin typeface="Arial Narrow" pitchFamily="34" charset="0"/>
              </a:rPr>
              <a:t>.  </a:t>
            </a:r>
            <a:r>
              <a:rPr lang="en-US" sz="2000" dirty="0" smtClean="0">
                <a:latin typeface="Arial" charset="0"/>
              </a:rPr>
              <a:t>Release received </a:t>
            </a:r>
            <a:r>
              <a:rPr lang="en-US" sz="2000" dirty="0" smtClean="0">
                <a:latin typeface="Arial" charset="0"/>
                <a:sym typeface="Wingdings" pitchFamily="2" charset="2"/>
              </a:rPr>
              <a:t>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b="1" dirty="0" smtClean="0">
                <a:latin typeface="Arial" charset="0"/>
              </a:rPr>
              <a:t>unlock</a:t>
            </a:r>
            <a:r>
              <a:rPr lang="en-US" sz="2000" dirty="0" smtClean="0">
                <a:latin typeface="Arial" charset="0"/>
              </a:rPr>
              <a:t> yourself. Then send </a:t>
            </a:r>
            <a:r>
              <a:rPr lang="en-US" sz="2000" dirty="0" err="1" smtClean="0">
                <a:latin typeface="Arial" charset="0"/>
              </a:rPr>
              <a:t>ack</a:t>
            </a:r>
            <a:r>
              <a:rPr lang="en-US" sz="2000" dirty="0" smtClean="0">
                <a:latin typeface="Arial" charset="0"/>
              </a:rPr>
              <a:t> to the next process with the lowest timestamp.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553200" y="1676400"/>
            <a:ext cx="2074863" cy="4114800"/>
          </a:xfrm>
        </p:spPr>
        <p:txBody>
          <a:bodyPr/>
          <a:lstStyle/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S</a:t>
            </a:r>
            <a:r>
              <a:rPr lang="en-US" sz="2000" baseline="-25000" smtClean="0">
                <a:latin typeface="Trebuchet MS" pitchFamily="34" charset="0"/>
              </a:rPr>
              <a:t>0</a:t>
            </a:r>
            <a:r>
              <a:rPr lang="en-US" sz="2000" smtClean="0">
                <a:latin typeface="Trebuchet MS" pitchFamily="34" charset="0"/>
              </a:rPr>
              <a:t>	=	{0, 1, 2}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S</a:t>
            </a:r>
            <a:r>
              <a:rPr lang="en-US" sz="2000" baseline="-25000" smtClean="0">
                <a:latin typeface="Trebuchet MS" pitchFamily="34" charset="0"/>
              </a:rPr>
              <a:t>1</a:t>
            </a:r>
            <a:r>
              <a:rPr lang="en-US" sz="2000" smtClean="0">
                <a:latin typeface="Trebuchet MS" pitchFamily="34" charset="0"/>
              </a:rPr>
              <a:t>	=	{1, 3,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S</a:t>
            </a:r>
            <a:r>
              <a:rPr lang="en-US" sz="2000" baseline="-25000" smtClean="0">
                <a:latin typeface="Trebuchet MS" pitchFamily="34" charset="0"/>
              </a:rPr>
              <a:t>2</a:t>
            </a:r>
            <a:r>
              <a:rPr lang="en-US" sz="2000" smtClean="0">
                <a:latin typeface="Trebuchet MS" pitchFamily="34" charset="0"/>
              </a:rPr>
              <a:t>	=	{2, 4,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S</a:t>
            </a:r>
            <a:r>
              <a:rPr lang="en-US" sz="2000" baseline="-25000" smtClean="0">
                <a:latin typeface="Trebuchet MS" pitchFamily="34" charset="0"/>
              </a:rPr>
              <a:t>3</a:t>
            </a:r>
            <a:r>
              <a:rPr lang="en-US" sz="2000" smtClean="0">
                <a:latin typeface="Trebuchet MS" pitchFamily="34" charset="0"/>
              </a:rPr>
              <a:t>	=	{0, 3, 4}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S</a:t>
            </a:r>
            <a:r>
              <a:rPr lang="en-US" sz="2000" baseline="-25000" smtClean="0">
                <a:latin typeface="Trebuchet MS" pitchFamily="34" charset="0"/>
              </a:rPr>
              <a:t>4</a:t>
            </a:r>
            <a:r>
              <a:rPr lang="en-US" sz="2000" smtClean="0">
                <a:latin typeface="Trebuchet MS" pitchFamily="34" charset="0"/>
              </a:rPr>
              <a:t>	=	{1, 4,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S</a:t>
            </a:r>
            <a:r>
              <a:rPr lang="en-US" sz="2000" baseline="-25000" smtClean="0">
                <a:latin typeface="Trebuchet MS" pitchFamily="34" charset="0"/>
              </a:rPr>
              <a:t>5</a:t>
            </a:r>
            <a:r>
              <a:rPr lang="en-US" sz="2000" smtClean="0">
                <a:latin typeface="Trebuchet MS" pitchFamily="34" charset="0"/>
              </a:rPr>
              <a:t>	=	{0, 5,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S</a:t>
            </a:r>
            <a:r>
              <a:rPr lang="en-US" sz="2000" baseline="-25000" smtClean="0">
                <a:latin typeface="Trebuchet MS" pitchFamily="34" charset="0"/>
              </a:rPr>
              <a:t>6</a:t>
            </a:r>
            <a:r>
              <a:rPr lang="en-US" sz="2000" smtClean="0">
                <a:latin typeface="Trebuchet MS" pitchFamily="34" charset="0"/>
              </a:rPr>
              <a:t>	=	{2, 3, 6}</a:t>
            </a:r>
          </a:p>
          <a:p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Maekawa’s algorithm-version 1</a:t>
            </a:r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447800"/>
            <a:ext cx="5943600" cy="4114800"/>
          </a:xfrm>
        </p:spPr>
        <p:txBody>
          <a:bodyPr/>
          <a:lstStyle/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 b="1" i="1" smtClean="0">
                <a:solidFill>
                  <a:srgbClr val="C70F05"/>
                </a:solidFill>
                <a:latin typeface="Arial" charset="0"/>
              </a:rPr>
              <a:t>ME1.</a:t>
            </a:r>
            <a:r>
              <a:rPr lang="en-US" sz="2000" b="1" i="1" smtClean="0">
                <a:latin typeface="Arial" charset="0"/>
              </a:rPr>
              <a:t> At most one process can enter its critical section at any time.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altLang="ko-KR" sz="2000" i="1" u="sng" smtClean="0">
                <a:latin typeface="Arial" charset="0"/>
                <a:ea typeface="굴림" pitchFamily="50" charset="-127"/>
              </a:rPr>
              <a:t>Proof by contradiction</a:t>
            </a:r>
            <a:endParaRPr lang="en-US" sz="2000" i="1" u="sng" smtClean="0">
              <a:latin typeface="Arial" charset="0"/>
            </a:endParaRP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Let </a:t>
            </a:r>
            <a:r>
              <a:rPr lang="en-US" sz="2000" b="1" smtClean="0">
                <a:latin typeface="Arial" charset="0"/>
              </a:rPr>
              <a:t>i</a:t>
            </a:r>
            <a:r>
              <a:rPr lang="en-US" sz="2000" smtClean="0">
                <a:latin typeface="Arial" charset="0"/>
              </a:rPr>
              <a:t> and </a:t>
            </a:r>
            <a:r>
              <a:rPr lang="en-US" sz="2000" b="1" smtClean="0">
                <a:latin typeface="Arial" charset="0"/>
              </a:rPr>
              <a:t>j</a:t>
            </a:r>
            <a:r>
              <a:rPr lang="en-US" sz="2000" smtClean="0">
                <a:latin typeface="Arial" charset="0"/>
              </a:rPr>
              <a:t> attempt to enter their Critical Sections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 b="1" smtClean="0">
                <a:latin typeface="Arial" charset="0"/>
              </a:rPr>
              <a:t>S</a:t>
            </a:r>
            <a:r>
              <a:rPr lang="en-US" sz="2000" b="1" baseline="-25000" smtClean="0">
                <a:latin typeface="Arial" charset="0"/>
              </a:rPr>
              <a:t>i </a:t>
            </a:r>
            <a:r>
              <a:rPr lang="en-US" sz="2000" b="1" smtClean="0">
                <a:latin typeface="Arial" charset="0"/>
                <a:sym typeface="Symbol" pitchFamily="18" charset="2"/>
              </a:rPr>
              <a:t></a:t>
            </a:r>
            <a:r>
              <a:rPr lang="en-US" sz="2000" b="1" smtClean="0">
                <a:latin typeface="Arial" charset="0"/>
              </a:rPr>
              <a:t>S</a:t>
            </a:r>
            <a:r>
              <a:rPr lang="en-US" sz="2000" b="1" baseline="-25000" smtClean="0">
                <a:latin typeface="Arial" charset="0"/>
              </a:rPr>
              <a:t>j</a:t>
            </a:r>
            <a:r>
              <a:rPr lang="en-US" sz="2000" b="1" smtClean="0">
                <a:latin typeface="Arial" charset="0"/>
              </a:rPr>
              <a:t> ≠ </a:t>
            </a:r>
            <a:r>
              <a:rPr lang="en-US" sz="2000" b="1" smtClean="0">
                <a:latin typeface="Arial" charset="0"/>
                <a:sym typeface="Symbol" pitchFamily="18" charset="2"/>
              </a:rPr>
              <a:t></a:t>
            </a:r>
            <a:r>
              <a:rPr lang="en-US" sz="2000" smtClean="0">
                <a:latin typeface="Arial" charset="0"/>
              </a:rPr>
              <a:t> there is a process </a:t>
            </a:r>
            <a:r>
              <a:rPr lang="en-US" sz="2000" b="1" smtClean="0">
                <a:latin typeface="Arial" charset="0"/>
              </a:rPr>
              <a:t>k</a:t>
            </a:r>
            <a:r>
              <a:rPr lang="en-US" sz="2000" smtClean="0">
                <a:latin typeface="Arial" charset="0"/>
              </a:rPr>
              <a:t> </a:t>
            </a:r>
            <a:r>
              <a:rPr lang="en-US" sz="2000" smtClean="0">
                <a:latin typeface="Arial" charset="0"/>
                <a:sym typeface="Symbol" pitchFamily="18" charset="2"/>
              </a:rPr>
              <a:t></a:t>
            </a:r>
            <a:r>
              <a:rPr lang="en-US" sz="2000" smtClean="0">
                <a:latin typeface="Arial" charset="0"/>
              </a:rPr>
              <a:t> </a:t>
            </a:r>
            <a:r>
              <a:rPr lang="en-US" sz="2000" b="1" smtClean="0">
                <a:latin typeface="Arial" charset="0"/>
              </a:rPr>
              <a:t>S</a:t>
            </a:r>
            <a:r>
              <a:rPr lang="en-US" sz="2000" b="1" baseline="-25000" smtClean="0">
                <a:latin typeface="Arial" charset="0"/>
              </a:rPr>
              <a:t>i </a:t>
            </a:r>
            <a:r>
              <a:rPr lang="en-US" sz="2000" b="1" smtClean="0">
                <a:latin typeface="Arial" charset="0"/>
                <a:sym typeface="Symbol" pitchFamily="18" charset="2"/>
              </a:rPr>
              <a:t></a:t>
            </a:r>
            <a:r>
              <a:rPr lang="en-US" sz="2000" b="1" smtClean="0">
                <a:latin typeface="Arial" charset="0"/>
              </a:rPr>
              <a:t>S</a:t>
            </a:r>
            <a:r>
              <a:rPr lang="en-US" sz="2000" b="1" baseline="-25000" smtClean="0">
                <a:latin typeface="Arial" charset="0"/>
              </a:rPr>
              <a:t>j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Process</a:t>
            </a:r>
            <a:r>
              <a:rPr lang="en-US" sz="2000" b="1" smtClean="0">
                <a:latin typeface="Arial" charset="0"/>
              </a:rPr>
              <a:t> k </a:t>
            </a:r>
            <a:r>
              <a:rPr lang="en-US" sz="2000" smtClean="0">
                <a:latin typeface="Arial" charset="0"/>
              </a:rPr>
              <a:t>will</a:t>
            </a:r>
            <a:r>
              <a:rPr lang="en-US" sz="2000" b="1" smtClean="0">
                <a:latin typeface="Arial" charset="0"/>
              </a:rPr>
              <a:t> never </a:t>
            </a:r>
            <a:r>
              <a:rPr lang="en-US" sz="2000" smtClean="0">
                <a:latin typeface="Arial" charset="0"/>
              </a:rPr>
              <a:t>send ack to both</a:t>
            </a:r>
            <a:r>
              <a:rPr lang="en-US" sz="2000" b="1" smtClean="0">
                <a:latin typeface="Arial" charset="0"/>
              </a:rPr>
              <a:t>. 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So it will act as the arbitrator and establishes ME1</a:t>
            </a:r>
            <a:endParaRPr lang="en-US" sz="2000" b="1" smtClean="0">
              <a:latin typeface="Arial Narrow" pitchFamily="34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24600" y="1371600"/>
            <a:ext cx="2074863" cy="4114800"/>
          </a:xfrm>
        </p:spPr>
        <p:txBody>
          <a:bodyPr/>
          <a:lstStyle/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S</a:t>
            </a:r>
            <a:r>
              <a:rPr lang="en-US" sz="2000" baseline="-25000" smtClean="0">
                <a:latin typeface="Trebuchet MS" pitchFamily="34" charset="0"/>
              </a:rPr>
              <a:t>0</a:t>
            </a:r>
            <a:r>
              <a:rPr lang="en-US" sz="2000" smtClean="0">
                <a:latin typeface="Trebuchet MS" pitchFamily="34" charset="0"/>
              </a:rPr>
              <a:t>	=	{0, 1, 2}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S</a:t>
            </a:r>
            <a:r>
              <a:rPr lang="en-US" sz="2000" baseline="-25000" smtClean="0">
                <a:latin typeface="Trebuchet MS" pitchFamily="34" charset="0"/>
              </a:rPr>
              <a:t>1</a:t>
            </a:r>
            <a:r>
              <a:rPr lang="en-US" sz="2000" smtClean="0">
                <a:latin typeface="Trebuchet MS" pitchFamily="34" charset="0"/>
              </a:rPr>
              <a:t>	=	{1, 3,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S</a:t>
            </a:r>
            <a:r>
              <a:rPr lang="en-US" sz="2000" baseline="-25000" smtClean="0">
                <a:latin typeface="Trebuchet MS" pitchFamily="34" charset="0"/>
              </a:rPr>
              <a:t>2</a:t>
            </a:r>
            <a:r>
              <a:rPr lang="en-US" sz="2000" smtClean="0">
                <a:latin typeface="Trebuchet MS" pitchFamily="34" charset="0"/>
              </a:rPr>
              <a:t>	=	{2, 4,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S</a:t>
            </a:r>
            <a:r>
              <a:rPr lang="en-US" sz="2000" baseline="-25000" smtClean="0">
                <a:latin typeface="Trebuchet MS" pitchFamily="34" charset="0"/>
              </a:rPr>
              <a:t>3</a:t>
            </a:r>
            <a:r>
              <a:rPr lang="en-US" sz="2000" smtClean="0">
                <a:latin typeface="Trebuchet MS" pitchFamily="34" charset="0"/>
              </a:rPr>
              <a:t>	=	{0, 3, 4}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S</a:t>
            </a:r>
            <a:r>
              <a:rPr lang="en-US" sz="2000" baseline="-25000" smtClean="0">
                <a:latin typeface="Trebuchet MS" pitchFamily="34" charset="0"/>
              </a:rPr>
              <a:t>4</a:t>
            </a:r>
            <a:r>
              <a:rPr lang="en-US" sz="2000" smtClean="0">
                <a:latin typeface="Trebuchet MS" pitchFamily="34" charset="0"/>
              </a:rPr>
              <a:t>	=	{1, 4,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S</a:t>
            </a:r>
            <a:r>
              <a:rPr lang="en-US" sz="2000" baseline="-25000" smtClean="0">
                <a:latin typeface="Trebuchet MS" pitchFamily="34" charset="0"/>
              </a:rPr>
              <a:t>5</a:t>
            </a:r>
            <a:r>
              <a:rPr lang="en-US" sz="2000" smtClean="0">
                <a:latin typeface="Trebuchet MS" pitchFamily="34" charset="0"/>
              </a:rPr>
              <a:t>	=	{0, 5,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S</a:t>
            </a:r>
            <a:r>
              <a:rPr lang="en-US" sz="2000" baseline="-25000" smtClean="0">
                <a:latin typeface="Trebuchet MS" pitchFamily="34" charset="0"/>
              </a:rPr>
              <a:t>6</a:t>
            </a:r>
            <a:r>
              <a:rPr lang="en-US" sz="2000" smtClean="0">
                <a:latin typeface="Trebuchet MS" pitchFamily="34" charset="0"/>
              </a:rPr>
              <a:t>	=	{2, 3, 6}</a:t>
            </a:r>
          </a:p>
          <a:p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Maekawa’s algorithm-version 1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55600" y="1676400"/>
            <a:ext cx="5332413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 b="1" i="1" smtClean="0">
                <a:latin typeface="Arial" charset="0"/>
              </a:rPr>
              <a:t>ME2. No deadlock. </a:t>
            </a:r>
            <a:r>
              <a:rPr lang="en-US" sz="2000" b="1" i="1" smtClean="0">
                <a:solidFill>
                  <a:srgbClr val="C70F05"/>
                </a:solidFill>
                <a:latin typeface="Arial" charset="0"/>
              </a:rPr>
              <a:t>Unfortunately deadlock is possible! </a:t>
            </a:r>
            <a:r>
              <a:rPr lang="en-US" sz="2000" b="1" i="1" smtClean="0">
                <a:solidFill>
                  <a:schemeClr val="accent2"/>
                </a:solidFill>
                <a:latin typeface="Arial" charset="0"/>
              </a:rPr>
              <a:t>Assume 0, 1, 2 want to enter their critical sections.</a:t>
            </a:r>
            <a:endParaRPr lang="en-US" sz="2000" b="1" i="1" smtClean="0">
              <a:solidFill>
                <a:srgbClr val="C70F05"/>
              </a:solidFill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solidFill>
                <a:srgbClr val="C70F05"/>
              </a:solidFill>
              <a:latin typeface="Arial" charset="0"/>
            </a:endParaRPr>
          </a:p>
          <a:p>
            <a:pPr algn="just"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From </a:t>
            </a:r>
            <a:r>
              <a:rPr lang="en-US" sz="2000" b="1" smtClean="0">
                <a:latin typeface="Arial" charset="0"/>
              </a:rPr>
              <a:t>S</a:t>
            </a:r>
            <a:r>
              <a:rPr lang="en-US" sz="2000" b="1" baseline="-25000" smtClean="0">
                <a:latin typeface="Arial" charset="0"/>
              </a:rPr>
              <a:t>0</a:t>
            </a:r>
            <a:r>
              <a:rPr lang="en-US" sz="2000" b="1" smtClean="0">
                <a:latin typeface="Arial" charset="0"/>
              </a:rPr>
              <a:t>= {0,1,2}</a:t>
            </a:r>
            <a:r>
              <a:rPr lang="en-US" sz="2000" smtClean="0">
                <a:latin typeface="Arial" charset="0"/>
              </a:rPr>
              <a:t>, </a:t>
            </a:r>
            <a:r>
              <a:rPr lang="en-US" sz="2000" b="1" smtClean="0">
                <a:latin typeface="Arial" charset="0"/>
              </a:rPr>
              <a:t>0,2</a:t>
            </a:r>
            <a:r>
              <a:rPr lang="en-US" sz="2000" smtClean="0">
                <a:latin typeface="Arial" charset="0"/>
              </a:rPr>
              <a:t> send </a:t>
            </a:r>
            <a:r>
              <a:rPr lang="en-US" sz="2000" i="1" smtClean="0">
                <a:latin typeface="Arial" charset="0"/>
              </a:rPr>
              <a:t>ack</a:t>
            </a:r>
            <a:r>
              <a:rPr lang="en-US" sz="2000" smtClean="0">
                <a:latin typeface="Arial" charset="0"/>
              </a:rPr>
              <a:t> to </a:t>
            </a:r>
            <a:r>
              <a:rPr lang="en-US" sz="2000" b="1" smtClean="0">
                <a:latin typeface="Arial" charset="0"/>
              </a:rPr>
              <a:t>0</a:t>
            </a:r>
            <a:r>
              <a:rPr lang="en-US" sz="2000" smtClean="0">
                <a:latin typeface="Arial" charset="0"/>
              </a:rPr>
              <a:t>, but </a:t>
            </a:r>
            <a:r>
              <a:rPr lang="en-US" sz="2000" b="1" smtClean="0">
                <a:latin typeface="Arial" charset="0"/>
              </a:rPr>
              <a:t>1</a:t>
            </a:r>
            <a:r>
              <a:rPr lang="en-US" sz="2000" smtClean="0">
                <a:latin typeface="Arial" charset="0"/>
              </a:rPr>
              <a:t> sends </a:t>
            </a:r>
            <a:r>
              <a:rPr lang="en-US" sz="2000" i="1" smtClean="0">
                <a:latin typeface="Arial" charset="0"/>
              </a:rPr>
              <a:t>ack</a:t>
            </a:r>
            <a:r>
              <a:rPr lang="en-US" sz="2000" smtClean="0">
                <a:latin typeface="Arial" charset="0"/>
              </a:rPr>
              <a:t> to </a:t>
            </a:r>
            <a:r>
              <a:rPr lang="en-US" sz="2000" b="1" smtClean="0">
                <a:latin typeface="Arial" charset="0"/>
              </a:rPr>
              <a:t>1</a:t>
            </a:r>
            <a:r>
              <a:rPr lang="en-US" sz="2000" smtClean="0">
                <a:latin typeface="Arial" charset="0"/>
              </a:rPr>
              <a:t>;</a:t>
            </a:r>
          </a:p>
          <a:p>
            <a:pPr algn="just"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From </a:t>
            </a:r>
            <a:r>
              <a:rPr lang="en-US" sz="2000" b="1" smtClean="0">
                <a:latin typeface="Arial" charset="0"/>
              </a:rPr>
              <a:t>S</a:t>
            </a:r>
            <a:r>
              <a:rPr lang="en-US" sz="2000" b="1" baseline="-25000" smtClean="0">
                <a:latin typeface="Arial" charset="0"/>
              </a:rPr>
              <a:t>1</a:t>
            </a:r>
            <a:r>
              <a:rPr lang="en-US" sz="2000" b="1" smtClean="0">
                <a:latin typeface="Arial" charset="0"/>
              </a:rPr>
              <a:t>= {1,3,5}</a:t>
            </a:r>
            <a:r>
              <a:rPr lang="en-US" sz="2000" smtClean="0">
                <a:latin typeface="Arial" charset="0"/>
              </a:rPr>
              <a:t>, </a:t>
            </a:r>
            <a:r>
              <a:rPr lang="en-US" sz="2000" b="1" smtClean="0">
                <a:latin typeface="Arial" charset="0"/>
              </a:rPr>
              <a:t>1,3</a:t>
            </a:r>
            <a:r>
              <a:rPr lang="en-US" sz="2000" smtClean="0">
                <a:latin typeface="Arial" charset="0"/>
              </a:rPr>
              <a:t> send </a:t>
            </a:r>
            <a:r>
              <a:rPr lang="en-US" sz="2000" i="1" smtClean="0">
                <a:latin typeface="Arial" charset="0"/>
              </a:rPr>
              <a:t>ack</a:t>
            </a:r>
            <a:r>
              <a:rPr lang="en-US" sz="2000" smtClean="0">
                <a:latin typeface="Arial" charset="0"/>
              </a:rPr>
              <a:t> to </a:t>
            </a:r>
            <a:r>
              <a:rPr lang="en-US" sz="2000" b="1" smtClean="0">
                <a:latin typeface="Arial" charset="0"/>
              </a:rPr>
              <a:t>1</a:t>
            </a:r>
            <a:r>
              <a:rPr lang="en-US" sz="2000" smtClean="0">
                <a:latin typeface="Arial" charset="0"/>
              </a:rPr>
              <a:t>, but </a:t>
            </a:r>
            <a:r>
              <a:rPr lang="en-US" sz="2000" b="1" smtClean="0">
                <a:latin typeface="Arial" charset="0"/>
              </a:rPr>
              <a:t>5</a:t>
            </a:r>
            <a:r>
              <a:rPr lang="en-US" sz="2000" smtClean="0">
                <a:latin typeface="Arial" charset="0"/>
              </a:rPr>
              <a:t> sends </a:t>
            </a:r>
            <a:r>
              <a:rPr lang="en-US" sz="2000" i="1" smtClean="0">
                <a:latin typeface="Arial" charset="0"/>
              </a:rPr>
              <a:t>ack</a:t>
            </a:r>
            <a:r>
              <a:rPr lang="en-US" sz="2000" smtClean="0">
                <a:latin typeface="Arial" charset="0"/>
              </a:rPr>
              <a:t> to </a:t>
            </a:r>
            <a:r>
              <a:rPr lang="en-US" sz="2000" b="1" smtClean="0">
                <a:latin typeface="Arial" charset="0"/>
              </a:rPr>
              <a:t>2</a:t>
            </a:r>
            <a:r>
              <a:rPr lang="en-US" sz="2000" smtClean="0">
                <a:latin typeface="Arial" charset="0"/>
              </a:rPr>
              <a:t>;</a:t>
            </a:r>
          </a:p>
          <a:p>
            <a:pPr algn="just"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From </a:t>
            </a:r>
            <a:r>
              <a:rPr lang="en-US" sz="2000" b="1" smtClean="0">
                <a:latin typeface="Arial" charset="0"/>
              </a:rPr>
              <a:t>S</a:t>
            </a:r>
            <a:r>
              <a:rPr lang="en-US" sz="2000" b="1" baseline="-25000" smtClean="0">
                <a:latin typeface="Arial" charset="0"/>
              </a:rPr>
              <a:t>2</a:t>
            </a:r>
            <a:r>
              <a:rPr lang="en-US" sz="2000" b="1" smtClean="0">
                <a:latin typeface="Arial" charset="0"/>
              </a:rPr>
              <a:t>= {2,4,5}</a:t>
            </a:r>
            <a:r>
              <a:rPr lang="en-US" sz="2000" smtClean="0">
                <a:latin typeface="Arial" charset="0"/>
              </a:rPr>
              <a:t>, </a:t>
            </a:r>
            <a:r>
              <a:rPr lang="en-US" sz="2000" b="1" smtClean="0">
                <a:latin typeface="Arial" charset="0"/>
              </a:rPr>
              <a:t>4,5</a:t>
            </a:r>
            <a:r>
              <a:rPr lang="en-US" sz="2000" smtClean="0">
                <a:latin typeface="Arial" charset="0"/>
              </a:rPr>
              <a:t> send </a:t>
            </a:r>
            <a:r>
              <a:rPr lang="en-US" sz="2000" i="1" smtClean="0">
                <a:latin typeface="Arial" charset="0"/>
              </a:rPr>
              <a:t>ack</a:t>
            </a:r>
            <a:r>
              <a:rPr lang="en-US" sz="2000" smtClean="0">
                <a:latin typeface="Arial" charset="0"/>
              </a:rPr>
              <a:t> to </a:t>
            </a:r>
            <a:r>
              <a:rPr lang="en-US" sz="2000" b="1" smtClean="0">
                <a:latin typeface="Arial" charset="0"/>
              </a:rPr>
              <a:t>2</a:t>
            </a:r>
            <a:r>
              <a:rPr lang="en-US" sz="2000" smtClean="0">
                <a:latin typeface="Arial" charset="0"/>
              </a:rPr>
              <a:t>, but </a:t>
            </a:r>
            <a:r>
              <a:rPr lang="en-US" sz="2000" b="1" smtClean="0">
                <a:latin typeface="Arial" charset="0"/>
              </a:rPr>
              <a:t>2</a:t>
            </a:r>
            <a:r>
              <a:rPr lang="en-US" sz="2000" smtClean="0">
                <a:latin typeface="Arial" charset="0"/>
              </a:rPr>
              <a:t> sends </a:t>
            </a:r>
            <a:r>
              <a:rPr lang="en-US" sz="2000" i="1" smtClean="0">
                <a:latin typeface="Arial" charset="0"/>
              </a:rPr>
              <a:t>ack</a:t>
            </a:r>
            <a:r>
              <a:rPr lang="en-US" sz="2000" smtClean="0">
                <a:latin typeface="Arial" charset="0"/>
              </a:rPr>
              <a:t> to </a:t>
            </a:r>
            <a:r>
              <a:rPr lang="en-US" sz="2000" b="1" smtClean="0">
                <a:latin typeface="Arial" charset="0"/>
              </a:rPr>
              <a:t>0</a:t>
            </a:r>
            <a:r>
              <a:rPr lang="en-US" sz="2000" smtClean="0">
                <a:latin typeface="Arial" charset="0"/>
              </a:rPr>
              <a:t>; </a:t>
            </a:r>
          </a:p>
          <a:p>
            <a:pPr algn="just"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Now, 0 waits for 1, 1 waits for 2, and 2 waits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for 0. So deadlock </a:t>
            </a:r>
            <a:r>
              <a:rPr lang="en-US" sz="2000" b="1" smtClean="0">
                <a:latin typeface="Arial" charset="0"/>
              </a:rPr>
              <a:t>is</a:t>
            </a:r>
            <a:r>
              <a:rPr lang="en-US" sz="2000" smtClean="0">
                <a:latin typeface="Arial" charset="0"/>
              </a:rPr>
              <a:t> possible!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83338" y="1981200"/>
            <a:ext cx="2074862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dirty="0" smtClean="0">
                <a:latin typeface="Trebuchet MS" pitchFamily="34" charset="0"/>
              </a:rPr>
              <a:t>S</a:t>
            </a:r>
            <a:r>
              <a:rPr lang="en-US" sz="2000" baseline="-25000" dirty="0" smtClean="0">
                <a:latin typeface="Trebuchet MS" pitchFamily="34" charset="0"/>
              </a:rPr>
              <a:t>0</a:t>
            </a:r>
            <a:r>
              <a:rPr lang="en-US" sz="2000" dirty="0" smtClean="0">
                <a:latin typeface="Trebuchet MS" pitchFamily="34" charset="0"/>
              </a:rPr>
              <a:t>	=	{0, 1, 2}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dirty="0" smtClean="0">
                <a:latin typeface="Trebuchet MS" pitchFamily="34" charset="0"/>
              </a:rPr>
              <a:t>S</a:t>
            </a:r>
            <a:r>
              <a:rPr lang="en-US" sz="2000" baseline="-25000" dirty="0" smtClean="0">
                <a:latin typeface="Trebuchet MS" pitchFamily="34" charset="0"/>
              </a:rPr>
              <a:t>1</a:t>
            </a:r>
            <a:r>
              <a:rPr lang="en-US" sz="2000" dirty="0" smtClean="0">
                <a:latin typeface="Trebuchet MS" pitchFamily="34" charset="0"/>
              </a:rPr>
              <a:t>	=	{1, 3,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dirty="0" smtClean="0">
                <a:latin typeface="Trebuchet MS" pitchFamily="34" charset="0"/>
              </a:rPr>
              <a:t>S</a:t>
            </a:r>
            <a:r>
              <a:rPr lang="en-US" sz="2000" baseline="-25000" dirty="0" smtClean="0">
                <a:latin typeface="Trebuchet MS" pitchFamily="34" charset="0"/>
              </a:rPr>
              <a:t>2</a:t>
            </a:r>
            <a:r>
              <a:rPr lang="en-US" sz="2000" dirty="0" smtClean="0">
                <a:latin typeface="Trebuchet MS" pitchFamily="34" charset="0"/>
              </a:rPr>
              <a:t>	=	{2, 4,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dirty="0" smtClean="0">
                <a:latin typeface="Trebuchet MS" pitchFamily="34" charset="0"/>
              </a:rPr>
              <a:t>S</a:t>
            </a:r>
            <a:r>
              <a:rPr lang="en-US" sz="2000" baseline="-25000" dirty="0" smtClean="0">
                <a:latin typeface="Trebuchet MS" pitchFamily="34" charset="0"/>
              </a:rPr>
              <a:t>3</a:t>
            </a:r>
            <a:r>
              <a:rPr lang="en-US" sz="2000" dirty="0" smtClean="0">
                <a:latin typeface="Trebuchet MS" pitchFamily="34" charset="0"/>
              </a:rPr>
              <a:t>	=	{0, 3, 4}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dirty="0" smtClean="0">
                <a:latin typeface="Trebuchet MS" pitchFamily="34" charset="0"/>
              </a:rPr>
              <a:t>S</a:t>
            </a:r>
            <a:r>
              <a:rPr lang="en-US" sz="2000" baseline="-25000" dirty="0" smtClean="0">
                <a:latin typeface="Trebuchet MS" pitchFamily="34" charset="0"/>
              </a:rPr>
              <a:t>4</a:t>
            </a:r>
            <a:r>
              <a:rPr lang="en-US" sz="2000" dirty="0" smtClean="0">
                <a:latin typeface="Trebuchet MS" pitchFamily="34" charset="0"/>
              </a:rPr>
              <a:t>	=	{1, 4,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dirty="0" smtClean="0">
                <a:latin typeface="Trebuchet MS" pitchFamily="34" charset="0"/>
              </a:rPr>
              <a:t>S</a:t>
            </a:r>
            <a:r>
              <a:rPr lang="en-US" sz="2000" baseline="-25000" dirty="0" smtClean="0">
                <a:latin typeface="Trebuchet MS" pitchFamily="34" charset="0"/>
              </a:rPr>
              <a:t>5</a:t>
            </a:r>
            <a:r>
              <a:rPr lang="en-US" sz="2000" dirty="0" smtClean="0">
                <a:latin typeface="Trebuchet MS" pitchFamily="34" charset="0"/>
              </a:rPr>
              <a:t>	=	{0, 5,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dirty="0" smtClean="0">
                <a:latin typeface="Trebuchet MS" pitchFamily="34" charset="0"/>
              </a:rPr>
              <a:t>S</a:t>
            </a:r>
            <a:r>
              <a:rPr lang="en-US" sz="2000" baseline="-25000" dirty="0" smtClean="0">
                <a:latin typeface="Trebuchet MS" pitchFamily="34" charset="0"/>
              </a:rPr>
              <a:t>6</a:t>
            </a:r>
            <a:r>
              <a:rPr lang="en-US" sz="2000" dirty="0" smtClean="0">
                <a:latin typeface="Trebuchet MS" pitchFamily="34" charset="0"/>
              </a:rPr>
              <a:t>	=	{2, 3, 6}</a:t>
            </a:r>
          </a:p>
          <a:p>
            <a:endParaRPr lang="en-US" sz="1800" dirty="0" smtClean="0"/>
          </a:p>
        </p:txBody>
      </p:sp>
      <p:sp>
        <p:nvSpPr>
          <p:cNvPr id="153606" name="Oval 6"/>
          <p:cNvSpPr>
            <a:spLocks noChangeArrowheads="1"/>
          </p:cNvSpPr>
          <p:nvPr/>
        </p:nvSpPr>
        <p:spPr bwMode="auto">
          <a:xfrm>
            <a:off x="7353300" y="2070100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07" name="Oval 7"/>
          <p:cNvSpPr>
            <a:spLocks noChangeArrowheads="1"/>
          </p:cNvSpPr>
          <p:nvPr/>
        </p:nvSpPr>
        <p:spPr bwMode="auto">
          <a:xfrm>
            <a:off x="7924800" y="2057400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08" name="Oval 8"/>
          <p:cNvSpPr>
            <a:spLocks noChangeArrowheads="1"/>
          </p:cNvSpPr>
          <p:nvPr/>
        </p:nvSpPr>
        <p:spPr bwMode="auto">
          <a:xfrm>
            <a:off x="7670800" y="2413000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09" name="Oval 9"/>
          <p:cNvSpPr>
            <a:spLocks noChangeArrowheads="1"/>
          </p:cNvSpPr>
          <p:nvPr/>
        </p:nvSpPr>
        <p:spPr bwMode="auto">
          <a:xfrm>
            <a:off x="7366000" y="2413000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10" name="Oval 10"/>
          <p:cNvSpPr>
            <a:spLocks noChangeArrowheads="1"/>
          </p:cNvSpPr>
          <p:nvPr/>
        </p:nvSpPr>
        <p:spPr bwMode="auto">
          <a:xfrm>
            <a:off x="7658100" y="2743200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11" name="Oval 11"/>
          <p:cNvSpPr>
            <a:spLocks noChangeArrowheads="1"/>
          </p:cNvSpPr>
          <p:nvPr/>
        </p:nvSpPr>
        <p:spPr bwMode="auto">
          <a:xfrm>
            <a:off x="7962900" y="2743200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12" name="Line 12"/>
          <p:cNvSpPr>
            <a:spLocks noChangeShapeType="1"/>
          </p:cNvSpPr>
          <p:nvPr/>
        </p:nvSpPr>
        <p:spPr bwMode="auto">
          <a:xfrm flipH="1">
            <a:off x="6781800" y="2286000"/>
            <a:ext cx="1143000" cy="30480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14" name="Line 14"/>
          <p:cNvSpPr>
            <a:spLocks noChangeShapeType="1"/>
          </p:cNvSpPr>
          <p:nvPr/>
        </p:nvSpPr>
        <p:spPr bwMode="auto">
          <a:xfrm flipH="1">
            <a:off x="6705600" y="2667000"/>
            <a:ext cx="1066800" cy="224589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15" name="Line 15"/>
          <p:cNvSpPr>
            <a:spLocks noChangeShapeType="1"/>
          </p:cNvSpPr>
          <p:nvPr/>
        </p:nvSpPr>
        <p:spPr bwMode="auto">
          <a:xfrm flipH="1" flipV="1">
            <a:off x="6756400" y="2209800"/>
            <a:ext cx="939800" cy="76200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6" grpId="0" animBg="1"/>
      <p:bldP spid="153607" grpId="0" animBg="1"/>
      <p:bldP spid="153608" grpId="0" animBg="1"/>
      <p:bldP spid="153609" grpId="0" animBg="1"/>
      <p:bldP spid="153610" grpId="0" animBg="1"/>
      <p:bldP spid="153611" grpId="0" animBg="1"/>
      <p:bldP spid="153612" grpId="0" animBg="1"/>
      <p:bldP spid="153614" grpId="0" animBg="1"/>
      <p:bldP spid="1536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981200" y="228600"/>
            <a:ext cx="4956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0000CC"/>
                </a:solidFill>
              </a:rPr>
              <a:t>Mutual Exclusion</a:t>
            </a:r>
            <a:endParaRPr lang="en-US" sz="4400" b="0">
              <a:solidFill>
                <a:srgbClr val="0000CC"/>
              </a:solidFill>
            </a:endParaRPr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2362200" y="2971800"/>
            <a:ext cx="4267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038600" y="2590800"/>
            <a:ext cx="609600" cy="762000"/>
          </a:xfrm>
          <a:prstGeom prst="rect">
            <a:avLst/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CS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362200" y="3962400"/>
            <a:ext cx="4267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038600" y="3581400"/>
            <a:ext cx="609600" cy="762000"/>
          </a:xfrm>
          <a:prstGeom prst="rect">
            <a:avLst/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CS</a:t>
            </a: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2362200" y="4953000"/>
            <a:ext cx="4267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4038600" y="4572000"/>
            <a:ext cx="609600" cy="762000"/>
          </a:xfrm>
          <a:prstGeom prst="rect">
            <a:avLst/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CS</a:t>
            </a: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2362200" y="1981200"/>
            <a:ext cx="4267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4038600" y="1600200"/>
            <a:ext cx="609600" cy="762000"/>
          </a:xfrm>
          <a:prstGeom prst="rect">
            <a:avLst/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CS</a:t>
            </a:r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3276600" y="1828800"/>
            <a:ext cx="1524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Oval 12"/>
          <p:cNvSpPr>
            <a:spLocks noChangeArrowheads="1"/>
          </p:cNvSpPr>
          <p:nvPr/>
        </p:nvSpPr>
        <p:spPr bwMode="auto">
          <a:xfrm>
            <a:off x="2590800" y="2819400"/>
            <a:ext cx="1524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Oval 13"/>
          <p:cNvSpPr>
            <a:spLocks noChangeArrowheads="1"/>
          </p:cNvSpPr>
          <p:nvPr/>
        </p:nvSpPr>
        <p:spPr bwMode="auto">
          <a:xfrm>
            <a:off x="4191000" y="3581400"/>
            <a:ext cx="1524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Oval 14"/>
          <p:cNvSpPr>
            <a:spLocks noChangeArrowheads="1"/>
          </p:cNvSpPr>
          <p:nvPr/>
        </p:nvSpPr>
        <p:spPr bwMode="auto">
          <a:xfrm>
            <a:off x="5791200" y="4800600"/>
            <a:ext cx="1524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752600" y="1676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p0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1676400" y="2743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p1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1660525" y="36226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p2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1676400" y="4724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p3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Maekawa’s algorithm-Version 2</a:t>
            </a:r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371600"/>
            <a:ext cx="5332413" cy="4572000"/>
          </a:xfrm>
        </p:spPr>
        <p:txBody>
          <a:bodyPr/>
          <a:lstStyle/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400" b="1" i="1" smtClean="0">
                <a:latin typeface="Arial Narrow" pitchFamily="34" charset="0"/>
              </a:rPr>
              <a:t>Avoiding deadlock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If processes receive messages </a:t>
            </a:r>
            <a:r>
              <a:rPr lang="en-US" sz="2400" b="1" smtClean="0">
                <a:solidFill>
                  <a:srgbClr val="C70F05"/>
                </a:solidFill>
                <a:latin typeface="Arial Narrow" pitchFamily="34" charset="0"/>
              </a:rPr>
              <a:t>in increasing order of timestamp</a:t>
            </a:r>
            <a:r>
              <a:rPr lang="en-US" sz="2400" smtClean="0">
                <a:latin typeface="Arial Narrow" pitchFamily="34" charset="0"/>
              </a:rPr>
              <a:t>, then deadlock “could be” avoided. But this is too strong an assumption.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latin typeface="Arial Narrow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Version 2 uses three </a:t>
            </a:r>
            <a:r>
              <a:rPr lang="en-US" sz="2400" b="1" i="1" smtClean="0">
                <a:solidFill>
                  <a:srgbClr val="C70F05"/>
                </a:solidFill>
                <a:latin typeface="Arial Narrow" pitchFamily="34" charset="0"/>
              </a:rPr>
              <a:t>additional</a:t>
            </a:r>
            <a:r>
              <a:rPr lang="en-US" sz="2400" smtClean="0">
                <a:latin typeface="Arial Narrow" pitchFamily="34" charset="0"/>
              </a:rPr>
              <a:t> messages:</a:t>
            </a:r>
          </a:p>
          <a:p>
            <a:pPr algn="just">
              <a:lnSpc>
                <a:spcPct val="135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	-  </a:t>
            </a:r>
            <a:r>
              <a:rPr lang="en-US" sz="2400" b="1" i="1" smtClean="0">
                <a:latin typeface="Arial Narrow" pitchFamily="34" charset="0"/>
              </a:rPr>
              <a:t>failed</a:t>
            </a:r>
          </a:p>
          <a:p>
            <a:pPr algn="just">
              <a:lnSpc>
                <a:spcPct val="135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	 - </a:t>
            </a:r>
            <a:r>
              <a:rPr lang="en-US" sz="2400" b="1" i="1" smtClean="0">
                <a:latin typeface="Arial Narrow" pitchFamily="34" charset="0"/>
              </a:rPr>
              <a:t>inquire</a:t>
            </a:r>
          </a:p>
          <a:p>
            <a:pPr algn="just">
              <a:lnSpc>
                <a:spcPct val="135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	 - </a:t>
            </a:r>
            <a:r>
              <a:rPr lang="en-US" sz="2400" b="1" i="1" smtClean="0">
                <a:latin typeface="Arial Narrow" pitchFamily="34" charset="0"/>
              </a:rPr>
              <a:t>relinquish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24600" y="1676400"/>
            <a:ext cx="2074863" cy="4114800"/>
          </a:xfrm>
        </p:spPr>
        <p:txBody>
          <a:bodyPr/>
          <a:lstStyle/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S</a:t>
            </a:r>
            <a:r>
              <a:rPr lang="en-US" sz="2000" baseline="-25000" smtClean="0">
                <a:latin typeface="Trebuchet MS" pitchFamily="34" charset="0"/>
              </a:rPr>
              <a:t>0</a:t>
            </a:r>
            <a:r>
              <a:rPr lang="en-US" sz="2000" smtClean="0">
                <a:latin typeface="Trebuchet MS" pitchFamily="34" charset="0"/>
              </a:rPr>
              <a:t>	=	{0, 1, 2}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S</a:t>
            </a:r>
            <a:r>
              <a:rPr lang="en-US" sz="2000" baseline="-25000" smtClean="0">
                <a:latin typeface="Trebuchet MS" pitchFamily="34" charset="0"/>
              </a:rPr>
              <a:t>1</a:t>
            </a:r>
            <a:r>
              <a:rPr lang="en-US" sz="2000" smtClean="0">
                <a:latin typeface="Trebuchet MS" pitchFamily="34" charset="0"/>
              </a:rPr>
              <a:t>	=	{1, 3,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S</a:t>
            </a:r>
            <a:r>
              <a:rPr lang="en-US" sz="2000" baseline="-25000" smtClean="0">
                <a:latin typeface="Trebuchet MS" pitchFamily="34" charset="0"/>
              </a:rPr>
              <a:t>2</a:t>
            </a:r>
            <a:r>
              <a:rPr lang="en-US" sz="2000" smtClean="0">
                <a:latin typeface="Trebuchet MS" pitchFamily="34" charset="0"/>
              </a:rPr>
              <a:t>	=	{2, 4,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S</a:t>
            </a:r>
            <a:r>
              <a:rPr lang="en-US" sz="2000" baseline="-25000" smtClean="0">
                <a:latin typeface="Trebuchet MS" pitchFamily="34" charset="0"/>
              </a:rPr>
              <a:t>3</a:t>
            </a:r>
            <a:r>
              <a:rPr lang="en-US" sz="2000" smtClean="0">
                <a:latin typeface="Trebuchet MS" pitchFamily="34" charset="0"/>
              </a:rPr>
              <a:t>	=	{0, 3, 4}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S</a:t>
            </a:r>
            <a:r>
              <a:rPr lang="en-US" sz="2000" baseline="-25000" smtClean="0">
                <a:latin typeface="Trebuchet MS" pitchFamily="34" charset="0"/>
              </a:rPr>
              <a:t>4</a:t>
            </a:r>
            <a:r>
              <a:rPr lang="en-US" sz="2000" smtClean="0">
                <a:latin typeface="Trebuchet MS" pitchFamily="34" charset="0"/>
              </a:rPr>
              <a:t>	=	{1, 4,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S</a:t>
            </a:r>
            <a:r>
              <a:rPr lang="en-US" sz="2000" baseline="-25000" smtClean="0">
                <a:latin typeface="Trebuchet MS" pitchFamily="34" charset="0"/>
              </a:rPr>
              <a:t>5</a:t>
            </a:r>
            <a:r>
              <a:rPr lang="en-US" sz="2000" smtClean="0">
                <a:latin typeface="Trebuchet MS" pitchFamily="34" charset="0"/>
              </a:rPr>
              <a:t>	=	{0, 5,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S</a:t>
            </a:r>
            <a:r>
              <a:rPr lang="en-US" sz="2000" baseline="-25000" smtClean="0">
                <a:latin typeface="Trebuchet MS" pitchFamily="34" charset="0"/>
              </a:rPr>
              <a:t>6</a:t>
            </a:r>
            <a:r>
              <a:rPr lang="en-US" sz="2000" smtClean="0">
                <a:latin typeface="Trebuchet MS" pitchFamily="34" charset="0"/>
              </a:rPr>
              <a:t>	=	{2, 3, 6}</a:t>
            </a:r>
          </a:p>
          <a:p>
            <a:endParaRPr 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Maekawa’s algorithm-Version 2</a:t>
            </a:r>
            <a:endParaRPr 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447800"/>
            <a:ext cx="57912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 i="1" smtClean="0">
                <a:solidFill>
                  <a:srgbClr val="C70F05"/>
                </a:solidFill>
                <a:latin typeface="Arial Narrow" pitchFamily="34" charset="0"/>
              </a:rPr>
              <a:t>New features in version 2</a:t>
            </a:r>
          </a:p>
          <a:p>
            <a:pPr>
              <a:buFont typeface="Wingdings" pitchFamily="2" charset="2"/>
              <a:buNone/>
            </a:pPr>
            <a:endParaRPr lang="en-US" sz="2000" b="1" i="1" smtClean="0">
              <a:solidFill>
                <a:srgbClr val="C70F05"/>
              </a:solidFill>
              <a:latin typeface="Arial Narrow" pitchFamily="34" charset="0"/>
            </a:endParaRPr>
          </a:p>
          <a:p>
            <a:pPr>
              <a:buFontTx/>
              <a:buChar char="-"/>
            </a:pPr>
            <a:r>
              <a:rPr lang="en-US" sz="2000" smtClean="0">
                <a:latin typeface="Arial" charset="0"/>
              </a:rPr>
              <a:t>Send </a:t>
            </a:r>
            <a:r>
              <a:rPr lang="en-US" sz="2000" b="1" i="1" smtClean="0">
                <a:latin typeface="Arial" charset="0"/>
              </a:rPr>
              <a:t>ack</a:t>
            </a:r>
            <a:r>
              <a:rPr lang="en-US" sz="2000" smtClean="0">
                <a:latin typeface="Arial" charset="0"/>
              </a:rPr>
              <a:t> and set lock as usual.</a:t>
            </a:r>
          </a:p>
          <a:p>
            <a:pPr>
              <a:buFontTx/>
              <a:buChar char="-"/>
            </a:pPr>
            <a:r>
              <a:rPr lang="en-US" sz="2000" smtClean="0">
                <a:latin typeface="Arial" charset="0"/>
              </a:rPr>
              <a:t>If lock is set and a request with larger timestamp arrives, send </a:t>
            </a:r>
            <a:r>
              <a:rPr lang="en-US" sz="2000" b="1" i="1" smtClean="0">
                <a:latin typeface="Arial" charset="0"/>
              </a:rPr>
              <a:t>failed</a:t>
            </a:r>
            <a:r>
              <a:rPr lang="en-US" sz="2000" i="1" smtClean="0">
                <a:latin typeface="Arial" charset="0"/>
              </a:rPr>
              <a:t> (you have no chance)</a:t>
            </a:r>
            <a:r>
              <a:rPr lang="en-US" sz="2000" smtClean="0">
                <a:latin typeface="Arial" charset="0"/>
              </a:rPr>
              <a:t>. If the incoming request has a lower timestamp, then send </a:t>
            </a:r>
            <a:r>
              <a:rPr lang="en-US" sz="2000" b="1" i="1" smtClean="0">
                <a:latin typeface="Arial" charset="0"/>
              </a:rPr>
              <a:t>inquire</a:t>
            </a:r>
            <a:r>
              <a:rPr lang="en-US" sz="2000" i="1" smtClean="0">
                <a:latin typeface="Arial" charset="0"/>
              </a:rPr>
              <a:t> (are you in CS?) to the locked process</a:t>
            </a:r>
            <a:r>
              <a:rPr lang="en-US" sz="2000" smtClean="0">
                <a:latin typeface="Arial" charset="0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- 	Receive </a:t>
            </a:r>
            <a:r>
              <a:rPr lang="en-US" sz="2000" b="1" i="1" smtClean="0">
                <a:latin typeface="Arial" charset="0"/>
              </a:rPr>
              <a:t>inquire</a:t>
            </a:r>
            <a:r>
              <a:rPr lang="en-US" sz="2000" smtClean="0">
                <a:latin typeface="Arial" charset="0"/>
              </a:rPr>
              <a:t> and at least one </a:t>
            </a:r>
            <a:r>
              <a:rPr lang="en-US" sz="2000" b="1" i="1" smtClean="0">
                <a:latin typeface="Arial" charset="0"/>
              </a:rPr>
              <a:t>failed</a:t>
            </a:r>
            <a:r>
              <a:rPr lang="en-US" sz="2000" smtClean="0">
                <a:latin typeface="Arial" charset="0"/>
              </a:rPr>
              <a:t> message </a:t>
            </a:r>
            <a:r>
              <a:rPr lang="en-US" sz="2000" smtClean="0">
                <a:latin typeface="Arial" charset="0"/>
                <a:sym typeface="Wingdings" pitchFamily="2" charset="2"/>
              </a:rPr>
              <a:t></a:t>
            </a:r>
            <a:r>
              <a:rPr lang="en-US" sz="2000" smtClean="0">
                <a:latin typeface="Arial" charset="0"/>
              </a:rPr>
              <a:t> send </a:t>
            </a:r>
            <a:r>
              <a:rPr lang="en-US" sz="2000" b="1" i="1" smtClean="0">
                <a:latin typeface="Arial" charset="0"/>
              </a:rPr>
              <a:t>relinquish</a:t>
            </a:r>
            <a:r>
              <a:rPr lang="en-US" sz="2000" smtClean="0">
                <a:latin typeface="Arial" charset="0"/>
              </a:rPr>
              <a:t>. The recipient resets the lock.</a:t>
            </a:r>
            <a:endParaRPr lang="en-US" sz="2000" smtClean="0">
              <a:latin typeface="Arial Narrow" pitchFamily="34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24600" y="1600200"/>
            <a:ext cx="2074863" cy="4114800"/>
          </a:xfrm>
        </p:spPr>
        <p:txBody>
          <a:bodyPr/>
          <a:lstStyle/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 smtClean="0">
                <a:latin typeface="Trebuchet MS" pitchFamily="34" charset="0"/>
              </a:rPr>
              <a:t>S</a:t>
            </a:r>
            <a:r>
              <a:rPr lang="en-US" sz="1800" baseline="-25000" smtClean="0">
                <a:latin typeface="Trebuchet MS" pitchFamily="34" charset="0"/>
              </a:rPr>
              <a:t>0</a:t>
            </a:r>
            <a:r>
              <a:rPr lang="en-US" sz="1800" smtClean="0">
                <a:latin typeface="Trebuchet MS" pitchFamily="34" charset="0"/>
              </a:rPr>
              <a:t>	=	{0, 1, 2}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 smtClean="0">
                <a:latin typeface="Trebuchet MS" pitchFamily="34" charset="0"/>
              </a:rPr>
              <a:t>S</a:t>
            </a:r>
            <a:r>
              <a:rPr lang="en-US" sz="1800" baseline="-25000" smtClean="0">
                <a:latin typeface="Trebuchet MS" pitchFamily="34" charset="0"/>
              </a:rPr>
              <a:t>1</a:t>
            </a:r>
            <a:r>
              <a:rPr lang="en-US" sz="1800" smtClean="0">
                <a:latin typeface="Trebuchet MS" pitchFamily="34" charset="0"/>
              </a:rPr>
              <a:t>	=	{1, 3,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 smtClean="0">
                <a:latin typeface="Trebuchet MS" pitchFamily="34" charset="0"/>
              </a:rPr>
              <a:t>S</a:t>
            </a:r>
            <a:r>
              <a:rPr lang="en-US" sz="1800" baseline="-25000" smtClean="0">
                <a:latin typeface="Trebuchet MS" pitchFamily="34" charset="0"/>
              </a:rPr>
              <a:t>2</a:t>
            </a:r>
            <a:r>
              <a:rPr lang="en-US" sz="1800" smtClean="0">
                <a:latin typeface="Trebuchet MS" pitchFamily="34" charset="0"/>
              </a:rPr>
              <a:t>	=	{2, 4,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 smtClean="0">
                <a:latin typeface="Trebuchet MS" pitchFamily="34" charset="0"/>
              </a:rPr>
              <a:t>S</a:t>
            </a:r>
            <a:r>
              <a:rPr lang="en-US" sz="1800" baseline="-25000" smtClean="0">
                <a:latin typeface="Trebuchet MS" pitchFamily="34" charset="0"/>
              </a:rPr>
              <a:t>3</a:t>
            </a:r>
            <a:r>
              <a:rPr lang="en-US" sz="1800" smtClean="0">
                <a:latin typeface="Trebuchet MS" pitchFamily="34" charset="0"/>
              </a:rPr>
              <a:t>	=	{0, 3, 4}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 smtClean="0">
                <a:latin typeface="Trebuchet MS" pitchFamily="34" charset="0"/>
              </a:rPr>
              <a:t>S</a:t>
            </a:r>
            <a:r>
              <a:rPr lang="en-US" sz="1800" baseline="-25000" smtClean="0">
                <a:latin typeface="Trebuchet MS" pitchFamily="34" charset="0"/>
              </a:rPr>
              <a:t>4</a:t>
            </a:r>
            <a:r>
              <a:rPr lang="en-US" sz="1800" smtClean="0">
                <a:latin typeface="Trebuchet MS" pitchFamily="34" charset="0"/>
              </a:rPr>
              <a:t>	=	{1, 4,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 smtClean="0">
                <a:latin typeface="Trebuchet MS" pitchFamily="34" charset="0"/>
              </a:rPr>
              <a:t>S</a:t>
            </a:r>
            <a:r>
              <a:rPr lang="en-US" sz="1800" baseline="-25000" smtClean="0">
                <a:latin typeface="Trebuchet MS" pitchFamily="34" charset="0"/>
              </a:rPr>
              <a:t>5</a:t>
            </a:r>
            <a:r>
              <a:rPr lang="en-US" sz="1800" smtClean="0">
                <a:latin typeface="Trebuchet MS" pitchFamily="34" charset="0"/>
              </a:rPr>
              <a:t>	=	{0, 5,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 smtClean="0">
                <a:latin typeface="Trebuchet MS" pitchFamily="34" charset="0"/>
              </a:rPr>
              <a:t>S</a:t>
            </a:r>
            <a:r>
              <a:rPr lang="en-US" sz="1800" baseline="-25000" smtClean="0">
                <a:latin typeface="Trebuchet MS" pitchFamily="34" charset="0"/>
              </a:rPr>
              <a:t>6</a:t>
            </a:r>
            <a:r>
              <a:rPr lang="en-US" sz="1800" smtClean="0">
                <a:latin typeface="Trebuchet MS" pitchFamily="34" charset="0"/>
              </a:rPr>
              <a:t>	=	{2, 3, 6}</a:t>
            </a:r>
          </a:p>
          <a:p>
            <a:endParaRPr 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Maekawa’s algorithm-Version 2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762000" y="2012950"/>
          <a:ext cx="7239000" cy="3135313"/>
        </p:xfrm>
        <a:graphic>
          <a:graphicData uri="http://schemas.openxmlformats.org/presentationml/2006/ole">
            <p:oleObj spid="_x0000_s4098" name="Document" r:id="rId3" imgW="5574792" imgH="241401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 smtClean="0"/>
              <a:t>Comments</a:t>
            </a:r>
            <a:endParaRPr 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001000" cy="41148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2400" smtClean="0">
                <a:latin typeface="Arial" charset="0"/>
              </a:rPr>
              <a:t>Let K = |S</a:t>
            </a:r>
            <a:r>
              <a:rPr lang="en-US" sz="2400" baseline="-25000" smtClean="0">
                <a:latin typeface="Arial" charset="0"/>
              </a:rPr>
              <a:t>i</a:t>
            </a:r>
            <a:r>
              <a:rPr lang="en-US" sz="2400" smtClean="0">
                <a:latin typeface="Arial" charset="0"/>
              </a:rPr>
              <a:t>|. Let each process be a member of D subsets. When N = 7, K = D = 3. When K=D, N = K(K-1)+1. So K is of the order √N</a:t>
            </a:r>
          </a:p>
          <a:p>
            <a:pPr>
              <a:buFontTx/>
              <a:buChar char="-"/>
            </a:pPr>
            <a:endParaRPr lang="en-US" sz="2400" smtClean="0">
              <a:latin typeface="Arial" charset="0"/>
            </a:endParaRPr>
          </a:p>
          <a:p>
            <a:pPr>
              <a:buFontTx/>
              <a:buChar char="-"/>
            </a:pPr>
            <a:r>
              <a:rPr lang="en-US" sz="2400" smtClean="0">
                <a:latin typeface="Arial" charset="0"/>
              </a:rPr>
              <a:t>The message complexity of Version 1 is 3√N. Maekawa’s analysis of Version 2 reveals a complexity of 7√N</a:t>
            </a:r>
            <a:endParaRPr lang="en-US" altLang="ko-KR" sz="2400" smtClean="0">
              <a:latin typeface="Arial" charset="0"/>
              <a:ea typeface="굴림" pitchFamily="50" charset="-127"/>
            </a:endParaRPr>
          </a:p>
          <a:p>
            <a:pPr>
              <a:buFontTx/>
              <a:buChar char="-"/>
            </a:pPr>
            <a:endParaRPr lang="en-US" sz="2400" smtClean="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ko-KR" sz="2400" smtClean="0">
                <a:latin typeface="Arial" charset="0"/>
                <a:ea typeface="굴림" pitchFamily="50" charset="-127"/>
                <a:sym typeface="Wingdings" pitchFamily="2" charset="2"/>
              </a:rPr>
              <a:t> </a:t>
            </a:r>
            <a:r>
              <a:rPr lang="en-US" sz="2400" b="1" smtClean="0">
                <a:solidFill>
                  <a:srgbClr val="C70F05"/>
                </a:solidFill>
                <a:latin typeface="Arial" charset="0"/>
              </a:rPr>
              <a:t>O(</a:t>
            </a:r>
            <a:r>
              <a:rPr lang="en-US" sz="2400" smtClean="0">
                <a:solidFill>
                  <a:srgbClr val="CC0000"/>
                </a:solidFill>
                <a:latin typeface="Arial" charset="0"/>
              </a:rPr>
              <a:t>√</a:t>
            </a:r>
            <a:r>
              <a:rPr lang="en-US" sz="2400" b="1" smtClean="0">
                <a:solidFill>
                  <a:srgbClr val="CC0000"/>
                </a:solidFill>
                <a:latin typeface="Arial" charset="0"/>
              </a:rPr>
              <a:t>N</a:t>
            </a:r>
            <a:r>
              <a:rPr lang="en-US" sz="2400" b="1" smtClean="0">
                <a:solidFill>
                  <a:srgbClr val="C70F05"/>
                </a:solidFill>
                <a:latin typeface="Arial" charset="0"/>
              </a:rPr>
              <a:t>)</a:t>
            </a:r>
            <a:r>
              <a:rPr lang="en-US" sz="2400" smtClean="0">
                <a:latin typeface="Arial" charset="0"/>
              </a:rPr>
              <a:t> message complexity.</a:t>
            </a:r>
          </a:p>
          <a:p>
            <a:endParaRPr lang="en-US" sz="2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 smtClean="0"/>
              <a:t>Token-passing Algorithms</a:t>
            </a:r>
            <a:endParaRPr 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524000"/>
            <a:ext cx="46482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chemeClr val="accent2"/>
                </a:solidFill>
                <a:latin typeface="Arial" charset="0"/>
              </a:rPr>
              <a:t>Suzuki-Kasami algorithm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chemeClr val="accent2"/>
                </a:solidFill>
                <a:latin typeface="Arial" charset="0"/>
              </a:rPr>
              <a:t>The Main idea</a:t>
            </a:r>
            <a:endParaRPr lang="en-US" sz="2000" b="1" smtClean="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Completely connected</a:t>
            </a:r>
            <a:r>
              <a:rPr lang="en-US" sz="2000" smtClean="0">
                <a:latin typeface="Arial Narrow" pitchFamily="34" charset="0"/>
              </a:rPr>
              <a:t> network of processes</a:t>
            </a:r>
          </a:p>
          <a:p>
            <a:pPr>
              <a:lnSpc>
                <a:spcPct val="90000"/>
              </a:lnSpc>
            </a:pPr>
            <a:endParaRPr lang="en-US" sz="2000" smtClean="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 Narrow" pitchFamily="34" charset="0"/>
              </a:rPr>
              <a:t>There is </a:t>
            </a: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one token</a:t>
            </a:r>
            <a:r>
              <a:rPr lang="en-US" sz="2000" smtClean="0">
                <a:latin typeface="Arial Narrow" pitchFamily="34" charset="0"/>
              </a:rPr>
              <a:t> in the network. The holder of the token has the permission to enter CS.</a:t>
            </a:r>
          </a:p>
          <a:p>
            <a:pPr>
              <a:lnSpc>
                <a:spcPct val="90000"/>
              </a:lnSpc>
            </a:pPr>
            <a:endParaRPr lang="en-US" sz="2000" smtClean="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 Narrow" pitchFamily="34" charset="0"/>
              </a:rPr>
              <a:t>Any other process trying to enter CS must acquire that token. Thus the token will move from one process to another based on demand.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5715000" y="21336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7239000" y="19050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5486400" y="3505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6858000" y="41910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8001000" y="32766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V="1">
            <a:off x="6019800" y="2057400"/>
            <a:ext cx="1219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7467600" y="21336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5791200" y="3505200"/>
            <a:ext cx="220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5715000" y="24384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6019800" y="2362200"/>
            <a:ext cx="1981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5715000" y="2133600"/>
            <a:ext cx="1600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5715000" y="38100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7086600" y="2209800"/>
            <a:ext cx="3048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7162800" y="35814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Oval 18"/>
          <p:cNvSpPr>
            <a:spLocks noChangeArrowheads="1"/>
          </p:cNvSpPr>
          <p:nvPr/>
        </p:nvSpPr>
        <p:spPr bwMode="auto">
          <a:xfrm>
            <a:off x="5791200" y="22098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AutoShape 19"/>
          <p:cNvSpPr>
            <a:spLocks noChangeArrowheads="1"/>
          </p:cNvSpPr>
          <p:nvPr/>
        </p:nvSpPr>
        <p:spPr bwMode="auto">
          <a:xfrm>
            <a:off x="4648200" y="5257800"/>
            <a:ext cx="1524000" cy="609600"/>
          </a:xfrm>
          <a:prstGeom prst="wedgeRoundRectCallout">
            <a:avLst>
              <a:gd name="adj1" fmla="val 12398"/>
              <a:gd name="adj2" fmla="val -29349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0">
                <a:latin typeface="Arial Narrow" pitchFamily="34" charset="0"/>
              </a:rPr>
              <a:t>I want to enter CS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28692" name="AutoShape 20"/>
          <p:cNvSpPr>
            <a:spLocks noChangeArrowheads="1"/>
          </p:cNvSpPr>
          <p:nvPr/>
        </p:nvSpPr>
        <p:spPr bwMode="auto">
          <a:xfrm>
            <a:off x="7162800" y="5410200"/>
            <a:ext cx="1524000" cy="609600"/>
          </a:xfrm>
          <a:prstGeom prst="wedgeRoundRectCallout">
            <a:avLst>
              <a:gd name="adj1" fmla="val 14792"/>
              <a:gd name="adj2" fmla="val -35286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0">
                <a:latin typeface="Arial Narrow" pitchFamily="34" charset="0"/>
              </a:rPr>
              <a:t>I want to enter CS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 smtClean="0"/>
              <a:t>Suzuki-Kasami Algorithm</a:t>
            </a:r>
            <a:endParaRPr 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951037"/>
            <a:ext cx="44958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 Narrow" pitchFamily="34" charset="0"/>
              </a:rPr>
              <a:t>Process i broadcasts </a:t>
            </a:r>
            <a:r>
              <a:rPr lang="en-US" sz="2000" b="1" smtClean="0">
                <a:latin typeface="Arial Narrow" pitchFamily="34" charset="0"/>
              </a:rPr>
              <a:t>(i, num)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 Narrow" pitchFamily="34" charset="0"/>
              </a:rPr>
              <a:t>Each process maintains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 Narrow" pitchFamily="34" charset="0"/>
              </a:rPr>
              <a:t>	-</a:t>
            </a:r>
            <a:r>
              <a:rPr lang="en-US" sz="2000" smtClean="0">
                <a:solidFill>
                  <a:srgbClr val="C70F05"/>
                </a:solidFill>
                <a:latin typeface="Arial Narrow" pitchFamily="34" charset="0"/>
              </a:rPr>
              <a:t>an array </a:t>
            </a: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req</a:t>
            </a:r>
            <a:r>
              <a:rPr lang="en-US" sz="2000" smtClean="0">
                <a:latin typeface="Arial Narrow" pitchFamily="34" charset="0"/>
              </a:rPr>
              <a:t>: </a:t>
            </a:r>
            <a:r>
              <a:rPr lang="en-US" sz="2000" b="1" smtClean="0">
                <a:latin typeface="Arial Narrow" pitchFamily="34" charset="0"/>
              </a:rPr>
              <a:t>req[j]</a:t>
            </a:r>
            <a:r>
              <a:rPr lang="en-US" sz="2000" smtClean="0">
                <a:latin typeface="Arial Narrow" pitchFamily="34" charset="0"/>
              </a:rPr>
              <a:t> denotes the sequence no of the </a:t>
            </a:r>
            <a:r>
              <a:rPr lang="en-US" sz="2000" b="1" i="1" smtClean="0">
                <a:solidFill>
                  <a:schemeClr val="accent2"/>
                </a:solidFill>
                <a:latin typeface="Arial Narrow" pitchFamily="34" charset="0"/>
              </a:rPr>
              <a:t>latest request</a:t>
            </a:r>
            <a:r>
              <a:rPr lang="en-US" sz="2000" smtClean="0">
                <a:latin typeface="Arial Narrow" pitchFamily="34" charset="0"/>
              </a:rPr>
              <a:t> from process j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 Narrow" pitchFamily="34" charset="0"/>
              </a:rPr>
              <a:t>	</a:t>
            </a:r>
            <a:r>
              <a:rPr lang="en-US" sz="2000" i="1" smtClean="0">
                <a:solidFill>
                  <a:srgbClr val="C70F05"/>
                </a:solidFill>
                <a:latin typeface="Arial Narrow" pitchFamily="34" charset="0"/>
              </a:rPr>
              <a:t>(Some requests will be stale soon)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i="1" smtClean="0">
              <a:solidFill>
                <a:srgbClr val="C70F05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 Narrow" pitchFamily="34" charset="0"/>
              </a:rPr>
              <a:t>Additionally, the holder of the token maintains</a:t>
            </a:r>
            <a:endParaRPr lang="en-US" sz="2000" i="1" smtClean="0">
              <a:solidFill>
                <a:srgbClr val="C70F05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smtClean="0">
                <a:solidFill>
                  <a:srgbClr val="C70F05"/>
                </a:solidFill>
                <a:latin typeface="Arial Narrow" pitchFamily="34" charset="0"/>
              </a:rPr>
              <a:t>	-</a:t>
            </a:r>
            <a:r>
              <a:rPr lang="en-US" sz="2000" smtClean="0">
                <a:solidFill>
                  <a:srgbClr val="C70F05"/>
                </a:solidFill>
                <a:latin typeface="Arial Narrow" pitchFamily="34" charset="0"/>
              </a:rPr>
              <a:t>an array </a:t>
            </a: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last</a:t>
            </a:r>
            <a:r>
              <a:rPr lang="en-US" sz="2000" b="1" smtClean="0">
                <a:latin typeface="Arial Narrow" pitchFamily="34" charset="0"/>
              </a:rPr>
              <a:t>: last[j]</a:t>
            </a:r>
            <a:r>
              <a:rPr lang="en-US" sz="2000" smtClean="0">
                <a:latin typeface="Arial Narrow" pitchFamily="34" charset="0"/>
              </a:rPr>
              <a:t> denotes the sequence number of </a:t>
            </a:r>
            <a:r>
              <a:rPr lang="en-US" sz="2000" i="1" smtClean="0">
                <a:solidFill>
                  <a:srgbClr val="C70F05"/>
                </a:solidFill>
                <a:latin typeface="Arial Narrow" pitchFamily="34" charset="0"/>
              </a:rPr>
              <a:t>the latest visit</a:t>
            </a:r>
            <a:r>
              <a:rPr lang="en-US" sz="2000" smtClean="0">
                <a:latin typeface="Arial Narrow" pitchFamily="34" charset="0"/>
              </a:rPr>
              <a:t> to CS from for process j.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 Narrow" pitchFamily="34" charset="0"/>
              </a:rPr>
              <a:t>	- </a:t>
            </a: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a queue</a:t>
            </a:r>
            <a:r>
              <a:rPr lang="en-US" sz="2000" smtClean="0">
                <a:latin typeface="Arial Narrow" pitchFamily="34" charset="0"/>
              </a:rPr>
              <a:t> </a:t>
            </a: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Q</a:t>
            </a:r>
            <a:r>
              <a:rPr lang="en-US" sz="2000" smtClean="0">
                <a:latin typeface="Arial Narrow" pitchFamily="34" charset="0"/>
              </a:rPr>
              <a:t> of waiting processes</a:t>
            </a:r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5638800" y="2484437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7162800" y="2255837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>
            <a:off x="5410200" y="3856037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>
            <a:off x="6781800" y="4541837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Oval 8"/>
          <p:cNvSpPr>
            <a:spLocks noChangeArrowheads="1"/>
          </p:cNvSpPr>
          <p:nvPr/>
        </p:nvSpPr>
        <p:spPr bwMode="auto">
          <a:xfrm>
            <a:off x="7924800" y="3627437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V="1">
            <a:off x="5943600" y="2408237"/>
            <a:ext cx="1219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7391400" y="2484437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5715000" y="3856037"/>
            <a:ext cx="220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5638800" y="2789237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5943600" y="2713037"/>
            <a:ext cx="1981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5638800" y="2484437"/>
            <a:ext cx="1600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5638800" y="4160837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7010400" y="2560637"/>
            <a:ext cx="3048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7086600" y="3932237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Oval 18"/>
          <p:cNvSpPr>
            <a:spLocks noChangeArrowheads="1"/>
          </p:cNvSpPr>
          <p:nvPr/>
        </p:nvSpPr>
        <p:spPr bwMode="auto">
          <a:xfrm>
            <a:off x="7239000" y="2332037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5486400" y="5454650"/>
            <a:ext cx="27701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C70F05"/>
                </a:solidFill>
                <a:latin typeface="Arial" charset="0"/>
              </a:rPr>
              <a:t>req</a:t>
            </a:r>
            <a:r>
              <a:rPr lang="en-US" sz="1600">
                <a:latin typeface="Arial" charset="0"/>
              </a:rPr>
              <a:t>: array[0..n-1] of integer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5486400" y="5835650"/>
            <a:ext cx="2860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C70F05"/>
                </a:solidFill>
                <a:latin typeface="Arial" charset="0"/>
              </a:rPr>
              <a:t>last</a:t>
            </a:r>
            <a:r>
              <a:rPr lang="en-US" sz="1600">
                <a:latin typeface="Arial" charset="0"/>
              </a:rPr>
              <a:t>: array [0..n-1] of integer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6705600" y="1798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7010400" y="1798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7162800" y="1798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6858000" y="1798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AutoShape 25"/>
          <p:cNvSpPr>
            <a:spLocks noChangeArrowheads="1"/>
          </p:cNvSpPr>
          <p:nvPr/>
        </p:nvSpPr>
        <p:spPr bwMode="auto">
          <a:xfrm>
            <a:off x="3200400" y="2255837"/>
            <a:ext cx="1371600" cy="762000"/>
          </a:xfrm>
          <a:prstGeom prst="wedgeRoundRectCallout">
            <a:avLst>
              <a:gd name="adj1" fmla="val -66551"/>
              <a:gd name="adj2" fmla="val -5833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0">
                <a:latin typeface="Times New Roman" pitchFamily="18" charset="0"/>
              </a:rPr>
              <a:t>Sequence number </a:t>
            </a:r>
          </a:p>
          <a:p>
            <a:pPr algn="ctr"/>
            <a:r>
              <a:rPr lang="en-US" sz="1400" b="0">
                <a:latin typeface="Times New Roman" pitchFamily="18" charset="0"/>
              </a:rPr>
              <a:t>of the request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7315200" y="1570037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req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8113713" y="3819525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req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7005638" y="4714875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req</a:t>
            </a: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5224463" y="4079875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req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5486400" y="1951037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req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7964488" y="40989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7924800" y="42370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8229600" y="42370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8382000" y="42370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8077200" y="42370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32" name="Rectangle 36"/>
          <p:cNvSpPr>
            <a:spLocks noChangeArrowheads="1"/>
          </p:cNvSpPr>
          <p:nvPr/>
        </p:nvSpPr>
        <p:spPr bwMode="auto">
          <a:xfrm>
            <a:off x="6400800" y="49228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33" name="Rectangle 37"/>
          <p:cNvSpPr>
            <a:spLocks noChangeArrowheads="1"/>
          </p:cNvSpPr>
          <p:nvPr/>
        </p:nvSpPr>
        <p:spPr bwMode="auto">
          <a:xfrm>
            <a:off x="6705600" y="49228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34" name="Rectangle 38"/>
          <p:cNvSpPr>
            <a:spLocks noChangeArrowheads="1"/>
          </p:cNvSpPr>
          <p:nvPr/>
        </p:nvSpPr>
        <p:spPr bwMode="auto">
          <a:xfrm>
            <a:off x="6858000" y="49228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35" name="Rectangle 39"/>
          <p:cNvSpPr>
            <a:spLocks noChangeArrowheads="1"/>
          </p:cNvSpPr>
          <p:nvPr/>
        </p:nvSpPr>
        <p:spPr bwMode="auto">
          <a:xfrm>
            <a:off x="6553200" y="49228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36" name="Rectangle 40"/>
          <p:cNvSpPr>
            <a:spLocks noChangeArrowheads="1"/>
          </p:cNvSpPr>
          <p:nvPr/>
        </p:nvSpPr>
        <p:spPr bwMode="auto">
          <a:xfrm>
            <a:off x="5029200" y="4465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37" name="Rectangle 41"/>
          <p:cNvSpPr>
            <a:spLocks noChangeArrowheads="1"/>
          </p:cNvSpPr>
          <p:nvPr/>
        </p:nvSpPr>
        <p:spPr bwMode="auto">
          <a:xfrm>
            <a:off x="5334000" y="4465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38" name="Rectangle 42"/>
          <p:cNvSpPr>
            <a:spLocks noChangeArrowheads="1"/>
          </p:cNvSpPr>
          <p:nvPr/>
        </p:nvSpPr>
        <p:spPr bwMode="auto">
          <a:xfrm>
            <a:off x="5486400" y="4465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39" name="Rectangle 43"/>
          <p:cNvSpPr>
            <a:spLocks noChangeArrowheads="1"/>
          </p:cNvSpPr>
          <p:nvPr/>
        </p:nvSpPr>
        <p:spPr bwMode="auto">
          <a:xfrm>
            <a:off x="5181600" y="4465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40" name="Rectangle 44"/>
          <p:cNvSpPr>
            <a:spLocks noChangeArrowheads="1"/>
          </p:cNvSpPr>
          <p:nvPr/>
        </p:nvSpPr>
        <p:spPr bwMode="auto">
          <a:xfrm>
            <a:off x="4953000" y="22558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41" name="Rectangle 45"/>
          <p:cNvSpPr>
            <a:spLocks noChangeArrowheads="1"/>
          </p:cNvSpPr>
          <p:nvPr/>
        </p:nvSpPr>
        <p:spPr bwMode="auto">
          <a:xfrm>
            <a:off x="5257800" y="22558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42" name="Rectangle 46"/>
          <p:cNvSpPr>
            <a:spLocks noChangeArrowheads="1"/>
          </p:cNvSpPr>
          <p:nvPr/>
        </p:nvSpPr>
        <p:spPr bwMode="auto">
          <a:xfrm>
            <a:off x="5410200" y="22558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43" name="Rectangle 47"/>
          <p:cNvSpPr>
            <a:spLocks noChangeArrowheads="1"/>
          </p:cNvSpPr>
          <p:nvPr/>
        </p:nvSpPr>
        <p:spPr bwMode="auto">
          <a:xfrm>
            <a:off x="5105400" y="22558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44" name="Rectangle 48"/>
          <p:cNvSpPr>
            <a:spLocks noChangeArrowheads="1"/>
          </p:cNvSpPr>
          <p:nvPr/>
        </p:nvSpPr>
        <p:spPr bwMode="auto">
          <a:xfrm>
            <a:off x="7620000" y="2103437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45" name="Rectangle 49"/>
          <p:cNvSpPr>
            <a:spLocks noChangeArrowheads="1"/>
          </p:cNvSpPr>
          <p:nvPr/>
        </p:nvSpPr>
        <p:spPr bwMode="auto">
          <a:xfrm>
            <a:off x="7924800" y="2103437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46" name="Rectangle 50"/>
          <p:cNvSpPr>
            <a:spLocks noChangeArrowheads="1"/>
          </p:cNvSpPr>
          <p:nvPr/>
        </p:nvSpPr>
        <p:spPr bwMode="auto">
          <a:xfrm>
            <a:off x="8077200" y="2103437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47" name="Rectangle 51"/>
          <p:cNvSpPr>
            <a:spLocks noChangeArrowheads="1"/>
          </p:cNvSpPr>
          <p:nvPr/>
        </p:nvSpPr>
        <p:spPr bwMode="auto">
          <a:xfrm>
            <a:off x="7772400" y="2103437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48" name="Rectangle 52"/>
          <p:cNvSpPr>
            <a:spLocks noChangeArrowheads="1"/>
          </p:cNvSpPr>
          <p:nvPr/>
        </p:nvSpPr>
        <p:spPr bwMode="auto">
          <a:xfrm>
            <a:off x="8001000" y="1798637"/>
            <a:ext cx="534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C70F05"/>
                </a:solidFill>
                <a:latin typeface="Arial" charset="0"/>
              </a:rPr>
              <a:t>last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29749" name="AutoShape 53"/>
          <p:cNvSpPr>
            <a:spLocks noChangeArrowheads="1"/>
          </p:cNvSpPr>
          <p:nvPr/>
        </p:nvSpPr>
        <p:spPr bwMode="auto">
          <a:xfrm>
            <a:off x="7696200" y="2332037"/>
            <a:ext cx="990600" cy="685800"/>
          </a:xfrm>
          <a:prstGeom prst="rightArrow">
            <a:avLst>
              <a:gd name="adj1" fmla="val 50000"/>
              <a:gd name="adj2" fmla="val 3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C70F05"/>
                </a:solidFill>
                <a:latin typeface="Arial Narrow" pitchFamily="34" charset="0"/>
              </a:rPr>
              <a:t>queue Q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 smtClean="0"/>
              <a:t>Suzuki-Kasami Algorithm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600200"/>
            <a:ext cx="4953000" cy="4038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 Narrow" pitchFamily="34" charset="0"/>
              </a:rPr>
              <a:t>When a process </a:t>
            </a:r>
            <a:r>
              <a:rPr lang="en-US" sz="2000" b="1" smtClean="0">
                <a:latin typeface="Arial Narrow" pitchFamily="34" charset="0"/>
              </a:rPr>
              <a:t>i</a:t>
            </a:r>
            <a:r>
              <a:rPr lang="en-US" sz="2000" smtClean="0">
                <a:latin typeface="Arial Narrow" pitchFamily="34" charset="0"/>
              </a:rPr>
              <a:t> receives a request </a:t>
            </a:r>
            <a:r>
              <a:rPr lang="en-US" sz="2000" b="1" smtClean="0">
                <a:latin typeface="Arial Narrow" pitchFamily="34" charset="0"/>
              </a:rPr>
              <a:t>(k, num) </a:t>
            </a:r>
            <a:r>
              <a:rPr lang="en-US" sz="2000" smtClean="0">
                <a:latin typeface="Arial Narrow" pitchFamily="34" charset="0"/>
              </a:rPr>
              <a:t>from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 Narrow" pitchFamily="34" charset="0"/>
              </a:rPr>
              <a:t> process</a:t>
            </a:r>
            <a:r>
              <a:rPr lang="en-US" sz="2000" b="1" smtClean="0">
                <a:latin typeface="Arial Narrow" pitchFamily="34" charset="0"/>
              </a:rPr>
              <a:t> k, </a:t>
            </a:r>
            <a:r>
              <a:rPr lang="en-US" sz="2000" smtClean="0">
                <a:latin typeface="Arial Narrow" pitchFamily="34" charset="0"/>
              </a:rPr>
              <a:t>it sets</a:t>
            </a:r>
            <a:r>
              <a:rPr lang="en-US" sz="2000" b="1" smtClean="0">
                <a:latin typeface="Arial Narrow" pitchFamily="34" charset="0"/>
              </a:rPr>
              <a:t> req[k] to max(req[k], num).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Arial Narrow" pitchFamily="34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C70F05"/>
                </a:solidFill>
                <a:latin typeface="Arial Narrow" pitchFamily="34" charset="0"/>
              </a:rPr>
              <a:t>The holder of the token</a:t>
            </a:r>
            <a:endParaRPr lang="en-US" sz="2000" b="1" smtClean="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 Narrow" pitchFamily="34" charset="0"/>
              </a:rPr>
              <a:t>	--Completes its CS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 Narrow" pitchFamily="34" charset="0"/>
              </a:rPr>
              <a:t>	--Sets </a:t>
            </a:r>
            <a:r>
              <a:rPr lang="en-US" sz="2000" b="1" smtClean="0">
                <a:latin typeface="Arial Narrow" pitchFamily="34" charset="0"/>
              </a:rPr>
              <a:t>last[i]:=</a:t>
            </a:r>
            <a:r>
              <a:rPr lang="en-US" sz="2000" smtClean="0">
                <a:latin typeface="Arial Narrow" pitchFamily="34" charset="0"/>
              </a:rPr>
              <a:t> its own </a:t>
            </a:r>
            <a:r>
              <a:rPr lang="en-US" sz="2000" b="1" smtClean="0">
                <a:latin typeface="Arial Narrow" pitchFamily="34" charset="0"/>
              </a:rPr>
              <a:t>num</a:t>
            </a:r>
            <a:endParaRPr lang="en-US" sz="2000" smtClean="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 Narrow" pitchFamily="34" charset="0"/>
              </a:rPr>
              <a:t>	--Updates </a:t>
            </a:r>
            <a:r>
              <a:rPr lang="en-US" sz="2000" b="1" smtClean="0">
                <a:latin typeface="Arial Narrow" pitchFamily="34" charset="0"/>
              </a:rPr>
              <a:t>Q</a:t>
            </a:r>
            <a:r>
              <a:rPr lang="en-US" sz="2000" smtClean="0">
                <a:latin typeface="Arial Narrow" pitchFamily="34" charset="0"/>
              </a:rPr>
              <a:t> by retaining each process </a:t>
            </a:r>
            <a:r>
              <a:rPr lang="en-US" sz="2000" b="1" smtClean="0">
                <a:latin typeface="Arial Narrow" pitchFamily="34" charset="0"/>
              </a:rPr>
              <a:t>k</a:t>
            </a:r>
            <a:r>
              <a:rPr lang="en-US" sz="2000" smtClean="0">
                <a:latin typeface="Arial Narrow" pitchFamily="34" charset="0"/>
              </a:rPr>
              <a:t> only if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Arial Narrow" pitchFamily="34" charset="0"/>
              </a:rPr>
              <a:t>	1+</a:t>
            </a:r>
            <a:r>
              <a:rPr lang="en-US" sz="2000" smtClean="0">
                <a:latin typeface="Arial Narrow" pitchFamily="34" charset="0"/>
              </a:rPr>
              <a:t> </a:t>
            </a:r>
            <a:r>
              <a:rPr lang="en-US" sz="2000" b="1" smtClean="0">
                <a:latin typeface="Arial Narrow" pitchFamily="34" charset="0"/>
              </a:rPr>
              <a:t>last[k] = req[k]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Arial Narrow" pitchFamily="34" charset="0"/>
              </a:rPr>
              <a:t>	 (</a:t>
            </a:r>
            <a:r>
              <a:rPr lang="en-US" sz="1800" b="1" i="1" smtClean="0">
                <a:solidFill>
                  <a:srgbClr val="C70F05"/>
                </a:solidFill>
                <a:latin typeface="Arial Narrow" pitchFamily="34" charset="0"/>
              </a:rPr>
              <a:t>This guarantees the freshness of the request)</a:t>
            </a:r>
            <a:endParaRPr lang="en-US" sz="1800" b="1" smtClean="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 Narrow" pitchFamily="34" charset="0"/>
              </a:rPr>
              <a:t>	--Sends the token to the </a:t>
            </a:r>
            <a:r>
              <a:rPr lang="en-US" sz="2000" b="1" i="1" smtClean="0">
                <a:latin typeface="Arial Narrow" pitchFamily="34" charset="0"/>
              </a:rPr>
              <a:t>head of Q</a:t>
            </a:r>
            <a:r>
              <a:rPr lang="en-US" sz="2000" smtClean="0">
                <a:latin typeface="Arial Narrow" pitchFamily="34" charset="0"/>
              </a:rPr>
              <a:t>, along with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 Narrow" pitchFamily="34" charset="0"/>
              </a:rPr>
              <a:t>	the array </a:t>
            </a:r>
            <a:r>
              <a:rPr lang="en-US" sz="2000" b="1" smtClean="0">
                <a:latin typeface="Arial Narrow" pitchFamily="34" charset="0"/>
              </a:rPr>
              <a:t>last</a:t>
            </a:r>
            <a:r>
              <a:rPr lang="en-US" sz="2000" smtClean="0">
                <a:latin typeface="Arial Narrow" pitchFamily="34" charset="0"/>
              </a:rPr>
              <a:t> and the </a:t>
            </a:r>
            <a:r>
              <a:rPr lang="en-US" sz="2000" b="1" i="1" smtClean="0">
                <a:latin typeface="Arial Narrow" pitchFamily="34" charset="0"/>
              </a:rPr>
              <a:t>tail of Q</a:t>
            </a:r>
            <a:endParaRPr lang="en-US" sz="2000" b="1" smtClean="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Arial Narrow" pitchFamily="34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Arial Narrow" pitchFamily="34" charset="0"/>
              </a:rPr>
              <a:t>	</a:t>
            </a:r>
            <a:r>
              <a:rPr lang="en-US" sz="2000" smtClean="0">
                <a:latin typeface="Arial Narrow" pitchFamily="34" charset="0"/>
              </a:rPr>
              <a:t>In fact</a:t>
            </a:r>
            <a:r>
              <a:rPr lang="en-US" sz="2000" b="1" smtClean="0">
                <a:latin typeface="Arial Narrow" pitchFamily="34" charset="0"/>
              </a:rPr>
              <a:t>, </a:t>
            </a:r>
            <a:r>
              <a:rPr lang="en-US" sz="2000" b="1" smtClean="0">
                <a:solidFill>
                  <a:schemeClr val="accent2"/>
                </a:solidFill>
                <a:latin typeface="Arial Narrow" pitchFamily="34" charset="0"/>
              </a:rPr>
              <a:t>token </a:t>
            </a:r>
            <a:r>
              <a:rPr lang="en-US" sz="2000" b="1" smtClean="0">
                <a:solidFill>
                  <a:schemeClr val="accent2"/>
                </a:solidFill>
                <a:latin typeface="Arial Narrow" pitchFamily="34" charset="0"/>
                <a:sym typeface="Symbol" pitchFamily="18" charset="2"/>
              </a:rPr>
              <a:t></a:t>
            </a:r>
            <a:r>
              <a:rPr lang="en-US" sz="2000" b="1" smtClean="0">
                <a:solidFill>
                  <a:schemeClr val="accent2"/>
                </a:solidFill>
                <a:latin typeface="Arial Narrow" pitchFamily="34" charset="0"/>
              </a:rPr>
              <a:t> (Q, last)</a:t>
            </a:r>
            <a:endParaRPr lang="en-US" sz="2000" b="1" smtClean="0">
              <a:latin typeface="Arial Narrow" pitchFamily="34" charset="0"/>
            </a:endParaRPr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5867400" y="2057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Oval 5"/>
          <p:cNvSpPr>
            <a:spLocks noChangeArrowheads="1"/>
          </p:cNvSpPr>
          <p:nvPr/>
        </p:nvSpPr>
        <p:spPr bwMode="auto">
          <a:xfrm>
            <a:off x="7391400" y="1828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Oval 6"/>
          <p:cNvSpPr>
            <a:spLocks noChangeArrowheads="1"/>
          </p:cNvSpPr>
          <p:nvPr/>
        </p:nvSpPr>
        <p:spPr bwMode="auto">
          <a:xfrm>
            <a:off x="5638800" y="34290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Oval 7"/>
          <p:cNvSpPr>
            <a:spLocks noChangeArrowheads="1"/>
          </p:cNvSpPr>
          <p:nvPr/>
        </p:nvSpPr>
        <p:spPr bwMode="auto">
          <a:xfrm>
            <a:off x="7010400" y="4114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Oval 8"/>
          <p:cNvSpPr>
            <a:spLocks noChangeArrowheads="1"/>
          </p:cNvSpPr>
          <p:nvPr/>
        </p:nvSpPr>
        <p:spPr bwMode="auto">
          <a:xfrm>
            <a:off x="8153400" y="3200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 flipV="1">
            <a:off x="6172200" y="1981200"/>
            <a:ext cx="1219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7620000" y="20574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H="1">
            <a:off x="5943600" y="3429000"/>
            <a:ext cx="220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 flipH="1">
            <a:off x="5867400" y="23622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6172200" y="2286000"/>
            <a:ext cx="1981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 flipH="1">
            <a:off x="5867400" y="2057400"/>
            <a:ext cx="1600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5867400" y="37338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 flipH="1">
            <a:off x="7239000" y="2133600"/>
            <a:ext cx="3048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H="1">
            <a:off x="7315200" y="35052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Oval 18"/>
          <p:cNvSpPr>
            <a:spLocks noChangeArrowheads="1"/>
          </p:cNvSpPr>
          <p:nvPr/>
        </p:nvSpPr>
        <p:spPr bwMode="auto">
          <a:xfrm>
            <a:off x="7467600" y="19050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6019800" y="4875213"/>
            <a:ext cx="2838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charset="0"/>
              </a:rPr>
              <a:t>Req: array[0..n-1] of integer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6019800" y="5256213"/>
            <a:ext cx="2962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charset="0"/>
              </a:rPr>
              <a:t>Last: Array [0..n-1] of integer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76275" y="52388"/>
            <a:ext cx="8162925" cy="1090612"/>
          </a:xfrm>
        </p:spPr>
        <p:txBody>
          <a:bodyPr/>
          <a:lstStyle/>
          <a:p>
            <a:r>
              <a:rPr lang="en-US" b="1" smtClean="0"/>
              <a:t>Suzuki-Kasami’s algorithm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01000" cy="5029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latin typeface="Arial Narrow" pitchFamily="34" charset="0"/>
              </a:rPr>
              <a:t>{</a:t>
            </a:r>
            <a:r>
              <a:rPr lang="en-US" sz="1800" dirty="0" smtClean="0">
                <a:latin typeface="Arial Narrow" pitchFamily="34" charset="0"/>
              </a:rPr>
              <a:t>Program of process j}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Arial Narrow" pitchFamily="34" charset="0"/>
              </a:rPr>
              <a:t>	Initially, </a:t>
            </a:r>
            <a:r>
              <a:rPr lang="en-US" sz="1800" dirty="0" smtClean="0">
                <a:latin typeface="Arial Narrow" pitchFamily="34" charset="0"/>
                <a:sym typeface="Symbol" pitchFamily="18" charset="2"/>
              </a:rPr>
              <a:t></a:t>
            </a:r>
            <a:r>
              <a:rPr lang="en-US" sz="1800" dirty="0" err="1" smtClean="0">
                <a:latin typeface="Arial Narrow" pitchFamily="34" charset="0"/>
                <a:sym typeface="Symbol" pitchFamily="18" charset="2"/>
              </a:rPr>
              <a:t>i</a:t>
            </a:r>
            <a:r>
              <a:rPr lang="en-US" sz="1800" dirty="0" smtClean="0">
                <a:latin typeface="Arial Narrow" pitchFamily="34" charset="0"/>
                <a:sym typeface="Symbol" pitchFamily="18" charset="2"/>
              </a:rPr>
              <a:t>: </a:t>
            </a:r>
            <a:r>
              <a:rPr lang="en-US" sz="1800" dirty="0" err="1" smtClean="0">
                <a:latin typeface="Arial Narrow" pitchFamily="34" charset="0"/>
                <a:sym typeface="Symbol" pitchFamily="18" charset="2"/>
              </a:rPr>
              <a:t>req</a:t>
            </a:r>
            <a:r>
              <a:rPr lang="en-US" sz="1800" dirty="0" smtClean="0">
                <a:latin typeface="Arial Narrow" pitchFamily="34" charset="0"/>
                <a:sym typeface="Symbol" pitchFamily="18" charset="2"/>
              </a:rPr>
              <a:t>[</a:t>
            </a:r>
            <a:r>
              <a:rPr lang="en-US" sz="1800" dirty="0" err="1" smtClean="0">
                <a:latin typeface="Arial Narrow" pitchFamily="34" charset="0"/>
                <a:sym typeface="Symbol" pitchFamily="18" charset="2"/>
              </a:rPr>
              <a:t>i</a:t>
            </a:r>
            <a:r>
              <a:rPr lang="en-US" sz="1800" dirty="0" smtClean="0">
                <a:latin typeface="Arial Narrow" pitchFamily="34" charset="0"/>
                <a:sym typeface="Symbol" pitchFamily="18" charset="2"/>
              </a:rPr>
              <a:t>] = last[</a:t>
            </a:r>
            <a:r>
              <a:rPr lang="en-US" sz="1800" dirty="0" err="1" smtClean="0">
                <a:latin typeface="Arial Narrow" pitchFamily="34" charset="0"/>
                <a:sym typeface="Symbol" pitchFamily="18" charset="2"/>
              </a:rPr>
              <a:t>i</a:t>
            </a:r>
            <a:r>
              <a:rPr lang="en-US" sz="1800" dirty="0" smtClean="0">
                <a:latin typeface="Arial Narrow" pitchFamily="34" charset="0"/>
                <a:sym typeface="Symbol" pitchFamily="18" charset="2"/>
              </a:rPr>
              <a:t>] = 0</a:t>
            </a:r>
            <a:endParaRPr lang="en-US" sz="1800" dirty="0" smtClean="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Arial Narrow" pitchFamily="34" charset="0"/>
              </a:rPr>
              <a:t>	* Entry protocol *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Arial Narrow" pitchFamily="34" charset="0"/>
              </a:rPr>
              <a:t>		</a:t>
            </a:r>
            <a:r>
              <a:rPr lang="en-US" sz="1800" dirty="0" err="1" smtClean="0">
                <a:latin typeface="Arial Narrow" pitchFamily="34" charset="0"/>
              </a:rPr>
              <a:t>req</a:t>
            </a:r>
            <a:r>
              <a:rPr lang="en-US" sz="1800" dirty="0" smtClean="0">
                <a:latin typeface="Arial Narrow" pitchFamily="34" charset="0"/>
              </a:rPr>
              <a:t>[j] := </a:t>
            </a:r>
            <a:r>
              <a:rPr lang="en-US" sz="1800" dirty="0" err="1" smtClean="0">
                <a:latin typeface="Arial Narrow" pitchFamily="34" charset="0"/>
              </a:rPr>
              <a:t>req</a:t>
            </a:r>
            <a:r>
              <a:rPr lang="en-US" sz="1800" dirty="0" smtClean="0">
                <a:latin typeface="Arial Narrow" pitchFamily="34" charset="0"/>
              </a:rPr>
              <a:t>[j] + 1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Arial Narrow" pitchFamily="34" charset="0"/>
              </a:rPr>
              <a:t>		Send (j, </a:t>
            </a:r>
            <a:r>
              <a:rPr lang="en-US" sz="1800" dirty="0" err="1" smtClean="0">
                <a:latin typeface="Arial Narrow" pitchFamily="34" charset="0"/>
              </a:rPr>
              <a:t>req</a:t>
            </a:r>
            <a:r>
              <a:rPr lang="en-US" sz="1800" dirty="0" smtClean="0">
                <a:latin typeface="Arial Narrow" pitchFamily="34" charset="0"/>
              </a:rPr>
              <a:t>[j]) to all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Arial Narrow" pitchFamily="34" charset="0"/>
              </a:rPr>
              <a:t>		Wait until token (Q, last) arrives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solidFill>
                  <a:srgbClr val="FF0000"/>
                </a:solidFill>
                <a:latin typeface="Arial Narrow" pitchFamily="34" charset="0"/>
              </a:rPr>
              <a:t>		Critical Section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Arial Narrow" pitchFamily="34" charset="0"/>
              </a:rPr>
              <a:t>	* Exit protocol</a:t>
            </a:r>
            <a:r>
              <a:rPr lang="en-US" sz="1800" dirty="0" smtClean="0">
                <a:latin typeface="Arial Narrow" pitchFamily="34" charset="0"/>
              </a:rPr>
              <a:t> *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Arial Narrow" pitchFamily="34" charset="0"/>
              </a:rPr>
              <a:t>		last[j] := </a:t>
            </a:r>
            <a:r>
              <a:rPr lang="en-US" sz="1800" dirty="0" err="1" smtClean="0">
                <a:latin typeface="Arial Narrow" pitchFamily="34" charset="0"/>
              </a:rPr>
              <a:t>req</a:t>
            </a:r>
            <a:r>
              <a:rPr lang="en-US" sz="1800" dirty="0" smtClean="0">
                <a:latin typeface="Arial Narrow" pitchFamily="34" charset="0"/>
              </a:rPr>
              <a:t>[j]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Arial Narrow" pitchFamily="34" charset="0"/>
              </a:rPr>
              <a:t>		</a:t>
            </a:r>
            <a:r>
              <a:rPr lang="en-US" sz="1800" dirty="0" smtClean="0">
                <a:latin typeface="Arial Narrow" pitchFamily="34" charset="0"/>
                <a:sym typeface="Symbol" pitchFamily="18" charset="2"/>
              </a:rPr>
              <a:t></a:t>
            </a:r>
            <a:r>
              <a:rPr lang="en-US" sz="1800" dirty="0" smtClean="0">
                <a:latin typeface="Arial Narrow" pitchFamily="34" charset="0"/>
              </a:rPr>
              <a:t>k ≠ j: k </a:t>
            </a:r>
            <a:r>
              <a:rPr lang="en-US" sz="1800" dirty="0" smtClean="0">
                <a:latin typeface="Arial Narrow" pitchFamily="34" charset="0"/>
                <a:sym typeface="Symbol" pitchFamily="18" charset="2"/>
              </a:rPr>
              <a:t></a:t>
            </a:r>
            <a:r>
              <a:rPr lang="en-US" sz="1800" dirty="0" smtClean="0">
                <a:latin typeface="Arial Narrow" pitchFamily="34" charset="0"/>
              </a:rPr>
              <a:t> Q </a:t>
            </a:r>
            <a:r>
              <a:rPr lang="en-US" sz="1800" dirty="0" smtClean="0">
                <a:latin typeface="Arial Narrow" pitchFamily="34" charset="0"/>
                <a:sym typeface="Symbol" pitchFamily="18" charset="2"/>
              </a:rPr>
              <a:t></a:t>
            </a:r>
            <a:r>
              <a:rPr lang="en-US" sz="1800" dirty="0" smtClean="0">
                <a:latin typeface="Arial Narrow" pitchFamily="34" charset="0"/>
              </a:rPr>
              <a:t> </a:t>
            </a:r>
            <a:r>
              <a:rPr lang="en-US" sz="1800" dirty="0" err="1" smtClean="0">
                <a:latin typeface="Arial Narrow" pitchFamily="34" charset="0"/>
              </a:rPr>
              <a:t>req</a:t>
            </a:r>
            <a:r>
              <a:rPr lang="en-US" sz="1800" dirty="0" smtClean="0">
                <a:latin typeface="Arial Narrow" pitchFamily="34" charset="0"/>
              </a:rPr>
              <a:t>[k] = last[k] + 1 </a:t>
            </a:r>
            <a:r>
              <a:rPr lang="en-US" sz="1800" dirty="0" smtClean="0"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1800" dirty="0" smtClean="0">
                <a:latin typeface="Arial Narrow" pitchFamily="34" charset="0"/>
              </a:rPr>
              <a:t> append k to Q;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Arial Narrow" pitchFamily="34" charset="0"/>
              </a:rPr>
              <a:t>		</a:t>
            </a:r>
            <a:r>
              <a:rPr lang="en-US" sz="1800" b="1" dirty="0" smtClean="0">
                <a:latin typeface="Arial Narrow" pitchFamily="34" charset="0"/>
              </a:rPr>
              <a:t>if</a:t>
            </a:r>
            <a:r>
              <a:rPr lang="en-US" sz="1800" dirty="0" smtClean="0">
                <a:latin typeface="Arial Narrow" pitchFamily="34" charset="0"/>
              </a:rPr>
              <a:t> Q is not empty </a:t>
            </a:r>
            <a:r>
              <a:rPr lang="en-US" sz="1800" dirty="0" smtClean="0"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1800" dirty="0" smtClean="0">
                <a:latin typeface="Arial Narrow" pitchFamily="34" charset="0"/>
              </a:rPr>
              <a:t> send (tail-of-Q, last) to head-of-Q </a:t>
            </a:r>
            <a:r>
              <a:rPr lang="en-US" sz="1800" b="1" dirty="0" err="1" smtClean="0">
                <a:latin typeface="Arial Narrow" pitchFamily="34" charset="0"/>
              </a:rPr>
              <a:t>fi</a:t>
            </a:r>
            <a:endParaRPr lang="en-US" sz="1800" dirty="0" smtClean="0"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endParaRPr lang="en-US" sz="1800" dirty="0" smtClean="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Arial Narrow" pitchFamily="34" charset="0"/>
              </a:rPr>
              <a:t>	* Upon receiving a request (k, num) *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Arial Narrow" pitchFamily="34" charset="0"/>
              </a:rPr>
              <a:t>		</a:t>
            </a:r>
            <a:r>
              <a:rPr lang="en-US" sz="1800" dirty="0" err="1" smtClean="0">
                <a:latin typeface="Arial Narrow" pitchFamily="34" charset="0"/>
              </a:rPr>
              <a:t>req</a:t>
            </a:r>
            <a:r>
              <a:rPr lang="en-US" sz="1800" dirty="0" smtClean="0">
                <a:latin typeface="Arial Narrow" pitchFamily="34" charset="0"/>
              </a:rPr>
              <a:t>[k] := max(</a:t>
            </a:r>
            <a:r>
              <a:rPr lang="en-US" sz="1800" dirty="0" err="1" smtClean="0">
                <a:latin typeface="Arial Narrow" pitchFamily="34" charset="0"/>
              </a:rPr>
              <a:t>req</a:t>
            </a:r>
            <a:r>
              <a:rPr lang="en-US" sz="1800" dirty="0" smtClean="0">
                <a:latin typeface="Arial Narrow" pitchFamily="34" charset="0"/>
              </a:rPr>
              <a:t>[k], num)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latin typeface="Arial Narrow" pitchFamily="34" charset="0"/>
              </a:rPr>
              <a:t>		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 smtClean="0"/>
              <a:t>Example</a:t>
            </a:r>
          </a:p>
        </p:txBody>
      </p:sp>
      <p:sp>
        <p:nvSpPr>
          <p:cNvPr id="32771" name="Oval 3"/>
          <p:cNvSpPr>
            <a:spLocks noChangeArrowheads="1"/>
          </p:cNvSpPr>
          <p:nvPr/>
        </p:nvSpPr>
        <p:spPr bwMode="auto">
          <a:xfrm>
            <a:off x="2362200" y="2378075"/>
            <a:ext cx="304800" cy="3048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0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5257800" y="35972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2</a:t>
            </a: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4419600" y="20732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1</a:t>
            </a: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4191000" y="46640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3</a:t>
            </a:r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2514600" y="42068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4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 flipV="1">
            <a:off x="2667000" y="2225675"/>
            <a:ext cx="1752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4648200" y="2378075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4419600" y="3825875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 flipV="1">
            <a:off x="2819400" y="4435475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 flipV="1">
            <a:off x="2514600" y="2682875"/>
            <a:ext cx="76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2667000" y="2606675"/>
            <a:ext cx="2590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2590800" y="2682875"/>
            <a:ext cx="1676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4343400" y="2378075"/>
            <a:ext cx="228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2743200" y="2301875"/>
            <a:ext cx="1676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2819400" y="3825875"/>
            <a:ext cx="2438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838200" y="1847850"/>
            <a:ext cx="1639888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req=[1,0,0,0,0]</a:t>
            </a:r>
          </a:p>
          <a:p>
            <a:r>
              <a:rPr lang="en-US" sz="1600" b="0">
                <a:latin typeface="Comic Sans MS" pitchFamily="66" charset="0"/>
              </a:rPr>
              <a:t>last=[0,0,0,0,0]</a:t>
            </a:r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4757738" y="1552575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Comic Sans MS" pitchFamily="66" charset="0"/>
            </a:endParaRPr>
          </a:p>
        </p:txBody>
      </p:sp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4800600" y="1535113"/>
            <a:ext cx="15684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req=[1,0,0,0,0]</a:t>
            </a:r>
          </a:p>
          <a:p>
            <a:endParaRPr lang="en-US" sz="1600" b="0">
              <a:latin typeface="Comic Sans MS" pitchFamily="66" charset="0"/>
            </a:endParaRPr>
          </a:p>
        </p:txBody>
      </p:sp>
      <p:sp>
        <p:nvSpPr>
          <p:cNvPr id="32789" name="Rectangle 21"/>
          <p:cNvSpPr>
            <a:spLocks noChangeArrowheads="1"/>
          </p:cNvSpPr>
          <p:nvPr/>
        </p:nvSpPr>
        <p:spPr bwMode="auto">
          <a:xfrm>
            <a:off x="5562600" y="3821113"/>
            <a:ext cx="15684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req=[1,0,0,0,0]</a:t>
            </a:r>
          </a:p>
          <a:p>
            <a:endParaRPr lang="en-US" sz="1600" b="0">
              <a:latin typeface="Comic Sans MS" pitchFamily="66" charset="0"/>
            </a:endParaRPr>
          </a:p>
        </p:txBody>
      </p:sp>
      <p:sp>
        <p:nvSpPr>
          <p:cNvPr id="32790" name="Rectangle 22"/>
          <p:cNvSpPr>
            <a:spLocks noChangeArrowheads="1"/>
          </p:cNvSpPr>
          <p:nvPr/>
        </p:nvSpPr>
        <p:spPr bwMode="auto">
          <a:xfrm>
            <a:off x="4419600" y="4964113"/>
            <a:ext cx="15684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req=[1,0,0,0,0]</a:t>
            </a:r>
          </a:p>
          <a:p>
            <a:endParaRPr lang="en-US" sz="1600" b="0">
              <a:latin typeface="Comic Sans MS" pitchFamily="66" charset="0"/>
            </a:endParaRPr>
          </a:p>
        </p:txBody>
      </p:sp>
      <p:sp>
        <p:nvSpPr>
          <p:cNvPr id="32791" name="Rectangle 23"/>
          <p:cNvSpPr>
            <a:spLocks noChangeArrowheads="1"/>
          </p:cNvSpPr>
          <p:nvPr/>
        </p:nvSpPr>
        <p:spPr bwMode="auto">
          <a:xfrm>
            <a:off x="1219200" y="4506913"/>
            <a:ext cx="156845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req=[1,0,0,0,0]</a:t>
            </a:r>
          </a:p>
        </p:txBody>
      </p:sp>
      <p:sp>
        <p:nvSpPr>
          <p:cNvPr id="32792" name="Rectangle 24"/>
          <p:cNvSpPr>
            <a:spLocks noChangeArrowheads="1"/>
          </p:cNvSpPr>
          <p:nvPr/>
        </p:nvSpPr>
        <p:spPr bwMode="auto">
          <a:xfrm>
            <a:off x="3276600" y="6035675"/>
            <a:ext cx="22828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initial state</a:t>
            </a:r>
            <a:endParaRPr lang="en-US" b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 smtClean="0"/>
              <a:t>Example</a:t>
            </a:r>
          </a:p>
        </p:txBody>
      </p:sp>
      <p:sp>
        <p:nvSpPr>
          <p:cNvPr id="33795" name="Oval 3"/>
          <p:cNvSpPr>
            <a:spLocks noChangeArrowheads="1"/>
          </p:cNvSpPr>
          <p:nvPr/>
        </p:nvSpPr>
        <p:spPr bwMode="auto">
          <a:xfrm>
            <a:off x="2362200" y="2530475"/>
            <a:ext cx="304800" cy="3048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0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5257800" y="3749675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2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4419600" y="2225675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1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4191000" y="48164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3</a:t>
            </a:r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2514600" y="43592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4</a:t>
            </a: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 flipV="1">
            <a:off x="2667000" y="2378075"/>
            <a:ext cx="1752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4648200" y="2530475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4419600" y="3978275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H="1" flipV="1">
            <a:off x="2819400" y="4587875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 flipV="1">
            <a:off x="2514600" y="2835275"/>
            <a:ext cx="76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2667000" y="2759075"/>
            <a:ext cx="2590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2590800" y="2835275"/>
            <a:ext cx="1676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4343400" y="2530475"/>
            <a:ext cx="228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 flipH="1">
            <a:off x="2743200" y="2454275"/>
            <a:ext cx="1676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H="1">
            <a:off x="2819400" y="3978275"/>
            <a:ext cx="2438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838200" y="2000250"/>
            <a:ext cx="1639888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  <a:p>
            <a:r>
              <a:rPr lang="en-US" sz="1600" b="0">
                <a:latin typeface="Comic Sans MS" pitchFamily="66" charset="0"/>
              </a:rPr>
              <a:t>last=[0,0,0,0,0]</a:t>
            </a: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4757738" y="1704975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Comic Sans MS" pitchFamily="66" charset="0"/>
            </a:endParaRP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800600" y="16875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5562600" y="39735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4419600" y="51165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1219200" y="46593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2514600" y="6188075"/>
            <a:ext cx="4038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1 &amp; 2 send requests</a:t>
            </a:r>
            <a:endParaRPr lang="en-US" b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 smtClean="0"/>
              <a:t>Why mutual exclusion?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2743200"/>
          </a:xfrm>
        </p:spPr>
        <p:txBody>
          <a:bodyPr>
            <a:normAutofit fontScale="92500" lnSpcReduction="10000"/>
          </a:bodyPr>
          <a:lstStyle/>
          <a:p>
            <a:pPr marL="533400" indent="-533400">
              <a:lnSpc>
                <a:spcPct val="90000"/>
              </a:lnSpc>
              <a:buFont typeface="Symbol" pitchFamily="18" charset="2"/>
              <a:buNone/>
            </a:pPr>
            <a:r>
              <a:rPr lang="en-US" sz="2400" smtClean="0">
                <a:solidFill>
                  <a:srgbClr val="C70F05"/>
                </a:solidFill>
                <a:latin typeface="Arial" charset="0"/>
              </a:rPr>
              <a:t>Some applications are:</a:t>
            </a:r>
            <a:endParaRPr lang="en-US" sz="1800" smtClean="0">
              <a:latin typeface="Trebuchet MS" pitchFamily="34" charset="0"/>
            </a:endParaRPr>
          </a:p>
          <a:p>
            <a:pPr marL="533400" indent="-533400">
              <a:lnSpc>
                <a:spcPct val="90000"/>
              </a:lnSpc>
              <a:buFont typeface="Symbol" pitchFamily="18" charset="2"/>
              <a:buNone/>
            </a:pPr>
            <a:endParaRPr lang="en-US" sz="1800" smtClean="0">
              <a:latin typeface="Trebuchet MS" pitchFamily="34" charset="0"/>
            </a:endParaRPr>
          </a:p>
          <a:p>
            <a:pPr marL="533400" indent="-533400">
              <a:lnSpc>
                <a:spcPct val="125000"/>
              </a:lnSpc>
              <a:buFont typeface="Times" pitchFamily="18" charset="0"/>
              <a:buAutoNum type="arabicPeriod"/>
            </a:pPr>
            <a:r>
              <a:rPr lang="en-US" sz="2400" smtClean="0">
                <a:latin typeface="Trebuchet MS" pitchFamily="34" charset="0"/>
              </a:rPr>
              <a:t>Resource sharing</a:t>
            </a:r>
          </a:p>
          <a:p>
            <a:pPr marL="533400" indent="-533400">
              <a:lnSpc>
                <a:spcPct val="125000"/>
              </a:lnSpc>
              <a:buFont typeface="Times" pitchFamily="18" charset="0"/>
              <a:buAutoNum type="arabicPeriod"/>
            </a:pPr>
            <a:r>
              <a:rPr lang="en-US" sz="2400" smtClean="0">
                <a:latin typeface="Trebuchet MS" pitchFamily="34" charset="0"/>
              </a:rPr>
              <a:t>Avoiding concurrent update on shared data</a:t>
            </a:r>
          </a:p>
          <a:p>
            <a:pPr marL="533400" indent="-533400">
              <a:lnSpc>
                <a:spcPct val="125000"/>
              </a:lnSpc>
              <a:buFont typeface="Times" pitchFamily="18" charset="0"/>
              <a:buAutoNum type="arabicPeriod"/>
            </a:pPr>
            <a:r>
              <a:rPr lang="en-US" sz="2400" smtClean="0">
                <a:latin typeface="Trebuchet MS" pitchFamily="34" charset="0"/>
              </a:rPr>
              <a:t>Controlling the grain of atomicity</a:t>
            </a:r>
          </a:p>
          <a:p>
            <a:pPr marL="533400" indent="-533400">
              <a:lnSpc>
                <a:spcPct val="125000"/>
              </a:lnSpc>
              <a:buFont typeface="Times" pitchFamily="18" charset="0"/>
              <a:buAutoNum type="arabicPeriod"/>
            </a:pPr>
            <a:r>
              <a:rPr lang="en-US" sz="2400" smtClean="0">
                <a:latin typeface="Trebuchet MS" pitchFamily="34" charset="0"/>
              </a:rPr>
              <a:t>Medium Access Control in Ethernet</a:t>
            </a:r>
          </a:p>
          <a:p>
            <a:pPr marL="533400" indent="-533400">
              <a:lnSpc>
                <a:spcPct val="125000"/>
              </a:lnSpc>
              <a:buFont typeface="Times" pitchFamily="18" charset="0"/>
              <a:buAutoNum type="arabicPeriod"/>
            </a:pPr>
            <a:r>
              <a:rPr lang="en-US" sz="2400" smtClean="0">
                <a:latin typeface="Trebuchet MS" pitchFamily="34" charset="0"/>
              </a:rPr>
              <a:t>Collision avoidance in wireless broadcasts</a:t>
            </a:r>
          </a:p>
          <a:p>
            <a:pPr marL="533400" indent="-533400">
              <a:lnSpc>
                <a:spcPct val="90000"/>
              </a:lnSpc>
              <a:buFont typeface="Times" pitchFamily="18" charset="0"/>
              <a:buAutoNum type="arabicPeriod"/>
            </a:pPr>
            <a:endParaRPr lang="en-US" sz="1800" smtClean="0">
              <a:latin typeface="Trebuchet MS" pitchFamily="34" charset="0"/>
            </a:endParaRPr>
          </a:p>
          <a:p>
            <a:pPr marL="533400" indent="-533400">
              <a:lnSpc>
                <a:spcPct val="90000"/>
              </a:lnSpc>
            </a:pPr>
            <a:endParaRPr lang="en-US" sz="1800" smtClean="0">
              <a:latin typeface="Trebuchet MS" pitchFamily="34" charset="0"/>
            </a:endParaRPr>
          </a:p>
          <a:p>
            <a:pPr marL="533400" indent="-533400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 smtClean="0"/>
              <a:t>Example</a:t>
            </a:r>
          </a:p>
        </p:txBody>
      </p:sp>
      <p:sp>
        <p:nvSpPr>
          <p:cNvPr id="34819" name="Oval 3"/>
          <p:cNvSpPr>
            <a:spLocks noChangeArrowheads="1"/>
          </p:cNvSpPr>
          <p:nvPr/>
        </p:nvSpPr>
        <p:spPr bwMode="auto">
          <a:xfrm>
            <a:off x="2362200" y="2393950"/>
            <a:ext cx="304800" cy="3048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0</a:t>
            </a:r>
          </a:p>
        </p:txBody>
      </p:sp>
      <p:sp>
        <p:nvSpPr>
          <p:cNvPr id="34820" name="Oval 4"/>
          <p:cNvSpPr>
            <a:spLocks noChangeArrowheads="1"/>
          </p:cNvSpPr>
          <p:nvPr/>
        </p:nvSpPr>
        <p:spPr bwMode="auto">
          <a:xfrm>
            <a:off x="5257800" y="3613150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2</a:t>
            </a:r>
          </a:p>
        </p:txBody>
      </p:sp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4419600" y="2089150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1</a:t>
            </a:r>
          </a:p>
        </p:txBody>
      </p:sp>
      <p:sp>
        <p:nvSpPr>
          <p:cNvPr id="34822" name="Oval 6"/>
          <p:cNvSpPr>
            <a:spLocks noChangeArrowheads="1"/>
          </p:cNvSpPr>
          <p:nvPr/>
        </p:nvSpPr>
        <p:spPr bwMode="auto">
          <a:xfrm>
            <a:off x="4191000" y="467995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3</a:t>
            </a:r>
          </a:p>
        </p:txBody>
      </p:sp>
      <p:sp>
        <p:nvSpPr>
          <p:cNvPr id="34823" name="Oval 7"/>
          <p:cNvSpPr>
            <a:spLocks noChangeArrowheads="1"/>
          </p:cNvSpPr>
          <p:nvPr/>
        </p:nvSpPr>
        <p:spPr bwMode="auto">
          <a:xfrm>
            <a:off x="2514600" y="422275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4</a:t>
            </a:r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 flipV="1">
            <a:off x="2667000" y="2241550"/>
            <a:ext cx="1752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4648200" y="2393950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 flipH="1">
            <a:off x="4419600" y="384175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 flipH="1" flipV="1">
            <a:off x="2819400" y="4451350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 flipH="1" flipV="1">
            <a:off x="2514600" y="2698750"/>
            <a:ext cx="76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2667000" y="2622550"/>
            <a:ext cx="2590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>
            <a:off x="2590800" y="2698750"/>
            <a:ext cx="1676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 flipH="1">
            <a:off x="4343400" y="2393950"/>
            <a:ext cx="228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 flipH="1">
            <a:off x="2743200" y="2317750"/>
            <a:ext cx="1676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 flipH="1">
            <a:off x="2819400" y="3841750"/>
            <a:ext cx="2438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838200" y="1863725"/>
            <a:ext cx="1608138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  <a:p>
            <a:r>
              <a:rPr lang="en-US" sz="1600" b="0">
                <a:latin typeface="Comic Sans MS" pitchFamily="66" charset="0"/>
              </a:rPr>
              <a:t>last=[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,0,0,0,0]</a:t>
            </a:r>
          </a:p>
          <a:p>
            <a:r>
              <a:rPr lang="en-US" sz="1600" b="0">
                <a:latin typeface="Comic Sans MS" pitchFamily="66" charset="0"/>
              </a:rPr>
              <a:t>Q=(1,2)</a:t>
            </a:r>
          </a:p>
        </p:txBody>
      </p:sp>
      <p:sp>
        <p:nvSpPr>
          <p:cNvPr id="34835" name="Rectangle 19"/>
          <p:cNvSpPr>
            <a:spLocks noChangeArrowheads="1"/>
          </p:cNvSpPr>
          <p:nvPr/>
        </p:nvSpPr>
        <p:spPr bwMode="auto">
          <a:xfrm>
            <a:off x="4757738" y="1574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34836" name="Rectangle 20"/>
          <p:cNvSpPr>
            <a:spLocks noChangeArrowheads="1"/>
          </p:cNvSpPr>
          <p:nvPr/>
        </p:nvSpPr>
        <p:spPr bwMode="auto">
          <a:xfrm>
            <a:off x="4800600" y="1524000"/>
            <a:ext cx="1503363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  <a:p>
            <a:endParaRPr lang="en-US" sz="1600" b="0">
              <a:latin typeface="Times New Roman" pitchFamily="18" charset="0"/>
            </a:endParaRPr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5562600" y="3836988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4419600" y="4979988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1219200" y="4522788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2514600" y="6051550"/>
            <a:ext cx="4038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0 prepares to exit 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 smtClean="0"/>
              <a:t>Example</a:t>
            </a:r>
          </a:p>
        </p:txBody>
      </p:sp>
      <p:sp>
        <p:nvSpPr>
          <p:cNvPr id="35843" name="Oval 3"/>
          <p:cNvSpPr>
            <a:spLocks noChangeArrowheads="1"/>
          </p:cNvSpPr>
          <p:nvPr/>
        </p:nvSpPr>
        <p:spPr bwMode="auto">
          <a:xfrm>
            <a:off x="2362200" y="2378075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0</a:t>
            </a:r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5257800" y="3597275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2</a:t>
            </a:r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4419600" y="2073275"/>
            <a:ext cx="304800" cy="3048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1</a:t>
            </a:r>
          </a:p>
        </p:txBody>
      </p:sp>
      <p:sp>
        <p:nvSpPr>
          <p:cNvPr id="35846" name="Oval 6"/>
          <p:cNvSpPr>
            <a:spLocks noChangeArrowheads="1"/>
          </p:cNvSpPr>
          <p:nvPr/>
        </p:nvSpPr>
        <p:spPr bwMode="auto">
          <a:xfrm>
            <a:off x="4191000" y="46640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3</a:t>
            </a:r>
          </a:p>
        </p:txBody>
      </p:sp>
      <p:sp>
        <p:nvSpPr>
          <p:cNvPr id="35847" name="Oval 7"/>
          <p:cNvSpPr>
            <a:spLocks noChangeArrowheads="1"/>
          </p:cNvSpPr>
          <p:nvPr/>
        </p:nvSpPr>
        <p:spPr bwMode="auto">
          <a:xfrm>
            <a:off x="2514600" y="42068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4</a:t>
            </a:r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 flipV="1">
            <a:off x="2667000" y="2225675"/>
            <a:ext cx="1752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4648200" y="2378075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>
            <a:off x="4419600" y="3825875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 flipV="1">
            <a:off x="2819400" y="4435475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 flipH="1" flipV="1">
            <a:off x="2514600" y="2682875"/>
            <a:ext cx="76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2667000" y="2606675"/>
            <a:ext cx="2590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>
            <a:off x="2590800" y="2682875"/>
            <a:ext cx="1676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H="1">
            <a:off x="4343400" y="2378075"/>
            <a:ext cx="228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 flipH="1">
            <a:off x="2743200" y="2301875"/>
            <a:ext cx="1676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 flipH="1">
            <a:off x="2819400" y="3825875"/>
            <a:ext cx="2438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838200" y="1847850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4757738" y="1552575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Comic Sans MS" pitchFamily="66" charset="0"/>
            </a:endParaRPr>
          </a:p>
        </p:txBody>
      </p:sp>
      <p:sp>
        <p:nvSpPr>
          <p:cNvPr id="35860" name="Rectangle 20"/>
          <p:cNvSpPr>
            <a:spLocks noChangeArrowheads="1"/>
          </p:cNvSpPr>
          <p:nvPr/>
        </p:nvSpPr>
        <p:spPr bwMode="auto">
          <a:xfrm>
            <a:off x="4800600" y="1535113"/>
            <a:ext cx="1608138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  <a:p>
            <a:r>
              <a:rPr lang="en-US" sz="1600" b="0">
                <a:latin typeface="Comic Sans MS" pitchFamily="66" charset="0"/>
              </a:rPr>
              <a:t>last=[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,0,0,0,0]</a:t>
            </a:r>
          </a:p>
          <a:p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Q=(2)</a:t>
            </a:r>
            <a:endParaRPr lang="en-US" sz="1600" b="0">
              <a:latin typeface="Comic Sans MS" pitchFamily="66" charset="0"/>
            </a:endParaRP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562600" y="3821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4419600" y="4964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1219200" y="45069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1676400" y="6035675"/>
            <a:ext cx="5867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0 passes token (Q and last) to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 smtClean="0"/>
              <a:t>Example</a:t>
            </a:r>
          </a:p>
        </p:txBody>
      </p:sp>
      <p:sp>
        <p:nvSpPr>
          <p:cNvPr id="36867" name="Oval 3"/>
          <p:cNvSpPr>
            <a:spLocks noChangeArrowheads="1"/>
          </p:cNvSpPr>
          <p:nvPr/>
        </p:nvSpPr>
        <p:spPr bwMode="auto">
          <a:xfrm>
            <a:off x="2362200" y="2454275"/>
            <a:ext cx="304800" cy="3048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0</a:t>
            </a: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5257800" y="3673475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2</a:t>
            </a:r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4419600" y="2149475"/>
            <a:ext cx="304800" cy="3048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1</a:t>
            </a:r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4191000" y="4740275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3</a:t>
            </a:r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2514600" y="42830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4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 flipV="1">
            <a:off x="2667000" y="2301875"/>
            <a:ext cx="1752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4648200" y="2454275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4419600" y="3902075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 flipV="1">
            <a:off x="2819400" y="4511675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 flipV="1">
            <a:off x="2514600" y="2759075"/>
            <a:ext cx="76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2667000" y="2682875"/>
            <a:ext cx="2590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2590800" y="2759075"/>
            <a:ext cx="1676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4343400" y="2454275"/>
            <a:ext cx="228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2743200" y="2378075"/>
            <a:ext cx="1676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2819400" y="3902075"/>
            <a:ext cx="2438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838200" y="1920875"/>
            <a:ext cx="1697038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  <a:p>
            <a:endParaRPr lang="en-US" sz="1600" b="0">
              <a:latin typeface="Comic Sans MS" pitchFamily="66" charset="0"/>
            </a:endParaRP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4757738" y="1628775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Comic Sans MS" pitchFamily="66" charset="0"/>
            </a:endParaRPr>
          </a:p>
        </p:txBody>
      </p:sp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4800600" y="1611313"/>
            <a:ext cx="1608138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  <a:p>
            <a:r>
              <a:rPr lang="en-US" sz="1600" b="0">
                <a:latin typeface="Comic Sans MS" pitchFamily="66" charset="0"/>
              </a:rPr>
              <a:t>last=[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,0,0,0,0]</a:t>
            </a:r>
          </a:p>
          <a:p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Q=(2,0,3)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5562600" y="38973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4419600" y="50403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</p:txBody>
      </p:sp>
      <p:sp>
        <p:nvSpPr>
          <p:cNvPr id="36887" name="Rectangle 23"/>
          <p:cNvSpPr>
            <a:spLocks noChangeArrowheads="1"/>
          </p:cNvSpPr>
          <p:nvPr/>
        </p:nvSpPr>
        <p:spPr bwMode="auto">
          <a:xfrm>
            <a:off x="1219200" y="4583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2667000" y="6035675"/>
            <a:ext cx="4191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0 and 3 send requests</a:t>
            </a:r>
            <a:endParaRPr lang="en-US" b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 smtClean="0"/>
              <a:t>Example</a:t>
            </a:r>
          </a:p>
        </p:txBody>
      </p:sp>
      <p:sp>
        <p:nvSpPr>
          <p:cNvPr id="37891" name="Oval 3"/>
          <p:cNvSpPr>
            <a:spLocks noChangeArrowheads="1"/>
          </p:cNvSpPr>
          <p:nvPr/>
        </p:nvSpPr>
        <p:spPr bwMode="auto">
          <a:xfrm>
            <a:off x="2478087" y="2328862"/>
            <a:ext cx="304800" cy="3048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0</a:t>
            </a:r>
          </a:p>
        </p:txBody>
      </p:sp>
      <p:sp>
        <p:nvSpPr>
          <p:cNvPr id="37892" name="Oval 4"/>
          <p:cNvSpPr>
            <a:spLocks noChangeArrowheads="1"/>
          </p:cNvSpPr>
          <p:nvPr/>
        </p:nvSpPr>
        <p:spPr bwMode="auto">
          <a:xfrm>
            <a:off x="5373687" y="3548062"/>
            <a:ext cx="304800" cy="3048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2</a:t>
            </a:r>
          </a:p>
        </p:txBody>
      </p:sp>
      <p:sp>
        <p:nvSpPr>
          <p:cNvPr id="37893" name="Oval 5"/>
          <p:cNvSpPr>
            <a:spLocks noChangeArrowheads="1"/>
          </p:cNvSpPr>
          <p:nvPr/>
        </p:nvSpPr>
        <p:spPr bwMode="auto">
          <a:xfrm>
            <a:off x="4535487" y="2024062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1</a:t>
            </a:r>
          </a:p>
        </p:txBody>
      </p:sp>
      <p:sp>
        <p:nvSpPr>
          <p:cNvPr id="37894" name="Oval 6"/>
          <p:cNvSpPr>
            <a:spLocks noChangeArrowheads="1"/>
          </p:cNvSpPr>
          <p:nvPr/>
        </p:nvSpPr>
        <p:spPr bwMode="auto">
          <a:xfrm>
            <a:off x="4306887" y="4614862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3</a:t>
            </a:r>
          </a:p>
        </p:txBody>
      </p:sp>
      <p:sp>
        <p:nvSpPr>
          <p:cNvPr id="37895" name="Oval 7"/>
          <p:cNvSpPr>
            <a:spLocks noChangeArrowheads="1"/>
          </p:cNvSpPr>
          <p:nvPr/>
        </p:nvSpPr>
        <p:spPr bwMode="auto">
          <a:xfrm>
            <a:off x="2630487" y="4157662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4</a:t>
            </a:r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 flipV="1">
            <a:off x="2782887" y="2176462"/>
            <a:ext cx="1752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4764087" y="2328862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H="1">
            <a:off x="4535487" y="3776662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H="1" flipV="1">
            <a:off x="2935287" y="4386262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 flipH="1" flipV="1">
            <a:off x="2630487" y="2633662"/>
            <a:ext cx="76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>
            <a:off x="2782887" y="2557462"/>
            <a:ext cx="2590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>
            <a:off x="2706687" y="2633662"/>
            <a:ext cx="1676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 flipH="1">
            <a:off x="4459287" y="2328862"/>
            <a:ext cx="228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 flipH="1">
            <a:off x="2859087" y="2252662"/>
            <a:ext cx="1676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 flipH="1">
            <a:off x="2935287" y="3776662"/>
            <a:ext cx="2438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954087" y="1798637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873625" y="1503362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Comic Sans MS" pitchFamily="66" charset="0"/>
            </a:endParaRPr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4916487" y="1485900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678487" y="3771900"/>
            <a:ext cx="1576388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  <a:p>
            <a:r>
              <a:rPr lang="en-US" sz="1600" b="0">
                <a:latin typeface="Comic Sans MS" pitchFamily="66" charset="0"/>
              </a:rPr>
              <a:t>last=[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,0,0,0]</a:t>
            </a:r>
          </a:p>
          <a:p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Q=(0,3)</a:t>
            </a:r>
          </a:p>
          <a:p>
            <a:endParaRPr lang="en-US" sz="1600" b="0">
              <a:latin typeface="Comic Sans MS" pitchFamily="66" charset="0"/>
            </a:endParaRPr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4535487" y="4914900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</p:txBody>
      </p:sp>
      <p:sp>
        <p:nvSpPr>
          <p:cNvPr id="37911" name="Rectangle 23"/>
          <p:cNvSpPr>
            <a:spLocks noChangeArrowheads="1"/>
          </p:cNvSpPr>
          <p:nvPr/>
        </p:nvSpPr>
        <p:spPr bwMode="auto">
          <a:xfrm>
            <a:off x="1335087" y="4457700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2782887" y="5910262"/>
            <a:ext cx="3810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1 sends token to 2</a:t>
            </a:r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938212" y="6400800"/>
            <a:ext cx="6376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굴림" pitchFamily="50" charset="-127"/>
              </a:rPr>
              <a:t>Message Complexity = (n-1) + 1 </a:t>
            </a:r>
            <a:r>
              <a:rPr lang="en-US" altLang="ko-KR">
                <a:ea typeface="굴림" pitchFamily="50" charset="-127"/>
                <a:sym typeface="Wingdings" pitchFamily="2" charset="2"/>
              </a:rPr>
              <a:t> O(n)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r>
              <a:rPr lang="en-US" sz="4000" b="1" smtClean="0"/>
              <a:t>Raymond’s tree-based algorithm</a:t>
            </a:r>
            <a:endParaRPr lang="en-US" b="1" smtClean="0"/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2133600" y="1905000"/>
          <a:ext cx="5181600" cy="2362200"/>
        </p:xfrm>
        <a:graphic>
          <a:graphicData uri="http://schemas.openxmlformats.org/presentationml/2006/ole">
            <p:oleObj spid="_x0000_s5122" name="Document" r:id="rId3" imgW="3797808" imgH="1828800" progId="Word.Document.8">
              <p:embed/>
            </p:oleObj>
          </a:graphicData>
        </a:graphic>
      </p:graphicFrame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2286000" y="24384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810000" y="3687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3657600" y="4114800"/>
            <a:ext cx="609600" cy="304800"/>
          </a:xfrm>
          <a:prstGeom prst="wedgeRoundRectCallout">
            <a:avLst>
              <a:gd name="adj1" fmla="val -54690"/>
              <a:gd name="adj2" fmla="val -16094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1,4</a:t>
            </a: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5029200" y="3962400"/>
            <a:ext cx="609600" cy="304800"/>
          </a:xfrm>
          <a:prstGeom prst="wedgeRoundRectCallout">
            <a:avLst>
              <a:gd name="adj1" fmla="val -91407"/>
              <a:gd name="adj2" fmla="val -13229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4,7</a:t>
            </a:r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1905000" y="2971800"/>
            <a:ext cx="609600" cy="304800"/>
          </a:xfrm>
          <a:prstGeom prst="wedgeRoundRectCallout">
            <a:avLst>
              <a:gd name="adj1" fmla="val 12500"/>
              <a:gd name="adj2" fmla="val -14895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5029200" y="1905000"/>
            <a:ext cx="609600" cy="304800"/>
          </a:xfrm>
          <a:prstGeom prst="wedgeRoundRectCallout">
            <a:avLst>
              <a:gd name="adj1" fmla="val -91667"/>
              <a:gd name="adj2" fmla="val 145315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6096000" y="2819400"/>
            <a:ext cx="609600" cy="304800"/>
          </a:xfrm>
          <a:prstGeom prst="wedgeRoundRectCallout">
            <a:avLst>
              <a:gd name="adj1" fmla="val -67190"/>
              <a:gd name="adj2" fmla="val -15260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</a:t>
            </a:r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4572000" y="23622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5715000" y="23622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Oval 13"/>
          <p:cNvSpPr>
            <a:spLocks noChangeArrowheads="1"/>
          </p:cNvSpPr>
          <p:nvPr/>
        </p:nvSpPr>
        <p:spPr bwMode="auto">
          <a:xfrm>
            <a:off x="4572000" y="34290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2819400" y="5029200"/>
            <a:ext cx="3544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1,4,7 want to enter their CS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 smtClean="0"/>
              <a:t>Raymond’s Algorithm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2133600" y="1828800"/>
          <a:ext cx="5181600" cy="2362200"/>
        </p:xfrm>
        <a:graphic>
          <a:graphicData uri="http://schemas.openxmlformats.org/presentationml/2006/ole">
            <p:oleObj spid="_x0000_s6146" name="Document" r:id="rId3" imgW="3797808" imgH="1828800" progId="Word.Document.8">
              <p:embed/>
            </p:oleObj>
          </a:graphicData>
        </a:graphic>
      </p:graphicFrame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3429000" y="35052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810000" y="36115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3657600" y="3962400"/>
            <a:ext cx="609600" cy="304800"/>
          </a:xfrm>
          <a:prstGeom prst="wedgeRoundRectCallout">
            <a:avLst>
              <a:gd name="adj1" fmla="val -48699"/>
              <a:gd name="adj2" fmla="val -14895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1,4</a:t>
            </a: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4953000" y="3962400"/>
            <a:ext cx="609600" cy="304800"/>
          </a:xfrm>
          <a:prstGeom prst="wedgeRoundRectCallout">
            <a:avLst>
              <a:gd name="adj1" fmla="val -62759"/>
              <a:gd name="adj2" fmla="val -14479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4,7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4953000" y="1752600"/>
            <a:ext cx="609600" cy="304800"/>
          </a:xfrm>
          <a:prstGeom prst="wedgeRoundRectCallout">
            <a:avLst>
              <a:gd name="adj1" fmla="val -71356"/>
              <a:gd name="adj2" fmla="val 13333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2438400" y="2743200"/>
            <a:ext cx="685800" cy="9144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6096000" y="2819400"/>
            <a:ext cx="609600" cy="304800"/>
          </a:xfrm>
          <a:prstGeom prst="wedgeRoundRectCallout">
            <a:avLst>
              <a:gd name="adj1" fmla="val -77606"/>
              <a:gd name="adj2" fmla="val -17291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</a:t>
            </a:r>
          </a:p>
        </p:txBody>
      </p:sp>
      <p:sp>
        <p:nvSpPr>
          <p:cNvPr id="6155" name="Oval 11"/>
          <p:cNvSpPr>
            <a:spLocks noChangeArrowheads="1"/>
          </p:cNvSpPr>
          <p:nvPr/>
        </p:nvSpPr>
        <p:spPr bwMode="auto">
          <a:xfrm>
            <a:off x="2286000" y="2362200"/>
            <a:ext cx="228600" cy="2286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Oval 12"/>
          <p:cNvSpPr>
            <a:spLocks noChangeArrowheads="1"/>
          </p:cNvSpPr>
          <p:nvPr/>
        </p:nvSpPr>
        <p:spPr bwMode="auto">
          <a:xfrm>
            <a:off x="5715000" y="22860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4495800" y="34290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Oval 14"/>
          <p:cNvSpPr>
            <a:spLocks noChangeArrowheads="1"/>
          </p:cNvSpPr>
          <p:nvPr/>
        </p:nvSpPr>
        <p:spPr bwMode="auto">
          <a:xfrm>
            <a:off x="4572000" y="22860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3429000" y="4953000"/>
            <a:ext cx="2833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2 sends the token to 6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 smtClean="0"/>
              <a:t>Raymond’s Algorithm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2133600" y="1752600"/>
          <a:ext cx="5181600" cy="2362200"/>
        </p:xfrm>
        <a:graphic>
          <a:graphicData uri="http://schemas.openxmlformats.org/presentationml/2006/ole">
            <p:oleObj spid="_x0000_s7170" name="Document" r:id="rId4" imgW="3797808" imgH="1828800" progId="Word.Document.8">
              <p:embed/>
            </p:oleObj>
          </a:graphicData>
        </a:graphic>
      </p:graphicFrame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4648200" y="22860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810000" y="35353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5029200" y="1752600"/>
            <a:ext cx="457200" cy="304800"/>
          </a:xfrm>
          <a:prstGeom prst="wedgeRoundRectCallout">
            <a:avLst>
              <a:gd name="adj1" fmla="val -84375"/>
              <a:gd name="adj2" fmla="val 13333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5029200" y="3962400"/>
            <a:ext cx="609600" cy="304800"/>
          </a:xfrm>
          <a:prstGeom prst="wedgeRoundRectCallout">
            <a:avLst>
              <a:gd name="adj1" fmla="val -81250"/>
              <a:gd name="adj2" fmla="val -16094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4,7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V="1">
            <a:off x="3657600" y="2362200"/>
            <a:ext cx="762000" cy="9144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6248400" y="1600200"/>
            <a:ext cx="457200" cy="304800"/>
          </a:xfrm>
          <a:prstGeom prst="wedgeRoundRectCallout">
            <a:avLst>
              <a:gd name="adj1" fmla="val -92361"/>
              <a:gd name="adj2" fmla="val 14114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</a:t>
            </a:r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2286000" y="2286000"/>
            <a:ext cx="228600" cy="2286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533400" y="4800600"/>
            <a:ext cx="8186738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000" b="0">
                <a:latin typeface="Arial" charset="0"/>
                <a:ea typeface="굴림" pitchFamily="50" charset="-127"/>
              </a:rPr>
              <a:t>[Question] Proof ME1, ME2 and ME3 for this algorithm.</a:t>
            </a:r>
          </a:p>
          <a:p>
            <a:endParaRPr lang="en-US" altLang="ko-KR" sz="2000" b="0">
              <a:latin typeface="Arial" charset="0"/>
              <a:ea typeface="굴림" pitchFamily="50" charset="-127"/>
            </a:endParaRPr>
          </a:p>
          <a:p>
            <a:r>
              <a:rPr lang="en-US" sz="2000" b="0">
                <a:latin typeface="Arial" charset="0"/>
              </a:rPr>
              <a:t>The </a:t>
            </a:r>
            <a:r>
              <a:rPr lang="en-US" sz="2000" b="0">
                <a:solidFill>
                  <a:srgbClr val="0000CC"/>
                </a:solidFill>
                <a:latin typeface="Arial" charset="0"/>
              </a:rPr>
              <a:t>message complexity</a:t>
            </a:r>
            <a:r>
              <a:rPr lang="en-US" sz="2000" b="0">
                <a:latin typeface="Arial" charset="0"/>
              </a:rPr>
              <a:t> is </a:t>
            </a:r>
            <a:r>
              <a:rPr lang="en-US" sz="2000" b="0">
                <a:solidFill>
                  <a:srgbClr val="C70F05"/>
                </a:solidFill>
                <a:latin typeface="Arial" charset="0"/>
              </a:rPr>
              <a:t>O(diameter)</a:t>
            </a:r>
            <a:r>
              <a:rPr lang="en-US" sz="2000" b="0">
                <a:latin typeface="Arial" charset="0"/>
              </a:rPr>
              <a:t> of the tree. Extensive </a:t>
            </a:r>
          </a:p>
          <a:p>
            <a:r>
              <a:rPr lang="en-US" sz="2000" b="0">
                <a:latin typeface="Arial" charset="0"/>
              </a:rPr>
              <a:t>empirical measurements show that the average diameter of </a:t>
            </a:r>
            <a:r>
              <a:rPr lang="en-US" sz="2000" b="0">
                <a:solidFill>
                  <a:srgbClr val="C70F05"/>
                </a:solidFill>
                <a:latin typeface="Arial" charset="0"/>
              </a:rPr>
              <a:t>randomly </a:t>
            </a:r>
          </a:p>
          <a:p>
            <a:r>
              <a:rPr lang="en-US" sz="2000" b="0">
                <a:solidFill>
                  <a:srgbClr val="C70F05"/>
                </a:solidFill>
                <a:latin typeface="Arial" charset="0"/>
              </a:rPr>
              <a:t>chosen</a:t>
            </a:r>
            <a:r>
              <a:rPr lang="en-US" sz="2000" b="0">
                <a:latin typeface="Arial" charset="0"/>
              </a:rPr>
              <a:t> trees of </a:t>
            </a:r>
            <a:r>
              <a:rPr lang="en-US" sz="2000" b="0">
                <a:solidFill>
                  <a:srgbClr val="C70F05"/>
                </a:solidFill>
                <a:latin typeface="Arial" charset="0"/>
              </a:rPr>
              <a:t>size n</a:t>
            </a:r>
            <a:r>
              <a:rPr lang="en-US" sz="2000" b="0">
                <a:latin typeface="Arial" charset="0"/>
              </a:rPr>
              <a:t> is O(</a:t>
            </a:r>
            <a:r>
              <a:rPr lang="en-US" sz="2000" b="0">
                <a:solidFill>
                  <a:srgbClr val="C70F05"/>
                </a:solidFill>
                <a:latin typeface="Arial" charset="0"/>
              </a:rPr>
              <a:t>log n)</a:t>
            </a:r>
            <a:r>
              <a:rPr lang="en-US" sz="2000" b="0">
                <a:latin typeface="Arial" charset="0"/>
              </a:rPr>
              <a:t>. Therefore, the authors claim that the </a:t>
            </a:r>
          </a:p>
          <a:p>
            <a:r>
              <a:rPr lang="en-US" sz="2000" b="0">
                <a:latin typeface="Arial" charset="0"/>
              </a:rPr>
              <a:t>average message complexity is O(log n)</a:t>
            </a:r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4572000" y="32766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Oval 13"/>
          <p:cNvSpPr>
            <a:spLocks noChangeArrowheads="1"/>
          </p:cNvSpPr>
          <p:nvPr/>
        </p:nvSpPr>
        <p:spPr bwMode="auto">
          <a:xfrm>
            <a:off x="5715000" y="22098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3276600" y="4341813"/>
            <a:ext cx="3538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Arial" charset="0"/>
              </a:rPr>
              <a:t>6 forwards the token to 1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7183" name="AutoShape 15"/>
          <p:cNvSpPr>
            <a:spLocks noChangeArrowheads="1"/>
          </p:cNvSpPr>
          <p:nvPr/>
        </p:nvSpPr>
        <p:spPr bwMode="auto">
          <a:xfrm>
            <a:off x="3886200" y="3810000"/>
            <a:ext cx="457200" cy="304800"/>
          </a:xfrm>
          <a:prstGeom prst="wedgeRoundRectCallout">
            <a:avLst>
              <a:gd name="adj1" fmla="val -103125"/>
              <a:gd name="adj2" fmla="val -132815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 smtClean="0"/>
              <a:t>Specifications</a:t>
            </a:r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4582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C70F05"/>
                </a:solidFill>
                <a:latin typeface="Arial" charset="0"/>
              </a:rPr>
              <a:t>ME1</a:t>
            </a:r>
            <a:r>
              <a:rPr lang="en-US" sz="2000" b="1" smtClean="0">
                <a:latin typeface="Arial" charset="0"/>
              </a:rPr>
              <a:t>.</a:t>
            </a:r>
            <a:r>
              <a:rPr lang="en-US" sz="2000" smtClean="0">
                <a:latin typeface="Arial" charset="0"/>
              </a:rPr>
              <a:t> At most one process in the CS. (</a:t>
            </a:r>
            <a:r>
              <a:rPr lang="en-US" sz="2000" smtClean="0">
                <a:solidFill>
                  <a:srgbClr val="C70F05"/>
                </a:solidFill>
                <a:latin typeface="Arial" charset="0"/>
              </a:rPr>
              <a:t>Safety property</a:t>
            </a:r>
            <a:r>
              <a:rPr lang="en-US" sz="2000" smtClean="0">
                <a:latin typeface="Arial" charset="0"/>
              </a:rPr>
              <a:t>)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C70F05"/>
                </a:solidFill>
                <a:latin typeface="Arial" charset="0"/>
              </a:rPr>
              <a:t>ME2</a:t>
            </a:r>
            <a:r>
              <a:rPr lang="en-US" sz="2000" smtClean="0">
                <a:latin typeface="Arial" charset="0"/>
              </a:rPr>
              <a:t>. No deadlock. (</a:t>
            </a:r>
            <a:r>
              <a:rPr lang="en-US" sz="2000" smtClean="0">
                <a:solidFill>
                  <a:srgbClr val="C70F05"/>
                </a:solidFill>
                <a:latin typeface="Arial" charset="0"/>
              </a:rPr>
              <a:t>Safety property</a:t>
            </a:r>
            <a:r>
              <a:rPr lang="en-US" sz="2000" smtClean="0">
                <a:latin typeface="Arial" charset="0"/>
              </a:rPr>
              <a:t>)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C70F05"/>
                </a:solidFill>
                <a:latin typeface="Arial" charset="0"/>
              </a:rPr>
              <a:t>ME3</a:t>
            </a:r>
            <a:r>
              <a:rPr lang="en-US" sz="2000" smtClean="0">
                <a:latin typeface="Arial" charset="0"/>
              </a:rPr>
              <a:t>. Every process trying to enter its CS must eventually succeed.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		This is called </a:t>
            </a:r>
            <a:r>
              <a:rPr lang="en-US" sz="2000" i="1" smtClean="0">
                <a:latin typeface="Arial" charset="0"/>
              </a:rPr>
              <a:t>progress</a:t>
            </a:r>
            <a:r>
              <a:rPr lang="en-US" sz="2000" smtClean="0">
                <a:latin typeface="Arial" charset="0"/>
              </a:rPr>
              <a:t>. (</a:t>
            </a:r>
            <a:r>
              <a:rPr lang="en-US" sz="2000" smtClean="0">
                <a:solidFill>
                  <a:srgbClr val="C70F05"/>
                </a:solidFill>
                <a:latin typeface="Arial" charset="0"/>
              </a:rPr>
              <a:t>Liveness property</a:t>
            </a:r>
            <a:r>
              <a:rPr lang="en-US" sz="2000" smtClean="0">
                <a:latin typeface="Arial" charset="0"/>
              </a:rPr>
              <a:t>)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latin typeface="Arial" charset="0"/>
              </a:rPr>
              <a:t>Progress is quantified by </a:t>
            </a:r>
            <a:r>
              <a:rPr lang="en-US" sz="2000" i="1" smtClean="0">
                <a:latin typeface="Arial" charset="0"/>
              </a:rPr>
              <a:t>the criterion of </a:t>
            </a:r>
            <a:r>
              <a:rPr lang="en-US" sz="2000" b="1" i="1" smtClean="0">
                <a:solidFill>
                  <a:schemeClr val="accent2"/>
                </a:solidFill>
                <a:latin typeface="Arial" charset="0"/>
              </a:rPr>
              <a:t>bounded waiting</a:t>
            </a:r>
            <a:r>
              <a:rPr lang="en-US" sz="2000" smtClean="0">
                <a:latin typeface="Arial" charset="0"/>
              </a:rPr>
              <a:t>. It measures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a form of fairness by answering the question: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smtClean="0">
                <a:solidFill>
                  <a:srgbClr val="C70F05"/>
                </a:solidFill>
                <a:latin typeface="Arial" charset="0"/>
              </a:rPr>
              <a:t>Between two consecutive CS trips by one process, how many times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smtClean="0">
                <a:solidFill>
                  <a:srgbClr val="C70F05"/>
                </a:solidFill>
                <a:latin typeface="Arial" charset="0"/>
              </a:rPr>
              <a:t>other processes can enter the CS</a:t>
            </a:r>
            <a:r>
              <a:rPr lang="en-US" sz="2000" i="1" smtClean="0">
                <a:latin typeface="Arial" charset="0"/>
              </a:rPr>
              <a:t>? </a:t>
            </a:r>
          </a:p>
          <a:p>
            <a:pPr algn="just">
              <a:lnSpc>
                <a:spcPct val="90000"/>
              </a:lnSpc>
            </a:pPr>
            <a:endParaRPr lang="en-US" sz="2000" i="1" smtClean="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smtClean="0">
                <a:latin typeface="Arial" charset="0"/>
              </a:rPr>
              <a:t>There are many solutions, both on the </a:t>
            </a:r>
            <a:r>
              <a:rPr lang="en-US" sz="2000" b="1" i="1" smtClean="0">
                <a:latin typeface="Arial" charset="0"/>
              </a:rPr>
              <a:t>shared memory</a:t>
            </a:r>
            <a:r>
              <a:rPr lang="en-US" sz="2000" i="1" smtClean="0">
                <a:latin typeface="Arial" charset="0"/>
              </a:rPr>
              <a:t> model and the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 smtClean="0">
                <a:latin typeface="Arial" charset="0"/>
              </a:rPr>
              <a:t>message-passing</a:t>
            </a:r>
            <a:r>
              <a:rPr lang="en-US" sz="2000" i="1" smtClean="0">
                <a:latin typeface="Arial" charset="0"/>
              </a:rPr>
              <a:t> model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000" b="1" smtClean="0"/>
              <a:t>Message passing solution:</a:t>
            </a:r>
            <a:br>
              <a:rPr lang="en-US" sz="4000" b="1" smtClean="0"/>
            </a:br>
            <a:r>
              <a:rPr lang="en-US" sz="4000" b="1" smtClean="0"/>
              <a:t>Centralized decision making</a:t>
            </a:r>
            <a:endParaRPr lang="en-US" sz="4000" smtClean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914400" y="2514600"/>
            <a:ext cx="1676400" cy="762000"/>
          </a:xfrm>
          <a:prstGeom prst="rect">
            <a:avLst/>
          </a:prstGeom>
          <a:solidFill>
            <a:srgbClr val="51FF9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latin typeface="Times New Roman" pitchFamily="18" charset="0"/>
            </a:endParaRPr>
          </a:p>
          <a:p>
            <a:pPr algn="ctr"/>
            <a:endParaRPr lang="en-US" b="0">
              <a:latin typeface="Times New Roman" pitchFamily="18" charset="0"/>
            </a:endParaRPr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533400" y="40386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1981200" y="40386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2667000" y="40386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1295400" y="40386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V="1">
            <a:off x="1447800" y="3276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 flipV="1">
            <a:off x="2514600" y="3276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2133600" y="3276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143000" y="4572000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  clients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3962400" y="1143000"/>
            <a:ext cx="3387725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i="1">
                <a:latin typeface="Arial Narrow" pitchFamily="34" charset="0"/>
              </a:rPr>
              <a:t>Client</a:t>
            </a:r>
            <a:endParaRPr lang="en-US" sz="1800" b="0">
              <a:latin typeface="Arial Narrow" pitchFamily="34" charset="0"/>
            </a:endParaRPr>
          </a:p>
          <a:p>
            <a:r>
              <a:rPr lang="en-US" sz="1800">
                <a:latin typeface="Arial Narrow" pitchFamily="34" charset="0"/>
              </a:rPr>
              <a:t>do</a:t>
            </a:r>
            <a:r>
              <a:rPr lang="en-US" sz="1800" b="0">
                <a:latin typeface="Arial Narrow" pitchFamily="34" charset="0"/>
              </a:rPr>
              <a:t> true </a:t>
            </a:r>
            <a:r>
              <a:rPr lang="en-US" sz="1800" b="0">
                <a:latin typeface="Arial Narrow" pitchFamily="34" charset="0"/>
                <a:sym typeface="Symbol" pitchFamily="18" charset="2"/>
              </a:rPr>
              <a:t></a:t>
            </a:r>
            <a:endParaRPr lang="en-US" sz="1800" b="0">
              <a:latin typeface="Arial Narrow" pitchFamily="34" charset="0"/>
            </a:endParaRPr>
          </a:p>
          <a:p>
            <a:r>
              <a:rPr lang="en-US" sz="1800" b="0">
                <a:latin typeface="Arial Narrow" pitchFamily="34" charset="0"/>
              </a:rPr>
              <a:t>	send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 reques</a:t>
            </a:r>
            <a:r>
              <a:rPr lang="en-US" sz="1800" b="0">
                <a:latin typeface="Arial Narrow" pitchFamily="34" charset="0"/>
              </a:rPr>
              <a:t>t;</a:t>
            </a:r>
          </a:p>
          <a:p>
            <a:r>
              <a:rPr lang="en-US" sz="1800" b="0">
                <a:latin typeface="Arial Narrow" pitchFamily="34" charset="0"/>
              </a:rPr>
              <a:t>	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reply</a:t>
            </a:r>
            <a:r>
              <a:rPr lang="en-US" sz="1800" b="0">
                <a:latin typeface="Arial Narrow" pitchFamily="34" charset="0"/>
              </a:rPr>
              <a:t> received </a:t>
            </a:r>
            <a:r>
              <a:rPr lang="en-US" sz="1800" b="0">
                <a:latin typeface="Arial Narrow" pitchFamily="34" charset="0"/>
                <a:sym typeface="Symbol" pitchFamily="18" charset="2"/>
              </a:rPr>
              <a:t></a:t>
            </a:r>
            <a:r>
              <a:rPr lang="en-US" sz="1800" b="0">
                <a:latin typeface="Arial Narrow" pitchFamily="34" charset="0"/>
              </a:rPr>
              <a:t> enter CS;</a:t>
            </a:r>
          </a:p>
          <a:p>
            <a:r>
              <a:rPr lang="en-US" sz="1800" b="0">
                <a:latin typeface="Arial Narrow" pitchFamily="34" charset="0"/>
              </a:rPr>
              <a:t>	send 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release</a:t>
            </a:r>
            <a:r>
              <a:rPr lang="en-US" sz="1800" b="0">
                <a:latin typeface="Arial Narrow" pitchFamily="34" charset="0"/>
              </a:rPr>
              <a:t>;</a:t>
            </a:r>
          </a:p>
          <a:p>
            <a:r>
              <a:rPr lang="en-US" sz="1800" b="0">
                <a:latin typeface="Arial Narrow" pitchFamily="34" charset="0"/>
              </a:rPr>
              <a:t>	&lt;other work&gt;</a:t>
            </a:r>
          </a:p>
          <a:p>
            <a:r>
              <a:rPr lang="en-US" sz="1800">
                <a:latin typeface="Arial Narrow" pitchFamily="34" charset="0"/>
              </a:rPr>
              <a:t>od</a:t>
            </a:r>
            <a:r>
              <a:rPr lang="en-US" sz="1800" b="0">
                <a:latin typeface="Arial Narrow" pitchFamily="34" charset="0"/>
              </a:rPr>
              <a:t>  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3733800" y="3352800"/>
            <a:ext cx="5229225" cy="271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i="1">
                <a:latin typeface="Arial Narrow" pitchFamily="34" charset="0"/>
              </a:rPr>
              <a:t>Server</a:t>
            </a:r>
            <a:endParaRPr lang="en-US" sz="2000" b="0">
              <a:latin typeface="Arial Narrow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1800">
                <a:latin typeface="Arial Narrow" pitchFamily="34" charset="0"/>
              </a:rPr>
              <a:t>do</a:t>
            </a:r>
            <a:r>
              <a:rPr lang="en-US" sz="1800" b="0">
                <a:latin typeface="Arial Narrow" pitchFamily="34" charset="0"/>
              </a:rPr>
              <a:t> 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request</a:t>
            </a:r>
            <a:r>
              <a:rPr lang="en-US" sz="1800" b="0">
                <a:latin typeface="Arial Narrow" pitchFamily="34" charset="0"/>
              </a:rPr>
              <a:t> received </a:t>
            </a:r>
            <a:r>
              <a:rPr lang="en-US" sz="1800">
                <a:latin typeface="Arial Narrow" pitchFamily="34" charset="0"/>
              </a:rPr>
              <a:t>and</a:t>
            </a:r>
            <a:r>
              <a:rPr lang="en-US" sz="1800" b="0">
                <a:latin typeface="Arial Narrow" pitchFamily="34" charset="0"/>
              </a:rPr>
              <a:t> not busy </a:t>
            </a:r>
            <a:r>
              <a:rPr lang="en-US" sz="1800" b="0">
                <a:latin typeface="Arial Narrow" pitchFamily="34" charset="0"/>
                <a:sym typeface="Symbol" pitchFamily="18" charset="2"/>
              </a:rPr>
              <a:t></a:t>
            </a:r>
            <a:r>
              <a:rPr lang="en-US" sz="1800" b="0">
                <a:latin typeface="Arial Narrow" pitchFamily="34" charset="0"/>
              </a:rPr>
              <a:t> send 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reply</a:t>
            </a:r>
            <a:r>
              <a:rPr lang="en-US" sz="1800" b="0">
                <a:latin typeface="Arial Narrow" pitchFamily="34" charset="0"/>
              </a:rPr>
              <a:t>; busy:= true</a:t>
            </a:r>
          </a:p>
          <a:p>
            <a:pPr>
              <a:lnSpc>
                <a:spcPct val="120000"/>
              </a:lnSpc>
            </a:pPr>
            <a:r>
              <a:rPr lang="en-US" sz="1800" b="0">
                <a:latin typeface="Arial Narrow" pitchFamily="34" charset="0"/>
              </a:rPr>
              <a:t>    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request</a:t>
            </a:r>
            <a:r>
              <a:rPr lang="en-US" sz="1800" b="0">
                <a:latin typeface="Arial Narrow" pitchFamily="34" charset="0"/>
              </a:rPr>
              <a:t> received </a:t>
            </a:r>
            <a:r>
              <a:rPr lang="en-US" sz="1800">
                <a:latin typeface="Arial Narrow" pitchFamily="34" charset="0"/>
              </a:rPr>
              <a:t>and</a:t>
            </a:r>
            <a:r>
              <a:rPr lang="en-US" sz="1800" b="0">
                <a:latin typeface="Arial Narrow" pitchFamily="34" charset="0"/>
              </a:rPr>
              <a:t> busy </a:t>
            </a:r>
            <a:r>
              <a:rPr lang="en-US" sz="1800" b="0">
                <a:latin typeface="Arial Narrow" pitchFamily="34" charset="0"/>
                <a:sym typeface="Symbol" pitchFamily="18" charset="2"/>
              </a:rPr>
              <a:t></a:t>
            </a:r>
            <a:r>
              <a:rPr lang="en-US" sz="1800" b="0">
                <a:latin typeface="Arial Narrow" pitchFamily="34" charset="0"/>
              </a:rPr>
              <a:t> enqueue sender</a:t>
            </a:r>
          </a:p>
          <a:p>
            <a:pPr>
              <a:lnSpc>
                <a:spcPct val="120000"/>
              </a:lnSpc>
            </a:pPr>
            <a:r>
              <a:rPr lang="en-US" sz="1800" b="0">
                <a:latin typeface="Arial Narrow" pitchFamily="34" charset="0"/>
              </a:rPr>
              <a:t>    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release</a:t>
            </a:r>
            <a:r>
              <a:rPr lang="en-US" sz="1800" b="0">
                <a:latin typeface="Arial Narrow" pitchFamily="34" charset="0"/>
              </a:rPr>
              <a:t> received </a:t>
            </a:r>
            <a:r>
              <a:rPr lang="en-US" sz="1800">
                <a:latin typeface="Arial Narrow" pitchFamily="34" charset="0"/>
              </a:rPr>
              <a:t>and</a:t>
            </a:r>
            <a:r>
              <a:rPr lang="en-US" sz="1800" b="0">
                <a:latin typeface="Arial Narrow" pitchFamily="34" charset="0"/>
              </a:rPr>
              <a:t> queue is empty </a:t>
            </a:r>
            <a:r>
              <a:rPr lang="en-US" sz="1800" b="0">
                <a:latin typeface="Arial Narrow" pitchFamily="34" charset="0"/>
                <a:sym typeface="Symbol" pitchFamily="18" charset="2"/>
              </a:rPr>
              <a:t></a:t>
            </a:r>
            <a:r>
              <a:rPr lang="en-US" sz="1800" b="0">
                <a:latin typeface="Arial Narrow" pitchFamily="34" charset="0"/>
              </a:rPr>
              <a:t> busy:= false</a:t>
            </a:r>
          </a:p>
          <a:p>
            <a:pPr>
              <a:lnSpc>
                <a:spcPct val="120000"/>
              </a:lnSpc>
            </a:pPr>
            <a:r>
              <a:rPr lang="en-US" sz="1800" b="0">
                <a:latin typeface="Arial Narrow" pitchFamily="34" charset="0"/>
              </a:rPr>
              <a:t>    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release</a:t>
            </a:r>
            <a:r>
              <a:rPr lang="en-US" sz="1800" b="0">
                <a:latin typeface="Arial Narrow" pitchFamily="34" charset="0"/>
              </a:rPr>
              <a:t> received </a:t>
            </a:r>
            <a:r>
              <a:rPr lang="en-US" sz="1800">
                <a:latin typeface="Arial Narrow" pitchFamily="34" charset="0"/>
              </a:rPr>
              <a:t>and</a:t>
            </a:r>
            <a:r>
              <a:rPr lang="en-US" sz="1800" b="0">
                <a:latin typeface="Arial Narrow" pitchFamily="34" charset="0"/>
              </a:rPr>
              <a:t> queue not empty </a:t>
            </a:r>
            <a:r>
              <a:rPr lang="en-US" sz="1800" b="0">
                <a:latin typeface="Arial Narrow" pitchFamily="34" charset="0"/>
                <a:sym typeface="Symbol" pitchFamily="18" charset="2"/>
              </a:rPr>
              <a:t></a:t>
            </a:r>
            <a:r>
              <a:rPr lang="en-US" sz="1800" b="0">
                <a:latin typeface="Arial Narrow" pitchFamily="34" charset="0"/>
              </a:rPr>
              <a:t> send 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reply</a:t>
            </a:r>
          </a:p>
          <a:p>
            <a:pPr>
              <a:lnSpc>
                <a:spcPct val="120000"/>
              </a:lnSpc>
            </a:pPr>
            <a:r>
              <a:rPr lang="en-US" sz="1800" b="0">
                <a:latin typeface="Arial Narrow" pitchFamily="34" charset="0"/>
              </a:rPr>
              <a:t>	to the head of the queue</a:t>
            </a:r>
          </a:p>
          <a:p>
            <a:pPr>
              <a:lnSpc>
                <a:spcPct val="120000"/>
              </a:lnSpc>
            </a:pPr>
            <a:r>
              <a:rPr lang="en-US" sz="1800">
                <a:latin typeface="Arial Narrow" pitchFamily="34" charset="0"/>
              </a:rPr>
              <a:t>od</a:t>
            </a:r>
            <a:endParaRPr lang="en-US" sz="1800" b="0">
              <a:latin typeface="Arial Narrow" pitchFamily="34" charset="0"/>
            </a:endParaRPr>
          </a:p>
          <a:p>
            <a:endParaRPr lang="en-US" sz="1800" b="0">
              <a:latin typeface="Arial Narrow" pitchFamily="34" charset="0"/>
            </a:endParaRPr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V="1">
            <a:off x="685800" y="32766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1143000" y="2514600"/>
            <a:ext cx="1222375" cy="336550"/>
          </a:xfrm>
          <a:prstGeom prst="rect">
            <a:avLst/>
          </a:prstGeom>
          <a:solidFill>
            <a:srgbClr val="E84FE8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Arial Narrow" pitchFamily="34" charset="0"/>
              </a:rPr>
              <a:t>busy: boolean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1295400" y="1828800"/>
            <a:ext cx="928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server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1371600" y="2895600"/>
            <a:ext cx="647700" cy="336550"/>
          </a:xfrm>
          <a:prstGeom prst="rect">
            <a:avLst/>
          </a:prstGeom>
          <a:solidFill>
            <a:srgbClr val="E84FE8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Arial Narrow" pitchFamily="34" charset="0"/>
              </a:rPr>
              <a:t>queue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V="1">
            <a:off x="685800" y="3505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304800" y="3376613"/>
            <a:ext cx="425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Arial Narrow" pitchFamily="34" charset="0"/>
              </a:rPr>
              <a:t>req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1524000" y="3429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1524000" y="3429000"/>
            <a:ext cx="59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reply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 flipH="1" flipV="1">
            <a:off x="2667000" y="3505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2743200" y="3276600"/>
            <a:ext cx="730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>
                <a:latin typeface="Arial Narrow" pitchFamily="34" charset="0"/>
              </a:rPr>
              <a:t>release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3886200" y="4178300"/>
            <a:ext cx="76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7" name="Rectangle 25"/>
          <p:cNvSpPr>
            <a:spLocks noChangeArrowheads="1"/>
          </p:cNvSpPr>
          <p:nvPr/>
        </p:nvSpPr>
        <p:spPr bwMode="auto">
          <a:xfrm>
            <a:off x="3886200" y="4508500"/>
            <a:ext cx="76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8" name="Rectangle 26"/>
          <p:cNvSpPr>
            <a:spLocks noChangeArrowheads="1"/>
          </p:cNvSpPr>
          <p:nvPr/>
        </p:nvSpPr>
        <p:spPr bwMode="auto">
          <a:xfrm>
            <a:off x="3886200" y="4838700"/>
            <a:ext cx="76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 smtClean="0"/>
              <a:t>Comments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124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-	Centralized solution is simple.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-	But the server is a </a:t>
            </a:r>
            <a:r>
              <a:rPr lang="en-US" sz="2400" b="1" i="1" smtClean="0">
                <a:solidFill>
                  <a:srgbClr val="C70F05"/>
                </a:solidFill>
                <a:latin typeface="Arial Narrow" pitchFamily="34" charset="0"/>
              </a:rPr>
              <a:t>single point of failure</a:t>
            </a:r>
            <a:r>
              <a:rPr lang="en-US" sz="2400" smtClean="0">
                <a:latin typeface="Arial Narrow" pitchFamily="34" charset="0"/>
              </a:rPr>
              <a:t>. This is BAD.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-	ME1-ME3 is satisfied, but FIFO fairness is not guaranteed. Why?</a:t>
            </a:r>
          </a:p>
          <a:p>
            <a:pPr>
              <a:lnSpc>
                <a:spcPct val="135000"/>
              </a:lnSpc>
            </a:pPr>
            <a:endParaRPr lang="en-US" sz="2400" b="1" smtClean="0">
              <a:latin typeface="Arial Narrow" pitchFamily="34" charset="0"/>
            </a:endParaRP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	</a:t>
            </a:r>
            <a:r>
              <a:rPr lang="en-US" sz="2400" b="1" smtClean="0">
                <a:solidFill>
                  <a:srgbClr val="C70F05"/>
                </a:solidFill>
                <a:latin typeface="Arial Narrow" pitchFamily="34" charset="0"/>
              </a:rPr>
              <a:t>Can we do better? Yes!</a:t>
            </a:r>
            <a:endParaRPr lang="en-US" sz="2400" smtClean="0">
              <a:solidFill>
                <a:srgbClr val="C70F05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 smtClean="0"/>
              <a:t>Decentralized solution 1</a:t>
            </a:r>
            <a:endParaRPr lang="en-US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3375"/>
            <a:ext cx="4456113" cy="4114800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lnSpc>
                <a:spcPct val="90000"/>
              </a:lnSpc>
              <a:buFont typeface="Times" pitchFamily="18" charset="0"/>
              <a:buNone/>
            </a:pPr>
            <a:r>
              <a:rPr lang="en-US" b="1" smtClean="0"/>
              <a:t>{Lamport’s algorithm}</a:t>
            </a:r>
            <a:endParaRPr lang="en-US" sz="1600" smtClean="0">
              <a:latin typeface="Trebuchet MS" pitchFamily="34" charset="0"/>
            </a:endParaRP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b="1" smtClean="0">
                <a:latin typeface="Trebuchet MS" pitchFamily="34" charset="0"/>
              </a:rPr>
              <a:t>1</a:t>
            </a:r>
            <a:r>
              <a:rPr lang="en-US" sz="1800" smtClean="0">
                <a:latin typeface="Trebuchet MS" pitchFamily="34" charset="0"/>
              </a:rPr>
              <a:t>.</a:t>
            </a:r>
            <a:r>
              <a:rPr lang="en-US" sz="1600" smtClean="0">
                <a:latin typeface="Trebuchet MS" pitchFamily="34" charset="0"/>
              </a:rPr>
              <a:t> </a:t>
            </a:r>
            <a:r>
              <a:rPr lang="en-US" sz="1800" smtClean="0">
                <a:latin typeface="Arial Narrow" pitchFamily="34" charset="0"/>
              </a:rPr>
              <a:t>Broadcast a timestamped</a:t>
            </a:r>
            <a:r>
              <a:rPr lang="en-US" sz="1800" i="1" smtClean="0">
                <a:latin typeface="Arial Narrow" pitchFamily="34" charset="0"/>
              </a:rPr>
              <a:t> </a:t>
            </a:r>
            <a:r>
              <a:rPr lang="en-US" sz="1800" b="1" i="1" smtClean="0">
                <a:latin typeface="Arial Narrow" pitchFamily="34" charset="0"/>
              </a:rPr>
              <a:t>request</a:t>
            </a:r>
            <a:r>
              <a:rPr lang="en-US" sz="1800" i="1" smtClean="0">
                <a:latin typeface="Arial Narrow" pitchFamily="34" charset="0"/>
              </a:rPr>
              <a:t> to all.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b="1" smtClean="0">
                <a:latin typeface="Arial Narrow" pitchFamily="34" charset="0"/>
              </a:rPr>
              <a:t>2</a:t>
            </a:r>
            <a:r>
              <a:rPr lang="en-US" sz="1800" smtClean="0">
                <a:latin typeface="Arial Narrow" pitchFamily="34" charset="0"/>
              </a:rPr>
              <a:t>.  Request received </a:t>
            </a:r>
            <a:r>
              <a:rPr lang="en-US" sz="1800" smtClean="0"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1800" smtClean="0">
                <a:latin typeface="Arial Narrow" pitchFamily="34" charset="0"/>
              </a:rPr>
              <a:t> enqueue it in </a:t>
            </a:r>
            <a:r>
              <a:rPr lang="en-US" sz="1800" b="1" smtClean="0">
                <a:solidFill>
                  <a:srgbClr val="C70F05"/>
                </a:solidFill>
                <a:latin typeface="Arial Narrow" pitchFamily="34" charset="0"/>
              </a:rPr>
              <a:t>local Q</a:t>
            </a:r>
            <a:r>
              <a:rPr lang="en-US" sz="1800" smtClean="0">
                <a:latin typeface="Arial Narrow" pitchFamily="34" charset="0"/>
              </a:rPr>
              <a:t>. Not in CS </a:t>
            </a:r>
            <a:r>
              <a:rPr lang="en-US" sz="1800" smtClean="0"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1800" smtClean="0">
                <a:latin typeface="Arial Narrow" pitchFamily="34" charset="0"/>
              </a:rPr>
              <a:t> send </a:t>
            </a:r>
            <a:r>
              <a:rPr lang="en-US" sz="1800" b="1" i="1" smtClean="0">
                <a:latin typeface="Arial Narrow" pitchFamily="34" charset="0"/>
              </a:rPr>
              <a:t>ack</a:t>
            </a:r>
            <a:r>
              <a:rPr lang="en-US" sz="1800" smtClean="0">
                <a:latin typeface="Arial Narrow" pitchFamily="34" charset="0"/>
              </a:rPr>
              <a:t>, else postpone sending </a:t>
            </a:r>
            <a:r>
              <a:rPr lang="en-US" sz="1800" b="1" i="1" smtClean="0">
                <a:latin typeface="Arial Narrow" pitchFamily="34" charset="0"/>
              </a:rPr>
              <a:t>ack</a:t>
            </a:r>
            <a:r>
              <a:rPr lang="en-US" sz="1800" smtClean="0">
                <a:latin typeface="Arial Narrow" pitchFamily="34" charset="0"/>
              </a:rPr>
              <a:t> until exit from CS.</a:t>
            </a:r>
          </a:p>
          <a:p>
            <a:pPr marL="457200" indent="-457200"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 b="1" smtClean="0">
                <a:latin typeface="Arial Narrow" pitchFamily="34" charset="0"/>
              </a:rPr>
              <a:t>3</a:t>
            </a:r>
            <a:r>
              <a:rPr lang="en-US" sz="1800" smtClean="0">
                <a:latin typeface="Arial Narrow" pitchFamily="34" charset="0"/>
              </a:rPr>
              <a:t>.   Enter CS, when  </a:t>
            </a:r>
          </a:p>
          <a:p>
            <a:pPr marL="457200" indent="-457200"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 smtClean="0">
                <a:latin typeface="Arial Narrow" pitchFamily="34" charset="0"/>
              </a:rPr>
              <a:t>	(i) You are at the head of your Q</a:t>
            </a:r>
          </a:p>
          <a:p>
            <a:pPr marL="457200" indent="-457200"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 smtClean="0">
                <a:latin typeface="Arial Narrow" pitchFamily="34" charset="0"/>
              </a:rPr>
              <a:t>	(ii) You have received </a:t>
            </a:r>
            <a:r>
              <a:rPr lang="en-US" sz="1800" b="1" i="1" smtClean="0">
                <a:latin typeface="Arial Narrow" pitchFamily="34" charset="0"/>
              </a:rPr>
              <a:t>ack</a:t>
            </a:r>
            <a:r>
              <a:rPr lang="en-US" sz="1800" smtClean="0">
                <a:latin typeface="Arial Narrow" pitchFamily="34" charset="0"/>
              </a:rPr>
              <a:t> from all</a:t>
            </a:r>
          </a:p>
          <a:p>
            <a:pPr marL="457200" indent="-457200"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 b="1" smtClean="0">
                <a:latin typeface="Arial Narrow" pitchFamily="34" charset="0"/>
              </a:rPr>
              <a:t>4</a:t>
            </a:r>
            <a:r>
              <a:rPr lang="en-US" sz="1800" smtClean="0">
                <a:latin typeface="Arial Narrow" pitchFamily="34" charset="0"/>
              </a:rPr>
              <a:t>.   To exit from the CS, </a:t>
            </a:r>
          </a:p>
          <a:p>
            <a:pPr marL="1257300" lvl="2" indent="-342900" algn="just">
              <a:lnSpc>
                <a:spcPct val="120000"/>
              </a:lnSpc>
              <a:buFontTx/>
              <a:buNone/>
            </a:pPr>
            <a:r>
              <a:rPr lang="en-US" sz="1800" smtClean="0">
                <a:latin typeface="Arial Narrow" pitchFamily="34" charset="0"/>
              </a:rPr>
              <a:t>(i) Delete the </a:t>
            </a:r>
            <a:r>
              <a:rPr lang="en-US" sz="1800" b="1" i="1" smtClean="0">
                <a:latin typeface="Arial Narrow" pitchFamily="34" charset="0"/>
              </a:rPr>
              <a:t>request</a:t>
            </a:r>
            <a:r>
              <a:rPr lang="en-US" sz="1800" smtClean="0">
                <a:latin typeface="Arial Narrow" pitchFamily="34" charset="0"/>
              </a:rPr>
              <a:t> from your Q, and </a:t>
            </a:r>
          </a:p>
          <a:p>
            <a:pPr marL="1257300" lvl="2" indent="-342900" algn="just">
              <a:lnSpc>
                <a:spcPct val="120000"/>
              </a:lnSpc>
              <a:buFontTx/>
              <a:buNone/>
            </a:pPr>
            <a:r>
              <a:rPr lang="en-US" sz="1800" smtClean="0">
                <a:latin typeface="Arial Narrow" pitchFamily="34" charset="0"/>
              </a:rPr>
              <a:t>(ii) Broadcast a timestamped </a:t>
            </a:r>
            <a:r>
              <a:rPr lang="en-US" sz="1800" b="1" i="1" smtClean="0">
                <a:latin typeface="Arial Narrow" pitchFamily="34" charset="0"/>
              </a:rPr>
              <a:t>release</a:t>
            </a:r>
            <a:endParaRPr lang="en-US" sz="1800" b="1" smtClean="0">
              <a:latin typeface="Arial Narrow" pitchFamily="34" charset="0"/>
            </a:endParaRPr>
          </a:p>
          <a:p>
            <a:pPr marL="457200" indent="-457200"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 b="1" smtClean="0">
                <a:latin typeface="Arial Narrow" pitchFamily="34" charset="0"/>
              </a:rPr>
              <a:t>5</a:t>
            </a:r>
            <a:r>
              <a:rPr lang="en-US" sz="1800" smtClean="0">
                <a:latin typeface="Arial Narrow" pitchFamily="34" charset="0"/>
              </a:rPr>
              <a:t>.   When a process receives a </a:t>
            </a:r>
            <a:r>
              <a:rPr lang="en-US" sz="1800" b="1" i="1" smtClean="0">
                <a:latin typeface="Arial Narrow" pitchFamily="34" charset="0"/>
              </a:rPr>
              <a:t>release</a:t>
            </a:r>
            <a:r>
              <a:rPr lang="en-US" sz="1800" smtClean="0">
                <a:latin typeface="Arial Narrow" pitchFamily="34" charset="0"/>
              </a:rPr>
              <a:t> message, it removes the sender from its </a:t>
            </a:r>
            <a:r>
              <a:rPr lang="en-US" sz="1800" b="1" smtClean="0">
                <a:latin typeface="Arial Narrow" pitchFamily="34" charset="0"/>
              </a:rPr>
              <a:t>Q</a:t>
            </a:r>
            <a:r>
              <a:rPr lang="en-US" sz="1800" smtClean="0">
                <a:latin typeface="Arial Narrow" pitchFamily="34" charset="0"/>
              </a:rPr>
              <a:t>.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434013" y="2344738"/>
          <a:ext cx="3100387" cy="2654300"/>
        </p:xfrm>
        <a:graphic>
          <a:graphicData uri="http://schemas.openxmlformats.org/presentationml/2006/ole">
            <p:oleObj spid="_x0000_s1026" name="Document" r:id="rId4" imgW="3544824" imgH="3035808" progId="Word.Document.8">
              <p:embed/>
            </p:oleObj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065713" y="5486400"/>
            <a:ext cx="3671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C70F05"/>
                </a:solidFill>
                <a:latin typeface="Arial Narrow" pitchFamily="34" charset="0"/>
              </a:rPr>
              <a:t>Completely connected topology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 b="1" smtClean="0"/>
              <a:t>Analysis of Lamport’s algorithm</a:t>
            </a:r>
            <a:endParaRPr lang="en-US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600200"/>
            <a:ext cx="4876800" cy="4114800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b="1" i="1" smtClean="0">
                <a:solidFill>
                  <a:srgbClr val="C70F05"/>
                </a:solidFill>
                <a:latin typeface="Arial Narrow" pitchFamily="34" charset="0"/>
              </a:rPr>
              <a:t>Can you show that it satisfies all the properties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b="1" i="1" smtClean="0">
                <a:solidFill>
                  <a:srgbClr val="C70F05"/>
                </a:solidFill>
                <a:latin typeface="Arial Narrow" pitchFamily="34" charset="0"/>
              </a:rPr>
              <a:t>(i.e. ME1, ME2, ME3) of a correct solution?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endParaRPr lang="en-US" sz="1800" i="1" smtClean="0">
              <a:latin typeface="Arial Narrow" pitchFamily="34" charset="0"/>
            </a:endParaRP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b="1" smtClean="0">
                <a:latin typeface="Arial Narrow" pitchFamily="34" charset="0"/>
              </a:rPr>
              <a:t>Observation.</a:t>
            </a:r>
            <a:r>
              <a:rPr lang="en-US" sz="1800" i="1" smtClean="0">
                <a:latin typeface="Arial Narrow" pitchFamily="34" charset="0"/>
              </a:rPr>
              <a:t> Processes taking a decision to enter CS must have </a:t>
            </a:r>
            <a:r>
              <a:rPr lang="en-US" sz="1800" b="1" i="1" smtClean="0">
                <a:solidFill>
                  <a:srgbClr val="C70F05"/>
                </a:solidFill>
                <a:latin typeface="Arial Narrow" pitchFamily="34" charset="0"/>
              </a:rPr>
              <a:t>identical views</a:t>
            </a:r>
            <a:r>
              <a:rPr lang="en-US" sz="1800" i="1" smtClean="0">
                <a:latin typeface="Arial Narrow" pitchFamily="34" charset="0"/>
              </a:rPr>
              <a:t> of their local queues, when all acks have been received.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b="1" smtClean="0">
                <a:latin typeface="Arial Narrow" pitchFamily="34" charset="0"/>
              </a:rPr>
              <a:t>Proof of ME1. </a:t>
            </a:r>
            <a:r>
              <a:rPr lang="en-US" sz="1800" i="1" smtClean="0">
                <a:latin typeface="Arial Narrow" pitchFamily="34" charset="0"/>
              </a:rPr>
              <a:t>At most one process can be  in its CS at any time.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altLang="ko-KR" sz="1800" i="1" u="sng" smtClean="0">
                <a:latin typeface="Arial Narrow" pitchFamily="34" charset="0"/>
                <a:ea typeface="굴림" pitchFamily="50" charset="-127"/>
              </a:rPr>
              <a:t>Proof by contradiction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i="1" smtClean="0">
                <a:solidFill>
                  <a:srgbClr val="CC0000"/>
                </a:solidFill>
                <a:latin typeface="Arial Narrow" pitchFamily="34" charset="0"/>
              </a:rPr>
              <a:t>Suppose not</a:t>
            </a:r>
            <a:r>
              <a:rPr lang="en-US" sz="1800" i="1" smtClean="0">
                <a:latin typeface="Arial Narrow" pitchFamily="34" charset="0"/>
              </a:rPr>
              <a:t>, and both j,k enter their CS. This implies 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 smtClean="0">
                <a:latin typeface="Arial Narrow" pitchFamily="34" charset="0"/>
                <a:sym typeface="Symbol" pitchFamily="18" charset="2"/>
              </a:rPr>
              <a:t>		</a:t>
            </a:r>
            <a:r>
              <a:rPr lang="en-US" sz="2000" smtClean="0">
                <a:latin typeface="Arial Narrow" pitchFamily="34" charset="0"/>
              </a:rPr>
              <a:t>j in CS </a:t>
            </a:r>
            <a:r>
              <a:rPr lang="en-US" sz="2000" smtClean="0">
                <a:latin typeface="Arial Narrow" pitchFamily="34" charset="0"/>
                <a:sym typeface="Symbol" pitchFamily="18" charset="2"/>
              </a:rPr>
              <a:t></a:t>
            </a:r>
            <a:r>
              <a:rPr lang="en-US" sz="2000" smtClean="0">
                <a:latin typeface="Arial Narrow" pitchFamily="34" charset="0"/>
              </a:rPr>
              <a:t> Qj.ts.j &lt; Qk.ts.k 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 Narrow" pitchFamily="34" charset="0"/>
                <a:sym typeface="Symbol" pitchFamily="18" charset="2"/>
              </a:rPr>
              <a:t>		</a:t>
            </a:r>
            <a:r>
              <a:rPr lang="en-US" sz="2000" smtClean="0">
                <a:latin typeface="Arial Narrow" pitchFamily="34" charset="0"/>
              </a:rPr>
              <a:t>k in CS </a:t>
            </a:r>
            <a:r>
              <a:rPr lang="en-US" sz="2000" smtClean="0">
                <a:latin typeface="Arial Narrow" pitchFamily="34" charset="0"/>
                <a:sym typeface="Symbol" pitchFamily="18" charset="2"/>
              </a:rPr>
              <a:t></a:t>
            </a:r>
            <a:r>
              <a:rPr lang="en-US" sz="2000" smtClean="0">
                <a:latin typeface="Arial Narrow" pitchFamily="34" charset="0"/>
              </a:rPr>
              <a:t> Qk.ts.k &lt; Qj.ts.j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latin typeface="Arial Narrow" pitchFamily="34" charset="0"/>
              </a:rPr>
              <a:t>Impossible.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endParaRPr lang="en-US" sz="1800" i="1" smtClean="0">
              <a:latin typeface="Arial Narrow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434013" y="2265363"/>
          <a:ext cx="3100387" cy="2654300"/>
        </p:xfrm>
        <a:graphic>
          <a:graphicData uri="http://schemas.openxmlformats.org/presentationml/2006/ole">
            <p:oleObj spid="_x0000_s2050" name="Document" r:id="rId3" imgW="3544824" imgH="3035808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 b="1" smtClean="0"/>
              <a:t>Analysis of Lamport’s algorithm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524000"/>
            <a:ext cx="4648200" cy="4343400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 b="1" smtClean="0">
                <a:latin typeface="Arial Narrow" pitchFamily="34" charset="0"/>
              </a:rPr>
              <a:t>Proof of ME2</a:t>
            </a:r>
            <a:r>
              <a:rPr lang="en-US" sz="2400" i="1" smtClean="0">
                <a:latin typeface="Arial Narrow" pitchFamily="34" charset="0"/>
              </a:rPr>
              <a:t>. (No deadlock)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 smtClean="0">
                <a:latin typeface="Arial Narrow" pitchFamily="34" charset="0"/>
              </a:rPr>
              <a:t>The waiting chain is acyclic.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 smtClean="0">
                <a:solidFill>
                  <a:srgbClr val="C70F05"/>
                </a:solidFill>
                <a:latin typeface="Arial Narrow" pitchFamily="34" charset="0"/>
              </a:rPr>
              <a:t>	i waits for j </a:t>
            </a:r>
          </a:p>
          <a:p>
            <a:pPr marL="457200" indent="-457200" algn="just">
              <a:lnSpc>
                <a:spcPct val="120000"/>
              </a:lnSpc>
              <a:buFont typeface="Symbol" pitchFamily="18" charset="2"/>
              <a:buChar char="Þ"/>
            </a:pPr>
            <a:r>
              <a:rPr lang="en-US" sz="2400" smtClean="0">
                <a:solidFill>
                  <a:srgbClr val="C70F05"/>
                </a:solidFill>
                <a:latin typeface="Arial Narrow" pitchFamily="34" charset="0"/>
              </a:rPr>
              <a:t>i is behind j in all queues </a:t>
            </a:r>
          </a:p>
          <a:p>
            <a:pPr marL="457200" indent="-457200" algn="just">
              <a:lnSpc>
                <a:spcPct val="120000"/>
              </a:lnSpc>
              <a:buFont typeface="Symbol" pitchFamily="18" charset="2"/>
              <a:buNone/>
            </a:pPr>
            <a:r>
              <a:rPr lang="en-US" sz="2400" smtClean="0">
                <a:solidFill>
                  <a:srgbClr val="C70F05"/>
                </a:solidFill>
                <a:latin typeface="Arial Narrow" pitchFamily="34" charset="0"/>
              </a:rPr>
              <a:t>			(or j is in its CS) </a:t>
            </a:r>
          </a:p>
          <a:p>
            <a:pPr marL="457200" indent="-457200" algn="just">
              <a:lnSpc>
                <a:spcPct val="120000"/>
              </a:lnSpc>
              <a:buFont typeface="Symbol" pitchFamily="18" charset="2"/>
              <a:buChar char="Þ"/>
            </a:pPr>
            <a:r>
              <a:rPr lang="en-US" sz="2400" smtClean="0">
                <a:solidFill>
                  <a:srgbClr val="C70F05"/>
                </a:solidFill>
                <a:latin typeface="Arial Narrow" pitchFamily="34" charset="0"/>
              </a:rPr>
              <a:t> j does not wait for i</a:t>
            </a:r>
            <a:endParaRPr lang="en-US" sz="2400" smtClean="0">
              <a:latin typeface="Arial Narrow" pitchFamily="34" charset="0"/>
            </a:endParaRP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 b="1" smtClean="0">
                <a:latin typeface="Arial Narrow" pitchFamily="34" charset="0"/>
              </a:rPr>
              <a:t>Proof of ME3</a:t>
            </a:r>
            <a:r>
              <a:rPr lang="en-US" sz="2400" smtClean="0">
                <a:latin typeface="Arial Narrow" pitchFamily="34" charset="0"/>
              </a:rPr>
              <a:t>. </a:t>
            </a:r>
            <a:r>
              <a:rPr lang="en-US" sz="2400" i="1" smtClean="0">
                <a:latin typeface="Arial Narrow" pitchFamily="34" charset="0"/>
              </a:rPr>
              <a:t>(progress)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 smtClean="0">
                <a:latin typeface="Arial Narrow" pitchFamily="34" charset="0"/>
              </a:rPr>
              <a:t>New requests join the end of the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 smtClean="0">
                <a:latin typeface="Arial Narrow" pitchFamily="34" charset="0"/>
              </a:rPr>
              <a:t>queues, so new requests do not 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 smtClean="0">
                <a:latin typeface="Arial Narrow" pitchFamily="34" charset="0"/>
              </a:rPr>
              <a:t>pass the old ones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434013" y="2265363"/>
          <a:ext cx="3100387" cy="2654300"/>
        </p:xfrm>
        <a:graphic>
          <a:graphicData uri="http://schemas.openxmlformats.org/presentationml/2006/ole">
            <p:oleObj spid="_x0000_s3074" name="Document" r:id="rId4" imgW="3544824" imgH="3035808" progId="Word.Document.8">
              <p:embed/>
            </p:oleObj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7.0&quot;&gt;&lt;object type=&quot;1&quot; unique_id=&quot;10001&quot;&gt;&lt;object type=&quot;8&quot; unique_id=&quot;10412&quot;&gt;&lt;/object&gt;&lt;object type=&quot;2&quot; unique_id=&quot;10413&quot;&gt;&lt;object type=&quot;3&quot; unique_id=&quot;10414&quot;&gt;&lt;property id=&quot;20148&quot; value=&quot;5&quot;/&gt;&lt;property id=&quot;20300&quot; value=&quot;Slide 1 - &amp;quot;&amp;#x0D;&amp;#x0A;&amp;#x0D;&amp;#x0A;&amp;#x0D;&amp;#x0A;ITEC452&amp;#x0D;&amp;#x0A;Distributed Computing&amp;#x0D;&amp;#x0A;&amp;#x0D;&amp;#x0A;Lecture 6&amp;#x0D;&amp;#x0A;Mutual Exclusion&amp;quot;&quot;/&gt;&lt;property id=&quot;20307&quot; value=&quot;304&quot;/&gt;&lt;/object&gt;&lt;object type=&quot;3&quot; unique_id=&quot;10415&quot;&gt;&lt;property id=&quot;20148&quot; value=&quot;5&quot;/&gt;&lt;property id=&quot;20300&quot; value=&quot;Slide 2&quot;/&gt;&lt;property id=&quot;20307&quot; value=&quot;315&quot;/&gt;&lt;/object&gt;&lt;object type=&quot;3&quot; unique_id=&quot;10416&quot;&gt;&lt;property id=&quot;20148&quot; value=&quot;5&quot;/&gt;&lt;property id=&quot;20300&quot; value=&quot;Slide 3 - &amp;quot;Why mutual exclusion?&amp;quot;&quot;/&gt;&lt;property id=&quot;20307&quot; value=&quot;316&quot;/&gt;&lt;/object&gt;&lt;object type=&quot;3&quot; unique_id=&quot;10417&quot;&gt;&lt;property id=&quot;20148&quot; value=&quot;5&quot;/&gt;&lt;property id=&quot;20300&quot; value=&quot;Slide 4 - &amp;quot;Specifications&amp;quot;&quot;/&gt;&lt;property id=&quot;20307&quot; value=&quot;317&quot;/&gt;&lt;/object&gt;&lt;object type=&quot;3&quot; unique_id=&quot;10418&quot;&gt;&lt;property id=&quot;20148&quot; value=&quot;5&quot;/&gt;&lt;property id=&quot;20300&quot; value=&quot;Slide 5 - &amp;quot;Message passing solution:&amp;#x0D;&amp;#x0A;Centralized decision making&amp;quot;&quot;/&gt;&lt;property id=&quot;20307&quot; value=&quot;318&quot;/&gt;&lt;/object&gt;&lt;object type=&quot;3&quot; unique_id=&quot;10419&quot;&gt;&lt;property id=&quot;20148&quot; value=&quot;5&quot;/&gt;&lt;property id=&quot;20300&quot; value=&quot;Slide 6 - &amp;quot;Comments&amp;quot;&quot;/&gt;&lt;property id=&quot;20307&quot; value=&quot;319&quot;/&gt;&lt;/object&gt;&lt;object type=&quot;3&quot; unique_id=&quot;10420&quot;&gt;&lt;property id=&quot;20148&quot; value=&quot;5&quot;/&gt;&lt;property id=&quot;20300&quot; value=&quot;Slide 7 - &amp;quot;Decentralized solution 1&amp;quot;&quot;/&gt;&lt;property id=&quot;20307&quot; value=&quot;321&quot;/&gt;&lt;/object&gt;&lt;object type=&quot;3&quot; unique_id=&quot;10421&quot;&gt;&lt;property id=&quot;20148&quot; value=&quot;5&quot;/&gt;&lt;property id=&quot;20300&quot; value=&quot;Slide 8 - &amp;quot;Analysis of Lamport’s algorithm&amp;quot;&quot;/&gt;&lt;property id=&quot;20307&quot; value=&quot;322&quot;/&gt;&lt;/object&gt;&lt;object type=&quot;3&quot; unique_id=&quot;10422&quot;&gt;&lt;property id=&quot;20148&quot; value=&quot;5&quot;/&gt;&lt;property id=&quot;20300&quot; value=&quot;Slide 9 - &amp;quot;Analysis of Lamport’s algorithm&amp;quot;&quot;/&gt;&lt;property id=&quot;20307&quot; value=&quot;323&quot;/&gt;&lt;/object&gt;&lt;object type=&quot;3&quot; unique_id=&quot;10423&quot;&gt;&lt;property id=&quot;20148&quot; value=&quot;5&quot;/&gt;&lt;property id=&quot;20300&quot; value=&quot;Slide 10 - &amp;quot;Analysis of Lamport’s algorithm&amp;quot;&quot;/&gt;&lt;property id=&quot;20307&quot; value=&quot;324&quot;/&gt;&lt;/object&gt;&lt;object type=&quot;3&quot; unique_id=&quot;10424&quot;&gt;&lt;property id=&quot;20148&quot; value=&quot;5&quot;/&gt;&lt;property id=&quot;20300&quot; value=&quot;Slide 11 - &amp;quot;Decentralized algorithm 2&amp;quot;&quot;/&gt;&lt;property id=&quot;20307&quot; value=&quot;325&quot;/&gt;&lt;/object&gt;&lt;object type=&quot;3&quot; unique_id=&quot;10425&quot;&gt;&lt;property id=&quot;20148&quot; value=&quot;5&quot;/&gt;&lt;property id=&quot;20300&quot; value=&quot;Slide 12 - &amp;quot;Ricart &amp;amp; Agrawala’s algorithm&amp;quot;&quot;/&gt;&lt;property id=&quot;20307&quot; value=&quot;326&quot;/&gt;&lt;/object&gt;&lt;object type=&quot;3&quot; unique_id=&quot;10426&quot;&gt;&lt;property id=&quot;20148&quot; value=&quot;5&quot;/&gt;&lt;property id=&quot;20300&quot; value=&quot;Slide 13 - &amp;quot;Ricart &amp;amp; Agrawala’s algorithm&amp;quot;&quot;/&gt;&lt;property id=&quot;20307&quot; value=&quot;351&quot;/&gt;&lt;/object&gt;&lt;object type=&quot;3&quot; unique_id=&quot;10427&quot;&gt;&lt;property id=&quot;20148&quot; value=&quot;5&quot;/&gt;&lt;property id=&quot;20300&quot; value=&quot;Slide 14 - &amp;quot;Decentralized algorithm 3&amp;quot;&quot;/&gt;&lt;property id=&quot;20307&quot; value=&quot;328&quot;/&gt;&lt;/object&gt;&lt;object type=&quot;3&quot; unique_id=&quot;10428&quot;&gt;&lt;property id=&quot;20148&quot; value=&quot;5&quot;/&gt;&lt;property id=&quot;20300&quot; value=&quot;Slide 15 - &amp;quot;Maekawa’s algorithm&amp;quot;&quot;/&gt;&lt;property id=&quot;20307&quot; value=&quot;329&quot;/&gt;&lt;/object&gt;&lt;object type=&quot;3&quot; unique_id=&quot;10429&quot;&gt;&lt;property id=&quot;20148&quot; value=&quot;5&quot;/&gt;&lt;property id=&quot;20300&quot; value=&quot;Slide 16 - &amp;quot;Maekawa’s algorithm&amp;quot;&quot;/&gt;&lt;property id=&quot;20307&quot; value=&quot;330&quot;/&gt;&lt;/object&gt;&lt;object type=&quot;3&quot; unique_id=&quot;10430&quot;&gt;&lt;property id=&quot;20148&quot; value=&quot;5&quot;/&gt;&lt;property id=&quot;20300&quot; value=&quot;Slide 17 - &amp;quot;Maekawa’s algorithm&amp;quot;&quot;/&gt;&lt;property id=&quot;20307&quot; value=&quot;331&quot;/&gt;&lt;/object&gt;&lt;object type=&quot;3&quot; unique_id=&quot;10431&quot;&gt;&lt;property id=&quot;20148&quot; value=&quot;5&quot;/&gt;&lt;property id=&quot;20300&quot; value=&quot;Slide 18 - &amp;quot;Maekawa’s algorithm-version 1&amp;quot;&quot;/&gt;&lt;property id=&quot;20307&quot; value=&quot;332&quot;/&gt;&lt;/object&gt;&lt;object type=&quot;3&quot; unique_id=&quot;10432&quot;&gt;&lt;property id=&quot;20148&quot; value=&quot;5&quot;/&gt;&lt;property id=&quot;20300&quot; value=&quot;Slide 19 - &amp;quot;Maekawa’s algorithm-version 1&amp;quot;&quot;/&gt;&lt;property id=&quot;20307&quot; value=&quot;333&quot;/&gt;&lt;/object&gt;&lt;object type=&quot;3&quot; unique_id=&quot;10433&quot;&gt;&lt;property id=&quot;20148&quot; value=&quot;5&quot;/&gt;&lt;property id=&quot;20300&quot; value=&quot;Slide 20 - &amp;quot;Maekawa’s algorithm-Version 2&amp;quot;&quot;/&gt;&lt;property id=&quot;20307&quot; value=&quot;334&quot;/&gt;&lt;/object&gt;&lt;object type=&quot;3&quot; unique_id=&quot;10434&quot;&gt;&lt;property id=&quot;20148&quot; value=&quot;5&quot;/&gt;&lt;property id=&quot;20300&quot; value=&quot;Slide 21 - &amp;quot;Maekawa’s algorithm-Version 2&amp;quot;&quot;/&gt;&lt;property id=&quot;20307&quot; value=&quot;335&quot;/&gt;&lt;/object&gt;&lt;object type=&quot;3&quot; unique_id=&quot;10435&quot;&gt;&lt;property id=&quot;20148&quot; value=&quot;5&quot;/&gt;&lt;property id=&quot;20300&quot; value=&quot;Slide 22 - &amp;quot;Maekawa’s algorithm-Version 2&amp;quot;&quot;/&gt;&lt;property id=&quot;20307&quot; value=&quot;336&quot;/&gt;&lt;/object&gt;&lt;object type=&quot;3&quot; unique_id=&quot;10436&quot;&gt;&lt;property id=&quot;20148&quot; value=&quot;5&quot;/&gt;&lt;property id=&quot;20300&quot; value=&quot;Slide 23 - &amp;quot;Comments&amp;quot;&quot;/&gt;&lt;property id=&quot;20307&quot; value=&quot;337&quot;/&gt;&lt;/object&gt;&lt;object type=&quot;3&quot; unique_id=&quot;10437&quot;&gt;&lt;property id=&quot;20148&quot; value=&quot;5&quot;/&gt;&lt;property id=&quot;20300&quot; value=&quot;Slide 24 - &amp;quot;Token-passing Algorithms&amp;quot;&quot;/&gt;&lt;property id=&quot;20307&quot; value=&quot;338&quot;/&gt;&lt;/object&gt;&lt;object type=&quot;3&quot; unique_id=&quot;10438&quot;&gt;&lt;property id=&quot;20148&quot; value=&quot;5&quot;/&gt;&lt;property id=&quot;20300&quot; value=&quot;Slide 25 - &amp;quot;Suzuki-Kasami Algorithm&amp;quot;&quot;/&gt;&lt;property id=&quot;20307&quot; value=&quot;339&quot;/&gt;&lt;/object&gt;&lt;object type=&quot;3&quot; unique_id=&quot;10439&quot;&gt;&lt;property id=&quot;20148&quot; value=&quot;5&quot;/&gt;&lt;property id=&quot;20300&quot; value=&quot;Slide 26 - &amp;quot;Suzuki-Kasami Algorithm&amp;quot;&quot;/&gt;&lt;property id=&quot;20307&quot; value=&quot;340&quot;/&gt;&lt;/object&gt;&lt;object type=&quot;3&quot; unique_id=&quot;10440&quot;&gt;&lt;property id=&quot;20148&quot; value=&quot;5&quot;/&gt;&lt;property id=&quot;20300&quot; value=&quot;Slide 27 - &amp;quot;Suzuki-Kasami’s algorithm&amp;quot;&quot;/&gt;&lt;property id=&quot;20307&quot; value=&quot;341&quot;/&gt;&lt;/object&gt;&lt;object type=&quot;3&quot; unique_id=&quot;10441&quot;&gt;&lt;property id=&quot;20148&quot; value=&quot;5&quot;/&gt;&lt;property id=&quot;20300&quot; value=&quot;Slide 28 - &amp;quot;Example&amp;quot;&quot;/&gt;&lt;property id=&quot;20307&quot; value=&quot;342&quot;/&gt;&lt;/object&gt;&lt;object type=&quot;3&quot; unique_id=&quot;10442&quot;&gt;&lt;property id=&quot;20148&quot; value=&quot;5&quot;/&gt;&lt;property id=&quot;20300&quot; value=&quot;Slide 29 - &amp;quot;Example&amp;quot;&quot;/&gt;&lt;property id=&quot;20307&quot; value=&quot;343&quot;/&gt;&lt;/object&gt;&lt;object type=&quot;3&quot; unique_id=&quot;10443&quot;&gt;&lt;property id=&quot;20148&quot; value=&quot;5&quot;/&gt;&lt;property id=&quot;20300&quot; value=&quot;Slide 30 - &amp;quot;Example&amp;quot;&quot;/&gt;&lt;property id=&quot;20307&quot; value=&quot;344&quot;/&gt;&lt;/object&gt;&lt;object type=&quot;3&quot; unique_id=&quot;10444&quot;&gt;&lt;property id=&quot;20148&quot; value=&quot;5&quot;/&gt;&lt;property id=&quot;20300&quot; value=&quot;Slide 31 - &amp;quot;Example&amp;quot;&quot;/&gt;&lt;property id=&quot;20307&quot; value=&quot;345&quot;/&gt;&lt;/object&gt;&lt;object type=&quot;3&quot; unique_id=&quot;10445&quot;&gt;&lt;property id=&quot;20148&quot; value=&quot;5&quot;/&gt;&lt;property id=&quot;20300&quot; value=&quot;Slide 32 - &amp;quot;Example&amp;quot;&quot;/&gt;&lt;property id=&quot;20307&quot; value=&quot;346&quot;/&gt;&lt;/object&gt;&lt;object type=&quot;3&quot; unique_id=&quot;10446&quot;&gt;&lt;property id=&quot;20148&quot; value=&quot;5&quot;/&gt;&lt;property id=&quot;20300&quot; value=&quot;Slide 33 - &amp;quot;Example&amp;quot;&quot;/&gt;&lt;property id=&quot;20307&quot; value=&quot;347&quot;/&gt;&lt;/object&gt;&lt;object type=&quot;3&quot; unique_id=&quot;10447&quot;&gt;&lt;property id=&quot;20148&quot; value=&quot;5&quot;/&gt;&lt;property id=&quot;20300&quot; value=&quot;Slide 34 - &amp;quot;Raymond’s tree-based algorithm&amp;quot;&quot;/&gt;&lt;property id=&quot;20307&quot; value=&quot;348&quot;/&gt;&lt;/object&gt;&lt;object type=&quot;3&quot; unique_id=&quot;10448&quot;&gt;&lt;property id=&quot;20148&quot; value=&quot;5&quot;/&gt;&lt;property id=&quot;20300&quot; value=&quot;Slide 35 - &amp;quot;Raymond’s Algorithm&amp;quot;&quot;/&gt;&lt;property id=&quot;20307&quot; value=&quot;349&quot;/&gt;&lt;/object&gt;&lt;object type=&quot;3&quot; unique_id=&quot;10449&quot;&gt;&lt;property id=&quot;20148&quot; value=&quot;5&quot;/&gt;&lt;property id=&quot;20300&quot; value=&quot;Slide 36 - &amp;quot;Raymond’s Algorithm&amp;quot;&quot;/&gt;&lt;property id=&quot;20307&quot; value=&quot;350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2146</TotalTime>
  <Words>1810</Words>
  <Application>Microsoft Office PowerPoint</Application>
  <PresentationFormat>On-screen Show (4:3)</PresentationFormat>
  <Paragraphs>476</Paragraphs>
  <Slides>36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9" baseType="lpstr">
      <vt:lpstr>Tahoma</vt:lpstr>
      <vt:lpstr>Arial</vt:lpstr>
      <vt:lpstr>Arial Unicode MS</vt:lpstr>
      <vt:lpstr>Wingdings</vt:lpstr>
      <vt:lpstr>Times New Roman</vt:lpstr>
      <vt:lpstr>굴림</vt:lpstr>
      <vt:lpstr>Trebuchet MS</vt:lpstr>
      <vt:lpstr>Symbol</vt:lpstr>
      <vt:lpstr>Times</vt:lpstr>
      <vt:lpstr>Arial Narrow</vt:lpstr>
      <vt:lpstr>Comic Sans MS</vt:lpstr>
      <vt:lpstr>Module</vt:lpstr>
      <vt:lpstr>Microsoft Word Document</vt:lpstr>
      <vt:lpstr>   ITEC452 Distributed Computing  Lecture 6 Mutual Exclusion</vt:lpstr>
      <vt:lpstr>Slide 2</vt:lpstr>
      <vt:lpstr>Why mutual exclusion?</vt:lpstr>
      <vt:lpstr>Specifications</vt:lpstr>
      <vt:lpstr>Message passing solution: Centralized decision making</vt:lpstr>
      <vt:lpstr>Comments</vt:lpstr>
      <vt:lpstr>Decentralized solution 1</vt:lpstr>
      <vt:lpstr>Analysis of Lamport’s algorithm</vt:lpstr>
      <vt:lpstr>Analysis of Lamport’s algorithm</vt:lpstr>
      <vt:lpstr>Analysis of Lamport’s algorithm</vt:lpstr>
      <vt:lpstr>Decentralized algorithm 2</vt:lpstr>
      <vt:lpstr>Ricart &amp; Agrawala’s algorithm</vt:lpstr>
      <vt:lpstr>Ricart &amp; Agrawala’s algorithm</vt:lpstr>
      <vt:lpstr>Decentralized algorithm 3</vt:lpstr>
      <vt:lpstr>Maekawa’s algorithm</vt:lpstr>
      <vt:lpstr>Maekawa’s algorithm</vt:lpstr>
      <vt:lpstr>Maekawa’s algorithm</vt:lpstr>
      <vt:lpstr>Maekawa’s algorithm-version 1</vt:lpstr>
      <vt:lpstr>Maekawa’s algorithm-version 1</vt:lpstr>
      <vt:lpstr>Maekawa’s algorithm-Version 2</vt:lpstr>
      <vt:lpstr>Maekawa’s algorithm-Version 2</vt:lpstr>
      <vt:lpstr>Maekawa’s algorithm-Version 2</vt:lpstr>
      <vt:lpstr>Comments</vt:lpstr>
      <vt:lpstr>Token-passing Algorithms</vt:lpstr>
      <vt:lpstr>Suzuki-Kasami Algorithm</vt:lpstr>
      <vt:lpstr>Suzuki-Kasami Algorithm</vt:lpstr>
      <vt:lpstr>Suzuki-Kasami’s algorithm</vt:lpstr>
      <vt:lpstr>Example</vt:lpstr>
      <vt:lpstr>Example</vt:lpstr>
      <vt:lpstr>Example</vt:lpstr>
      <vt:lpstr>Example</vt:lpstr>
      <vt:lpstr>Example</vt:lpstr>
      <vt:lpstr>Example</vt:lpstr>
      <vt:lpstr>Raymond’s tree-based algorithm</vt:lpstr>
      <vt:lpstr>Raymond’s Algorithm</vt:lpstr>
      <vt:lpstr>Raymond’s Algorithm</vt:lpstr>
    </vt:vector>
  </TitlesOfParts>
  <Company>University of Iowa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Reading and Writing using Mobile Agents</dc:title>
  <dc:creator>Sukumar Ghosh</dc:creator>
  <cp:lastModifiedBy>Radford University</cp:lastModifiedBy>
  <cp:revision>190</cp:revision>
  <dcterms:created xsi:type="dcterms:W3CDTF">2002-11-01T02:53:35Z</dcterms:created>
  <dcterms:modified xsi:type="dcterms:W3CDTF">2011-09-01T02:59:44Z</dcterms:modified>
</cp:coreProperties>
</file>