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handoutMasterIdLst>
    <p:handoutMasterId r:id="rId22"/>
  </p:handoutMasterIdLst>
  <p:sldIdLst>
    <p:sldId id="304" r:id="rId2"/>
    <p:sldId id="305" r:id="rId3"/>
    <p:sldId id="306" r:id="rId4"/>
    <p:sldId id="307" r:id="rId5"/>
    <p:sldId id="308" r:id="rId6"/>
    <p:sldId id="309" r:id="rId7"/>
    <p:sldId id="310" r:id="rId8"/>
    <p:sldId id="314" r:id="rId9"/>
    <p:sldId id="315" r:id="rId10"/>
    <p:sldId id="316" r:id="rId11"/>
    <p:sldId id="317" r:id="rId12"/>
    <p:sldId id="318" r:id="rId13"/>
    <p:sldId id="319" r:id="rId14"/>
    <p:sldId id="320" r:id="rId15"/>
    <p:sldId id="321" r:id="rId16"/>
    <p:sldId id="322" r:id="rId17"/>
    <p:sldId id="323" r:id="rId18"/>
    <p:sldId id="324" r:id="rId19"/>
    <p:sldId id="325" r:id="rId20"/>
    <p:sldId id="326" r:id="rId21"/>
  </p:sldIdLst>
  <p:sldSz cx="9144000" cy="6858000" type="screen4x3"/>
  <p:notesSz cx="7010400" cy="9296400"/>
  <p:custDataLst>
    <p:tags r:id="rId23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FFFF99"/>
    <a:srgbClr val="006666"/>
    <a:srgbClr val="FF0066"/>
    <a:srgbClr val="4D4D4D"/>
    <a:srgbClr val="003300"/>
    <a:srgbClr val="FF5050"/>
    <a:srgbClr val="FFFFCC"/>
    <a:srgbClr val="CC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8" autoAdjust="0"/>
    <p:restoredTop sz="94100" autoAdjust="0"/>
  </p:normalViewPr>
  <p:slideViewPr>
    <p:cSldViewPr>
      <p:cViewPr varScale="1">
        <p:scale>
          <a:sx n="105" d="100"/>
          <a:sy n="105" d="100"/>
        </p:scale>
        <p:origin x="-14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68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fld id="{1F906633-D4F4-4312-AF47-954043B8A5C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2.doc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3.doc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sz="4000" dirty="0"/>
              <a:t>ITEC452</a:t>
            </a:r>
            <a:br>
              <a:rPr lang="en-US" altLang="ko-KR" sz="4000" dirty="0"/>
            </a:br>
            <a:r>
              <a:rPr lang="en-US" altLang="ko-KR" sz="4000" dirty="0"/>
              <a:t>Distributed Computing</a:t>
            </a:r>
            <a:br>
              <a:rPr lang="en-US" altLang="ko-KR" sz="4000" dirty="0"/>
            </a:br>
            <a:r>
              <a:rPr lang="en-US" altLang="ko-KR" sz="4000" dirty="0"/>
              <a:t/>
            </a:r>
            <a:br>
              <a:rPr lang="en-US" altLang="ko-KR" sz="4000" dirty="0"/>
            </a:br>
            <a:r>
              <a:rPr lang="en-US" altLang="ko-KR" sz="4000" dirty="0" smtClean="0"/>
              <a:t/>
            </a:r>
            <a:br>
              <a:rPr lang="en-US" altLang="ko-KR" sz="4000" dirty="0" smtClean="0"/>
            </a:br>
            <a:r>
              <a:rPr lang="en-US" altLang="ko-KR" sz="3200" dirty="0" smtClean="0"/>
              <a:t>Lecture </a:t>
            </a:r>
            <a:r>
              <a:rPr lang="en-US" altLang="ko-KR" sz="3200" dirty="0"/>
              <a:t>7</a:t>
            </a:r>
            <a:br>
              <a:rPr lang="en-US" altLang="ko-KR" sz="3200" dirty="0"/>
            </a:br>
            <a:r>
              <a:rPr lang="en-US" altLang="ko-KR" sz="3200" dirty="0"/>
              <a:t>Distributed Snapshot</a:t>
            </a:r>
            <a:endParaRPr lang="en-US" sz="3200" dirty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ko-KR">
              <a:ea typeface="굴림" pitchFamily="50" charset="-127"/>
            </a:endParaRPr>
          </a:p>
          <a:p>
            <a:endParaRPr lang="en-US" altLang="ko-KR">
              <a:ea typeface="굴림" pitchFamily="50" charset="-127"/>
            </a:endParaRPr>
          </a:p>
          <a:p>
            <a:r>
              <a:rPr lang="en-US" altLang="ko-KR">
                <a:ea typeface="굴림" pitchFamily="50" charset="-127"/>
              </a:rPr>
              <a:t>Hwajung Lee</a:t>
            </a:r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7772400" cy="1143000"/>
          </a:xfrm>
        </p:spPr>
        <p:txBody>
          <a:bodyPr/>
          <a:lstStyle/>
          <a:p>
            <a:r>
              <a:rPr lang="en-US" b="1"/>
              <a:t>Two steps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04800" y="1524000"/>
            <a:ext cx="5334000" cy="4114800"/>
          </a:xfrm>
        </p:spPr>
        <p:txBody>
          <a:bodyPr>
            <a:normAutofit lnSpcReduction="10000"/>
          </a:bodyPr>
          <a:lstStyle/>
          <a:p>
            <a:pPr marL="533400" indent="-533400">
              <a:lnSpc>
                <a:spcPct val="110000"/>
              </a:lnSpc>
              <a:buFont typeface="Wingdings" pitchFamily="2" charset="2"/>
              <a:buNone/>
            </a:pPr>
            <a:r>
              <a:rPr lang="en-US" sz="2000" b="1"/>
              <a:t>Step 1. </a:t>
            </a:r>
            <a:r>
              <a:rPr lang="en-US" sz="2000">
                <a:latin typeface="Arial Narrow" pitchFamily="34" charset="0"/>
              </a:rPr>
              <a:t>In one atomic action, the initiator (a) </a:t>
            </a:r>
            <a:r>
              <a:rPr lang="en-US" sz="2000" b="1">
                <a:latin typeface="Arial Narrow" pitchFamily="34" charset="0"/>
              </a:rPr>
              <a:t>Turns red</a:t>
            </a:r>
            <a:r>
              <a:rPr lang="en-US" sz="2000">
                <a:latin typeface="Arial Narrow" pitchFamily="34" charset="0"/>
              </a:rPr>
              <a:t> (b) </a:t>
            </a:r>
            <a:r>
              <a:rPr lang="en-US" sz="2000" b="1">
                <a:latin typeface="Arial Narrow" pitchFamily="34" charset="0"/>
              </a:rPr>
              <a:t>Records its own state</a:t>
            </a:r>
            <a:r>
              <a:rPr lang="en-US" sz="2000">
                <a:latin typeface="Arial Narrow" pitchFamily="34" charset="0"/>
              </a:rPr>
              <a:t> (c) </a:t>
            </a:r>
            <a:r>
              <a:rPr lang="en-US" sz="2000" b="1">
                <a:latin typeface="Arial Narrow" pitchFamily="34" charset="0"/>
              </a:rPr>
              <a:t>sends a marker along all outgoing channels</a:t>
            </a:r>
            <a:endParaRPr lang="en-US" sz="2000">
              <a:latin typeface="Arial Narrow" pitchFamily="34" charset="0"/>
            </a:endParaRPr>
          </a:p>
          <a:p>
            <a:pPr marL="533400" indent="-533400">
              <a:lnSpc>
                <a:spcPct val="110000"/>
              </a:lnSpc>
              <a:buFont typeface="Wingdings" pitchFamily="2" charset="2"/>
              <a:buNone/>
            </a:pPr>
            <a:endParaRPr lang="en-US" sz="2000">
              <a:latin typeface="Trebuchet MS" pitchFamily="34" charset="0"/>
            </a:endParaRPr>
          </a:p>
          <a:p>
            <a:pPr marL="533400" indent="-533400">
              <a:lnSpc>
                <a:spcPct val="110000"/>
              </a:lnSpc>
              <a:buFont typeface="Wingdings" pitchFamily="2" charset="2"/>
              <a:buNone/>
            </a:pPr>
            <a:r>
              <a:rPr lang="en-US" sz="2000" b="1">
                <a:latin typeface="Arial Narrow" pitchFamily="34" charset="0"/>
              </a:rPr>
              <a:t>Step 2. </a:t>
            </a:r>
            <a:r>
              <a:rPr lang="en-US" sz="2000">
                <a:latin typeface="Arial Narrow" pitchFamily="34" charset="0"/>
              </a:rPr>
              <a:t>Every other process, upon receiving a marker for the first time (and before doing anything else) (a) Turns red (b) Records its own state (c) sends markers along all outgoing channels</a:t>
            </a:r>
          </a:p>
          <a:p>
            <a:pPr marL="533400" indent="-533400">
              <a:lnSpc>
                <a:spcPct val="110000"/>
              </a:lnSpc>
            </a:pPr>
            <a:endParaRPr lang="en-US" sz="2000">
              <a:latin typeface="Trebuchet MS" pitchFamily="34" charset="0"/>
            </a:endParaRPr>
          </a:p>
          <a:p>
            <a:pPr marL="533400" indent="-533400">
              <a:lnSpc>
                <a:spcPct val="110000"/>
              </a:lnSpc>
              <a:buFont typeface="Wingdings" pitchFamily="2" charset="2"/>
              <a:buNone/>
            </a:pPr>
            <a:r>
              <a:rPr lang="en-US" sz="2000">
                <a:solidFill>
                  <a:srgbClr val="C70F05"/>
                </a:solidFill>
                <a:latin typeface="Trebuchet MS" pitchFamily="34" charset="0"/>
              </a:rPr>
              <a:t>The algorithm terminates when (1) every process turns red, and (2) Every process has received a marker through each incoming channel.</a:t>
            </a:r>
          </a:p>
        </p:txBody>
      </p:sp>
      <p:sp>
        <p:nvSpPr>
          <p:cNvPr id="119812" name="Oval 4"/>
          <p:cNvSpPr>
            <a:spLocks noChangeArrowheads="1"/>
          </p:cNvSpPr>
          <p:nvPr/>
        </p:nvSpPr>
        <p:spPr bwMode="auto">
          <a:xfrm>
            <a:off x="6400800" y="2209800"/>
            <a:ext cx="304800" cy="3048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9813" name="Oval 5"/>
          <p:cNvSpPr>
            <a:spLocks noChangeArrowheads="1"/>
          </p:cNvSpPr>
          <p:nvPr/>
        </p:nvSpPr>
        <p:spPr bwMode="auto">
          <a:xfrm>
            <a:off x="7848600" y="33528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9814" name="Oval 6"/>
          <p:cNvSpPr>
            <a:spLocks noChangeArrowheads="1"/>
          </p:cNvSpPr>
          <p:nvPr/>
        </p:nvSpPr>
        <p:spPr bwMode="auto">
          <a:xfrm>
            <a:off x="6477000" y="34290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9815" name="Oval 7"/>
          <p:cNvSpPr>
            <a:spLocks noChangeArrowheads="1"/>
          </p:cNvSpPr>
          <p:nvPr/>
        </p:nvSpPr>
        <p:spPr bwMode="auto">
          <a:xfrm>
            <a:off x="7848600" y="22098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9816" name="Oval 8"/>
          <p:cNvSpPr>
            <a:spLocks noChangeArrowheads="1"/>
          </p:cNvSpPr>
          <p:nvPr/>
        </p:nvSpPr>
        <p:spPr bwMode="auto">
          <a:xfrm>
            <a:off x="7239000" y="45720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9817" name="Line 9"/>
          <p:cNvSpPr>
            <a:spLocks noChangeShapeType="1"/>
          </p:cNvSpPr>
          <p:nvPr/>
        </p:nvSpPr>
        <p:spPr bwMode="auto">
          <a:xfrm>
            <a:off x="6705600" y="2362200"/>
            <a:ext cx="11430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9818" name="Line 10"/>
          <p:cNvSpPr>
            <a:spLocks noChangeShapeType="1"/>
          </p:cNvSpPr>
          <p:nvPr/>
        </p:nvSpPr>
        <p:spPr bwMode="auto">
          <a:xfrm>
            <a:off x="8001000" y="2514600"/>
            <a:ext cx="0" cy="8382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9819" name="Line 11"/>
          <p:cNvSpPr>
            <a:spLocks noChangeShapeType="1"/>
          </p:cNvSpPr>
          <p:nvPr/>
        </p:nvSpPr>
        <p:spPr bwMode="auto">
          <a:xfrm flipH="1">
            <a:off x="6705600" y="3505200"/>
            <a:ext cx="11430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9820" name="Line 12"/>
          <p:cNvSpPr>
            <a:spLocks noChangeShapeType="1"/>
          </p:cNvSpPr>
          <p:nvPr/>
        </p:nvSpPr>
        <p:spPr bwMode="auto">
          <a:xfrm flipV="1">
            <a:off x="6553200" y="2438400"/>
            <a:ext cx="0" cy="9906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9821" name="Line 13"/>
          <p:cNvSpPr>
            <a:spLocks noChangeShapeType="1"/>
          </p:cNvSpPr>
          <p:nvPr/>
        </p:nvSpPr>
        <p:spPr bwMode="auto">
          <a:xfrm flipH="1">
            <a:off x="6705600" y="2438400"/>
            <a:ext cx="1219200" cy="9906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9822" name="Line 14"/>
          <p:cNvSpPr>
            <a:spLocks noChangeShapeType="1"/>
          </p:cNvSpPr>
          <p:nvPr/>
        </p:nvSpPr>
        <p:spPr bwMode="auto">
          <a:xfrm flipH="1">
            <a:off x="7391400" y="3657600"/>
            <a:ext cx="609600" cy="9144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9823" name="Line 15"/>
          <p:cNvSpPr>
            <a:spLocks noChangeShapeType="1"/>
          </p:cNvSpPr>
          <p:nvPr/>
        </p:nvSpPr>
        <p:spPr bwMode="auto">
          <a:xfrm flipH="1" flipV="1">
            <a:off x="6705600" y="3733800"/>
            <a:ext cx="609600" cy="8382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9824" name="AutoShape 16"/>
          <p:cNvSpPr>
            <a:spLocks noChangeArrowheads="1"/>
          </p:cNvSpPr>
          <p:nvPr/>
        </p:nvSpPr>
        <p:spPr bwMode="auto">
          <a:xfrm>
            <a:off x="7086600" y="2057400"/>
            <a:ext cx="228600" cy="228600"/>
          </a:xfrm>
          <a:prstGeom prst="star5">
            <a:avLst/>
          </a:prstGeom>
          <a:solidFill>
            <a:srgbClr val="C70F0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Why does it work?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066800" y="1447800"/>
            <a:ext cx="7620000" cy="1371600"/>
          </a:xfrm>
        </p:spPr>
        <p:txBody>
          <a:bodyPr/>
          <a:lstStyle/>
          <a:p>
            <a:pPr marL="533400" indent="-533400">
              <a:buFont typeface="Wingdings" pitchFamily="2" charset="2"/>
              <a:buNone/>
            </a:pPr>
            <a:r>
              <a:rPr lang="en-US" b="1">
                <a:solidFill>
                  <a:srgbClr val="C70F05"/>
                </a:solidFill>
                <a:latin typeface="Trebuchet MS" pitchFamily="34" charset="0"/>
              </a:rPr>
              <a:t>Lemma 1</a:t>
            </a:r>
            <a:r>
              <a:rPr lang="en-US" b="1">
                <a:latin typeface="Trebuchet MS" pitchFamily="34" charset="0"/>
              </a:rPr>
              <a:t>. </a:t>
            </a:r>
            <a:r>
              <a:rPr lang="en-US" sz="2400" i="1"/>
              <a:t>No red message is received in a white action.</a:t>
            </a:r>
            <a:endParaRPr lang="en-US" sz="2400"/>
          </a:p>
        </p:txBody>
      </p:sp>
      <p:sp>
        <p:nvSpPr>
          <p:cNvPr id="120836" name="Oval 4"/>
          <p:cNvSpPr>
            <a:spLocks noChangeArrowheads="1"/>
          </p:cNvSpPr>
          <p:nvPr/>
        </p:nvSpPr>
        <p:spPr bwMode="auto">
          <a:xfrm>
            <a:off x="3810000" y="2971800"/>
            <a:ext cx="304800" cy="3048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0837" name="Oval 5"/>
          <p:cNvSpPr>
            <a:spLocks noChangeArrowheads="1"/>
          </p:cNvSpPr>
          <p:nvPr/>
        </p:nvSpPr>
        <p:spPr bwMode="auto">
          <a:xfrm>
            <a:off x="5257800" y="41148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0838" name="Oval 6"/>
          <p:cNvSpPr>
            <a:spLocks noChangeArrowheads="1"/>
          </p:cNvSpPr>
          <p:nvPr/>
        </p:nvSpPr>
        <p:spPr bwMode="auto">
          <a:xfrm>
            <a:off x="3886200" y="41910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0839" name="Oval 7"/>
          <p:cNvSpPr>
            <a:spLocks noChangeArrowheads="1"/>
          </p:cNvSpPr>
          <p:nvPr/>
        </p:nvSpPr>
        <p:spPr bwMode="auto">
          <a:xfrm>
            <a:off x="5257800" y="29718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0840" name="Oval 8"/>
          <p:cNvSpPr>
            <a:spLocks noChangeArrowheads="1"/>
          </p:cNvSpPr>
          <p:nvPr/>
        </p:nvSpPr>
        <p:spPr bwMode="auto">
          <a:xfrm>
            <a:off x="4648200" y="53340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0841" name="Line 9"/>
          <p:cNvSpPr>
            <a:spLocks noChangeShapeType="1"/>
          </p:cNvSpPr>
          <p:nvPr/>
        </p:nvSpPr>
        <p:spPr bwMode="auto">
          <a:xfrm>
            <a:off x="4114800" y="3124200"/>
            <a:ext cx="11430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0842" name="Line 10"/>
          <p:cNvSpPr>
            <a:spLocks noChangeShapeType="1"/>
          </p:cNvSpPr>
          <p:nvPr/>
        </p:nvSpPr>
        <p:spPr bwMode="auto">
          <a:xfrm>
            <a:off x="5410200" y="3276600"/>
            <a:ext cx="0" cy="8382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0843" name="Line 11"/>
          <p:cNvSpPr>
            <a:spLocks noChangeShapeType="1"/>
          </p:cNvSpPr>
          <p:nvPr/>
        </p:nvSpPr>
        <p:spPr bwMode="auto">
          <a:xfrm flipH="1">
            <a:off x="4114800" y="4267200"/>
            <a:ext cx="11430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0844" name="Line 12"/>
          <p:cNvSpPr>
            <a:spLocks noChangeShapeType="1"/>
          </p:cNvSpPr>
          <p:nvPr/>
        </p:nvSpPr>
        <p:spPr bwMode="auto">
          <a:xfrm flipV="1">
            <a:off x="3962400" y="3200400"/>
            <a:ext cx="0" cy="9906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0845" name="Line 13"/>
          <p:cNvSpPr>
            <a:spLocks noChangeShapeType="1"/>
          </p:cNvSpPr>
          <p:nvPr/>
        </p:nvSpPr>
        <p:spPr bwMode="auto">
          <a:xfrm flipH="1">
            <a:off x="4114800" y="3200400"/>
            <a:ext cx="1219200" cy="9906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0846" name="Line 14"/>
          <p:cNvSpPr>
            <a:spLocks noChangeShapeType="1"/>
          </p:cNvSpPr>
          <p:nvPr/>
        </p:nvSpPr>
        <p:spPr bwMode="auto">
          <a:xfrm flipH="1">
            <a:off x="4800600" y="4419600"/>
            <a:ext cx="609600" cy="9144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0847" name="Line 15"/>
          <p:cNvSpPr>
            <a:spLocks noChangeShapeType="1"/>
          </p:cNvSpPr>
          <p:nvPr/>
        </p:nvSpPr>
        <p:spPr bwMode="auto">
          <a:xfrm flipH="1" flipV="1">
            <a:off x="4114800" y="4495800"/>
            <a:ext cx="609600" cy="8382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0848" name="AutoShape 16"/>
          <p:cNvSpPr>
            <a:spLocks noChangeArrowheads="1"/>
          </p:cNvSpPr>
          <p:nvPr/>
        </p:nvSpPr>
        <p:spPr bwMode="auto">
          <a:xfrm>
            <a:off x="4495800" y="2819400"/>
            <a:ext cx="228600" cy="228600"/>
          </a:xfrm>
          <a:prstGeom prst="star5">
            <a:avLst/>
          </a:prstGeom>
          <a:solidFill>
            <a:srgbClr val="C70F0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b="1"/>
              <a:t>Why does it work?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81000" y="3505200"/>
            <a:ext cx="5486400" cy="2971800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dirty="0">
                <a:latin typeface="Trebuchet MS" pitchFamily="34" charset="0"/>
              </a:rPr>
              <a:t>Theorem</a:t>
            </a:r>
            <a:r>
              <a:rPr lang="en-US" sz="1800" dirty="0">
                <a:latin typeface="Trebuchet MS" pitchFamily="34" charset="0"/>
              </a:rPr>
              <a:t>. </a:t>
            </a:r>
            <a:r>
              <a:rPr lang="en-US" sz="1800" dirty="0">
                <a:latin typeface="Arial Narrow" pitchFamily="34" charset="0"/>
              </a:rPr>
              <a:t>The global state recorded by  </a:t>
            </a:r>
            <a:r>
              <a:rPr lang="en-US" sz="1800" dirty="0" err="1">
                <a:latin typeface="Arial Narrow" pitchFamily="34" charset="0"/>
              </a:rPr>
              <a:t>Chandy-Lamport</a:t>
            </a:r>
            <a:r>
              <a:rPr lang="en-US" sz="1800" dirty="0">
                <a:latin typeface="Arial Narrow" pitchFamily="34" charset="0"/>
              </a:rPr>
              <a:t> algorithm is </a:t>
            </a:r>
            <a:r>
              <a:rPr lang="en-US" sz="1800" i="1" dirty="0">
                <a:solidFill>
                  <a:schemeClr val="accent2"/>
                </a:solidFill>
                <a:latin typeface="Arial Narrow" pitchFamily="34" charset="0"/>
              </a:rPr>
              <a:t>equivalent  to</a:t>
            </a:r>
            <a:r>
              <a:rPr lang="en-US" sz="1800" dirty="0">
                <a:latin typeface="Arial Narrow" pitchFamily="34" charset="0"/>
              </a:rPr>
              <a:t> the ideal snapshot state SSS.</a:t>
            </a:r>
          </a:p>
          <a:p>
            <a:pPr marL="533400" indent="-533400">
              <a:lnSpc>
                <a:spcPct val="120000"/>
              </a:lnSpc>
            </a:pPr>
            <a:endParaRPr lang="en-US" sz="1800" dirty="0">
              <a:latin typeface="Trebuchet MS" pitchFamily="34" charset="0"/>
            </a:endParaRPr>
          </a:p>
          <a:p>
            <a:pPr marL="533400" indent="-533400">
              <a:lnSpc>
                <a:spcPct val="120000"/>
              </a:lnSpc>
              <a:buFont typeface="Wingdings" pitchFamily="2" charset="2"/>
              <a:buNone/>
            </a:pPr>
            <a:r>
              <a:rPr lang="en-US" sz="1800" b="1" dirty="0">
                <a:latin typeface="Trebuchet MS" pitchFamily="34" charset="0"/>
              </a:rPr>
              <a:t>	</a:t>
            </a:r>
            <a:r>
              <a:rPr lang="en-US" sz="1800" dirty="0">
                <a:solidFill>
                  <a:srgbClr val="C70F05"/>
                </a:solidFill>
                <a:latin typeface="Trebuchet MS" pitchFamily="34" charset="0"/>
              </a:rPr>
              <a:t>Hint. </a:t>
            </a:r>
            <a:r>
              <a:rPr lang="en-US" sz="1800" i="1" dirty="0">
                <a:solidFill>
                  <a:srgbClr val="C70F05"/>
                </a:solidFill>
                <a:latin typeface="Trebuchet MS" pitchFamily="34" charset="0"/>
              </a:rPr>
              <a:t>A pair of actions (a, b) can be scheduled in any order, if there is no causal order between them, so  (a; b) is equivalent to (b; a)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endParaRPr lang="en-US" sz="1800" b="1" dirty="0">
              <a:latin typeface="Trebuchet MS" pitchFamily="34" charset="0"/>
            </a:endParaRPr>
          </a:p>
        </p:txBody>
      </p:sp>
      <p:sp>
        <p:nvSpPr>
          <p:cNvPr id="121860" name="Oval 4"/>
          <p:cNvSpPr>
            <a:spLocks noChangeArrowheads="1"/>
          </p:cNvSpPr>
          <p:nvPr/>
        </p:nvSpPr>
        <p:spPr bwMode="auto">
          <a:xfrm>
            <a:off x="6096000" y="2209800"/>
            <a:ext cx="304800" cy="3048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1861" name="Oval 5"/>
          <p:cNvSpPr>
            <a:spLocks noChangeArrowheads="1"/>
          </p:cNvSpPr>
          <p:nvPr/>
        </p:nvSpPr>
        <p:spPr bwMode="auto">
          <a:xfrm>
            <a:off x="7543800" y="33528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1862" name="Oval 6"/>
          <p:cNvSpPr>
            <a:spLocks noChangeArrowheads="1"/>
          </p:cNvSpPr>
          <p:nvPr/>
        </p:nvSpPr>
        <p:spPr bwMode="auto">
          <a:xfrm>
            <a:off x="6172200" y="34290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1863" name="Oval 7"/>
          <p:cNvSpPr>
            <a:spLocks noChangeArrowheads="1"/>
          </p:cNvSpPr>
          <p:nvPr/>
        </p:nvSpPr>
        <p:spPr bwMode="auto">
          <a:xfrm>
            <a:off x="7543800" y="22098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1864" name="Oval 8"/>
          <p:cNvSpPr>
            <a:spLocks noChangeArrowheads="1"/>
          </p:cNvSpPr>
          <p:nvPr/>
        </p:nvSpPr>
        <p:spPr bwMode="auto">
          <a:xfrm>
            <a:off x="6934200" y="45720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1865" name="Line 9"/>
          <p:cNvSpPr>
            <a:spLocks noChangeShapeType="1"/>
          </p:cNvSpPr>
          <p:nvPr/>
        </p:nvSpPr>
        <p:spPr bwMode="auto">
          <a:xfrm>
            <a:off x="6400800" y="2362200"/>
            <a:ext cx="11430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1866" name="Line 10"/>
          <p:cNvSpPr>
            <a:spLocks noChangeShapeType="1"/>
          </p:cNvSpPr>
          <p:nvPr/>
        </p:nvSpPr>
        <p:spPr bwMode="auto">
          <a:xfrm>
            <a:off x="7696200" y="2514600"/>
            <a:ext cx="0" cy="8382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1867" name="Line 11"/>
          <p:cNvSpPr>
            <a:spLocks noChangeShapeType="1"/>
          </p:cNvSpPr>
          <p:nvPr/>
        </p:nvSpPr>
        <p:spPr bwMode="auto">
          <a:xfrm flipH="1">
            <a:off x="6400800" y="3505200"/>
            <a:ext cx="11430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1868" name="Line 12"/>
          <p:cNvSpPr>
            <a:spLocks noChangeShapeType="1"/>
          </p:cNvSpPr>
          <p:nvPr/>
        </p:nvSpPr>
        <p:spPr bwMode="auto">
          <a:xfrm flipV="1">
            <a:off x="6248400" y="2438400"/>
            <a:ext cx="0" cy="9906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1869" name="Line 13"/>
          <p:cNvSpPr>
            <a:spLocks noChangeShapeType="1"/>
          </p:cNvSpPr>
          <p:nvPr/>
        </p:nvSpPr>
        <p:spPr bwMode="auto">
          <a:xfrm flipH="1">
            <a:off x="6400800" y="2438400"/>
            <a:ext cx="1219200" cy="9906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1870" name="Line 14"/>
          <p:cNvSpPr>
            <a:spLocks noChangeShapeType="1"/>
          </p:cNvSpPr>
          <p:nvPr/>
        </p:nvSpPr>
        <p:spPr bwMode="auto">
          <a:xfrm flipH="1">
            <a:off x="7086600" y="3657600"/>
            <a:ext cx="609600" cy="9144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1871" name="Line 15"/>
          <p:cNvSpPr>
            <a:spLocks noChangeShapeType="1"/>
          </p:cNvSpPr>
          <p:nvPr/>
        </p:nvSpPr>
        <p:spPr bwMode="auto">
          <a:xfrm flipH="1" flipV="1">
            <a:off x="6400800" y="3733800"/>
            <a:ext cx="609600" cy="8382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1872" name="AutoShape 16"/>
          <p:cNvSpPr>
            <a:spLocks noChangeArrowheads="1"/>
          </p:cNvSpPr>
          <p:nvPr/>
        </p:nvSpPr>
        <p:spPr bwMode="auto">
          <a:xfrm>
            <a:off x="6781800" y="2057400"/>
            <a:ext cx="228600" cy="228600"/>
          </a:xfrm>
          <a:prstGeom prst="star5">
            <a:avLst/>
          </a:prstGeom>
          <a:solidFill>
            <a:srgbClr val="C70F0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1873" name="Line 17"/>
          <p:cNvSpPr>
            <a:spLocks noChangeShapeType="1"/>
          </p:cNvSpPr>
          <p:nvPr/>
        </p:nvSpPr>
        <p:spPr bwMode="auto">
          <a:xfrm>
            <a:off x="1082675" y="2244725"/>
            <a:ext cx="3276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1874" name="AutoShape 18"/>
          <p:cNvSpPr>
            <a:spLocks noChangeArrowheads="1"/>
          </p:cNvSpPr>
          <p:nvPr/>
        </p:nvSpPr>
        <p:spPr bwMode="auto">
          <a:xfrm>
            <a:off x="1311275" y="2168525"/>
            <a:ext cx="76200" cy="1524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1875" name="AutoShape 19"/>
          <p:cNvSpPr>
            <a:spLocks noChangeArrowheads="1"/>
          </p:cNvSpPr>
          <p:nvPr/>
        </p:nvSpPr>
        <p:spPr bwMode="auto">
          <a:xfrm>
            <a:off x="1768475" y="2168525"/>
            <a:ext cx="76200" cy="1524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1876" name="AutoShape 20"/>
          <p:cNvSpPr>
            <a:spLocks noChangeArrowheads="1"/>
          </p:cNvSpPr>
          <p:nvPr/>
        </p:nvSpPr>
        <p:spPr bwMode="auto">
          <a:xfrm>
            <a:off x="2073275" y="2168525"/>
            <a:ext cx="76200" cy="1524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1877" name="AutoShape 21"/>
          <p:cNvSpPr>
            <a:spLocks noChangeArrowheads="1"/>
          </p:cNvSpPr>
          <p:nvPr/>
        </p:nvSpPr>
        <p:spPr bwMode="auto">
          <a:xfrm>
            <a:off x="2454275" y="2168525"/>
            <a:ext cx="76200" cy="1524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1878" name="AutoShape 22"/>
          <p:cNvSpPr>
            <a:spLocks noChangeArrowheads="1"/>
          </p:cNvSpPr>
          <p:nvPr/>
        </p:nvSpPr>
        <p:spPr bwMode="auto">
          <a:xfrm>
            <a:off x="3521075" y="2168525"/>
            <a:ext cx="76200" cy="152400"/>
          </a:xfrm>
          <a:prstGeom prst="roundRect">
            <a:avLst>
              <a:gd name="adj" fmla="val 16667"/>
            </a:avLst>
          </a:prstGeom>
          <a:solidFill>
            <a:srgbClr val="C70F05"/>
          </a:solidFill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1879" name="AutoShape 23"/>
          <p:cNvSpPr>
            <a:spLocks noChangeArrowheads="1"/>
          </p:cNvSpPr>
          <p:nvPr/>
        </p:nvSpPr>
        <p:spPr bwMode="auto">
          <a:xfrm>
            <a:off x="3902075" y="2168525"/>
            <a:ext cx="76200" cy="152400"/>
          </a:xfrm>
          <a:prstGeom prst="roundRect">
            <a:avLst>
              <a:gd name="adj" fmla="val 16667"/>
            </a:avLst>
          </a:prstGeom>
          <a:solidFill>
            <a:srgbClr val="C70F05"/>
          </a:solidFill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1880" name="AutoShape 24"/>
          <p:cNvSpPr>
            <a:spLocks noChangeArrowheads="1"/>
          </p:cNvSpPr>
          <p:nvPr/>
        </p:nvSpPr>
        <p:spPr bwMode="auto">
          <a:xfrm>
            <a:off x="4283075" y="2168525"/>
            <a:ext cx="76200" cy="152400"/>
          </a:xfrm>
          <a:prstGeom prst="roundRect">
            <a:avLst>
              <a:gd name="adj" fmla="val 16667"/>
            </a:avLst>
          </a:prstGeom>
          <a:solidFill>
            <a:srgbClr val="C70F05"/>
          </a:solidFill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1881" name="AutoShape 25"/>
          <p:cNvSpPr>
            <a:spLocks noChangeArrowheads="1"/>
          </p:cNvSpPr>
          <p:nvPr/>
        </p:nvSpPr>
        <p:spPr bwMode="auto">
          <a:xfrm>
            <a:off x="3292475" y="2168525"/>
            <a:ext cx="76200" cy="152400"/>
          </a:xfrm>
          <a:prstGeom prst="roundRect">
            <a:avLst>
              <a:gd name="adj" fmla="val 16667"/>
            </a:avLst>
          </a:prstGeom>
          <a:solidFill>
            <a:srgbClr val="C70F05"/>
          </a:solidFill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1882" name="Line 26"/>
          <p:cNvSpPr>
            <a:spLocks noChangeShapeType="1"/>
          </p:cNvSpPr>
          <p:nvPr/>
        </p:nvSpPr>
        <p:spPr bwMode="auto">
          <a:xfrm>
            <a:off x="2606675" y="20161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1883" name="Line 27"/>
          <p:cNvSpPr>
            <a:spLocks noChangeShapeType="1"/>
          </p:cNvSpPr>
          <p:nvPr/>
        </p:nvSpPr>
        <p:spPr bwMode="auto">
          <a:xfrm>
            <a:off x="3216275" y="20161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1884" name="Text Box 28"/>
          <p:cNvSpPr txBox="1">
            <a:spLocks noChangeArrowheads="1"/>
          </p:cNvSpPr>
          <p:nvPr/>
        </p:nvSpPr>
        <p:spPr bwMode="auto">
          <a:xfrm>
            <a:off x="2590800" y="2209800"/>
            <a:ext cx="692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18" charset="0"/>
              </a:rPr>
              <a:t>SSS</a:t>
            </a:r>
          </a:p>
        </p:txBody>
      </p:sp>
      <p:sp>
        <p:nvSpPr>
          <p:cNvPr id="121885" name="Rectangle 29"/>
          <p:cNvSpPr>
            <a:spLocks noChangeArrowheads="1"/>
          </p:cNvSpPr>
          <p:nvPr/>
        </p:nvSpPr>
        <p:spPr bwMode="auto">
          <a:xfrm>
            <a:off x="1066800" y="2667000"/>
            <a:ext cx="3943708" cy="369332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 dirty="0">
                <a:solidFill>
                  <a:schemeClr val="bg1"/>
                </a:solidFill>
                <a:latin typeface="Arial Narrow" pitchFamily="34" charset="0"/>
              </a:rPr>
              <a:t>Easy conceptualization of the snapshot state</a:t>
            </a:r>
            <a:endParaRPr lang="en-US" b="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121886" name="Text Box 30"/>
          <p:cNvSpPr txBox="1">
            <a:spLocks noChangeArrowheads="1"/>
          </p:cNvSpPr>
          <p:nvPr/>
        </p:nvSpPr>
        <p:spPr bwMode="auto">
          <a:xfrm>
            <a:off x="1447800" y="1676400"/>
            <a:ext cx="882650" cy="3667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>
                <a:latin typeface="Arial Narrow" pitchFamily="34" charset="0"/>
              </a:rPr>
              <a:t>All white</a:t>
            </a:r>
            <a:endParaRPr lang="en-US" b="0">
              <a:latin typeface="Times New Roman" pitchFamily="18" charset="0"/>
            </a:endParaRPr>
          </a:p>
        </p:txBody>
      </p:sp>
      <p:sp>
        <p:nvSpPr>
          <p:cNvPr id="121887" name="Rectangle 31"/>
          <p:cNvSpPr>
            <a:spLocks noChangeArrowheads="1"/>
          </p:cNvSpPr>
          <p:nvPr/>
        </p:nvSpPr>
        <p:spPr bwMode="auto">
          <a:xfrm>
            <a:off x="3429000" y="1676400"/>
            <a:ext cx="715963" cy="3667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>
                <a:latin typeface="Arial Narrow" pitchFamily="34" charset="0"/>
              </a:rPr>
              <a:t>All red</a:t>
            </a:r>
            <a:endParaRPr lang="en-US" b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Why does it work?</a:t>
            </a:r>
            <a:endParaRPr lang="en-US"/>
          </a:p>
        </p:txBody>
      </p:sp>
      <p:sp>
        <p:nvSpPr>
          <p:cNvPr id="122883" name="Rectangle 3"/>
          <p:cNvSpPr>
            <a:spLocks noChangeArrowheads="1"/>
          </p:cNvSpPr>
          <p:nvPr/>
        </p:nvSpPr>
        <p:spPr bwMode="auto">
          <a:xfrm>
            <a:off x="1090613" y="1465263"/>
            <a:ext cx="5273675" cy="2744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18" charset="0"/>
              </a:rPr>
              <a:t>Let an observer </a:t>
            </a:r>
            <a:r>
              <a:rPr lang="en-US" altLang="ko-KR" b="0">
                <a:latin typeface="Times New Roman" pitchFamily="18" charset="0"/>
                <a:ea typeface="굴림" pitchFamily="50" charset="-127"/>
              </a:rPr>
              <a:t>see</a:t>
            </a:r>
            <a:r>
              <a:rPr lang="en-US" b="0">
                <a:latin typeface="Times New Roman" pitchFamily="18" charset="0"/>
              </a:rPr>
              <a:t> the following actions:</a:t>
            </a:r>
          </a:p>
          <a:p>
            <a:endParaRPr lang="en-US" b="0">
              <a:latin typeface="Times New Roman" pitchFamily="18" charset="0"/>
            </a:endParaRPr>
          </a:p>
          <a:p>
            <a:r>
              <a:rPr lang="en-US" sz="1800" b="0">
                <a:solidFill>
                  <a:schemeClr val="accent2"/>
                </a:solidFill>
                <a:latin typeface="Times New Roman" pitchFamily="18" charset="0"/>
              </a:rPr>
              <a:t>w[i] w[k] r[k] w[j] r[i] w[l] r[j] r[l] … 	</a:t>
            </a:r>
          </a:p>
          <a:p>
            <a:r>
              <a:rPr lang="en-US" sz="1800" b="0">
                <a:solidFill>
                  <a:schemeClr val="accent2"/>
                </a:solidFill>
                <a:latin typeface="Times New Roman" pitchFamily="18" charset="0"/>
                <a:sym typeface="Symbol" pitchFamily="18" charset="2"/>
              </a:rPr>
              <a:t></a:t>
            </a:r>
            <a:endParaRPr lang="en-US" sz="1800" b="0">
              <a:solidFill>
                <a:schemeClr val="accent2"/>
              </a:solidFill>
              <a:latin typeface="Times New Roman" pitchFamily="18" charset="0"/>
            </a:endParaRPr>
          </a:p>
          <a:p>
            <a:r>
              <a:rPr lang="en-US" sz="1800" b="0">
                <a:solidFill>
                  <a:schemeClr val="accent2"/>
                </a:solidFill>
                <a:latin typeface="Times New Roman" pitchFamily="18" charset="0"/>
              </a:rPr>
              <a:t>w[i] w[k] w[j] r[k] r[i] w[l] r[j] r[l] …	[Lemma 1]</a:t>
            </a:r>
          </a:p>
          <a:p>
            <a:r>
              <a:rPr lang="en-US" sz="1800" b="0">
                <a:solidFill>
                  <a:schemeClr val="accent2"/>
                </a:solidFill>
                <a:latin typeface="Times New Roman" pitchFamily="18" charset="0"/>
                <a:sym typeface="Symbol" pitchFamily="18" charset="2"/>
              </a:rPr>
              <a:t></a:t>
            </a:r>
            <a:endParaRPr lang="en-US" sz="1800" b="0">
              <a:solidFill>
                <a:schemeClr val="accent2"/>
              </a:solidFill>
              <a:latin typeface="Times New Roman" pitchFamily="18" charset="0"/>
            </a:endParaRPr>
          </a:p>
          <a:p>
            <a:r>
              <a:rPr lang="en-US" sz="1800" b="0">
                <a:solidFill>
                  <a:schemeClr val="accent2"/>
                </a:solidFill>
                <a:latin typeface="Times New Roman" pitchFamily="18" charset="0"/>
              </a:rPr>
              <a:t>w[i] w[k] w[j] r[k] w[l] r[i] r[j] r[l] …	[Lemma 1]</a:t>
            </a:r>
          </a:p>
          <a:p>
            <a:r>
              <a:rPr lang="en-US" sz="1800" b="0">
                <a:solidFill>
                  <a:schemeClr val="accent2"/>
                </a:solidFill>
                <a:latin typeface="Times New Roman" pitchFamily="18" charset="0"/>
                <a:sym typeface="Symbol" pitchFamily="18" charset="2"/>
              </a:rPr>
              <a:t></a:t>
            </a:r>
            <a:endParaRPr lang="en-US" sz="1800" b="0">
              <a:solidFill>
                <a:schemeClr val="accent2"/>
              </a:solidFill>
              <a:latin typeface="Times New Roman" pitchFamily="18" charset="0"/>
            </a:endParaRPr>
          </a:p>
          <a:p>
            <a:r>
              <a:rPr lang="en-US" sz="1800" b="0">
                <a:solidFill>
                  <a:schemeClr val="accent2"/>
                </a:solidFill>
                <a:latin typeface="Times New Roman" pitchFamily="18" charset="0"/>
              </a:rPr>
              <a:t>w[i] w[k] w[j] w[l] r[k] r[i] r[j] r[l] …	[done!]</a:t>
            </a:r>
          </a:p>
        </p:txBody>
      </p:sp>
      <p:sp>
        <p:nvSpPr>
          <p:cNvPr id="122884" name="Line 4"/>
          <p:cNvSpPr>
            <a:spLocks noChangeShapeType="1"/>
          </p:cNvSpPr>
          <p:nvPr/>
        </p:nvSpPr>
        <p:spPr bwMode="auto">
          <a:xfrm flipH="1">
            <a:off x="2362200" y="2514600"/>
            <a:ext cx="228600" cy="304800"/>
          </a:xfrm>
          <a:prstGeom prst="line">
            <a:avLst/>
          </a:prstGeom>
          <a:noFill/>
          <a:ln w="28575">
            <a:solidFill>
              <a:srgbClr val="C70F05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885" name="Line 5"/>
          <p:cNvSpPr>
            <a:spLocks noChangeShapeType="1"/>
          </p:cNvSpPr>
          <p:nvPr/>
        </p:nvSpPr>
        <p:spPr bwMode="auto">
          <a:xfrm>
            <a:off x="2362200" y="2514600"/>
            <a:ext cx="304800" cy="304800"/>
          </a:xfrm>
          <a:prstGeom prst="line">
            <a:avLst/>
          </a:prstGeom>
          <a:noFill/>
          <a:ln w="28575">
            <a:solidFill>
              <a:srgbClr val="C70F05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886" name="Line 6"/>
          <p:cNvSpPr>
            <a:spLocks noChangeShapeType="1"/>
          </p:cNvSpPr>
          <p:nvPr/>
        </p:nvSpPr>
        <p:spPr bwMode="auto">
          <a:xfrm>
            <a:off x="3200400" y="3048000"/>
            <a:ext cx="304800" cy="304800"/>
          </a:xfrm>
          <a:prstGeom prst="line">
            <a:avLst/>
          </a:prstGeom>
          <a:noFill/>
          <a:ln w="28575">
            <a:solidFill>
              <a:srgbClr val="C70F05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887" name="Line 7"/>
          <p:cNvSpPr>
            <a:spLocks noChangeShapeType="1"/>
          </p:cNvSpPr>
          <p:nvPr/>
        </p:nvSpPr>
        <p:spPr bwMode="auto">
          <a:xfrm flipH="1">
            <a:off x="3200400" y="3048000"/>
            <a:ext cx="228600" cy="304800"/>
          </a:xfrm>
          <a:prstGeom prst="line">
            <a:avLst/>
          </a:prstGeom>
          <a:noFill/>
          <a:ln w="28575">
            <a:solidFill>
              <a:srgbClr val="C70F05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888" name="Line 8"/>
          <p:cNvSpPr>
            <a:spLocks noChangeShapeType="1"/>
          </p:cNvSpPr>
          <p:nvPr/>
        </p:nvSpPr>
        <p:spPr bwMode="auto">
          <a:xfrm>
            <a:off x="2819400" y="3581400"/>
            <a:ext cx="304800" cy="304800"/>
          </a:xfrm>
          <a:prstGeom prst="line">
            <a:avLst/>
          </a:prstGeom>
          <a:noFill/>
          <a:ln w="28575">
            <a:solidFill>
              <a:srgbClr val="C70F05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889" name="Line 9"/>
          <p:cNvSpPr>
            <a:spLocks noChangeShapeType="1"/>
          </p:cNvSpPr>
          <p:nvPr/>
        </p:nvSpPr>
        <p:spPr bwMode="auto">
          <a:xfrm flipH="1">
            <a:off x="2743200" y="3581400"/>
            <a:ext cx="304800" cy="304800"/>
          </a:xfrm>
          <a:prstGeom prst="line">
            <a:avLst/>
          </a:prstGeom>
          <a:noFill/>
          <a:ln w="28575">
            <a:solidFill>
              <a:srgbClr val="C70F05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890" name="AutoShape 10"/>
          <p:cNvSpPr>
            <a:spLocks/>
          </p:cNvSpPr>
          <p:nvPr/>
        </p:nvSpPr>
        <p:spPr bwMode="auto">
          <a:xfrm rot="-5381008">
            <a:off x="2055813" y="3505200"/>
            <a:ext cx="76200" cy="1600200"/>
          </a:xfrm>
          <a:prstGeom prst="leftBrace">
            <a:avLst>
              <a:gd name="adj1" fmla="val 175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891" name="AutoShape 11"/>
          <p:cNvSpPr>
            <a:spLocks/>
          </p:cNvSpPr>
          <p:nvPr/>
        </p:nvSpPr>
        <p:spPr bwMode="auto">
          <a:xfrm rot="-5381008">
            <a:off x="3656013" y="3657600"/>
            <a:ext cx="76200" cy="1295400"/>
          </a:xfrm>
          <a:prstGeom prst="leftBrace">
            <a:avLst>
              <a:gd name="adj1" fmla="val 141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892" name="AutoShape 12"/>
          <p:cNvSpPr>
            <a:spLocks/>
          </p:cNvSpPr>
          <p:nvPr/>
        </p:nvSpPr>
        <p:spPr bwMode="auto">
          <a:xfrm>
            <a:off x="3362325" y="5186363"/>
            <a:ext cx="1438275" cy="365125"/>
          </a:xfrm>
          <a:prstGeom prst="borderCallout2">
            <a:avLst>
              <a:gd name="adj1" fmla="val 31306"/>
              <a:gd name="adj2" fmla="val -5296"/>
              <a:gd name="adj3" fmla="val 31306"/>
              <a:gd name="adj4" fmla="val -10153"/>
              <a:gd name="adj5" fmla="val -257394"/>
              <a:gd name="adj6" fmla="val -27815"/>
            </a:avLst>
          </a:prstGeom>
          <a:solidFill>
            <a:srgbClr val="FFFF00"/>
          </a:solidFill>
          <a:ln w="28575">
            <a:solidFill>
              <a:srgbClr val="C70F05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 b="0">
                <a:latin typeface="Times New Roman" pitchFamily="18" charset="0"/>
              </a:rPr>
              <a:t>Recorded state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7772400" cy="1143000"/>
          </a:xfrm>
        </p:spPr>
        <p:txBody>
          <a:bodyPr/>
          <a:lstStyle/>
          <a:p>
            <a:r>
              <a:rPr lang="en-US" sz="3600" b="1"/>
              <a:t>Example 1. Count the tokens</a:t>
            </a:r>
            <a:endParaRPr lang="en-US" b="1"/>
          </a:p>
        </p:txBody>
      </p:sp>
      <p:sp>
        <p:nvSpPr>
          <p:cNvPr id="12390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81000" y="1519237"/>
            <a:ext cx="7848600" cy="9144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1600">
                <a:latin typeface="Arial" charset="0"/>
              </a:rPr>
              <a:t>Let us verify that Chandy-Lamport snapshot algorithm correctly counts </a:t>
            </a:r>
          </a:p>
          <a:p>
            <a:pPr>
              <a:buFont typeface="Wingdings" pitchFamily="2" charset="2"/>
              <a:buNone/>
            </a:pPr>
            <a:r>
              <a:rPr lang="en-US" sz="1600">
                <a:latin typeface="Arial" charset="0"/>
              </a:rPr>
              <a:t>the tokens circulating in the system</a:t>
            </a:r>
          </a:p>
        </p:txBody>
      </p:sp>
      <p:sp>
        <p:nvSpPr>
          <p:cNvPr id="123908" name="Oval 4"/>
          <p:cNvSpPr>
            <a:spLocks noChangeArrowheads="1"/>
          </p:cNvSpPr>
          <p:nvPr/>
        </p:nvSpPr>
        <p:spPr bwMode="auto">
          <a:xfrm>
            <a:off x="2286000" y="2662237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909" name="Oval 5"/>
          <p:cNvSpPr>
            <a:spLocks noChangeArrowheads="1"/>
          </p:cNvSpPr>
          <p:nvPr/>
        </p:nvSpPr>
        <p:spPr bwMode="auto">
          <a:xfrm>
            <a:off x="1295400" y="3957637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910" name="Oval 6"/>
          <p:cNvSpPr>
            <a:spLocks noChangeArrowheads="1"/>
          </p:cNvSpPr>
          <p:nvPr/>
        </p:nvSpPr>
        <p:spPr bwMode="auto">
          <a:xfrm>
            <a:off x="3048000" y="4719637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911" name="Line 7"/>
          <p:cNvSpPr>
            <a:spLocks noChangeShapeType="1"/>
          </p:cNvSpPr>
          <p:nvPr/>
        </p:nvSpPr>
        <p:spPr bwMode="auto">
          <a:xfrm>
            <a:off x="2514600" y="2890837"/>
            <a:ext cx="609600" cy="18288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912" name="Line 8"/>
          <p:cNvSpPr>
            <a:spLocks noChangeShapeType="1"/>
          </p:cNvSpPr>
          <p:nvPr/>
        </p:nvSpPr>
        <p:spPr bwMode="auto">
          <a:xfrm flipV="1">
            <a:off x="1524000" y="2967037"/>
            <a:ext cx="838200" cy="9906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913" name="Line 9"/>
          <p:cNvSpPr>
            <a:spLocks noChangeShapeType="1"/>
          </p:cNvSpPr>
          <p:nvPr/>
        </p:nvSpPr>
        <p:spPr bwMode="auto">
          <a:xfrm flipH="1" flipV="1">
            <a:off x="1600200" y="4186237"/>
            <a:ext cx="1447800" cy="6096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914" name="Oval 10"/>
          <p:cNvSpPr>
            <a:spLocks noChangeArrowheads="1"/>
          </p:cNvSpPr>
          <p:nvPr/>
        </p:nvSpPr>
        <p:spPr bwMode="auto">
          <a:xfrm>
            <a:off x="1371600" y="4033837"/>
            <a:ext cx="152400" cy="1524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915" name="Text Box 11"/>
          <p:cNvSpPr txBox="1">
            <a:spLocks noChangeArrowheads="1"/>
          </p:cNvSpPr>
          <p:nvPr/>
        </p:nvSpPr>
        <p:spPr bwMode="auto">
          <a:xfrm>
            <a:off x="746125" y="3922712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18" charset="0"/>
              </a:rPr>
              <a:t>A</a:t>
            </a:r>
          </a:p>
        </p:txBody>
      </p:sp>
      <p:sp>
        <p:nvSpPr>
          <p:cNvPr id="123916" name="Text Box 12"/>
          <p:cNvSpPr txBox="1">
            <a:spLocks noChangeArrowheads="1"/>
          </p:cNvSpPr>
          <p:nvPr/>
        </p:nvSpPr>
        <p:spPr bwMode="auto">
          <a:xfrm>
            <a:off x="3413125" y="4760912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18" charset="0"/>
              </a:rPr>
              <a:t>B</a:t>
            </a:r>
          </a:p>
        </p:txBody>
      </p:sp>
      <p:sp>
        <p:nvSpPr>
          <p:cNvPr id="123917" name="Text Box 13"/>
          <p:cNvSpPr txBox="1">
            <a:spLocks noChangeArrowheads="1"/>
          </p:cNvSpPr>
          <p:nvPr/>
        </p:nvSpPr>
        <p:spPr bwMode="auto">
          <a:xfrm>
            <a:off x="2590800" y="2433637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18" charset="0"/>
              </a:rPr>
              <a:t>C</a:t>
            </a:r>
          </a:p>
        </p:txBody>
      </p:sp>
      <p:sp>
        <p:nvSpPr>
          <p:cNvPr id="123918" name="Rectangle 14"/>
          <p:cNvSpPr>
            <a:spLocks noChangeArrowheads="1"/>
          </p:cNvSpPr>
          <p:nvPr/>
        </p:nvSpPr>
        <p:spPr bwMode="auto">
          <a:xfrm>
            <a:off x="1524000" y="5753100"/>
            <a:ext cx="4633913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</a:pPr>
            <a:r>
              <a:rPr lang="en-US" sz="1800" i="1">
                <a:solidFill>
                  <a:schemeClr val="accent2"/>
                </a:solidFill>
                <a:latin typeface="Arial Narrow" pitchFamily="34" charset="0"/>
              </a:rPr>
              <a:t>How to account for the channel states?  </a:t>
            </a:r>
          </a:p>
          <a:p>
            <a:pPr>
              <a:lnSpc>
                <a:spcPct val="115000"/>
              </a:lnSpc>
            </a:pPr>
            <a:r>
              <a:rPr lang="en-US" sz="1800" i="1">
                <a:solidFill>
                  <a:schemeClr val="accent2"/>
                </a:solidFill>
                <a:latin typeface="Arial Narrow" pitchFamily="34" charset="0"/>
              </a:rPr>
              <a:t>Use </a:t>
            </a:r>
            <a:r>
              <a:rPr lang="en-US" sz="1800" i="1">
                <a:solidFill>
                  <a:srgbClr val="C70F05"/>
                </a:solidFill>
                <a:latin typeface="Arial Narrow" pitchFamily="34" charset="0"/>
              </a:rPr>
              <a:t>sent</a:t>
            </a:r>
            <a:r>
              <a:rPr lang="en-US" sz="1800" i="1">
                <a:solidFill>
                  <a:schemeClr val="accent2"/>
                </a:solidFill>
                <a:latin typeface="Arial Narrow" pitchFamily="34" charset="0"/>
              </a:rPr>
              <a:t> and </a:t>
            </a:r>
            <a:r>
              <a:rPr lang="en-US" sz="1800" i="1">
                <a:solidFill>
                  <a:srgbClr val="C70F05"/>
                </a:solidFill>
                <a:latin typeface="Arial Narrow" pitchFamily="34" charset="0"/>
              </a:rPr>
              <a:t>received</a:t>
            </a:r>
            <a:r>
              <a:rPr lang="en-US" sz="1800" i="1">
                <a:solidFill>
                  <a:schemeClr val="accent2"/>
                </a:solidFill>
                <a:latin typeface="Arial Narrow" pitchFamily="34" charset="0"/>
              </a:rPr>
              <a:t> variables for each process.</a:t>
            </a:r>
            <a:endParaRPr lang="en-US" sz="1800" b="0">
              <a:latin typeface="Arial Narrow" pitchFamily="34" charset="0"/>
            </a:endParaRPr>
          </a:p>
        </p:txBody>
      </p:sp>
      <p:sp>
        <p:nvSpPr>
          <p:cNvPr id="123919" name="Line 15"/>
          <p:cNvSpPr>
            <a:spLocks noChangeShapeType="1"/>
          </p:cNvSpPr>
          <p:nvPr/>
        </p:nvSpPr>
        <p:spPr bwMode="auto">
          <a:xfrm>
            <a:off x="4800600" y="2814637"/>
            <a:ext cx="297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920" name="Line 16"/>
          <p:cNvSpPr>
            <a:spLocks noChangeShapeType="1"/>
          </p:cNvSpPr>
          <p:nvPr/>
        </p:nvSpPr>
        <p:spPr bwMode="auto">
          <a:xfrm>
            <a:off x="4953000" y="4414837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921" name="Line 17"/>
          <p:cNvSpPr>
            <a:spLocks noChangeShapeType="1"/>
          </p:cNvSpPr>
          <p:nvPr/>
        </p:nvSpPr>
        <p:spPr bwMode="auto">
          <a:xfrm>
            <a:off x="4876800" y="3576637"/>
            <a:ext cx="289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922" name="Line 18"/>
          <p:cNvSpPr>
            <a:spLocks noChangeShapeType="1"/>
          </p:cNvSpPr>
          <p:nvPr/>
        </p:nvSpPr>
        <p:spPr bwMode="auto">
          <a:xfrm>
            <a:off x="5334000" y="2814637"/>
            <a:ext cx="381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923" name="Line 19"/>
          <p:cNvSpPr>
            <a:spLocks noChangeShapeType="1"/>
          </p:cNvSpPr>
          <p:nvPr/>
        </p:nvSpPr>
        <p:spPr bwMode="auto">
          <a:xfrm>
            <a:off x="6324600" y="3576637"/>
            <a:ext cx="381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924" name="Line 20"/>
          <p:cNvSpPr>
            <a:spLocks noChangeShapeType="1"/>
          </p:cNvSpPr>
          <p:nvPr/>
        </p:nvSpPr>
        <p:spPr bwMode="auto">
          <a:xfrm>
            <a:off x="4800600" y="2814637"/>
            <a:ext cx="533400" cy="0"/>
          </a:xfrm>
          <a:prstGeom prst="line">
            <a:avLst/>
          </a:prstGeom>
          <a:noFill/>
          <a:ln w="57150">
            <a:solidFill>
              <a:srgbClr val="C70F05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925" name="Line 21"/>
          <p:cNvSpPr>
            <a:spLocks noChangeShapeType="1"/>
          </p:cNvSpPr>
          <p:nvPr/>
        </p:nvSpPr>
        <p:spPr bwMode="auto">
          <a:xfrm>
            <a:off x="5791200" y="3576637"/>
            <a:ext cx="533400" cy="0"/>
          </a:xfrm>
          <a:prstGeom prst="line">
            <a:avLst/>
          </a:prstGeom>
          <a:noFill/>
          <a:ln w="57150">
            <a:solidFill>
              <a:srgbClr val="C70F05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926" name="Line 22"/>
          <p:cNvSpPr>
            <a:spLocks noChangeShapeType="1"/>
          </p:cNvSpPr>
          <p:nvPr/>
        </p:nvSpPr>
        <p:spPr bwMode="auto">
          <a:xfrm>
            <a:off x="6781800" y="4414837"/>
            <a:ext cx="533400" cy="0"/>
          </a:xfrm>
          <a:prstGeom prst="line">
            <a:avLst/>
          </a:prstGeom>
          <a:noFill/>
          <a:ln w="57150">
            <a:solidFill>
              <a:srgbClr val="C70F05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927" name="Text Box 23"/>
          <p:cNvSpPr txBox="1">
            <a:spLocks noChangeArrowheads="1"/>
          </p:cNvSpPr>
          <p:nvPr/>
        </p:nvSpPr>
        <p:spPr bwMode="auto">
          <a:xfrm>
            <a:off x="4572000" y="2433637"/>
            <a:ext cx="684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 Narrow" pitchFamily="34" charset="0"/>
              </a:rPr>
              <a:t>token</a:t>
            </a:r>
            <a:endParaRPr lang="en-US" b="0">
              <a:latin typeface="Times New Roman" pitchFamily="18" charset="0"/>
            </a:endParaRPr>
          </a:p>
        </p:txBody>
      </p:sp>
      <p:sp>
        <p:nvSpPr>
          <p:cNvPr id="123928" name="Rectangle 24"/>
          <p:cNvSpPr>
            <a:spLocks noChangeArrowheads="1"/>
          </p:cNvSpPr>
          <p:nvPr/>
        </p:nvSpPr>
        <p:spPr bwMode="auto">
          <a:xfrm>
            <a:off x="5791200" y="2433637"/>
            <a:ext cx="965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 Narrow" pitchFamily="34" charset="0"/>
              </a:rPr>
              <a:t>no token</a:t>
            </a:r>
            <a:endParaRPr lang="en-US" b="0">
              <a:latin typeface="Times New Roman" pitchFamily="18" charset="0"/>
            </a:endParaRPr>
          </a:p>
        </p:txBody>
      </p:sp>
      <p:sp>
        <p:nvSpPr>
          <p:cNvPr id="123929" name="Text Box 25"/>
          <p:cNvSpPr txBox="1">
            <a:spLocks noChangeArrowheads="1"/>
          </p:cNvSpPr>
          <p:nvPr/>
        </p:nvSpPr>
        <p:spPr bwMode="auto">
          <a:xfrm>
            <a:off x="5715000" y="3195637"/>
            <a:ext cx="684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 Narrow" pitchFamily="34" charset="0"/>
              </a:rPr>
              <a:t>token</a:t>
            </a:r>
            <a:endParaRPr lang="en-US" b="0">
              <a:latin typeface="Times New Roman" pitchFamily="18" charset="0"/>
            </a:endParaRPr>
          </a:p>
        </p:txBody>
      </p:sp>
      <p:sp>
        <p:nvSpPr>
          <p:cNvPr id="123930" name="Text Box 26"/>
          <p:cNvSpPr txBox="1">
            <a:spLocks noChangeArrowheads="1"/>
          </p:cNvSpPr>
          <p:nvPr/>
        </p:nvSpPr>
        <p:spPr bwMode="auto">
          <a:xfrm>
            <a:off x="6705600" y="4033837"/>
            <a:ext cx="684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 Narrow" pitchFamily="34" charset="0"/>
              </a:rPr>
              <a:t>token</a:t>
            </a:r>
            <a:endParaRPr lang="en-US" b="0">
              <a:latin typeface="Times New Roman" pitchFamily="18" charset="0"/>
            </a:endParaRPr>
          </a:p>
        </p:txBody>
      </p:sp>
      <p:sp>
        <p:nvSpPr>
          <p:cNvPr id="123931" name="Rectangle 27"/>
          <p:cNvSpPr>
            <a:spLocks noChangeArrowheads="1"/>
          </p:cNvSpPr>
          <p:nvPr/>
        </p:nvSpPr>
        <p:spPr bwMode="auto">
          <a:xfrm>
            <a:off x="4648200" y="3195637"/>
            <a:ext cx="965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 Narrow" pitchFamily="34" charset="0"/>
              </a:rPr>
              <a:t>no token</a:t>
            </a:r>
            <a:endParaRPr lang="en-US" b="0">
              <a:latin typeface="Times New Roman" pitchFamily="18" charset="0"/>
            </a:endParaRPr>
          </a:p>
        </p:txBody>
      </p:sp>
      <p:sp>
        <p:nvSpPr>
          <p:cNvPr id="123932" name="Rectangle 28"/>
          <p:cNvSpPr>
            <a:spLocks noChangeArrowheads="1"/>
          </p:cNvSpPr>
          <p:nvPr/>
        </p:nvSpPr>
        <p:spPr bwMode="auto">
          <a:xfrm>
            <a:off x="5334000" y="4033837"/>
            <a:ext cx="965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 Narrow" pitchFamily="34" charset="0"/>
              </a:rPr>
              <a:t>no token</a:t>
            </a:r>
            <a:endParaRPr lang="en-US" b="0">
              <a:latin typeface="Times New Roman" pitchFamily="18" charset="0"/>
            </a:endParaRPr>
          </a:p>
        </p:txBody>
      </p:sp>
      <p:sp>
        <p:nvSpPr>
          <p:cNvPr id="123933" name="Line 29"/>
          <p:cNvSpPr>
            <a:spLocks noChangeShapeType="1"/>
          </p:cNvSpPr>
          <p:nvPr/>
        </p:nvSpPr>
        <p:spPr bwMode="auto">
          <a:xfrm flipV="1">
            <a:off x="7315200" y="2814637"/>
            <a:ext cx="3048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934" name="Rectangle 30"/>
          <p:cNvSpPr>
            <a:spLocks noChangeArrowheads="1"/>
          </p:cNvSpPr>
          <p:nvPr/>
        </p:nvSpPr>
        <p:spPr bwMode="auto">
          <a:xfrm>
            <a:off x="4191000" y="2586037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18" charset="0"/>
              </a:rPr>
              <a:t>A</a:t>
            </a:r>
          </a:p>
        </p:txBody>
      </p:sp>
      <p:sp>
        <p:nvSpPr>
          <p:cNvPr id="123935" name="Rectangle 31"/>
          <p:cNvSpPr>
            <a:spLocks noChangeArrowheads="1"/>
          </p:cNvSpPr>
          <p:nvPr/>
        </p:nvSpPr>
        <p:spPr bwMode="auto">
          <a:xfrm>
            <a:off x="4343400" y="3348037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18" charset="0"/>
              </a:rPr>
              <a:t>B</a:t>
            </a:r>
          </a:p>
        </p:txBody>
      </p:sp>
      <p:sp>
        <p:nvSpPr>
          <p:cNvPr id="123936" name="Rectangle 32"/>
          <p:cNvSpPr>
            <a:spLocks noChangeArrowheads="1"/>
          </p:cNvSpPr>
          <p:nvPr/>
        </p:nvSpPr>
        <p:spPr bwMode="auto">
          <a:xfrm>
            <a:off x="4419600" y="4186237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18" charset="0"/>
              </a:rPr>
              <a:t>C</a:t>
            </a:r>
          </a:p>
        </p:txBody>
      </p:sp>
      <p:sp>
        <p:nvSpPr>
          <p:cNvPr id="123937" name="Line 33"/>
          <p:cNvSpPr>
            <a:spLocks noChangeShapeType="1"/>
          </p:cNvSpPr>
          <p:nvPr/>
        </p:nvSpPr>
        <p:spPr bwMode="auto">
          <a:xfrm>
            <a:off x="7620000" y="2814637"/>
            <a:ext cx="381000" cy="0"/>
          </a:xfrm>
          <a:prstGeom prst="line">
            <a:avLst/>
          </a:prstGeom>
          <a:noFill/>
          <a:ln w="57150">
            <a:solidFill>
              <a:srgbClr val="C70F05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938" name="Rectangle 34"/>
          <p:cNvSpPr>
            <a:spLocks noChangeArrowheads="1"/>
          </p:cNvSpPr>
          <p:nvPr/>
        </p:nvSpPr>
        <p:spPr bwMode="auto">
          <a:xfrm>
            <a:off x="6477000" y="3195637"/>
            <a:ext cx="965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 Narrow" pitchFamily="34" charset="0"/>
              </a:rPr>
              <a:t>no token</a:t>
            </a:r>
            <a:endParaRPr lang="en-US" b="0">
              <a:latin typeface="Times New Roman" pitchFamily="18" charset="0"/>
            </a:endParaRPr>
          </a:p>
        </p:txBody>
      </p:sp>
      <p:sp>
        <p:nvSpPr>
          <p:cNvPr id="123939" name="Rectangle 35"/>
          <p:cNvSpPr>
            <a:spLocks noChangeArrowheads="1"/>
          </p:cNvSpPr>
          <p:nvPr/>
        </p:nvSpPr>
        <p:spPr bwMode="auto">
          <a:xfrm>
            <a:off x="7391400" y="4033837"/>
            <a:ext cx="965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 Narrow" pitchFamily="34" charset="0"/>
              </a:rPr>
              <a:t>no token</a:t>
            </a:r>
            <a:endParaRPr lang="en-US" b="0">
              <a:latin typeface="Times New Roman" pitchFamily="18" charset="0"/>
            </a:endParaRPr>
          </a:p>
        </p:txBody>
      </p:sp>
      <p:sp>
        <p:nvSpPr>
          <p:cNvPr id="123940" name="Text Box 36"/>
          <p:cNvSpPr txBox="1">
            <a:spLocks noChangeArrowheads="1"/>
          </p:cNvSpPr>
          <p:nvPr/>
        </p:nvSpPr>
        <p:spPr bwMode="auto">
          <a:xfrm>
            <a:off x="7543800" y="2357437"/>
            <a:ext cx="684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 Narrow" pitchFamily="34" charset="0"/>
              </a:rPr>
              <a:t>token</a:t>
            </a:r>
            <a:endParaRPr lang="en-US" b="0">
              <a:latin typeface="Times New Roman" pitchFamily="18" charset="0"/>
            </a:endParaRPr>
          </a:p>
        </p:txBody>
      </p:sp>
      <p:sp>
        <p:nvSpPr>
          <p:cNvPr id="123941" name="Line 37"/>
          <p:cNvSpPr>
            <a:spLocks noChangeShapeType="1"/>
          </p:cNvSpPr>
          <p:nvPr/>
        </p:nvSpPr>
        <p:spPr bwMode="auto">
          <a:xfrm>
            <a:off x="5562600" y="2433637"/>
            <a:ext cx="1143000" cy="24384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942" name="Line 38"/>
          <p:cNvSpPr>
            <a:spLocks noChangeShapeType="1"/>
          </p:cNvSpPr>
          <p:nvPr/>
        </p:nvSpPr>
        <p:spPr bwMode="auto">
          <a:xfrm flipH="1">
            <a:off x="6096000" y="2357437"/>
            <a:ext cx="838200" cy="25908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943" name="Line 39"/>
          <p:cNvSpPr>
            <a:spLocks noChangeShapeType="1"/>
          </p:cNvSpPr>
          <p:nvPr/>
        </p:nvSpPr>
        <p:spPr bwMode="auto">
          <a:xfrm flipH="1">
            <a:off x="6858000" y="2357437"/>
            <a:ext cx="1219200" cy="25146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944" name="Rectangle 40"/>
          <p:cNvSpPr>
            <a:spLocks noChangeArrowheads="1"/>
          </p:cNvSpPr>
          <p:nvPr/>
        </p:nvSpPr>
        <p:spPr bwMode="auto">
          <a:xfrm>
            <a:off x="5562600" y="5170487"/>
            <a:ext cx="25796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accent2"/>
                </a:solidFill>
                <a:latin typeface="Arial Narrow" pitchFamily="34" charset="0"/>
              </a:rPr>
              <a:t>Are these consistent cuts?</a:t>
            </a:r>
            <a:endParaRPr lang="en-US" b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8915400" cy="1143000"/>
          </a:xfrm>
        </p:spPr>
        <p:txBody>
          <a:bodyPr/>
          <a:lstStyle/>
          <a:p>
            <a:r>
              <a:rPr lang="en-US" sz="3200" b="1"/>
              <a:t>Another example of distributed snapshot: Communicating State Machines</a:t>
            </a:r>
            <a:endParaRPr lang="en-US" b="1"/>
          </a:p>
        </p:txBody>
      </p:sp>
      <p:graphicFrame>
        <p:nvGraphicFramePr>
          <p:cNvPr id="124931" name="Object 3"/>
          <p:cNvGraphicFramePr>
            <a:graphicFrameLocks noChangeAspect="1"/>
          </p:cNvGraphicFramePr>
          <p:nvPr/>
        </p:nvGraphicFramePr>
        <p:xfrm>
          <a:off x="1219200" y="1524000"/>
          <a:ext cx="6934200" cy="4876800"/>
        </p:xfrm>
        <a:graphic>
          <a:graphicData uri="http://schemas.openxmlformats.org/presentationml/2006/ole">
            <p:oleObj spid="_x0000_s124931" name="Document" r:id="rId3" imgW="5550408" imgH="4178808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b="1"/>
              <a:t>Something unusual</a:t>
            </a:r>
            <a:endParaRPr lang="en-US"/>
          </a:p>
        </p:txBody>
      </p:sp>
      <p:sp>
        <p:nvSpPr>
          <p:cNvPr id="12595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371600"/>
            <a:ext cx="7772400" cy="4114800"/>
          </a:xfrm>
        </p:spPr>
        <p:txBody>
          <a:bodyPr/>
          <a:lstStyle/>
          <a:p>
            <a:pPr>
              <a:lnSpc>
                <a:spcPct val="120000"/>
              </a:lnSpc>
              <a:buFont typeface="Wingdings" pitchFamily="2" charset="2"/>
              <a:buNone/>
            </a:pPr>
            <a:r>
              <a:rPr lang="en-US" sz="2400"/>
              <a:t>	</a:t>
            </a:r>
            <a:r>
              <a:rPr lang="en-US" sz="2400">
                <a:latin typeface="Arial" charset="0"/>
              </a:rPr>
              <a:t>Let </a:t>
            </a:r>
            <a:r>
              <a:rPr lang="en-US" sz="2400">
                <a:solidFill>
                  <a:srgbClr val="C70F05"/>
                </a:solidFill>
                <a:latin typeface="Arial" charset="0"/>
              </a:rPr>
              <a:t>machine i</a:t>
            </a:r>
            <a:r>
              <a:rPr lang="en-US" sz="2400">
                <a:latin typeface="Arial" charset="0"/>
              </a:rPr>
              <a:t> start Chandy-lamport snapshot before it has sent </a:t>
            </a:r>
            <a:r>
              <a:rPr lang="en-US" sz="2400">
                <a:solidFill>
                  <a:srgbClr val="C70F05"/>
                </a:solidFill>
                <a:latin typeface="Arial" charset="0"/>
              </a:rPr>
              <a:t>M</a:t>
            </a:r>
            <a:r>
              <a:rPr lang="en-US" sz="2400">
                <a:latin typeface="Arial" charset="0"/>
              </a:rPr>
              <a:t> along </a:t>
            </a:r>
            <a:r>
              <a:rPr lang="en-US" sz="2400">
                <a:solidFill>
                  <a:srgbClr val="C70F05"/>
                </a:solidFill>
                <a:latin typeface="Arial" charset="0"/>
              </a:rPr>
              <a:t>ch1</a:t>
            </a:r>
            <a:r>
              <a:rPr lang="en-US" sz="2400">
                <a:latin typeface="Arial" charset="0"/>
              </a:rPr>
              <a:t>. Also, let </a:t>
            </a:r>
            <a:r>
              <a:rPr lang="en-US" sz="2400">
                <a:solidFill>
                  <a:srgbClr val="C70F05"/>
                </a:solidFill>
                <a:latin typeface="Arial" charset="0"/>
              </a:rPr>
              <a:t>machine j</a:t>
            </a:r>
            <a:r>
              <a:rPr lang="en-US" sz="2400">
                <a:latin typeface="Arial" charset="0"/>
              </a:rPr>
              <a:t> receive the marker after it sends out </a:t>
            </a:r>
            <a:r>
              <a:rPr lang="en-US" sz="2400">
                <a:solidFill>
                  <a:srgbClr val="C70F05"/>
                </a:solidFill>
                <a:latin typeface="Arial" charset="0"/>
              </a:rPr>
              <a:t>M</a:t>
            </a:r>
            <a:r>
              <a:rPr lang="en-US" sz="2400">
                <a:latin typeface="Arial" charset="0"/>
              </a:rPr>
              <a:t>’ along </a:t>
            </a:r>
            <a:r>
              <a:rPr lang="en-US" sz="2400">
                <a:solidFill>
                  <a:srgbClr val="C70F05"/>
                </a:solidFill>
                <a:latin typeface="Arial" charset="0"/>
              </a:rPr>
              <a:t>ch2</a:t>
            </a:r>
            <a:r>
              <a:rPr lang="en-US" sz="2400">
                <a:latin typeface="Arial" charset="0"/>
              </a:rPr>
              <a:t>. Observe that the snapshot state is</a:t>
            </a:r>
          </a:p>
          <a:p>
            <a:pPr>
              <a:lnSpc>
                <a:spcPct val="120000"/>
              </a:lnSpc>
              <a:buFont typeface="Wingdings" pitchFamily="2" charset="2"/>
              <a:buNone/>
            </a:pPr>
            <a:endParaRPr lang="en-US" sz="2400">
              <a:latin typeface="Arial" charset="0"/>
            </a:endParaRPr>
          </a:p>
          <a:p>
            <a:pPr>
              <a:lnSpc>
                <a:spcPct val="120000"/>
              </a:lnSpc>
              <a:buFont typeface="Wingdings" pitchFamily="2" charset="2"/>
              <a:buNone/>
            </a:pPr>
            <a:r>
              <a:rPr lang="en-US" sz="2400">
                <a:latin typeface="Arial" charset="0"/>
              </a:rPr>
              <a:t>		</a:t>
            </a:r>
            <a:r>
              <a:rPr lang="en-US" sz="2400">
                <a:solidFill>
                  <a:srgbClr val="C70F05"/>
                </a:solidFill>
                <a:latin typeface="Arial" charset="0"/>
              </a:rPr>
              <a:t>down	   </a:t>
            </a:r>
            <a:r>
              <a:rPr lang="en-US" sz="2400">
                <a:solidFill>
                  <a:srgbClr val="C70F05"/>
                </a:solidFill>
                <a:latin typeface="Arial" charset="0"/>
                <a:sym typeface="Symbol" pitchFamily="18" charset="2"/>
              </a:rPr>
              <a:t></a:t>
            </a:r>
            <a:r>
              <a:rPr lang="en-US" sz="2400">
                <a:solidFill>
                  <a:srgbClr val="C70F05"/>
                </a:solidFill>
                <a:latin typeface="Arial" charset="0"/>
              </a:rPr>
              <a:t>	up	M’</a:t>
            </a:r>
          </a:p>
          <a:p>
            <a:pPr>
              <a:lnSpc>
                <a:spcPct val="120000"/>
              </a:lnSpc>
              <a:buFont typeface="Wingdings" pitchFamily="2" charset="2"/>
              <a:buNone/>
            </a:pPr>
            <a:endParaRPr lang="en-US" sz="2400">
              <a:solidFill>
                <a:srgbClr val="C70F05"/>
              </a:solidFill>
              <a:latin typeface="Arial" charset="0"/>
            </a:endParaRPr>
          </a:p>
          <a:p>
            <a:pPr>
              <a:lnSpc>
                <a:spcPct val="120000"/>
              </a:lnSpc>
              <a:buFont typeface="Wingdings" pitchFamily="2" charset="2"/>
              <a:buNone/>
            </a:pPr>
            <a:r>
              <a:rPr lang="en-US" sz="2400">
                <a:solidFill>
                  <a:srgbClr val="C70F05"/>
                </a:solidFill>
                <a:latin typeface="Arial" charset="0"/>
              </a:rPr>
              <a:t>	</a:t>
            </a:r>
            <a:r>
              <a:rPr lang="en-US" sz="2400">
                <a:latin typeface="Arial" charset="0"/>
              </a:rPr>
              <a:t>Doesn’t this appear strange? This state was never reached during the computation!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Understanding snapshot</a:t>
            </a:r>
            <a:endParaRPr lang="en-US"/>
          </a:p>
        </p:txBody>
      </p:sp>
      <p:sp>
        <p:nvSpPr>
          <p:cNvPr id="126979" name="Rectangle 3"/>
          <p:cNvSpPr>
            <a:spLocks noChangeArrowheads="1"/>
          </p:cNvSpPr>
          <p:nvPr/>
        </p:nvSpPr>
        <p:spPr bwMode="auto">
          <a:xfrm>
            <a:off x="3805238" y="28225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b="0">
              <a:latin typeface="Times New Roman" pitchFamily="18" charset="0"/>
            </a:endParaRPr>
          </a:p>
        </p:txBody>
      </p:sp>
      <p:graphicFrame>
        <p:nvGraphicFramePr>
          <p:cNvPr id="126980" name="Object 4"/>
          <p:cNvGraphicFramePr>
            <a:graphicFrameLocks noChangeAspect="1"/>
          </p:cNvGraphicFramePr>
          <p:nvPr/>
        </p:nvGraphicFramePr>
        <p:xfrm>
          <a:off x="1371600" y="1371600"/>
          <a:ext cx="5791200" cy="5029200"/>
        </p:xfrm>
        <a:graphic>
          <a:graphicData uri="http://schemas.openxmlformats.org/presentationml/2006/ole">
            <p:oleObj spid="_x0000_s126980" name="Document" r:id="rId3" imgW="3962400" imgH="3925824" progId="Word.Document.8">
              <p:embed/>
            </p:oleObj>
          </a:graphicData>
        </a:graphic>
      </p:graphicFrame>
      <p:sp>
        <p:nvSpPr>
          <p:cNvPr id="126981" name="Freeform 5"/>
          <p:cNvSpPr>
            <a:spLocks/>
          </p:cNvSpPr>
          <p:nvPr/>
        </p:nvSpPr>
        <p:spPr bwMode="auto">
          <a:xfrm>
            <a:off x="3733800" y="1981200"/>
            <a:ext cx="1447800" cy="3810000"/>
          </a:xfrm>
          <a:custGeom>
            <a:avLst/>
            <a:gdLst/>
            <a:ahLst/>
            <a:cxnLst>
              <a:cxn ang="0">
                <a:pos x="392" y="0"/>
              </a:cxn>
              <a:cxn ang="0">
                <a:pos x="8" y="384"/>
              </a:cxn>
              <a:cxn ang="0">
                <a:pos x="440" y="1200"/>
              </a:cxn>
              <a:cxn ang="0">
                <a:pos x="920" y="1824"/>
              </a:cxn>
              <a:cxn ang="0">
                <a:pos x="440" y="2400"/>
              </a:cxn>
            </a:cxnLst>
            <a:rect l="0" t="0" r="r" b="b"/>
            <a:pathLst>
              <a:path w="920" h="2400">
                <a:moveTo>
                  <a:pt x="392" y="0"/>
                </a:moveTo>
                <a:cubicBezTo>
                  <a:pt x="196" y="92"/>
                  <a:pt x="0" y="184"/>
                  <a:pt x="8" y="384"/>
                </a:cubicBezTo>
                <a:cubicBezTo>
                  <a:pt x="16" y="584"/>
                  <a:pt x="288" y="960"/>
                  <a:pt x="440" y="1200"/>
                </a:cubicBezTo>
                <a:cubicBezTo>
                  <a:pt x="592" y="1440"/>
                  <a:pt x="920" y="1624"/>
                  <a:pt x="920" y="1824"/>
                </a:cubicBezTo>
                <a:cubicBezTo>
                  <a:pt x="920" y="2024"/>
                  <a:pt x="680" y="2212"/>
                  <a:pt x="440" y="2400"/>
                </a:cubicBezTo>
              </a:path>
            </a:pathLst>
          </a:custGeom>
          <a:noFill/>
          <a:ln w="19050" cmpd="sng">
            <a:solidFill>
              <a:srgbClr val="C70F05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b="1"/>
              <a:t>Understanding snapshot</a:t>
            </a:r>
            <a:endParaRPr lang="en-US"/>
          </a:p>
        </p:txBody>
      </p:sp>
      <p:sp>
        <p:nvSpPr>
          <p:cNvPr id="128003" name="Rectangle 3"/>
          <p:cNvSpPr>
            <a:spLocks noChangeArrowheads="1"/>
          </p:cNvSpPr>
          <p:nvPr/>
        </p:nvSpPr>
        <p:spPr bwMode="auto">
          <a:xfrm>
            <a:off x="3805238" y="28225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b="0">
              <a:latin typeface="Times New Roman" pitchFamily="18" charset="0"/>
            </a:endParaRPr>
          </a:p>
        </p:txBody>
      </p:sp>
      <p:sp>
        <p:nvSpPr>
          <p:cNvPr id="128004" name="Rectangle 4"/>
          <p:cNvSpPr>
            <a:spLocks noChangeArrowheads="1"/>
          </p:cNvSpPr>
          <p:nvPr/>
        </p:nvSpPr>
        <p:spPr bwMode="auto">
          <a:xfrm>
            <a:off x="1165225" y="1885950"/>
            <a:ext cx="7910513" cy="294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</a:pPr>
            <a:r>
              <a:rPr lang="en-US" b="0">
                <a:latin typeface="Arial" charset="0"/>
              </a:rPr>
              <a:t>The </a:t>
            </a:r>
            <a:r>
              <a:rPr lang="en-US" b="0" i="1">
                <a:solidFill>
                  <a:schemeClr val="accent2"/>
                </a:solidFill>
                <a:latin typeface="Arial" charset="0"/>
              </a:rPr>
              <a:t>observed state</a:t>
            </a:r>
            <a:r>
              <a:rPr lang="en-US" b="0">
                <a:latin typeface="Arial" charset="0"/>
              </a:rPr>
              <a:t> is a </a:t>
            </a:r>
            <a:r>
              <a:rPr lang="en-US" b="0">
                <a:solidFill>
                  <a:srgbClr val="C70F05"/>
                </a:solidFill>
                <a:latin typeface="Arial" charset="0"/>
              </a:rPr>
              <a:t>feasible state</a:t>
            </a:r>
            <a:r>
              <a:rPr lang="en-US" b="0">
                <a:latin typeface="Arial" charset="0"/>
              </a:rPr>
              <a:t> that is reachable</a:t>
            </a:r>
          </a:p>
          <a:p>
            <a:pPr>
              <a:lnSpc>
                <a:spcPct val="130000"/>
              </a:lnSpc>
            </a:pPr>
            <a:r>
              <a:rPr lang="en-US" b="0">
                <a:latin typeface="Arial" charset="0"/>
              </a:rPr>
              <a:t>from the </a:t>
            </a:r>
            <a:r>
              <a:rPr lang="en-US" b="0" i="1">
                <a:solidFill>
                  <a:schemeClr val="accent2"/>
                </a:solidFill>
                <a:latin typeface="Arial" charset="0"/>
              </a:rPr>
              <a:t>initial configuration</a:t>
            </a:r>
            <a:r>
              <a:rPr lang="en-US" b="0">
                <a:latin typeface="Arial" charset="0"/>
              </a:rPr>
              <a:t>. It may not actually be visited</a:t>
            </a:r>
          </a:p>
          <a:p>
            <a:pPr>
              <a:lnSpc>
                <a:spcPct val="130000"/>
              </a:lnSpc>
            </a:pPr>
            <a:r>
              <a:rPr lang="en-US" b="0">
                <a:latin typeface="Arial" charset="0"/>
              </a:rPr>
              <a:t>during a specific execution.</a:t>
            </a:r>
          </a:p>
          <a:p>
            <a:pPr>
              <a:lnSpc>
                <a:spcPct val="130000"/>
              </a:lnSpc>
            </a:pPr>
            <a:endParaRPr lang="en-US" b="0">
              <a:latin typeface="Arial" charset="0"/>
            </a:endParaRPr>
          </a:p>
          <a:p>
            <a:pPr>
              <a:lnSpc>
                <a:spcPct val="130000"/>
              </a:lnSpc>
            </a:pPr>
            <a:r>
              <a:rPr lang="en-US" b="0">
                <a:latin typeface="Arial" charset="0"/>
              </a:rPr>
              <a:t>The </a:t>
            </a:r>
            <a:r>
              <a:rPr lang="en-US" b="0" i="1">
                <a:solidFill>
                  <a:schemeClr val="accent2"/>
                </a:solidFill>
                <a:latin typeface="Arial" charset="0"/>
              </a:rPr>
              <a:t>final state</a:t>
            </a:r>
            <a:r>
              <a:rPr lang="en-US" b="0">
                <a:latin typeface="Arial" charset="0"/>
              </a:rPr>
              <a:t> of the original computation is </a:t>
            </a:r>
            <a:r>
              <a:rPr lang="en-US" b="0">
                <a:solidFill>
                  <a:srgbClr val="C70F05"/>
                </a:solidFill>
                <a:latin typeface="Arial" charset="0"/>
              </a:rPr>
              <a:t>always </a:t>
            </a:r>
          </a:p>
          <a:p>
            <a:pPr>
              <a:lnSpc>
                <a:spcPct val="130000"/>
              </a:lnSpc>
            </a:pPr>
            <a:r>
              <a:rPr lang="en-US" b="0">
                <a:solidFill>
                  <a:srgbClr val="C70F05"/>
                </a:solidFill>
                <a:latin typeface="Arial" charset="0"/>
              </a:rPr>
              <a:t>reachable</a:t>
            </a:r>
            <a:r>
              <a:rPr lang="en-US" b="0">
                <a:latin typeface="Arial" charset="0"/>
              </a:rPr>
              <a:t> from the </a:t>
            </a:r>
            <a:r>
              <a:rPr lang="en-US" b="0" i="1">
                <a:solidFill>
                  <a:schemeClr val="accent2"/>
                </a:solidFill>
                <a:latin typeface="Arial" charset="0"/>
              </a:rPr>
              <a:t>observed state</a:t>
            </a:r>
            <a:r>
              <a:rPr lang="en-US" b="0">
                <a:latin typeface="Arial" charset="0"/>
              </a:rPr>
              <a:t>.</a:t>
            </a:r>
            <a:endParaRPr lang="en-US" b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Discussions</a:t>
            </a:r>
            <a:endParaRPr lang="en-US"/>
          </a:p>
        </p:txBody>
      </p:sp>
      <p:sp>
        <p:nvSpPr>
          <p:cNvPr id="129027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524000"/>
            <a:ext cx="7924800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	</a:t>
            </a:r>
            <a:r>
              <a:rPr lang="en-US" sz="2800" i="1">
                <a:solidFill>
                  <a:schemeClr val="tx2"/>
                </a:solidFill>
              </a:rPr>
              <a:t>What good is a snapshot if that state has never been visited by the system?</a:t>
            </a:r>
          </a:p>
          <a:p>
            <a:endParaRPr lang="en-US"/>
          </a:p>
          <a:p>
            <a:pPr>
              <a:buFont typeface="Wingdings" pitchFamily="2" charset="2"/>
              <a:buNone/>
            </a:pPr>
            <a:r>
              <a:rPr lang="en-US" sz="2800"/>
              <a:t>	- It is relevant for the detection of </a:t>
            </a:r>
            <a:r>
              <a:rPr lang="en-US" sz="2800">
                <a:solidFill>
                  <a:srgbClr val="C70F05"/>
                </a:solidFill>
              </a:rPr>
              <a:t>stable predicates.</a:t>
            </a:r>
            <a:endParaRPr lang="en-US" sz="2800"/>
          </a:p>
          <a:p>
            <a:pPr>
              <a:buFont typeface="Wingdings" pitchFamily="2" charset="2"/>
              <a:buNone/>
            </a:pPr>
            <a:r>
              <a:rPr lang="en-US" sz="2800"/>
              <a:t>	- Useful for </a:t>
            </a:r>
            <a:r>
              <a:rPr lang="en-US" sz="2800">
                <a:solidFill>
                  <a:srgbClr val="C70F05"/>
                </a:solidFill>
              </a:rPr>
              <a:t>checkpointing</a:t>
            </a:r>
            <a:r>
              <a:rPr lang="en-US" sz="2800"/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Distributed snapshot</a:t>
            </a:r>
            <a:endParaRPr lang="en-US"/>
          </a:p>
        </p:txBody>
      </p:sp>
      <p:sp>
        <p:nvSpPr>
          <p:cNvPr id="10854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762000" y="1447800"/>
            <a:ext cx="6705600" cy="3733800"/>
          </a:xfrm>
        </p:spPr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en-US" sz="1600"/>
              <a:t>--	</a:t>
            </a:r>
            <a:r>
              <a:rPr lang="en-US" sz="2400">
                <a:latin typeface="Arial" charset="0"/>
              </a:rPr>
              <a:t>How many messages are in transit 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en-US" sz="2400">
                <a:latin typeface="Arial" charset="0"/>
              </a:rPr>
              <a:t>	on the internet?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en-US" sz="2400">
                <a:latin typeface="Arial" charset="0"/>
              </a:rPr>
              <a:t>--	What is the global state of a distributed system of N processes? 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endParaRPr lang="en-US" sz="1800">
              <a:latin typeface="Arial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en-US" sz="1800" i="1">
                <a:solidFill>
                  <a:srgbClr val="C70F05"/>
                </a:solidFill>
                <a:latin typeface="Arial" charset="0"/>
              </a:rPr>
              <a:t>	How do we compute these?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endParaRPr lang="en-US" sz="1600">
              <a:latin typeface="Arial Narrow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endParaRPr lang="en-US" sz="160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7772400" cy="1143000"/>
          </a:xfrm>
        </p:spPr>
        <p:txBody>
          <a:bodyPr/>
          <a:lstStyle/>
          <a:p>
            <a:r>
              <a:rPr lang="en-US" b="1"/>
              <a:t>Discussions</a:t>
            </a:r>
            <a:endParaRPr lang="en-US"/>
          </a:p>
        </p:txBody>
      </p:sp>
      <p:sp>
        <p:nvSpPr>
          <p:cNvPr id="130051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371600"/>
            <a:ext cx="7772400" cy="4114800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  <a:buFont typeface="Wingdings" pitchFamily="2" charset="2"/>
              <a:buNone/>
            </a:pPr>
            <a:r>
              <a:rPr lang="en-US" sz="2000" i="1">
                <a:solidFill>
                  <a:schemeClr val="accent2"/>
                </a:solidFill>
                <a:latin typeface="Arial" charset="0"/>
              </a:rPr>
              <a:t>What if the channels are not FIFO? </a:t>
            </a:r>
            <a:endParaRPr lang="en-US" sz="2000" i="1">
              <a:solidFill>
                <a:schemeClr val="tx2"/>
              </a:solidFill>
              <a:latin typeface="Arial" charset="0"/>
            </a:endParaRPr>
          </a:p>
          <a:p>
            <a:pPr>
              <a:lnSpc>
                <a:spcPct val="120000"/>
              </a:lnSpc>
              <a:buFont typeface="Wingdings" pitchFamily="2" charset="2"/>
              <a:buNone/>
            </a:pPr>
            <a:r>
              <a:rPr lang="en-US" sz="2000">
                <a:latin typeface="Arial" charset="0"/>
              </a:rPr>
              <a:t>Study how </a:t>
            </a:r>
            <a:r>
              <a:rPr lang="en-US" sz="2000">
                <a:solidFill>
                  <a:srgbClr val="C70F05"/>
                </a:solidFill>
                <a:latin typeface="Arial" charset="0"/>
              </a:rPr>
              <a:t>Lai-Yang algorithm</a:t>
            </a:r>
            <a:r>
              <a:rPr lang="en-US" sz="2000">
                <a:latin typeface="Arial" charset="0"/>
              </a:rPr>
              <a:t> works. It does not use any marker</a:t>
            </a:r>
          </a:p>
          <a:p>
            <a:pPr>
              <a:lnSpc>
                <a:spcPct val="120000"/>
              </a:lnSpc>
              <a:buFont typeface="Wingdings" pitchFamily="2" charset="2"/>
              <a:buNone/>
            </a:pPr>
            <a:endParaRPr lang="en-US" sz="2000">
              <a:latin typeface="Arial" charset="0"/>
            </a:endParaRPr>
          </a:p>
          <a:p>
            <a:pPr>
              <a:lnSpc>
                <a:spcPct val="120000"/>
              </a:lnSpc>
              <a:buFont typeface="Wingdings" pitchFamily="2" charset="2"/>
              <a:buNone/>
            </a:pPr>
            <a:r>
              <a:rPr lang="en-US" sz="2000" b="1">
                <a:latin typeface="Arial" charset="0"/>
              </a:rPr>
              <a:t>LY1</a:t>
            </a:r>
            <a:r>
              <a:rPr lang="en-US" sz="2000">
                <a:latin typeface="Arial" charset="0"/>
              </a:rPr>
              <a:t>.  The initiator records its own state.  When it needs to send a message </a:t>
            </a:r>
            <a:r>
              <a:rPr lang="en-US" sz="2000" b="1">
                <a:latin typeface="Arial" charset="0"/>
              </a:rPr>
              <a:t>m</a:t>
            </a:r>
            <a:r>
              <a:rPr lang="en-US" sz="2000">
                <a:latin typeface="Arial" charset="0"/>
              </a:rPr>
              <a:t> to another process, it sends a message </a:t>
            </a:r>
            <a:r>
              <a:rPr lang="en-US" sz="2000" b="1">
                <a:latin typeface="Arial" charset="0"/>
              </a:rPr>
              <a:t>(m, </a:t>
            </a:r>
            <a:r>
              <a:rPr lang="en-US" sz="2000" b="1">
                <a:solidFill>
                  <a:srgbClr val="C70F05"/>
                </a:solidFill>
                <a:latin typeface="Arial" charset="0"/>
              </a:rPr>
              <a:t>red</a:t>
            </a:r>
            <a:r>
              <a:rPr lang="en-US" sz="2000" b="1">
                <a:latin typeface="Arial" charset="0"/>
              </a:rPr>
              <a:t>).</a:t>
            </a:r>
          </a:p>
          <a:p>
            <a:pPr>
              <a:lnSpc>
                <a:spcPct val="120000"/>
              </a:lnSpc>
            </a:pPr>
            <a:endParaRPr lang="en-US" sz="2000" b="1">
              <a:latin typeface="Arial" charset="0"/>
            </a:endParaRPr>
          </a:p>
          <a:p>
            <a:pPr>
              <a:lnSpc>
                <a:spcPct val="120000"/>
              </a:lnSpc>
              <a:buFont typeface="Wingdings" pitchFamily="2" charset="2"/>
              <a:buNone/>
            </a:pPr>
            <a:r>
              <a:rPr lang="en-US" sz="2000" b="1">
                <a:latin typeface="Arial" charset="0"/>
              </a:rPr>
              <a:t>LY2. </a:t>
            </a:r>
            <a:r>
              <a:rPr lang="en-US" sz="2000">
                <a:latin typeface="Arial" charset="0"/>
              </a:rPr>
              <a:t>When a process receives a message</a:t>
            </a:r>
            <a:r>
              <a:rPr lang="en-US" sz="2000" b="1">
                <a:latin typeface="Arial" charset="0"/>
              </a:rPr>
              <a:t> (m, </a:t>
            </a:r>
            <a:r>
              <a:rPr lang="en-US" sz="2000" b="1">
                <a:solidFill>
                  <a:srgbClr val="C70F05"/>
                </a:solidFill>
                <a:latin typeface="Arial" charset="0"/>
              </a:rPr>
              <a:t>red</a:t>
            </a:r>
            <a:r>
              <a:rPr lang="en-US" sz="2000">
                <a:latin typeface="Arial" charset="0"/>
              </a:rPr>
              <a:t>), it records its state if it has not already done so, and then accepts the message</a:t>
            </a:r>
            <a:r>
              <a:rPr lang="en-US" sz="2000" b="1">
                <a:latin typeface="Arial" charset="0"/>
              </a:rPr>
              <a:t> m.</a:t>
            </a:r>
          </a:p>
          <a:p>
            <a:pPr>
              <a:lnSpc>
                <a:spcPct val="120000"/>
              </a:lnSpc>
              <a:buFont typeface="Wingdings" pitchFamily="2" charset="2"/>
              <a:buNone/>
            </a:pPr>
            <a:r>
              <a:rPr lang="en-US" sz="2000" i="1">
                <a:solidFill>
                  <a:srgbClr val="C70F05"/>
                </a:solidFill>
                <a:latin typeface="Arial" charset="0"/>
              </a:rPr>
              <a:t>Question 1. Why will it work? </a:t>
            </a:r>
          </a:p>
          <a:p>
            <a:pPr>
              <a:lnSpc>
                <a:spcPct val="120000"/>
              </a:lnSpc>
              <a:buFont typeface="Wingdings" pitchFamily="2" charset="2"/>
              <a:buNone/>
            </a:pPr>
            <a:r>
              <a:rPr lang="en-US" sz="2000" i="1">
                <a:solidFill>
                  <a:srgbClr val="C70F05"/>
                </a:solidFill>
                <a:latin typeface="Arial" charset="0"/>
              </a:rPr>
              <a:t>Question 1 Are there any limitations of this approach?</a:t>
            </a:r>
          </a:p>
          <a:p>
            <a:pPr>
              <a:lnSpc>
                <a:spcPct val="120000"/>
              </a:lnSpc>
              <a:buFont typeface="Wingdings" pitchFamily="2" charset="2"/>
              <a:buNone/>
            </a:pPr>
            <a:endParaRPr lang="en-US" sz="2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b="1"/>
              <a:t>One-dollar</a:t>
            </a:r>
            <a:r>
              <a:rPr lang="en-US"/>
              <a:t> </a:t>
            </a:r>
            <a:r>
              <a:rPr lang="en-US" b="1"/>
              <a:t>bank</a:t>
            </a:r>
            <a:endParaRPr lang="en-US"/>
          </a:p>
        </p:txBody>
      </p:sp>
      <p:sp>
        <p:nvSpPr>
          <p:cNvPr id="10957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85800" y="2282825"/>
            <a:ext cx="3813175" cy="4114800"/>
          </a:xfrm>
        </p:spPr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en-US" sz="2400">
                <a:latin typeface="Arial Narrow" pitchFamily="34" charset="0"/>
              </a:rPr>
              <a:t>	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endParaRPr lang="en-US" sz="2400">
              <a:latin typeface="Arial Narrow" pitchFamily="34" charset="0"/>
            </a:endParaRPr>
          </a:p>
        </p:txBody>
      </p:sp>
      <p:sp>
        <p:nvSpPr>
          <p:cNvPr id="109572" name="Rectangle 4"/>
          <p:cNvSpPr>
            <a:spLocks noChangeArrowheads="1"/>
          </p:cNvSpPr>
          <p:nvPr/>
        </p:nvSpPr>
        <p:spPr bwMode="auto">
          <a:xfrm>
            <a:off x="6232525" y="339883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b="0">
              <a:latin typeface="Times New Roman" pitchFamily="18" charset="0"/>
            </a:endParaRPr>
          </a:p>
        </p:txBody>
      </p:sp>
      <p:graphicFrame>
        <p:nvGraphicFramePr>
          <p:cNvPr id="109573" name="Object 5"/>
          <p:cNvGraphicFramePr>
            <a:graphicFrameLocks noChangeAspect="1"/>
          </p:cNvGraphicFramePr>
          <p:nvPr/>
        </p:nvGraphicFramePr>
        <p:xfrm>
          <a:off x="2895600" y="1597025"/>
          <a:ext cx="3048000" cy="2514600"/>
        </p:xfrm>
        <a:graphic>
          <a:graphicData uri="http://schemas.openxmlformats.org/presentationml/2006/ole">
            <p:oleObj spid="_x0000_s109573" name="Document" r:id="rId3" imgW="2298192" imgH="1880616" progId="Word.Document.8">
              <p:embed/>
            </p:oleObj>
          </a:graphicData>
        </a:graphic>
      </p:graphicFrame>
      <p:sp>
        <p:nvSpPr>
          <p:cNvPr id="109574" name="Rectangle 6"/>
          <p:cNvSpPr>
            <a:spLocks noChangeArrowheads="1"/>
          </p:cNvSpPr>
          <p:nvPr/>
        </p:nvSpPr>
        <p:spPr bwMode="auto">
          <a:xfrm>
            <a:off x="1295400" y="4264025"/>
            <a:ext cx="6934200" cy="213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40000"/>
              </a:lnSpc>
            </a:pPr>
            <a:r>
              <a:rPr lang="en-US" b="0">
                <a:latin typeface="Times New Roman" pitchFamily="18" charset="0"/>
              </a:rPr>
              <a:t>Let a </a:t>
            </a:r>
            <a:r>
              <a:rPr lang="en-US" b="0">
                <a:solidFill>
                  <a:srgbClr val="C70F05"/>
                </a:solidFill>
                <a:latin typeface="Times New Roman" pitchFamily="18" charset="0"/>
              </a:rPr>
              <a:t>$1 coin </a:t>
            </a:r>
            <a:r>
              <a:rPr lang="en-US" b="0">
                <a:latin typeface="Times New Roman" pitchFamily="18" charset="0"/>
              </a:rPr>
              <a:t>circulate in a network of a million banks. How can someone count the total $ in circulation? If not counted “properly,” then one may think the total $ in circulation to be one million.</a:t>
            </a:r>
          </a:p>
        </p:txBody>
      </p:sp>
      <p:pic>
        <p:nvPicPr>
          <p:cNvPr id="109575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91000" y="3349625"/>
            <a:ext cx="457200" cy="3778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r>
              <a:rPr lang="en-US" b="1"/>
              <a:t>Importance of snapshots</a:t>
            </a:r>
            <a:endParaRPr lang="en-US"/>
          </a:p>
        </p:txBody>
      </p:sp>
      <p:sp>
        <p:nvSpPr>
          <p:cNvPr id="11059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752600" y="1600200"/>
            <a:ext cx="5181600" cy="4114800"/>
          </a:xfrm>
        </p:spPr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en-US" sz="2400">
                <a:latin typeface="Arial" charset="0"/>
              </a:rPr>
              <a:t>	Major uses in 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en-US" sz="2400">
                <a:latin typeface="Arial" charset="0"/>
              </a:rPr>
              <a:t>		- deadlock detection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en-US" sz="2400">
                <a:latin typeface="Arial" charset="0"/>
              </a:rPr>
              <a:t>		- termination detection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en-US" sz="2400">
                <a:latin typeface="Arial" charset="0"/>
              </a:rPr>
              <a:t>		- rollback recovery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en-US" sz="2400">
                <a:latin typeface="Arial" charset="0"/>
              </a:rPr>
              <a:t>		- global predicate computation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endParaRPr lang="en-US" sz="1800">
              <a:latin typeface="Arial Narrow" pitchFamily="34" charset="0"/>
            </a:endParaRPr>
          </a:p>
        </p:txBody>
      </p:sp>
      <p:sp>
        <p:nvSpPr>
          <p:cNvPr id="110596" name="Rectangle 4"/>
          <p:cNvSpPr>
            <a:spLocks noChangeArrowheads="1"/>
          </p:cNvSpPr>
          <p:nvPr/>
        </p:nvSpPr>
        <p:spPr bwMode="auto">
          <a:xfrm>
            <a:off x="6232525" y="309721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b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b="1"/>
              <a:t>Consistent cut</a:t>
            </a:r>
            <a:endParaRPr lang="en-US"/>
          </a:p>
        </p:txBody>
      </p:sp>
      <p:sp>
        <p:nvSpPr>
          <p:cNvPr id="11161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09600" y="1600200"/>
            <a:ext cx="7956550" cy="4724400"/>
          </a:xfrm>
        </p:spPr>
        <p:txBody>
          <a:bodyPr/>
          <a:lstStyle/>
          <a:p>
            <a:pPr algn="just">
              <a:buFont typeface="Wingdings" pitchFamily="2" charset="2"/>
              <a:buNone/>
            </a:pPr>
            <a:endParaRPr lang="en-US" sz="2400"/>
          </a:p>
          <a:p>
            <a:pPr algn="just">
              <a:buFont typeface="Wingdings" pitchFamily="2" charset="2"/>
              <a:buNone/>
            </a:pPr>
            <a:r>
              <a:rPr lang="en-US" sz="2400"/>
              <a:t>  (</a:t>
            </a:r>
            <a:r>
              <a:rPr lang="en-US" sz="2400" b="1"/>
              <a:t>a</a:t>
            </a:r>
            <a:r>
              <a:rPr lang="en-US" sz="2400"/>
              <a:t> </a:t>
            </a:r>
            <a:r>
              <a:rPr lang="en-US" sz="2400">
                <a:latin typeface="Symbol" pitchFamily="18" charset="2"/>
                <a:sym typeface="Symbol" pitchFamily="18" charset="2"/>
              </a:rPr>
              <a:t></a:t>
            </a:r>
            <a:r>
              <a:rPr lang="en-US" sz="2400"/>
              <a:t> </a:t>
            </a:r>
            <a:r>
              <a:rPr lang="en-US" sz="2400">
                <a:solidFill>
                  <a:srgbClr val="C70F05"/>
                </a:solidFill>
              </a:rPr>
              <a:t>consistent cut</a:t>
            </a:r>
            <a:r>
              <a:rPr lang="en-US" sz="2400"/>
              <a:t> </a:t>
            </a:r>
            <a:r>
              <a:rPr lang="en-US" sz="2400" b="1"/>
              <a:t>C)  </a:t>
            </a:r>
            <a:r>
              <a:rPr lang="en-US" sz="2400" b="1">
                <a:latin typeface="Symbol" pitchFamily="18" charset="2"/>
                <a:sym typeface="Symbol" pitchFamily="18" charset="2"/>
              </a:rPr>
              <a:t></a:t>
            </a:r>
            <a:r>
              <a:rPr lang="en-US" sz="2400" b="1"/>
              <a:t>  (b </a:t>
            </a:r>
            <a:r>
              <a:rPr lang="en-US" sz="1600">
                <a:sym typeface="MT Extra" pitchFamily="18" charset="2"/>
              </a:rPr>
              <a:t>happened before</a:t>
            </a:r>
            <a:r>
              <a:rPr lang="en-US" sz="2400" b="1"/>
              <a:t>  a)  </a:t>
            </a:r>
            <a:r>
              <a:rPr lang="en-US" sz="2400">
                <a:sym typeface="Symbol" pitchFamily="18" charset="2"/>
              </a:rPr>
              <a:t></a:t>
            </a:r>
            <a:r>
              <a:rPr lang="en-US" sz="2400"/>
              <a:t>  </a:t>
            </a:r>
            <a:r>
              <a:rPr lang="en-US" sz="2400" b="1"/>
              <a:t>b </a:t>
            </a:r>
            <a:r>
              <a:rPr lang="en-US" sz="2400" b="1">
                <a:latin typeface="Symbol" pitchFamily="18" charset="2"/>
                <a:sym typeface="Symbol" pitchFamily="18" charset="2"/>
              </a:rPr>
              <a:t></a:t>
            </a:r>
            <a:r>
              <a:rPr lang="en-US" sz="2400" b="1"/>
              <a:t> C</a:t>
            </a:r>
            <a:endParaRPr lang="en-US" sz="2400"/>
          </a:p>
          <a:p>
            <a:pPr>
              <a:buFont typeface="Wingdings" pitchFamily="2" charset="2"/>
              <a:buNone/>
            </a:pPr>
            <a:r>
              <a:rPr lang="en-US"/>
              <a:t>	</a:t>
            </a:r>
            <a:r>
              <a:rPr lang="en-US" sz="2400">
                <a:solidFill>
                  <a:schemeClr val="accent2"/>
                </a:solidFill>
              </a:rPr>
              <a:t>If this is not true, then the cut is inconsistent</a:t>
            </a:r>
            <a:endParaRPr lang="en-US"/>
          </a:p>
        </p:txBody>
      </p:sp>
      <p:sp>
        <p:nvSpPr>
          <p:cNvPr id="111620" name="Line 4"/>
          <p:cNvSpPr>
            <a:spLocks noChangeShapeType="1"/>
          </p:cNvSpPr>
          <p:nvPr/>
        </p:nvSpPr>
        <p:spPr bwMode="auto">
          <a:xfrm>
            <a:off x="2012950" y="3429000"/>
            <a:ext cx="518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1621" name="Line 5"/>
          <p:cNvSpPr>
            <a:spLocks noChangeShapeType="1"/>
          </p:cNvSpPr>
          <p:nvPr/>
        </p:nvSpPr>
        <p:spPr bwMode="auto">
          <a:xfrm>
            <a:off x="2012950" y="4267200"/>
            <a:ext cx="518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1622" name="Line 6"/>
          <p:cNvSpPr>
            <a:spLocks noChangeShapeType="1"/>
          </p:cNvSpPr>
          <p:nvPr/>
        </p:nvSpPr>
        <p:spPr bwMode="auto">
          <a:xfrm>
            <a:off x="2089150" y="5181600"/>
            <a:ext cx="525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1623" name="Line 7"/>
          <p:cNvSpPr>
            <a:spLocks noChangeShapeType="1"/>
          </p:cNvSpPr>
          <p:nvPr/>
        </p:nvSpPr>
        <p:spPr bwMode="auto">
          <a:xfrm flipH="1">
            <a:off x="2927350" y="3124200"/>
            <a:ext cx="1143000" cy="22860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1624" name="Freeform 8"/>
          <p:cNvSpPr>
            <a:spLocks/>
          </p:cNvSpPr>
          <p:nvPr/>
        </p:nvSpPr>
        <p:spPr bwMode="auto">
          <a:xfrm>
            <a:off x="5441950" y="3124200"/>
            <a:ext cx="1016000" cy="2362200"/>
          </a:xfrm>
          <a:custGeom>
            <a:avLst/>
            <a:gdLst/>
            <a:ahLst/>
            <a:cxnLst>
              <a:cxn ang="0">
                <a:pos x="640" y="0"/>
              </a:cxn>
              <a:cxn ang="0">
                <a:pos x="304" y="480"/>
              </a:cxn>
              <a:cxn ang="0">
                <a:pos x="112" y="912"/>
              </a:cxn>
              <a:cxn ang="0">
                <a:pos x="16" y="1392"/>
              </a:cxn>
              <a:cxn ang="0">
                <a:pos x="16" y="1488"/>
              </a:cxn>
            </a:cxnLst>
            <a:rect l="0" t="0" r="r" b="b"/>
            <a:pathLst>
              <a:path w="640" h="1488">
                <a:moveTo>
                  <a:pt x="640" y="0"/>
                </a:moveTo>
                <a:cubicBezTo>
                  <a:pt x="516" y="164"/>
                  <a:pt x="392" y="328"/>
                  <a:pt x="304" y="480"/>
                </a:cubicBezTo>
                <a:cubicBezTo>
                  <a:pt x="216" y="632"/>
                  <a:pt x="160" y="760"/>
                  <a:pt x="112" y="912"/>
                </a:cubicBezTo>
                <a:cubicBezTo>
                  <a:pt x="64" y="1064"/>
                  <a:pt x="32" y="1296"/>
                  <a:pt x="16" y="1392"/>
                </a:cubicBezTo>
                <a:cubicBezTo>
                  <a:pt x="0" y="1488"/>
                  <a:pt x="8" y="1488"/>
                  <a:pt x="16" y="1488"/>
                </a:cubicBezTo>
              </a:path>
            </a:pathLst>
          </a:custGeom>
          <a:noFill/>
          <a:ln w="28575" cmpd="sng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1625" name="AutoShape 9"/>
          <p:cNvSpPr>
            <a:spLocks noChangeArrowheads="1"/>
          </p:cNvSpPr>
          <p:nvPr/>
        </p:nvSpPr>
        <p:spPr bwMode="auto">
          <a:xfrm>
            <a:off x="2165350" y="3352800"/>
            <a:ext cx="76200" cy="1524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1626" name="AutoShape 10"/>
          <p:cNvSpPr>
            <a:spLocks noChangeArrowheads="1"/>
          </p:cNvSpPr>
          <p:nvPr/>
        </p:nvSpPr>
        <p:spPr bwMode="auto">
          <a:xfrm>
            <a:off x="3384550" y="3352800"/>
            <a:ext cx="76200" cy="1524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1627" name="AutoShape 11"/>
          <p:cNvSpPr>
            <a:spLocks noChangeArrowheads="1"/>
          </p:cNvSpPr>
          <p:nvPr/>
        </p:nvSpPr>
        <p:spPr bwMode="auto">
          <a:xfrm>
            <a:off x="2774950" y="3352800"/>
            <a:ext cx="76200" cy="1524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1628" name="AutoShape 12"/>
          <p:cNvSpPr>
            <a:spLocks noChangeArrowheads="1"/>
          </p:cNvSpPr>
          <p:nvPr/>
        </p:nvSpPr>
        <p:spPr bwMode="auto">
          <a:xfrm>
            <a:off x="2927350" y="4191000"/>
            <a:ext cx="76200" cy="1524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1629" name="AutoShape 13"/>
          <p:cNvSpPr>
            <a:spLocks noChangeArrowheads="1"/>
          </p:cNvSpPr>
          <p:nvPr/>
        </p:nvSpPr>
        <p:spPr bwMode="auto">
          <a:xfrm>
            <a:off x="5060950" y="3352800"/>
            <a:ext cx="76200" cy="1524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1630" name="AutoShape 14"/>
          <p:cNvSpPr>
            <a:spLocks noChangeArrowheads="1"/>
          </p:cNvSpPr>
          <p:nvPr/>
        </p:nvSpPr>
        <p:spPr bwMode="auto">
          <a:xfrm>
            <a:off x="5899150" y="3352800"/>
            <a:ext cx="76200" cy="1524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1631" name="AutoShape 15"/>
          <p:cNvSpPr>
            <a:spLocks noChangeArrowheads="1"/>
          </p:cNvSpPr>
          <p:nvPr/>
        </p:nvSpPr>
        <p:spPr bwMode="auto">
          <a:xfrm>
            <a:off x="5137150" y="4191000"/>
            <a:ext cx="76200" cy="1524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1632" name="AutoShape 16"/>
          <p:cNvSpPr>
            <a:spLocks noChangeArrowheads="1"/>
          </p:cNvSpPr>
          <p:nvPr/>
        </p:nvSpPr>
        <p:spPr bwMode="auto">
          <a:xfrm>
            <a:off x="6661150" y="4191000"/>
            <a:ext cx="76200" cy="1524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1633" name="AutoShape 17"/>
          <p:cNvSpPr>
            <a:spLocks noChangeArrowheads="1"/>
          </p:cNvSpPr>
          <p:nvPr/>
        </p:nvSpPr>
        <p:spPr bwMode="auto">
          <a:xfrm>
            <a:off x="2622550" y="5105400"/>
            <a:ext cx="76200" cy="1524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1634" name="AutoShape 18"/>
          <p:cNvSpPr>
            <a:spLocks noChangeArrowheads="1"/>
          </p:cNvSpPr>
          <p:nvPr/>
        </p:nvSpPr>
        <p:spPr bwMode="auto">
          <a:xfrm>
            <a:off x="6813550" y="5105400"/>
            <a:ext cx="76200" cy="1524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1635" name="AutoShape 19"/>
          <p:cNvSpPr>
            <a:spLocks noChangeArrowheads="1"/>
          </p:cNvSpPr>
          <p:nvPr/>
        </p:nvSpPr>
        <p:spPr bwMode="auto">
          <a:xfrm>
            <a:off x="5746750" y="5105400"/>
            <a:ext cx="76200" cy="1524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1636" name="AutoShape 20"/>
          <p:cNvSpPr>
            <a:spLocks noChangeArrowheads="1"/>
          </p:cNvSpPr>
          <p:nvPr/>
        </p:nvSpPr>
        <p:spPr bwMode="auto">
          <a:xfrm>
            <a:off x="5137150" y="5105400"/>
            <a:ext cx="76200" cy="1524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1637" name="Line 21"/>
          <p:cNvSpPr>
            <a:spLocks noChangeShapeType="1"/>
          </p:cNvSpPr>
          <p:nvPr/>
        </p:nvSpPr>
        <p:spPr bwMode="auto">
          <a:xfrm>
            <a:off x="2241550" y="3505200"/>
            <a:ext cx="381000" cy="16002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1638" name="Line 22"/>
          <p:cNvSpPr>
            <a:spLocks noChangeShapeType="1"/>
          </p:cNvSpPr>
          <p:nvPr/>
        </p:nvSpPr>
        <p:spPr bwMode="auto">
          <a:xfrm>
            <a:off x="2851150" y="3505200"/>
            <a:ext cx="2286000" cy="6858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1639" name="Line 23"/>
          <p:cNvSpPr>
            <a:spLocks noChangeShapeType="1"/>
          </p:cNvSpPr>
          <p:nvPr/>
        </p:nvSpPr>
        <p:spPr bwMode="auto">
          <a:xfrm>
            <a:off x="5137150" y="3429000"/>
            <a:ext cx="1676400" cy="16764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1640" name="Line 24"/>
          <p:cNvSpPr>
            <a:spLocks noChangeShapeType="1"/>
          </p:cNvSpPr>
          <p:nvPr/>
        </p:nvSpPr>
        <p:spPr bwMode="auto">
          <a:xfrm flipV="1">
            <a:off x="5822950" y="3505200"/>
            <a:ext cx="152400" cy="16002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1641" name="Line 25"/>
          <p:cNvSpPr>
            <a:spLocks noChangeShapeType="1"/>
          </p:cNvSpPr>
          <p:nvPr/>
        </p:nvSpPr>
        <p:spPr bwMode="auto">
          <a:xfrm flipV="1">
            <a:off x="5213350" y="4267200"/>
            <a:ext cx="1447800" cy="9144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1642" name="Rectangle 26"/>
          <p:cNvSpPr>
            <a:spLocks noChangeArrowheads="1"/>
          </p:cNvSpPr>
          <p:nvPr/>
        </p:nvSpPr>
        <p:spPr bwMode="auto">
          <a:xfrm>
            <a:off x="2008188" y="2928938"/>
            <a:ext cx="3190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18" charset="0"/>
              </a:rPr>
              <a:t>a</a:t>
            </a:r>
          </a:p>
        </p:txBody>
      </p:sp>
      <p:sp>
        <p:nvSpPr>
          <p:cNvPr id="111643" name="Rectangle 27"/>
          <p:cNvSpPr>
            <a:spLocks noChangeArrowheads="1"/>
          </p:cNvSpPr>
          <p:nvPr/>
        </p:nvSpPr>
        <p:spPr bwMode="auto">
          <a:xfrm>
            <a:off x="2668588" y="287813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18" charset="0"/>
              </a:rPr>
              <a:t>b</a:t>
            </a:r>
          </a:p>
        </p:txBody>
      </p:sp>
      <p:sp>
        <p:nvSpPr>
          <p:cNvPr id="111644" name="Rectangle 28"/>
          <p:cNvSpPr>
            <a:spLocks noChangeArrowheads="1"/>
          </p:cNvSpPr>
          <p:nvPr/>
        </p:nvSpPr>
        <p:spPr bwMode="auto">
          <a:xfrm>
            <a:off x="3303588" y="2903538"/>
            <a:ext cx="3190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18" charset="0"/>
              </a:rPr>
              <a:t>c</a:t>
            </a:r>
          </a:p>
        </p:txBody>
      </p:sp>
      <p:sp>
        <p:nvSpPr>
          <p:cNvPr id="111645" name="Rectangle 29"/>
          <p:cNvSpPr>
            <a:spLocks noChangeArrowheads="1"/>
          </p:cNvSpPr>
          <p:nvPr/>
        </p:nvSpPr>
        <p:spPr bwMode="auto">
          <a:xfrm>
            <a:off x="4959350" y="294163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18" charset="0"/>
              </a:rPr>
              <a:t>d</a:t>
            </a:r>
          </a:p>
        </p:txBody>
      </p:sp>
      <p:sp>
        <p:nvSpPr>
          <p:cNvPr id="111646" name="Rectangle 30"/>
          <p:cNvSpPr>
            <a:spLocks noChangeArrowheads="1"/>
          </p:cNvSpPr>
          <p:nvPr/>
        </p:nvSpPr>
        <p:spPr bwMode="auto">
          <a:xfrm>
            <a:off x="5818188" y="287813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18" charset="0"/>
              </a:rPr>
              <a:t>g</a:t>
            </a:r>
          </a:p>
        </p:txBody>
      </p:sp>
      <p:sp>
        <p:nvSpPr>
          <p:cNvPr id="111647" name="Rectangle 31"/>
          <p:cNvSpPr>
            <a:spLocks noChangeArrowheads="1"/>
          </p:cNvSpPr>
          <p:nvPr/>
        </p:nvSpPr>
        <p:spPr bwMode="auto">
          <a:xfrm>
            <a:off x="2781300" y="3713163"/>
            <a:ext cx="420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18" charset="0"/>
              </a:rPr>
              <a:t>m</a:t>
            </a:r>
          </a:p>
        </p:txBody>
      </p:sp>
      <p:sp>
        <p:nvSpPr>
          <p:cNvPr id="111648" name="Rectangle 32"/>
          <p:cNvSpPr>
            <a:spLocks noChangeArrowheads="1"/>
          </p:cNvSpPr>
          <p:nvPr/>
        </p:nvSpPr>
        <p:spPr bwMode="auto">
          <a:xfrm>
            <a:off x="5010150" y="3651250"/>
            <a:ext cx="319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18" charset="0"/>
              </a:rPr>
              <a:t>e</a:t>
            </a:r>
          </a:p>
        </p:txBody>
      </p:sp>
      <p:sp>
        <p:nvSpPr>
          <p:cNvPr id="111649" name="Rectangle 33"/>
          <p:cNvSpPr>
            <a:spLocks noChangeArrowheads="1"/>
          </p:cNvSpPr>
          <p:nvPr/>
        </p:nvSpPr>
        <p:spPr bwMode="auto">
          <a:xfrm>
            <a:off x="6527800" y="3762375"/>
            <a:ext cx="285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18" charset="0"/>
              </a:rPr>
              <a:t>f</a:t>
            </a:r>
          </a:p>
        </p:txBody>
      </p:sp>
      <p:sp>
        <p:nvSpPr>
          <p:cNvPr id="111650" name="Rectangle 34"/>
          <p:cNvSpPr>
            <a:spLocks noChangeArrowheads="1"/>
          </p:cNvSpPr>
          <p:nvPr/>
        </p:nvSpPr>
        <p:spPr bwMode="auto">
          <a:xfrm>
            <a:off x="2382838" y="511968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18" charset="0"/>
              </a:rPr>
              <a:t>k</a:t>
            </a:r>
          </a:p>
        </p:txBody>
      </p:sp>
      <p:sp>
        <p:nvSpPr>
          <p:cNvPr id="111651" name="Rectangle 35"/>
          <p:cNvSpPr>
            <a:spLocks noChangeArrowheads="1"/>
          </p:cNvSpPr>
          <p:nvPr/>
        </p:nvSpPr>
        <p:spPr bwMode="auto">
          <a:xfrm>
            <a:off x="5010150" y="5170488"/>
            <a:ext cx="268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18" charset="0"/>
              </a:rPr>
              <a:t>i</a:t>
            </a:r>
          </a:p>
        </p:txBody>
      </p:sp>
      <p:sp>
        <p:nvSpPr>
          <p:cNvPr id="111652" name="Rectangle 36"/>
          <p:cNvSpPr>
            <a:spLocks noChangeArrowheads="1"/>
          </p:cNvSpPr>
          <p:nvPr/>
        </p:nvSpPr>
        <p:spPr bwMode="auto">
          <a:xfrm>
            <a:off x="5707063" y="515778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18" charset="0"/>
              </a:rPr>
              <a:t>h</a:t>
            </a:r>
          </a:p>
        </p:txBody>
      </p:sp>
      <p:sp>
        <p:nvSpPr>
          <p:cNvPr id="111653" name="Rectangle 37"/>
          <p:cNvSpPr>
            <a:spLocks noChangeArrowheads="1"/>
          </p:cNvSpPr>
          <p:nvPr/>
        </p:nvSpPr>
        <p:spPr bwMode="auto">
          <a:xfrm>
            <a:off x="6777038" y="5194300"/>
            <a:ext cx="2682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18" charset="0"/>
              </a:rPr>
              <a:t>j</a:t>
            </a:r>
          </a:p>
        </p:txBody>
      </p:sp>
      <p:sp>
        <p:nvSpPr>
          <p:cNvPr id="111654" name="Rectangle 38"/>
          <p:cNvSpPr>
            <a:spLocks noChangeArrowheads="1"/>
          </p:cNvSpPr>
          <p:nvPr/>
        </p:nvSpPr>
        <p:spPr bwMode="auto">
          <a:xfrm>
            <a:off x="2622550" y="5486400"/>
            <a:ext cx="852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18" charset="0"/>
              </a:rPr>
              <a:t>Cut 1</a:t>
            </a:r>
          </a:p>
        </p:txBody>
      </p:sp>
      <p:sp>
        <p:nvSpPr>
          <p:cNvPr id="111655" name="Rectangle 39"/>
          <p:cNvSpPr>
            <a:spLocks noChangeArrowheads="1"/>
          </p:cNvSpPr>
          <p:nvPr/>
        </p:nvSpPr>
        <p:spPr bwMode="auto">
          <a:xfrm>
            <a:off x="5060950" y="5486400"/>
            <a:ext cx="852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18" charset="0"/>
              </a:rPr>
              <a:t>Cut 2</a:t>
            </a:r>
          </a:p>
        </p:txBody>
      </p:sp>
      <p:sp>
        <p:nvSpPr>
          <p:cNvPr id="111656" name="Rectangle 40"/>
          <p:cNvSpPr>
            <a:spLocks noChangeArrowheads="1"/>
          </p:cNvSpPr>
          <p:nvPr/>
        </p:nvSpPr>
        <p:spPr bwMode="auto">
          <a:xfrm>
            <a:off x="869950" y="1524000"/>
            <a:ext cx="2982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18" charset="0"/>
              </a:rPr>
              <a:t>A </a:t>
            </a:r>
            <a:r>
              <a:rPr lang="en-US" b="0">
                <a:solidFill>
                  <a:srgbClr val="C70F05"/>
                </a:solidFill>
                <a:latin typeface="Times New Roman" pitchFamily="18" charset="0"/>
              </a:rPr>
              <a:t>cut</a:t>
            </a:r>
            <a:r>
              <a:rPr lang="en-US" b="0">
                <a:latin typeface="Times New Roman" pitchFamily="18" charset="0"/>
              </a:rPr>
              <a:t> is a </a:t>
            </a:r>
            <a:r>
              <a:rPr lang="en-US" b="0" i="1">
                <a:latin typeface="Times New Roman" pitchFamily="18" charset="0"/>
              </a:rPr>
              <a:t>set of events</a:t>
            </a:r>
            <a:r>
              <a:rPr lang="en-US" b="0">
                <a:latin typeface="Times New Roman" pitchFamily="18" charset="0"/>
              </a:rPr>
              <a:t>.</a:t>
            </a:r>
          </a:p>
        </p:txBody>
      </p:sp>
      <p:sp>
        <p:nvSpPr>
          <p:cNvPr id="111657" name="Rectangle 41"/>
          <p:cNvSpPr>
            <a:spLocks noChangeArrowheads="1"/>
          </p:cNvSpPr>
          <p:nvPr/>
        </p:nvSpPr>
        <p:spPr bwMode="auto">
          <a:xfrm>
            <a:off x="4832350" y="5791200"/>
            <a:ext cx="18097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>
                <a:solidFill>
                  <a:srgbClr val="C70F05"/>
                </a:solidFill>
                <a:latin typeface="Times New Roman" pitchFamily="18" charset="0"/>
              </a:rPr>
              <a:t>(Not consistent)</a:t>
            </a:r>
            <a:endParaRPr lang="en-US" b="0">
              <a:latin typeface="Times New Roman" pitchFamily="18" charset="0"/>
            </a:endParaRPr>
          </a:p>
        </p:txBody>
      </p:sp>
      <p:sp>
        <p:nvSpPr>
          <p:cNvPr id="111658" name="Rectangle 42"/>
          <p:cNvSpPr>
            <a:spLocks noChangeArrowheads="1"/>
          </p:cNvSpPr>
          <p:nvPr/>
        </p:nvSpPr>
        <p:spPr bwMode="auto">
          <a:xfrm>
            <a:off x="2357438" y="5792788"/>
            <a:ext cx="1422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>
                <a:solidFill>
                  <a:srgbClr val="C70F05"/>
                </a:solidFill>
                <a:latin typeface="Times New Roman" pitchFamily="18" charset="0"/>
              </a:rPr>
              <a:t>(Consistent)</a:t>
            </a:r>
            <a:endParaRPr lang="en-US" b="0">
              <a:latin typeface="Times New Roman" pitchFamily="18" charset="0"/>
            </a:endParaRPr>
          </a:p>
        </p:txBody>
      </p:sp>
      <p:sp>
        <p:nvSpPr>
          <p:cNvPr id="111659" name="Rectangle 43"/>
          <p:cNvSpPr>
            <a:spLocks noChangeArrowheads="1"/>
          </p:cNvSpPr>
          <p:nvPr/>
        </p:nvSpPr>
        <p:spPr bwMode="auto">
          <a:xfrm>
            <a:off x="938213" y="3152775"/>
            <a:ext cx="506412" cy="457200"/>
          </a:xfrm>
          <a:prstGeom prst="rect">
            <a:avLst/>
          </a:prstGeom>
          <a:solidFill>
            <a:srgbClr val="51FF9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18" charset="0"/>
              </a:rPr>
              <a:t>P1</a:t>
            </a:r>
          </a:p>
        </p:txBody>
      </p:sp>
      <p:sp>
        <p:nvSpPr>
          <p:cNvPr id="111660" name="Rectangle 44"/>
          <p:cNvSpPr>
            <a:spLocks noChangeArrowheads="1"/>
          </p:cNvSpPr>
          <p:nvPr/>
        </p:nvSpPr>
        <p:spPr bwMode="auto">
          <a:xfrm>
            <a:off x="946150" y="3962400"/>
            <a:ext cx="506413" cy="457200"/>
          </a:xfrm>
          <a:prstGeom prst="rect">
            <a:avLst/>
          </a:prstGeom>
          <a:solidFill>
            <a:srgbClr val="51FF9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18" charset="0"/>
              </a:rPr>
              <a:t>P2</a:t>
            </a:r>
          </a:p>
        </p:txBody>
      </p:sp>
      <p:sp>
        <p:nvSpPr>
          <p:cNvPr id="111661" name="Rectangle 45"/>
          <p:cNvSpPr>
            <a:spLocks noChangeArrowheads="1"/>
          </p:cNvSpPr>
          <p:nvPr/>
        </p:nvSpPr>
        <p:spPr bwMode="auto">
          <a:xfrm>
            <a:off x="1000125" y="4821238"/>
            <a:ext cx="506413" cy="457200"/>
          </a:xfrm>
          <a:prstGeom prst="rect">
            <a:avLst/>
          </a:prstGeom>
          <a:solidFill>
            <a:srgbClr val="51FF9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18" charset="0"/>
              </a:rPr>
              <a:t>P3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b="1"/>
              <a:t>Consistent snapshot</a:t>
            </a:r>
            <a:endParaRPr 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447800"/>
            <a:ext cx="7772400" cy="4114800"/>
          </a:xfrm>
        </p:spPr>
        <p:txBody>
          <a:bodyPr/>
          <a:lstStyle/>
          <a:p>
            <a:pPr>
              <a:lnSpc>
                <a:spcPct val="125000"/>
              </a:lnSpc>
            </a:pPr>
            <a:r>
              <a:rPr lang="en-US" sz="2400">
                <a:latin typeface="Arial" charset="0"/>
              </a:rPr>
              <a:t>The set of states immediately following a </a:t>
            </a:r>
            <a:r>
              <a:rPr lang="en-US" sz="2400" b="1" i="1">
                <a:latin typeface="Arial" charset="0"/>
              </a:rPr>
              <a:t>consistent cut</a:t>
            </a:r>
            <a:r>
              <a:rPr lang="en-US" sz="2400">
                <a:latin typeface="Arial" charset="0"/>
              </a:rPr>
              <a:t> forms a </a:t>
            </a:r>
            <a:r>
              <a:rPr lang="en-US" sz="2400">
                <a:solidFill>
                  <a:srgbClr val="C70F05"/>
                </a:solidFill>
                <a:latin typeface="Arial" charset="0"/>
              </a:rPr>
              <a:t>consistent snapshot</a:t>
            </a:r>
            <a:r>
              <a:rPr lang="en-US" sz="2400">
                <a:latin typeface="Arial" charset="0"/>
              </a:rPr>
              <a:t> of a distributed system. </a:t>
            </a:r>
          </a:p>
          <a:p>
            <a:pPr lvl="1">
              <a:lnSpc>
                <a:spcPct val="125000"/>
              </a:lnSpc>
            </a:pPr>
            <a:r>
              <a:rPr lang="en-US" sz="2000">
                <a:latin typeface="Arial" charset="0"/>
              </a:rPr>
              <a:t>A snapshot that is of practical interest is the </a:t>
            </a:r>
            <a:r>
              <a:rPr lang="en-US" sz="2000" b="1">
                <a:solidFill>
                  <a:srgbClr val="C70F05"/>
                </a:solidFill>
                <a:latin typeface="Arial" charset="0"/>
              </a:rPr>
              <a:t>most recent one</a:t>
            </a:r>
            <a:r>
              <a:rPr lang="en-US" sz="2000">
                <a:latin typeface="Arial" charset="0"/>
              </a:rPr>
              <a:t>. Let C1 and C2 be two consistent cuts and C1</a:t>
            </a:r>
            <a:r>
              <a:rPr lang="en-US" sz="1600"/>
              <a:t> </a:t>
            </a:r>
            <a:r>
              <a:rPr lang="en-US" sz="1600">
                <a:sym typeface="Symbol" pitchFamily="18" charset="2"/>
              </a:rPr>
              <a:t></a:t>
            </a:r>
            <a:r>
              <a:rPr lang="en-US" sz="1600"/>
              <a:t> </a:t>
            </a:r>
            <a:r>
              <a:rPr lang="en-US" sz="2000">
                <a:latin typeface="Arial" charset="0"/>
              </a:rPr>
              <a:t>C2. Then C2 is more recent than C1.</a:t>
            </a:r>
          </a:p>
          <a:p>
            <a:pPr lvl="1">
              <a:lnSpc>
                <a:spcPct val="125000"/>
              </a:lnSpc>
            </a:pPr>
            <a:r>
              <a:rPr lang="en-US" sz="2000">
                <a:latin typeface="Arial" charset="0"/>
              </a:rPr>
              <a:t>Analyze why certain cuts in the one-dollar bank are inconsistent</a:t>
            </a:r>
            <a:r>
              <a:rPr lang="en-US" sz="1600"/>
              <a:t>.</a:t>
            </a:r>
          </a:p>
          <a:p>
            <a:pPr>
              <a:lnSpc>
                <a:spcPct val="125000"/>
              </a:lnSpc>
              <a:buFont typeface="Wingdings" pitchFamily="2" charset="2"/>
              <a:buNone/>
            </a:pPr>
            <a:endParaRPr lang="en-US" sz="2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Consistent snapshot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pPr>
              <a:lnSpc>
                <a:spcPct val="125000"/>
              </a:lnSpc>
              <a:buFont typeface="Wingdings" pitchFamily="2" charset="2"/>
              <a:buNone/>
            </a:pPr>
            <a:r>
              <a:rPr lang="en-US" sz="2400"/>
              <a:t>	</a:t>
            </a:r>
            <a:r>
              <a:rPr lang="en-US" sz="2400">
                <a:latin typeface="Arial Narrow" pitchFamily="34" charset="0"/>
              </a:rPr>
              <a:t>How to record a consistent snapshot? Note that</a:t>
            </a:r>
          </a:p>
          <a:p>
            <a:pPr>
              <a:lnSpc>
                <a:spcPct val="125000"/>
              </a:lnSpc>
              <a:buFont typeface="Wingdings" pitchFamily="2" charset="2"/>
              <a:buNone/>
            </a:pPr>
            <a:endParaRPr lang="en-US" sz="2400">
              <a:latin typeface="Arial Narrow" pitchFamily="34" charset="0"/>
            </a:endParaRPr>
          </a:p>
          <a:p>
            <a:pPr>
              <a:lnSpc>
                <a:spcPct val="125000"/>
              </a:lnSpc>
              <a:buFont typeface="Wingdings" pitchFamily="2" charset="2"/>
              <a:buNone/>
            </a:pPr>
            <a:r>
              <a:rPr lang="en-US" sz="2400">
                <a:latin typeface="Arial Narrow" pitchFamily="34" charset="0"/>
              </a:rPr>
              <a:t>	1. 	The recording must be </a:t>
            </a:r>
            <a:r>
              <a:rPr lang="en-US" sz="2400">
                <a:solidFill>
                  <a:srgbClr val="C70F05"/>
                </a:solidFill>
                <a:latin typeface="Arial Narrow" pitchFamily="34" charset="0"/>
              </a:rPr>
              <a:t>non-invasive</a:t>
            </a:r>
            <a:endParaRPr lang="en-US" sz="2400">
              <a:latin typeface="Arial Narrow" pitchFamily="34" charset="0"/>
            </a:endParaRPr>
          </a:p>
          <a:p>
            <a:pPr>
              <a:lnSpc>
                <a:spcPct val="125000"/>
              </a:lnSpc>
              <a:buFont typeface="Wingdings" pitchFamily="2" charset="2"/>
              <a:buNone/>
            </a:pPr>
            <a:r>
              <a:rPr lang="en-US" sz="2400">
                <a:latin typeface="Arial Narrow" pitchFamily="34" charset="0"/>
              </a:rPr>
              <a:t>	2. 	Recording must be done on-the-fly. </a:t>
            </a:r>
          </a:p>
          <a:p>
            <a:pPr>
              <a:lnSpc>
                <a:spcPct val="125000"/>
              </a:lnSpc>
              <a:buFont typeface="Wingdings" pitchFamily="2" charset="2"/>
              <a:buNone/>
            </a:pPr>
            <a:r>
              <a:rPr lang="en-US" sz="2400">
                <a:latin typeface="Arial Narrow" pitchFamily="34" charset="0"/>
              </a:rPr>
              <a:t>		</a:t>
            </a:r>
            <a:r>
              <a:rPr lang="en-US" sz="2400" i="1">
                <a:solidFill>
                  <a:schemeClr val="accent2"/>
                </a:solidFill>
                <a:latin typeface="Arial Narrow" pitchFamily="34" charset="0"/>
              </a:rPr>
              <a:t>You cannot stop the system</a:t>
            </a:r>
            <a:r>
              <a:rPr lang="en-US" sz="2400">
                <a:latin typeface="Arial Narrow" pitchFamily="34" charset="0"/>
              </a:rPr>
              <a:t>.</a:t>
            </a:r>
          </a:p>
          <a:p>
            <a:pPr>
              <a:lnSpc>
                <a:spcPct val="125000"/>
              </a:lnSpc>
              <a:buFont typeface="Wingdings" pitchFamily="2" charset="2"/>
              <a:buNone/>
            </a:pPr>
            <a:r>
              <a:rPr lang="en-US" sz="2400">
                <a:latin typeface="Arial Narrow" pitchFamily="34" charset="0"/>
              </a:rPr>
              <a:t>	</a:t>
            </a:r>
            <a:endParaRPr lang="en-US" sz="24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r>
              <a:rPr lang="en-US" b="1"/>
              <a:t>Chandy-Lamport Algorithm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81000" y="1447800"/>
            <a:ext cx="4191000" cy="4343400"/>
          </a:xfrm>
        </p:spPr>
        <p:txBody>
          <a:bodyPr/>
          <a:lstStyle/>
          <a:p>
            <a:pPr marL="533400" indent="-533400">
              <a:lnSpc>
                <a:spcPct val="130000"/>
              </a:lnSpc>
              <a:buFont typeface="Wingdings" pitchFamily="2" charset="2"/>
              <a:buNone/>
            </a:pPr>
            <a:r>
              <a:rPr lang="en-US" sz="2000">
                <a:latin typeface="Arial" charset="0"/>
              </a:rPr>
              <a:t>Works on a </a:t>
            </a:r>
          </a:p>
          <a:p>
            <a:pPr marL="533400" indent="-533400">
              <a:lnSpc>
                <a:spcPct val="130000"/>
              </a:lnSpc>
              <a:buFont typeface="Times" pitchFamily="18" charset="0"/>
              <a:buNone/>
            </a:pPr>
            <a:r>
              <a:rPr lang="en-US" sz="2000">
                <a:latin typeface="Arial" charset="0"/>
              </a:rPr>
              <a:t>(1)	strongly connected graph </a:t>
            </a:r>
          </a:p>
          <a:p>
            <a:pPr marL="533400" indent="-533400">
              <a:lnSpc>
                <a:spcPct val="130000"/>
              </a:lnSpc>
              <a:buFont typeface="Times" pitchFamily="18" charset="0"/>
              <a:buNone/>
            </a:pPr>
            <a:r>
              <a:rPr lang="en-US" sz="2000">
                <a:latin typeface="Arial" charset="0"/>
              </a:rPr>
              <a:t>(2) 	each channel is FIFO. </a:t>
            </a:r>
          </a:p>
          <a:p>
            <a:pPr marL="533400" indent="-533400">
              <a:lnSpc>
                <a:spcPct val="130000"/>
              </a:lnSpc>
              <a:buFont typeface="Times" pitchFamily="18" charset="0"/>
              <a:buChar char="n"/>
            </a:pPr>
            <a:endParaRPr lang="en-US" sz="2000">
              <a:latin typeface="Arial" charset="0"/>
            </a:endParaRPr>
          </a:p>
          <a:p>
            <a:pPr marL="533400" indent="-533400">
              <a:lnSpc>
                <a:spcPct val="130000"/>
              </a:lnSpc>
              <a:buFont typeface="Times" pitchFamily="18" charset="0"/>
              <a:buNone/>
            </a:pPr>
            <a:r>
              <a:rPr lang="en-US" sz="2000">
                <a:latin typeface="Arial" charset="0"/>
              </a:rPr>
              <a:t>	An </a:t>
            </a:r>
            <a:r>
              <a:rPr lang="en-US" sz="2000">
                <a:solidFill>
                  <a:srgbClr val="C70F05"/>
                </a:solidFill>
                <a:latin typeface="Arial" charset="0"/>
              </a:rPr>
              <a:t>initiator</a:t>
            </a:r>
            <a:r>
              <a:rPr lang="en-US" sz="2000">
                <a:latin typeface="Arial" charset="0"/>
              </a:rPr>
              <a:t> initiates the algorithm by sending out a marker (    )</a:t>
            </a:r>
          </a:p>
          <a:p>
            <a:pPr marL="533400" indent="-533400">
              <a:lnSpc>
                <a:spcPct val="130000"/>
              </a:lnSpc>
            </a:pPr>
            <a:endParaRPr lang="en-US" sz="1400"/>
          </a:p>
        </p:txBody>
      </p:sp>
      <p:sp>
        <p:nvSpPr>
          <p:cNvPr id="117764" name="Oval 4"/>
          <p:cNvSpPr>
            <a:spLocks noChangeArrowheads="1"/>
          </p:cNvSpPr>
          <p:nvPr/>
        </p:nvSpPr>
        <p:spPr bwMode="auto">
          <a:xfrm>
            <a:off x="5943600" y="2362200"/>
            <a:ext cx="304800" cy="3048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7765" name="Oval 5"/>
          <p:cNvSpPr>
            <a:spLocks noChangeArrowheads="1"/>
          </p:cNvSpPr>
          <p:nvPr/>
        </p:nvSpPr>
        <p:spPr bwMode="auto">
          <a:xfrm>
            <a:off x="7391400" y="35052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7766" name="Oval 6"/>
          <p:cNvSpPr>
            <a:spLocks noChangeArrowheads="1"/>
          </p:cNvSpPr>
          <p:nvPr/>
        </p:nvSpPr>
        <p:spPr bwMode="auto">
          <a:xfrm>
            <a:off x="6019800" y="35814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7767" name="Oval 7"/>
          <p:cNvSpPr>
            <a:spLocks noChangeArrowheads="1"/>
          </p:cNvSpPr>
          <p:nvPr/>
        </p:nvSpPr>
        <p:spPr bwMode="auto">
          <a:xfrm>
            <a:off x="7391400" y="23622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7768" name="Oval 8"/>
          <p:cNvSpPr>
            <a:spLocks noChangeArrowheads="1"/>
          </p:cNvSpPr>
          <p:nvPr/>
        </p:nvSpPr>
        <p:spPr bwMode="auto">
          <a:xfrm>
            <a:off x="6781800" y="47244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7769" name="Line 9"/>
          <p:cNvSpPr>
            <a:spLocks noChangeShapeType="1"/>
          </p:cNvSpPr>
          <p:nvPr/>
        </p:nvSpPr>
        <p:spPr bwMode="auto">
          <a:xfrm>
            <a:off x="6248400" y="2514600"/>
            <a:ext cx="11430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7770" name="Line 10"/>
          <p:cNvSpPr>
            <a:spLocks noChangeShapeType="1"/>
          </p:cNvSpPr>
          <p:nvPr/>
        </p:nvSpPr>
        <p:spPr bwMode="auto">
          <a:xfrm>
            <a:off x="7543800" y="2667000"/>
            <a:ext cx="0" cy="8382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7771" name="Line 11"/>
          <p:cNvSpPr>
            <a:spLocks noChangeShapeType="1"/>
          </p:cNvSpPr>
          <p:nvPr/>
        </p:nvSpPr>
        <p:spPr bwMode="auto">
          <a:xfrm flipH="1">
            <a:off x="6248400" y="3657600"/>
            <a:ext cx="11430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7772" name="Line 12"/>
          <p:cNvSpPr>
            <a:spLocks noChangeShapeType="1"/>
          </p:cNvSpPr>
          <p:nvPr/>
        </p:nvSpPr>
        <p:spPr bwMode="auto">
          <a:xfrm flipV="1">
            <a:off x="6096000" y="2590800"/>
            <a:ext cx="0" cy="9906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7773" name="Line 13"/>
          <p:cNvSpPr>
            <a:spLocks noChangeShapeType="1"/>
          </p:cNvSpPr>
          <p:nvPr/>
        </p:nvSpPr>
        <p:spPr bwMode="auto">
          <a:xfrm flipH="1">
            <a:off x="6248400" y="2590800"/>
            <a:ext cx="1219200" cy="9906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7774" name="Line 14"/>
          <p:cNvSpPr>
            <a:spLocks noChangeShapeType="1"/>
          </p:cNvSpPr>
          <p:nvPr/>
        </p:nvSpPr>
        <p:spPr bwMode="auto">
          <a:xfrm flipH="1">
            <a:off x="6934200" y="3810000"/>
            <a:ext cx="609600" cy="9144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7775" name="Line 15"/>
          <p:cNvSpPr>
            <a:spLocks noChangeShapeType="1"/>
          </p:cNvSpPr>
          <p:nvPr/>
        </p:nvSpPr>
        <p:spPr bwMode="auto">
          <a:xfrm flipH="1" flipV="1">
            <a:off x="6248400" y="3886200"/>
            <a:ext cx="609600" cy="8382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7776" name="AutoShape 16"/>
          <p:cNvSpPr>
            <a:spLocks noChangeArrowheads="1"/>
          </p:cNvSpPr>
          <p:nvPr/>
        </p:nvSpPr>
        <p:spPr bwMode="auto">
          <a:xfrm>
            <a:off x="1981200" y="4267200"/>
            <a:ext cx="228600" cy="228600"/>
          </a:xfrm>
          <a:prstGeom prst="star5">
            <a:avLst/>
          </a:prstGeom>
          <a:solidFill>
            <a:srgbClr val="C70F0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7777" name="AutoShape 17"/>
          <p:cNvSpPr>
            <a:spLocks noChangeArrowheads="1"/>
          </p:cNvSpPr>
          <p:nvPr/>
        </p:nvSpPr>
        <p:spPr bwMode="auto">
          <a:xfrm>
            <a:off x="6629400" y="2209800"/>
            <a:ext cx="228600" cy="228600"/>
          </a:xfrm>
          <a:prstGeom prst="star5">
            <a:avLst/>
          </a:prstGeom>
          <a:solidFill>
            <a:srgbClr val="C70F0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7772400" cy="1143000"/>
          </a:xfrm>
        </p:spPr>
        <p:txBody>
          <a:bodyPr/>
          <a:lstStyle/>
          <a:p>
            <a:r>
              <a:rPr lang="en-US" b="1"/>
              <a:t>White and red processes</a:t>
            </a:r>
            <a:endParaRPr lang="en-US"/>
          </a:p>
        </p:txBody>
      </p:sp>
      <p:sp>
        <p:nvSpPr>
          <p:cNvPr id="11878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600200"/>
            <a:ext cx="4876800" cy="4114800"/>
          </a:xfrm>
        </p:spPr>
        <p:txBody>
          <a:bodyPr/>
          <a:lstStyle/>
          <a:p>
            <a:pPr marL="533400" indent="-533400">
              <a:lnSpc>
                <a:spcPct val="125000"/>
              </a:lnSpc>
              <a:buFont typeface="Wingdings" pitchFamily="2" charset="2"/>
              <a:buNone/>
            </a:pPr>
            <a:r>
              <a:rPr lang="en-US" sz="1800">
                <a:latin typeface="Arial" charset="0"/>
              </a:rPr>
              <a:t>Initially every process is </a:t>
            </a:r>
            <a:r>
              <a:rPr lang="en-US" sz="2400" b="1">
                <a:latin typeface="Arial" charset="0"/>
              </a:rPr>
              <a:t>white</a:t>
            </a:r>
            <a:r>
              <a:rPr lang="en-US" sz="1800">
                <a:latin typeface="Arial" charset="0"/>
              </a:rPr>
              <a:t>. </a:t>
            </a:r>
          </a:p>
          <a:p>
            <a:pPr marL="533400" indent="-533400">
              <a:lnSpc>
                <a:spcPct val="125000"/>
              </a:lnSpc>
              <a:buFont typeface="Wingdings" pitchFamily="2" charset="2"/>
              <a:buNone/>
            </a:pPr>
            <a:r>
              <a:rPr lang="en-US" sz="1800">
                <a:latin typeface="Arial" charset="0"/>
              </a:rPr>
              <a:t>When a process receives a marker, </a:t>
            </a:r>
          </a:p>
          <a:p>
            <a:pPr marL="533400" indent="-533400">
              <a:lnSpc>
                <a:spcPct val="125000"/>
              </a:lnSpc>
              <a:buFont typeface="Wingdings" pitchFamily="2" charset="2"/>
              <a:buNone/>
            </a:pPr>
            <a:r>
              <a:rPr lang="en-US" sz="1800">
                <a:latin typeface="Arial" charset="0"/>
              </a:rPr>
              <a:t>it turns </a:t>
            </a:r>
            <a:r>
              <a:rPr lang="en-US" sz="2400" b="1">
                <a:solidFill>
                  <a:srgbClr val="C70F05"/>
                </a:solidFill>
                <a:latin typeface="Arial" charset="0"/>
              </a:rPr>
              <a:t>red</a:t>
            </a:r>
            <a:r>
              <a:rPr lang="en-US" sz="1800">
                <a:latin typeface="Arial" charset="0"/>
              </a:rPr>
              <a:t> if it has not already done so. </a:t>
            </a:r>
          </a:p>
          <a:p>
            <a:pPr marL="533400" indent="-533400">
              <a:lnSpc>
                <a:spcPct val="125000"/>
              </a:lnSpc>
              <a:buFont typeface="Wingdings" pitchFamily="2" charset="2"/>
              <a:buNone/>
            </a:pPr>
            <a:endParaRPr lang="en-US" sz="1800">
              <a:latin typeface="Arial" charset="0"/>
            </a:endParaRPr>
          </a:p>
          <a:p>
            <a:pPr marL="533400" indent="-533400">
              <a:lnSpc>
                <a:spcPct val="125000"/>
              </a:lnSpc>
              <a:buFont typeface="Wingdings" pitchFamily="2" charset="2"/>
              <a:buNone/>
            </a:pPr>
            <a:r>
              <a:rPr lang="en-US" sz="1800">
                <a:latin typeface="Arial" charset="0"/>
              </a:rPr>
              <a:t>Every action by a process, and every</a:t>
            </a:r>
          </a:p>
          <a:p>
            <a:pPr marL="533400" indent="-533400">
              <a:lnSpc>
                <a:spcPct val="125000"/>
              </a:lnSpc>
              <a:buFont typeface="Wingdings" pitchFamily="2" charset="2"/>
              <a:buNone/>
            </a:pPr>
            <a:r>
              <a:rPr lang="en-US" sz="1800">
                <a:latin typeface="Arial" charset="0"/>
              </a:rPr>
              <a:t>message sent by a process gets the </a:t>
            </a:r>
          </a:p>
          <a:p>
            <a:pPr marL="533400" indent="-533400">
              <a:lnSpc>
                <a:spcPct val="125000"/>
              </a:lnSpc>
              <a:buFont typeface="Wingdings" pitchFamily="2" charset="2"/>
              <a:buNone/>
            </a:pPr>
            <a:r>
              <a:rPr lang="en-US" sz="1800">
                <a:latin typeface="Arial" charset="0"/>
              </a:rPr>
              <a:t>color of that process.</a:t>
            </a:r>
          </a:p>
        </p:txBody>
      </p:sp>
      <p:sp>
        <p:nvSpPr>
          <p:cNvPr id="118788" name="Oval 4"/>
          <p:cNvSpPr>
            <a:spLocks noChangeArrowheads="1"/>
          </p:cNvSpPr>
          <p:nvPr/>
        </p:nvSpPr>
        <p:spPr bwMode="auto">
          <a:xfrm>
            <a:off x="6096000" y="2057400"/>
            <a:ext cx="304800" cy="3048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8789" name="Oval 5"/>
          <p:cNvSpPr>
            <a:spLocks noChangeArrowheads="1"/>
          </p:cNvSpPr>
          <p:nvPr/>
        </p:nvSpPr>
        <p:spPr bwMode="auto">
          <a:xfrm>
            <a:off x="7543800" y="32004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8790" name="Oval 6"/>
          <p:cNvSpPr>
            <a:spLocks noChangeArrowheads="1"/>
          </p:cNvSpPr>
          <p:nvPr/>
        </p:nvSpPr>
        <p:spPr bwMode="auto">
          <a:xfrm>
            <a:off x="6172200" y="32766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8791" name="Oval 7"/>
          <p:cNvSpPr>
            <a:spLocks noChangeArrowheads="1"/>
          </p:cNvSpPr>
          <p:nvPr/>
        </p:nvSpPr>
        <p:spPr bwMode="auto">
          <a:xfrm>
            <a:off x="7543800" y="20574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8792" name="Oval 8"/>
          <p:cNvSpPr>
            <a:spLocks noChangeArrowheads="1"/>
          </p:cNvSpPr>
          <p:nvPr/>
        </p:nvSpPr>
        <p:spPr bwMode="auto">
          <a:xfrm>
            <a:off x="6934200" y="44196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8793" name="Line 9"/>
          <p:cNvSpPr>
            <a:spLocks noChangeShapeType="1"/>
          </p:cNvSpPr>
          <p:nvPr/>
        </p:nvSpPr>
        <p:spPr bwMode="auto">
          <a:xfrm>
            <a:off x="6400800" y="2209800"/>
            <a:ext cx="11430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8794" name="Line 10"/>
          <p:cNvSpPr>
            <a:spLocks noChangeShapeType="1"/>
          </p:cNvSpPr>
          <p:nvPr/>
        </p:nvSpPr>
        <p:spPr bwMode="auto">
          <a:xfrm>
            <a:off x="7696200" y="2362200"/>
            <a:ext cx="0" cy="8382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8795" name="Line 11"/>
          <p:cNvSpPr>
            <a:spLocks noChangeShapeType="1"/>
          </p:cNvSpPr>
          <p:nvPr/>
        </p:nvSpPr>
        <p:spPr bwMode="auto">
          <a:xfrm flipH="1">
            <a:off x="6400800" y="3352800"/>
            <a:ext cx="11430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8796" name="Line 12"/>
          <p:cNvSpPr>
            <a:spLocks noChangeShapeType="1"/>
          </p:cNvSpPr>
          <p:nvPr/>
        </p:nvSpPr>
        <p:spPr bwMode="auto">
          <a:xfrm flipV="1">
            <a:off x="6248400" y="2286000"/>
            <a:ext cx="0" cy="9906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8797" name="Line 13"/>
          <p:cNvSpPr>
            <a:spLocks noChangeShapeType="1"/>
          </p:cNvSpPr>
          <p:nvPr/>
        </p:nvSpPr>
        <p:spPr bwMode="auto">
          <a:xfrm flipH="1">
            <a:off x="6400800" y="2286000"/>
            <a:ext cx="1219200" cy="9906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8798" name="Line 14"/>
          <p:cNvSpPr>
            <a:spLocks noChangeShapeType="1"/>
          </p:cNvSpPr>
          <p:nvPr/>
        </p:nvSpPr>
        <p:spPr bwMode="auto">
          <a:xfrm flipH="1">
            <a:off x="7086600" y="3505200"/>
            <a:ext cx="609600" cy="9144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8799" name="Line 15"/>
          <p:cNvSpPr>
            <a:spLocks noChangeShapeType="1"/>
          </p:cNvSpPr>
          <p:nvPr/>
        </p:nvSpPr>
        <p:spPr bwMode="auto">
          <a:xfrm flipH="1" flipV="1">
            <a:off x="6400800" y="3581400"/>
            <a:ext cx="609600" cy="8382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8800" name="AutoShape 16"/>
          <p:cNvSpPr>
            <a:spLocks noChangeArrowheads="1"/>
          </p:cNvSpPr>
          <p:nvPr/>
        </p:nvSpPr>
        <p:spPr bwMode="auto">
          <a:xfrm>
            <a:off x="6781800" y="1905000"/>
            <a:ext cx="228600" cy="228600"/>
          </a:xfrm>
          <a:prstGeom prst="star5">
            <a:avLst/>
          </a:prstGeom>
          <a:solidFill>
            <a:srgbClr val="C70F0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1"/>
  <p:tag name="MMPROD_UIDATA" val="&lt;database version=&quot;7.0&quot;&gt;&lt;object type=&quot;1&quot; unique_id=&quot;10001&quot;&gt;&lt;object type=&quot;8&quot; unique_id=&quot;10746&quot;&gt;&lt;/object&gt;&lt;object type=&quot;2&quot; unique_id=&quot;10747&quot;&gt;&lt;object type=&quot;3&quot; unique_id=&quot;10748&quot;&gt;&lt;property id=&quot;20148&quot; value=&quot;5&quot;/&gt;&lt;property id=&quot;20300&quot; value=&quot;Slide 1 - &amp;quot;ITEC452&amp;#x0D;&amp;#x0A;Distributed Computing&amp;#x0D;&amp;#x0A;&amp;#x0D;&amp;#x0A;&amp;#x0D;&amp;#x0A;Lecture 7&amp;#x0D;&amp;#x0A;Distributed Snapshot&amp;quot;&quot;/&gt;&lt;property id=&quot;20307&quot; value=&quot;304&quot;/&gt;&lt;/object&gt;&lt;object type=&quot;3&quot; unique_id=&quot;10749&quot;&gt;&lt;property id=&quot;20148&quot; value=&quot;5&quot;/&gt;&lt;property id=&quot;20300&quot; value=&quot;Slide 2 - &amp;quot;Distributed snapshot&amp;quot;&quot;/&gt;&lt;property id=&quot;20307&quot; value=&quot;305&quot;/&gt;&lt;/object&gt;&lt;object type=&quot;3&quot; unique_id=&quot;10750&quot;&gt;&lt;property id=&quot;20148&quot; value=&quot;5&quot;/&gt;&lt;property id=&quot;20300&quot; value=&quot;Slide 3 - &amp;quot;One-dollar bank&amp;quot;&quot;/&gt;&lt;property id=&quot;20307&quot; value=&quot;306&quot;/&gt;&lt;/object&gt;&lt;object type=&quot;3&quot; unique_id=&quot;10751&quot;&gt;&lt;property id=&quot;20148&quot; value=&quot;5&quot;/&gt;&lt;property id=&quot;20300&quot; value=&quot;Slide 4 - &amp;quot;Importance of snapshots&amp;quot;&quot;/&gt;&lt;property id=&quot;20307&quot; value=&quot;307&quot;/&gt;&lt;/object&gt;&lt;object type=&quot;3&quot; unique_id=&quot;10752&quot;&gt;&lt;property id=&quot;20148&quot; value=&quot;5&quot;/&gt;&lt;property id=&quot;20300&quot; value=&quot;Slide 5 - &amp;quot;Consistent cut&amp;quot;&quot;/&gt;&lt;property id=&quot;20307&quot; value=&quot;308&quot;/&gt;&lt;/object&gt;&lt;object type=&quot;3&quot; unique_id=&quot;10753&quot;&gt;&lt;property id=&quot;20148&quot; value=&quot;5&quot;/&gt;&lt;property id=&quot;20300&quot; value=&quot;Slide 6 - &amp;quot;Consistent snapshot&amp;quot;&quot;/&gt;&lt;property id=&quot;20307&quot; value=&quot;309&quot;/&gt;&lt;/object&gt;&lt;object type=&quot;3&quot; unique_id=&quot;10754&quot;&gt;&lt;property id=&quot;20148&quot; value=&quot;5&quot;/&gt;&lt;property id=&quot;20300&quot; value=&quot;Slide 7 - &amp;quot;Consistent snapshot&amp;quot;&quot;/&gt;&lt;property id=&quot;20307&quot; value=&quot;310&quot;/&gt;&lt;/object&gt;&lt;object type=&quot;3&quot; unique_id=&quot;10755&quot;&gt;&lt;property id=&quot;20148&quot; value=&quot;5&quot;/&gt;&lt;property id=&quot;20300&quot; value=&quot;Slide 8 - &amp;quot;Chandy-Lamport Algorithm&amp;quot;&quot;/&gt;&lt;property id=&quot;20307&quot; value=&quot;314&quot;/&gt;&lt;/object&gt;&lt;object type=&quot;3&quot; unique_id=&quot;10756&quot;&gt;&lt;property id=&quot;20148&quot; value=&quot;5&quot;/&gt;&lt;property id=&quot;20300&quot; value=&quot;Slide 9 - &amp;quot;White and red processes&amp;quot;&quot;/&gt;&lt;property id=&quot;20307&quot; value=&quot;315&quot;/&gt;&lt;/object&gt;&lt;object type=&quot;3&quot; unique_id=&quot;10757&quot;&gt;&lt;property id=&quot;20148&quot; value=&quot;5&quot;/&gt;&lt;property id=&quot;20300&quot; value=&quot;Slide 10 - &amp;quot;Two steps&amp;quot;&quot;/&gt;&lt;property id=&quot;20307&quot; value=&quot;316&quot;/&gt;&lt;/object&gt;&lt;object type=&quot;3&quot; unique_id=&quot;10758&quot;&gt;&lt;property id=&quot;20148&quot; value=&quot;5&quot;/&gt;&lt;property id=&quot;20300&quot; value=&quot;Slide 11 - &amp;quot;Why does it work?&amp;quot;&quot;/&gt;&lt;property id=&quot;20307&quot; value=&quot;317&quot;/&gt;&lt;/object&gt;&lt;object type=&quot;3&quot; unique_id=&quot;10759&quot;&gt;&lt;property id=&quot;20148&quot; value=&quot;5&quot;/&gt;&lt;property id=&quot;20300&quot; value=&quot;Slide 12 - &amp;quot;Why does it work?&amp;quot;&quot;/&gt;&lt;property id=&quot;20307&quot; value=&quot;318&quot;/&gt;&lt;/object&gt;&lt;object type=&quot;3&quot; unique_id=&quot;10760&quot;&gt;&lt;property id=&quot;20148&quot; value=&quot;5&quot;/&gt;&lt;property id=&quot;20300&quot; value=&quot;Slide 13 - &amp;quot;Why does it work?&amp;quot;&quot;/&gt;&lt;property id=&quot;20307&quot; value=&quot;319&quot;/&gt;&lt;/object&gt;&lt;object type=&quot;3&quot; unique_id=&quot;10761&quot;&gt;&lt;property id=&quot;20148&quot; value=&quot;5&quot;/&gt;&lt;property id=&quot;20300&quot; value=&quot;Slide 14 - &amp;quot;Example 1. Count the tokens&amp;quot;&quot;/&gt;&lt;property id=&quot;20307&quot; value=&quot;320&quot;/&gt;&lt;/object&gt;&lt;object type=&quot;3&quot; unique_id=&quot;10762&quot;&gt;&lt;property id=&quot;20148&quot; value=&quot;5&quot;/&gt;&lt;property id=&quot;20300&quot; value=&quot;Slide 15 - &amp;quot;Another example of distributed snapshot: Communicating State Machines&amp;quot;&quot;/&gt;&lt;property id=&quot;20307&quot; value=&quot;321&quot;/&gt;&lt;/object&gt;&lt;object type=&quot;3&quot; unique_id=&quot;10763&quot;&gt;&lt;property id=&quot;20148&quot; value=&quot;5&quot;/&gt;&lt;property id=&quot;20300&quot; value=&quot;Slide 16 - &amp;quot;Something unusual&amp;quot;&quot;/&gt;&lt;property id=&quot;20307&quot; value=&quot;322&quot;/&gt;&lt;/object&gt;&lt;object type=&quot;3&quot; unique_id=&quot;10764&quot;&gt;&lt;property id=&quot;20148&quot; value=&quot;5&quot;/&gt;&lt;property id=&quot;20300&quot; value=&quot;Slide 17 - &amp;quot;Understanding snapshot&amp;quot;&quot;/&gt;&lt;property id=&quot;20307&quot; value=&quot;323&quot;/&gt;&lt;/object&gt;&lt;object type=&quot;3&quot; unique_id=&quot;10765&quot;&gt;&lt;property id=&quot;20148&quot; value=&quot;5&quot;/&gt;&lt;property id=&quot;20300&quot; value=&quot;Slide 18 - &amp;quot;Understanding snapshot&amp;quot;&quot;/&gt;&lt;property id=&quot;20307&quot; value=&quot;324&quot;/&gt;&lt;/object&gt;&lt;object type=&quot;3&quot; unique_id=&quot;10766&quot;&gt;&lt;property id=&quot;20148&quot; value=&quot;5&quot;/&gt;&lt;property id=&quot;20300&quot; value=&quot;Slide 19 - &amp;quot;Discussions&amp;quot;&quot;/&gt;&lt;property id=&quot;20307&quot; value=&quot;325&quot;/&gt;&lt;/object&gt;&lt;object type=&quot;3&quot; unique_id=&quot;10767&quot;&gt;&lt;property id=&quot;20148&quot; value=&quot;5&quot;/&gt;&lt;property id=&quot;20300&quot; value=&quot;Slide 20 - &amp;quot;Discussions&amp;quot;&quot;/&gt;&lt;property id=&quot;20307&quot; value=&quot;326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2016</TotalTime>
  <Words>642</Words>
  <Application>Microsoft Office PowerPoint</Application>
  <PresentationFormat>On-screen Show (4:3)</PresentationFormat>
  <Paragraphs>145</Paragraphs>
  <Slides>20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3" baseType="lpstr">
      <vt:lpstr>Times New Roman</vt:lpstr>
      <vt:lpstr>Tahoma</vt:lpstr>
      <vt:lpstr>Arial Unicode MS</vt:lpstr>
      <vt:lpstr>Wingdings</vt:lpstr>
      <vt:lpstr>굴림</vt:lpstr>
      <vt:lpstr>Arial</vt:lpstr>
      <vt:lpstr>Arial Narrow</vt:lpstr>
      <vt:lpstr>Symbol</vt:lpstr>
      <vt:lpstr>MT Extra</vt:lpstr>
      <vt:lpstr>Times</vt:lpstr>
      <vt:lpstr>Trebuchet MS</vt:lpstr>
      <vt:lpstr>Module</vt:lpstr>
      <vt:lpstr>Microsoft Word Document</vt:lpstr>
      <vt:lpstr>ITEC452 Distributed Computing   Lecture 7 Distributed Snapshot</vt:lpstr>
      <vt:lpstr>Distributed snapshot</vt:lpstr>
      <vt:lpstr>One-dollar bank</vt:lpstr>
      <vt:lpstr>Importance of snapshots</vt:lpstr>
      <vt:lpstr>Consistent cut</vt:lpstr>
      <vt:lpstr>Consistent snapshot</vt:lpstr>
      <vt:lpstr>Consistent snapshot</vt:lpstr>
      <vt:lpstr>Chandy-Lamport Algorithm</vt:lpstr>
      <vt:lpstr>White and red processes</vt:lpstr>
      <vt:lpstr>Two steps</vt:lpstr>
      <vt:lpstr>Why does it work?</vt:lpstr>
      <vt:lpstr>Why does it work?</vt:lpstr>
      <vt:lpstr>Why does it work?</vt:lpstr>
      <vt:lpstr>Example 1. Count the tokens</vt:lpstr>
      <vt:lpstr>Another example of distributed snapshot: Communicating State Machines</vt:lpstr>
      <vt:lpstr>Something unusual</vt:lpstr>
      <vt:lpstr>Understanding snapshot</vt:lpstr>
      <vt:lpstr>Understanding snapshot</vt:lpstr>
      <vt:lpstr>Discussions</vt:lpstr>
      <vt:lpstr>Discussions</vt:lpstr>
    </vt:vector>
  </TitlesOfParts>
  <Company>University of Iowa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Concurrent Reading and Writing using Mobile Agents</dc:title>
  <dc:creator>Sukumar Ghosh</dc:creator>
  <cp:lastModifiedBy>Radford University</cp:lastModifiedBy>
  <cp:revision>155</cp:revision>
  <dcterms:created xsi:type="dcterms:W3CDTF">2002-11-01T02:53:35Z</dcterms:created>
  <dcterms:modified xsi:type="dcterms:W3CDTF">2011-09-01T03:13:16Z</dcterms:modified>
</cp:coreProperties>
</file>