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23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fld id="{B4A5A4C5-9860-40FD-A77D-C3E9983FE4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7</a:t>
            </a:r>
            <a:br>
              <a:rPr lang="en-US" altLang="ko-KR" sz="3200" dirty="0"/>
            </a:br>
            <a:r>
              <a:rPr lang="en-US" altLang="ko-KR" sz="3200" dirty="0"/>
              <a:t>Distributed Snapshot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b="1"/>
              <a:t>Two steps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295400"/>
            <a:ext cx="5334000" cy="4114800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/>
              <a:t>Step 1. </a:t>
            </a:r>
            <a:r>
              <a:rPr lang="en-US" sz="2000">
                <a:latin typeface="Arial Narrow" pitchFamily="48" charset="0"/>
              </a:rPr>
              <a:t>In one atomic action, the initiator (a) </a:t>
            </a:r>
            <a:r>
              <a:rPr lang="en-US" sz="2000" b="1">
                <a:latin typeface="Arial Narrow" pitchFamily="48" charset="0"/>
              </a:rPr>
              <a:t>Turns red</a:t>
            </a:r>
            <a:r>
              <a:rPr lang="en-US" sz="2000">
                <a:latin typeface="Arial Narrow" pitchFamily="48" charset="0"/>
              </a:rPr>
              <a:t> (b) </a:t>
            </a:r>
            <a:r>
              <a:rPr lang="en-US" sz="2000" b="1">
                <a:latin typeface="Arial Narrow" pitchFamily="48" charset="0"/>
              </a:rPr>
              <a:t>Records its own state</a:t>
            </a:r>
            <a:r>
              <a:rPr lang="en-US" sz="2000">
                <a:latin typeface="Arial Narrow" pitchFamily="48" charset="0"/>
              </a:rPr>
              <a:t> (c) </a:t>
            </a:r>
            <a:r>
              <a:rPr lang="en-US" sz="2000" b="1">
                <a:latin typeface="Arial Narrow" pitchFamily="48" charset="0"/>
              </a:rPr>
              <a:t>sends a marker along all outgoing channels</a:t>
            </a:r>
            <a:endParaRPr lang="en-US" sz="2000">
              <a:latin typeface="Arial Narrow" pitchFamily="48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endParaRPr lang="en-US" sz="2000">
              <a:latin typeface="Trebuchet MS" pitchFamily="48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Step 2. </a:t>
            </a:r>
            <a:r>
              <a:rPr lang="en-US" sz="2000">
                <a:latin typeface="Arial Narrow" pitchFamily="48" charset="0"/>
              </a:rPr>
              <a:t>Every other process, upon receiving a marker for the first time (and before doing anything else) (a) Turns red (b) Records its own state (c) sends markers along all outgoing channels</a:t>
            </a:r>
          </a:p>
          <a:p>
            <a:pPr marL="533400" indent="-533400">
              <a:lnSpc>
                <a:spcPct val="110000"/>
              </a:lnSpc>
            </a:pPr>
            <a:endParaRPr lang="en-US" sz="2000">
              <a:latin typeface="Trebuchet MS" pitchFamily="48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C70F05"/>
                </a:solidFill>
                <a:latin typeface="Trebuchet MS" pitchFamily="48" charset="0"/>
              </a:rPr>
              <a:t>The algorithm terminates when (1) every process turns red, and (2) Every process has received a marker through each incoming channel.</a:t>
            </a:r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6400800" y="1981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7848600" y="3124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64770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5" name="Oval 7"/>
          <p:cNvSpPr>
            <a:spLocks noChangeArrowheads="1"/>
          </p:cNvSpPr>
          <p:nvPr/>
        </p:nvSpPr>
        <p:spPr bwMode="auto">
          <a:xfrm>
            <a:off x="7848600" y="1981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Oval 8"/>
          <p:cNvSpPr>
            <a:spLocks noChangeArrowheads="1"/>
          </p:cNvSpPr>
          <p:nvPr/>
        </p:nvSpPr>
        <p:spPr bwMode="auto">
          <a:xfrm>
            <a:off x="72390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705600" y="2133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8001000" y="22860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 flipH="1">
            <a:off x="6705600" y="3276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 flipV="1">
            <a:off x="6553200" y="22098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 flipH="1">
            <a:off x="6705600" y="22098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 flipH="1">
            <a:off x="7391400" y="34290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 flipH="1" flipV="1">
            <a:off x="6705600" y="35052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>
            <a:off x="7086600" y="18288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219200"/>
            <a:ext cx="7620000" cy="13716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b="1">
                <a:solidFill>
                  <a:srgbClr val="C70F05"/>
                </a:solidFill>
                <a:latin typeface="Trebuchet MS" pitchFamily="48" charset="0"/>
              </a:rPr>
              <a:t>Lemma 1</a:t>
            </a:r>
            <a:r>
              <a:rPr lang="en-US" b="1">
                <a:latin typeface="Trebuchet MS" pitchFamily="48" charset="0"/>
              </a:rPr>
              <a:t>. </a:t>
            </a:r>
            <a:r>
              <a:rPr lang="en-US" sz="2400" i="1"/>
              <a:t>No red message is received in a white action.</a:t>
            </a:r>
            <a:endParaRPr lang="en-US" sz="2400"/>
          </a:p>
        </p:txBody>
      </p: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3810000" y="2743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5257800" y="3886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38862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5257800" y="2743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46482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4114800" y="2895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>
            <a:off x="5410200" y="30480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 flipH="1">
            <a:off x="4114800" y="4038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flipV="1">
            <a:off x="3962400" y="29718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5" name="Line 13"/>
          <p:cNvSpPr>
            <a:spLocks noChangeShapeType="1"/>
          </p:cNvSpPr>
          <p:nvPr/>
        </p:nvSpPr>
        <p:spPr bwMode="auto">
          <a:xfrm flipH="1">
            <a:off x="4114800" y="29718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 flipH="1">
            <a:off x="4800600" y="41910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 flipH="1" flipV="1">
            <a:off x="4114800" y="42672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8" name="AutoShape 16"/>
          <p:cNvSpPr>
            <a:spLocks noChangeArrowheads="1"/>
          </p:cNvSpPr>
          <p:nvPr/>
        </p:nvSpPr>
        <p:spPr bwMode="auto">
          <a:xfrm>
            <a:off x="4495800" y="25908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3200400"/>
            <a:ext cx="5486400" cy="2971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Trebuchet MS" pitchFamily="48" charset="0"/>
              </a:rPr>
              <a:t>Theorem</a:t>
            </a:r>
            <a:r>
              <a:rPr lang="en-US" sz="1800">
                <a:latin typeface="Trebuchet MS" pitchFamily="48" charset="0"/>
              </a:rPr>
              <a:t>. </a:t>
            </a:r>
            <a:r>
              <a:rPr lang="en-US" sz="1800">
                <a:latin typeface="Arial Narrow" pitchFamily="48" charset="0"/>
              </a:rPr>
              <a:t>The global state recorded by  Chandy-Lamport algorithm is </a:t>
            </a:r>
            <a:r>
              <a:rPr lang="en-US" sz="1800" i="1">
                <a:solidFill>
                  <a:schemeClr val="accent2"/>
                </a:solidFill>
                <a:latin typeface="Arial Narrow" pitchFamily="48" charset="0"/>
              </a:rPr>
              <a:t>equivalent  to</a:t>
            </a:r>
            <a:r>
              <a:rPr lang="en-US" sz="1800">
                <a:latin typeface="Arial Narrow" pitchFamily="48" charset="0"/>
              </a:rPr>
              <a:t> the ideal snapshot state SSS.</a:t>
            </a:r>
          </a:p>
          <a:p>
            <a:pPr marL="533400" indent="-533400">
              <a:lnSpc>
                <a:spcPct val="120000"/>
              </a:lnSpc>
            </a:pPr>
            <a:endParaRPr lang="en-US" sz="1800">
              <a:latin typeface="Trebuchet MS" pitchFamily="48" charset="0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Trebuchet MS" pitchFamily="48" charset="0"/>
              </a:rPr>
              <a:t>	</a:t>
            </a:r>
            <a:r>
              <a:rPr lang="en-US" sz="1800">
                <a:solidFill>
                  <a:srgbClr val="C70F05"/>
                </a:solidFill>
                <a:latin typeface="Trebuchet MS" pitchFamily="48" charset="0"/>
              </a:rPr>
              <a:t>Hint. </a:t>
            </a:r>
            <a:r>
              <a:rPr lang="en-US" sz="1800" i="1">
                <a:solidFill>
                  <a:srgbClr val="C70F05"/>
                </a:solidFill>
                <a:latin typeface="Trebuchet MS" pitchFamily="48" charset="0"/>
              </a:rPr>
              <a:t>A pair of actions (a, b) can be scheduled in any order, if there is no causal order between them, so  (a; b) is equivalent to (b; a)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latin typeface="Trebuchet MS" pitchFamily="48" charset="0"/>
            </a:endParaRP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6096000" y="19050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7543800" y="3048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6172200" y="3124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7543800" y="1905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6934200" y="4267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5" name="Line 9"/>
          <p:cNvSpPr>
            <a:spLocks noChangeShapeType="1"/>
          </p:cNvSpPr>
          <p:nvPr/>
        </p:nvSpPr>
        <p:spPr bwMode="auto">
          <a:xfrm>
            <a:off x="6400800" y="20574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>
            <a:off x="7696200" y="22098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>
            <a:off x="6400800" y="32004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V="1">
            <a:off x="6248400" y="21336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H="1">
            <a:off x="6400800" y="21336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 flipH="1">
            <a:off x="7086600" y="33528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 flipH="1" flipV="1">
            <a:off x="6400800" y="34290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AutoShape 16"/>
          <p:cNvSpPr>
            <a:spLocks noChangeArrowheads="1"/>
          </p:cNvSpPr>
          <p:nvPr/>
        </p:nvSpPr>
        <p:spPr bwMode="auto">
          <a:xfrm>
            <a:off x="6781800" y="17526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>
            <a:off x="1082675" y="1939925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4" name="AutoShape 18"/>
          <p:cNvSpPr>
            <a:spLocks noChangeArrowheads="1"/>
          </p:cNvSpPr>
          <p:nvPr/>
        </p:nvSpPr>
        <p:spPr bwMode="auto">
          <a:xfrm>
            <a:off x="1311275" y="18637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5" name="AutoShape 19"/>
          <p:cNvSpPr>
            <a:spLocks noChangeArrowheads="1"/>
          </p:cNvSpPr>
          <p:nvPr/>
        </p:nvSpPr>
        <p:spPr bwMode="auto">
          <a:xfrm>
            <a:off x="1768475" y="18637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6" name="AutoShape 20"/>
          <p:cNvSpPr>
            <a:spLocks noChangeArrowheads="1"/>
          </p:cNvSpPr>
          <p:nvPr/>
        </p:nvSpPr>
        <p:spPr bwMode="auto">
          <a:xfrm>
            <a:off x="2073275" y="18637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7" name="AutoShape 21"/>
          <p:cNvSpPr>
            <a:spLocks noChangeArrowheads="1"/>
          </p:cNvSpPr>
          <p:nvPr/>
        </p:nvSpPr>
        <p:spPr bwMode="auto">
          <a:xfrm>
            <a:off x="2454275" y="18637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8" name="AutoShape 22"/>
          <p:cNvSpPr>
            <a:spLocks noChangeArrowheads="1"/>
          </p:cNvSpPr>
          <p:nvPr/>
        </p:nvSpPr>
        <p:spPr bwMode="auto">
          <a:xfrm>
            <a:off x="3521075" y="18637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9" name="AutoShape 23"/>
          <p:cNvSpPr>
            <a:spLocks noChangeArrowheads="1"/>
          </p:cNvSpPr>
          <p:nvPr/>
        </p:nvSpPr>
        <p:spPr bwMode="auto">
          <a:xfrm>
            <a:off x="3902075" y="18637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0" name="AutoShape 24"/>
          <p:cNvSpPr>
            <a:spLocks noChangeArrowheads="1"/>
          </p:cNvSpPr>
          <p:nvPr/>
        </p:nvSpPr>
        <p:spPr bwMode="auto">
          <a:xfrm>
            <a:off x="4283075" y="18637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1" name="AutoShape 25"/>
          <p:cNvSpPr>
            <a:spLocks noChangeArrowheads="1"/>
          </p:cNvSpPr>
          <p:nvPr/>
        </p:nvSpPr>
        <p:spPr bwMode="auto">
          <a:xfrm>
            <a:off x="3292475" y="18637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>
            <a:off x="2606675" y="1711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>
            <a:off x="3216275" y="1711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4" name="Text Box 28"/>
          <p:cNvSpPr txBox="1">
            <a:spLocks noChangeArrowheads="1"/>
          </p:cNvSpPr>
          <p:nvPr/>
        </p:nvSpPr>
        <p:spPr bwMode="auto">
          <a:xfrm>
            <a:off x="2590800" y="19050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SSS</a:t>
            </a:r>
          </a:p>
        </p:txBody>
      </p:sp>
      <p:sp>
        <p:nvSpPr>
          <p:cNvPr id="121885" name="Rectangle 29"/>
          <p:cNvSpPr>
            <a:spLocks noChangeArrowheads="1"/>
          </p:cNvSpPr>
          <p:nvPr/>
        </p:nvSpPr>
        <p:spPr bwMode="auto">
          <a:xfrm>
            <a:off x="1066800" y="2362200"/>
            <a:ext cx="3894138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48" charset="0"/>
              </a:rPr>
              <a:t>Easy conceptualization of the snapshot state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1886" name="Text Box 30"/>
          <p:cNvSpPr txBox="1">
            <a:spLocks noChangeArrowheads="1"/>
          </p:cNvSpPr>
          <p:nvPr/>
        </p:nvSpPr>
        <p:spPr bwMode="auto">
          <a:xfrm>
            <a:off x="1447800" y="1371600"/>
            <a:ext cx="88265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48" charset="0"/>
              </a:rPr>
              <a:t>All white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1887" name="Rectangle 31"/>
          <p:cNvSpPr>
            <a:spLocks noChangeArrowheads="1"/>
          </p:cNvSpPr>
          <p:nvPr/>
        </p:nvSpPr>
        <p:spPr bwMode="auto">
          <a:xfrm>
            <a:off x="3429000" y="1371600"/>
            <a:ext cx="715963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48" charset="0"/>
              </a:rPr>
              <a:t>All red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  <a:endParaRPr lang="en-US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090613" y="1465263"/>
            <a:ext cx="5273675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Let an observer </a:t>
            </a:r>
            <a:r>
              <a:rPr lang="en-US" altLang="ko-KR" b="0">
                <a:latin typeface="Times New Roman" pitchFamily="48" charset="0"/>
                <a:ea typeface="굴림" charset="-127"/>
              </a:rPr>
              <a:t>see</a:t>
            </a:r>
            <a:r>
              <a:rPr lang="en-US" b="0">
                <a:latin typeface="Times New Roman" pitchFamily="48" charset="0"/>
              </a:rPr>
              <a:t> the following actions:</a:t>
            </a:r>
          </a:p>
          <a:p>
            <a:endParaRPr lang="en-US" b="0">
              <a:latin typeface="Times New Roman" pitchFamily="4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</a:rPr>
              <a:t>w[i] w[k] r[k] w[j] r[i] w[l] r[j] r[l] … 	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  <a:sym typeface="Symbol" pitchFamily="4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4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</a:rPr>
              <a:t>w[i] w[k] w[j] r[k] r[i] w[l] r[j] r[l] …	[Lemma 1]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  <a:sym typeface="Symbol" pitchFamily="4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4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</a:rPr>
              <a:t>w[i] w[k] w[j] r[k] w[l] r[i] r[j] r[l] …	[Lemma 1]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  <a:sym typeface="Symbol" pitchFamily="4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4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48" charset="0"/>
              </a:rPr>
              <a:t>w[i] w[k] w[j] w[l] r[k] r[i] r[j] r[l] …	[done!]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2362200" y="2514600"/>
            <a:ext cx="2286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2362200" y="25146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>
            <a:off x="3200400" y="30480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 flipH="1">
            <a:off x="3200400" y="3048000"/>
            <a:ext cx="2286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2819400" y="35814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 flipH="1">
            <a:off x="2743200" y="35814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AutoShape 10"/>
          <p:cNvSpPr>
            <a:spLocks/>
          </p:cNvSpPr>
          <p:nvPr/>
        </p:nvSpPr>
        <p:spPr bwMode="auto">
          <a:xfrm rot="-5381008">
            <a:off x="2055813" y="3505200"/>
            <a:ext cx="76200" cy="16002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AutoShape 11"/>
          <p:cNvSpPr>
            <a:spLocks/>
          </p:cNvSpPr>
          <p:nvPr/>
        </p:nvSpPr>
        <p:spPr bwMode="auto">
          <a:xfrm rot="-5381008">
            <a:off x="3656013" y="3657600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12"/>
          <p:cNvSpPr>
            <a:spLocks/>
          </p:cNvSpPr>
          <p:nvPr/>
        </p:nvSpPr>
        <p:spPr bwMode="auto">
          <a:xfrm>
            <a:off x="3362325" y="5186363"/>
            <a:ext cx="1438275" cy="365125"/>
          </a:xfrm>
          <a:prstGeom prst="borderCallout2">
            <a:avLst>
              <a:gd name="adj1" fmla="val 31306"/>
              <a:gd name="adj2" fmla="val -5296"/>
              <a:gd name="adj3" fmla="val 31306"/>
              <a:gd name="adj4" fmla="val -10153"/>
              <a:gd name="adj5" fmla="val -257394"/>
              <a:gd name="adj6" fmla="val -27815"/>
            </a:avLst>
          </a:prstGeom>
          <a:solidFill>
            <a:srgbClr val="FFFF00"/>
          </a:solidFill>
          <a:ln w="28575">
            <a:solidFill>
              <a:srgbClr val="C70F05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0">
                <a:latin typeface="Times New Roman" pitchFamily="48" charset="0"/>
              </a:rPr>
              <a:t>Recorded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sz="3600" b="1"/>
              <a:t>Example 1. Count the tokens</a:t>
            </a:r>
            <a:endParaRPr lang="en-US" b="1"/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219200"/>
            <a:ext cx="7848600" cy="91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>
                <a:latin typeface="Arial" charset="0"/>
              </a:rPr>
              <a:t>Let us verify that Chandy-Lamport snapshot algorithm correctly counts </a:t>
            </a:r>
          </a:p>
          <a:p>
            <a:pPr>
              <a:buFont typeface="Wingdings" pitchFamily="2" charset="2"/>
              <a:buNone/>
            </a:pPr>
            <a:r>
              <a:rPr lang="en-US" sz="1600">
                <a:latin typeface="Arial" charset="0"/>
              </a:rPr>
              <a:t>the tokens circulating in the system</a:t>
            </a: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2286000" y="2362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Oval 5"/>
          <p:cNvSpPr>
            <a:spLocks noChangeArrowheads="1"/>
          </p:cNvSpPr>
          <p:nvPr/>
        </p:nvSpPr>
        <p:spPr bwMode="auto">
          <a:xfrm>
            <a:off x="1295400" y="3657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0" name="Oval 6"/>
          <p:cNvSpPr>
            <a:spLocks noChangeArrowheads="1"/>
          </p:cNvSpPr>
          <p:nvPr/>
        </p:nvSpPr>
        <p:spPr bwMode="auto">
          <a:xfrm>
            <a:off x="3048000" y="4419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1" name="Line 7"/>
          <p:cNvSpPr>
            <a:spLocks noChangeShapeType="1"/>
          </p:cNvSpPr>
          <p:nvPr/>
        </p:nvSpPr>
        <p:spPr bwMode="auto">
          <a:xfrm>
            <a:off x="2514600" y="2590800"/>
            <a:ext cx="609600" cy="1828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 flipV="1">
            <a:off x="1524000" y="2667000"/>
            <a:ext cx="838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3" name="Line 9"/>
          <p:cNvSpPr>
            <a:spLocks noChangeShapeType="1"/>
          </p:cNvSpPr>
          <p:nvPr/>
        </p:nvSpPr>
        <p:spPr bwMode="auto">
          <a:xfrm flipH="1" flipV="1">
            <a:off x="1600200" y="3886200"/>
            <a:ext cx="14478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4" name="Oval 10"/>
          <p:cNvSpPr>
            <a:spLocks noChangeArrowheads="1"/>
          </p:cNvSpPr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746125" y="3622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</a:t>
            </a: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3413125" y="4460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B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2590800" y="2133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C</a:t>
            </a:r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1524000" y="5453063"/>
            <a:ext cx="46339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800" i="1">
                <a:solidFill>
                  <a:schemeClr val="accent2"/>
                </a:solidFill>
                <a:latin typeface="Arial Narrow" pitchFamily="48" charset="0"/>
              </a:rPr>
              <a:t>How to account for the channel states?  </a:t>
            </a:r>
          </a:p>
          <a:p>
            <a:pPr>
              <a:lnSpc>
                <a:spcPct val="115000"/>
              </a:lnSpc>
            </a:pPr>
            <a:r>
              <a:rPr lang="en-US" sz="1800" i="1">
                <a:solidFill>
                  <a:schemeClr val="accent2"/>
                </a:solidFill>
                <a:latin typeface="Arial Narrow" pitchFamily="48" charset="0"/>
              </a:rPr>
              <a:t>Use </a:t>
            </a:r>
            <a:r>
              <a:rPr lang="en-US" sz="1800" i="1">
                <a:solidFill>
                  <a:srgbClr val="C70F05"/>
                </a:solidFill>
                <a:latin typeface="Arial Narrow" pitchFamily="48" charset="0"/>
              </a:rPr>
              <a:t>sent</a:t>
            </a:r>
            <a:r>
              <a:rPr lang="en-US" sz="1800" i="1">
                <a:solidFill>
                  <a:schemeClr val="accent2"/>
                </a:solidFill>
                <a:latin typeface="Arial Narrow" pitchFamily="48" charset="0"/>
              </a:rPr>
              <a:t> and </a:t>
            </a:r>
            <a:r>
              <a:rPr lang="en-US" sz="1800" i="1">
                <a:solidFill>
                  <a:srgbClr val="C70F05"/>
                </a:solidFill>
                <a:latin typeface="Arial Narrow" pitchFamily="48" charset="0"/>
              </a:rPr>
              <a:t>received</a:t>
            </a:r>
            <a:r>
              <a:rPr lang="en-US" sz="1800" i="1">
                <a:solidFill>
                  <a:schemeClr val="accent2"/>
                </a:solidFill>
                <a:latin typeface="Arial Narrow" pitchFamily="48" charset="0"/>
              </a:rPr>
              <a:t> variables for each process.</a:t>
            </a:r>
            <a:endParaRPr lang="en-US" sz="1800" b="0">
              <a:latin typeface="Arial Narrow" pitchFamily="48" charset="0"/>
            </a:endParaRPr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>
            <a:off x="4800600" y="2514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0" name="Line 16"/>
          <p:cNvSpPr>
            <a:spLocks noChangeShapeType="1"/>
          </p:cNvSpPr>
          <p:nvPr/>
        </p:nvSpPr>
        <p:spPr bwMode="auto">
          <a:xfrm>
            <a:off x="4953000" y="41148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4876800" y="3276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5334000" y="2514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>
            <a:off x="6324600" y="32766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>
            <a:off x="4800600" y="2514600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5" name="Line 21"/>
          <p:cNvSpPr>
            <a:spLocks noChangeShapeType="1"/>
          </p:cNvSpPr>
          <p:nvPr/>
        </p:nvSpPr>
        <p:spPr bwMode="auto">
          <a:xfrm>
            <a:off x="5791200" y="3276600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6781800" y="4114800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4572000" y="2133600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28" name="Rectangle 24"/>
          <p:cNvSpPr>
            <a:spLocks noChangeArrowheads="1"/>
          </p:cNvSpPr>
          <p:nvPr/>
        </p:nvSpPr>
        <p:spPr bwMode="auto">
          <a:xfrm>
            <a:off x="5791200" y="2133600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no 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5715000" y="2895600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6705600" y="3733800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31" name="Rectangle 27"/>
          <p:cNvSpPr>
            <a:spLocks noChangeArrowheads="1"/>
          </p:cNvSpPr>
          <p:nvPr/>
        </p:nvSpPr>
        <p:spPr bwMode="auto">
          <a:xfrm>
            <a:off x="4648200" y="2895600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no 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32" name="Rectangle 28"/>
          <p:cNvSpPr>
            <a:spLocks noChangeArrowheads="1"/>
          </p:cNvSpPr>
          <p:nvPr/>
        </p:nvSpPr>
        <p:spPr bwMode="auto">
          <a:xfrm>
            <a:off x="5334000" y="3733800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no 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 flipV="1">
            <a:off x="7315200" y="2514600"/>
            <a:ext cx="304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4" name="Rectangle 30"/>
          <p:cNvSpPr>
            <a:spLocks noChangeArrowheads="1"/>
          </p:cNvSpPr>
          <p:nvPr/>
        </p:nvSpPr>
        <p:spPr bwMode="auto">
          <a:xfrm>
            <a:off x="4191000" y="2286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</a:t>
            </a:r>
          </a:p>
        </p:txBody>
      </p:sp>
      <p:sp>
        <p:nvSpPr>
          <p:cNvPr id="123935" name="Rectangle 31"/>
          <p:cNvSpPr>
            <a:spLocks noChangeArrowheads="1"/>
          </p:cNvSpPr>
          <p:nvPr/>
        </p:nvSpPr>
        <p:spPr bwMode="auto">
          <a:xfrm>
            <a:off x="4343400" y="3048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B</a:t>
            </a:r>
          </a:p>
        </p:txBody>
      </p:sp>
      <p:sp>
        <p:nvSpPr>
          <p:cNvPr id="123936" name="Rectangle 32"/>
          <p:cNvSpPr>
            <a:spLocks noChangeArrowheads="1"/>
          </p:cNvSpPr>
          <p:nvPr/>
        </p:nvSpPr>
        <p:spPr bwMode="auto">
          <a:xfrm>
            <a:off x="4419600" y="3886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C</a:t>
            </a:r>
          </a:p>
        </p:txBody>
      </p:sp>
      <p:sp>
        <p:nvSpPr>
          <p:cNvPr id="123937" name="Line 33"/>
          <p:cNvSpPr>
            <a:spLocks noChangeShapeType="1"/>
          </p:cNvSpPr>
          <p:nvPr/>
        </p:nvSpPr>
        <p:spPr bwMode="auto">
          <a:xfrm>
            <a:off x="7620000" y="2514600"/>
            <a:ext cx="3810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8" name="Rectangle 34"/>
          <p:cNvSpPr>
            <a:spLocks noChangeArrowheads="1"/>
          </p:cNvSpPr>
          <p:nvPr/>
        </p:nvSpPr>
        <p:spPr bwMode="auto">
          <a:xfrm>
            <a:off x="6477000" y="2895600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no 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39" name="Rectangle 35"/>
          <p:cNvSpPr>
            <a:spLocks noChangeArrowheads="1"/>
          </p:cNvSpPr>
          <p:nvPr/>
        </p:nvSpPr>
        <p:spPr bwMode="auto">
          <a:xfrm>
            <a:off x="7391400" y="3733800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no 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40" name="Text Box 36"/>
          <p:cNvSpPr txBox="1">
            <a:spLocks noChangeArrowheads="1"/>
          </p:cNvSpPr>
          <p:nvPr/>
        </p:nvSpPr>
        <p:spPr bwMode="auto">
          <a:xfrm>
            <a:off x="7543800" y="2057400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token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5562600" y="2133600"/>
            <a:ext cx="1143000" cy="2438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2" name="Line 38"/>
          <p:cNvSpPr>
            <a:spLocks noChangeShapeType="1"/>
          </p:cNvSpPr>
          <p:nvPr/>
        </p:nvSpPr>
        <p:spPr bwMode="auto">
          <a:xfrm flipH="1">
            <a:off x="6096000" y="2057400"/>
            <a:ext cx="838200" cy="2590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3" name="Line 39"/>
          <p:cNvSpPr>
            <a:spLocks noChangeShapeType="1"/>
          </p:cNvSpPr>
          <p:nvPr/>
        </p:nvSpPr>
        <p:spPr bwMode="auto">
          <a:xfrm flipH="1">
            <a:off x="6858000" y="2057400"/>
            <a:ext cx="1219200" cy="2514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4" name="Rectangle 40"/>
          <p:cNvSpPr>
            <a:spLocks noChangeArrowheads="1"/>
          </p:cNvSpPr>
          <p:nvPr/>
        </p:nvSpPr>
        <p:spPr bwMode="auto">
          <a:xfrm>
            <a:off x="5562600" y="4870450"/>
            <a:ext cx="2579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Are these consistent cuts?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/>
          <a:lstStyle/>
          <a:p>
            <a:r>
              <a:rPr lang="en-US" sz="3200" b="1"/>
              <a:t>Another example of distributed snapshot: Communicating State Machines</a:t>
            </a:r>
            <a:endParaRPr lang="en-US" b="1"/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1219200" y="1524000"/>
          <a:ext cx="6934200" cy="4876800"/>
        </p:xfrm>
        <a:graphic>
          <a:graphicData uri="http://schemas.openxmlformats.org/presentationml/2006/ole">
            <p:oleObj spid="_x0000_s124931" name="Document" r:id="rId3" imgW="5550408" imgH="417880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Something unusual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latin typeface="Arial" charset="0"/>
              </a:rPr>
              <a:t>Let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machine i</a:t>
            </a:r>
            <a:r>
              <a:rPr lang="en-US" sz="2400">
                <a:latin typeface="Arial" charset="0"/>
              </a:rPr>
              <a:t> start Chandy-lamport snapshot before it has sent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 along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ch1</a:t>
            </a:r>
            <a:r>
              <a:rPr lang="en-US" sz="2400">
                <a:latin typeface="Arial" charset="0"/>
              </a:rPr>
              <a:t>. Also, let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machine j</a:t>
            </a:r>
            <a:r>
              <a:rPr lang="en-US" sz="2400">
                <a:latin typeface="Arial" charset="0"/>
              </a:rPr>
              <a:t> receive the marker after it sends out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’ along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ch2</a:t>
            </a:r>
            <a:r>
              <a:rPr lang="en-US" sz="2400">
                <a:latin typeface="Arial" charset="0"/>
              </a:rPr>
              <a:t>. Observe that the snapshot state is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down	   </a:t>
            </a:r>
            <a:r>
              <a:rPr lang="en-US" sz="2400">
                <a:solidFill>
                  <a:srgbClr val="C70F05"/>
                </a:solidFill>
                <a:latin typeface="Arial" charset="0"/>
                <a:sym typeface="Symbol" pitchFamily="48" charset="2"/>
              </a:rPr>
              <a:t>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	up	M’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solidFill>
                <a:srgbClr val="C70F05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Doesn’t this appear strange? This state was never reached during the computation!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Understanding snapshot</a:t>
            </a:r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805238" y="2822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1371600" y="1371600"/>
          <a:ext cx="5791200" cy="5029200"/>
        </p:xfrm>
        <a:graphic>
          <a:graphicData uri="http://schemas.openxmlformats.org/presentationml/2006/ole">
            <p:oleObj spid="_x0000_s126980" name="Document" r:id="rId3" imgW="3962400" imgH="3925824" progId="Word.Document.8">
              <p:embed/>
            </p:oleObj>
          </a:graphicData>
        </a:graphic>
      </p:graphicFrame>
      <p:sp>
        <p:nvSpPr>
          <p:cNvPr id="126981" name="Freeform 5"/>
          <p:cNvSpPr>
            <a:spLocks/>
          </p:cNvSpPr>
          <p:nvPr/>
        </p:nvSpPr>
        <p:spPr bwMode="auto">
          <a:xfrm>
            <a:off x="3733800" y="1981200"/>
            <a:ext cx="1447800" cy="3810000"/>
          </a:xfrm>
          <a:custGeom>
            <a:avLst/>
            <a:gdLst/>
            <a:ahLst/>
            <a:cxnLst>
              <a:cxn ang="0">
                <a:pos x="392" y="0"/>
              </a:cxn>
              <a:cxn ang="0">
                <a:pos x="8" y="384"/>
              </a:cxn>
              <a:cxn ang="0">
                <a:pos x="440" y="1200"/>
              </a:cxn>
              <a:cxn ang="0">
                <a:pos x="920" y="1824"/>
              </a:cxn>
              <a:cxn ang="0">
                <a:pos x="440" y="2400"/>
              </a:cxn>
            </a:cxnLst>
            <a:rect l="0" t="0" r="r" b="b"/>
            <a:pathLst>
              <a:path w="920" h="2400">
                <a:moveTo>
                  <a:pt x="392" y="0"/>
                </a:moveTo>
                <a:cubicBezTo>
                  <a:pt x="196" y="92"/>
                  <a:pt x="0" y="184"/>
                  <a:pt x="8" y="384"/>
                </a:cubicBezTo>
                <a:cubicBezTo>
                  <a:pt x="16" y="584"/>
                  <a:pt x="288" y="960"/>
                  <a:pt x="440" y="1200"/>
                </a:cubicBezTo>
                <a:cubicBezTo>
                  <a:pt x="592" y="1440"/>
                  <a:pt x="920" y="1624"/>
                  <a:pt x="920" y="1824"/>
                </a:cubicBezTo>
                <a:cubicBezTo>
                  <a:pt x="920" y="2024"/>
                  <a:pt x="680" y="2212"/>
                  <a:pt x="440" y="2400"/>
                </a:cubicBezTo>
              </a:path>
            </a:pathLst>
          </a:custGeom>
          <a:noFill/>
          <a:ln w="19050" cmpd="sng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Understanding snapshot</a:t>
            </a:r>
            <a:endParaRPr lang="en-US"/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3805238" y="2822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165225" y="1885950"/>
            <a:ext cx="7910513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observed state</a:t>
            </a:r>
            <a:r>
              <a:rPr lang="en-US" b="0">
                <a:latin typeface="Arial" charset="0"/>
              </a:rPr>
              <a:t> is a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feasible state</a:t>
            </a:r>
            <a:r>
              <a:rPr lang="en-US" b="0">
                <a:latin typeface="Arial" charset="0"/>
              </a:rPr>
              <a:t> that is reachable</a:t>
            </a: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from 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initial configuration</a:t>
            </a:r>
            <a:r>
              <a:rPr lang="en-US" b="0">
                <a:latin typeface="Arial" charset="0"/>
              </a:rPr>
              <a:t>. It may not actually be visited</a:t>
            </a: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during a specific execution.</a:t>
            </a:r>
          </a:p>
          <a:p>
            <a:pPr>
              <a:lnSpc>
                <a:spcPct val="130000"/>
              </a:lnSpc>
            </a:pPr>
            <a:endParaRPr lang="en-US" b="0"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final state</a:t>
            </a:r>
            <a:r>
              <a:rPr lang="en-US" b="0">
                <a:latin typeface="Arial" charset="0"/>
              </a:rPr>
              <a:t> of the original computation is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always </a:t>
            </a:r>
          </a:p>
          <a:p>
            <a:pPr>
              <a:lnSpc>
                <a:spcPct val="130000"/>
              </a:lnSpc>
            </a:pPr>
            <a:r>
              <a:rPr lang="en-US" b="0">
                <a:solidFill>
                  <a:srgbClr val="C70F05"/>
                </a:solidFill>
                <a:latin typeface="Arial" charset="0"/>
              </a:rPr>
              <a:t>reachable</a:t>
            </a:r>
            <a:r>
              <a:rPr lang="en-US" b="0">
                <a:latin typeface="Arial" charset="0"/>
              </a:rPr>
              <a:t> from 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observed state</a:t>
            </a:r>
            <a:r>
              <a:rPr lang="en-US" b="0">
                <a:latin typeface="Arial" charset="0"/>
              </a:rPr>
              <a:t>.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Discussions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800" i="1">
                <a:solidFill>
                  <a:schemeClr val="tx2"/>
                </a:solidFill>
              </a:rPr>
              <a:t>What good is a snapshot if that state has never been visited by the system?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 sz="2800"/>
              <a:t>	- It is relevant for the detection of </a:t>
            </a:r>
            <a:r>
              <a:rPr lang="en-US" sz="2800">
                <a:solidFill>
                  <a:srgbClr val="C70F05"/>
                </a:solidFill>
              </a:rPr>
              <a:t>stable predicates.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- Useful for </a:t>
            </a:r>
            <a:r>
              <a:rPr lang="en-US" sz="2800">
                <a:solidFill>
                  <a:srgbClr val="C70F05"/>
                </a:solidFill>
              </a:rPr>
              <a:t>checkpointing</a:t>
            </a:r>
            <a:r>
              <a:rPr lang="en-US" sz="280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Distributed snapshot</a:t>
            </a: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447800"/>
            <a:ext cx="6705600" cy="3733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600"/>
              <a:t>--	</a:t>
            </a:r>
            <a:r>
              <a:rPr lang="en-US" sz="2400">
                <a:latin typeface="Arial" charset="0"/>
              </a:rPr>
              <a:t>How many messages are in transit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on the internet?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--	What is the global state of a distributed system of N processes?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i="1">
                <a:solidFill>
                  <a:srgbClr val="C70F05"/>
                </a:solidFill>
                <a:latin typeface="Arial" charset="0"/>
              </a:rPr>
              <a:t>	How do we compute these?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4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b="1"/>
              <a:t>Discussions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chemeClr val="accent2"/>
                </a:solidFill>
                <a:latin typeface="Arial" charset="0"/>
              </a:rPr>
              <a:t>What if the channels are not FIFO? </a:t>
            </a:r>
            <a:endParaRPr lang="en-US" sz="2000" i="1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Study how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Lai-Yang algorithm</a:t>
            </a:r>
            <a:r>
              <a:rPr lang="en-US" sz="2000">
                <a:latin typeface="Arial" charset="0"/>
              </a:rPr>
              <a:t> works. It does not use any marker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LY1</a:t>
            </a:r>
            <a:r>
              <a:rPr lang="en-US" sz="2000">
                <a:latin typeface="Arial" charset="0"/>
              </a:rPr>
              <a:t>.  The initiator records its own state.  When it needs to send a message </a:t>
            </a:r>
            <a:r>
              <a:rPr lang="en-US" sz="2000" b="1">
                <a:latin typeface="Arial" charset="0"/>
              </a:rPr>
              <a:t>m</a:t>
            </a:r>
            <a:r>
              <a:rPr lang="en-US" sz="2000">
                <a:latin typeface="Arial" charset="0"/>
              </a:rPr>
              <a:t> to another process, it sends a message </a:t>
            </a:r>
            <a:r>
              <a:rPr lang="en-US" sz="2000" b="1">
                <a:latin typeface="Arial" charset="0"/>
              </a:rPr>
              <a:t>(m,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2000" b="1">
                <a:latin typeface="Arial" charset="0"/>
              </a:rPr>
              <a:t>).</a:t>
            </a:r>
          </a:p>
          <a:p>
            <a:pPr>
              <a:lnSpc>
                <a:spcPct val="12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LY2. </a:t>
            </a:r>
            <a:r>
              <a:rPr lang="en-US" sz="2000">
                <a:latin typeface="Arial" charset="0"/>
              </a:rPr>
              <a:t>When a process receives a message</a:t>
            </a:r>
            <a:r>
              <a:rPr lang="en-US" sz="2000" b="1">
                <a:latin typeface="Arial" charset="0"/>
              </a:rPr>
              <a:t> (m,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2000">
                <a:latin typeface="Arial" charset="0"/>
              </a:rPr>
              <a:t>), it records its state if it has not already done so, and then accepts the message</a:t>
            </a:r>
            <a:r>
              <a:rPr lang="en-US" sz="2000" b="1">
                <a:latin typeface="Arial" charset="0"/>
              </a:rPr>
              <a:t> m.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Question 1. Why will it work?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Question 1 Are there any limitations of this approach?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/>
              <a:t>Questions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Distributed snapshot = distributed read.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Distributed reset = distributed write</a:t>
            </a:r>
          </a:p>
          <a:p>
            <a:pPr>
              <a:buFont typeface="Wingdings" pitchFamily="2" charset="2"/>
              <a:buNone/>
            </a:pPr>
            <a:endParaRPr lang="en-US" sz="2800" i="1"/>
          </a:p>
          <a:p>
            <a:pPr>
              <a:buFont typeface="Wingdings" pitchFamily="2" charset="2"/>
              <a:buNone/>
            </a:pPr>
            <a:r>
              <a:rPr lang="en-US" sz="2800" i="1"/>
              <a:t>	</a:t>
            </a:r>
            <a:r>
              <a:rPr lang="en-US" sz="2800" i="1">
                <a:solidFill>
                  <a:srgbClr val="C70F05"/>
                </a:solidFill>
              </a:rPr>
              <a:t>How difficult is distributed reset?</a:t>
            </a:r>
            <a:endParaRPr lang="en-US">
              <a:solidFill>
                <a:srgbClr val="C70F05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One-dollar</a:t>
            </a:r>
            <a:r>
              <a:rPr lang="en-US"/>
              <a:t> </a:t>
            </a:r>
            <a:r>
              <a:rPr lang="en-US" b="1"/>
              <a:t>bank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6232525" y="3097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2895600" y="1295400"/>
          <a:ext cx="3048000" cy="2514600"/>
        </p:xfrm>
        <a:graphic>
          <a:graphicData uri="http://schemas.openxmlformats.org/presentationml/2006/ole">
            <p:oleObj spid="_x0000_s109573" name="Document" r:id="rId3" imgW="2298192" imgH="1880616" progId="Word.Document.8">
              <p:embed/>
            </p:oleObj>
          </a:graphicData>
        </a:graphic>
      </p:graphicFrame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1295400" y="3962400"/>
            <a:ext cx="69342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b="0">
                <a:latin typeface="Times New Roman" pitchFamily="48" charset="0"/>
              </a:rPr>
              <a:t>Let a </a:t>
            </a:r>
            <a:r>
              <a:rPr lang="en-US" b="0">
                <a:solidFill>
                  <a:srgbClr val="C70F05"/>
                </a:solidFill>
                <a:latin typeface="Times New Roman" pitchFamily="48" charset="0"/>
              </a:rPr>
              <a:t>$1 coin </a:t>
            </a:r>
            <a:r>
              <a:rPr lang="en-US" b="0">
                <a:latin typeface="Times New Roman" pitchFamily="48" charset="0"/>
              </a:rPr>
              <a:t>circulate in a network of a million banks. How can someone count the total $ in circulation? If not counted “properly,” then one may think the total $ in circulation to be one million.</a:t>
            </a:r>
          </a:p>
        </p:txBody>
      </p:sp>
      <p:pic>
        <p:nvPicPr>
          <p:cNvPr id="1095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048000"/>
            <a:ext cx="457200" cy="37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Importance of snapshots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00200"/>
            <a:ext cx="5181600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Major uses in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deadlock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termination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rollback recovery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global predicate computation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 Narrow" pitchFamily="48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6232525" y="3097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cut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295400"/>
            <a:ext cx="7956550" cy="47244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n-US" sz="2400"/>
          </a:p>
          <a:p>
            <a:pPr algn="just">
              <a:buFont typeface="Wingdings" pitchFamily="2" charset="2"/>
              <a:buNone/>
            </a:pPr>
            <a:r>
              <a:rPr lang="en-US" sz="2400"/>
              <a:t>  (</a:t>
            </a:r>
            <a:r>
              <a:rPr lang="en-US" sz="2400" b="1"/>
              <a:t>a</a:t>
            </a:r>
            <a:r>
              <a:rPr lang="en-US" sz="2400"/>
              <a:t> </a:t>
            </a:r>
            <a:r>
              <a:rPr lang="en-US" sz="2400">
                <a:latin typeface="Symbol" pitchFamily="48" charset="2"/>
                <a:sym typeface="Symbol" pitchFamily="48" charset="2"/>
              </a:rPr>
              <a:t></a:t>
            </a:r>
            <a:r>
              <a:rPr lang="en-US" sz="2400"/>
              <a:t> </a:t>
            </a:r>
            <a:r>
              <a:rPr lang="en-US" sz="2400">
                <a:solidFill>
                  <a:srgbClr val="C70F05"/>
                </a:solidFill>
              </a:rPr>
              <a:t>consistent cut</a:t>
            </a:r>
            <a:r>
              <a:rPr lang="en-US" sz="2400"/>
              <a:t> </a:t>
            </a:r>
            <a:r>
              <a:rPr lang="en-US" sz="2400" b="1"/>
              <a:t>C) 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</a:t>
            </a:r>
            <a:r>
              <a:rPr lang="en-US" sz="2400" b="1"/>
              <a:t>  (b </a:t>
            </a:r>
            <a:r>
              <a:rPr lang="en-US" sz="1600">
                <a:sym typeface="MT Extra" pitchFamily="48" charset="0"/>
              </a:rPr>
              <a:t>happened before</a:t>
            </a:r>
            <a:r>
              <a:rPr lang="en-US" sz="2400" b="1"/>
              <a:t>  a)  </a:t>
            </a:r>
            <a:r>
              <a:rPr lang="en-US" sz="2400">
                <a:sym typeface="Symbol" pitchFamily="48" charset="2"/>
              </a:rPr>
              <a:t></a:t>
            </a:r>
            <a:r>
              <a:rPr lang="en-US" sz="2400"/>
              <a:t>  </a:t>
            </a:r>
            <a:r>
              <a:rPr lang="en-US" sz="2400" b="1"/>
              <a:t>b </a:t>
            </a:r>
            <a:r>
              <a:rPr lang="en-US" sz="2400" b="1">
                <a:latin typeface="Symbol" pitchFamily="48" charset="2"/>
                <a:sym typeface="Symbol" pitchFamily="48" charset="2"/>
              </a:rPr>
              <a:t></a:t>
            </a:r>
            <a:r>
              <a:rPr lang="en-US" sz="2400" b="1"/>
              <a:t> C</a:t>
            </a: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>
                <a:solidFill>
                  <a:schemeClr val="accent2"/>
                </a:solidFill>
              </a:rPr>
              <a:t>If this is not true, then the cut is inconsistent</a:t>
            </a:r>
            <a:endParaRPr lang="en-US"/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2012950" y="3124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2012950" y="39624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>
            <a:off x="2089150" y="48768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 flipH="1">
            <a:off x="2927350" y="2819400"/>
            <a:ext cx="1143000" cy="2286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Freeform 8"/>
          <p:cNvSpPr>
            <a:spLocks/>
          </p:cNvSpPr>
          <p:nvPr/>
        </p:nvSpPr>
        <p:spPr bwMode="auto">
          <a:xfrm>
            <a:off x="5441950" y="2819400"/>
            <a:ext cx="1016000" cy="2362200"/>
          </a:xfrm>
          <a:custGeom>
            <a:avLst/>
            <a:gdLst/>
            <a:ahLst/>
            <a:cxnLst>
              <a:cxn ang="0">
                <a:pos x="640" y="0"/>
              </a:cxn>
              <a:cxn ang="0">
                <a:pos x="304" y="480"/>
              </a:cxn>
              <a:cxn ang="0">
                <a:pos x="112" y="912"/>
              </a:cxn>
              <a:cxn ang="0">
                <a:pos x="16" y="1392"/>
              </a:cxn>
              <a:cxn ang="0">
                <a:pos x="16" y="1488"/>
              </a:cxn>
            </a:cxnLst>
            <a:rect l="0" t="0" r="r" b="b"/>
            <a:pathLst>
              <a:path w="640" h="1488">
                <a:moveTo>
                  <a:pt x="640" y="0"/>
                </a:moveTo>
                <a:cubicBezTo>
                  <a:pt x="516" y="164"/>
                  <a:pt x="392" y="328"/>
                  <a:pt x="304" y="480"/>
                </a:cubicBezTo>
                <a:cubicBezTo>
                  <a:pt x="216" y="632"/>
                  <a:pt x="160" y="760"/>
                  <a:pt x="112" y="912"/>
                </a:cubicBezTo>
                <a:cubicBezTo>
                  <a:pt x="64" y="1064"/>
                  <a:pt x="32" y="1296"/>
                  <a:pt x="16" y="1392"/>
                </a:cubicBezTo>
                <a:cubicBezTo>
                  <a:pt x="0" y="1488"/>
                  <a:pt x="8" y="1488"/>
                  <a:pt x="16" y="1488"/>
                </a:cubicBezTo>
              </a:path>
            </a:pathLst>
          </a:custGeom>
          <a:noFill/>
          <a:ln w="28575" cmpd="sng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2165350" y="3048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3384550" y="3048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2774950" y="3048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auto">
          <a:xfrm>
            <a:off x="2927350" y="38862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9" name="AutoShape 13"/>
          <p:cNvSpPr>
            <a:spLocks noChangeArrowheads="1"/>
          </p:cNvSpPr>
          <p:nvPr/>
        </p:nvSpPr>
        <p:spPr bwMode="auto">
          <a:xfrm>
            <a:off x="5060950" y="3048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5899150" y="3048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1" name="AutoShape 15"/>
          <p:cNvSpPr>
            <a:spLocks noChangeArrowheads="1"/>
          </p:cNvSpPr>
          <p:nvPr/>
        </p:nvSpPr>
        <p:spPr bwMode="auto">
          <a:xfrm>
            <a:off x="5137150" y="38862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2" name="AutoShape 16"/>
          <p:cNvSpPr>
            <a:spLocks noChangeArrowheads="1"/>
          </p:cNvSpPr>
          <p:nvPr/>
        </p:nvSpPr>
        <p:spPr bwMode="auto">
          <a:xfrm>
            <a:off x="6661150" y="38862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2622550" y="48006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4" name="AutoShape 18"/>
          <p:cNvSpPr>
            <a:spLocks noChangeArrowheads="1"/>
          </p:cNvSpPr>
          <p:nvPr/>
        </p:nvSpPr>
        <p:spPr bwMode="auto">
          <a:xfrm>
            <a:off x="6813550" y="48006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5" name="AutoShape 19"/>
          <p:cNvSpPr>
            <a:spLocks noChangeArrowheads="1"/>
          </p:cNvSpPr>
          <p:nvPr/>
        </p:nvSpPr>
        <p:spPr bwMode="auto">
          <a:xfrm>
            <a:off x="5746750" y="48006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5137150" y="48006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2241550" y="3200400"/>
            <a:ext cx="3810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>
            <a:off x="2851150" y="3200400"/>
            <a:ext cx="22860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5137150" y="3124200"/>
            <a:ext cx="167640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V="1">
            <a:off x="5822950" y="3200400"/>
            <a:ext cx="1524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5213350" y="3962400"/>
            <a:ext cx="14478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2008188" y="26241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</a:t>
            </a:r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2668588" y="2573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b</a:t>
            </a:r>
          </a:p>
        </p:txBody>
      </p:sp>
      <p:sp>
        <p:nvSpPr>
          <p:cNvPr id="111644" name="Rectangle 28"/>
          <p:cNvSpPr>
            <a:spLocks noChangeArrowheads="1"/>
          </p:cNvSpPr>
          <p:nvPr/>
        </p:nvSpPr>
        <p:spPr bwMode="auto">
          <a:xfrm>
            <a:off x="3303588" y="25987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c</a:t>
            </a:r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4959350" y="2636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</a:t>
            </a: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5818188" y="2573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g</a:t>
            </a:r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2781300" y="34083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m</a:t>
            </a: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5010150" y="334645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</a:t>
            </a:r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6527800" y="34575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f</a:t>
            </a:r>
          </a:p>
        </p:txBody>
      </p:sp>
      <p:sp>
        <p:nvSpPr>
          <p:cNvPr id="111650" name="Rectangle 34"/>
          <p:cNvSpPr>
            <a:spLocks noChangeArrowheads="1"/>
          </p:cNvSpPr>
          <p:nvPr/>
        </p:nvSpPr>
        <p:spPr bwMode="auto">
          <a:xfrm>
            <a:off x="2382838" y="4814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5010150" y="4865688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i</a:t>
            </a:r>
          </a:p>
        </p:txBody>
      </p:sp>
      <p:sp>
        <p:nvSpPr>
          <p:cNvPr id="111652" name="Rectangle 36"/>
          <p:cNvSpPr>
            <a:spLocks noChangeArrowheads="1"/>
          </p:cNvSpPr>
          <p:nvPr/>
        </p:nvSpPr>
        <p:spPr bwMode="auto">
          <a:xfrm>
            <a:off x="5707063" y="485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h</a:t>
            </a:r>
          </a:p>
        </p:txBody>
      </p:sp>
      <p:sp>
        <p:nvSpPr>
          <p:cNvPr id="111653" name="Rectangle 37"/>
          <p:cNvSpPr>
            <a:spLocks noChangeArrowheads="1"/>
          </p:cNvSpPr>
          <p:nvPr/>
        </p:nvSpPr>
        <p:spPr bwMode="auto">
          <a:xfrm>
            <a:off x="6777038" y="48895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2622550" y="51816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Cut 1</a:t>
            </a:r>
          </a:p>
        </p:txBody>
      </p:sp>
      <p:sp>
        <p:nvSpPr>
          <p:cNvPr id="111655" name="Rectangle 39"/>
          <p:cNvSpPr>
            <a:spLocks noChangeArrowheads="1"/>
          </p:cNvSpPr>
          <p:nvPr/>
        </p:nvSpPr>
        <p:spPr bwMode="auto">
          <a:xfrm>
            <a:off x="5060950" y="51816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Cut 2</a:t>
            </a:r>
          </a:p>
        </p:txBody>
      </p:sp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869950" y="12192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 </a:t>
            </a:r>
            <a:r>
              <a:rPr lang="en-US" b="0">
                <a:solidFill>
                  <a:srgbClr val="C70F05"/>
                </a:solidFill>
                <a:latin typeface="Times New Roman" pitchFamily="48" charset="0"/>
              </a:rPr>
              <a:t>cut</a:t>
            </a:r>
            <a:r>
              <a:rPr lang="en-US" b="0">
                <a:latin typeface="Times New Roman" pitchFamily="48" charset="0"/>
              </a:rPr>
              <a:t> is a </a:t>
            </a:r>
            <a:r>
              <a:rPr lang="en-US" b="0" i="1">
                <a:latin typeface="Times New Roman" pitchFamily="48" charset="0"/>
              </a:rPr>
              <a:t>set of events</a:t>
            </a:r>
            <a:r>
              <a:rPr lang="en-US" b="0">
                <a:latin typeface="Times New Roman" pitchFamily="48" charset="0"/>
              </a:rPr>
              <a:t>.</a:t>
            </a:r>
          </a:p>
        </p:txBody>
      </p:sp>
      <p:sp>
        <p:nvSpPr>
          <p:cNvPr id="111657" name="Rectangle 41"/>
          <p:cNvSpPr>
            <a:spLocks noChangeArrowheads="1"/>
          </p:cNvSpPr>
          <p:nvPr/>
        </p:nvSpPr>
        <p:spPr bwMode="auto">
          <a:xfrm>
            <a:off x="4832350" y="5486400"/>
            <a:ext cx="1809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48" charset="0"/>
              </a:rPr>
              <a:t>(Not consistent)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11658" name="Rectangle 42"/>
          <p:cNvSpPr>
            <a:spLocks noChangeArrowheads="1"/>
          </p:cNvSpPr>
          <p:nvPr/>
        </p:nvSpPr>
        <p:spPr bwMode="auto">
          <a:xfrm>
            <a:off x="2357438" y="5487988"/>
            <a:ext cx="142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48" charset="0"/>
              </a:rPr>
              <a:t>(Consistent)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11659" name="Rectangle 43"/>
          <p:cNvSpPr>
            <a:spLocks noChangeArrowheads="1"/>
          </p:cNvSpPr>
          <p:nvPr/>
        </p:nvSpPr>
        <p:spPr bwMode="auto">
          <a:xfrm>
            <a:off x="938213" y="2847975"/>
            <a:ext cx="506412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P1</a:t>
            </a:r>
          </a:p>
        </p:txBody>
      </p: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946150" y="3657600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P2</a:t>
            </a:r>
          </a:p>
        </p:txBody>
      </p:sp>
      <p:sp>
        <p:nvSpPr>
          <p:cNvPr id="111661" name="Rectangle 45"/>
          <p:cNvSpPr>
            <a:spLocks noChangeArrowheads="1"/>
          </p:cNvSpPr>
          <p:nvPr/>
        </p:nvSpPr>
        <p:spPr bwMode="auto">
          <a:xfrm>
            <a:off x="1000125" y="4516438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P3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400">
                <a:latin typeface="Arial" charset="0"/>
              </a:rPr>
              <a:t>The set of states immediately following a </a:t>
            </a:r>
            <a:r>
              <a:rPr lang="en-US" sz="2400" b="1" i="1">
                <a:latin typeface="Arial" charset="0"/>
              </a:rPr>
              <a:t>consistent cut</a:t>
            </a:r>
            <a:r>
              <a:rPr lang="en-US" sz="2400">
                <a:latin typeface="Arial" charset="0"/>
              </a:rPr>
              <a:t> forms a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consistent snapshot</a:t>
            </a:r>
            <a:r>
              <a:rPr lang="en-US" sz="2400">
                <a:latin typeface="Arial" charset="0"/>
              </a:rPr>
              <a:t> of a distributed system. </a:t>
            </a:r>
          </a:p>
          <a:p>
            <a:pPr lvl="1">
              <a:lnSpc>
                <a:spcPct val="125000"/>
              </a:lnSpc>
            </a:pPr>
            <a:r>
              <a:rPr lang="en-US" sz="2000">
                <a:latin typeface="Arial" charset="0"/>
              </a:rPr>
              <a:t>A snapshot that is of practical interest is the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most recent one</a:t>
            </a:r>
            <a:r>
              <a:rPr lang="en-US" sz="2000">
                <a:latin typeface="Arial" charset="0"/>
              </a:rPr>
              <a:t>. Let C1 and C2 be two consistent cuts and C1</a:t>
            </a:r>
            <a:r>
              <a:rPr lang="en-US" sz="1600"/>
              <a:t> </a:t>
            </a:r>
            <a:r>
              <a:rPr lang="en-US" sz="1600">
                <a:sym typeface="Symbol" pitchFamily="48" charset="2"/>
              </a:rPr>
              <a:t></a:t>
            </a:r>
            <a:r>
              <a:rPr lang="en-US" sz="1600"/>
              <a:t> </a:t>
            </a:r>
            <a:r>
              <a:rPr lang="en-US" sz="2000">
                <a:latin typeface="Arial" charset="0"/>
              </a:rPr>
              <a:t>C2. Then C2 is more recent than C1.</a:t>
            </a:r>
          </a:p>
          <a:p>
            <a:pPr lvl="1">
              <a:lnSpc>
                <a:spcPct val="125000"/>
              </a:lnSpc>
            </a:pPr>
            <a:r>
              <a:rPr lang="en-US" sz="2000">
                <a:latin typeface="Arial" charset="0"/>
              </a:rPr>
              <a:t>Analyze why certain cuts in the one-dollar bank are inconsistent</a:t>
            </a:r>
            <a:r>
              <a:rPr lang="en-US" sz="1600"/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latin typeface="Arial Narrow" pitchFamily="48" charset="0"/>
              </a:rPr>
              <a:t>How to record a consistent snapshot? Note that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1. 	The recording must be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non-invasive</a:t>
            </a:r>
            <a:endParaRPr lang="en-US" sz="2400">
              <a:latin typeface="Arial Narrow" pitchFamily="48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2. 	Recording must be done on-the-fly.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	</a:t>
            </a:r>
            <a:r>
              <a:rPr lang="en-US" sz="2400" i="1">
                <a:solidFill>
                  <a:schemeClr val="accent2"/>
                </a:solidFill>
                <a:latin typeface="Arial Narrow" pitchFamily="48" charset="0"/>
              </a:rPr>
              <a:t>You cannot stop the system</a:t>
            </a:r>
            <a:r>
              <a:rPr lang="en-US" sz="2400">
                <a:latin typeface="Arial Narrow" pitchFamily="48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</a:t>
            </a: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Chandy-Lamport Algorithm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4191000" cy="4343400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Works on a </a:t>
            </a:r>
          </a:p>
          <a:p>
            <a:pPr marL="533400" indent="-533400">
              <a:lnSpc>
                <a:spcPct val="130000"/>
              </a:lnSpc>
              <a:buFont typeface="Times" charset="0"/>
              <a:buNone/>
            </a:pPr>
            <a:r>
              <a:rPr lang="en-US" sz="2000">
                <a:latin typeface="Arial" charset="0"/>
              </a:rPr>
              <a:t>(1)	strongly connected graph </a:t>
            </a:r>
          </a:p>
          <a:p>
            <a:pPr marL="533400" indent="-533400">
              <a:lnSpc>
                <a:spcPct val="130000"/>
              </a:lnSpc>
              <a:buFont typeface="Times" charset="0"/>
              <a:buNone/>
            </a:pPr>
            <a:r>
              <a:rPr lang="en-US" sz="2000">
                <a:latin typeface="Arial" charset="0"/>
              </a:rPr>
              <a:t>(2) 	each channel is FIFO. </a:t>
            </a:r>
          </a:p>
          <a:p>
            <a:pPr marL="533400" indent="-533400">
              <a:lnSpc>
                <a:spcPct val="130000"/>
              </a:lnSpc>
              <a:buFont typeface="Times" charset="0"/>
              <a:buChar char="n"/>
            </a:pPr>
            <a:endParaRPr lang="en-US" sz="2000">
              <a:latin typeface="Arial" charset="0"/>
            </a:endParaRPr>
          </a:p>
          <a:p>
            <a:pPr marL="533400" indent="-533400">
              <a:lnSpc>
                <a:spcPct val="130000"/>
              </a:lnSpc>
              <a:buFont typeface="Times" charset="0"/>
              <a:buNone/>
            </a:pPr>
            <a:r>
              <a:rPr lang="en-US" sz="2000">
                <a:latin typeface="Arial" charset="0"/>
              </a:rPr>
              <a:t>	An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initiator</a:t>
            </a:r>
            <a:r>
              <a:rPr lang="en-US" sz="2000">
                <a:latin typeface="Arial" charset="0"/>
              </a:rPr>
              <a:t> initiates the algorithm by sending out a marker (    )</a:t>
            </a:r>
          </a:p>
          <a:p>
            <a:pPr marL="533400" indent="-533400">
              <a:lnSpc>
                <a:spcPct val="130000"/>
              </a:lnSpc>
            </a:pPr>
            <a:endParaRPr lang="en-US" sz="1400"/>
          </a:p>
        </p:txBody>
      </p:sp>
      <p:sp>
        <p:nvSpPr>
          <p:cNvPr id="117764" name="Oval 4"/>
          <p:cNvSpPr>
            <a:spLocks noChangeArrowheads="1"/>
          </p:cNvSpPr>
          <p:nvPr/>
        </p:nvSpPr>
        <p:spPr bwMode="auto">
          <a:xfrm>
            <a:off x="5943600" y="2362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Oval 6"/>
          <p:cNvSpPr>
            <a:spLocks noChangeArrowheads="1"/>
          </p:cNvSpPr>
          <p:nvPr/>
        </p:nvSpPr>
        <p:spPr bwMode="auto">
          <a:xfrm>
            <a:off x="60198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Oval 7"/>
          <p:cNvSpPr>
            <a:spLocks noChangeArrowheads="1"/>
          </p:cNvSpPr>
          <p:nvPr/>
        </p:nvSpPr>
        <p:spPr bwMode="auto">
          <a:xfrm>
            <a:off x="739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Oval 8"/>
          <p:cNvSpPr>
            <a:spLocks noChangeArrowheads="1"/>
          </p:cNvSpPr>
          <p:nvPr/>
        </p:nvSpPr>
        <p:spPr bwMode="auto">
          <a:xfrm>
            <a:off x="6781800" y="4724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>
            <a:off x="6248400" y="2514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7543800" y="26670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 flipH="1">
            <a:off x="6248400" y="3657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 flipV="1">
            <a:off x="6096000" y="25908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6248400" y="25908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H="1">
            <a:off x="6934200" y="38100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flipH="1" flipV="1">
            <a:off x="6248400" y="38862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6" name="AutoShape 16"/>
          <p:cNvSpPr>
            <a:spLocks noChangeArrowheads="1"/>
          </p:cNvSpPr>
          <p:nvPr/>
        </p:nvSpPr>
        <p:spPr bwMode="auto">
          <a:xfrm>
            <a:off x="1981200" y="42672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AutoShape 17"/>
          <p:cNvSpPr>
            <a:spLocks noChangeArrowheads="1"/>
          </p:cNvSpPr>
          <p:nvPr/>
        </p:nvSpPr>
        <p:spPr bwMode="auto">
          <a:xfrm>
            <a:off x="6629400" y="22098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b="1"/>
              <a:t>White and red processes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876800" cy="4114800"/>
          </a:xfrm>
        </p:spPr>
        <p:txBody>
          <a:bodyPr/>
          <a:lstStyle/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Initially every process is </a:t>
            </a:r>
            <a:r>
              <a:rPr lang="en-US" sz="2400" b="1">
                <a:latin typeface="Arial" charset="0"/>
              </a:rPr>
              <a:t>white</a:t>
            </a:r>
            <a:r>
              <a:rPr lang="en-US" sz="1800">
                <a:latin typeface="Arial" charset="0"/>
              </a:rPr>
              <a:t>.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When a process receives a marker,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it turns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1800">
                <a:latin typeface="Arial" charset="0"/>
              </a:rPr>
              <a:t> if it has not already done so.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Every action by a process, and every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message sent by a process gets the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color of that process.</a:t>
            </a: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754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6172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69342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6400800" y="22098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7696200" y="23622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H="1">
            <a:off x="6400800" y="33528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 flipV="1">
            <a:off x="6248400" y="22860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H="1">
            <a:off x="6400800" y="22860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8" name="Line 14"/>
          <p:cNvSpPr>
            <a:spLocks noChangeShapeType="1"/>
          </p:cNvSpPr>
          <p:nvPr/>
        </p:nvSpPr>
        <p:spPr bwMode="auto">
          <a:xfrm flipH="1">
            <a:off x="7086600" y="35052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9" name="Line 15"/>
          <p:cNvSpPr>
            <a:spLocks noChangeShapeType="1"/>
          </p:cNvSpPr>
          <p:nvPr/>
        </p:nvSpPr>
        <p:spPr bwMode="auto">
          <a:xfrm flipH="1" flipV="1">
            <a:off x="6400800" y="35814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AutoShape 16"/>
          <p:cNvSpPr>
            <a:spLocks noChangeArrowheads="1"/>
          </p:cNvSpPr>
          <p:nvPr/>
        </p:nvSpPr>
        <p:spPr bwMode="auto">
          <a:xfrm>
            <a:off x="6781800" y="19050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7&amp;#x0D;&amp;#x0A;Distributed Snapshot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Distributed snapshot&amp;quot;&quot;/&gt;&lt;property id=&quot;20307&quot; value=&quot;305&quot;/&gt;&lt;/object&gt;&lt;object type=&quot;3&quot; unique_id=&quot;10006&quot;&gt;&lt;property id=&quot;20148&quot; value=&quot;5&quot;/&gt;&lt;property id=&quot;20300&quot; value=&quot;Slide 3 - &amp;quot;One-dollar bank&amp;quot;&quot;/&gt;&lt;property id=&quot;20307&quot; value=&quot;306&quot;/&gt;&lt;/object&gt;&lt;object type=&quot;3&quot; unique_id=&quot;10007&quot;&gt;&lt;property id=&quot;20148&quot; value=&quot;5&quot;/&gt;&lt;property id=&quot;20300&quot; value=&quot;Slide 4 - &amp;quot;Importance of snapshots&amp;quot;&quot;/&gt;&lt;property id=&quot;20307&quot; value=&quot;307&quot;/&gt;&lt;/object&gt;&lt;object type=&quot;3&quot; unique_id=&quot;10008&quot;&gt;&lt;property id=&quot;20148&quot; value=&quot;5&quot;/&gt;&lt;property id=&quot;20300&quot; value=&quot;Slide 5 - &amp;quot;Consistent cut&amp;quot;&quot;/&gt;&lt;property id=&quot;20307&quot; value=&quot;308&quot;/&gt;&lt;/object&gt;&lt;object type=&quot;3&quot; unique_id=&quot;10009&quot;&gt;&lt;property id=&quot;20148&quot; value=&quot;5&quot;/&gt;&lt;property id=&quot;20300&quot; value=&quot;Slide 6 - &amp;quot;Consistent snapshot&amp;quot;&quot;/&gt;&lt;property id=&quot;20307&quot; value=&quot;309&quot;/&gt;&lt;/object&gt;&lt;object type=&quot;3&quot; unique_id=&quot;10010&quot;&gt;&lt;property id=&quot;20148&quot; value=&quot;5&quot;/&gt;&lt;property id=&quot;20300&quot; value=&quot;Slide 7 - &amp;quot;Consistent snapshot&amp;quot;&quot;/&gt;&lt;property id=&quot;20307&quot; value=&quot;310&quot;/&gt;&lt;/object&gt;&lt;object type=&quot;3&quot; unique_id=&quot;10011&quot;&gt;&lt;property id=&quot;20148&quot; value=&quot;5&quot;/&gt;&lt;property id=&quot;20300&quot; value=&quot;Slide 8 - &amp;quot;Chandy-Lamport Algorithm&amp;quot;&quot;/&gt;&lt;property id=&quot;20307&quot; value=&quot;314&quot;/&gt;&lt;/object&gt;&lt;object type=&quot;3&quot; unique_id=&quot;10012&quot;&gt;&lt;property id=&quot;20148&quot; value=&quot;5&quot;/&gt;&lt;property id=&quot;20300&quot; value=&quot;Slide 9 - &amp;quot;White and red processes&amp;quot;&quot;/&gt;&lt;property id=&quot;20307&quot; value=&quot;315&quot;/&gt;&lt;/object&gt;&lt;object type=&quot;3&quot; unique_id=&quot;10013&quot;&gt;&lt;property id=&quot;20148&quot; value=&quot;5&quot;/&gt;&lt;property id=&quot;20300&quot; value=&quot;Slide 10 - &amp;quot;Two steps&amp;quot;&quot;/&gt;&lt;property id=&quot;20307&quot; value=&quot;316&quot;/&gt;&lt;/object&gt;&lt;object type=&quot;3&quot; unique_id=&quot;10014&quot;&gt;&lt;property id=&quot;20148&quot; value=&quot;5&quot;/&gt;&lt;property id=&quot;20300&quot; value=&quot;Slide 11 - &amp;quot;Why does it work?&amp;quot;&quot;/&gt;&lt;property id=&quot;20307&quot; value=&quot;317&quot;/&gt;&lt;/object&gt;&lt;object type=&quot;3&quot; unique_id=&quot;10015&quot;&gt;&lt;property id=&quot;20148&quot; value=&quot;5&quot;/&gt;&lt;property id=&quot;20300&quot; value=&quot;Slide 12 - &amp;quot;Why does it work?&amp;quot;&quot;/&gt;&lt;property id=&quot;20307&quot; value=&quot;318&quot;/&gt;&lt;/object&gt;&lt;object type=&quot;3&quot; unique_id=&quot;10016&quot;&gt;&lt;property id=&quot;20148&quot; value=&quot;5&quot;/&gt;&lt;property id=&quot;20300&quot; value=&quot;Slide 13 - &amp;quot;Why does it work?&amp;quot;&quot;/&gt;&lt;property id=&quot;20307&quot; value=&quot;319&quot;/&gt;&lt;/object&gt;&lt;object type=&quot;3&quot; unique_id=&quot;10017&quot;&gt;&lt;property id=&quot;20148&quot; value=&quot;5&quot;/&gt;&lt;property id=&quot;20300&quot; value=&quot;Slide 14 - &amp;quot;Example 1. Count the tokens&amp;quot;&quot;/&gt;&lt;property id=&quot;20307&quot; value=&quot;320&quot;/&gt;&lt;/object&gt;&lt;object type=&quot;3&quot; unique_id=&quot;10018&quot;&gt;&lt;property id=&quot;20148&quot; value=&quot;5&quot;/&gt;&lt;property id=&quot;20300&quot; value=&quot;Slide 15 - &amp;quot;Another example of distributed snapshot: Communicating State Machines&amp;quot;&quot;/&gt;&lt;property id=&quot;20307&quot; value=&quot;321&quot;/&gt;&lt;/object&gt;&lt;object type=&quot;3&quot; unique_id=&quot;10019&quot;&gt;&lt;property id=&quot;20148&quot; value=&quot;5&quot;/&gt;&lt;property id=&quot;20300&quot; value=&quot;Slide 16 - &amp;quot;Something unusual&amp;quot;&quot;/&gt;&lt;property id=&quot;20307&quot; value=&quot;322&quot;/&gt;&lt;/object&gt;&lt;object type=&quot;3&quot; unique_id=&quot;10020&quot;&gt;&lt;property id=&quot;20148&quot; value=&quot;5&quot;/&gt;&lt;property id=&quot;20300&quot; value=&quot;Slide 17 - &amp;quot;Understanding snapshot&amp;quot;&quot;/&gt;&lt;property id=&quot;20307&quot; value=&quot;323&quot;/&gt;&lt;/object&gt;&lt;object type=&quot;3&quot; unique_id=&quot;10021&quot;&gt;&lt;property id=&quot;20148&quot; value=&quot;5&quot;/&gt;&lt;property id=&quot;20300&quot; value=&quot;Slide 18 - &amp;quot;Understanding snapshot&amp;quot;&quot;/&gt;&lt;property id=&quot;20307&quot; value=&quot;324&quot;/&gt;&lt;/object&gt;&lt;object type=&quot;3&quot; unique_id=&quot;10022&quot;&gt;&lt;property id=&quot;20148&quot; value=&quot;5&quot;/&gt;&lt;property id=&quot;20300&quot; value=&quot;Slide 19 - &amp;quot;Discussions&amp;quot;&quot;/&gt;&lt;property id=&quot;20307&quot; value=&quot;325&quot;/&gt;&lt;/object&gt;&lt;object type=&quot;3&quot; unique_id=&quot;10023&quot;&gt;&lt;property id=&quot;20148&quot; value=&quot;5&quot;/&gt;&lt;property id=&quot;20300&quot; value=&quot;Slide 20 - &amp;quot;Discussions&amp;quot;&quot;/&gt;&lt;property id=&quot;20307&quot; value=&quot;326&quot;/&gt;&lt;/object&gt;&lt;object type=&quot;3&quot; unique_id=&quot;10024&quot;&gt;&lt;property id=&quot;20148&quot; value=&quot;5&quot;/&gt;&lt;property id=&quot;20300&quot; value=&quot;Slide 21 - &amp;quot;Questions&amp;quot;&quot;/&gt;&lt;property id=&quot;20307&quot; value=&quot;32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2014</TotalTime>
  <Words>643</Words>
  <Application>Microsoft Office PowerPoint</Application>
  <PresentationFormat>On-screen Show (4:3)</PresentationFormat>
  <Paragraphs>150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MT Extra</vt:lpstr>
      <vt:lpstr>Times</vt:lpstr>
      <vt:lpstr>Trebuchet MS</vt:lpstr>
      <vt:lpstr>Module</vt:lpstr>
      <vt:lpstr>Microsoft Word Document</vt:lpstr>
      <vt:lpstr>ITEC452 Distributed Computing   Lecture 7 Distributed Snapshot</vt:lpstr>
      <vt:lpstr>Distributed snapshot</vt:lpstr>
      <vt:lpstr>One-dollar bank</vt:lpstr>
      <vt:lpstr>Importance of snapshots</vt:lpstr>
      <vt:lpstr>Consistent cut</vt:lpstr>
      <vt:lpstr>Consistent snapshot</vt:lpstr>
      <vt:lpstr>Consistent snapshot</vt:lpstr>
      <vt:lpstr>Chandy-Lamport Algorithm</vt:lpstr>
      <vt:lpstr>White and red processes</vt:lpstr>
      <vt:lpstr>Two steps</vt:lpstr>
      <vt:lpstr>Why does it work?</vt:lpstr>
      <vt:lpstr>Why does it work?</vt:lpstr>
      <vt:lpstr>Why does it work?</vt:lpstr>
      <vt:lpstr>Example 1. Count the tokens</vt:lpstr>
      <vt:lpstr>Another example of distributed snapshot: Communicating State Machines</vt:lpstr>
      <vt:lpstr>Something unusual</vt:lpstr>
      <vt:lpstr>Understanding snapshot</vt:lpstr>
      <vt:lpstr>Understanding snapshot</vt:lpstr>
      <vt:lpstr>Discussions</vt:lpstr>
      <vt:lpstr>Discussions</vt:lpstr>
      <vt:lpstr>Questions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154</cp:revision>
  <dcterms:created xsi:type="dcterms:W3CDTF">2002-11-01T02:53:35Z</dcterms:created>
  <dcterms:modified xsi:type="dcterms:W3CDTF">2011-09-01T03:14:31Z</dcterms:modified>
</cp:coreProperties>
</file>