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handoutMasterIdLst>
    <p:handoutMasterId r:id="rId23"/>
  </p:handoutMasterIdLst>
  <p:sldIdLst>
    <p:sldId id="304" r:id="rId2"/>
    <p:sldId id="305" r:id="rId3"/>
    <p:sldId id="306" r:id="rId4"/>
    <p:sldId id="307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322" r:id="rId20"/>
    <p:sldId id="323" r:id="rId21"/>
    <p:sldId id="324" r:id="rId22"/>
  </p:sldIdLst>
  <p:sldSz cx="9144000" cy="6858000" type="screen4x3"/>
  <p:notesSz cx="7010400" cy="9296400"/>
  <p:custDataLst>
    <p:tags r:id="rId2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99"/>
    <a:srgbClr val="006666"/>
    <a:srgbClr val="FF0066"/>
    <a:srgbClr val="4D4D4D"/>
    <a:srgbClr val="003300"/>
    <a:srgbClr val="FF5050"/>
    <a:srgbClr val="FFFFCC"/>
    <a:srgbClr val="CC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8" autoAdjust="0"/>
    <p:restoredTop sz="94100" autoAdjust="0"/>
  </p:normalViewPr>
  <p:slideViewPr>
    <p:cSldViewPr>
      <p:cViewPr varScale="1">
        <p:scale>
          <a:sx n="105" d="100"/>
          <a:sy n="105" d="100"/>
        </p:scale>
        <p:origin x="-1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48" charset="0"/>
              </a:defRPr>
            </a:lvl1pPr>
          </a:lstStyle>
          <a:p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48" charset="0"/>
              </a:defRPr>
            </a:lvl1pPr>
          </a:lstStyle>
          <a:p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48" charset="0"/>
              </a:defRPr>
            </a:lvl1pPr>
          </a:lstStyle>
          <a:p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48" charset="0"/>
              </a:defRPr>
            </a:lvl1pPr>
          </a:lstStyle>
          <a:p>
            <a:fld id="{0FE3F9FE-BA75-401F-BEEE-CF61534A6AB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4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5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4000"/>
              <a:t>ITEC452</a:t>
            </a:r>
            <a:br>
              <a:rPr lang="en-US" altLang="ko-KR" sz="4000"/>
            </a:br>
            <a:r>
              <a:rPr lang="en-US" altLang="ko-KR" sz="4000"/>
              <a:t>Distributed Computing</a:t>
            </a:r>
            <a:br>
              <a:rPr lang="en-US" altLang="ko-KR" sz="4000"/>
            </a:br>
            <a:r>
              <a:rPr lang="en-US" altLang="ko-KR" sz="4000"/>
              <a:t/>
            </a:r>
            <a:br>
              <a:rPr lang="en-US" altLang="ko-KR" sz="4000"/>
            </a:br>
            <a:r>
              <a:rPr lang="en-US" altLang="ko-KR" sz="4000" smtClean="0"/>
              <a:t/>
            </a:r>
            <a:br>
              <a:rPr lang="en-US" altLang="ko-KR" sz="4000" smtClean="0"/>
            </a:br>
            <a:r>
              <a:rPr lang="en-US" altLang="ko-KR" sz="3200" smtClean="0"/>
              <a:t>Lecture </a:t>
            </a:r>
            <a:r>
              <a:rPr lang="en-US" altLang="ko-KR" sz="3200"/>
              <a:t>8</a:t>
            </a:r>
            <a:br>
              <a:rPr lang="en-US" altLang="ko-KR" sz="3200"/>
            </a:br>
            <a:r>
              <a:rPr lang="en-US" altLang="ko-KR" sz="3200"/>
              <a:t>Global State Collection</a:t>
            </a:r>
            <a:endParaRPr lang="en-US" sz="320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>
              <a:ea typeface="굴림" charset="-127"/>
            </a:endParaRPr>
          </a:p>
          <a:p>
            <a:endParaRPr lang="en-US" altLang="ko-KR">
              <a:ea typeface="굴림" charset="-127"/>
            </a:endParaRPr>
          </a:p>
          <a:p>
            <a:r>
              <a:rPr lang="en-US" altLang="ko-KR">
                <a:ea typeface="굴림" charset="-127"/>
              </a:rPr>
              <a:t>Hwajung Lee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Dijkstra-Scholten algorithm</a:t>
            </a:r>
            <a:endParaRPr lang="en-US"/>
          </a:p>
        </p:txBody>
      </p:sp>
      <p:sp>
        <p:nvSpPr>
          <p:cNvPr id="140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1371600"/>
            <a:ext cx="48006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 sz="2000" b="1">
              <a:latin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The invariants must hold when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an interim node sends an 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ack. 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So, 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ack</a:t>
            </a:r>
            <a:r>
              <a:rPr lang="en-US" sz="2400">
                <a:latin typeface="Arial" charset="0"/>
              </a:rPr>
              <a:t>s will be sent when</a:t>
            </a:r>
          </a:p>
          <a:p>
            <a:pPr>
              <a:buFont typeface="Wingdings" pitchFamily="2" charset="2"/>
              <a:buNone/>
            </a:pPr>
            <a:endParaRPr lang="en-US" sz="2400">
              <a:latin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en-US" sz="2400" b="1"/>
              <a:t> (C-1 ≥ 0) </a:t>
            </a:r>
            <a:r>
              <a:rPr lang="en-US" sz="2400" b="1">
                <a:latin typeface="Symbol" pitchFamily="48" charset="2"/>
                <a:sym typeface="Symbol" pitchFamily="48" charset="2"/>
              </a:rPr>
              <a:t></a:t>
            </a:r>
            <a:r>
              <a:rPr lang="en-US" sz="2400" b="1"/>
              <a:t> (C-1 &gt; 0 </a:t>
            </a:r>
            <a:r>
              <a:rPr lang="en-US" sz="2400" b="1">
                <a:latin typeface="Symbol" pitchFamily="48" charset="2"/>
                <a:sym typeface="Symbol" pitchFamily="48" charset="2"/>
              </a:rPr>
              <a:t></a:t>
            </a:r>
            <a:r>
              <a:rPr lang="en-US" sz="2400" b="1"/>
              <a:t>D=0)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 		</a:t>
            </a:r>
            <a:r>
              <a:rPr lang="en-US" sz="1800"/>
              <a:t>{follows from </a:t>
            </a:r>
            <a:r>
              <a:rPr lang="en-US" sz="1800" b="1"/>
              <a:t>INV1</a:t>
            </a:r>
            <a:r>
              <a:rPr lang="en-US" sz="1800"/>
              <a:t> and </a:t>
            </a:r>
            <a:r>
              <a:rPr lang="en-US" sz="1800" b="1"/>
              <a:t>INV2</a:t>
            </a:r>
            <a:r>
              <a:rPr lang="en-US" sz="1800"/>
              <a:t>}</a:t>
            </a:r>
            <a:endParaRPr lang="en-US" sz="2400"/>
          </a:p>
          <a:p>
            <a:pPr algn="just">
              <a:buFont typeface="Wingdings" pitchFamily="2" charset="2"/>
              <a:buNone/>
            </a:pPr>
            <a:r>
              <a:rPr lang="en-US" sz="2400"/>
              <a:t>=  </a:t>
            </a:r>
            <a:r>
              <a:rPr lang="en-US" sz="2400" b="1"/>
              <a:t>(C &gt; 1) </a:t>
            </a:r>
            <a:r>
              <a:rPr lang="en-US" sz="2400" b="1">
                <a:latin typeface="Symbol" pitchFamily="48" charset="2"/>
                <a:sym typeface="Symbol" pitchFamily="48" charset="2"/>
              </a:rPr>
              <a:t></a:t>
            </a:r>
            <a:r>
              <a:rPr lang="en-US" sz="2400" b="1"/>
              <a:t> (C ≥1 </a:t>
            </a:r>
            <a:r>
              <a:rPr lang="en-US" sz="2400" b="1">
                <a:latin typeface="Symbol" pitchFamily="48" charset="2"/>
                <a:sym typeface="Symbol" pitchFamily="48" charset="2"/>
              </a:rPr>
              <a:t></a:t>
            </a:r>
            <a:r>
              <a:rPr lang="en-US" sz="2400" b="1"/>
              <a:t> D=0)</a:t>
            </a:r>
            <a:r>
              <a:rPr lang="en-US" sz="2400"/>
              <a:t>	</a:t>
            </a:r>
          </a:p>
          <a:p>
            <a:pPr algn="just">
              <a:buFont typeface="Wingdings" pitchFamily="2" charset="2"/>
              <a:buNone/>
            </a:pPr>
            <a:r>
              <a:rPr lang="en-US" sz="2400"/>
              <a:t>=  </a:t>
            </a:r>
            <a:r>
              <a:rPr lang="en-US" sz="2400" b="1"/>
              <a:t>(C &gt; 1) </a:t>
            </a:r>
            <a:r>
              <a:rPr lang="en-US" sz="2400" b="1">
                <a:latin typeface="Symbol" pitchFamily="48" charset="2"/>
                <a:sym typeface="Symbol" pitchFamily="48" charset="2"/>
              </a:rPr>
              <a:t></a:t>
            </a:r>
            <a:r>
              <a:rPr lang="en-US" sz="2400" b="1"/>
              <a:t>(C =1 </a:t>
            </a:r>
            <a:r>
              <a:rPr lang="en-US" sz="2400" b="1">
                <a:latin typeface="Symbol" pitchFamily="48" charset="2"/>
                <a:sym typeface="Symbol" pitchFamily="48" charset="2"/>
              </a:rPr>
              <a:t></a:t>
            </a:r>
            <a:r>
              <a:rPr lang="en-US" sz="2400" b="1"/>
              <a:t> D=0)	</a:t>
            </a:r>
            <a:endParaRPr lang="en-US" b="1"/>
          </a:p>
        </p:txBody>
      </p:sp>
      <p:sp>
        <p:nvSpPr>
          <p:cNvPr id="140292" name="Oval 4"/>
          <p:cNvSpPr>
            <a:spLocks noChangeArrowheads="1"/>
          </p:cNvSpPr>
          <p:nvPr/>
        </p:nvSpPr>
        <p:spPr bwMode="auto">
          <a:xfrm>
            <a:off x="6248400" y="1600200"/>
            <a:ext cx="381000" cy="457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0</a:t>
            </a:r>
          </a:p>
        </p:txBody>
      </p:sp>
      <p:sp>
        <p:nvSpPr>
          <p:cNvPr id="140293" name="Oval 5"/>
          <p:cNvSpPr>
            <a:spLocks noChangeArrowheads="1"/>
          </p:cNvSpPr>
          <p:nvPr/>
        </p:nvSpPr>
        <p:spPr bwMode="auto">
          <a:xfrm>
            <a:off x="6248400" y="2819400"/>
            <a:ext cx="381000" cy="457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1</a:t>
            </a:r>
          </a:p>
        </p:txBody>
      </p:sp>
      <p:sp>
        <p:nvSpPr>
          <p:cNvPr id="140294" name="Line 6"/>
          <p:cNvSpPr>
            <a:spLocks noChangeShapeType="1"/>
          </p:cNvSpPr>
          <p:nvPr/>
        </p:nvSpPr>
        <p:spPr bwMode="auto">
          <a:xfrm>
            <a:off x="6400800" y="2057400"/>
            <a:ext cx="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295" name="Oval 7"/>
          <p:cNvSpPr>
            <a:spLocks noChangeArrowheads="1"/>
          </p:cNvSpPr>
          <p:nvPr/>
        </p:nvSpPr>
        <p:spPr bwMode="auto">
          <a:xfrm>
            <a:off x="5791200" y="3657600"/>
            <a:ext cx="381000" cy="457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2</a:t>
            </a:r>
          </a:p>
        </p:txBody>
      </p:sp>
      <p:sp>
        <p:nvSpPr>
          <p:cNvPr id="140296" name="Oval 8"/>
          <p:cNvSpPr>
            <a:spLocks noChangeArrowheads="1"/>
          </p:cNvSpPr>
          <p:nvPr/>
        </p:nvSpPr>
        <p:spPr bwMode="auto">
          <a:xfrm>
            <a:off x="6629400" y="5029200"/>
            <a:ext cx="381000" cy="457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4</a:t>
            </a:r>
          </a:p>
        </p:txBody>
      </p:sp>
      <p:sp>
        <p:nvSpPr>
          <p:cNvPr id="140297" name="Oval 9"/>
          <p:cNvSpPr>
            <a:spLocks noChangeArrowheads="1"/>
          </p:cNvSpPr>
          <p:nvPr/>
        </p:nvSpPr>
        <p:spPr bwMode="auto">
          <a:xfrm>
            <a:off x="7543800" y="3657600"/>
            <a:ext cx="381000" cy="457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3</a:t>
            </a:r>
          </a:p>
        </p:txBody>
      </p:sp>
      <p:sp>
        <p:nvSpPr>
          <p:cNvPr id="140298" name="Oval 10"/>
          <p:cNvSpPr>
            <a:spLocks noChangeArrowheads="1"/>
          </p:cNvSpPr>
          <p:nvPr/>
        </p:nvSpPr>
        <p:spPr bwMode="auto">
          <a:xfrm>
            <a:off x="7772400" y="5029200"/>
            <a:ext cx="381000" cy="457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5</a:t>
            </a:r>
          </a:p>
        </p:txBody>
      </p:sp>
      <p:sp>
        <p:nvSpPr>
          <p:cNvPr id="140299" name="Line 11"/>
          <p:cNvSpPr>
            <a:spLocks noChangeShapeType="1"/>
          </p:cNvSpPr>
          <p:nvPr/>
        </p:nvSpPr>
        <p:spPr bwMode="auto">
          <a:xfrm flipH="1">
            <a:off x="6096000" y="3200400"/>
            <a:ext cx="228600" cy="533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300" name="Line 12"/>
          <p:cNvSpPr>
            <a:spLocks noChangeShapeType="1"/>
          </p:cNvSpPr>
          <p:nvPr/>
        </p:nvSpPr>
        <p:spPr bwMode="auto">
          <a:xfrm>
            <a:off x="6553200" y="3200400"/>
            <a:ext cx="990600" cy="609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301" name="Line 13"/>
          <p:cNvSpPr>
            <a:spLocks noChangeShapeType="1"/>
          </p:cNvSpPr>
          <p:nvPr/>
        </p:nvSpPr>
        <p:spPr bwMode="auto">
          <a:xfrm>
            <a:off x="6019800" y="4114800"/>
            <a:ext cx="6858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302" name="Line 14"/>
          <p:cNvSpPr>
            <a:spLocks noChangeShapeType="1"/>
          </p:cNvSpPr>
          <p:nvPr/>
        </p:nvSpPr>
        <p:spPr bwMode="auto">
          <a:xfrm>
            <a:off x="6172200" y="2209800"/>
            <a:ext cx="0" cy="30480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303" name="Line 15"/>
          <p:cNvSpPr>
            <a:spLocks noChangeShapeType="1"/>
          </p:cNvSpPr>
          <p:nvPr/>
        </p:nvSpPr>
        <p:spPr bwMode="auto">
          <a:xfrm flipH="1">
            <a:off x="6019800" y="3200400"/>
            <a:ext cx="76200" cy="22860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304" name="Line 16"/>
          <p:cNvSpPr>
            <a:spLocks noChangeShapeType="1"/>
          </p:cNvSpPr>
          <p:nvPr/>
        </p:nvSpPr>
        <p:spPr bwMode="auto">
          <a:xfrm>
            <a:off x="6934200" y="3200400"/>
            <a:ext cx="304800" cy="22860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305" name="Line 17"/>
          <p:cNvSpPr>
            <a:spLocks noChangeShapeType="1"/>
          </p:cNvSpPr>
          <p:nvPr/>
        </p:nvSpPr>
        <p:spPr bwMode="auto">
          <a:xfrm>
            <a:off x="6019800" y="4343400"/>
            <a:ext cx="228600" cy="30480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306" name="Line 18"/>
          <p:cNvSpPr>
            <a:spLocks noChangeShapeType="1"/>
          </p:cNvSpPr>
          <p:nvPr/>
        </p:nvSpPr>
        <p:spPr bwMode="auto">
          <a:xfrm flipH="1">
            <a:off x="6934200" y="4038600"/>
            <a:ext cx="685800" cy="990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Dijkstra-Scholten algorithm</a:t>
            </a:r>
            <a:endParaRPr lang="en-US"/>
          </a:p>
        </p:txBody>
      </p:sp>
      <p:sp>
        <p:nvSpPr>
          <p:cNvPr id="14131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09600" y="1524000"/>
            <a:ext cx="4876800" cy="4114800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/>
              <a:t>program </a:t>
            </a:r>
            <a:r>
              <a:rPr lang="en-US" sz="2000"/>
              <a:t>detect {for an internal node i}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/>
              <a:t>initially</a:t>
            </a:r>
            <a:r>
              <a:rPr lang="en-US" sz="2000"/>
              <a:t>	C=0, D=0, </a:t>
            </a:r>
            <a:r>
              <a:rPr lang="en-US" sz="2000">
                <a:solidFill>
                  <a:srgbClr val="C70F05"/>
                </a:solidFill>
              </a:rPr>
              <a:t>parent = i</a:t>
            </a:r>
          </a:p>
          <a:p>
            <a:pPr algn="just">
              <a:lnSpc>
                <a:spcPct val="90000"/>
              </a:lnSpc>
            </a:pPr>
            <a:endParaRPr lang="en-US" sz="2000"/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/>
              <a:t>do</a:t>
            </a:r>
            <a:r>
              <a:rPr lang="en-US" sz="2000"/>
              <a:t>   m = signal </a:t>
            </a:r>
            <a:r>
              <a:rPr lang="en-US" sz="2000">
                <a:latin typeface="Symbol" pitchFamily="48" charset="2"/>
                <a:sym typeface="Symbol" pitchFamily="48" charset="2"/>
              </a:rPr>
              <a:t></a:t>
            </a:r>
            <a:r>
              <a:rPr lang="en-US" sz="2000"/>
              <a:t> (C=0) </a:t>
            </a:r>
            <a:r>
              <a:rPr lang="en-US" sz="2000">
                <a:latin typeface="Symbol" pitchFamily="48" charset="2"/>
                <a:sym typeface="Symbol" pitchFamily="48" charset="2"/>
              </a:rPr>
              <a:t></a:t>
            </a:r>
            <a:r>
              <a:rPr lang="en-US" sz="2000"/>
              <a:t>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	C:=1; state:= active; </a:t>
            </a:r>
            <a:r>
              <a:rPr lang="en-US" sz="2000">
                <a:solidFill>
                  <a:srgbClr val="C70F05"/>
                </a:solidFill>
              </a:rPr>
              <a:t>parent := sender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  <a:latin typeface="Arial Narrow" pitchFamily="48" charset="0"/>
              </a:rPr>
              <a:t>	{Send signals to engage other nodes if necessary, or turn passive}</a:t>
            </a:r>
            <a:r>
              <a:rPr lang="en-US" sz="2000"/>
              <a:t> </a:t>
            </a:r>
          </a:p>
          <a:p>
            <a:pPr algn="just">
              <a:lnSpc>
                <a:spcPct val="90000"/>
              </a:lnSpc>
              <a:buFont typeface="Symbol" pitchFamily="48" charset="2"/>
              <a:buChar char="ÿ"/>
            </a:pPr>
            <a:r>
              <a:rPr lang="en-US" sz="2000"/>
              <a:t>m = ack  </a:t>
            </a:r>
            <a:r>
              <a:rPr lang="en-US" sz="2000">
                <a:latin typeface="Symbol" pitchFamily="48" charset="2"/>
                <a:sym typeface="Symbol" pitchFamily="48" charset="2"/>
              </a:rPr>
              <a:t> </a:t>
            </a:r>
            <a:r>
              <a:rPr lang="en-US" sz="2000"/>
              <a:t>D:= D-1</a:t>
            </a:r>
          </a:p>
          <a:p>
            <a:pPr algn="just">
              <a:lnSpc>
                <a:spcPct val="90000"/>
              </a:lnSpc>
              <a:buFont typeface="Symbol" pitchFamily="48" charset="2"/>
              <a:buChar char="ÿ"/>
            </a:pPr>
            <a:r>
              <a:rPr lang="en-US" sz="2000"/>
              <a:t>(C=1</a:t>
            </a:r>
            <a:r>
              <a:rPr lang="en-US" sz="2000">
                <a:latin typeface="Symbol" pitchFamily="48" charset="2"/>
                <a:sym typeface="Symbol" pitchFamily="48" charset="2"/>
              </a:rPr>
              <a:t> </a:t>
            </a:r>
            <a:r>
              <a:rPr lang="en-US" sz="2000"/>
              <a:t>D=0) </a:t>
            </a:r>
            <a:r>
              <a:rPr lang="en-US" sz="2000">
                <a:latin typeface="Symbol" pitchFamily="48" charset="2"/>
                <a:sym typeface="Symbol" pitchFamily="48" charset="2"/>
              </a:rPr>
              <a:t></a:t>
            </a:r>
            <a:r>
              <a:rPr lang="en-US" sz="2000"/>
              <a:t> state = passive </a:t>
            </a:r>
            <a:r>
              <a:rPr lang="en-US" sz="2000">
                <a:latin typeface="Symbol" pitchFamily="48" charset="2"/>
                <a:sym typeface="Symbol" pitchFamily="48" charset="2"/>
              </a:rPr>
              <a:t></a:t>
            </a:r>
            <a:r>
              <a:rPr lang="en-US" sz="2000"/>
              <a:t>	</a:t>
            </a:r>
          </a:p>
          <a:p>
            <a:pPr algn="just">
              <a:lnSpc>
                <a:spcPct val="90000"/>
              </a:lnSpc>
              <a:buFont typeface="Symbol" pitchFamily="48" charset="2"/>
              <a:buNone/>
            </a:pPr>
            <a:r>
              <a:rPr lang="en-US" sz="2000"/>
              <a:t>	</a:t>
            </a:r>
            <a:r>
              <a:rPr lang="en-US" sz="2000">
                <a:solidFill>
                  <a:srgbClr val="C70F05"/>
                </a:solidFill>
              </a:rPr>
              <a:t>send ack</a:t>
            </a:r>
            <a:r>
              <a:rPr lang="en-US" sz="2000"/>
              <a:t> to parent; C:= 0; </a:t>
            </a:r>
            <a:r>
              <a:rPr lang="en-US" sz="2000">
                <a:solidFill>
                  <a:srgbClr val="C70F05"/>
                </a:solidFill>
              </a:rPr>
              <a:t>parent := i</a:t>
            </a:r>
            <a:endParaRPr lang="en-US" sz="2000"/>
          </a:p>
          <a:p>
            <a:pPr algn="just">
              <a:lnSpc>
                <a:spcPct val="90000"/>
              </a:lnSpc>
              <a:buFont typeface="Symbol" pitchFamily="48" charset="2"/>
              <a:buChar char="ÿ"/>
            </a:pPr>
            <a:r>
              <a:rPr lang="en-US" sz="2000"/>
              <a:t>m = signal </a:t>
            </a:r>
            <a:r>
              <a:rPr lang="en-US" sz="2000">
                <a:latin typeface="Symbol" pitchFamily="48" charset="2"/>
                <a:sym typeface="Symbol" pitchFamily="48" charset="2"/>
              </a:rPr>
              <a:t></a:t>
            </a:r>
            <a:r>
              <a:rPr lang="en-US" sz="2000"/>
              <a:t> (C=1)</a:t>
            </a:r>
            <a:r>
              <a:rPr lang="en-US" sz="2000" b="1"/>
              <a:t>  </a:t>
            </a:r>
            <a:r>
              <a:rPr lang="en-US" sz="2000">
                <a:latin typeface="Symbol" pitchFamily="48" charset="2"/>
                <a:sym typeface="Symbol" pitchFamily="48" charset="2"/>
              </a:rPr>
              <a:t>	</a:t>
            </a:r>
          </a:p>
          <a:p>
            <a:pPr algn="just">
              <a:lnSpc>
                <a:spcPct val="90000"/>
              </a:lnSpc>
              <a:buFont typeface="Symbol" pitchFamily="48" charset="2"/>
              <a:buNone/>
            </a:pPr>
            <a:r>
              <a:rPr lang="en-US" sz="2400"/>
              <a:t>	</a:t>
            </a:r>
            <a:r>
              <a:rPr lang="en-US" sz="2000">
                <a:solidFill>
                  <a:srgbClr val="C70F05"/>
                </a:solidFill>
              </a:rPr>
              <a:t>send ack</a:t>
            </a:r>
            <a:r>
              <a:rPr lang="en-US" sz="2400"/>
              <a:t> </a:t>
            </a:r>
            <a:r>
              <a:rPr lang="en-US" sz="2000"/>
              <a:t>to the sender</a:t>
            </a:r>
            <a:r>
              <a:rPr lang="en-US" sz="2400"/>
              <a:t>;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/>
              <a:t>od</a:t>
            </a:r>
          </a:p>
          <a:p>
            <a:pPr algn="just">
              <a:lnSpc>
                <a:spcPct val="90000"/>
              </a:lnSpc>
            </a:pPr>
            <a:endParaRPr lang="en-US" sz="1800" b="1"/>
          </a:p>
        </p:txBody>
      </p:sp>
      <p:sp>
        <p:nvSpPr>
          <p:cNvPr id="141316" name="Oval 4"/>
          <p:cNvSpPr>
            <a:spLocks noChangeArrowheads="1"/>
          </p:cNvSpPr>
          <p:nvPr/>
        </p:nvSpPr>
        <p:spPr bwMode="auto">
          <a:xfrm>
            <a:off x="6629400" y="1371600"/>
            <a:ext cx="381000" cy="457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0</a:t>
            </a:r>
          </a:p>
        </p:txBody>
      </p:sp>
      <p:sp>
        <p:nvSpPr>
          <p:cNvPr id="141317" name="Oval 5"/>
          <p:cNvSpPr>
            <a:spLocks noChangeArrowheads="1"/>
          </p:cNvSpPr>
          <p:nvPr/>
        </p:nvSpPr>
        <p:spPr bwMode="auto">
          <a:xfrm>
            <a:off x="6629400" y="2590800"/>
            <a:ext cx="381000" cy="457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1</a:t>
            </a:r>
          </a:p>
        </p:txBody>
      </p:sp>
      <p:sp>
        <p:nvSpPr>
          <p:cNvPr id="141318" name="Line 6"/>
          <p:cNvSpPr>
            <a:spLocks noChangeShapeType="1"/>
          </p:cNvSpPr>
          <p:nvPr/>
        </p:nvSpPr>
        <p:spPr bwMode="auto">
          <a:xfrm>
            <a:off x="6781800" y="1828800"/>
            <a:ext cx="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19" name="Oval 7"/>
          <p:cNvSpPr>
            <a:spLocks noChangeArrowheads="1"/>
          </p:cNvSpPr>
          <p:nvPr/>
        </p:nvSpPr>
        <p:spPr bwMode="auto">
          <a:xfrm>
            <a:off x="6172200" y="3429000"/>
            <a:ext cx="381000" cy="457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2</a:t>
            </a:r>
          </a:p>
        </p:txBody>
      </p:sp>
      <p:sp>
        <p:nvSpPr>
          <p:cNvPr id="141320" name="Oval 8"/>
          <p:cNvSpPr>
            <a:spLocks noChangeArrowheads="1"/>
          </p:cNvSpPr>
          <p:nvPr/>
        </p:nvSpPr>
        <p:spPr bwMode="auto">
          <a:xfrm>
            <a:off x="7010400" y="4800600"/>
            <a:ext cx="381000" cy="457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4</a:t>
            </a:r>
          </a:p>
        </p:txBody>
      </p:sp>
      <p:sp>
        <p:nvSpPr>
          <p:cNvPr id="141321" name="Oval 9"/>
          <p:cNvSpPr>
            <a:spLocks noChangeArrowheads="1"/>
          </p:cNvSpPr>
          <p:nvPr/>
        </p:nvSpPr>
        <p:spPr bwMode="auto">
          <a:xfrm>
            <a:off x="7924800" y="3429000"/>
            <a:ext cx="381000" cy="457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3</a:t>
            </a:r>
          </a:p>
        </p:txBody>
      </p:sp>
      <p:sp>
        <p:nvSpPr>
          <p:cNvPr id="141322" name="Oval 10"/>
          <p:cNvSpPr>
            <a:spLocks noChangeArrowheads="1"/>
          </p:cNvSpPr>
          <p:nvPr/>
        </p:nvSpPr>
        <p:spPr bwMode="auto">
          <a:xfrm>
            <a:off x="8153400" y="4800600"/>
            <a:ext cx="381000" cy="457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5</a:t>
            </a:r>
          </a:p>
        </p:txBody>
      </p:sp>
      <p:sp>
        <p:nvSpPr>
          <p:cNvPr id="141323" name="Line 11"/>
          <p:cNvSpPr>
            <a:spLocks noChangeShapeType="1"/>
          </p:cNvSpPr>
          <p:nvPr/>
        </p:nvSpPr>
        <p:spPr bwMode="auto">
          <a:xfrm flipH="1">
            <a:off x="6477000" y="2971800"/>
            <a:ext cx="228600" cy="533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24" name="Line 12"/>
          <p:cNvSpPr>
            <a:spLocks noChangeShapeType="1"/>
          </p:cNvSpPr>
          <p:nvPr/>
        </p:nvSpPr>
        <p:spPr bwMode="auto">
          <a:xfrm>
            <a:off x="6934200" y="2971800"/>
            <a:ext cx="990600" cy="609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25" name="Line 13"/>
          <p:cNvSpPr>
            <a:spLocks noChangeShapeType="1"/>
          </p:cNvSpPr>
          <p:nvPr/>
        </p:nvSpPr>
        <p:spPr bwMode="auto">
          <a:xfrm>
            <a:off x="6400800" y="3886200"/>
            <a:ext cx="6858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26" name="Line 14"/>
          <p:cNvSpPr>
            <a:spLocks noChangeShapeType="1"/>
          </p:cNvSpPr>
          <p:nvPr/>
        </p:nvSpPr>
        <p:spPr bwMode="auto">
          <a:xfrm>
            <a:off x="6553200" y="1981200"/>
            <a:ext cx="0" cy="30480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27" name="Line 15"/>
          <p:cNvSpPr>
            <a:spLocks noChangeShapeType="1"/>
          </p:cNvSpPr>
          <p:nvPr/>
        </p:nvSpPr>
        <p:spPr bwMode="auto">
          <a:xfrm flipH="1">
            <a:off x="6400800" y="2971800"/>
            <a:ext cx="76200" cy="22860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28" name="Line 16"/>
          <p:cNvSpPr>
            <a:spLocks noChangeShapeType="1"/>
          </p:cNvSpPr>
          <p:nvPr/>
        </p:nvSpPr>
        <p:spPr bwMode="auto">
          <a:xfrm>
            <a:off x="7315200" y="2971800"/>
            <a:ext cx="304800" cy="22860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29" name="Line 17"/>
          <p:cNvSpPr>
            <a:spLocks noChangeShapeType="1"/>
          </p:cNvSpPr>
          <p:nvPr/>
        </p:nvSpPr>
        <p:spPr bwMode="auto">
          <a:xfrm>
            <a:off x="6400800" y="4114800"/>
            <a:ext cx="228600" cy="30480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30" name="Line 18"/>
          <p:cNvSpPr>
            <a:spLocks noChangeShapeType="1"/>
          </p:cNvSpPr>
          <p:nvPr/>
        </p:nvSpPr>
        <p:spPr bwMode="auto">
          <a:xfrm flipH="1">
            <a:off x="7315200" y="3810000"/>
            <a:ext cx="685800" cy="990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31" name="Rectangle 19"/>
          <p:cNvSpPr>
            <a:spLocks noChangeArrowheads="1"/>
          </p:cNvSpPr>
          <p:nvPr/>
        </p:nvSpPr>
        <p:spPr bwMode="auto">
          <a:xfrm>
            <a:off x="1600200" y="5943600"/>
            <a:ext cx="6446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accent2"/>
                </a:solidFill>
                <a:latin typeface="Times New Roman" pitchFamily="48" charset="0"/>
              </a:rPr>
              <a:t>Note that the engaged nodes induce a spanning tree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Distributed deadlock</a:t>
            </a:r>
            <a:endParaRPr lang="en-US"/>
          </a:p>
        </p:txBody>
      </p:sp>
      <p:sp>
        <p:nvSpPr>
          <p:cNvPr id="14233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77724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>
                <a:latin typeface="Arial" charset="0"/>
              </a:rPr>
              <a:t>	</a:t>
            </a:r>
            <a:r>
              <a:rPr lang="en-US" sz="2400">
                <a:latin typeface="Arial" charset="0"/>
              </a:rPr>
              <a:t>Assume each process owns a few resources, and review how resources are allocated.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</a:t>
            </a:r>
            <a:r>
              <a:rPr lang="en-US" sz="2400" i="1">
                <a:solidFill>
                  <a:srgbClr val="C70F05"/>
                </a:solidFill>
                <a:latin typeface="Arial" charset="0"/>
              </a:rPr>
              <a:t>Why deadlocks occur?</a:t>
            </a:r>
            <a:endParaRPr lang="en-US" sz="2400">
              <a:latin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- Exclusive (i.e not shared) resources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- Non-preemptive scheduling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- Circular waiting by all or a subset of processes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/>
              <a:t>Distributed deadlock</a:t>
            </a:r>
            <a:endParaRPr lang="en-US"/>
          </a:p>
        </p:txBody>
      </p:sp>
      <p:sp>
        <p:nvSpPr>
          <p:cNvPr id="1433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>
                <a:latin typeface="Arial" charset="0"/>
              </a:rPr>
              <a:t>	</a:t>
            </a:r>
          </a:p>
          <a:p>
            <a:pPr>
              <a:buFont typeface="Wingdings" pitchFamily="2" charset="2"/>
              <a:buNone/>
            </a:pPr>
            <a:r>
              <a:rPr lang="en-US" sz="2800">
                <a:latin typeface="Arial" charset="0"/>
              </a:rPr>
              <a:t>	</a:t>
            </a:r>
            <a:r>
              <a:rPr lang="en-US" sz="2400" b="1" i="1">
                <a:solidFill>
                  <a:schemeClr val="accent2"/>
                </a:solidFill>
                <a:latin typeface="Arial" charset="0"/>
              </a:rPr>
              <a:t>Three aspects of deadlock</a:t>
            </a:r>
          </a:p>
          <a:p>
            <a:pPr lvl="1"/>
            <a:r>
              <a:rPr lang="en-US" sz="2000">
                <a:latin typeface="Arial" charset="0"/>
              </a:rPr>
              <a:t>	</a:t>
            </a:r>
            <a:r>
              <a:rPr lang="en-US" sz="2400">
                <a:latin typeface="Arial" charset="0"/>
              </a:rPr>
              <a:t>deadlock</a:t>
            </a:r>
            <a:r>
              <a:rPr lang="en-US" sz="2000">
                <a:latin typeface="Arial" charset="0"/>
              </a:rPr>
              <a:t> </a:t>
            </a:r>
            <a:r>
              <a:rPr lang="en-US" sz="2400">
                <a:latin typeface="Arial" charset="0"/>
              </a:rPr>
              <a:t>detection</a:t>
            </a:r>
          </a:p>
          <a:p>
            <a:pPr lvl="1"/>
            <a:r>
              <a:rPr lang="en-US" sz="2400">
                <a:latin typeface="Arial" charset="0"/>
              </a:rPr>
              <a:t>	deadlock prevention</a:t>
            </a:r>
          </a:p>
          <a:p>
            <a:pPr lvl="1"/>
            <a:r>
              <a:rPr lang="en-US" sz="2400">
                <a:latin typeface="Arial" charset="0"/>
              </a:rPr>
              <a:t>	deadlock recovery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Distributed deadlock</a:t>
            </a:r>
            <a:endParaRPr lang="en-US"/>
          </a:p>
        </p:txBody>
      </p:sp>
      <p:sp>
        <p:nvSpPr>
          <p:cNvPr id="14438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00200"/>
            <a:ext cx="7158038" cy="4114800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en-US" sz="2400">
                <a:solidFill>
                  <a:srgbClr val="C70F05"/>
                </a:solidFill>
                <a:latin typeface="Arial" charset="0"/>
              </a:rPr>
              <a:t>May occur due to bad designs/bad strategy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[Sometimes 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prevention</a:t>
            </a:r>
            <a:r>
              <a:rPr lang="en-US" sz="2400">
                <a:latin typeface="Arial" charset="0"/>
              </a:rPr>
              <a:t> is more expensive than 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detection</a:t>
            </a:r>
            <a:r>
              <a:rPr lang="en-US" sz="2400">
                <a:latin typeface="Arial" charset="0"/>
              </a:rPr>
              <a:t> and 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recovery</a:t>
            </a:r>
            <a:r>
              <a:rPr lang="en-US" sz="2400">
                <a:latin typeface="Arial" charset="0"/>
              </a:rPr>
              <a:t>. So designs may not care about deadlocks, particularly if it is rare.]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endParaRPr lang="en-US" sz="2400">
              <a:latin typeface="Arial" charset="0"/>
            </a:endParaRPr>
          </a:p>
          <a:p>
            <a:pPr>
              <a:lnSpc>
                <a:spcPct val="125000"/>
              </a:lnSpc>
            </a:pPr>
            <a:r>
              <a:rPr lang="en-US" sz="2400">
                <a:solidFill>
                  <a:srgbClr val="C70F05"/>
                </a:solidFill>
                <a:latin typeface="Arial" charset="0"/>
              </a:rPr>
              <a:t>Caused by failures or perturbations in the system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endParaRPr lang="en-US" sz="2400">
              <a:latin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>
              <a:latin typeface="Arial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Wait-for Graph (WFG)</a:t>
            </a:r>
            <a:endParaRPr lang="en-US"/>
          </a:p>
        </p:txBody>
      </p:sp>
      <p:sp>
        <p:nvSpPr>
          <p:cNvPr id="14541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09600" y="1600200"/>
            <a:ext cx="5562600" cy="4114800"/>
          </a:xfrm>
        </p:spPr>
        <p:txBody>
          <a:bodyPr/>
          <a:lstStyle/>
          <a:p>
            <a:r>
              <a:rPr lang="en-US" sz="2400">
                <a:latin typeface="Arial" charset="0"/>
              </a:rPr>
              <a:t>Represents who waits for whom.</a:t>
            </a:r>
          </a:p>
          <a:p>
            <a:endParaRPr lang="en-US" sz="2400">
              <a:latin typeface="Arial" charset="0"/>
            </a:endParaRPr>
          </a:p>
          <a:p>
            <a:r>
              <a:rPr lang="en-US" sz="2400">
                <a:latin typeface="Arial" charset="0"/>
              </a:rPr>
              <a:t>No single process can see the WFG.</a:t>
            </a:r>
          </a:p>
          <a:p>
            <a:endParaRPr lang="en-US" sz="2400">
              <a:latin typeface="Arial" charset="0"/>
            </a:endParaRPr>
          </a:p>
          <a:p>
            <a:r>
              <a:rPr lang="en-US" sz="2400">
                <a:latin typeface="Arial" charset="0"/>
              </a:rPr>
              <a:t>Review how the WFG is formed.</a:t>
            </a:r>
          </a:p>
        </p:txBody>
      </p:sp>
      <p:sp>
        <p:nvSpPr>
          <p:cNvPr id="145412" name="Oval 4"/>
          <p:cNvSpPr>
            <a:spLocks noChangeArrowheads="1"/>
          </p:cNvSpPr>
          <p:nvPr/>
        </p:nvSpPr>
        <p:spPr bwMode="auto">
          <a:xfrm>
            <a:off x="6629400" y="2895600"/>
            <a:ext cx="304800" cy="3810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3" name="Oval 5"/>
          <p:cNvSpPr>
            <a:spLocks noChangeArrowheads="1"/>
          </p:cNvSpPr>
          <p:nvPr/>
        </p:nvSpPr>
        <p:spPr bwMode="auto">
          <a:xfrm>
            <a:off x="7620000" y="4038600"/>
            <a:ext cx="304800" cy="3810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4" name="Oval 6"/>
          <p:cNvSpPr>
            <a:spLocks noChangeArrowheads="1"/>
          </p:cNvSpPr>
          <p:nvPr/>
        </p:nvSpPr>
        <p:spPr bwMode="auto">
          <a:xfrm>
            <a:off x="6400800" y="4419600"/>
            <a:ext cx="304800" cy="3810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5" name="Oval 7"/>
          <p:cNvSpPr>
            <a:spLocks noChangeArrowheads="1"/>
          </p:cNvSpPr>
          <p:nvPr/>
        </p:nvSpPr>
        <p:spPr bwMode="auto">
          <a:xfrm>
            <a:off x="7924800" y="2819400"/>
            <a:ext cx="304800" cy="3810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6" name="Oval 8"/>
          <p:cNvSpPr>
            <a:spLocks noChangeArrowheads="1"/>
          </p:cNvSpPr>
          <p:nvPr/>
        </p:nvSpPr>
        <p:spPr bwMode="auto">
          <a:xfrm>
            <a:off x="8153400" y="5257800"/>
            <a:ext cx="304800" cy="3810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7" name="Line 9"/>
          <p:cNvSpPr>
            <a:spLocks noChangeShapeType="1"/>
          </p:cNvSpPr>
          <p:nvPr/>
        </p:nvSpPr>
        <p:spPr bwMode="auto">
          <a:xfrm flipV="1">
            <a:off x="7772400" y="3200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8" name="Line 10"/>
          <p:cNvSpPr>
            <a:spLocks noChangeShapeType="1"/>
          </p:cNvSpPr>
          <p:nvPr/>
        </p:nvSpPr>
        <p:spPr bwMode="auto">
          <a:xfrm>
            <a:off x="6934200" y="3048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9" name="Line 11"/>
          <p:cNvSpPr>
            <a:spLocks noChangeShapeType="1"/>
          </p:cNvSpPr>
          <p:nvPr/>
        </p:nvSpPr>
        <p:spPr bwMode="auto">
          <a:xfrm flipV="1">
            <a:off x="6629400" y="3124200"/>
            <a:ext cx="1371600" cy="129540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20" name="Line 12"/>
          <p:cNvSpPr>
            <a:spLocks noChangeShapeType="1"/>
          </p:cNvSpPr>
          <p:nvPr/>
        </p:nvSpPr>
        <p:spPr bwMode="auto">
          <a:xfrm flipH="1" flipV="1">
            <a:off x="6705600" y="4724400"/>
            <a:ext cx="1447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21" name="Line 13"/>
          <p:cNvSpPr>
            <a:spLocks noChangeShapeType="1"/>
          </p:cNvSpPr>
          <p:nvPr/>
        </p:nvSpPr>
        <p:spPr bwMode="auto">
          <a:xfrm flipV="1">
            <a:off x="6477000" y="3200400"/>
            <a:ext cx="228600" cy="121920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22" name="Line 14"/>
          <p:cNvSpPr>
            <a:spLocks noChangeShapeType="1"/>
          </p:cNvSpPr>
          <p:nvPr/>
        </p:nvSpPr>
        <p:spPr bwMode="auto">
          <a:xfrm>
            <a:off x="8153400" y="3200400"/>
            <a:ext cx="1524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Another classification</a:t>
            </a:r>
            <a:endParaRPr lang="en-US"/>
          </a:p>
        </p:txBody>
      </p:sp>
      <p:sp>
        <p:nvSpPr>
          <p:cNvPr id="14643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1752600"/>
            <a:ext cx="4529138" cy="4114800"/>
          </a:xfrm>
        </p:spPr>
        <p:txBody>
          <a:bodyPr/>
          <a:lstStyle/>
          <a:p>
            <a:r>
              <a:rPr lang="en-US" sz="2400" b="1">
                <a:solidFill>
                  <a:srgbClr val="C70F05"/>
                </a:solidFill>
                <a:latin typeface="Arial" charset="0"/>
              </a:rPr>
              <a:t>Resource deadlock</a:t>
            </a:r>
            <a:endParaRPr lang="en-US" sz="2400">
              <a:latin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[R1 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AND</a:t>
            </a:r>
            <a:r>
              <a:rPr lang="en-US" sz="2400">
                <a:latin typeface="Arial" charset="0"/>
              </a:rPr>
              <a:t> R2 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AND</a:t>
            </a:r>
            <a:r>
              <a:rPr lang="en-US" sz="2400">
                <a:latin typeface="Arial" charset="0"/>
              </a:rPr>
              <a:t> R3 …] 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also known as AND deadlock</a:t>
            </a:r>
          </a:p>
          <a:p>
            <a:pPr>
              <a:buFont typeface="Wingdings" pitchFamily="2" charset="2"/>
              <a:buNone/>
            </a:pPr>
            <a:endParaRPr lang="en-US" sz="2400">
              <a:latin typeface="Arial" charset="0"/>
            </a:endParaRPr>
          </a:p>
          <a:p>
            <a:r>
              <a:rPr lang="en-US" sz="2400" b="1">
                <a:solidFill>
                  <a:srgbClr val="C70F05"/>
                </a:solidFill>
                <a:latin typeface="Arial" charset="0"/>
              </a:rPr>
              <a:t>Communication deadlock</a:t>
            </a:r>
            <a:endParaRPr lang="en-US" sz="2400">
              <a:latin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[R1 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OR</a:t>
            </a:r>
            <a:r>
              <a:rPr lang="en-US" sz="2400">
                <a:latin typeface="Arial" charset="0"/>
              </a:rPr>
              <a:t> R2 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OR</a:t>
            </a:r>
            <a:r>
              <a:rPr lang="en-US" sz="2400">
                <a:latin typeface="Arial" charset="0"/>
              </a:rPr>
              <a:t> R3 …] 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also known as OR deadlock</a:t>
            </a:r>
          </a:p>
          <a:p>
            <a:endParaRPr lang="en-US" sz="2400">
              <a:latin typeface="Arial" charset="0"/>
            </a:endParaRPr>
          </a:p>
        </p:txBody>
      </p:sp>
      <p:sp>
        <p:nvSpPr>
          <p:cNvPr id="146436" name="Oval 4"/>
          <p:cNvSpPr>
            <a:spLocks noChangeArrowheads="1"/>
          </p:cNvSpPr>
          <p:nvPr/>
        </p:nvSpPr>
        <p:spPr bwMode="auto">
          <a:xfrm>
            <a:off x="6553200" y="2057400"/>
            <a:ext cx="304800" cy="3810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37" name="Oval 5"/>
          <p:cNvSpPr>
            <a:spLocks noChangeArrowheads="1"/>
          </p:cNvSpPr>
          <p:nvPr/>
        </p:nvSpPr>
        <p:spPr bwMode="auto">
          <a:xfrm>
            <a:off x="7543800" y="3200400"/>
            <a:ext cx="304800" cy="3810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38" name="Oval 6"/>
          <p:cNvSpPr>
            <a:spLocks noChangeArrowheads="1"/>
          </p:cNvSpPr>
          <p:nvPr/>
        </p:nvSpPr>
        <p:spPr bwMode="auto">
          <a:xfrm>
            <a:off x="6324600" y="3581400"/>
            <a:ext cx="304800" cy="3810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39" name="Oval 7"/>
          <p:cNvSpPr>
            <a:spLocks noChangeArrowheads="1"/>
          </p:cNvSpPr>
          <p:nvPr/>
        </p:nvSpPr>
        <p:spPr bwMode="auto">
          <a:xfrm>
            <a:off x="7848600" y="1981200"/>
            <a:ext cx="304800" cy="3810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40" name="Oval 8"/>
          <p:cNvSpPr>
            <a:spLocks noChangeArrowheads="1"/>
          </p:cNvSpPr>
          <p:nvPr/>
        </p:nvSpPr>
        <p:spPr bwMode="auto">
          <a:xfrm>
            <a:off x="8077200" y="4419600"/>
            <a:ext cx="304800" cy="3810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41" name="Line 9"/>
          <p:cNvSpPr>
            <a:spLocks noChangeShapeType="1"/>
          </p:cNvSpPr>
          <p:nvPr/>
        </p:nvSpPr>
        <p:spPr bwMode="auto">
          <a:xfrm flipV="1">
            <a:off x="7696200" y="23622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42" name="Line 10"/>
          <p:cNvSpPr>
            <a:spLocks noChangeShapeType="1"/>
          </p:cNvSpPr>
          <p:nvPr/>
        </p:nvSpPr>
        <p:spPr bwMode="auto">
          <a:xfrm>
            <a:off x="6858000" y="2209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43" name="Line 11"/>
          <p:cNvSpPr>
            <a:spLocks noChangeShapeType="1"/>
          </p:cNvSpPr>
          <p:nvPr/>
        </p:nvSpPr>
        <p:spPr bwMode="auto">
          <a:xfrm flipV="1">
            <a:off x="6553200" y="2286000"/>
            <a:ext cx="1371600" cy="129540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44" name="Line 12"/>
          <p:cNvSpPr>
            <a:spLocks noChangeShapeType="1"/>
          </p:cNvSpPr>
          <p:nvPr/>
        </p:nvSpPr>
        <p:spPr bwMode="auto">
          <a:xfrm flipH="1" flipV="1">
            <a:off x="6629400" y="3886200"/>
            <a:ext cx="1447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45" name="Line 13"/>
          <p:cNvSpPr>
            <a:spLocks noChangeShapeType="1"/>
          </p:cNvSpPr>
          <p:nvPr/>
        </p:nvSpPr>
        <p:spPr bwMode="auto">
          <a:xfrm flipV="1">
            <a:off x="6400800" y="2362200"/>
            <a:ext cx="228600" cy="121920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46" name="Line 14"/>
          <p:cNvSpPr>
            <a:spLocks noChangeShapeType="1"/>
          </p:cNvSpPr>
          <p:nvPr/>
        </p:nvSpPr>
        <p:spPr bwMode="auto">
          <a:xfrm>
            <a:off x="8077200" y="2362200"/>
            <a:ext cx="1524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Detection of resource deadlock</a:t>
            </a:r>
            <a:endParaRPr lang="en-US"/>
          </a:p>
        </p:txBody>
      </p:sp>
      <p:sp>
        <p:nvSpPr>
          <p:cNvPr id="14745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09600" y="1524000"/>
            <a:ext cx="56388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b="1">
                <a:solidFill>
                  <a:schemeClr val="accent2"/>
                </a:solidFill>
                <a:latin typeface="Arial" charset="0"/>
              </a:rPr>
              <a:t>Notations</a:t>
            </a:r>
            <a:endParaRPr lang="en-US" sz="2400" b="1" i="1" u="sng">
              <a:solidFill>
                <a:srgbClr val="C70F05"/>
              </a:solidFill>
              <a:latin typeface="Arial" charset="0"/>
            </a:endParaRPr>
          </a:p>
          <a:p>
            <a:pPr>
              <a:buFont typeface="Wingdings" pitchFamily="2" charset="2"/>
              <a:buNone/>
            </a:pPr>
            <a:endParaRPr lang="en-US" sz="2400" b="1">
              <a:solidFill>
                <a:srgbClr val="C70F05"/>
              </a:solidFill>
              <a:latin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en-US" sz="2400" b="1">
                <a:solidFill>
                  <a:srgbClr val="C70F05"/>
                </a:solidFill>
                <a:latin typeface="Arial" charset="0"/>
              </a:rPr>
              <a:t>w(j) = true </a:t>
            </a:r>
            <a:r>
              <a:rPr lang="en-US" sz="2400">
                <a:latin typeface="Arial" charset="0"/>
                <a:sym typeface="Symbol" pitchFamily="48" charset="2"/>
              </a:rPr>
              <a:t></a:t>
            </a:r>
            <a:r>
              <a:rPr lang="en-US" sz="2400">
                <a:latin typeface="Arial" charset="0"/>
              </a:rPr>
              <a:t> (</a:t>
            </a:r>
            <a:r>
              <a:rPr lang="en-US" sz="2400" b="1">
                <a:solidFill>
                  <a:srgbClr val="C70F05"/>
                </a:solidFill>
                <a:latin typeface="Arial" charset="0"/>
              </a:rPr>
              <a:t>j</a:t>
            </a:r>
            <a:r>
              <a:rPr lang="en-US" sz="2400">
                <a:latin typeface="Arial" charset="0"/>
              </a:rPr>
              <a:t> is waiting)</a:t>
            </a:r>
          </a:p>
          <a:p>
            <a:pPr>
              <a:buFont typeface="Wingdings" pitchFamily="2" charset="2"/>
              <a:buNone/>
            </a:pPr>
            <a:endParaRPr lang="en-US" sz="2400" b="1">
              <a:solidFill>
                <a:srgbClr val="C70F05"/>
              </a:solidFill>
              <a:latin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en-US" sz="2400" b="1">
                <a:solidFill>
                  <a:srgbClr val="C70F05"/>
                </a:solidFill>
                <a:latin typeface="Arial" charset="0"/>
              </a:rPr>
              <a:t>depend [j,i] = true</a:t>
            </a:r>
            <a:r>
              <a:rPr lang="en-US" sz="2400">
                <a:latin typeface="Arial" charset="0"/>
              </a:rPr>
              <a:t> </a:t>
            </a:r>
            <a:r>
              <a:rPr lang="en-US" sz="2400">
                <a:latin typeface="Arial" charset="0"/>
                <a:sym typeface="Symbol" pitchFamily="48" charset="2"/>
              </a:rPr>
              <a:t>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	j </a:t>
            </a:r>
            <a:r>
              <a:rPr lang="en-US" sz="2400">
                <a:latin typeface="Arial" charset="0"/>
                <a:sym typeface="Symbol" pitchFamily="48" charset="2"/>
              </a:rPr>
              <a:t></a:t>
            </a:r>
            <a:r>
              <a:rPr lang="en-US" sz="2400">
                <a:latin typeface="Arial" charset="0"/>
              </a:rPr>
              <a:t> succ</a:t>
            </a:r>
            <a:r>
              <a:rPr lang="en-US" sz="2400" baseline="30000">
                <a:latin typeface="Arial" charset="0"/>
              </a:rPr>
              <a:t>n</a:t>
            </a:r>
            <a:r>
              <a:rPr lang="en-US" sz="2400">
                <a:latin typeface="Arial" charset="0"/>
              </a:rPr>
              <a:t>(i) (n&gt;0)</a:t>
            </a:r>
          </a:p>
          <a:p>
            <a:pPr>
              <a:buFont typeface="Wingdings" pitchFamily="2" charset="2"/>
              <a:buNone/>
            </a:pPr>
            <a:endParaRPr lang="en-US" sz="2400">
              <a:latin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en-US" sz="2400" b="1">
                <a:solidFill>
                  <a:srgbClr val="C70F05"/>
                </a:solidFill>
                <a:latin typeface="Arial" charset="0"/>
              </a:rPr>
              <a:t>P(i,s,k)</a:t>
            </a:r>
            <a:r>
              <a:rPr lang="en-US" b="1"/>
              <a:t> is a probe </a:t>
            </a:r>
          </a:p>
          <a:p>
            <a:pPr>
              <a:buFont typeface="Wingdings" pitchFamily="2" charset="2"/>
              <a:buNone/>
            </a:pPr>
            <a:r>
              <a:rPr lang="en-US" sz="1800" b="1">
                <a:latin typeface="Arial" charset="0"/>
              </a:rPr>
              <a:t>(i=initiator, s= sender, r=receiver)</a:t>
            </a:r>
            <a:endParaRPr lang="en-US" sz="2400">
              <a:latin typeface="Arial" charset="0"/>
            </a:endParaRPr>
          </a:p>
        </p:txBody>
      </p:sp>
      <p:sp>
        <p:nvSpPr>
          <p:cNvPr id="147460" name="Oval 4"/>
          <p:cNvSpPr>
            <a:spLocks noChangeArrowheads="1"/>
          </p:cNvSpPr>
          <p:nvPr/>
        </p:nvSpPr>
        <p:spPr bwMode="auto">
          <a:xfrm>
            <a:off x="6400800" y="3276600"/>
            <a:ext cx="304800" cy="3810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3</a:t>
            </a:r>
          </a:p>
        </p:txBody>
      </p:sp>
      <p:sp>
        <p:nvSpPr>
          <p:cNvPr id="147461" name="Oval 5"/>
          <p:cNvSpPr>
            <a:spLocks noChangeArrowheads="1"/>
          </p:cNvSpPr>
          <p:nvPr/>
        </p:nvSpPr>
        <p:spPr bwMode="auto">
          <a:xfrm>
            <a:off x="7924800" y="1676400"/>
            <a:ext cx="304800" cy="3810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2</a:t>
            </a:r>
          </a:p>
        </p:txBody>
      </p:sp>
      <p:sp>
        <p:nvSpPr>
          <p:cNvPr id="147462" name="Oval 6"/>
          <p:cNvSpPr>
            <a:spLocks noChangeArrowheads="1"/>
          </p:cNvSpPr>
          <p:nvPr/>
        </p:nvSpPr>
        <p:spPr bwMode="auto">
          <a:xfrm>
            <a:off x="8153400" y="4114800"/>
            <a:ext cx="304800" cy="3810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4</a:t>
            </a:r>
          </a:p>
        </p:txBody>
      </p:sp>
      <p:sp>
        <p:nvSpPr>
          <p:cNvPr id="147463" name="Line 7"/>
          <p:cNvSpPr>
            <a:spLocks noChangeShapeType="1"/>
          </p:cNvSpPr>
          <p:nvPr/>
        </p:nvSpPr>
        <p:spPr bwMode="auto">
          <a:xfrm flipV="1">
            <a:off x="6629400" y="1981200"/>
            <a:ext cx="13716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7464" name="Line 8"/>
          <p:cNvSpPr>
            <a:spLocks noChangeShapeType="1"/>
          </p:cNvSpPr>
          <p:nvPr/>
        </p:nvSpPr>
        <p:spPr bwMode="auto">
          <a:xfrm flipH="1" flipV="1">
            <a:off x="6705600" y="3581400"/>
            <a:ext cx="1447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7465" name="Oval 9"/>
          <p:cNvSpPr>
            <a:spLocks noChangeArrowheads="1"/>
          </p:cNvSpPr>
          <p:nvPr/>
        </p:nvSpPr>
        <p:spPr bwMode="auto">
          <a:xfrm>
            <a:off x="6096000" y="1752600"/>
            <a:ext cx="304800" cy="3810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1</a:t>
            </a:r>
          </a:p>
        </p:txBody>
      </p:sp>
      <p:sp>
        <p:nvSpPr>
          <p:cNvPr id="147466" name="Line 10"/>
          <p:cNvSpPr>
            <a:spLocks noChangeShapeType="1"/>
          </p:cNvSpPr>
          <p:nvPr/>
        </p:nvSpPr>
        <p:spPr bwMode="auto">
          <a:xfrm>
            <a:off x="6400800" y="19050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7467" name="Line 11"/>
          <p:cNvSpPr>
            <a:spLocks noChangeShapeType="1"/>
          </p:cNvSpPr>
          <p:nvPr/>
        </p:nvSpPr>
        <p:spPr bwMode="auto">
          <a:xfrm>
            <a:off x="8153400" y="19812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7468" name="Line 12"/>
          <p:cNvSpPr>
            <a:spLocks noChangeShapeType="1"/>
          </p:cNvSpPr>
          <p:nvPr/>
        </p:nvSpPr>
        <p:spPr bwMode="auto">
          <a:xfrm flipH="1" flipV="1">
            <a:off x="7162800" y="3962400"/>
            <a:ext cx="381000" cy="2286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7469" name="Text Box 13"/>
          <p:cNvSpPr txBox="1">
            <a:spLocks noChangeArrowheads="1"/>
          </p:cNvSpPr>
          <p:nvPr/>
        </p:nvSpPr>
        <p:spPr bwMode="auto">
          <a:xfrm>
            <a:off x="6629400" y="4191000"/>
            <a:ext cx="962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>
                <a:latin typeface="Marker Felt" charset="0"/>
              </a:rPr>
              <a:t>P(4,4,3)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47470" name="Text Box 14"/>
          <p:cNvSpPr txBox="1">
            <a:spLocks noChangeArrowheads="1"/>
          </p:cNvSpPr>
          <p:nvPr/>
        </p:nvSpPr>
        <p:spPr bwMode="auto">
          <a:xfrm>
            <a:off x="4175125" y="56038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48" charset="0"/>
            </a:endParaRPr>
          </a:p>
        </p:txBody>
      </p:sp>
      <p:sp>
        <p:nvSpPr>
          <p:cNvPr id="147471" name="AutoShape 15"/>
          <p:cNvSpPr>
            <a:spLocks noChangeArrowheads="1"/>
          </p:cNvSpPr>
          <p:nvPr/>
        </p:nvSpPr>
        <p:spPr bwMode="auto">
          <a:xfrm>
            <a:off x="6324600" y="5181600"/>
            <a:ext cx="1066800" cy="457200"/>
          </a:xfrm>
          <a:prstGeom prst="wedgeRoundRectCallout">
            <a:avLst>
              <a:gd name="adj1" fmla="val 131250"/>
              <a:gd name="adj2" fmla="val -221181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initiator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Detection of resource deadlock</a:t>
            </a:r>
            <a:endParaRPr lang="en-US"/>
          </a:p>
        </p:txBody>
      </p:sp>
      <p:sp>
        <p:nvSpPr>
          <p:cNvPr id="14848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447800"/>
            <a:ext cx="4237038" cy="4114800"/>
          </a:xfrm>
        </p:spPr>
        <p:txBody>
          <a:bodyPr/>
          <a:lstStyle/>
          <a:p>
            <a:pPr algn="just">
              <a:lnSpc>
                <a:spcPct val="130000"/>
              </a:lnSpc>
              <a:buFont typeface="Wingdings" pitchFamily="2" charset="2"/>
              <a:buNone/>
            </a:pPr>
            <a:r>
              <a:rPr lang="en-US" sz="2000" b="1"/>
              <a:t>{Program for process k}</a:t>
            </a:r>
          </a:p>
          <a:p>
            <a:pPr algn="just">
              <a:lnSpc>
                <a:spcPct val="130000"/>
              </a:lnSpc>
              <a:buFont typeface="Wingdings" pitchFamily="2" charset="2"/>
              <a:buNone/>
            </a:pPr>
            <a:r>
              <a:rPr lang="en-US" sz="2000" b="1"/>
              <a:t>do</a:t>
            </a:r>
            <a:r>
              <a:rPr lang="en-US" sz="2000"/>
              <a:t>	P(i,s,k)  received </a:t>
            </a:r>
            <a:r>
              <a:rPr lang="en-US" sz="2000">
                <a:latin typeface="Symbol" pitchFamily="48" charset="2"/>
                <a:sym typeface="Symbol" pitchFamily="48" charset="2"/>
              </a:rPr>
              <a:t></a:t>
            </a:r>
            <a:r>
              <a:rPr lang="en-US" sz="2000"/>
              <a:t>	 </a:t>
            </a:r>
          </a:p>
          <a:p>
            <a:pPr algn="just">
              <a:lnSpc>
                <a:spcPct val="130000"/>
              </a:lnSpc>
              <a:buFont typeface="Wingdings" pitchFamily="2" charset="2"/>
              <a:buNone/>
            </a:pPr>
            <a:r>
              <a:rPr lang="en-US" sz="2000"/>
              <a:t>	w[k] </a:t>
            </a:r>
            <a:r>
              <a:rPr lang="en-US" sz="2000">
                <a:latin typeface="Symbol" pitchFamily="48" charset="2"/>
                <a:sym typeface="Symbol" pitchFamily="48" charset="2"/>
              </a:rPr>
              <a:t></a:t>
            </a:r>
            <a:r>
              <a:rPr lang="en-US" sz="2000"/>
              <a:t> (k ≠ i) </a:t>
            </a:r>
            <a:r>
              <a:rPr lang="en-US" sz="2000">
                <a:latin typeface="Symbol" pitchFamily="48" charset="2"/>
                <a:sym typeface="Symbol" pitchFamily="48" charset="2"/>
              </a:rPr>
              <a:t></a:t>
            </a:r>
            <a:r>
              <a:rPr lang="en-US" sz="2000"/>
              <a:t>¬ depend[k, i]   </a:t>
            </a:r>
            <a:r>
              <a:rPr lang="en-US" sz="2000" b="1">
                <a:latin typeface="Symbol" pitchFamily="48" charset="2"/>
                <a:sym typeface="Symbol" pitchFamily="48" charset="2"/>
              </a:rPr>
              <a:t></a:t>
            </a:r>
            <a:r>
              <a:rPr lang="en-US" sz="2000"/>
              <a:t>   </a:t>
            </a:r>
          </a:p>
          <a:p>
            <a:pPr algn="just">
              <a:lnSpc>
                <a:spcPct val="130000"/>
              </a:lnSpc>
              <a:buFont typeface="Symbol" pitchFamily="48" charset="2"/>
              <a:buNone/>
            </a:pPr>
            <a:r>
              <a:rPr lang="en-US" sz="2000"/>
              <a:t>	send P(i,k,j) to each successor j; 	depend[k, i]:= true 	</a:t>
            </a:r>
          </a:p>
          <a:p>
            <a:pPr algn="just">
              <a:lnSpc>
                <a:spcPct val="130000"/>
              </a:lnSpc>
              <a:buFont typeface="Symbol" pitchFamily="48" charset="2"/>
              <a:buChar char="ÿ"/>
            </a:pPr>
            <a:endParaRPr lang="en-US" sz="2000"/>
          </a:p>
          <a:p>
            <a:pPr algn="just">
              <a:lnSpc>
                <a:spcPct val="130000"/>
              </a:lnSpc>
              <a:buFont typeface="Symbol" pitchFamily="48" charset="2"/>
              <a:buChar char="ÿ"/>
            </a:pPr>
            <a:r>
              <a:rPr lang="en-US" sz="2000"/>
              <a:t>P(i,s, k) received </a:t>
            </a:r>
            <a:r>
              <a:rPr lang="en-US" sz="2000">
                <a:latin typeface="Symbol" pitchFamily="48" charset="2"/>
                <a:sym typeface="Symbol" pitchFamily="48" charset="2"/>
              </a:rPr>
              <a:t></a:t>
            </a:r>
            <a:r>
              <a:rPr lang="en-US" sz="2000"/>
              <a:t>w[k] </a:t>
            </a:r>
            <a:r>
              <a:rPr lang="en-US" sz="2000">
                <a:latin typeface="Symbol" pitchFamily="48" charset="2"/>
                <a:sym typeface="Symbol" pitchFamily="48" charset="2"/>
              </a:rPr>
              <a:t></a:t>
            </a:r>
            <a:r>
              <a:rPr lang="en-US" sz="2000"/>
              <a:t> (k = i) </a:t>
            </a:r>
            <a:r>
              <a:rPr lang="en-US" sz="2000" b="1">
                <a:latin typeface="Symbol" pitchFamily="48" charset="2"/>
                <a:sym typeface="Symbol" pitchFamily="48" charset="2"/>
              </a:rPr>
              <a:t></a:t>
            </a:r>
            <a:r>
              <a:rPr lang="en-US" sz="2000"/>
              <a:t>  </a:t>
            </a:r>
            <a:r>
              <a:rPr lang="en-US" sz="2000">
                <a:solidFill>
                  <a:srgbClr val="C70F05"/>
                </a:solidFill>
              </a:rPr>
              <a:t>process  k  is deadlocked</a:t>
            </a:r>
            <a:endParaRPr lang="en-US" sz="2000"/>
          </a:p>
          <a:p>
            <a:pPr algn="just">
              <a:lnSpc>
                <a:spcPct val="130000"/>
              </a:lnSpc>
              <a:buFont typeface="Wingdings" pitchFamily="2" charset="2"/>
              <a:buNone/>
            </a:pPr>
            <a:r>
              <a:rPr lang="en-US" sz="2000" b="1"/>
              <a:t>od</a:t>
            </a:r>
          </a:p>
        </p:txBody>
      </p:sp>
      <p:graphicFrame>
        <p:nvGraphicFramePr>
          <p:cNvPr id="14848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410200" y="2154238"/>
          <a:ext cx="3200400" cy="1684337"/>
        </p:xfrm>
        <a:graphic>
          <a:graphicData uri="http://schemas.openxmlformats.org/presentationml/2006/ole">
            <p:oleObj spid="_x0000_s148484" name="Document" r:id="rId3" imgW="1956816" imgH="1030224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Observations</a:t>
            </a:r>
            <a:endParaRPr lang="en-US"/>
          </a:p>
        </p:txBody>
      </p:sp>
      <p:sp>
        <p:nvSpPr>
          <p:cNvPr id="14950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1524000"/>
            <a:ext cx="7696200" cy="4114800"/>
          </a:xfrm>
        </p:spPr>
        <p:txBody>
          <a:bodyPr/>
          <a:lstStyle/>
          <a:p>
            <a:pPr algn="just">
              <a:lnSpc>
                <a:spcPct val="130000"/>
              </a:lnSpc>
              <a:buFont typeface="Wingdings" pitchFamily="2" charset="2"/>
              <a:buNone/>
            </a:pPr>
            <a:r>
              <a:rPr lang="en-US" sz="2400" b="1">
                <a:latin typeface="Arial" charset="0"/>
              </a:rPr>
              <a:t>To detect deadlock, the initiator must be in a cycle</a:t>
            </a:r>
          </a:p>
          <a:p>
            <a:pPr algn="just">
              <a:lnSpc>
                <a:spcPct val="130000"/>
              </a:lnSpc>
              <a:buFont typeface="Wingdings" pitchFamily="2" charset="2"/>
              <a:buNone/>
            </a:pPr>
            <a:endParaRPr lang="en-US" sz="2400" b="1">
              <a:latin typeface="Arial" charset="0"/>
            </a:endParaRPr>
          </a:p>
          <a:p>
            <a:pPr algn="just">
              <a:lnSpc>
                <a:spcPct val="130000"/>
              </a:lnSpc>
              <a:buFont typeface="Wingdings" pitchFamily="2" charset="2"/>
              <a:buNone/>
            </a:pPr>
            <a:r>
              <a:rPr lang="en-US" sz="2400" b="1">
                <a:latin typeface="Arial" charset="0"/>
              </a:rPr>
              <a:t>Message complexity = O(|E|)</a:t>
            </a:r>
          </a:p>
          <a:p>
            <a:pPr algn="just">
              <a:lnSpc>
                <a:spcPct val="130000"/>
              </a:lnSpc>
              <a:buFont typeface="Wingdings" pitchFamily="2" charset="2"/>
              <a:buNone/>
            </a:pPr>
            <a:endParaRPr lang="en-US" sz="2400" b="1">
              <a:latin typeface="Arial" charset="0"/>
            </a:endParaRPr>
          </a:p>
          <a:p>
            <a:pPr algn="just">
              <a:lnSpc>
                <a:spcPct val="130000"/>
              </a:lnSpc>
              <a:buFont typeface="Wingdings" pitchFamily="2" charset="2"/>
              <a:buNone/>
            </a:pPr>
            <a:r>
              <a:rPr lang="en-US" sz="2400" b="1">
                <a:solidFill>
                  <a:srgbClr val="C70F05"/>
                </a:solidFill>
                <a:latin typeface="Arial" charset="0"/>
              </a:rPr>
              <a:t>(edge-chasing algorithm)</a:t>
            </a:r>
          </a:p>
          <a:p>
            <a:pPr algn="just">
              <a:lnSpc>
                <a:spcPct val="130000"/>
              </a:lnSpc>
              <a:buFont typeface="Wingdings" pitchFamily="2" charset="2"/>
              <a:buNone/>
            </a:pPr>
            <a:endParaRPr lang="en-US" sz="2000" b="1">
              <a:latin typeface="Arial" charset="0"/>
            </a:endParaRPr>
          </a:p>
        </p:txBody>
      </p:sp>
      <p:graphicFrame>
        <p:nvGraphicFramePr>
          <p:cNvPr id="149508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867400" y="3036888"/>
          <a:ext cx="2743200" cy="1444625"/>
        </p:xfrm>
        <a:graphic>
          <a:graphicData uri="http://schemas.openxmlformats.org/presentationml/2006/ole">
            <p:oleObj spid="_x0000_s149508" name="Document" r:id="rId3" imgW="1956816" imgH="1030224" progId="Word.Document.8">
              <p:embed/>
            </p:oleObj>
          </a:graphicData>
        </a:graphic>
      </p:graphicFrame>
      <p:sp>
        <p:nvSpPr>
          <p:cNvPr id="149509" name="AutoShape 5"/>
          <p:cNvSpPr>
            <a:spLocks noChangeArrowheads="1"/>
          </p:cNvSpPr>
          <p:nvPr/>
        </p:nvSpPr>
        <p:spPr bwMode="auto">
          <a:xfrm>
            <a:off x="4267200" y="4419600"/>
            <a:ext cx="1371600" cy="838200"/>
          </a:xfrm>
          <a:prstGeom prst="wedgeRoundRectCallout">
            <a:avLst>
              <a:gd name="adj1" fmla="val -24769"/>
              <a:gd name="adj2" fmla="val -209657"/>
              <a:gd name="adj3" fmla="val 1666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>
                <a:latin typeface="Arial Narrow" pitchFamily="48" charset="0"/>
              </a:rPr>
              <a:t>E=set of edges</a:t>
            </a:r>
            <a:endParaRPr lang="en-US" b="0">
              <a:latin typeface="Times New Roman" pitchFamily="4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Global state collection</a:t>
            </a: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7772400" cy="4114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sz="2800">
                <a:latin typeface="Arial" charset="0"/>
              </a:rPr>
              <a:t>	</a:t>
            </a:r>
            <a:r>
              <a:rPr lang="en-US" sz="2400" b="1" i="1">
                <a:latin typeface="Arial" charset="0"/>
              </a:rPr>
              <a:t>Some applications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	- computing network topology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	- termination detection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	- deadlock detection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endParaRPr lang="en-US" sz="2400">
              <a:latin typeface="Arial" charset="0"/>
            </a:endParaRP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Chandy Lamport algorithm does a partial job. Each process generates a </a:t>
            </a:r>
            <a:r>
              <a:rPr lang="en-US" sz="2400" b="1" i="1">
                <a:solidFill>
                  <a:srgbClr val="C70F05"/>
                </a:solidFill>
                <a:latin typeface="Arial" charset="0"/>
              </a:rPr>
              <a:t>fragment</a:t>
            </a:r>
            <a:r>
              <a:rPr lang="en-US" sz="2400">
                <a:latin typeface="Arial" charset="0"/>
              </a:rPr>
              <a:t> of the global state, but these pieces have to be stitched together to form a global state. 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endParaRPr lang="en-US" sz="2400">
              <a:latin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Communication deadlock</a:t>
            </a:r>
            <a:endParaRPr lang="en-US"/>
          </a:p>
        </p:txBody>
      </p:sp>
      <p:sp>
        <p:nvSpPr>
          <p:cNvPr id="150531" name="Rectangle 3"/>
          <p:cNvSpPr>
            <a:spLocks noChangeArrowheads="1"/>
          </p:cNvSpPr>
          <p:nvPr/>
        </p:nvSpPr>
        <p:spPr bwMode="auto">
          <a:xfrm>
            <a:off x="3195638" y="293528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48" charset="0"/>
            </a:endParaRPr>
          </a:p>
        </p:txBody>
      </p:sp>
      <p:graphicFrame>
        <p:nvGraphicFramePr>
          <p:cNvPr id="150532" name="Object 4"/>
          <p:cNvGraphicFramePr>
            <a:graphicFrameLocks noChangeAspect="1"/>
          </p:cNvGraphicFramePr>
          <p:nvPr/>
        </p:nvGraphicFramePr>
        <p:xfrm>
          <a:off x="1752600" y="1752600"/>
          <a:ext cx="5715000" cy="2514600"/>
        </p:xfrm>
        <a:graphic>
          <a:graphicData uri="http://schemas.openxmlformats.org/presentationml/2006/ole">
            <p:oleObj spid="_x0000_s150532" name="Document" r:id="rId3" imgW="3276600" imgH="1258824" progId="Word.Document.8">
              <p:embed/>
            </p:oleObj>
          </a:graphicData>
        </a:graphic>
      </p:graphicFrame>
      <p:sp>
        <p:nvSpPr>
          <p:cNvPr id="150533" name="Rectangle 5"/>
          <p:cNvSpPr>
            <a:spLocks noChangeArrowheads="1"/>
          </p:cNvSpPr>
          <p:nvPr/>
        </p:nvSpPr>
        <p:spPr bwMode="auto">
          <a:xfrm>
            <a:off x="1757363" y="4800600"/>
            <a:ext cx="53816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0">
                <a:latin typeface="Times New Roman" pitchFamily="48" charset="0"/>
              </a:rPr>
              <a:t>This WFG has a resource deadlock but no </a:t>
            </a:r>
          </a:p>
          <a:p>
            <a:pPr algn="ctr"/>
            <a:r>
              <a:rPr lang="en-US" b="0">
                <a:latin typeface="Times New Roman" pitchFamily="48" charset="0"/>
              </a:rPr>
              <a:t>communication deadlock</a:t>
            </a:r>
          </a:p>
        </p:txBody>
      </p:sp>
      <p:sp>
        <p:nvSpPr>
          <p:cNvPr id="150534" name="Line 6"/>
          <p:cNvSpPr>
            <a:spLocks noChangeShapeType="1"/>
          </p:cNvSpPr>
          <p:nvPr/>
        </p:nvSpPr>
        <p:spPr bwMode="auto">
          <a:xfrm flipV="1">
            <a:off x="6019800" y="1676400"/>
            <a:ext cx="762000" cy="914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0535" name="Oval 7"/>
          <p:cNvSpPr>
            <a:spLocks noChangeArrowheads="1"/>
          </p:cNvSpPr>
          <p:nvPr/>
        </p:nvSpPr>
        <p:spPr bwMode="auto">
          <a:xfrm>
            <a:off x="6781800" y="1219200"/>
            <a:ext cx="5334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0536" name="Text Box 8"/>
          <p:cNvSpPr txBox="1">
            <a:spLocks noChangeArrowheads="1"/>
          </p:cNvSpPr>
          <p:nvPr/>
        </p:nvSpPr>
        <p:spPr bwMode="auto">
          <a:xfrm>
            <a:off x="6918325" y="13366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5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600" b="1"/>
              <a:t>Detection of communication deadlock</a:t>
            </a:r>
            <a:endParaRPr lang="en-US"/>
          </a:p>
        </p:txBody>
      </p:sp>
      <p:sp>
        <p:nvSpPr>
          <p:cNvPr id="15155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371600"/>
            <a:ext cx="5181600" cy="4343400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1600"/>
              <a:t>	</a:t>
            </a:r>
            <a:r>
              <a:rPr lang="en-US" sz="2000">
                <a:latin typeface="Arial" charset="0"/>
              </a:rPr>
              <a:t>A process ignores a </a:t>
            </a:r>
            <a:r>
              <a:rPr lang="en-US" sz="2000">
                <a:solidFill>
                  <a:srgbClr val="C70F05"/>
                </a:solidFill>
                <a:latin typeface="Arial" charset="0"/>
              </a:rPr>
              <a:t>probe</a:t>
            </a:r>
            <a:r>
              <a:rPr lang="en-US" sz="2000" i="1">
                <a:latin typeface="Arial" charset="0"/>
              </a:rPr>
              <a:t>, </a:t>
            </a:r>
            <a:r>
              <a:rPr lang="en-US" sz="2000">
                <a:latin typeface="Arial" charset="0"/>
              </a:rPr>
              <a:t>if it is not waiting for any process.  Otherwise,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2000">
              <a:latin typeface="Arial" charset="0"/>
            </a:endParaRPr>
          </a:p>
          <a:p>
            <a:pPr algn="just">
              <a:lnSpc>
                <a:spcPct val="90000"/>
              </a:lnSpc>
            </a:pPr>
            <a:r>
              <a:rPr lang="en-US" sz="2000" i="1">
                <a:solidFill>
                  <a:srgbClr val="C70F05"/>
                </a:solidFill>
                <a:latin typeface="Arial" charset="0"/>
              </a:rPr>
              <a:t>first</a:t>
            </a:r>
            <a:r>
              <a:rPr lang="en-US" sz="2000">
                <a:solidFill>
                  <a:srgbClr val="C70F05"/>
                </a:solidFill>
                <a:latin typeface="Arial" charset="0"/>
              </a:rPr>
              <a:t> probe</a:t>
            </a:r>
            <a:r>
              <a:rPr lang="en-US" sz="2000">
                <a:latin typeface="Arial" charset="0"/>
              </a:rPr>
              <a:t> </a:t>
            </a:r>
            <a:r>
              <a:rPr lang="en-US" sz="2000">
                <a:latin typeface="Arial" charset="0"/>
                <a:sym typeface="Symbol" pitchFamily="48" charset="2"/>
              </a:rPr>
              <a:t></a:t>
            </a:r>
            <a:endParaRPr lang="en-US" sz="2000">
              <a:latin typeface="Arial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		mark the sender as </a:t>
            </a:r>
            <a:r>
              <a:rPr lang="en-US" sz="2000" i="1">
                <a:latin typeface="Arial" charset="0"/>
              </a:rPr>
              <a:t>parent</a:t>
            </a:r>
            <a:r>
              <a:rPr lang="en-US" sz="2000">
                <a:latin typeface="Arial" charset="0"/>
              </a:rPr>
              <a:t>;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		forwards the probe to successors</a:t>
            </a:r>
          </a:p>
          <a:p>
            <a:pPr algn="just">
              <a:lnSpc>
                <a:spcPct val="90000"/>
              </a:lnSpc>
            </a:pPr>
            <a:r>
              <a:rPr lang="en-US" sz="2000">
                <a:solidFill>
                  <a:srgbClr val="C70F05"/>
                </a:solidFill>
                <a:latin typeface="Arial" charset="0"/>
              </a:rPr>
              <a:t>Not the first probe</a:t>
            </a:r>
            <a:r>
              <a:rPr lang="en-US" sz="2000">
                <a:latin typeface="Arial" charset="0"/>
              </a:rPr>
              <a:t> </a:t>
            </a:r>
            <a:r>
              <a:rPr lang="en-US" sz="2000">
                <a:latin typeface="Arial" charset="0"/>
                <a:sym typeface="Symbol" pitchFamily="48" charset="2"/>
              </a:rPr>
              <a:t></a:t>
            </a:r>
            <a:endParaRPr lang="en-US" sz="2000">
              <a:latin typeface="Arial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		Send ack to that sender</a:t>
            </a:r>
          </a:p>
          <a:p>
            <a:pPr algn="just">
              <a:lnSpc>
                <a:spcPct val="90000"/>
              </a:lnSpc>
            </a:pPr>
            <a:r>
              <a:rPr lang="en-US" sz="2000">
                <a:solidFill>
                  <a:srgbClr val="C70F05"/>
                </a:solidFill>
                <a:latin typeface="Arial" charset="0"/>
              </a:rPr>
              <a:t>ack received from every successor</a:t>
            </a:r>
            <a:r>
              <a:rPr lang="en-US" sz="2000">
                <a:latin typeface="Arial" charset="0"/>
              </a:rPr>
              <a:t> </a:t>
            </a:r>
            <a:r>
              <a:rPr lang="en-US" sz="2000">
                <a:latin typeface="Arial" charset="0"/>
                <a:sym typeface="Symbol" pitchFamily="48" charset="2"/>
              </a:rPr>
              <a:t></a:t>
            </a:r>
            <a:endParaRPr lang="en-US" sz="2000">
              <a:latin typeface="Arial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		send ack to the parent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2000">
              <a:latin typeface="Arial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	Communication deadlock is detected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	if the initiator receives </a:t>
            </a:r>
            <a:r>
              <a:rPr lang="en-US" sz="2000">
                <a:solidFill>
                  <a:srgbClr val="C70F05"/>
                </a:solidFill>
                <a:latin typeface="Arial" charset="0"/>
              </a:rPr>
              <a:t>ack</a:t>
            </a:r>
            <a:r>
              <a:rPr lang="en-US" sz="2000">
                <a:latin typeface="Arial" charset="0"/>
              </a:rPr>
              <a:t>.</a:t>
            </a:r>
          </a:p>
        </p:txBody>
      </p:sp>
      <p:graphicFrame>
        <p:nvGraphicFramePr>
          <p:cNvPr id="15155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638800" y="2232025"/>
          <a:ext cx="2994025" cy="1150938"/>
        </p:xfrm>
        <a:graphic>
          <a:graphicData uri="http://schemas.openxmlformats.org/presentationml/2006/ole">
            <p:oleObj spid="_x0000_s151556" name="Document" r:id="rId3" imgW="3276600" imgH="1258824" progId="Word.Document.8">
              <p:embed/>
            </p:oleObj>
          </a:graphicData>
        </a:graphic>
      </p:graphicFrame>
      <p:sp>
        <p:nvSpPr>
          <p:cNvPr id="151557" name="Line 5"/>
          <p:cNvSpPr>
            <a:spLocks noChangeShapeType="1"/>
          </p:cNvSpPr>
          <p:nvPr/>
        </p:nvSpPr>
        <p:spPr bwMode="auto">
          <a:xfrm>
            <a:off x="6019800" y="2895600"/>
            <a:ext cx="228600" cy="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1558" name="Rectangle 6"/>
          <p:cNvSpPr>
            <a:spLocks noChangeArrowheads="1"/>
          </p:cNvSpPr>
          <p:nvPr/>
        </p:nvSpPr>
        <p:spPr bwMode="auto">
          <a:xfrm>
            <a:off x="5486400" y="4724400"/>
            <a:ext cx="32004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b="0" i="1">
                <a:solidFill>
                  <a:schemeClr val="accent2"/>
                </a:solidFill>
                <a:latin typeface="Times New Roman" pitchFamily="48" charset="0"/>
              </a:rPr>
              <a:t>Has many similarities with Dijkstra-Scholten’s termination detection algorithm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A simple exercise</a:t>
            </a:r>
            <a:endParaRPr lang="en-US"/>
          </a:p>
        </p:txBody>
      </p:sp>
      <p:sp>
        <p:nvSpPr>
          <p:cNvPr id="13312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09600" y="1524000"/>
            <a:ext cx="4343400" cy="3352800"/>
          </a:xfrm>
        </p:spPr>
        <p:txBody>
          <a:bodyPr>
            <a:normAutofit lnSpcReduction="10000"/>
          </a:bodyPr>
          <a:lstStyle/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1600">
                <a:latin typeface="Arial" charset="0"/>
              </a:rPr>
              <a:t>	</a:t>
            </a:r>
            <a:r>
              <a:rPr lang="en-US" sz="2000">
                <a:latin typeface="Arial" charset="0"/>
              </a:rPr>
              <a:t>Once the pieces of a consistent global state become available, consider collecting the global state via </a:t>
            </a:r>
            <a:r>
              <a:rPr lang="en-US" sz="2000" i="1">
                <a:solidFill>
                  <a:srgbClr val="C70F05"/>
                </a:solidFill>
                <a:latin typeface="Arial" charset="0"/>
              </a:rPr>
              <a:t>all-to-all broadcast</a:t>
            </a:r>
            <a:endParaRPr lang="en-US" sz="2000">
              <a:latin typeface="Arial" charset="0"/>
            </a:endParaRP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	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	At the end, each process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	will compute a set V, where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endParaRPr lang="en-US" sz="2000">
              <a:latin typeface="Arial" charset="0"/>
            </a:endParaRP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	 </a:t>
            </a:r>
            <a:r>
              <a:rPr lang="en-US" sz="2000">
                <a:solidFill>
                  <a:srgbClr val="C70F05"/>
                </a:solidFill>
                <a:latin typeface="Arial" charset="0"/>
              </a:rPr>
              <a:t>V= {s(i): 0 ≤ i ≤ N-1 }</a:t>
            </a:r>
          </a:p>
        </p:txBody>
      </p:sp>
      <p:sp>
        <p:nvSpPr>
          <p:cNvPr id="133124" name="Oval 4"/>
          <p:cNvSpPr>
            <a:spLocks noChangeArrowheads="1"/>
          </p:cNvSpPr>
          <p:nvPr/>
        </p:nvSpPr>
        <p:spPr bwMode="auto">
          <a:xfrm>
            <a:off x="5883275" y="2549525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i</a:t>
            </a:r>
          </a:p>
        </p:txBody>
      </p:sp>
      <p:sp>
        <p:nvSpPr>
          <p:cNvPr id="133125" name="Oval 5"/>
          <p:cNvSpPr>
            <a:spLocks noChangeArrowheads="1"/>
          </p:cNvSpPr>
          <p:nvPr/>
        </p:nvSpPr>
        <p:spPr bwMode="auto">
          <a:xfrm>
            <a:off x="5654675" y="3692525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k</a:t>
            </a:r>
          </a:p>
        </p:txBody>
      </p:sp>
      <p:sp>
        <p:nvSpPr>
          <p:cNvPr id="133126" name="Oval 6"/>
          <p:cNvSpPr>
            <a:spLocks noChangeArrowheads="1"/>
          </p:cNvSpPr>
          <p:nvPr/>
        </p:nvSpPr>
        <p:spPr bwMode="auto">
          <a:xfrm>
            <a:off x="7407275" y="2549525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j</a:t>
            </a:r>
          </a:p>
        </p:txBody>
      </p:sp>
      <p:sp>
        <p:nvSpPr>
          <p:cNvPr id="133127" name="Oval 7"/>
          <p:cNvSpPr>
            <a:spLocks noChangeArrowheads="1"/>
          </p:cNvSpPr>
          <p:nvPr/>
        </p:nvSpPr>
        <p:spPr bwMode="auto">
          <a:xfrm>
            <a:off x="7864475" y="3692525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l</a:t>
            </a:r>
          </a:p>
        </p:txBody>
      </p:sp>
      <p:sp>
        <p:nvSpPr>
          <p:cNvPr id="133128" name="Text Box 8"/>
          <p:cNvSpPr txBox="1">
            <a:spLocks noChangeArrowheads="1"/>
          </p:cNvSpPr>
          <p:nvPr/>
        </p:nvSpPr>
        <p:spPr bwMode="auto">
          <a:xfrm>
            <a:off x="5867400" y="2057400"/>
            <a:ext cx="590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s(i)</a:t>
            </a:r>
          </a:p>
        </p:txBody>
      </p:sp>
      <p:sp>
        <p:nvSpPr>
          <p:cNvPr id="133129" name="Text Box 9"/>
          <p:cNvSpPr txBox="1">
            <a:spLocks noChangeArrowheads="1"/>
          </p:cNvSpPr>
          <p:nvPr/>
        </p:nvSpPr>
        <p:spPr bwMode="auto">
          <a:xfrm>
            <a:off x="7239000" y="2057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0">
                <a:latin typeface="Times New Roman" pitchFamily="48" charset="0"/>
              </a:rPr>
              <a:t>s(j)</a:t>
            </a:r>
          </a:p>
        </p:txBody>
      </p:sp>
      <p:sp>
        <p:nvSpPr>
          <p:cNvPr id="133130" name="Text Box 10"/>
          <p:cNvSpPr txBox="1">
            <a:spLocks noChangeArrowheads="1"/>
          </p:cNvSpPr>
          <p:nvPr/>
        </p:nvSpPr>
        <p:spPr bwMode="auto">
          <a:xfrm>
            <a:off x="5867400" y="3276600"/>
            <a:ext cx="658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s(k)</a:t>
            </a:r>
          </a:p>
        </p:txBody>
      </p:sp>
      <p:sp>
        <p:nvSpPr>
          <p:cNvPr id="133131" name="Text Box 11"/>
          <p:cNvSpPr txBox="1">
            <a:spLocks noChangeArrowheads="1"/>
          </p:cNvSpPr>
          <p:nvPr/>
        </p:nvSpPr>
        <p:spPr bwMode="auto">
          <a:xfrm>
            <a:off x="7391400" y="3276600"/>
            <a:ext cx="590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s(l)</a:t>
            </a:r>
          </a:p>
        </p:txBody>
      </p:sp>
      <p:sp>
        <p:nvSpPr>
          <p:cNvPr id="133132" name="Line 12"/>
          <p:cNvSpPr>
            <a:spLocks noChangeShapeType="1"/>
          </p:cNvSpPr>
          <p:nvPr/>
        </p:nvSpPr>
        <p:spPr bwMode="auto">
          <a:xfrm>
            <a:off x="6172200" y="2667000"/>
            <a:ext cx="1219200" cy="0"/>
          </a:xfrm>
          <a:prstGeom prst="line">
            <a:avLst/>
          </a:prstGeom>
          <a:noFill/>
          <a:ln w="2857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33" name="Line 13"/>
          <p:cNvSpPr>
            <a:spLocks noChangeShapeType="1"/>
          </p:cNvSpPr>
          <p:nvPr/>
        </p:nvSpPr>
        <p:spPr bwMode="auto">
          <a:xfrm flipV="1">
            <a:off x="5791200" y="2819400"/>
            <a:ext cx="152400" cy="914400"/>
          </a:xfrm>
          <a:prstGeom prst="line">
            <a:avLst/>
          </a:prstGeom>
          <a:noFill/>
          <a:ln w="2857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34" name="Line 14"/>
          <p:cNvSpPr>
            <a:spLocks noChangeShapeType="1"/>
          </p:cNvSpPr>
          <p:nvPr/>
        </p:nvSpPr>
        <p:spPr bwMode="auto">
          <a:xfrm>
            <a:off x="5257800" y="2209800"/>
            <a:ext cx="685800" cy="381000"/>
          </a:xfrm>
          <a:prstGeom prst="line">
            <a:avLst/>
          </a:prstGeom>
          <a:noFill/>
          <a:ln w="2857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35" name="Line 15"/>
          <p:cNvSpPr>
            <a:spLocks noChangeShapeType="1"/>
          </p:cNvSpPr>
          <p:nvPr/>
        </p:nvSpPr>
        <p:spPr bwMode="auto">
          <a:xfrm>
            <a:off x="7620000" y="2819400"/>
            <a:ext cx="381000" cy="914400"/>
          </a:xfrm>
          <a:prstGeom prst="line">
            <a:avLst/>
          </a:prstGeom>
          <a:noFill/>
          <a:ln w="2857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36" name="Line 16"/>
          <p:cNvSpPr>
            <a:spLocks noChangeShapeType="1"/>
          </p:cNvSpPr>
          <p:nvPr/>
        </p:nvSpPr>
        <p:spPr bwMode="auto">
          <a:xfrm flipV="1">
            <a:off x="7696200" y="2133600"/>
            <a:ext cx="304800" cy="533400"/>
          </a:xfrm>
          <a:prstGeom prst="line">
            <a:avLst/>
          </a:prstGeom>
          <a:noFill/>
          <a:ln w="2857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All-to-all broadcast</a:t>
            </a: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1752600"/>
            <a:ext cx="48006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1800" b="1">
                <a:latin typeface="Arial Narrow" pitchFamily="48" charset="0"/>
              </a:rPr>
              <a:t>Program </a:t>
            </a:r>
            <a:r>
              <a:rPr lang="en-US" sz="1800">
                <a:latin typeface="Arial Narrow" pitchFamily="48" charset="0"/>
              </a:rPr>
              <a:t>broadcast (for process i}</a:t>
            </a:r>
          </a:p>
          <a:p>
            <a:pPr>
              <a:buFont typeface="Wingdings" pitchFamily="2" charset="2"/>
              <a:buNone/>
            </a:pPr>
            <a:r>
              <a:rPr lang="en-US" sz="1800" b="1">
                <a:latin typeface="Arial Narrow" pitchFamily="48" charset="0"/>
              </a:rPr>
              <a:t>define</a:t>
            </a:r>
            <a:r>
              <a:rPr lang="en-US" sz="1800">
                <a:latin typeface="Arial Narrow" pitchFamily="48" charset="0"/>
              </a:rPr>
              <a:t>	V.i, W.i  :  </a:t>
            </a:r>
            <a:r>
              <a:rPr lang="en-US" sz="1800" b="1">
                <a:latin typeface="Arial Narrow" pitchFamily="48" charset="0"/>
              </a:rPr>
              <a:t>set of values</a:t>
            </a:r>
            <a:r>
              <a:rPr lang="en-US" sz="1800">
                <a:latin typeface="Arial Narrow" pitchFamily="48" charset="0"/>
              </a:rPr>
              <a:t>;</a:t>
            </a:r>
          </a:p>
          <a:p>
            <a:pPr>
              <a:buFont typeface="Wingdings" pitchFamily="2" charset="2"/>
              <a:buNone/>
            </a:pPr>
            <a:r>
              <a:rPr lang="en-US" sz="1800" b="1">
                <a:latin typeface="Arial Narrow" pitchFamily="48" charset="0"/>
              </a:rPr>
              <a:t>initially</a:t>
            </a:r>
            <a:r>
              <a:rPr lang="en-US" sz="1800">
                <a:latin typeface="Arial Narrow" pitchFamily="48" charset="0"/>
              </a:rPr>
              <a:t>	V.i={s(i)}, W.i = </a:t>
            </a:r>
            <a:r>
              <a:rPr lang="en-US" sz="1800">
                <a:latin typeface="Arial Narrow" pitchFamily="48" charset="0"/>
                <a:sym typeface="Symbol" pitchFamily="48" charset="2"/>
              </a:rPr>
              <a:t></a:t>
            </a:r>
          </a:p>
          <a:p>
            <a:pPr>
              <a:buFont typeface="Wingdings" pitchFamily="2" charset="2"/>
              <a:buNone/>
            </a:pPr>
            <a:r>
              <a:rPr lang="en-US" sz="1800">
                <a:latin typeface="Arial Narrow" pitchFamily="48" charset="0"/>
                <a:sym typeface="Symbol" pitchFamily="48" charset="2"/>
              </a:rPr>
              <a:t>	</a:t>
            </a:r>
            <a:r>
              <a:rPr lang="en-US" sz="1800">
                <a:latin typeface="Arial Narrow" pitchFamily="48" charset="0"/>
              </a:rPr>
              <a:t>and</a:t>
            </a:r>
            <a:r>
              <a:rPr lang="en-US" sz="1800">
                <a:latin typeface="Arial Narrow" pitchFamily="48" charset="0"/>
                <a:sym typeface="Symbol" pitchFamily="48" charset="2"/>
              </a:rPr>
              <a:t></a:t>
            </a:r>
            <a:r>
              <a:rPr lang="en-US" sz="1800">
                <a:latin typeface="Arial Narrow" pitchFamily="48" charset="0"/>
              </a:rPr>
              <a:t>every channel is empty</a:t>
            </a:r>
            <a:r>
              <a:rPr lang="en-US" sz="1800">
                <a:latin typeface="Arial Narrow" pitchFamily="48" charset="0"/>
                <a:sym typeface="Symbol" pitchFamily="48" charset="2"/>
              </a:rPr>
              <a:t></a:t>
            </a:r>
            <a:endParaRPr lang="en-US" sz="1800">
              <a:latin typeface="Arial" charset="0"/>
            </a:endParaRPr>
          </a:p>
          <a:p>
            <a:endParaRPr lang="en-US" sz="1800">
              <a:latin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en-US" sz="1800" b="1">
                <a:latin typeface="Arial Narrow" pitchFamily="48" charset="0"/>
              </a:rPr>
              <a:t>do</a:t>
            </a:r>
            <a:r>
              <a:rPr lang="en-US" sz="1800">
                <a:latin typeface="Arial Narrow" pitchFamily="48" charset="0"/>
              </a:rPr>
              <a:t>	V.i ≠ W.i</a:t>
            </a:r>
            <a:r>
              <a:rPr lang="en-US" sz="1800">
                <a:latin typeface="Arial Narrow" pitchFamily="48" charset="0"/>
                <a:sym typeface="Symbol" pitchFamily="48" charset="2"/>
              </a:rPr>
              <a:t> </a:t>
            </a:r>
            <a:r>
              <a:rPr lang="en-US" sz="1800">
                <a:latin typeface="Arial Narrow" pitchFamily="48" charset="0"/>
              </a:rPr>
              <a:t>send (V.i \ W.i) to every outgoing channel; W.i := V.i</a:t>
            </a:r>
          </a:p>
          <a:p>
            <a:pPr>
              <a:buFont typeface="Symbol" pitchFamily="48" charset="2"/>
              <a:buChar char=""/>
            </a:pPr>
            <a:r>
              <a:rPr lang="en-US" sz="1800">
                <a:latin typeface="Arial Narrow" pitchFamily="48" charset="0"/>
                <a:sym typeface="Symbol" pitchFamily="48" charset="2"/>
              </a:rPr>
              <a:t></a:t>
            </a:r>
            <a:r>
              <a:rPr lang="en-US" sz="1800">
                <a:latin typeface="Arial Narrow" pitchFamily="48" charset="0"/>
              </a:rPr>
              <a:t>j: ¬ empty (j, i)</a:t>
            </a:r>
            <a:r>
              <a:rPr lang="en-US" sz="1800">
                <a:latin typeface="Arial Narrow" pitchFamily="48" charset="0"/>
                <a:sym typeface="Symbol" pitchFamily="48" charset="2"/>
              </a:rPr>
              <a:t> </a:t>
            </a:r>
            <a:r>
              <a:rPr lang="en-US" sz="1800">
                <a:latin typeface="Arial Narrow" pitchFamily="48" charset="0"/>
              </a:rPr>
              <a:t>receive X from channel(j, i); </a:t>
            </a:r>
          </a:p>
          <a:p>
            <a:pPr>
              <a:buFont typeface="Symbol" pitchFamily="48" charset="2"/>
              <a:buNone/>
            </a:pPr>
            <a:r>
              <a:rPr lang="en-US" sz="1800">
                <a:latin typeface="Arial Narrow" pitchFamily="48" charset="0"/>
              </a:rPr>
              <a:t>	V.i := V.i </a:t>
            </a:r>
            <a:r>
              <a:rPr lang="en-US" sz="1800">
                <a:latin typeface="Arial Narrow" pitchFamily="48" charset="0"/>
                <a:sym typeface="Symbol" pitchFamily="48" charset="2"/>
              </a:rPr>
              <a:t></a:t>
            </a:r>
            <a:r>
              <a:rPr lang="en-US" sz="1800">
                <a:latin typeface="Arial Narrow" pitchFamily="48" charset="0"/>
              </a:rPr>
              <a:t> X</a:t>
            </a:r>
          </a:p>
          <a:p>
            <a:pPr>
              <a:buFont typeface="Wingdings" pitchFamily="2" charset="2"/>
              <a:buNone/>
            </a:pPr>
            <a:r>
              <a:rPr lang="en-US" sz="1800" b="1">
                <a:latin typeface="Arial Narrow" pitchFamily="48" charset="0"/>
              </a:rPr>
              <a:t>od</a:t>
            </a:r>
          </a:p>
          <a:p>
            <a:pPr>
              <a:buFont typeface="Wingdings" pitchFamily="2" charset="2"/>
              <a:buNone/>
            </a:pPr>
            <a:endParaRPr lang="en-US" sz="2400"/>
          </a:p>
        </p:txBody>
      </p:sp>
      <p:sp>
        <p:nvSpPr>
          <p:cNvPr id="134148" name="Oval 4"/>
          <p:cNvSpPr>
            <a:spLocks noChangeArrowheads="1"/>
          </p:cNvSpPr>
          <p:nvPr/>
        </p:nvSpPr>
        <p:spPr bwMode="auto">
          <a:xfrm>
            <a:off x="5807075" y="2549525"/>
            <a:ext cx="762000" cy="1066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V.i</a:t>
            </a:r>
          </a:p>
          <a:p>
            <a:pPr algn="ctr"/>
            <a:r>
              <a:rPr lang="en-US" b="0">
                <a:latin typeface="Times New Roman" pitchFamily="48" charset="0"/>
              </a:rPr>
              <a:t>W.i</a:t>
            </a:r>
          </a:p>
        </p:txBody>
      </p:sp>
      <p:sp>
        <p:nvSpPr>
          <p:cNvPr id="134149" name="Oval 5"/>
          <p:cNvSpPr>
            <a:spLocks noChangeArrowheads="1"/>
          </p:cNvSpPr>
          <p:nvPr/>
        </p:nvSpPr>
        <p:spPr bwMode="auto">
          <a:xfrm>
            <a:off x="7788275" y="2549525"/>
            <a:ext cx="762000" cy="1066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V.k</a:t>
            </a:r>
          </a:p>
          <a:p>
            <a:pPr algn="ctr"/>
            <a:r>
              <a:rPr lang="en-US" b="0">
                <a:latin typeface="Times New Roman" pitchFamily="48" charset="0"/>
              </a:rPr>
              <a:t>W.k</a:t>
            </a:r>
          </a:p>
        </p:txBody>
      </p:sp>
      <p:sp>
        <p:nvSpPr>
          <p:cNvPr id="134150" name="Text Box 6"/>
          <p:cNvSpPr txBox="1">
            <a:spLocks noChangeArrowheads="1"/>
          </p:cNvSpPr>
          <p:nvPr/>
        </p:nvSpPr>
        <p:spPr bwMode="auto">
          <a:xfrm>
            <a:off x="6705600" y="2590800"/>
            <a:ext cx="700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(i,k)</a:t>
            </a:r>
          </a:p>
        </p:txBody>
      </p:sp>
      <p:sp>
        <p:nvSpPr>
          <p:cNvPr id="134151" name="Rectangle 7"/>
          <p:cNvSpPr>
            <a:spLocks noChangeArrowheads="1"/>
          </p:cNvSpPr>
          <p:nvPr/>
        </p:nvSpPr>
        <p:spPr bwMode="auto">
          <a:xfrm>
            <a:off x="2133600" y="5334000"/>
            <a:ext cx="2579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C70F05"/>
                </a:solidFill>
                <a:latin typeface="Times New Roman" pitchFamily="48" charset="0"/>
              </a:rPr>
              <a:t>Acts like a “pump”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34152" name="Rectangle 8"/>
          <p:cNvSpPr>
            <a:spLocks noChangeArrowheads="1"/>
          </p:cNvSpPr>
          <p:nvPr/>
        </p:nvSpPr>
        <p:spPr bwMode="auto">
          <a:xfrm>
            <a:off x="457200" y="1065213"/>
            <a:ext cx="7689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C70F05"/>
                </a:solidFill>
                <a:latin typeface="Arial" charset="0"/>
              </a:rPr>
              <a:t>Assume that the topology is a strongly connected graph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34153" name="Line 9"/>
          <p:cNvSpPr>
            <a:spLocks noChangeShapeType="1"/>
          </p:cNvSpPr>
          <p:nvPr/>
        </p:nvSpPr>
        <p:spPr bwMode="auto">
          <a:xfrm>
            <a:off x="6553200" y="3124200"/>
            <a:ext cx="1295400" cy="0"/>
          </a:xfrm>
          <a:prstGeom prst="line">
            <a:avLst/>
          </a:prstGeom>
          <a:noFill/>
          <a:ln w="2857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54" name="Line 10"/>
          <p:cNvSpPr>
            <a:spLocks noChangeShapeType="1"/>
          </p:cNvSpPr>
          <p:nvPr/>
        </p:nvSpPr>
        <p:spPr bwMode="auto">
          <a:xfrm flipV="1">
            <a:off x="5638800" y="3581400"/>
            <a:ext cx="381000" cy="609600"/>
          </a:xfrm>
          <a:prstGeom prst="line">
            <a:avLst/>
          </a:prstGeom>
          <a:noFill/>
          <a:ln w="2857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55" name="Line 11"/>
          <p:cNvSpPr>
            <a:spLocks noChangeShapeType="1"/>
          </p:cNvSpPr>
          <p:nvPr/>
        </p:nvSpPr>
        <p:spPr bwMode="auto">
          <a:xfrm flipV="1">
            <a:off x="8305800" y="1981200"/>
            <a:ext cx="381000" cy="609600"/>
          </a:xfrm>
          <a:prstGeom prst="line">
            <a:avLst/>
          </a:prstGeom>
          <a:noFill/>
          <a:ln w="2857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56" name="Line 12"/>
          <p:cNvSpPr>
            <a:spLocks noChangeShapeType="1"/>
          </p:cNvSpPr>
          <p:nvPr/>
        </p:nvSpPr>
        <p:spPr bwMode="auto">
          <a:xfrm>
            <a:off x="5486400" y="2057400"/>
            <a:ext cx="457200" cy="609600"/>
          </a:xfrm>
          <a:prstGeom prst="line">
            <a:avLst/>
          </a:prstGeom>
          <a:noFill/>
          <a:ln w="2857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57" name="Line 13"/>
          <p:cNvSpPr>
            <a:spLocks noChangeShapeType="1"/>
          </p:cNvSpPr>
          <p:nvPr/>
        </p:nvSpPr>
        <p:spPr bwMode="auto">
          <a:xfrm>
            <a:off x="8382000" y="3505200"/>
            <a:ext cx="457200" cy="609600"/>
          </a:xfrm>
          <a:prstGeom prst="line">
            <a:avLst/>
          </a:prstGeom>
          <a:noFill/>
          <a:ln w="2857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58" name="Oval 14"/>
          <p:cNvSpPr>
            <a:spLocks noChangeArrowheads="1"/>
          </p:cNvSpPr>
          <p:nvPr/>
        </p:nvSpPr>
        <p:spPr bwMode="auto">
          <a:xfrm>
            <a:off x="5181600" y="4191000"/>
            <a:ext cx="762000" cy="1066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V.j</a:t>
            </a:r>
          </a:p>
          <a:p>
            <a:pPr algn="ctr"/>
            <a:r>
              <a:rPr lang="en-US" b="0">
                <a:latin typeface="Times New Roman" pitchFamily="48" charset="0"/>
              </a:rPr>
              <a:t>W.j</a:t>
            </a:r>
          </a:p>
        </p:txBody>
      </p:sp>
      <p:sp>
        <p:nvSpPr>
          <p:cNvPr id="134159" name="Rectangle 15"/>
          <p:cNvSpPr>
            <a:spLocks noChangeArrowheads="1"/>
          </p:cNvSpPr>
          <p:nvPr/>
        </p:nvSpPr>
        <p:spPr bwMode="auto">
          <a:xfrm>
            <a:off x="5910263" y="3670300"/>
            <a:ext cx="633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(j,i)</a:t>
            </a:r>
          </a:p>
        </p:txBody>
      </p:sp>
      <p:sp>
        <p:nvSpPr>
          <p:cNvPr id="134160" name="Line 16"/>
          <p:cNvSpPr>
            <a:spLocks noChangeShapeType="1"/>
          </p:cNvSpPr>
          <p:nvPr/>
        </p:nvSpPr>
        <p:spPr bwMode="auto">
          <a:xfrm flipH="1">
            <a:off x="5943600" y="4724400"/>
            <a:ext cx="685800" cy="0"/>
          </a:xfrm>
          <a:prstGeom prst="line">
            <a:avLst/>
          </a:prstGeom>
          <a:noFill/>
          <a:ln w="2857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/>
              <a:t>Proof outline</a:t>
            </a:r>
            <a:endParaRPr lang="en-US"/>
          </a:p>
        </p:txBody>
      </p:sp>
      <p:sp>
        <p:nvSpPr>
          <p:cNvPr id="13517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600200"/>
            <a:ext cx="50292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 b="1">
                <a:solidFill>
                  <a:srgbClr val="C70F05"/>
                </a:solidFill>
              </a:rPr>
              <a:t>Lemma. empty (i. k) </a:t>
            </a:r>
            <a:r>
              <a:rPr lang="en-US" sz="2000" b="1">
                <a:solidFill>
                  <a:srgbClr val="C70F05"/>
                </a:solidFill>
                <a:sym typeface="Symbol" pitchFamily="48" charset="2"/>
              </a:rPr>
              <a:t></a:t>
            </a:r>
            <a:r>
              <a:rPr lang="en-US" sz="2000">
                <a:solidFill>
                  <a:srgbClr val="C70F05"/>
                </a:solidFill>
              </a:rPr>
              <a:t>  </a:t>
            </a:r>
            <a:r>
              <a:rPr lang="en-US" sz="2000" b="1">
                <a:solidFill>
                  <a:srgbClr val="C70F05"/>
                </a:solidFill>
              </a:rPr>
              <a:t>W.i  </a:t>
            </a:r>
            <a:r>
              <a:rPr lang="en-US" sz="2000" b="1">
                <a:solidFill>
                  <a:srgbClr val="C70F05"/>
                </a:solidFill>
                <a:latin typeface="Symbol" pitchFamily="48" charset="2"/>
                <a:sym typeface="Symbol" pitchFamily="48" charset="2"/>
              </a:rPr>
              <a:t></a:t>
            </a:r>
            <a:r>
              <a:rPr lang="en-US" sz="2000" b="1">
                <a:solidFill>
                  <a:srgbClr val="C70F05"/>
                </a:solidFill>
              </a:rPr>
              <a:t>V.k</a:t>
            </a:r>
            <a:r>
              <a:rPr lang="en-US" sz="2000">
                <a:solidFill>
                  <a:srgbClr val="C70F05"/>
                </a:solidFill>
              </a:rPr>
              <a:t>. (Why?)</a:t>
            </a:r>
          </a:p>
          <a:p>
            <a:pPr>
              <a:buFont typeface="Wingdings" pitchFamily="2" charset="2"/>
              <a:buNone/>
            </a:pPr>
            <a:r>
              <a:rPr lang="en-US" sz="2000" b="1">
                <a:solidFill>
                  <a:srgbClr val="C70F05"/>
                </a:solidFill>
              </a:rPr>
              <a:t>Lemma</a:t>
            </a:r>
            <a:r>
              <a:rPr lang="en-US" sz="2000">
                <a:solidFill>
                  <a:srgbClr val="C70F05"/>
                </a:solidFill>
              </a:rPr>
              <a:t>. The algorithm will terminate in a bounded number of steps. (Why?)</a:t>
            </a:r>
            <a:endParaRPr lang="en-US" sz="2000"/>
          </a:p>
          <a:p>
            <a:pPr>
              <a:buFont typeface="Wingdings" pitchFamily="2" charset="2"/>
              <a:buNone/>
            </a:pPr>
            <a:endParaRPr lang="en-US" sz="3200" b="1">
              <a:latin typeface="Arial Narrow" pitchFamily="48" charset="0"/>
            </a:endParaRPr>
          </a:p>
          <a:p>
            <a:pPr>
              <a:buFont typeface="Wingdings" pitchFamily="2" charset="2"/>
              <a:buNone/>
            </a:pPr>
            <a:r>
              <a:rPr lang="en-US" sz="2000"/>
              <a:t>(Upon termination) </a:t>
            </a:r>
            <a:r>
              <a:rPr lang="en-US" sz="2000">
                <a:sym typeface="Symbol" pitchFamily="48" charset="2"/>
              </a:rPr>
              <a:t></a:t>
            </a:r>
            <a:r>
              <a:rPr lang="en-US" sz="2000" b="1">
                <a:latin typeface="Hoefler Text" charset="0"/>
              </a:rPr>
              <a:t>i</a:t>
            </a:r>
            <a:r>
              <a:rPr lang="en-US" sz="2000">
                <a:latin typeface="Hoefler Text" charset="0"/>
              </a:rPr>
              <a:t>: </a:t>
            </a:r>
            <a:r>
              <a:rPr lang="en-US" sz="2000" b="1">
                <a:latin typeface="Hoefler Text" charset="0"/>
              </a:rPr>
              <a:t>V.i = W.i, </a:t>
            </a:r>
          </a:p>
          <a:p>
            <a:pPr>
              <a:buFont typeface="Wingdings" pitchFamily="2" charset="2"/>
              <a:buNone/>
            </a:pPr>
            <a:r>
              <a:rPr lang="en-US" sz="2000">
                <a:latin typeface="Hoefler Text" charset="0"/>
              </a:rPr>
              <a:t>and</a:t>
            </a:r>
            <a:r>
              <a:rPr lang="en-US" sz="2000" b="1">
                <a:latin typeface="Hoefler Text" charset="0"/>
              </a:rPr>
              <a:t> </a:t>
            </a:r>
            <a:r>
              <a:rPr lang="en-US" sz="2000">
                <a:latin typeface="Hoefler Text" charset="0"/>
              </a:rPr>
              <a:t> all channels are empty.</a:t>
            </a:r>
          </a:p>
          <a:p>
            <a:pPr>
              <a:buFont typeface="Wingdings" pitchFamily="2" charset="2"/>
              <a:buNone/>
            </a:pPr>
            <a:r>
              <a:rPr lang="en-US" sz="2000">
                <a:latin typeface="Hoefler Text" charset="0"/>
              </a:rPr>
              <a:t>So, </a:t>
            </a:r>
            <a:r>
              <a:rPr lang="en-US" sz="2000" b="1"/>
              <a:t>V.i  </a:t>
            </a:r>
            <a:r>
              <a:rPr lang="en-US" sz="2000" b="1">
                <a:latin typeface="Symbol" pitchFamily="48" charset="2"/>
                <a:sym typeface="Symbol" pitchFamily="48" charset="2"/>
              </a:rPr>
              <a:t></a:t>
            </a:r>
            <a:r>
              <a:rPr lang="en-US" sz="2000" b="1"/>
              <a:t> V.k. </a:t>
            </a:r>
          </a:p>
          <a:p>
            <a:pPr>
              <a:buFont typeface="Wingdings" pitchFamily="2" charset="2"/>
              <a:buNone/>
            </a:pPr>
            <a:endParaRPr lang="en-US" sz="2000" b="1"/>
          </a:p>
          <a:p>
            <a:pPr>
              <a:buFont typeface="Wingdings" pitchFamily="2" charset="2"/>
              <a:buNone/>
            </a:pPr>
            <a:r>
              <a:rPr lang="en-US" sz="2000"/>
              <a:t>On a cyclic path,</a:t>
            </a:r>
            <a:r>
              <a:rPr lang="en-US" sz="2000" b="1"/>
              <a:t> V.i = V.k </a:t>
            </a:r>
            <a:r>
              <a:rPr lang="en-US" sz="2000"/>
              <a:t>must be</a:t>
            </a:r>
          </a:p>
          <a:p>
            <a:pPr>
              <a:buFont typeface="Wingdings" pitchFamily="2" charset="2"/>
              <a:buNone/>
            </a:pPr>
            <a:r>
              <a:rPr lang="en-US" sz="2000"/>
              <a:t> true. Since </a:t>
            </a:r>
            <a:r>
              <a:rPr lang="en-US" sz="2000" b="1">
                <a:latin typeface="Hoefler Text" charset="0"/>
              </a:rPr>
              <a:t>s(i)</a:t>
            </a:r>
            <a:r>
              <a:rPr lang="en-US" sz="2000"/>
              <a:t> </a:t>
            </a:r>
            <a:r>
              <a:rPr lang="en-US" sz="2000">
                <a:latin typeface="Symbol" pitchFamily="48" charset="2"/>
                <a:sym typeface="Symbol" pitchFamily="48" charset="2"/>
              </a:rPr>
              <a:t></a:t>
            </a:r>
            <a:r>
              <a:rPr lang="en-US" sz="2000" b="1">
                <a:latin typeface="Hoefler Text" charset="0"/>
              </a:rPr>
              <a:t>V.i, s(i)</a:t>
            </a:r>
            <a:r>
              <a:rPr lang="en-US" sz="2000"/>
              <a:t> </a:t>
            </a:r>
            <a:r>
              <a:rPr lang="en-US" sz="2000">
                <a:latin typeface="Symbol" pitchFamily="48" charset="2"/>
                <a:sym typeface="Symbol" pitchFamily="48" charset="2"/>
              </a:rPr>
              <a:t></a:t>
            </a:r>
            <a:r>
              <a:rPr lang="en-US" sz="2000" b="1">
                <a:latin typeface="Hoefler Text" charset="0"/>
              </a:rPr>
              <a:t>V.k </a:t>
            </a:r>
          </a:p>
        </p:txBody>
      </p:sp>
      <p:sp>
        <p:nvSpPr>
          <p:cNvPr id="135172" name="Rectangle 4"/>
          <p:cNvSpPr>
            <a:spLocks noChangeArrowheads="1"/>
          </p:cNvSpPr>
          <p:nvPr/>
        </p:nvSpPr>
        <p:spPr bwMode="auto">
          <a:xfrm>
            <a:off x="6507163" y="25241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48" charset="0"/>
            </a:endParaRPr>
          </a:p>
        </p:txBody>
      </p:sp>
      <p:sp>
        <p:nvSpPr>
          <p:cNvPr id="135173" name="Oval 5"/>
          <p:cNvSpPr>
            <a:spLocks noChangeArrowheads="1"/>
          </p:cNvSpPr>
          <p:nvPr/>
        </p:nvSpPr>
        <p:spPr bwMode="auto">
          <a:xfrm>
            <a:off x="5807075" y="2549525"/>
            <a:ext cx="762000" cy="1066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V.i</a:t>
            </a:r>
          </a:p>
          <a:p>
            <a:pPr algn="ctr"/>
            <a:r>
              <a:rPr lang="en-US" b="0">
                <a:latin typeface="Times New Roman" pitchFamily="48" charset="0"/>
              </a:rPr>
              <a:t>W.i</a:t>
            </a:r>
          </a:p>
        </p:txBody>
      </p:sp>
      <p:sp>
        <p:nvSpPr>
          <p:cNvPr id="135174" name="Oval 6"/>
          <p:cNvSpPr>
            <a:spLocks noChangeArrowheads="1"/>
          </p:cNvSpPr>
          <p:nvPr/>
        </p:nvSpPr>
        <p:spPr bwMode="auto">
          <a:xfrm>
            <a:off x="7788275" y="2549525"/>
            <a:ext cx="762000" cy="1066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V.k</a:t>
            </a:r>
          </a:p>
          <a:p>
            <a:pPr algn="ctr"/>
            <a:r>
              <a:rPr lang="en-US" b="0">
                <a:latin typeface="Times New Roman" pitchFamily="48" charset="0"/>
              </a:rPr>
              <a:t>W.k</a:t>
            </a:r>
          </a:p>
        </p:txBody>
      </p:sp>
      <p:sp>
        <p:nvSpPr>
          <p:cNvPr id="135175" name="Text Box 7"/>
          <p:cNvSpPr txBox="1">
            <a:spLocks noChangeArrowheads="1"/>
          </p:cNvSpPr>
          <p:nvPr/>
        </p:nvSpPr>
        <p:spPr bwMode="auto">
          <a:xfrm>
            <a:off x="6705600" y="2590800"/>
            <a:ext cx="700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(i,k)</a:t>
            </a:r>
          </a:p>
        </p:txBody>
      </p:sp>
      <p:sp>
        <p:nvSpPr>
          <p:cNvPr id="135176" name="Line 8"/>
          <p:cNvSpPr>
            <a:spLocks noChangeShapeType="1"/>
          </p:cNvSpPr>
          <p:nvPr/>
        </p:nvSpPr>
        <p:spPr bwMode="auto">
          <a:xfrm>
            <a:off x="6553200" y="3124200"/>
            <a:ext cx="1295400" cy="0"/>
          </a:xfrm>
          <a:prstGeom prst="line">
            <a:avLst/>
          </a:prstGeom>
          <a:noFill/>
          <a:ln w="2857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5177" name="Line 9"/>
          <p:cNvSpPr>
            <a:spLocks noChangeShapeType="1"/>
          </p:cNvSpPr>
          <p:nvPr/>
        </p:nvSpPr>
        <p:spPr bwMode="auto">
          <a:xfrm flipV="1">
            <a:off x="5638800" y="3581400"/>
            <a:ext cx="381000" cy="609600"/>
          </a:xfrm>
          <a:prstGeom prst="line">
            <a:avLst/>
          </a:prstGeom>
          <a:noFill/>
          <a:ln w="2857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5178" name="Line 10"/>
          <p:cNvSpPr>
            <a:spLocks noChangeShapeType="1"/>
          </p:cNvSpPr>
          <p:nvPr/>
        </p:nvSpPr>
        <p:spPr bwMode="auto">
          <a:xfrm flipV="1">
            <a:off x="8305800" y="1981200"/>
            <a:ext cx="381000" cy="609600"/>
          </a:xfrm>
          <a:prstGeom prst="line">
            <a:avLst/>
          </a:prstGeom>
          <a:noFill/>
          <a:ln w="2857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5179" name="Line 11"/>
          <p:cNvSpPr>
            <a:spLocks noChangeShapeType="1"/>
          </p:cNvSpPr>
          <p:nvPr/>
        </p:nvSpPr>
        <p:spPr bwMode="auto">
          <a:xfrm>
            <a:off x="5486400" y="2057400"/>
            <a:ext cx="457200" cy="609600"/>
          </a:xfrm>
          <a:prstGeom prst="line">
            <a:avLst/>
          </a:prstGeom>
          <a:noFill/>
          <a:ln w="2857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5180" name="Line 12"/>
          <p:cNvSpPr>
            <a:spLocks noChangeShapeType="1"/>
          </p:cNvSpPr>
          <p:nvPr/>
        </p:nvSpPr>
        <p:spPr bwMode="auto">
          <a:xfrm>
            <a:off x="8382000" y="3505200"/>
            <a:ext cx="457200" cy="609600"/>
          </a:xfrm>
          <a:prstGeom prst="line">
            <a:avLst/>
          </a:prstGeom>
          <a:noFill/>
          <a:ln w="2857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/>
              <a:t>Termination detection</a:t>
            </a:r>
            <a:endParaRPr lang="en-US"/>
          </a:p>
        </p:txBody>
      </p:sp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81534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During the progress of a distributed computation,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processes may periodically turn </a:t>
            </a:r>
            <a:r>
              <a:rPr lang="en-US" sz="2400" b="1">
                <a:solidFill>
                  <a:srgbClr val="C70F05"/>
                </a:solidFill>
                <a:latin typeface="Arial" charset="0"/>
              </a:rPr>
              <a:t>active</a:t>
            </a:r>
            <a:r>
              <a:rPr lang="en-US" sz="2400">
                <a:latin typeface="Arial" charset="0"/>
              </a:rPr>
              <a:t> or </a:t>
            </a:r>
            <a:r>
              <a:rPr lang="en-US" sz="2400" b="1">
                <a:solidFill>
                  <a:srgbClr val="C70F05"/>
                </a:solidFill>
                <a:latin typeface="Arial" charset="0"/>
              </a:rPr>
              <a:t>passive</a:t>
            </a:r>
            <a:r>
              <a:rPr lang="en-US" sz="2400">
                <a:latin typeface="Arial" charset="0"/>
              </a:rPr>
              <a:t>.</a:t>
            </a:r>
          </a:p>
          <a:p>
            <a:pPr>
              <a:buFont typeface="Wingdings" pitchFamily="2" charset="2"/>
              <a:buNone/>
            </a:pPr>
            <a:endParaRPr lang="en-US" sz="2400">
              <a:latin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A distributed computation termination when: 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(a) 	every process is </a:t>
            </a:r>
            <a:r>
              <a:rPr lang="en-US" sz="2400" b="1">
                <a:solidFill>
                  <a:srgbClr val="C70F05"/>
                </a:solidFill>
                <a:latin typeface="Arial" charset="0"/>
              </a:rPr>
              <a:t>passive</a:t>
            </a:r>
            <a:r>
              <a:rPr lang="en-US" sz="2400">
                <a:latin typeface="Arial" charset="0"/>
              </a:rPr>
              <a:t>,  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(b) 	all channels are </a:t>
            </a:r>
            <a:r>
              <a:rPr lang="en-US" sz="2400" b="1">
                <a:solidFill>
                  <a:srgbClr val="C70F05"/>
                </a:solidFill>
                <a:latin typeface="Arial" charset="0"/>
              </a:rPr>
              <a:t>empty</a:t>
            </a:r>
            <a:r>
              <a:rPr lang="en-US" sz="2400">
                <a:latin typeface="Arial" charset="0"/>
              </a:rPr>
              <a:t>, and 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(c) 	the global state satisfies the </a:t>
            </a:r>
            <a:r>
              <a:rPr lang="en-US" sz="2400" b="1">
                <a:solidFill>
                  <a:srgbClr val="C70F05"/>
                </a:solidFill>
                <a:latin typeface="Arial" charset="0"/>
              </a:rPr>
              <a:t>desired postcondition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z="3600" b="1"/>
              <a:t>Visualizing diffusing computation</a:t>
            </a:r>
            <a:endParaRPr lang="en-US"/>
          </a:p>
        </p:txBody>
      </p:sp>
      <p:sp>
        <p:nvSpPr>
          <p:cNvPr id="137219" name="Rectangle 3"/>
          <p:cNvSpPr>
            <a:spLocks noChangeArrowheads="1"/>
          </p:cNvSpPr>
          <p:nvPr/>
        </p:nvSpPr>
        <p:spPr bwMode="auto">
          <a:xfrm>
            <a:off x="2959100" y="27733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48" charset="0"/>
            </a:endParaRPr>
          </a:p>
        </p:txBody>
      </p:sp>
      <p:graphicFrame>
        <p:nvGraphicFramePr>
          <p:cNvPr id="137220" name="Object 4"/>
          <p:cNvGraphicFramePr>
            <a:graphicFrameLocks noChangeAspect="1"/>
          </p:cNvGraphicFramePr>
          <p:nvPr/>
        </p:nvGraphicFramePr>
        <p:xfrm>
          <a:off x="1295400" y="1295400"/>
          <a:ext cx="5791200" cy="3200400"/>
        </p:xfrm>
        <a:graphic>
          <a:graphicData uri="http://schemas.openxmlformats.org/presentationml/2006/ole">
            <p:oleObj spid="_x0000_s137220" name="Document" r:id="rId3" imgW="5157216" imgH="2935224" progId="Word.Document.8">
              <p:embed/>
            </p:oleObj>
          </a:graphicData>
        </a:graphic>
      </p:graphicFrame>
      <p:sp>
        <p:nvSpPr>
          <p:cNvPr id="137221" name="Rectangle 5"/>
          <p:cNvSpPr>
            <a:spLocks noChangeArrowheads="1"/>
          </p:cNvSpPr>
          <p:nvPr/>
        </p:nvSpPr>
        <p:spPr bwMode="auto">
          <a:xfrm>
            <a:off x="1143000" y="4845050"/>
            <a:ext cx="7239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0">
                <a:latin typeface="Arial Narrow" pitchFamily="48" charset="0"/>
              </a:rPr>
              <a:t>Notice how one process </a:t>
            </a:r>
            <a:r>
              <a:rPr lang="en-US" sz="2000" i="1">
                <a:latin typeface="Arial Narrow" pitchFamily="48" charset="0"/>
              </a:rPr>
              <a:t>engages</a:t>
            </a:r>
            <a:r>
              <a:rPr lang="en-US" sz="2000" b="0">
                <a:latin typeface="Arial Narrow" pitchFamily="48" charset="0"/>
              </a:rPr>
              <a:t> another process. Eventually all processes turn white, and no message is in transit -this signals termination. </a:t>
            </a:r>
          </a:p>
          <a:p>
            <a:r>
              <a:rPr lang="en-US" sz="2000" b="0">
                <a:latin typeface="Arial Narrow" pitchFamily="48" charset="0"/>
              </a:rPr>
              <a:t>How to develop a signaling mechanism to detect termination?</a:t>
            </a:r>
          </a:p>
        </p:txBody>
      </p:sp>
      <p:sp>
        <p:nvSpPr>
          <p:cNvPr id="137222" name="AutoShape 6"/>
          <p:cNvSpPr>
            <a:spLocks noChangeArrowheads="1"/>
          </p:cNvSpPr>
          <p:nvPr/>
        </p:nvSpPr>
        <p:spPr bwMode="auto">
          <a:xfrm>
            <a:off x="6629400" y="3962400"/>
            <a:ext cx="914400" cy="381000"/>
          </a:xfrm>
          <a:prstGeom prst="wedgeRoundRectCallout">
            <a:avLst>
              <a:gd name="adj1" fmla="val -127606"/>
              <a:gd name="adj2" fmla="val -100000"/>
              <a:gd name="adj3" fmla="val 1666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0">
                <a:latin typeface="Times New Roman" pitchFamily="48" charset="0"/>
              </a:rPr>
              <a:t>passive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37223" name="AutoShape 7"/>
          <p:cNvSpPr>
            <a:spLocks noChangeArrowheads="1"/>
          </p:cNvSpPr>
          <p:nvPr/>
        </p:nvSpPr>
        <p:spPr bwMode="auto">
          <a:xfrm>
            <a:off x="7543800" y="2819400"/>
            <a:ext cx="914400" cy="381000"/>
          </a:xfrm>
          <a:prstGeom prst="wedgeRoundRectCallout">
            <a:avLst>
              <a:gd name="adj1" fmla="val -100347"/>
              <a:gd name="adj2" fmla="val -21667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0">
                <a:latin typeface="Times New Roman" pitchFamily="48" charset="0"/>
              </a:rPr>
              <a:t>active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37224" name="AutoShape 8"/>
          <p:cNvSpPr>
            <a:spLocks noChangeArrowheads="1"/>
          </p:cNvSpPr>
          <p:nvPr/>
        </p:nvSpPr>
        <p:spPr bwMode="auto">
          <a:xfrm>
            <a:off x="2133600" y="1295400"/>
            <a:ext cx="1143000" cy="381000"/>
          </a:xfrm>
          <a:prstGeom prst="wedgeRoundRectCallout">
            <a:avLst>
              <a:gd name="adj1" fmla="val -90278"/>
              <a:gd name="adj2" fmla="val -21667"/>
              <a:gd name="adj3" fmla="val 16667"/>
            </a:avLst>
          </a:prstGeom>
          <a:solidFill>
            <a:srgbClr val="FAF8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0">
                <a:latin typeface="Times New Roman" pitchFamily="48" charset="0"/>
              </a:rPr>
              <a:t>initiator</a:t>
            </a:r>
            <a:endParaRPr lang="en-US" b="0">
              <a:latin typeface="Times New Roman" pitchFamily="4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Dijkstra-Scholten algorithm</a:t>
            </a:r>
            <a:endParaRPr lang="en-US"/>
          </a:p>
        </p:txBody>
      </p:sp>
      <p:sp>
        <p:nvSpPr>
          <p:cNvPr id="13824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1905000"/>
            <a:ext cx="52578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1800">
                <a:latin typeface="Arial" charset="0"/>
              </a:rPr>
              <a:t>An </a:t>
            </a:r>
            <a:r>
              <a:rPr lang="en-US" sz="1800">
                <a:solidFill>
                  <a:schemeClr val="accent2"/>
                </a:solidFill>
                <a:latin typeface="Arial" charset="0"/>
              </a:rPr>
              <a:t>initiator</a:t>
            </a:r>
            <a:r>
              <a:rPr lang="en-US" sz="1800">
                <a:latin typeface="Arial" charset="0"/>
              </a:rPr>
              <a:t> initiates  termination detection</a:t>
            </a:r>
          </a:p>
          <a:p>
            <a:pPr>
              <a:buFont typeface="Wingdings" pitchFamily="2" charset="2"/>
              <a:buNone/>
            </a:pPr>
            <a:r>
              <a:rPr lang="en-US" sz="1800">
                <a:latin typeface="Arial" charset="0"/>
              </a:rPr>
              <a:t>by sending </a:t>
            </a:r>
            <a:r>
              <a:rPr lang="en-US" sz="1800">
                <a:solidFill>
                  <a:srgbClr val="C70F05"/>
                </a:solidFill>
                <a:latin typeface="Arial" charset="0"/>
              </a:rPr>
              <a:t>signals (messages) </a:t>
            </a:r>
            <a:r>
              <a:rPr lang="en-US" sz="1800">
                <a:latin typeface="Arial" charset="0"/>
              </a:rPr>
              <a:t>down the</a:t>
            </a:r>
          </a:p>
          <a:p>
            <a:pPr>
              <a:buFont typeface="Wingdings" pitchFamily="2" charset="2"/>
              <a:buNone/>
            </a:pPr>
            <a:r>
              <a:rPr lang="en-US" sz="1800">
                <a:latin typeface="Arial" charset="0"/>
              </a:rPr>
              <a:t>edges via which it </a:t>
            </a:r>
            <a:r>
              <a:rPr lang="en-US" sz="1800">
                <a:solidFill>
                  <a:schemeClr val="accent2"/>
                </a:solidFill>
                <a:latin typeface="Arial" charset="0"/>
              </a:rPr>
              <a:t>engages </a:t>
            </a:r>
            <a:r>
              <a:rPr lang="en-US" sz="1800">
                <a:latin typeface="Arial" charset="0"/>
              </a:rPr>
              <a:t>other nodes. </a:t>
            </a:r>
          </a:p>
          <a:p>
            <a:pPr>
              <a:buFont typeface="Wingdings" pitchFamily="2" charset="2"/>
              <a:buNone/>
            </a:pPr>
            <a:endParaRPr lang="en-US" sz="1800">
              <a:latin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en-US" sz="1800">
                <a:latin typeface="Arial" charset="0"/>
              </a:rPr>
              <a:t>At a “suitable time,” the recipient sends an</a:t>
            </a:r>
          </a:p>
          <a:p>
            <a:pPr>
              <a:buFont typeface="Wingdings" pitchFamily="2" charset="2"/>
              <a:buNone/>
            </a:pPr>
            <a:r>
              <a:rPr lang="en-US" sz="1800">
                <a:solidFill>
                  <a:srgbClr val="C70F05"/>
                </a:solidFill>
                <a:latin typeface="Arial" charset="0"/>
              </a:rPr>
              <a:t>ack</a:t>
            </a:r>
            <a:r>
              <a:rPr lang="en-US" sz="1800">
                <a:latin typeface="Arial" charset="0"/>
              </a:rPr>
              <a:t> back.</a:t>
            </a:r>
          </a:p>
          <a:p>
            <a:pPr>
              <a:buFont typeface="Wingdings" pitchFamily="2" charset="2"/>
              <a:buNone/>
            </a:pPr>
            <a:endParaRPr lang="en-US" sz="1800">
              <a:latin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en-US" sz="1800">
                <a:latin typeface="Arial" charset="0"/>
              </a:rPr>
              <a:t>When the </a:t>
            </a:r>
            <a:r>
              <a:rPr lang="en-US" sz="1800">
                <a:solidFill>
                  <a:schemeClr val="accent2"/>
                </a:solidFill>
                <a:latin typeface="Arial" charset="0"/>
              </a:rPr>
              <a:t>initiator</a:t>
            </a:r>
            <a:r>
              <a:rPr lang="en-US" sz="1800">
                <a:latin typeface="Arial" charset="0"/>
              </a:rPr>
              <a:t> receives </a:t>
            </a:r>
            <a:r>
              <a:rPr lang="en-US" sz="1800">
                <a:solidFill>
                  <a:srgbClr val="C70F05"/>
                </a:solidFill>
                <a:latin typeface="Arial" charset="0"/>
              </a:rPr>
              <a:t>ack </a:t>
            </a:r>
            <a:r>
              <a:rPr lang="en-US" sz="1800">
                <a:latin typeface="Arial" charset="0"/>
              </a:rPr>
              <a:t>from every</a:t>
            </a:r>
          </a:p>
          <a:p>
            <a:pPr>
              <a:buFont typeface="Wingdings" pitchFamily="2" charset="2"/>
              <a:buNone/>
            </a:pPr>
            <a:r>
              <a:rPr lang="en-US" sz="1800">
                <a:latin typeface="Arial" charset="0"/>
              </a:rPr>
              <a:t>node that it engaged, </a:t>
            </a:r>
            <a:r>
              <a:rPr lang="en-US" sz="1800">
                <a:solidFill>
                  <a:schemeClr val="accent2"/>
                </a:solidFill>
                <a:latin typeface="Arial" charset="0"/>
              </a:rPr>
              <a:t>it detects termination.</a:t>
            </a:r>
          </a:p>
        </p:txBody>
      </p:sp>
      <p:sp>
        <p:nvSpPr>
          <p:cNvPr id="13824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330825" y="1600200"/>
            <a:ext cx="3813175" cy="4191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/>
              <a:t>	Node j </a:t>
            </a:r>
            <a:r>
              <a:rPr lang="en-US" sz="2400" b="1">
                <a:solidFill>
                  <a:schemeClr val="accent2"/>
                </a:solidFill>
              </a:rPr>
              <a:t>engages</a:t>
            </a:r>
            <a:r>
              <a:rPr lang="en-US" sz="2400"/>
              <a:t> node k.</a:t>
            </a:r>
          </a:p>
        </p:txBody>
      </p:sp>
      <p:sp>
        <p:nvSpPr>
          <p:cNvPr id="138245" name="Oval 5"/>
          <p:cNvSpPr>
            <a:spLocks noChangeArrowheads="1"/>
          </p:cNvSpPr>
          <p:nvPr/>
        </p:nvSpPr>
        <p:spPr bwMode="auto">
          <a:xfrm>
            <a:off x="5791200" y="2362200"/>
            <a:ext cx="381000" cy="457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j</a:t>
            </a:r>
          </a:p>
        </p:txBody>
      </p:sp>
      <p:sp>
        <p:nvSpPr>
          <p:cNvPr id="138246" name="Oval 6"/>
          <p:cNvSpPr>
            <a:spLocks noChangeArrowheads="1"/>
          </p:cNvSpPr>
          <p:nvPr/>
        </p:nvSpPr>
        <p:spPr bwMode="auto">
          <a:xfrm>
            <a:off x="7696200" y="2362200"/>
            <a:ext cx="381000" cy="457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k</a:t>
            </a:r>
          </a:p>
        </p:txBody>
      </p:sp>
      <p:sp>
        <p:nvSpPr>
          <p:cNvPr id="138247" name="Line 7"/>
          <p:cNvSpPr>
            <a:spLocks noChangeShapeType="1"/>
          </p:cNvSpPr>
          <p:nvPr/>
        </p:nvSpPr>
        <p:spPr bwMode="auto">
          <a:xfrm>
            <a:off x="6172200" y="2590800"/>
            <a:ext cx="15240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248" name="Oval 8"/>
          <p:cNvSpPr>
            <a:spLocks noChangeArrowheads="1"/>
          </p:cNvSpPr>
          <p:nvPr/>
        </p:nvSpPr>
        <p:spPr bwMode="auto">
          <a:xfrm>
            <a:off x="5867400" y="3505200"/>
            <a:ext cx="381000" cy="457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j</a:t>
            </a:r>
          </a:p>
        </p:txBody>
      </p:sp>
      <p:sp>
        <p:nvSpPr>
          <p:cNvPr id="138249" name="Oval 9"/>
          <p:cNvSpPr>
            <a:spLocks noChangeArrowheads="1"/>
          </p:cNvSpPr>
          <p:nvPr/>
        </p:nvSpPr>
        <p:spPr bwMode="auto">
          <a:xfrm>
            <a:off x="7772400" y="3505200"/>
            <a:ext cx="381000" cy="457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k</a:t>
            </a:r>
          </a:p>
        </p:txBody>
      </p:sp>
      <p:sp>
        <p:nvSpPr>
          <p:cNvPr id="138250" name="Line 10"/>
          <p:cNvSpPr>
            <a:spLocks noChangeShapeType="1"/>
          </p:cNvSpPr>
          <p:nvPr/>
        </p:nvSpPr>
        <p:spPr bwMode="auto">
          <a:xfrm>
            <a:off x="6248400" y="3733800"/>
            <a:ext cx="15240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251" name="Oval 11"/>
          <p:cNvSpPr>
            <a:spLocks noChangeArrowheads="1"/>
          </p:cNvSpPr>
          <p:nvPr/>
        </p:nvSpPr>
        <p:spPr bwMode="auto">
          <a:xfrm>
            <a:off x="5867400" y="4267200"/>
            <a:ext cx="381000" cy="457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j</a:t>
            </a:r>
          </a:p>
        </p:txBody>
      </p:sp>
      <p:sp>
        <p:nvSpPr>
          <p:cNvPr id="138252" name="Oval 12"/>
          <p:cNvSpPr>
            <a:spLocks noChangeArrowheads="1"/>
          </p:cNvSpPr>
          <p:nvPr/>
        </p:nvSpPr>
        <p:spPr bwMode="auto">
          <a:xfrm>
            <a:off x="7772400" y="4267200"/>
            <a:ext cx="381000" cy="457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k</a:t>
            </a:r>
          </a:p>
        </p:txBody>
      </p:sp>
      <p:sp>
        <p:nvSpPr>
          <p:cNvPr id="138253" name="Line 13"/>
          <p:cNvSpPr>
            <a:spLocks noChangeShapeType="1"/>
          </p:cNvSpPr>
          <p:nvPr/>
        </p:nvSpPr>
        <p:spPr bwMode="auto">
          <a:xfrm>
            <a:off x="6248400" y="4495800"/>
            <a:ext cx="15240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254" name="Line 14"/>
          <p:cNvSpPr>
            <a:spLocks noChangeShapeType="1"/>
          </p:cNvSpPr>
          <p:nvPr/>
        </p:nvSpPr>
        <p:spPr bwMode="auto">
          <a:xfrm>
            <a:off x="6553200" y="3581400"/>
            <a:ext cx="609600" cy="0"/>
          </a:xfrm>
          <a:prstGeom prst="line">
            <a:avLst/>
          </a:prstGeom>
          <a:noFill/>
          <a:ln w="38100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255" name="Line 15"/>
          <p:cNvSpPr>
            <a:spLocks noChangeShapeType="1"/>
          </p:cNvSpPr>
          <p:nvPr/>
        </p:nvSpPr>
        <p:spPr bwMode="auto">
          <a:xfrm flipH="1">
            <a:off x="6629400" y="4648200"/>
            <a:ext cx="5334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256" name="Rectangle 16"/>
          <p:cNvSpPr>
            <a:spLocks noChangeArrowheads="1"/>
          </p:cNvSpPr>
          <p:nvPr/>
        </p:nvSpPr>
        <p:spPr bwMode="auto">
          <a:xfrm>
            <a:off x="1066800" y="1219200"/>
            <a:ext cx="240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chemeClr val="accent2"/>
                </a:solidFill>
                <a:latin typeface="Times New Roman" pitchFamily="48" charset="0"/>
              </a:rPr>
              <a:t>The basic scheme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38257" name="Text Box 17"/>
          <p:cNvSpPr txBox="1">
            <a:spLocks noChangeArrowheads="1"/>
          </p:cNvSpPr>
          <p:nvPr/>
        </p:nvSpPr>
        <p:spPr bwMode="auto">
          <a:xfrm>
            <a:off x="6553200" y="3200400"/>
            <a:ext cx="692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Times New Roman" pitchFamily="48" charset="0"/>
              </a:rPr>
              <a:t>signal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38258" name="Text Box 18"/>
          <p:cNvSpPr txBox="1">
            <a:spLocks noChangeArrowheads="1"/>
          </p:cNvSpPr>
          <p:nvPr/>
        </p:nvSpPr>
        <p:spPr bwMode="auto">
          <a:xfrm>
            <a:off x="6705600" y="4648200"/>
            <a:ext cx="488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Times New Roman" pitchFamily="48" charset="0"/>
              </a:rPr>
              <a:t>ack</a:t>
            </a:r>
            <a:endParaRPr lang="en-US" b="0">
              <a:latin typeface="Times New Roman" pitchFamily="4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Dijkstra-Scholten algorithm</a:t>
            </a:r>
            <a:endParaRPr lang="en-US"/>
          </a:p>
        </p:txBody>
      </p:sp>
      <p:sp>
        <p:nvSpPr>
          <p:cNvPr id="13926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219200"/>
            <a:ext cx="5943600" cy="4876800"/>
          </a:xfrm>
        </p:spPr>
        <p:txBody>
          <a:bodyPr/>
          <a:lstStyle/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en-US" sz="2000" b="1">
                <a:solidFill>
                  <a:srgbClr val="C70F05"/>
                </a:solidFill>
              </a:rPr>
              <a:t>Deficit</a:t>
            </a:r>
            <a:r>
              <a:rPr lang="en-US" sz="2000">
                <a:solidFill>
                  <a:srgbClr val="C70F05"/>
                </a:solidFill>
              </a:rPr>
              <a:t> (e)</a:t>
            </a:r>
            <a:r>
              <a:rPr lang="en-US" sz="2000"/>
              <a:t> = </a:t>
            </a:r>
            <a:r>
              <a:rPr lang="en-US" sz="2000">
                <a:solidFill>
                  <a:schemeClr val="accent2"/>
                </a:solidFill>
              </a:rPr>
              <a:t># of signals on edge e - # of ack on edge e</a:t>
            </a:r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endParaRPr lang="en-US" sz="2000"/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en-US" sz="2000"/>
              <a:t>For any node,  C = total deficit along </a:t>
            </a:r>
            <a:r>
              <a:rPr lang="en-US" sz="2000" b="1" i="1"/>
              <a:t>incoming</a:t>
            </a:r>
            <a:r>
              <a:rPr lang="en-US" sz="2000"/>
              <a:t> edges</a:t>
            </a:r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en-US" sz="2000"/>
              <a:t>	   and     D = total deficit along </a:t>
            </a:r>
            <a:r>
              <a:rPr lang="en-US" sz="2000" b="1" i="1"/>
              <a:t>outgoing</a:t>
            </a:r>
            <a:r>
              <a:rPr lang="en-US" sz="2000"/>
              <a:t> edges edges</a:t>
            </a:r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endParaRPr lang="en-US" sz="2000"/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en-US" sz="2000"/>
              <a:t>For the initiator, by definition, C = 0</a:t>
            </a:r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endParaRPr lang="en-US" sz="2000"/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en-US" sz="2000"/>
              <a:t>Dijkstra-Scholten algorithm used the following two</a:t>
            </a:r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en-US" sz="2000" b="1" i="1"/>
              <a:t>invariants</a:t>
            </a:r>
            <a:r>
              <a:rPr lang="en-US" sz="2000"/>
              <a:t> to develop their algorithm:</a:t>
            </a:r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en-US" sz="2000">
                <a:solidFill>
                  <a:srgbClr val="C70F05"/>
                </a:solidFill>
                <a:latin typeface="Arial" charset="0"/>
              </a:rPr>
              <a:t>Invariant 1</a:t>
            </a:r>
            <a:r>
              <a:rPr lang="en-US" sz="2000"/>
              <a:t>. </a:t>
            </a:r>
            <a:r>
              <a:rPr lang="en-US" sz="2000" b="1">
                <a:latin typeface="Arial" charset="0"/>
              </a:rPr>
              <a:t>(C ≥ 0) </a:t>
            </a:r>
            <a:r>
              <a:rPr lang="en-US" sz="2000">
                <a:latin typeface="Arial" charset="0"/>
                <a:sym typeface="Symbol" pitchFamily="48" charset="2"/>
              </a:rPr>
              <a:t></a:t>
            </a:r>
            <a:r>
              <a:rPr lang="en-US" sz="2000" b="1">
                <a:latin typeface="Arial" charset="0"/>
              </a:rPr>
              <a:t> (D ≥ 0)</a:t>
            </a:r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en-US" sz="2000">
                <a:solidFill>
                  <a:srgbClr val="C70F05"/>
                </a:solidFill>
                <a:latin typeface="Arial" charset="0"/>
              </a:rPr>
              <a:t>Invariant 2</a:t>
            </a:r>
            <a:r>
              <a:rPr lang="en-US" sz="2000" b="1">
                <a:latin typeface="Arial" charset="0"/>
              </a:rPr>
              <a:t>. (C &gt; 0) </a:t>
            </a:r>
            <a:r>
              <a:rPr lang="en-US" sz="2000" b="1">
                <a:latin typeface="Arial" charset="0"/>
                <a:sym typeface="Symbol" pitchFamily="48" charset="2"/>
              </a:rPr>
              <a:t></a:t>
            </a:r>
            <a:r>
              <a:rPr lang="en-US" sz="2000" b="1">
                <a:latin typeface="Arial" charset="0"/>
              </a:rPr>
              <a:t> (D = 0)</a:t>
            </a:r>
          </a:p>
        </p:txBody>
      </p:sp>
      <p:sp>
        <p:nvSpPr>
          <p:cNvPr id="139268" name="Oval 4"/>
          <p:cNvSpPr>
            <a:spLocks noChangeArrowheads="1"/>
          </p:cNvSpPr>
          <p:nvPr/>
        </p:nvSpPr>
        <p:spPr bwMode="auto">
          <a:xfrm>
            <a:off x="6553200" y="1600200"/>
            <a:ext cx="381000" cy="457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0</a:t>
            </a:r>
          </a:p>
        </p:txBody>
      </p:sp>
      <p:sp>
        <p:nvSpPr>
          <p:cNvPr id="139269" name="Oval 5"/>
          <p:cNvSpPr>
            <a:spLocks noChangeArrowheads="1"/>
          </p:cNvSpPr>
          <p:nvPr/>
        </p:nvSpPr>
        <p:spPr bwMode="auto">
          <a:xfrm>
            <a:off x="6553200" y="2819400"/>
            <a:ext cx="381000" cy="457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1</a:t>
            </a:r>
          </a:p>
        </p:txBody>
      </p:sp>
      <p:sp>
        <p:nvSpPr>
          <p:cNvPr id="139270" name="Line 6"/>
          <p:cNvSpPr>
            <a:spLocks noChangeShapeType="1"/>
          </p:cNvSpPr>
          <p:nvPr/>
        </p:nvSpPr>
        <p:spPr bwMode="auto">
          <a:xfrm>
            <a:off x="6705600" y="2057400"/>
            <a:ext cx="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9271" name="Oval 7"/>
          <p:cNvSpPr>
            <a:spLocks noChangeArrowheads="1"/>
          </p:cNvSpPr>
          <p:nvPr/>
        </p:nvSpPr>
        <p:spPr bwMode="auto">
          <a:xfrm>
            <a:off x="6096000" y="3657600"/>
            <a:ext cx="381000" cy="457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2</a:t>
            </a:r>
          </a:p>
        </p:txBody>
      </p:sp>
      <p:sp>
        <p:nvSpPr>
          <p:cNvPr id="139272" name="Oval 8"/>
          <p:cNvSpPr>
            <a:spLocks noChangeArrowheads="1"/>
          </p:cNvSpPr>
          <p:nvPr/>
        </p:nvSpPr>
        <p:spPr bwMode="auto">
          <a:xfrm>
            <a:off x="6934200" y="5029200"/>
            <a:ext cx="381000" cy="457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4</a:t>
            </a:r>
          </a:p>
        </p:txBody>
      </p:sp>
      <p:sp>
        <p:nvSpPr>
          <p:cNvPr id="139273" name="Oval 9"/>
          <p:cNvSpPr>
            <a:spLocks noChangeArrowheads="1"/>
          </p:cNvSpPr>
          <p:nvPr/>
        </p:nvSpPr>
        <p:spPr bwMode="auto">
          <a:xfrm>
            <a:off x="7848600" y="3657600"/>
            <a:ext cx="381000" cy="457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3</a:t>
            </a:r>
          </a:p>
        </p:txBody>
      </p:sp>
      <p:sp>
        <p:nvSpPr>
          <p:cNvPr id="139274" name="Oval 10"/>
          <p:cNvSpPr>
            <a:spLocks noChangeArrowheads="1"/>
          </p:cNvSpPr>
          <p:nvPr/>
        </p:nvSpPr>
        <p:spPr bwMode="auto">
          <a:xfrm>
            <a:off x="8077200" y="5029200"/>
            <a:ext cx="381000" cy="457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5</a:t>
            </a:r>
          </a:p>
        </p:txBody>
      </p:sp>
      <p:sp>
        <p:nvSpPr>
          <p:cNvPr id="139275" name="Line 11"/>
          <p:cNvSpPr>
            <a:spLocks noChangeShapeType="1"/>
          </p:cNvSpPr>
          <p:nvPr/>
        </p:nvSpPr>
        <p:spPr bwMode="auto">
          <a:xfrm flipH="1">
            <a:off x="6400800" y="3200400"/>
            <a:ext cx="228600" cy="533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9276" name="Line 12"/>
          <p:cNvSpPr>
            <a:spLocks noChangeShapeType="1"/>
          </p:cNvSpPr>
          <p:nvPr/>
        </p:nvSpPr>
        <p:spPr bwMode="auto">
          <a:xfrm>
            <a:off x="6858000" y="3200400"/>
            <a:ext cx="990600" cy="609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9277" name="Line 13"/>
          <p:cNvSpPr>
            <a:spLocks noChangeShapeType="1"/>
          </p:cNvSpPr>
          <p:nvPr/>
        </p:nvSpPr>
        <p:spPr bwMode="auto">
          <a:xfrm>
            <a:off x="6324600" y="4114800"/>
            <a:ext cx="6858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9278" name="Line 14"/>
          <p:cNvSpPr>
            <a:spLocks noChangeShapeType="1"/>
          </p:cNvSpPr>
          <p:nvPr/>
        </p:nvSpPr>
        <p:spPr bwMode="auto">
          <a:xfrm>
            <a:off x="6477000" y="2209800"/>
            <a:ext cx="0" cy="30480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9279" name="Line 15"/>
          <p:cNvSpPr>
            <a:spLocks noChangeShapeType="1"/>
          </p:cNvSpPr>
          <p:nvPr/>
        </p:nvSpPr>
        <p:spPr bwMode="auto">
          <a:xfrm flipH="1">
            <a:off x="6324600" y="3200400"/>
            <a:ext cx="76200" cy="22860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9280" name="Line 16"/>
          <p:cNvSpPr>
            <a:spLocks noChangeShapeType="1"/>
          </p:cNvSpPr>
          <p:nvPr/>
        </p:nvSpPr>
        <p:spPr bwMode="auto">
          <a:xfrm>
            <a:off x="7239000" y="3200400"/>
            <a:ext cx="304800" cy="22860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9281" name="Line 17"/>
          <p:cNvSpPr>
            <a:spLocks noChangeShapeType="1"/>
          </p:cNvSpPr>
          <p:nvPr/>
        </p:nvSpPr>
        <p:spPr bwMode="auto">
          <a:xfrm>
            <a:off x="6324600" y="4343400"/>
            <a:ext cx="228600" cy="30480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9282" name="Line 18"/>
          <p:cNvSpPr>
            <a:spLocks noChangeShapeType="1"/>
          </p:cNvSpPr>
          <p:nvPr/>
        </p:nvSpPr>
        <p:spPr bwMode="auto">
          <a:xfrm flipH="1">
            <a:off x="7239000" y="4038600"/>
            <a:ext cx="685800" cy="990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ITEC452&amp;#x0D;&amp;#x0A;Distributed Computing&amp;#x0D;&amp;#x0A;&amp;#x0D;&amp;#x0A;&amp;#x0D;&amp;#x0A;Lecture 8&amp;#x0D;&amp;#x0A;Global State Collection&amp;quot;&quot;/&gt;&lt;property id=&quot;20307&quot; value=&quot;304&quot;/&gt;&lt;/object&gt;&lt;object type=&quot;3&quot; unique_id=&quot;10005&quot;&gt;&lt;property id=&quot;20148&quot; value=&quot;5&quot;/&gt;&lt;property id=&quot;20300&quot; value=&quot;Slide 2 - &amp;quot;Global state collection&amp;quot;&quot;/&gt;&lt;property id=&quot;20307&quot; value=&quot;305&quot;/&gt;&lt;/object&gt;&lt;object type=&quot;3&quot; unique_id=&quot;10006&quot;&gt;&lt;property id=&quot;20148&quot; value=&quot;5&quot;/&gt;&lt;property id=&quot;20300&quot; value=&quot;Slide 3 - &amp;quot;A simple exercise&amp;quot;&quot;/&gt;&lt;property id=&quot;20307&quot; value=&quot;306&quot;/&gt;&lt;/object&gt;&lt;object type=&quot;3&quot; unique_id=&quot;10007&quot;&gt;&lt;property id=&quot;20148&quot; value=&quot;5&quot;/&gt;&lt;property id=&quot;20300&quot; value=&quot;Slide 4 - &amp;quot;All-to-all broadcast&amp;quot;&quot;/&gt;&lt;property id=&quot;20307&quot; value=&quot;307&quot;/&gt;&lt;/object&gt;&lt;object type=&quot;3&quot; unique_id=&quot;10008&quot;&gt;&lt;property id=&quot;20148&quot; value=&quot;5&quot;/&gt;&lt;property id=&quot;20300&quot; value=&quot;Slide 5 - &amp;quot;Proof outline&amp;quot;&quot;/&gt;&lt;property id=&quot;20307&quot; value=&quot;308&quot;/&gt;&lt;/object&gt;&lt;object type=&quot;3&quot; unique_id=&quot;10009&quot;&gt;&lt;property id=&quot;20148&quot; value=&quot;5&quot;/&gt;&lt;property id=&quot;20300&quot; value=&quot;Slide 6 - &amp;quot;Termination detection&amp;quot;&quot;/&gt;&lt;property id=&quot;20307&quot; value=&quot;309&quot;/&gt;&lt;/object&gt;&lt;object type=&quot;3&quot; unique_id=&quot;10010&quot;&gt;&lt;property id=&quot;20148&quot; value=&quot;5&quot;/&gt;&lt;property id=&quot;20300&quot; value=&quot;Slide 7 - &amp;quot;Visualizing diffusing computation&amp;quot;&quot;/&gt;&lt;property id=&quot;20307&quot; value=&quot;310&quot;/&gt;&lt;/object&gt;&lt;object type=&quot;3&quot; unique_id=&quot;10011&quot;&gt;&lt;property id=&quot;20148&quot; value=&quot;5&quot;/&gt;&lt;property id=&quot;20300&quot; value=&quot;Slide 8 - &amp;quot;Dijkstra-Scholten algorithm&amp;quot;&quot;/&gt;&lt;property id=&quot;20307&quot; value=&quot;311&quot;/&gt;&lt;/object&gt;&lt;object type=&quot;3&quot; unique_id=&quot;10012&quot;&gt;&lt;property id=&quot;20148&quot; value=&quot;5&quot;/&gt;&lt;property id=&quot;20300&quot; value=&quot;Slide 9 - &amp;quot;Dijkstra-Scholten algorithm&amp;quot;&quot;/&gt;&lt;property id=&quot;20307&quot; value=&quot;312&quot;/&gt;&lt;/object&gt;&lt;object type=&quot;3&quot; unique_id=&quot;10013&quot;&gt;&lt;property id=&quot;20148&quot; value=&quot;5&quot;/&gt;&lt;property id=&quot;20300&quot; value=&quot;Slide 10 - &amp;quot;Dijkstra-Scholten algorithm&amp;quot;&quot;/&gt;&lt;property id=&quot;20307&quot; value=&quot;313&quot;/&gt;&lt;/object&gt;&lt;object type=&quot;3&quot; unique_id=&quot;10014&quot;&gt;&lt;property id=&quot;20148&quot; value=&quot;5&quot;/&gt;&lt;property id=&quot;20300&quot; value=&quot;Slide 11 - &amp;quot;Dijkstra-Scholten algorithm&amp;quot;&quot;/&gt;&lt;property id=&quot;20307&quot; value=&quot;314&quot;/&gt;&lt;/object&gt;&lt;object type=&quot;3&quot; unique_id=&quot;10015&quot;&gt;&lt;property id=&quot;20148&quot; value=&quot;5&quot;/&gt;&lt;property id=&quot;20300&quot; value=&quot;Slide 12 - &amp;quot;Distributed deadlock&amp;quot;&quot;/&gt;&lt;property id=&quot;20307&quot; value=&quot;315&quot;/&gt;&lt;/object&gt;&lt;object type=&quot;3&quot; unique_id=&quot;10016&quot;&gt;&lt;property id=&quot;20148&quot; value=&quot;5&quot;/&gt;&lt;property id=&quot;20300&quot; value=&quot;Slide 13 - &amp;quot;Distributed deadlock&amp;quot;&quot;/&gt;&lt;property id=&quot;20307&quot; value=&quot;316&quot;/&gt;&lt;/object&gt;&lt;object type=&quot;3&quot; unique_id=&quot;10017&quot;&gt;&lt;property id=&quot;20148&quot; value=&quot;5&quot;/&gt;&lt;property id=&quot;20300&quot; value=&quot;Slide 14 - &amp;quot;Distributed deadlock&amp;quot;&quot;/&gt;&lt;property id=&quot;20307&quot; value=&quot;317&quot;/&gt;&lt;/object&gt;&lt;object type=&quot;3&quot; unique_id=&quot;10018&quot;&gt;&lt;property id=&quot;20148&quot; value=&quot;5&quot;/&gt;&lt;property id=&quot;20300&quot; value=&quot;Slide 15 - &amp;quot;Wait-for Graph (WFG)&amp;quot;&quot;/&gt;&lt;property id=&quot;20307&quot; value=&quot;318&quot;/&gt;&lt;/object&gt;&lt;object type=&quot;3&quot; unique_id=&quot;10019&quot;&gt;&lt;property id=&quot;20148&quot; value=&quot;5&quot;/&gt;&lt;property id=&quot;20300&quot; value=&quot;Slide 16 - &amp;quot;Another classification&amp;quot;&quot;/&gt;&lt;property id=&quot;20307&quot; value=&quot;319&quot;/&gt;&lt;/object&gt;&lt;object type=&quot;3&quot; unique_id=&quot;10020&quot;&gt;&lt;property id=&quot;20148&quot; value=&quot;5&quot;/&gt;&lt;property id=&quot;20300&quot; value=&quot;Slide 17 - &amp;quot;Detection of resource deadlock&amp;quot;&quot;/&gt;&lt;property id=&quot;20307&quot; value=&quot;320&quot;/&gt;&lt;/object&gt;&lt;object type=&quot;3&quot; unique_id=&quot;10021&quot;&gt;&lt;property id=&quot;20148&quot; value=&quot;5&quot;/&gt;&lt;property id=&quot;20300&quot; value=&quot;Slide 18 - &amp;quot;Detection of resource deadlock&amp;quot;&quot;/&gt;&lt;property id=&quot;20307&quot; value=&quot;321&quot;/&gt;&lt;/object&gt;&lt;object type=&quot;3&quot; unique_id=&quot;10022&quot;&gt;&lt;property id=&quot;20148&quot; value=&quot;5&quot;/&gt;&lt;property id=&quot;20300&quot; value=&quot;Slide 19 - &amp;quot;Observations&amp;quot;&quot;/&gt;&lt;property id=&quot;20307&quot; value=&quot;322&quot;/&gt;&lt;/object&gt;&lt;object type=&quot;3&quot; unique_id=&quot;10023&quot;&gt;&lt;property id=&quot;20148&quot; value=&quot;5&quot;/&gt;&lt;property id=&quot;20300&quot; value=&quot;Slide 20 - &amp;quot;Communication deadlock&amp;quot;&quot;/&gt;&lt;property id=&quot;20307&quot; value=&quot;323&quot;/&gt;&lt;/object&gt;&lt;object type=&quot;3&quot; unique_id=&quot;10024&quot;&gt;&lt;property id=&quot;20148&quot; value=&quot;5&quot;/&gt;&lt;property id=&quot;20300&quot; value=&quot;Slide 21 - &amp;quot;Detection of communication deadlock&amp;quot;&quot;/&gt;&lt;property id=&quot;20307&quot; value=&quot;324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1967</TotalTime>
  <Words>513</Words>
  <Application>Microsoft Office PowerPoint</Application>
  <PresentationFormat>On-screen Show (4:3)</PresentationFormat>
  <Paragraphs>233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3" baseType="lpstr">
      <vt:lpstr>Times New Roman</vt:lpstr>
      <vt:lpstr>Tahoma</vt:lpstr>
      <vt:lpstr>Arial Unicode MS</vt:lpstr>
      <vt:lpstr>Wingdings</vt:lpstr>
      <vt:lpstr>굴림</vt:lpstr>
      <vt:lpstr>Arial</vt:lpstr>
      <vt:lpstr>Arial Narrow</vt:lpstr>
      <vt:lpstr>Symbol</vt:lpstr>
      <vt:lpstr>Hoefler Text</vt:lpstr>
      <vt:lpstr>Marker Felt</vt:lpstr>
      <vt:lpstr>Module</vt:lpstr>
      <vt:lpstr>Microsoft Word Document</vt:lpstr>
      <vt:lpstr>ITEC452 Distributed Computing   Lecture 8 Global State Collection</vt:lpstr>
      <vt:lpstr>Global state collection</vt:lpstr>
      <vt:lpstr>A simple exercise</vt:lpstr>
      <vt:lpstr>All-to-all broadcast</vt:lpstr>
      <vt:lpstr>Proof outline</vt:lpstr>
      <vt:lpstr>Termination detection</vt:lpstr>
      <vt:lpstr>Visualizing diffusing computation</vt:lpstr>
      <vt:lpstr>Dijkstra-Scholten algorithm</vt:lpstr>
      <vt:lpstr>Dijkstra-Scholten algorithm</vt:lpstr>
      <vt:lpstr>Dijkstra-Scholten algorithm</vt:lpstr>
      <vt:lpstr>Dijkstra-Scholten algorithm</vt:lpstr>
      <vt:lpstr>Distributed deadlock</vt:lpstr>
      <vt:lpstr>Distributed deadlock</vt:lpstr>
      <vt:lpstr>Distributed deadlock</vt:lpstr>
      <vt:lpstr>Wait-for Graph (WFG)</vt:lpstr>
      <vt:lpstr>Another classification</vt:lpstr>
      <vt:lpstr>Detection of resource deadlock</vt:lpstr>
      <vt:lpstr>Detection of resource deadlock</vt:lpstr>
      <vt:lpstr>Observations</vt:lpstr>
      <vt:lpstr>Communication deadlock</vt:lpstr>
      <vt:lpstr>Detection of communication deadlock</vt:lpstr>
    </vt:vector>
  </TitlesOfParts>
  <Company>University of Iowa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Concurrent Reading and Writing using Mobile Agents</dc:title>
  <dc:creator>Sukumar Ghosh</dc:creator>
  <cp:lastModifiedBy>Radford University</cp:lastModifiedBy>
  <cp:revision>151</cp:revision>
  <dcterms:created xsi:type="dcterms:W3CDTF">2002-11-01T02:53:35Z</dcterms:created>
  <dcterms:modified xsi:type="dcterms:W3CDTF">2011-09-01T03:16:06Z</dcterms:modified>
</cp:coreProperties>
</file>