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handoutMasterIdLst>
    <p:handoutMasterId r:id="rId49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</p:sldIdLst>
  <p:sldSz cx="9144000" cy="6858000" type="screen4x3"/>
  <p:notesSz cx="7010400" cy="9296400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48" charset="0"/>
              </a:defRPr>
            </a:lvl1pPr>
          </a:lstStyle>
          <a:p>
            <a:fld id="{13CDE055-0011-478B-AF9F-A448B0BEFB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6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7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8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9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/>
              <a:t>ITEC452</a:t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/>
              <a:t>9</a:t>
            </a:r>
            <a:br>
              <a:rPr lang="en-US" altLang="ko-KR" sz="3200" dirty="0"/>
            </a:br>
            <a:r>
              <a:rPr lang="en-US" altLang="ko-KR" sz="3200" dirty="0"/>
              <a:t>Graph Algorithms</a:t>
            </a:r>
            <a:endParaRPr lang="en-US" sz="32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>
              <a:ea typeface="굴림" charset="-127"/>
            </a:endParaRPr>
          </a:p>
          <a:p>
            <a:endParaRPr lang="en-US" altLang="ko-KR">
              <a:ea typeface="굴림" charset="-127"/>
            </a:endParaRPr>
          </a:p>
          <a:p>
            <a:r>
              <a:rPr lang="en-US" altLang="ko-KR">
                <a:ea typeface="굴림" charset="-127"/>
              </a:rPr>
              <a:t>Hwajung Lee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Distance Vector Routing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524000"/>
            <a:ext cx="5257800" cy="45720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	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Distance Vector D</a:t>
            </a:r>
            <a:r>
              <a:rPr lang="en-US" sz="1800">
                <a:latin typeface="Arial Narrow" pitchFamily="48" charset="0"/>
              </a:rPr>
              <a:t> for each node </a:t>
            </a:r>
            <a:r>
              <a:rPr lang="en-US" sz="1800" b="1">
                <a:latin typeface="Arial Narrow" pitchFamily="48" charset="0"/>
              </a:rPr>
              <a:t>i</a:t>
            </a:r>
            <a:r>
              <a:rPr lang="en-US" sz="1800">
                <a:latin typeface="Arial Narrow" pitchFamily="48" charset="0"/>
              </a:rPr>
              <a:t> contains 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N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 elements 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D[i,0], D[i,1], D[i,2]</a:t>
            </a:r>
            <a:r>
              <a:rPr lang="en-US" sz="2400">
                <a:latin typeface="Arial Narrow" pitchFamily="48" charset="0"/>
              </a:rPr>
              <a:t> … </a:t>
            </a:r>
            <a:r>
              <a:rPr lang="en-US" sz="2000">
                <a:latin typeface="Arial Narrow" pitchFamily="48" charset="0"/>
              </a:rPr>
              <a:t>Initialize these to </a:t>
            </a:r>
            <a:r>
              <a:rPr lang="en-US" sz="2000">
                <a:latin typeface="Arial Narrow" pitchFamily="48" charset="0"/>
                <a:sym typeface="Symbol" pitchFamily="48" charset="2"/>
              </a:rPr>
              <a:t></a:t>
            </a:r>
            <a:endParaRPr lang="en-US" sz="2400">
              <a:latin typeface="Arial Narrow" pitchFamily="4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{Here, </a:t>
            </a:r>
            <a:r>
              <a:rPr lang="en-US" sz="1800" b="1">
                <a:latin typeface="Arial Narrow" pitchFamily="48" charset="0"/>
              </a:rPr>
              <a:t>D[i,j]</a:t>
            </a:r>
            <a:r>
              <a:rPr lang="en-US" sz="1800">
                <a:latin typeface="Arial Narrow" pitchFamily="48" charset="0"/>
              </a:rPr>
              <a:t> defines its distance from node </a:t>
            </a:r>
            <a:r>
              <a:rPr lang="en-US" sz="1800" b="1">
                <a:latin typeface="Arial Narrow" pitchFamily="48" charset="0"/>
              </a:rPr>
              <a:t>i</a:t>
            </a:r>
            <a:r>
              <a:rPr lang="en-US" sz="1800">
                <a:latin typeface="Arial Narrow" pitchFamily="48" charset="0"/>
              </a:rPr>
              <a:t> to node </a:t>
            </a:r>
            <a:r>
              <a:rPr lang="en-US" sz="1800" b="1">
                <a:latin typeface="Arial Narrow" pitchFamily="48" charset="0"/>
              </a:rPr>
              <a:t>j.} 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en-US" sz="1800" b="1">
              <a:latin typeface="Arial Narrow" pitchFamily="4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	- </a:t>
            </a:r>
            <a:r>
              <a:rPr lang="en-US" sz="1800">
                <a:latin typeface="Arial Narrow" pitchFamily="48" charset="0"/>
              </a:rPr>
              <a:t>Each node </a:t>
            </a:r>
            <a:r>
              <a:rPr lang="en-US" sz="1800" b="1">
                <a:latin typeface="Arial Narrow" pitchFamily="48" charset="0"/>
              </a:rPr>
              <a:t>j</a:t>
            </a:r>
            <a:r>
              <a:rPr lang="en-US" sz="1800">
                <a:latin typeface="Arial Narrow" pitchFamily="48" charset="0"/>
              </a:rPr>
              <a:t> periodically sends its distance vector to its immediate neighbors. 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- Every neighbor </a:t>
            </a:r>
            <a:r>
              <a:rPr lang="en-US" sz="1800" b="1">
                <a:latin typeface="Arial Narrow" pitchFamily="48" charset="0"/>
              </a:rPr>
              <a:t>i</a:t>
            </a:r>
            <a:r>
              <a:rPr lang="en-US" sz="1800">
                <a:latin typeface="Arial Narrow" pitchFamily="48" charset="0"/>
              </a:rPr>
              <a:t> of </a:t>
            </a:r>
            <a:r>
              <a:rPr lang="en-US" sz="1800" b="1">
                <a:latin typeface="Arial Narrow" pitchFamily="48" charset="0"/>
              </a:rPr>
              <a:t>j</a:t>
            </a:r>
            <a:r>
              <a:rPr lang="en-US" sz="1800">
                <a:latin typeface="Arial Narrow" pitchFamily="48" charset="0"/>
              </a:rPr>
              <a:t>, after receiving the broadcasts from its neighbors, updates its distance vector as follows:</a:t>
            </a:r>
            <a:endParaRPr lang="en-US" sz="2400" b="1">
              <a:latin typeface="Arial Narrow" pitchFamily="48" charset="0"/>
              <a:sym typeface="Symbol" pitchFamily="4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  <a:sym typeface="Symbol" pitchFamily="48" charset="2"/>
              </a:rPr>
              <a:t>		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  <a:sym typeface="Symbol" pitchFamily="48" charset="2"/>
              </a:rPr>
              <a:t>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 k≠ i: D[i,k] = min</a:t>
            </a:r>
            <a:r>
              <a:rPr lang="en-US" sz="2000" b="1" baseline="-25000">
                <a:solidFill>
                  <a:srgbClr val="C70F05"/>
                </a:solidFill>
                <a:latin typeface="Arial Narrow" pitchFamily="48" charset="0"/>
              </a:rPr>
              <a:t>k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(w[i,j] + D[j,k] )</a:t>
            </a:r>
          </a:p>
          <a:p>
            <a:pPr algn="just">
              <a:lnSpc>
                <a:spcPct val="90000"/>
              </a:lnSpc>
            </a:pPr>
            <a:endParaRPr lang="en-US" sz="1800">
              <a:solidFill>
                <a:srgbClr val="FF0000"/>
              </a:solidFill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	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Used in RIP, IGRP etc</a:t>
            </a:r>
            <a:endParaRPr lang="en-US" sz="1800"/>
          </a:p>
          <a:p>
            <a:pPr>
              <a:lnSpc>
                <a:spcPct val="90000"/>
              </a:lnSpc>
            </a:pPr>
            <a:endParaRPr lang="en-US" sz="2400"/>
          </a:p>
        </p:txBody>
      </p:sp>
      <p:graphicFrame>
        <p:nvGraphicFramePr>
          <p:cNvPr id="1607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943600" y="2308225"/>
          <a:ext cx="2628900" cy="1036638"/>
        </p:xfrm>
        <a:graphic>
          <a:graphicData uri="http://schemas.openxmlformats.org/presentationml/2006/ole">
            <p:oleObj spid="_x0000_s160772" name="Document" r:id="rId3" imgW="2642616" imgH="1042416" progId="Word.Document.8">
              <p:embed/>
            </p:oleObj>
          </a:graphicData>
        </a:graphic>
      </p:graphicFrame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6019800" y="2438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C70F05"/>
                </a:solidFill>
                <a:latin typeface="Times New Roman" pitchFamily="48" charset="0"/>
              </a:rPr>
              <a:t>1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7772400" y="2895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C70F05"/>
                </a:solidFill>
                <a:latin typeface="Times New Roman" pitchFamily="48" charset="0"/>
              </a:rPr>
              <a:t>1</a:t>
            </a: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7239000" y="2514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C70F05"/>
                </a:solidFill>
                <a:latin typeface="Times New Roman" pitchFamily="48" charset="0"/>
              </a:rPr>
              <a:t>1</a:t>
            </a: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6629400" y="3429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C70F05"/>
                </a:solidFill>
                <a:latin typeface="Times New Roman" pitchFamily="48" charset="0"/>
              </a:rPr>
              <a:t>1</a:t>
            </a:r>
          </a:p>
        </p:txBody>
      </p:sp>
      <p:sp>
        <p:nvSpPr>
          <p:cNvPr id="160777" name="AutoShape 9"/>
          <p:cNvSpPr>
            <a:spLocks noChangeArrowheads="1"/>
          </p:cNvSpPr>
          <p:nvPr/>
        </p:nvSpPr>
        <p:spPr bwMode="auto">
          <a:xfrm>
            <a:off x="6019800" y="4038600"/>
            <a:ext cx="1981200" cy="1676400"/>
          </a:xfrm>
          <a:prstGeom prst="cloudCallout">
            <a:avLst>
              <a:gd name="adj1" fmla="val -20671"/>
              <a:gd name="adj2" fmla="val 1000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Times New Roman" pitchFamily="48" charset="0"/>
              </a:rPr>
              <a:t>D[j,k]=3 means</a:t>
            </a:r>
          </a:p>
          <a:p>
            <a:pPr algn="ctr"/>
            <a:r>
              <a:rPr lang="en-US" sz="1600" b="0">
                <a:latin typeface="Times New Roman" pitchFamily="48" charset="0"/>
              </a:rPr>
              <a:t>j thinks k is 3</a:t>
            </a:r>
          </a:p>
          <a:p>
            <a:pPr algn="ctr"/>
            <a:r>
              <a:rPr lang="en-US" sz="1600" b="0">
                <a:latin typeface="Times New Roman" pitchFamily="48" charset="0"/>
              </a:rPr>
              <a:t>hops away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Counting to infinity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828800"/>
            <a:ext cx="4724400" cy="31242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	</a:t>
            </a:r>
            <a:r>
              <a:rPr lang="en-US" sz="1800" b="1">
                <a:solidFill>
                  <a:srgbClr val="C70F05"/>
                </a:solidFill>
                <a:latin typeface="Arial" charset="0"/>
              </a:rPr>
              <a:t>Node</a:t>
            </a:r>
            <a:r>
              <a:rPr lang="en-US" sz="1800" b="1">
                <a:latin typeface="Arial" charset="0"/>
              </a:rPr>
              <a:t> </a:t>
            </a:r>
            <a:r>
              <a:rPr lang="en-US" sz="1800" b="1">
                <a:solidFill>
                  <a:srgbClr val="C70F05"/>
                </a:solidFill>
                <a:latin typeface="Arial" charset="0"/>
              </a:rPr>
              <a:t>1 thinks d(1,3) = 2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C70F05"/>
                </a:solidFill>
                <a:latin typeface="Arial" charset="0"/>
              </a:rPr>
              <a:t>	Node 2 thinks d(2,3) = d(1,3)+1 = 3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C70F05"/>
                </a:solidFill>
                <a:latin typeface="Arial" charset="0"/>
              </a:rPr>
              <a:t>	Node 1 thinks d(1,3) = d(2,3)+1 = 4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	and so on. So it will </a:t>
            </a:r>
            <a:r>
              <a:rPr lang="en-US" sz="1800">
                <a:solidFill>
                  <a:schemeClr val="accent2"/>
                </a:solidFill>
                <a:latin typeface="Arial" charset="0"/>
              </a:rPr>
              <a:t>take forever</a:t>
            </a:r>
            <a:r>
              <a:rPr lang="en-US" sz="1800">
                <a:latin typeface="Arial" charset="0"/>
              </a:rPr>
              <a:t> for the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	distances to stabilize. A partial remedy is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	the </a:t>
            </a:r>
            <a:r>
              <a:rPr lang="en-US" sz="1800" b="1">
                <a:solidFill>
                  <a:srgbClr val="C70F05"/>
                </a:solidFill>
                <a:latin typeface="Arial" charset="0"/>
              </a:rPr>
              <a:t>split horizon</a:t>
            </a:r>
            <a:r>
              <a:rPr lang="en-US" sz="1800">
                <a:latin typeface="Arial" charset="0"/>
              </a:rPr>
              <a:t> method that will prevent 1 from sending the advertisement about d(1,3) to 2 since its first hop is node 2</a:t>
            </a:r>
          </a:p>
          <a:p>
            <a:pPr algn="just">
              <a:lnSpc>
                <a:spcPct val="90000"/>
              </a:lnSpc>
            </a:pPr>
            <a:endParaRPr lang="en-US" sz="2400" b="1">
              <a:latin typeface="Arial Narrow" pitchFamily="48" charset="0"/>
              <a:sym typeface="Symbol" pitchFamily="4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48" charset="0"/>
                <a:sym typeface="Symbol" pitchFamily="48" charset="2"/>
              </a:rPr>
              <a:t>	</a:t>
            </a:r>
            <a:endParaRPr lang="en-US" sz="1400">
              <a:solidFill>
                <a:srgbClr val="FF0000"/>
              </a:solidFill>
              <a:latin typeface="Arial Narrow" pitchFamily="48" charset="0"/>
            </a:endParaRPr>
          </a:p>
          <a:p>
            <a:pPr algn="just">
              <a:lnSpc>
                <a:spcPct val="90000"/>
              </a:lnSpc>
            </a:pPr>
            <a:endParaRPr lang="en-US" sz="1400"/>
          </a:p>
          <a:p>
            <a:pPr>
              <a:lnSpc>
                <a:spcPct val="90000"/>
              </a:lnSpc>
            </a:pPr>
            <a:endParaRPr lang="en-US" sz="1800"/>
          </a:p>
        </p:txBody>
      </p:sp>
      <p:graphicFrame>
        <p:nvGraphicFramePr>
          <p:cNvPr id="1617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10200" y="2232025"/>
          <a:ext cx="2628900" cy="1036638"/>
        </p:xfrm>
        <a:graphic>
          <a:graphicData uri="http://schemas.openxmlformats.org/presentationml/2006/ole">
            <p:oleObj spid="_x0000_s161796" name="Document" r:id="rId3" imgW="2642616" imgH="1042416" progId="Word.Document.8">
              <p:embed/>
            </p:oleObj>
          </a:graphicData>
        </a:graphic>
      </p:graphicFrame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457200" y="1219200"/>
            <a:ext cx="4900613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Observe what can happen when the link (2,3) fails. </a:t>
            </a:r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5181600" y="4114800"/>
            <a:ext cx="35528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C70F05"/>
                </a:solidFill>
                <a:latin typeface="Arial Narrow" pitchFamily="48" charset="0"/>
                <a:sym typeface="Symbol" pitchFamily="48" charset="2"/>
              </a:rPr>
              <a:t></a:t>
            </a:r>
            <a:r>
              <a:rPr lang="en-US" sz="2000">
                <a:solidFill>
                  <a:srgbClr val="C70F05"/>
                </a:solidFill>
                <a:latin typeface="Arial Narrow" pitchFamily="48" charset="0"/>
              </a:rPr>
              <a:t> k≠ i: D[i,k] = min</a:t>
            </a:r>
            <a:r>
              <a:rPr lang="en-US" sz="2000" baseline="-25000">
                <a:solidFill>
                  <a:srgbClr val="C70F05"/>
                </a:solidFill>
                <a:latin typeface="Arial Narrow" pitchFamily="48" charset="0"/>
              </a:rPr>
              <a:t>k</a:t>
            </a:r>
            <a:r>
              <a:rPr lang="en-US" sz="2000">
                <a:solidFill>
                  <a:srgbClr val="C70F05"/>
                </a:solidFill>
                <a:latin typeface="Arial Narrow" pitchFamily="48" charset="0"/>
              </a:rPr>
              <a:t>(w[i,j] + D[j,k] )</a:t>
            </a:r>
          </a:p>
          <a:p>
            <a:pPr algn="just"/>
            <a:endParaRPr lang="en-US" sz="2000" b="0">
              <a:solidFill>
                <a:srgbClr val="C70F05"/>
              </a:solidFill>
              <a:latin typeface="Times New Roman" pitchFamily="48" charset="0"/>
            </a:endParaRP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990600" y="5334000"/>
            <a:ext cx="7162800" cy="1223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b="0">
                <a:latin typeface="Arial Narrow" pitchFamily="48" charset="0"/>
                <a:sym typeface="Symbol" pitchFamily="48" charset="2"/>
              </a:rPr>
              <a:t>Suitable for smaller networks. Larger volume of data 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b="0">
                <a:latin typeface="Arial Narrow" pitchFamily="48" charset="0"/>
                <a:sym typeface="Symbol" pitchFamily="48" charset="2"/>
              </a:rPr>
              <a:t>is disseminated, but to its immediate neighbors only 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b="0">
                <a:latin typeface="Arial Narrow" pitchFamily="48" charset="0"/>
                <a:sym typeface="Symbol" pitchFamily="48" charset="2"/>
              </a:rPr>
              <a:t>Poor convergence property</a:t>
            </a:r>
            <a:endParaRPr lang="en-US">
              <a:latin typeface="Arial Narrow" pitchFamily="48" charset="0"/>
              <a:sym typeface="Symbol" pitchFamily="4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Link State Routing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371600"/>
            <a:ext cx="7391400" cy="35052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Each node </a:t>
            </a:r>
            <a:r>
              <a:rPr lang="en-US" sz="2400" b="1">
                <a:latin typeface="Arial Narrow" pitchFamily="48" charset="0"/>
              </a:rPr>
              <a:t>i</a:t>
            </a:r>
            <a:r>
              <a:rPr lang="en-US" sz="2400">
                <a:latin typeface="Arial Narrow" pitchFamily="48" charset="0"/>
              </a:rPr>
              <a:t> periodically broadcasts the weights of all edges </a:t>
            </a:r>
            <a:r>
              <a:rPr lang="en-US" sz="2400" b="1">
                <a:latin typeface="Arial Narrow" pitchFamily="48" charset="0"/>
              </a:rPr>
              <a:t>(i,j)</a:t>
            </a:r>
            <a:r>
              <a:rPr lang="en-US" sz="2400">
                <a:latin typeface="Arial Narrow" pitchFamily="48" charset="0"/>
              </a:rPr>
              <a:t> incident on it  (this is the </a:t>
            </a:r>
            <a:r>
              <a:rPr lang="en-US" sz="2400" i="1">
                <a:solidFill>
                  <a:srgbClr val="C70F05"/>
                </a:solidFill>
                <a:latin typeface="Arial Narrow" pitchFamily="48" charset="0"/>
              </a:rPr>
              <a:t>link state</a:t>
            </a:r>
            <a:r>
              <a:rPr lang="en-US" sz="2400">
                <a:latin typeface="Arial Narrow" pitchFamily="48" charset="0"/>
              </a:rPr>
              <a:t>) to all its neighbors. The mechanism for dissemination is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flooding</a:t>
            </a:r>
            <a:r>
              <a:rPr lang="en-US" sz="2400">
                <a:latin typeface="Arial Narrow" pitchFamily="48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This helps each node eventually compute the topology of the network, and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independently</a:t>
            </a:r>
            <a:r>
              <a:rPr lang="en-US" sz="2400">
                <a:latin typeface="Arial Narrow" pitchFamily="48" charset="0"/>
              </a:rPr>
              <a:t> determine the shortest path to any destination node using some standard graph algorithm like Dijkstra’s.</a:t>
            </a:r>
            <a:r>
              <a:rPr lang="en-US" sz="2400">
                <a:latin typeface="New York" charset="0"/>
              </a:rPr>
              <a:t> </a:t>
            </a: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041400" y="5276850"/>
            <a:ext cx="7285038" cy="8223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Smaller volume data disseminated over the entire network</a:t>
            </a:r>
          </a:p>
          <a:p>
            <a:r>
              <a:rPr lang="en-US" b="0">
                <a:latin typeface="Times New Roman" pitchFamily="48" charset="0"/>
              </a:rPr>
              <a:t>Used in OSPF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Link State Routing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524000"/>
            <a:ext cx="7315200" cy="41148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sz="2400">
                <a:latin typeface="Arial Narrow" pitchFamily="48" charset="0"/>
              </a:rPr>
              <a:t>Each link state packet has a </a:t>
            </a:r>
            <a:r>
              <a:rPr lang="en-US" sz="2400" b="1">
                <a:latin typeface="Arial Narrow" pitchFamily="48" charset="0"/>
              </a:rPr>
              <a:t>sequence number</a:t>
            </a:r>
            <a:r>
              <a:rPr lang="en-US" sz="2400">
                <a:latin typeface="Arial Narrow" pitchFamily="48" charset="0"/>
              </a:rPr>
              <a:t>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seq</a:t>
            </a:r>
            <a:r>
              <a:rPr lang="en-US" sz="2400">
                <a:latin typeface="Arial Narrow" pitchFamily="48" charset="0"/>
              </a:rPr>
              <a:t> that determines the order in which the packets were generated.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125000"/>
              </a:lnSpc>
            </a:pPr>
            <a:r>
              <a:rPr lang="en-US" sz="2400">
                <a:latin typeface="Arial Narrow" pitchFamily="48" charset="0"/>
              </a:rPr>
              <a:t>When a node crashes, all packets stored in it are lost. After it is repaired, new packets start with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seq = 0</a:t>
            </a:r>
            <a:r>
              <a:rPr lang="en-US" sz="2400">
                <a:latin typeface="Arial Narrow" pitchFamily="48" charset="0"/>
              </a:rPr>
              <a:t>. So these new packets may be discarded in favor of the old packets!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125000"/>
              </a:lnSpc>
            </a:pP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Problem resolved using TTL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Complexity of Bellman-Ford </a:t>
            </a: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914400" y="1295400"/>
            <a:ext cx="7467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48" charset="0"/>
              </a:rPr>
              <a:t>Theorem.</a:t>
            </a:r>
            <a:r>
              <a:rPr lang="en-US" sz="2000">
                <a:latin typeface="Arial Narrow" pitchFamily="48" charset="0"/>
              </a:rPr>
              <a:t> The message complexity of Bellman-Ford algorithm is exponential.</a:t>
            </a:r>
          </a:p>
          <a:p>
            <a:endParaRPr lang="en-US" sz="2000">
              <a:latin typeface="Arial Narrow" pitchFamily="48" charset="0"/>
            </a:endParaRPr>
          </a:p>
          <a:p>
            <a:r>
              <a:rPr lang="en-US" sz="2000">
                <a:solidFill>
                  <a:srgbClr val="C70F05"/>
                </a:solidFill>
                <a:latin typeface="Arial Narrow" pitchFamily="48" charset="0"/>
              </a:rPr>
              <a:t>Proof outline</a:t>
            </a:r>
            <a:r>
              <a:rPr lang="en-US" sz="2000">
                <a:latin typeface="Arial Narrow" pitchFamily="48" charset="0"/>
              </a:rPr>
              <a:t>. Consider a topology with an even number nodes 0 through n-1 (the unmarked edges have weight 0)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868" name="Oval 4"/>
          <p:cNvSpPr>
            <a:spLocks noChangeArrowheads="1"/>
          </p:cNvSpPr>
          <p:nvPr/>
        </p:nvSpPr>
        <p:spPr bwMode="auto">
          <a:xfrm>
            <a:off x="1219200" y="4419600"/>
            <a:ext cx="304800" cy="3048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2362200" y="4419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18288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1" name="Line 7"/>
          <p:cNvSpPr>
            <a:spLocks noChangeShapeType="1"/>
          </p:cNvSpPr>
          <p:nvPr/>
        </p:nvSpPr>
        <p:spPr bwMode="auto">
          <a:xfrm flipV="1">
            <a:off x="1447800" y="3886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2" name="Line 8"/>
          <p:cNvSpPr>
            <a:spLocks noChangeShapeType="1"/>
          </p:cNvSpPr>
          <p:nvPr/>
        </p:nvSpPr>
        <p:spPr bwMode="auto">
          <a:xfrm>
            <a:off x="1981200" y="3886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Line 9"/>
          <p:cNvSpPr>
            <a:spLocks noChangeShapeType="1"/>
          </p:cNvSpPr>
          <p:nvPr/>
        </p:nvSpPr>
        <p:spPr bwMode="auto">
          <a:xfrm>
            <a:off x="1524000" y="4572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Oval 10"/>
          <p:cNvSpPr>
            <a:spLocks noChangeArrowheads="1"/>
          </p:cNvSpPr>
          <p:nvPr/>
        </p:nvSpPr>
        <p:spPr bwMode="auto">
          <a:xfrm>
            <a:off x="3581400" y="4419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Oval 11"/>
          <p:cNvSpPr>
            <a:spLocks noChangeArrowheads="1"/>
          </p:cNvSpPr>
          <p:nvPr/>
        </p:nvSpPr>
        <p:spPr bwMode="auto">
          <a:xfrm>
            <a:off x="30480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6" name="Line 12"/>
          <p:cNvSpPr>
            <a:spLocks noChangeShapeType="1"/>
          </p:cNvSpPr>
          <p:nvPr/>
        </p:nvSpPr>
        <p:spPr bwMode="auto">
          <a:xfrm flipV="1">
            <a:off x="2667000" y="3886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7" name="Line 13"/>
          <p:cNvSpPr>
            <a:spLocks noChangeShapeType="1"/>
          </p:cNvSpPr>
          <p:nvPr/>
        </p:nvSpPr>
        <p:spPr bwMode="auto">
          <a:xfrm>
            <a:off x="3200400" y="3886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8" name="Line 14"/>
          <p:cNvSpPr>
            <a:spLocks noChangeShapeType="1"/>
          </p:cNvSpPr>
          <p:nvPr/>
        </p:nvSpPr>
        <p:spPr bwMode="auto">
          <a:xfrm>
            <a:off x="2743200" y="4572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9" name="Oval 15"/>
          <p:cNvSpPr>
            <a:spLocks noChangeArrowheads="1"/>
          </p:cNvSpPr>
          <p:nvPr/>
        </p:nvSpPr>
        <p:spPr bwMode="auto">
          <a:xfrm>
            <a:off x="4953000" y="4343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0" name="Oval 16"/>
          <p:cNvSpPr>
            <a:spLocks noChangeArrowheads="1"/>
          </p:cNvSpPr>
          <p:nvPr/>
        </p:nvSpPr>
        <p:spPr bwMode="auto">
          <a:xfrm>
            <a:off x="42672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1" name="Line 17"/>
          <p:cNvSpPr>
            <a:spLocks noChangeShapeType="1"/>
          </p:cNvSpPr>
          <p:nvPr/>
        </p:nvSpPr>
        <p:spPr bwMode="auto">
          <a:xfrm flipV="1">
            <a:off x="5181600" y="3810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2" name="Line 18"/>
          <p:cNvSpPr>
            <a:spLocks noChangeShapeType="1"/>
          </p:cNvSpPr>
          <p:nvPr/>
        </p:nvSpPr>
        <p:spPr bwMode="auto">
          <a:xfrm>
            <a:off x="4495800" y="3886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3" name="Line 19"/>
          <p:cNvSpPr>
            <a:spLocks noChangeShapeType="1"/>
          </p:cNvSpPr>
          <p:nvPr/>
        </p:nvSpPr>
        <p:spPr bwMode="auto">
          <a:xfrm>
            <a:off x="53340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4" name="Oval 20"/>
          <p:cNvSpPr>
            <a:spLocks noChangeArrowheads="1"/>
          </p:cNvSpPr>
          <p:nvPr/>
        </p:nvSpPr>
        <p:spPr bwMode="auto">
          <a:xfrm>
            <a:off x="7391400" y="4343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5" name="Oval 21"/>
          <p:cNvSpPr>
            <a:spLocks noChangeArrowheads="1"/>
          </p:cNvSpPr>
          <p:nvPr/>
        </p:nvSpPr>
        <p:spPr bwMode="auto">
          <a:xfrm>
            <a:off x="68580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6" name="Line 22"/>
          <p:cNvSpPr>
            <a:spLocks noChangeShapeType="1"/>
          </p:cNvSpPr>
          <p:nvPr/>
        </p:nvSpPr>
        <p:spPr bwMode="auto">
          <a:xfrm flipV="1">
            <a:off x="6477000" y="3810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7" name="Line 23"/>
          <p:cNvSpPr>
            <a:spLocks noChangeShapeType="1"/>
          </p:cNvSpPr>
          <p:nvPr/>
        </p:nvSpPr>
        <p:spPr bwMode="auto">
          <a:xfrm>
            <a:off x="7010400" y="3810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8" name="Line 24"/>
          <p:cNvSpPr>
            <a:spLocks noChangeShapeType="1"/>
          </p:cNvSpPr>
          <p:nvPr/>
        </p:nvSpPr>
        <p:spPr bwMode="auto">
          <a:xfrm>
            <a:off x="65532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9" name="Oval 25"/>
          <p:cNvSpPr>
            <a:spLocks noChangeArrowheads="1"/>
          </p:cNvSpPr>
          <p:nvPr/>
        </p:nvSpPr>
        <p:spPr bwMode="auto">
          <a:xfrm>
            <a:off x="6248400" y="4343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0" name="Text Box 26"/>
          <p:cNvSpPr txBox="1">
            <a:spLocks noChangeArrowheads="1"/>
          </p:cNvSpPr>
          <p:nvPr/>
        </p:nvSpPr>
        <p:spPr bwMode="auto">
          <a:xfrm>
            <a:off x="7239000" y="38100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2</a:t>
            </a:r>
            <a:r>
              <a:rPr lang="en-US" sz="1800" baseline="30000">
                <a:latin typeface="Times New Roman" pitchFamily="48" charset="0"/>
              </a:rPr>
              <a:t>0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891" name="Oval 27"/>
          <p:cNvSpPr>
            <a:spLocks noChangeArrowheads="1"/>
          </p:cNvSpPr>
          <p:nvPr/>
        </p:nvSpPr>
        <p:spPr bwMode="auto">
          <a:xfrm>
            <a:off x="56388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2" name="Line 28"/>
          <p:cNvSpPr>
            <a:spLocks noChangeShapeType="1"/>
          </p:cNvSpPr>
          <p:nvPr/>
        </p:nvSpPr>
        <p:spPr bwMode="auto">
          <a:xfrm>
            <a:off x="5791200" y="3810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3" name="Line 29"/>
          <p:cNvSpPr>
            <a:spLocks noChangeShapeType="1"/>
          </p:cNvSpPr>
          <p:nvPr/>
        </p:nvSpPr>
        <p:spPr bwMode="auto">
          <a:xfrm flipH="1">
            <a:off x="4114800" y="3886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4" name="Text Box 30"/>
          <p:cNvSpPr txBox="1">
            <a:spLocks noChangeArrowheads="1"/>
          </p:cNvSpPr>
          <p:nvPr/>
        </p:nvSpPr>
        <p:spPr bwMode="auto">
          <a:xfrm>
            <a:off x="3505200" y="3886200"/>
            <a:ext cx="509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2</a:t>
            </a:r>
            <a:r>
              <a:rPr lang="en-US" sz="1800" baseline="30000">
                <a:latin typeface="Times New Roman" pitchFamily="48" charset="0"/>
              </a:rPr>
              <a:t>k-1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895" name="Text Box 31"/>
          <p:cNvSpPr txBox="1">
            <a:spLocks noChangeArrowheads="1"/>
          </p:cNvSpPr>
          <p:nvPr/>
        </p:nvSpPr>
        <p:spPr bwMode="auto">
          <a:xfrm>
            <a:off x="4648200" y="3886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2</a:t>
            </a:r>
            <a:r>
              <a:rPr lang="en-US" sz="1800" baseline="30000">
                <a:latin typeface="Times New Roman" pitchFamily="48" charset="0"/>
              </a:rPr>
              <a:t>2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896" name="Text Box 32"/>
          <p:cNvSpPr txBox="1">
            <a:spLocks noChangeArrowheads="1"/>
          </p:cNvSpPr>
          <p:nvPr/>
        </p:nvSpPr>
        <p:spPr bwMode="auto">
          <a:xfrm>
            <a:off x="6019800" y="3886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2</a:t>
            </a:r>
            <a:r>
              <a:rPr lang="en-US" sz="1800" baseline="30000">
                <a:latin typeface="Times New Roman" pitchFamily="48" charset="0"/>
              </a:rPr>
              <a:t>1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897" name="Text Box 33"/>
          <p:cNvSpPr txBox="1">
            <a:spLocks noChangeArrowheads="1"/>
          </p:cNvSpPr>
          <p:nvPr/>
        </p:nvSpPr>
        <p:spPr bwMode="auto">
          <a:xfrm>
            <a:off x="2209800" y="3886200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2</a:t>
            </a:r>
            <a:r>
              <a:rPr lang="en-US" sz="1800" baseline="30000">
                <a:latin typeface="Times New Roman" pitchFamily="48" charset="0"/>
              </a:rPr>
              <a:t>k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898" name="Text Box 34"/>
          <p:cNvSpPr txBox="1">
            <a:spLocks noChangeArrowheads="1"/>
          </p:cNvSpPr>
          <p:nvPr/>
        </p:nvSpPr>
        <p:spPr bwMode="auto">
          <a:xfrm>
            <a:off x="1219200" y="4648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0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899" name="Text Box 35"/>
          <p:cNvSpPr txBox="1">
            <a:spLocks noChangeArrowheads="1"/>
          </p:cNvSpPr>
          <p:nvPr/>
        </p:nvSpPr>
        <p:spPr bwMode="auto">
          <a:xfrm>
            <a:off x="4876800" y="4572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n-5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0" name="Text Box 36"/>
          <p:cNvSpPr txBox="1">
            <a:spLocks noChangeArrowheads="1"/>
          </p:cNvSpPr>
          <p:nvPr/>
        </p:nvSpPr>
        <p:spPr bwMode="auto">
          <a:xfrm>
            <a:off x="3581400" y="4648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4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1" name="Text Box 37"/>
          <p:cNvSpPr txBox="1">
            <a:spLocks noChangeArrowheads="1"/>
          </p:cNvSpPr>
          <p:nvPr/>
        </p:nvSpPr>
        <p:spPr bwMode="auto">
          <a:xfrm>
            <a:off x="2362200" y="4724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2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2" name="Text Box 38"/>
          <p:cNvSpPr txBox="1">
            <a:spLocks noChangeArrowheads="1"/>
          </p:cNvSpPr>
          <p:nvPr/>
        </p:nvSpPr>
        <p:spPr bwMode="auto">
          <a:xfrm>
            <a:off x="6172200" y="4572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n-3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3" name="Text Box 39"/>
          <p:cNvSpPr txBox="1">
            <a:spLocks noChangeArrowheads="1"/>
          </p:cNvSpPr>
          <p:nvPr/>
        </p:nvSpPr>
        <p:spPr bwMode="auto">
          <a:xfrm>
            <a:off x="7315200" y="45720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n-1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4" name="Text Box 40"/>
          <p:cNvSpPr txBox="1">
            <a:spLocks noChangeArrowheads="1"/>
          </p:cNvSpPr>
          <p:nvPr/>
        </p:nvSpPr>
        <p:spPr bwMode="auto">
          <a:xfrm>
            <a:off x="1828800" y="3276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1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5" name="Text Box 41"/>
          <p:cNvSpPr txBox="1">
            <a:spLocks noChangeArrowheads="1"/>
          </p:cNvSpPr>
          <p:nvPr/>
        </p:nvSpPr>
        <p:spPr bwMode="auto">
          <a:xfrm>
            <a:off x="3048000" y="3276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3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6" name="Text Box 42"/>
          <p:cNvSpPr txBox="1">
            <a:spLocks noChangeArrowheads="1"/>
          </p:cNvSpPr>
          <p:nvPr/>
        </p:nvSpPr>
        <p:spPr bwMode="auto">
          <a:xfrm>
            <a:off x="4267200" y="3276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48" charset="0"/>
              </a:rPr>
              <a:t>5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7" name="Text Box 43"/>
          <p:cNvSpPr txBox="1">
            <a:spLocks noChangeArrowheads="1"/>
          </p:cNvSpPr>
          <p:nvPr/>
        </p:nvSpPr>
        <p:spPr bwMode="auto">
          <a:xfrm>
            <a:off x="5486400" y="3124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Times New Roman" pitchFamily="48" charset="0"/>
              </a:rPr>
              <a:t>n-4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8" name="Text Box 44"/>
          <p:cNvSpPr txBox="1">
            <a:spLocks noChangeArrowheads="1"/>
          </p:cNvSpPr>
          <p:nvPr/>
        </p:nvSpPr>
        <p:spPr bwMode="auto">
          <a:xfrm>
            <a:off x="6705600" y="3124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Times New Roman" pitchFamily="48" charset="0"/>
              </a:rPr>
              <a:t>n-2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4909" name="Rectangle 45"/>
          <p:cNvSpPr>
            <a:spLocks noChangeArrowheads="1"/>
          </p:cNvSpPr>
          <p:nvPr/>
        </p:nvSpPr>
        <p:spPr bwMode="auto">
          <a:xfrm>
            <a:off x="1016000" y="5246688"/>
            <a:ext cx="7366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 Narrow" pitchFamily="48" charset="0"/>
              </a:rPr>
              <a:t>Time the arrival of the signals so that D(n-1) reduces from (2</a:t>
            </a:r>
            <a:r>
              <a:rPr lang="en-US" sz="2000" baseline="30000">
                <a:latin typeface="Arial Narrow" pitchFamily="48" charset="0"/>
              </a:rPr>
              <a:t>k+1</a:t>
            </a:r>
            <a:r>
              <a:rPr lang="en-US" sz="2000">
                <a:latin typeface="Arial Narrow" pitchFamily="48" charset="0"/>
              </a:rPr>
              <a:t>- 1) to 0 in steps of 1. Since k = (n-1)/2, it will need 2</a:t>
            </a:r>
            <a:r>
              <a:rPr lang="en-US" sz="2000" baseline="30000">
                <a:latin typeface="Arial Narrow" pitchFamily="48" charset="0"/>
              </a:rPr>
              <a:t>(n+1)/2</a:t>
            </a:r>
            <a:r>
              <a:rPr lang="en-US" sz="2000">
                <a:latin typeface="Arial Narrow" pitchFamily="48" charset="0"/>
              </a:rPr>
              <a:t>-1 messages to reach the goal. So, the message complexity is exponential.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Interval Routing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2057400"/>
            <a:ext cx="3886200" cy="29718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Conventional routing tables have a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space complexity O(n).</a:t>
            </a:r>
            <a:r>
              <a:rPr lang="en-US" sz="2000">
                <a:latin typeface="Arial" charset="0"/>
              </a:rPr>
              <a:t> </a:t>
            </a:r>
          </a:p>
          <a:p>
            <a:pPr>
              <a:lnSpc>
                <a:spcPct val="130000"/>
              </a:lnSpc>
            </a:pPr>
            <a:endParaRPr lang="en-US" sz="2000">
              <a:latin typeface="Arial" charset="0"/>
            </a:endParaRP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Can we route using a “smaller” routing table? Yes, by using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interval routing. </a:t>
            </a:r>
            <a:r>
              <a:rPr lang="en-US" sz="2000">
                <a:latin typeface="Arial" charset="0"/>
              </a:rPr>
              <a:t>This is the motivation.</a:t>
            </a:r>
          </a:p>
        </p:txBody>
      </p:sp>
      <p:sp>
        <p:nvSpPr>
          <p:cNvPr id="1658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5025" y="1981200"/>
            <a:ext cx="3813175" cy="41148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algn="ctr"/>
            <a:endParaRPr lang="en-US">
              <a:latin typeface="Palatino" charset="0"/>
            </a:endParaRPr>
          </a:p>
          <a:p>
            <a:endParaRPr lang="en-US"/>
          </a:p>
        </p:txBody>
      </p:sp>
      <p:graphicFrame>
        <p:nvGraphicFramePr>
          <p:cNvPr id="165893" name="Group 5"/>
          <p:cNvGraphicFramePr>
            <a:graphicFrameLocks noGrp="1"/>
          </p:cNvGraphicFramePr>
          <p:nvPr/>
        </p:nvGraphicFramePr>
        <p:xfrm>
          <a:off x="5334000" y="3352800"/>
          <a:ext cx="2800350" cy="2254250"/>
        </p:xfrm>
        <a:graphic>
          <a:graphicData uri="http://schemas.openxmlformats.org/drawingml/2006/table">
            <a:tbl>
              <a:tblPr/>
              <a:tblGrid>
                <a:gridCol w="1600200"/>
                <a:gridCol w="1200150"/>
              </a:tblGrid>
              <a:tr h="7048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condition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port number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Destination &gt; id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destination &lt; id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destination = id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(local delivery)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4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910" name="Rectangle 22"/>
          <p:cNvSpPr>
            <a:spLocks noChangeArrowheads="1"/>
          </p:cNvSpPr>
          <p:nvPr/>
        </p:nvSpPr>
        <p:spPr bwMode="auto">
          <a:xfrm>
            <a:off x="5548313" y="4748213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US" b="0">
              <a:latin typeface="Palatino" charset="0"/>
            </a:endParaRPr>
          </a:p>
          <a:p>
            <a:pPr algn="ctr"/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65911" name="Object 23"/>
          <p:cNvGraphicFramePr>
            <a:graphicFrameLocks noChangeAspect="1"/>
          </p:cNvGraphicFramePr>
          <p:nvPr/>
        </p:nvGraphicFramePr>
        <p:xfrm>
          <a:off x="4267200" y="1524000"/>
          <a:ext cx="4179888" cy="1243013"/>
        </p:xfrm>
        <a:graphic>
          <a:graphicData uri="http://schemas.openxmlformats.org/presentationml/2006/ole">
            <p:oleObj spid="_x0000_s165911" name="Document" r:id="rId3" imgW="4407408" imgH="1091184" progId="Word.Document.8">
              <p:embed/>
            </p:oleObj>
          </a:graphicData>
        </a:graphic>
      </p:graphicFrame>
      <p:sp>
        <p:nvSpPr>
          <p:cNvPr id="165912" name="Rectangle 24"/>
          <p:cNvSpPr>
            <a:spLocks noChangeArrowheads="1"/>
          </p:cNvSpPr>
          <p:nvPr/>
        </p:nvSpPr>
        <p:spPr bwMode="auto">
          <a:xfrm>
            <a:off x="685800" y="1295400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(</a:t>
            </a:r>
            <a:r>
              <a:rPr lang="en-US">
                <a:solidFill>
                  <a:schemeClr val="accent2"/>
                </a:solidFill>
                <a:latin typeface="Times New Roman" pitchFamily="48" charset="0"/>
              </a:rPr>
              <a:t>Santoro and Khatib</a:t>
            </a:r>
            <a:r>
              <a:rPr lang="en-US" b="0">
                <a:latin typeface="Times New Roman" pitchFamily="4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Interval Routing: Main idea</a:t>
            </a: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447800"/>
            <a:ext cx="7848600" cy="3429000"/>
          </a:xfrm>
        </p:spPr>
        <p:txBody>
          <a:bodyPr/>
          <a:lstStyle/>
          <a:p>
            <a:r>
              <a:rPr lang="en-US" sz="2400">
                <a:latin typeface="Arial Narrow" pitchFamily="48" charset="0"/>
              </a:rPr>
              <a:t>Determine the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interva</a:t>
            </a:r>
            <a:r>
              <a:rPr lang="en-US" sz="2400">
                <a:latin typeface="Arial Narrow" pitchFamily="48" charset="0"/>
              </a:rPr>
              <a:t>l to which the destination belongs.</a:t>
            </a:r>
          </a:p>
          <a:p>
            <a:pPr algn="just"/>
            <a:r>
              <a:rPr lang="en-US" sz="2400">
                <a:latin typeface="Arial Narrow" pitchFamily="48" charset="0"/>
              </a:rPr>
              <a:t>For a set of </a:t>
            </a:r>
            <a:r>
              <a:rPr lang="en-US" sz="2400" b="1">
                <a:latin typeface="Arial Narrow" pitchFamily="48" charset="0"/>
              </a:rPr>
              <a:t>N</a:t>
            </a:r>
            <a:r>
              <a:rPr lang="en-US" sz="2400">
                <a:latin typeface="Arial Narrow" pitchFamily="48" charset="0"/>
              </a:rPr>
              <a:t> nodes </a:t>
            </a:r>
            <a:r>
              <a:rPr lang="en-US" sz="2400" b="1">
                <a:latin typeface="Arial Narrow" pitchFamily="48" charset="0"/>
              </a:rPr>
              <a:t>0 . . N-1</a:t>
            </a:r>
            <a:r>
              <a:rPr lang="en-US" sz="2400">
                <a:latin typeface="Arial Narrow" pitchFamily="48" charset="0"/>
              </a:rPr>
              <a:t>, the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interval 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[p,q)</a:t>
            </a:r>
            <a:r>
              <a:rPr lang="en-US" sz="2400" b="1">
                <a:latin typeface="Arial Narrow" pitchFamily="48" charset="0"/>
              </a:rPr>
              <a:t> </a:t>
            </a:r>
            <a:r>
              <a:rPr lang="en-US" sz="2400">
                <a:latin typeface="Arial Narrow" pitchFamily="48" charset="0"/>
              </a:rPr>
              <a:t>between </a:t>
            </a:r>
            <a:r>
              <a:rPr lang="en-US" sz="2400" b="1">
                <a:latin typeface="Arial Narrow" pitchFamily="48" charset="0"/>
              </a:rPr>
              <a:t>p</a:t>
            </a:r>
            <a:r>
              <a:rPr lang="en-US" sz="2400">
                <a:latin typeface="Arial Narrow" pitchFamily="48" charset="0"/>
              </a:rPr>
              <a:t> and </a:t>
            </a:r>
            <a:r>
              <a:rPr lang="en-US" sz="2400" b="1">
                <a:latin typeface="Arial Narrow" pitchFamily="48" charset="0"/>
              </a:rPr>
              <a:t>q</a:t>
            </a:r>
            <a:r>
              <a:rPr lang="en-US" sz="2400">
                <a:latin typeface="Arial Narrow" pitchFamily="48" charset="0"/>
              </a:rPr>
              <a:t> (</a:t>
            </a:r>
            <a:r>
              <a:rPr lang="en-US" sz="2400" b="1">
                <a:latin typeface="Arial Narrow" pitchFamily="48" charset="0"/>
              </a:rPr>
              <a:t>p, q &lt; N</a:t>
            </a:r>
            <a:r>
              <a:rPr lang="en-US" sz="2400">
                <a:latin typeface="Arial Narrow" pitchFamily="48" charset="0"/>
              </a:rPr>
              <a:t>) is defined as follows:</a:t>
            </a:r>
          </a:p>
          <a:p>
            <a:pPr algn="just"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 algn="just"/>
            <a:r>
              <a:rPr lang="en-US" sz="2400">
                <a:latin typeface="Arial Narrow" pitchFamily="48" charset="0"/>
              </a:rPr>
              <a:t>if  </a:t>
            </a:r>
            <a:r>
              <a:rPr lang="en-US" sz="2400" b="1">
                <a:latin typeface="Arial Narrow" pitchFamily="48" charset="0"/>
              </a:rPr>
              <a:t>p &lt; q</a:t>
            </a:r>
            <a:r>
              <a:rPr lang="en-US" sz="2400">
                <a:latin typeface="Arial Narrow" pitchFamily="48" charset="0"/>
              </a:rPr>
              <a:t>  then  </a:t>
            </a:r>
            <a:r>
              <a:rPr lang="en-US" sz="2400" b="1">
                <a:latin typeface="Arial Narrow" pitchFamily="48" charset="0"/>
              </a:rPr>
              <a:t>[p,q)  = p, p+1, p+2, .... q-2, q-1</a:t>
            </a:r>
          </a:p>
          <a:p>
            <a:pPr algn="just"/>
            <a:r>
              <a:rPr lang="en-US" sz="2400">
                <a:latin typeface="Arial Narrow" pitchFamily="48" charset="0"/>
              </a:rPr>
              <a:t>if  </a:t>
            </a:r>
            <a:r>
              <a:rPr lang="en-US" sz="2400" b="1">
                <a:latin typeface="Arial Narrow" pitchFamily="48" charset="0"/>
              </a:rPr>
              <a:t>p ≥ q</a:t>
            </a:r>
            <a:r>
              <a:rPr lang="en-US" sz="2400">
                <a:latin typeface="Arial Narrow" pitchFamily="48" charset="0"/>
              </a:rPr>
              <a:t>  then  </a:t>
            </a:r>
            <a:r>
              <a:rPr lang="en-US" sz="2400" b="1">
                <a:latin typeface="Arial Narrow" pitchFamily="48" charset="0"/>
              </a:rPr>
              <a:t>[p,q)  = p, p+1, p+2, ..., N-1, N, 0, 1, ..., q-2, q-1</a:t>
            </a:r>
          </a:p>
          <a:p>
            <a:endParaRPr lang="en-US" sz="2400">
              <a:solidFill>
                <a:srgbClr val="C70F05"/>
              </a:solidFill>
              <a:latin typeface="Arial" charset="0"/>
            </a:endParaRPr>
          </a:p>
        </p:txBody>
      </p:sp>
      <p:graphicFrame>
        <p:nvGraphicFramePr>
          <p:cNvPr id="1669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362200" y="4243388"/>
          <a:ext cx="4419600" cy="2152650"/>
        </p:xfrm>
        <a:graphic>
          <a:graphicData uri="http://schemas.openxmlformats.org/presentationml/2006/ole">
            <p:oleObj spid="_x0000_s166916" name="Document" r:id="rId3" imgW="3938016" imgH="1917192" progId="Word.Document.8">
              <p:embed/>
            </p:oleObj>
          </a:graphicData>
        </a:graphic>
      </p:graphicFrame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5548313" y="4748213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US" b="0">
              <a:latin typeface="Palatino" charset="0"/>
            </a:endParaRPr>
          </a:p>
          <a:p>
            <a:pPr algn="ctr"/>
            <a:endParaRPr lang="en-US" b="0">
              <a:latin typeface="Times New Roman" pitchFamily="48" charset="0"/>
            </a:endParaRP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5562600" y="5410200"/>
            <a:ext cx="671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Times New Roman" pitchFamily="48" charset="0"/>
              </a:rPr>
              <a:t>[3,5)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3886200" y="4495800"/>
            <a:ext cx="671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Times New Roman" pitchFamily="48" charset="0"/>
              </a:rPr>
              <a:t>[5,1)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2971800" y="5486400"/>
            <a:ext cx="671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Times New Roman" pitchFamily="48" charset="0"/>
              </a:rPr>
              <a:t>[1,3)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Example of Interval Routing</a:t>
            </a:r>
            <a:endParaRPr lang="en-US"/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3854450" y="29479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67940" name="Object 4"/>
          <p:cNvGraphicFramePr>
            <a:graphicFrameLocks noChangeAspect="1"/>
          </p:cNvGraphicFramePr>
          <p:nvPr/>
        </p:nvGraphicFramePr>
        <p:xfrm>
          <a:off x="1066800" y="1219200"/>
          <a:ext cx="6324600" cy="4343400"/>
        </p:xfrm>
        <a:graphic>
          <a:graphicData uri="http://schemas.openxmlformats.org/presentationml/2006/ole">
            <p:oleObj spid="_x0000_s167940" name="Document" r:id="rId3" imgW="3264408" imgH="2234184" progId="Word.Document.8">
              <p:embed/>
            </p:oleObj>
          </a:graphicData>
        </a:graphic>
      </p:graphicFrame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6324600" y="1524000"/>
            <a:ext cx="88265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48" charset="0"/>
              </a:rPr>
              <a:t>N=11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2895600" y="5867400"/>
            <a:ext cx="3451225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Labeling is the crucial part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Labeling algorithm</a:t>
            </a: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596188" cy="4419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Label the </a:t>
            </a:r>
            <a:r>
              <a:rPr lang="en-US" sz="2000" b="1">
                <a:latin typeface="Arial" charset="0"/>
              </a:rPr>
              <a:t>root</a:t>
            </a:r>
            <a:r>
              <a:rPr lang="en-US" sz="2000">
                <a:latin typeface="Arial" charset="0"/>
              </a:rPr>
              <a:t> as 0.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Do a </a:t>
            </a:r>
            <a:r>
              <a:rPr lang="en-US" sz="2000" b="1" i="1">
                <a:latin typeface="Arial" charset="0"/>
              </a:rPr>
              <a:t>pre-order traversal</a:t>
            </a:r>
            <a:r>
              <a:rPr lang="en-US" sz="2000">
                <a:latin typeface="Arial" charset="0"/>
              </a:rPr>
              <a:t> of the tree. Label successive nodes as 1, 2, 3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For each node, label the port towards a child by the node number of the child.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Then label the port towards the parent by </a:t>
            </a:r>
            <a:r>
              <a:rPr lang="en-US" sz="2000" b="1">
                <a:latin typeface="Arial" charset="0"/>
              </a:rPr>
              <a:t>L(i) + T(i) + 1  mod N</a:t>
            </a:r>
            <a:r>
              <a:rPr lang="en-US" sz="2000">
                <a:latin typeface="Arial" charset="0"/>
              </a:rPr>
              <a:t>, where </a:t>
            </a:r>
          </a:p>
          <a:p>
            <a:pPr marL="609600" indent="-6096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- </a:t>
            </a:r>
            <a:r>
              <a:rPr lang="en-US" sz="2000" b="1">
                <a:latin typeface="Arial" charset="0"/>
              </a:rPr>
              <a:t>L(i)</a:t>
            </a:r>
            <a:r>
              <a:rPr lang="en-US" sz="2000">
                <a:latin typeface="Arial" charset="0"/>
              </a:rPr>
              <a:t> is the label of the node i,</a:t>
            </a:r>
          </a:p>
          <a:p>
            <a:pPr marL="609600" indent="-6096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- </a:t>
            </a:r>
            <a:r>
              <a:rPr lang="en-US" sz="2000" b="1">
                <a:latin typeface="Arial" charset="0"/>
              </a:rPr>
              <a:t>T(i) =</a:t>
            </a:r>
            <a:r>
              <a:rPr lang="en-US" sz="2000">
                <a:latin typeface="Arial" charset="0"/>
              </a:rPr>
              <a:t>  # of nodes in the subtree under node i (excluding i),</a:t>
            </a:r>
          </a:p>
          <a:p>
            <a:pPr marL="609600" indent="-6096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</a:t>
            </a:r>
          </a:p>
          <a:p>
            <a:pPr marL="609600" indent="-6096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i="1">
                <a:solidFill>
                  <a:srgbClr val="C70F05"/>
                </a:solidFill>
                <a:latin typeface="Arial Narrow" pitchFamily="48" charset="0"/>
              </a:rPr>
              <a:t>Question 1. Why does it work?  </a:t>
            </a:r>
          </a:p>
          <a:p>
            <a:pPr marL="609600" indent="-6096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i="1">
                <a:solidFill>
                  <a:srgbClr val="C70F05"/>
                </a:solidFill>
                <a:latin typeface="Arial Narrow" pitchFamily="48" charset="0"/>
              </a:rPr>
              <a:t>Question 2. Does it work for non-tree topologies too? YES, but the construction is somewhat tricky.</a:t>
            </a:r>
          </a:p>
          <a:p>
            <a:pPr marL="609600" indent="-609600" algn="just">
              <a:lnSpc>
                <a:spcPct val="90000"/>
              </a:lnSpc>
            </a:pPr>
            <a:endParaRPr lang="en-US" sz="1800">
              <a:latin typeface="Hoefler Text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Another</a:t>
            </a:r>
            <a:r>
              <a:rPr lang="en-US"/>
              <a:t> </a:t>
            </a:r>
            <a:r>
              <a:rPr lang="en-US" b="1"/>
              <a:t>example</a:t>
            </a:r>
            <a:endParaRPr lang="en-US"/>
          </a:p>
        </p:txBody>
      </p:sp>
      <p:graphicFrame>
        <p:nvGraphicFramePr>
          <p:cNvPr id="169987" name="Object 3"/>
          <p:cNvGraphicFramePr>
            <a:graphicFrameLocks noChangeAspect="1"/>
          </p:cNvGraphicFramePr>
          <p:nvPr>
            <p:ph idx="1"/>
          </p:nvPr>
        </p:nvGraphicFramePr>
        <p:xfrm>
          <a:off x="1828800" y="1533525"/>
          <a:ext cx="4968875" cy="2817813"/>
        </p:xfrm>
        <a:graphic>
          <a:graphicData uri="http://schemas.openxmlformats.org/presentationml/2006/ole">
            <p:oleObj spid="_x0000_s169987" name="Document" r:id="rId3" imgW="3300984" imgH="1871472" progId="Word.Document.8">
              <p:embed/>
            </p:oleObj>
          </a:graphicData>
        </a:graphic>
      </p:graphicFrame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990600" y="51054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0">
                <a:latin typeface="Times" charset="0"/>
              </a:rPr>
              <a:t>Interval routing on a ring. The routes </a:t>
            </a:r>
            <a:r>
              <a:rPr lang="en-US" sz="2000" b="0">
                <a:solidFill>
                  <a:srgbClr val="C70F05"/>
                </a:solidFill>
                <a:latin typeface="Times" charset="0"/>
              </a:rPr>
              <a:t>are not optimal</a:t>
            </a:r>
            <a:r>
              <a:rPr lang="en-US" sz="2000" b="0">
                <a:latin typeface="Times" charset="0"/>
              </a:rPr>
              <a:t>. To make it optimal, label the ports of node i with i+1 mod 8 and i+4 mod 8.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Graph Algorithms</a:t>
            </a: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001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>
                <a:solidFill>
                  <a:srgbClr val="C70F05"/>
                </a:solidFill>
                <a:latin typeface="Arial" charset="0"/>
              </a:rPr>
              <a:t>	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Why </a:t>
            </a:r>
            <a:r>
              <a:rPr lang="en-US" sz="2400">
                <a:solidFill>
                  <a:srgbClr val="C70F05"/>
                </a:solidFill>
                <a:latin typeface="Impact" charset="0"/>
              </a:rPr>
              <a:t>graph algorithms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? </a:t>
            </a:r>
            <a:r>
              <a:rPr lang="en-US" sz="2000">
                <a:solidFill>
                  <a:srgbClr val="990A00"/>
                </a:solidFill>
                <a:latin typeface="Arial" charset="0"/>
              </a:rPr>
              <a:t>It is not a “graph theory” course!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	</a:t>
            </a:r>
            <a:r>
              <a:rPr lang="en-US" sz="2400">
                <a:solidFill>
                  <a:schemeClr val="accent2"/>
                </a:solidFill>
                <a:latin typeface="Impact" charset="0"/>
              </a:rPr>
              <a:t>Many problems in networks can be modeled as graph problems.  Note that</a:t>
            </a:r>
            <a:endParaRPr lang="en-US" sz="2400">
              <a:solidFill>
                <a:srgbClr val="C70F05"/>
              </a:solidFill>
              <a:latin typeface="Impact" charset="0"/>
            </a:endParaRP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C70F05"/>
                </a:solidFill>
                <a:latin typeface="Arial" charset="0"/>
              </a:rPr>
              <a:t>	</a:t>
            </a:r>
            <a:r>
              <a:rPr lang="en-US" sz="2000">
                <a:latin typeface="Arial" charset="0"/>
              </a:rPr>
              <a:t>-	The topology of a distributed system is a </a:t>
            </a:r>
            <a:r>
              <a:rPr lang="en-US" sz="2000">
                <a:latin typeface="Impact" charset="0"/>
              </a:rPr>
              <a:t>graph</a:t>
            </a:r>
            <a:r>
              <a:rPr lang="en-US" sz="2000">
                <a:latin typeface="Arial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- 	Routing table computation uses the </a:t>
            </a:r>
            <a:r>
              <a:rPr lang="en-US" sz="2000">
                <a:latin typeface="Impact" charset="0"/>
              </a:rPr>
              <a:t>shortest path algorithm</a:t>
            </a:r>
            <a:endParaRPr lang="en-US" sz="2000">
              <a:latin typeface="Marker Felt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- 	Efficient broadcasting uses a </a:t>
            </a:r>
            <a:r>
              <a:rPr lang="en-US" sz="2000">
                <a:latin typeface="Impact" charset="0"/>
              </a:rPr>
              <a:t>spanning tree</a:t>
            </a:r>
            <a:endParaRPr lang="en-US" sz="2000">
              <a:latin typeface="Arial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- 	</a:t>
            </a:r>
            <a:r>
              <a:rPr lang="en-US" sz="2000">
                <a:latin typeface="Impact" charset="0"/>
              </a:rPr>
              <a:t>Maxflow </a:t>
            </a:r>
            <a:r>
              <a:rPr lang="en-US" sz="2000">
                <a:latin typeface="Arial" charset="0"/>
              </a:rPr>
              <a:t>algorithm determines the </a:t>
            </a:r>
            <a:r>
              <a:rPr lang="en-US" sz="2000">
                <a:latin typeface="Impact" charset="0"/>
              </a:rPr>
              <a:t>maximum flow</a:t>
            </a:r>
            <a:r>
              <a:rPr lang="en-US" sz="2000">
                <a:latin typeface="Arial" charset="0"/>
              </a:rPr>
              <a:t> between a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	pair of nodes in a graph.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Example of optimal routing</a:t>
            </a:r>
            <a:endParaRPr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990600" y="54102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0">
                <a:latin typeface="Times" charset="0"/>
              </a:rPr>
              <a:t>Optimal interval routing scheme on a ring of six nodes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4465638" y="1914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71013" name="Object 5"/>
          <p:cNvGraphicFramePr>
            <a:graphicFrameLocks noChangeAspect="1"/>
          </p:cNvGraphicFramePr>
          <p:nvPr/>
        </p:nvGraphicFramePr>
        <p:xfrm>
          <a:off x="2743200" y="1524000"/>
          <a:ext cx="3276600" cy="3276600"/>
        </p:xfrm>
        <a:graphic>
          <a:graphicData uri="http://schemas.openxmlformats.org/presentationml/2006/ole">
            <p:oleObj spid="_x0000_s171013" name="Document" r:id="rId3" imgW="2173224" imgH="2337816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So, what is the problem?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304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Works for static topologies. Difficult to adapt to changes in topologies.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But there is some recent work on compact routing in dynamic topologies (Amos Korman, ICDCN 2009)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Prefix routing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8382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</a:t>
            </a:r>
            <a:r>
              <a:rPr lang="en-US" sz="1800">
                <a:latin typeface="Arial" charset="0"/>
              </a:rPr>
              <a:t>Easily adapts to changes in topology, and uses small routing tables, so it is scalable. Attractive for large networks, like P2P networks.</a:t>
            </a:r>
            <a:r>
              <a:rPr lang="en-US" sz="24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4067175" y="2411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73061" name="Object 5"/>
          <p:cNvGraphicFramePr>
            <a:graphicFrameLocks noChangeAspect="1"/>
          </p:cNvGraphicFramePr>
          <p:nvPr/>
        </p:nvGraphicFramePr>
        <p:xfrm>
          <a:off x="2438400" y="2133600"/>
          <a:ext cx="4343400" cy="2446338"/>
        </p:xfrm>
        <a:graphic>
          <a:graphicData uri="http://schemas.openxmlformats.org/presentationml/2006/ole">
            <p:oleObj spid="_x0000_s173061" name="Document" r:id="rId3" imgW="3758184" imgH="2017776" progId="Word.Document.8">
              <p:embed/>
            </p:oleObj>
          </a:graphicData>
        </a:graphic>
      </p:graphicFrame>
      <p:sp>
        <p:nvSpPr>
          <p:cNvPr id="173062" name="Oval 6"/>
          <p:cNvSpPr>
            <a:spLocks noChangeArrowheads="1"/>
          </p:cNvSpPr>
          <p:nvPr/>
        </p:nvSpPr>
        <p:spPr bwMode="auto">
          <a:xfrm>
            <a:off x="1524000" y="5105400"/>
            <a:ext cx="762000" cy="685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a.a.a</a:t>
            </a:r>
          </a:p>
        </p:txBody>
      </p:sp>
      <p:sp>
        <p:nvSpPr>
          <p:cNvPr id="173063" name="Line 7"/>
          <p:cNvSpPr>
            <a:spLocks noChangeShapeType="1"/>
          </p:cNvSpPr>
          <p:nvPr/>
        </p:nvSpPr>
        <p:spPr bwMode="auto">
          <a:xfrm flipH="1">
            <a:off x="2057400" y="4495800"/>
            <a:ext cx="457200" cy="609600"/>
          </a:xfrm>
          <a:prstGeom prst="line">
            <a:avLst/>
          </a:prstGeom>
          <a:noFill/>
          <a:ln w="38100">
            <a:solidFill>
              <a:srgbClr val="990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Oval 8"/>
          <p:cNvSpPr>
            <a:spLocks noChangeArrowheads="1"/>
          </p:cNvSpPr>
          <p:nvPr/>
        </p:nvSpPr>
        <p:spPr bwMode="auto">
          <a:xfrm>
            <a:off x="2743200" y="5181600"/>
            <a:ext cx="7620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a.a.b</a:t>
            </a:r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2819400" y="4572000"/>
            <a:ext cx="304800" cy="609600"/>
          </a:xfrm>
          <a:prstGeom prst="line">
            <a:avLst/>
          </a:prstGeom>
          <a:noFill/>
          <a:ln w="38100">
            <a:solidFill>
              <a:srgbClr val="990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6" name="Text Box 10"/>
          <p:cNvSpPr txBox="1">
            <a:spLocks noChangeArrowheads="1"/>
          </p:cNvSpPr>
          <p:nvPr/>
        </p:nvSpPr>
        <p:spPr bwMode="auto">
          <a:xfrm>
            <a:off x="2209800" y="41910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</a:t>
            </a: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28194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b</a:t>
            </a:r>
          </a:p>
        </p:txBody>
      </p:sp>
      <p:sp>
        <p:nvSpPr>
          <p:cNvPr id="173068" name="Text Box 12"/>
          <p:cNvSpPr txBox="1">
            <a:spLocks noChangeArrowheads="1"/>
          </p:cNvSpPr>
          <p:nvPr/>
        </p:nvSpPr>
        <p:spPr bwMode="auto">
          <a:xfrm>
            <a:off x="4860925" y="4991100"/>
            <a:ext cx="34639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Arial Narrow" pitchFamily="48" charset="0"/>
              </a:rPr>
              <a:t>When new nodes are added</a:t>
            </a:r>
          </a:p>
          <a:p>
            <a:r>
              <a:rPr lang="en-US" b="0">
                <a:solidFill>
                  <a:schemeClr val="accent2"/>
                </a:solidFill>
                <a:latin typeface="Arial Narrow" pitchFamily="48" charset="0"/>
              </a:rPr>
              <a:t>or existing nodes are deleted,</a:t>
            </a:r>
          </a:p>
          <a:p>
            <a:r>
              <a:rPr lang="en-US" b="0">
                <a:solidFill>
                  <a:schemeClr val="accent2"/>
                </a:solidFill>
                <a:latin typeface="Arial Narrow" pitchFamily="48" charset="0"/>
              </a:rPr>
              <a:t>changes are only local.</a:t>
            </a:r>
          </a:p>
        </p:txBody>
      </p:sp>
      <p:sp>
        <p:nvSpPr>
          <p:cNvPr id="173069" name="Freeform 13"/>
          <p:cNvSpPr>
            <a:spLocks/>
          </p:cNvSpPr>
          <p:nvPr/>
        </p:nvSpPr>
        <p:spPr bwMode="auto">
          <a:xfrm>
            <a:off x="1016000" y="3314700"/>
            <a:ext cx="3060700" cy="2882900"/>
          </a:xfrm>
          <a:custGeom>
            <a:avLst/>
            <a:gdLst/>
            <a:ahLst/>
            <a:cxnLst>
              <a:cxn ang="0">
                <a:pos x="1136" y="264"/>
              </a:cxn>
              <a:cxn ang="0">
                <a:pos x="1040" y="216"/>
              </a:cxn>
              <a:cxn ang="0">
                <a:pos x="992" y="216"/>
              </a:cxn>
              <a:cxn ang="0">
                <a:pos x="128" y="1512"/>
              </a:cxn>
              <a:cxn ang="0">
                <a:pos x="1760" y="1608"/>
              </a:cxn>
              <a:cxn ang="0">
                <a:pos x="1136" y="264"/>
              </a:cxn>
            </a:cxnLst>
            <a:rect l="0" t="0" r="r" b="b"/>
            <a:pathLst>
              <a:path w="1928" h="1816">
                <a:moveTo>
                  <a:pt x="1136" y="264"/>
                </a:moveTo>
                <a:cubicBezTo>
                  <a:pt x="1016" y="32"/>
                  <a:pt x="1064" y="224"/>
                  <a:pt x="1040" y="216"/>
                </a:cubicBezTo>
                <a:cubicBezTo>
                  <a:pt x="1016" y="208"/>
                  <a:pt x="1144" y="0"/>
                  <a:pt x="992" y="216"/>
                </a:cubicBezTo>
                <a:cubicBezTo>
                  <a:pt x="840" y="432"/>
                  <a:pt x="0" y="1280"/>
                  <a:pt x="128" y="1512"/>
                </a:cubicBezTo>
                <a:cubicBezTo>
                  <a:pt x="256" y="1744"/>
                  <a:pt x="1592" y="1816"/>
                  <a:pt x="1760" y="1608"/>
                </a:cubicBezTo>
                <a:cubicBezTo>
                  <a:pt x="1928" y="1400"/>
                  <a:pt x="1256" y="496"/>
                  <a:pt x="1136" y="264"/>
                </a:cubicBezTo>
                <a:close/>
              </a:path>
            </a:pathLst>
          </a:custGeom>
          <a:noFill/>
          <a:ln w="38100" cmpd="sng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Another example of prefix routing</a:t>
            </a:r>
            <a:endParaRPr lang="en-US" b="1"/>
          </a:p>
        </p:txBody>
      </p:sp>
      <p:sp>
        <p:nvSpPr>
          <p:cNvPr id="174083" name="Oval 3"/>
          <p:cNvSpPr>
            <a:spLocks noChangeArrowheads="1"/>
          </p:cNvSpPr>
          <p:nvPr/>
        </p:nvSpPr>
        <p:spPr bwMode="auto">
          <a:xfrm>
            <a:off x="2057400" y="1371600"/>
            <a:ext cx="4800600" cy="464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1752600" y="1981200"/>
            <a:ext cx="793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48" charset="0"/>
              </a:rPr>
              <a:t>203310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2743200" y="5867400"/>
            <a:ext cx="776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48" charset="0"/>
              </a:rPr>
              <a:t>1-02113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086" name="Text Box 6"/>
          <p:cNvSpPr txBox="1">
            <a:spLocks noChangeArrowheads="1"/>
          </p:cNvSpPr>
          <p:nvPr/>
        </p:nvSpPr>
        <p:spPr bwMode="auto">
          <a:xfrm>
            <a:off x="5867400" y="5562600"/>
            <a:ext cx="776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48" charset="0"/>
              </a:rPr>
              <a:t>13-0200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6858000" y="4191000"/>
            <a:ext cx="776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48" charset="0"/>
              </a:rPr>
              <a:t>130-112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6781800" y="2590800"/>
            <a:ext cx="776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48" charset="0"/>
              </a:rPr>
              <a:t>1301-10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089" name="Text Box 9"/>
          <p:cNvSpPr txBox="1">
            <a:spLocks noChangeArrowheads="1"/>
          </p:cNvSpPr>
          <p:nvPr/>
        </p:nvSpPr>
        <p:spPr bwMode="auto">
          <a:xfrm>
            <a:off x="6400800" y="1981200"/>
            <a:ext cx="776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48" charset="0"/>
              </a:rPr>
              <a:t>13010-1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5867400" y="1524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Times New Roman" pitchFamily="48" charset="0"/>
              </a:rPr>
              <a:t>130102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091" name="Oval 11"/>
          <p:cNvSpPr>
            <a:spLocks noChangeArrowheads="1"/>
          </p:cNvSpPr>
          <p:nvPr/>
        </p:nvSpPr>
        <p:spPr bwMode="auto">
          <a:xfrm>
            <a:off x="2362200" y="2286000"/>
            <a:ext cx="228600" cy="228600"/>
          </a:xfrm>
          <a:prstGeom prst="ellipse">
            <a:avLst/>
          </a:prstGeom>
          <a:solidFill>
            <a:srgbClr val="C70F05"/>
          </a:solid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2" name="Oval 12"/>
          <p:cNvSpPr>
            <a:spLocks noChangeArrowheads="1"/>
          </p:cNvSpPr>
          <p:nvPr/>
        </p:nvSpPr>
        <p:spPr bwMode="auto">
          <a:xfrm>
            <a:off x="3124200" y="55626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3" name="Oval 13"/>
          <p:cNvSpPr>
            <a:spLocks noChangeArrowheads="1"/>
          </p:cNvSpPr>
          <p:nvPr/>
        </p:nvSpPr>
        <p:spPr bwMode="auto">
          <a:xfrm>
            <a:off x="5867400" y="53340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4" name="Oval 14"/>
          <p:cNvSpPr>
            <a:spLocks noChangeArrowheads="1"/>
          </p:cNvSpPr>
          <p:nvPr/>
        </p:nvSpPr>
        <p:spPr bwMode="auto">
          <a:xfrm>
            <a:off x="6705600" y="41148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5" name="Oval 15"/>
          <p:cNvSpPr>
            <a:spLocks noChangeArrowheads="1"/>
          </p:cNvSpPr>
          <p:nvPr/>
        </p:nvSpPr>
        <p:spPr bwMode="auto">
          <a:xfrm>
            <a:off x="6553200" y="27432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6" name="Oval 16"/>
          <p:cNvSpPr>
            <a:spLocks noChangeArrowheads="1"/>
          </p:cNvSpPr>
          <p:nvPr/>
        </p:nvSpPr>
        <p:spPr bwMode="auto">
          <a:xfrm>
            <a:off x="5715000" y="1676400"/>
            <a:ext cx="228600" cy="228600"/>
          </a:xfrm>
          <a:prstGeom prst="ellipse">
            <a:avLst/>
          </a:prstGeom>
          <a:solidFill>
            <a:srgbClr val="C70F05"/>
          </a:solid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7" name="Oval 17"/>
          <p:cNvSpPr>
            <a:spLocks noChangeArrowheads="1"/>
          </p:cNvSpPr>
          <p:nvPr/>
        </p:nvSpPr>
        <p:spPr bwMode="auto">
          <a:xfrm>
            <a:off x="6248400" y="21336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8" name="Oval 18"/>
          <p:cNvSpPr>
            <a:spLocks noChangeArrowheads="1"/>
          </p:cNvSpPr>
          <p:nvPr/>
        </p:nvSpPr>
        <p:spPr bwMode="auto">
          <a:xfrm>
            <a:off x="2057400" y="28194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99" name="Oval 19"/>
          <p:cNvSpPr>
            <a:spLocks noChangeArrowheads="1"/>
          </p:cNvSpPr>
          <p:nvPr/>
        </p:nvSpPr>
        <p:spPr bwMode="auto">
          <a:xfrm>
            <a:off x="1981200" y="34290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0" name="Oval 20"/>
          <p:cNvSpPr>
            <a:spLocks noChangeArrowheads="1"/>
          </p:cNvSpPr>
          <p:nvPr/>
        </p:nvSpPr>
        <p:spPr bwMode="auto">
          <a:xfrm>
            <a:off x="1981200" y="41148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1" name="Oval 21"/>
          <p:cNvSpPr>
            <a:spLocks noChangeArrowheads="1"/>
          </p:cNvSpPr>
          <p:nvPr/>
        </p:nvSpPr>
        <p:spPr bwMode="auto">
          <a:xfrm>
            <a:off x="2286000" y="48006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2" name="Oval 22"/>
          <p:cNvSpPr>
            <a:spLocks noChangeArrowheads="1"/>
          </p:cNvSpPr>
          <p:nvPr/>
        </p:nvSpPr>
        <p:spPr bwMode="auto">
          <a:xfrm>
            <a:off x="4114800" y="58674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3" name="Oval 23"/>
          <p:cNvSpPr>
            <a:spLocks noChangeArrowheads="1"/>
          </p:cNvSpPr>
          <p:nvPr/>
        </p:nvSpPr>
        <p:spPr bwMode="auto">
          <a:xfrm>
            <a:off x="5181600" y="57150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4" name="Oval 24"/>
          <p:cNvSpPr>
            <a:spLocks noChangeArrowheads="1"/>
          </p:cNvSpPr>
          <p:nvPr/>
        </p:nvSpPr>
        <p:spPr bwMode="auto">
          <a:xfrm>
            <a:off x="5105400" y="13716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5" name="Oval 25"/>
          <p:cNvSpPr>
            <a:spLocks noChangeArrowheads="1"/>
          </p:cNvSpPr>
          <p:nvPr/>
        </p:nvSpPr>
        <p:spPr bwMode="auto">
          <a:xfrm>
            <a:off x="4191000" y="12954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6" name="Oval 26"/>
          <p:cNvSpPr>
            <a:spLocks noChangeArrowheads="1"/>
          </p:cNvSpPr>
          <p:nvPr/>
        </p:nvSpPr>
        <p:spPr bwMode="auto">
          <a:xfrm>
            <a:off x="3505200" y="13716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7" name="Oval 27"/>
          <p:cNvSpPr>
            <a:spLocks noChangeArrowheads="1"/>
          </p:cNvSpPr>
          <p:nvPr/>
        </p:nvSpPr>
        <p:spPr bwMode="auto">
          <a:xfrm>
            <a:off x="2895600" y="17526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8" name="Line 28"/>
          <p:cNvSpPr>
            <a:spLocks noChangeShapeType="1"/>
          </p:cNvSpPr>
          <p:nvPr/>
        </p:nvSpPr>
        <p:spPr bwMode="auto">
          <a:xfrm>
            <a:off x="2514600" y="2514600"/>
            <a:ext cx="762000" cy="3048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9" name="Line 29"/>
          <p:cNvSpPr>
            <a:spLocks noChangeShapeType="1"/>
          </p:cNvSpPr>
          <p:nvPr/>
        </p:nvSpPr>
        <p:spPr bwMode="auto">
          <a:xfrm flipV="1">
            <a:off x="3352800" y="5410200"/>
            <a:ext cx="2514600" cy="228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0" name="Line 30"/>
          <p:cNvSpPr>
            <a:spLocks noChangeShapeType="1"/>
          </p:cNvSpPr>
          <p:nvPr/>
        </p:nvSpPr>
        <p:spPr bwMode="auto">
          <a:xfrm flipV="1">
            <a:off x="6019800" y="4267200"/>
            <a:ext cx="6858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1" name="Line 31"/>
          <p:cNvSpPr>
            <a:spLocks noChangeShapeType="1"/>
          </p:cNvSpPr>
          <p:nvPr/>
        </p:nvSpPr>
        <p:spPr bwMode="auto">
          <a:xfrm flipH="1" flipV="1">
            <a:off x="6705600" y="2971800"/>
            <a:ext cx="76200" cy="1143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2" name="Line 32"/>
          <p:cNvSpPr>
            <a:spLocks noChangeShapeType="1"/>
          </p:cNvSpPr>
          <p:nvPr/>
        </p:nvSpPr>
        <p:spPr bwMode="auto">
          <a:xfrm flipH="1" flipV="1">
            <a:off x="6324600" y="2286000"/>
            <a:ext cx="2286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3" name="Line 33"/>
          <p:cNvSpPr>
            <a:spLocks noChangeShapeType="1"/>
          </p:cNvSpPr>
          <p:nvPr/>
        </p:nvSpPr>
        <p:spPr bwMode="auto">
          <a:xfrm flipH="1" flipV="1">
            <a:off x="5867400" y="1828800"/>
            <a:ext cx="3810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4" name="Text Box 34"/>
          <p:cNvSpPr txBox="1">
            <a:spLocks noChangeArrowheads="1"/>
          </p:cNvSpPr>
          <p:nvPr/>
        </p:nvSpPr>
        <p:spPr bwMode="auto">
          <a:xfrm>
            <a:off x="914400" y="1981200"/>
            <a:ext cx="839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Impact" charset="0"/>
              </a:rPr>
              <a:t>source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115" name="Text Box 35"/>
          <p:cNvSpPr txBox="1">
            <a:spLocks noChangeArrowheads="1"/>
          </p:cNvSpPr>
          <p:nvPr/>
        </p:nvSpPr>
        <p:spPr bwMode="auto">
          <a:xfrm>
            <a:off x="6553200" y="1371600"/>
            <a:ext cx="1263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Impact" charset="0"/>
              </a:rPr>
              <a:t>destination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74116" name="Rectangle 36"/>
          <p:cNvSpPr>
            <a:spLocks noChangeArrowheads="1"/>
          </p:cNvSpPr>
          <p:nvPr/>
        </p:nvSpPr>
        <p:spPr bwMode="auto">
          <a:xfrm>
            <a:off x="3124200" y="3276600"/>
            <a:ext cx="267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accent2"/>
                </a:solidFill>
                <a:latin typeface="Times New Roman" pitchFamily="48" charset="0"/>
              </a:rPr>
              <a:t>Pastry P2P network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Spanning tree construction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2438400"/>
            <a:ext cx="4495800" cy="34290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>
                <a:latin typeface="Arial Narrow" pitchFamily="48" charset="0"/>
              </a:rPr>
              <a:t>Chang-Robert’s algorithm 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{The root is known}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{main idea} </a:t>
            </a:r>
            <a:r>
              <a:rPr lang="en-US" sz="1600" b="1">
                <a:solidFill>
                  <a:srgbClr val="C70F05"/>
                </a:solidFill>
                <a:latin typeface="Arial Narrow" pitchFamily="48" charset="0"/>
              </a:rPr>
              <a:t>Uses </a:t>
            </a:r>
            <a:r>
              <a:rPr lang="en-US" sz="1600" b="1">
                <a:solidFill>
                  <a:schemeClr val="accent2"/>
                </a:solidFill>
                <a:latin typeface="Arial Narrow" pitchFamily="48" charset="0"/>
              </a:rPr>
              <a:t>probes</a:t>
            </a:r>
            <a:r>
              <a:rPr lang="en-US" sz="1600" b="1">
                <a:solidFill>
                  <a:srgbClr val="C70F05"/>
                </a:solidFill>
                <a:latin typeface="Arial Narrow" pitchFamily="48" charset="0"/>
              </a:rPr>
              <a:t> and </a:t>
            </a:r>
            <a:r>
              <a:rPr lang="en-US" sz="1600" b="1">
                <a:solidFill>
                  <a:schemeClr val="accent2"/>
                </a:solidFill>
                <a:latin typeface="Arial Narrow" pitchFamily="48" charset="0"/>
              </a:rPr>
              <a:t>echoes</a:t>
            </a:r>
            <a:r>
              <a:rPr lang="en-US" sz="1600" b="1">
                <a:solidFill>
                  <a:srgbClr val="C70F05"/>
                </a:solidFill>
                <a:latin typeface="Arial Narrow" pitchFamily="48" charset="0"/>
              </a:rPr>
              <a:t>, and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>
                <a:solidFill>
                  <a:srgbClr val="C70F05"/>
                </a:solidFill>
                <a:latin typeface="Arial Narrow" pitchFamily="48" charset="0"/>
              </a:rPr>
              <a:t>keeps track of deficits C and D as in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>
                <a:solidFill>
                  <a:srgbClr val="C70F05"/>
                </a:solidFill>
                <a:latin typeface="Arial Narrow" pitchFamily="48" charset="0"/>
              </a:rPr>
              <a:t>Dijkstra-Scholten’s termination detection algorithm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b="1">
              <a:solidFill>
                <a:srgbClr val="C70F05"/>
              </a:solidFill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chemeClr val="accent2"/>
                </a:solidFill>
                <a:latin typeface="Arial Narrow" pitchFamily="48" charset="0"/>
              </a:rPr>
              <a:t>first 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probe</a:t>
            </a:r>
            <a:r>
              <a:rPr lang="en-US" sz="1800" b="1">
                <a:solidFill>
                  <a:schemeClr val="accent2"/>
                </a:solidFill>
                <a:latin typeface="Arial Narrow" pitchFamily="48" charset="0"/>
              </a:rPr>
              <a:t> --&gt; parent: = sender; C=1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chemeClr val="accent2"/>
                </a:solidFill>
                <a:latin typeface="Arial Narrow" pitchFamily="48" charset="0"/>
              </a:rPr>
              <a:t>	forward probe to non-parent neighbors;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chemeClr val="accent2"/>
                </a:solidFill>
                <a:latin typeface="Arial Narrow" pitchFamily="48" charset="0"/>
              </a:rPr>
              <a:t>	update D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echo</a:t>
            </a:r>
            <a:r>
              <a:rPr lang="en-US" sz="1800" b="1">
                <a:solidFill>
                  <a:schemeClr val="accent2"/>
                </a:solidFill>
                <a:latin typeface="Arial Narrow" pitchFamily="48" charset="0"/>
              </a:rPr>
              <a:t> --&gt; decrement D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chemeClr val="accent2"/>
                </a:solidFill>
                <a:latin typeface="Arial Narrow" pitchFamily="48" charset="0"/>
              </a:rPr>
              <a:t>probe and sender ≠ parent --&gt; send echo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chemeClr val="accent2"/>
                </a:solidFill>
                <a:latin typeface="Arial Narrow" pitchFamily="48" charset="0"/>
              </a:rPr>
              <a:t>C=1 and D=0 --&gt; send echo to parent; C=0</a:t>
            </a:r>
            <a:endParaRPr lang="en-US" sz="2000" b="1">
              <a:solidFill>
                <a:schemeClr val="accent2"/>
              </a:solidFill>
              <a:latin typeface="Arial Narrow" pitchFamily="48" charset="0"/>
            </a:endParaRPr>
          </a:p>
        </p:txBody>
      </p:sp>
      <p:graphicFrame>
        <p:nvGraphicFramePr>
          <p:cNvPr id="17510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800600" y="2582863"/>
          <a:ext cx="4132263" cy="1951037"/>
        </p:xfrm>
        <a:graphic>
          <a:graphicData uri="http://schemas.openxmlformats.org/presentationml/2006/ole">
            <p:oleObj spid="_x0000_s175108" name="Document" r:id="rId3" imgW="3416808" imgH="1612392" progId="Word.Document.8">
              <p:embed/>
            </p:oleObj>
          </a:graphicData>
        </a:graphic>
      </p:graphicFrame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17538" y="1136650"/>
            <a:ext cx="7916862" cy="10064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0">
                <a:latin typeface="Arial Narrow" pitchFamily="48" charset="0"/>
              </a:rPr>
              <a:t>For a graph G=(V,E), a spanning tree is a </a:t>
            </a:r>
            <a:r>
              <a:rPr lang="en-US" sz="2000">
                <a:latin typeface="Arial Narrow" pitchFamily="48" charset="0"/>
              </a:rPr>
              <a:t>maximally connected subgraph</a:t>
            </a:r>
            <a:r>
              <a:rPr lang="en-US" sz="2000" b="0">
                <a:latin typeface="Arial Narrow" pitchFamily="48" charset="0"/>
              </a:rPr>
              <a:t> T=(V,E’), E’</a:t>
            </a:r>
            <a:r>
              <a:rPr lang="en-US" sz="2000" b="0">
                <a:latin typeface="Arial Narrow" pitchFamily="48" charset="0"/>
                <a:sym typeface="Symbol" pitchFamily="48" charset="2"/>
              </a:rPr>
              <a:t></a:t>
            </a:r>
            <a:r>
              <a:rPr lang="en-US" sz="2000" b="0">
                <a:latin typeface="Arial Narrow" pitchFamily="48" charset="0"/>
              </a:rPr>
              <a:t> E,such that if one more edge is added, then the subgraph is no more a tree. Used for broadcasting in a network with O(N) complexity.</a:t>
            </a: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4465638" y="5029200"/>
            <a:ext cx="46783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25000"/>
              </a:lnSpc>
              <a:spcBef>
                <a:spcPct val="20000"/>
              </a:spcBef>
            </a:pPr>
            <a:r>
              <a:rPr lang="en-US" sz="2000">
                <a:latin typeface="Arial Narrow" pitchFamily="48" charset="0"/>
              </a:rPr>
              <a:t>Question:</a:t>
            </a:r>
            <a:r>
              <a:rPr lang="en-US" sz="2000" b="0">
                <a:latin typeface="Arial Narrow" pitchFamily="48" charset="0"/>
              </a:rPr>
              <a:t> </a:t>
            </a:r>
            <a:r>
              <a:rPr lang="en-US" sz="2000" i="1">
                <a:solidFill>
                  <a:srgbClr val="C70F05"/>
                </a:solidFill>
                <a:latin typeface="Arial Narrow" pitchFamily="48" charset="0"/>
              </a:rPr>
              <a:t>What if the root is not designated?</a:t>
            </a:r>
            <a:endParaRPr lang="en-US" sz="2000" b="0">
              <a:latin typeface="Arial Narrow" pitchFamily="48" charset="0"/>
            </a:endParaRPr>
          </a:p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75111" name="AutoShape 7"/>
          <p:cNvSpPr>
            <a:spLocks noChangeArrowheads="1"/>
          </p:cNvSpPr>
          <p:nvPr/>
        </p:nvSpPr>
        <p:spPr bwMode="auto">
          <a:xfrm>
            <a:off x="4419600" y="4267200"/>
            <a:ext cx="1295400" cy="533400"/>
          </a:xfrm>
          <a:prstGeom prst="wedgeRoundRectCallout">
            <a:avLst>
              <a:gd name="adj1" fmla="val 82477"/>
              <a:gd name="adj2" fmla="val -1648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Arial Narrow" pitchFamily="48" charset="0"/>
              </a:rPr>
              <a:t>Parent pointer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Graph traversal</a:t>
            </a: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2209800"/>
            <a:ext cx="7848600" cy="3352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Many applications of exploring an unknown graph by a visitor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(a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token</a:t>
            </a:r>
            <a:r>
              <a:rPr lang="en-US" sz="2400">
                <a:latin typeface="Arial Narrow" pitchFamily="48" charset="0"/>
              </a:rPr>
              <a:t> or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mobile agent</a:t>
            </a:r>
            <a:r>
              <a:rPr lang="en-US" sz="2400">
                <a:latin typeface="Arial Narrow" pitchFamily="48" charset="0"/>
              </a:rPr>
              <a:t> or a </a:t>
            </a:r>
            <a:r>
              <a:rPr lang="en-US" sz="2400" b="1">
                <a:solidFill>
                  <a:schemeClr val="accent2"/>
                </a:solidFill>
                <a:latin typeface="Arial Narrow" pitchFamily="48" charset="0"/>
              </a:rPr>
              <a:t>robot</a:t>
            </a:r>
            <a:r>
              <a:rPr lang="en-US" sz="2400">
                <a:latin typeface="Arial Narrow" pitchFamily="48" charset="0"/>
              </a:rPr>
              <a:t>). The goal of traversal 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is to visit every node at least once, and return to the starting point. 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- How efficiently can this be done?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- What is the guarantee that all nodes will be visited?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- What is the guarantee that the algorithm will terminate?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609600" y="1219200"/>
            <a:ext cx="7513638" cy="8223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Think about </a:t>
            </a:r>
            <a:r>
              <a:rPr lang="en-US">
                <a:latin typeface="Times New Roman" pitchFamily="48" charset="0"/>
              </a:rPr>
              <a:t>web-crawlers</a:t>
            </a:r>
            <a:r>
              <a:rPr lang="en-US" b="0">
                <a:latin typeface="Times New Roman" pitchFamily="48" charset="0"/>
              </a:rPr>
              <a:t>, exploration of </a:t>
            </a:r>
            <a:r>
              <a:rPr lang="en-US">
                <a:latin typeface="Times New Roman" pitchFamily="48" charset="0"/>
              </a:rPr>
              <a:t>social networks</a:t>
            </a:r>
            <a:r>
              <a:rPr lang="en-US" b="0">
                <a:latin typeface="Times New Roman" pitchFamily="48" charset="0"/>
              </a:rPr>
              <a:t>,</a:t>
            </a:r>
          </a:p>
          <a:p>
            <a:r>
              <a:rPr lang="en-US" b="0">
                <a:latin typeface="Times New Roman" pitchFamily="48" charset="0"/>
              </a:rPr>
              <a:t>planning of graph layouts for visualization or drawing etc.</a:t>
            </a: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804863" y="5557838"/>
            <a:ext cx="6921500" cy="396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 Narrow" pitchFamily="48" charset="0"/>
              </a:rPr>
              <a:t>DFS (or BFS) traversal is well known, so we will not discuss about it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Graph traversal</a:t>
            </a: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2209800"/>
            <a:ext cx="3962400" cy="3352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Rule 1</a:t>
            </a:r>
            <a:r>
              <a:rPr lang="en-US" sz="2400">
                <a:latin typeface="Arial Narrow" pitchFamily="48" charset="0"/>
              </a:rPr>
              <a:t>. Send the token towards each neighbor exactly once.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Rule 2.</a:t>
            </a:r>
            <a:r>
              <a:rPr lang="en-US" sz="2400">
                <a:latin typeface="Arial Narrow" pitchFamily="48" charset="0"/>
              </a:rPr>
              <a:t> If rule 1 is not applicable, then send the token to the </a:t>
            </a:r>
            <a:r>
              <a:rPr lang="en-US" sz="2400" i="1">
                <a:solidFill>
                  <a:schemeClr val="accent2"/>
                </a:solidFill>
                <a:latin typeface="Arial Narrow" pitchFamily="48" charset="0"/>
              </a:rPr>
              <a:t>parent.</a:t>
            </a:r>
            <a:endParaRPr lang="en-US" sz="2400">
              <a:latin typeface="Arial Narrow" pitchFamily="48" charset="0"/>
            </a:endParaRP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09600" y="1219200"/>
            <a:ext cx="561022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Tarry’s algorithm is one of the oldest (1895)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4003675" y="36703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77158" name="Object 6"/>
          <p:cNvGraphicFramePr>
            <a:graphicFrameLocks noChangeAspect="1"/>
          </p:cNvGraphicFramePr>
          <p:nvPr/>
        </p:nvGraphicFramePr>
        <p:xfrm>
          <a:off x="5029200" y="1905000"/>
          <a:ext cx="3352800" cy="2362200"/>
        </p:xfrm>
        <a:graphic>
          <a:graphicData uri="http://schemas.openxmlformats.org/presentationml/2006/ole">
            <p:oleObj spid="_x0000_s177158" name="Document" r:id="rId3" imgW="2871216" imgH="1956816" progId="Word.Document.8">
              <p:embed/>
            </p:oleObj>
          </a:graphicData>
        </a:graphic>
      </p:graphicFrame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2819400" y="4648200"/>
            <a:ext cx="5840413" cy="457200"/>
          </a:xfrm>
          <a:prstGeom prst="rect">
            <a:avLst/>
          </a:prstGeom>
          <a:gradFill rotWithShape="0">
            <a:gsLst>
              <a:gs pos="0">
                <a:schemeClr val="folHlink">
                  <a:alpha val="38000"/>
                </a:schemeClr>
              </a:gs>
              <a:gs pos="100000">
                <a:schemeClr val="folHlink">
                  <a:gamma/>
                  <a:shade val="46275"/>
                  <a:invGamma/>
                  <a:alpha val="37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A possible route is: </a:t>
            </a:r>
            <a:r>
              <a:rPr lang="en-US">
                <a:solidFill>
                  <a:schemeClr val="accent2"/>
                </a:solidFill>
                <a:latin typeface="Arial Narrow" pitchFamily="48" charset="0"/>
              </a:rPr>
              <a:t>0 1 2 5 3 1 4 6 2 6 4 1 3 5 2 1 0</a:t>
            </a:r>
            <a:endParaRPr lang="en-US">
              <a:solidFill>
                <a:schemeClr val="accent2"/>
              </a:solidFill>
              <a:latin typeface="Times New Roman" pitchFamily="48" charset="0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762000" y="5483225"/>
            <a:ext cx="660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Arial Narrow" pitchFamily="48" charset="0"/>
              </a:rPr>
              <a:t>Nodes and their parent pointers generate a spanning tree.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Minimum Spanning Tree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582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C70F05"/>
                </a:solidFill>
              </a:rPr>
              <a:t>	</a:t>
            </a:r>
            <a:r>
              <a:rPr lang="en-US" sz="1800"/>
              <a:t>Given a weighted graph G = (V, E), generate a </a:t>
            </a:r>
            <a:r>
              <a:rPr lang="en-US" sz="1800">
                <a:solidFill>
                  <a:srgbClr val="C70F05"/>
                </a:solidFill>
              </a:rPr>
              <a:t>spanning tree T = (V, E’</a:t>
            </a:r>
            <a:r>
              <a:rPr lang="en-US" sz="1800"/>
              <a:t>) E’</a:t>
            </a:r>
            <a:r>
              <a:rPr lang="en-US" sz="1800">
                <a:sym typeface="Symbol" pitchFamily="48" charset="2"/>
              </a:rPr>
              <a:t></a:t>
            </a:r>
            <a:r>
              <a:rPr lang="en-US" sz="1800"/>
              <a:t> E such that the </a:t>
            </a:r>
            <a:r>
              <a:rPr lang="en-US" sz="1800" b="1" i="1">
                <a:solidFill>
                  <a:schemeClr val="accent2"/>
                </a:solidFill>
              </a:rPr>
              <a:t>sum of the weights of all the edges is minimum.</a:t>
            </a:r>
            <a:r>
              <a:rPr lang="en-US" sz="180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1800">
              <a:solidFill>
                <a:schemeClr val="accent2"/>
              </a:solidFill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C70F05"/>
                </a:solidFill>
              </a:rPr>
              <a:t>	</a:t>
            </a:r>
            <a:r>
              <a:rPr lang="en-US" sz="1800" i="1">
                <a:solidFill>
                  <a:srgbClr val="C70F05"/>
                </a:solidFill>
              </a:rPr>
              <a:t>Applications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C70F05"/>
                </a:solidFill>
              </a:rPr>
              <a:t>	</a:t>
            </a:r>
            <a:r>
              <a:rPr lang="en-US" sz="1600">
                <a:solidFill>
                  <a:schemeClr val="accent2"/>
                </a:solidFill>
                <a:latin typeface="Arial Narrow" pitchFamily="48" charset="0"/>
              </a:rPr>
              <a:t>Minimum cost vehicle routing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  <a:latin typeface="Arial Narrow" pitchFamily="48" charset="0"/>
              </a:rPr>
              <a:t>	On Euclidean plane, approximate solutions to the </a:t>
            </a:r>
            <a:r>
              <a:rPr lang="en-US" sz="1600" b="1">
                <a:solidFill>
                  <a:srgbClr val="C70F05"/>
                </a:solidFill>
                <a:latin typeface="Arial Narrow" pitchFamily="48" charset="0"/>
              </a:rPr>
              <a:t>traveling salesman problem</a:t>
            </a:r>
            <a:r>
              <a:rPr lang="en-US" sz="1600">
                <a:solidFill>
                  <a:schemeClr val="accent2"/>
                </a:solidFill>
                <a:latin typeface="Arial Narrow" pitchFamily="48" charset="0"/>
              </a:rPr>
              <a:t>,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  <a:latin typeface="Arial Narrow" pitchFamily="48" charset="0"/>
              </a:rPr>
              <a:t>	Lease phone lines to connect the different offices with a minimum cost,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  <a:latin typeface="Arial Narrow" pitchFamily="48" charset="0"/>
              </a:rPr>
              <a:t>	Visualizing multidimensional data (how entities are related to each other)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C70F05"/>
                </a:solidFill>
                <a:latin typeface="Marker Felt" charset="0"/>
              </a:rPr>
              <a:t>	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C70F05"/>
                </a:solidFill>
                <a:latin typeface="Marker Felt" charset="0"/>
              </a:rPr>
              <a:t>	</a:t>
            </a:r>
            <a:r>
              <a:rPr lang="en-US" sz="1800">
                <a:solidFill>
                  <a:srgbClr val="C70F05"/>
                </a:solidFill>
                <a:latin typeface="Impact" charset="0"/>
              </a:rPr>
              <a:t>We are interested in distributed algorithms only</a:t>
            </a:r>
          </a:p>
        </p:txBody>
      </p:sp>
      <p:sp>
        <p:nvSpPr>
          <p:cNvPr id="178180" name="AutoShape 4"/>
          <p:cNvSpPr>
            <a:spLocks noChangeArrowheads="1"/>
          </p:cNvSpPr>
          <p:nvPr/>
        </p:nvSpPr>
        <p:spPr bwMode="auto">
          <a:xfrm>
            <a:off x="5791200" y="2133600"/>
            <a:ext cx="3124200" cy="1295400"/>
          </a:xfrm>
          <a:prstGeom prst="wedgeRoundRectCallout">
            <a:avLst>
              <a:gd name="adj1" fmla="val -65551"/>
              <a:gd name="adj2" fmla="val 5428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The traveling salesman problem</a:t>
            </a:r>
          </a:p>
          <a:p>
            <a:pPr algn="ctr"/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asks for the shortest route to visit </a:t>
            </a:r>
          </a:p>
          <a:p>
            <a:pPr algn="ctr"/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a collection of cities and return to </a:t>
            </a:r>
          </a:p>
          <a:p>
            <a:pPr algn="ctr"/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the starting point.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179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4419600" cy="38735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Sequential algorithms for MST</a:t>
            </a: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Review (1) Prim’s algorithm and (2) Kruskal’s algorithm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Theorem</a:t>
            </a:r>
            <a:r>
              <a:rPr lang="en-US" sz="2000" b="1">
                <a:latin typeface="Arial Narrow" pitchFamily="48" charset="0"/>
              </a:rPr>
              <a:t>.  </a:t>
            </a:r>
            <a:r>
              <a:rPr lang="en-US" sz="2000">
                <a:latin typeface="Arial Narrow" pitchFamily="48" charset="0"/>
              </a:rPr>
              <a:t>If the weight of every edge is distinct, then the MST is unique.</a:t>
            </a:r>
            <a:r>
              <a:rPr lang="en-US" sz="2400"/>
              <a:t> 	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6305550" y="2154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80229" name="Object 5"/>
          <p:cNvGraphicFramePr>
            <a:graphicFrameLocks noChangeAspect="1"/>
          </p:cNvGraphicFramePr>
          <p:nvPr/>
        </p:nvGraphicFramePr>
        <p:xfrm>
          <a:off x="1371600" y="2286000"/>
          <a:ext cx="4114800" cy="2286000"/>
        </p:xfrm>
        <a:graphic>
          <a:graphicData uri="http://schemas.openxmlformats.org/presentationml/2006/ole">
            <p:oleObj spid="_x0000_s180229" name="Document" r:id="rId3" imgW="3136392" imgH="1795272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Routing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6477000" cy="3505200"/>
          </a:xfrm>
        </p:spPr>
        <p:txBody>
          <a:bodyPr/>
          <a:lstStyle/>
          <a:p>
            <a:r>
              <a:rPr lang="en-US" sz="2800">
                <a:latin typeface="Arial Narrow" pitchFamily="48" charset="0"/>
              </a:rPr>
              <a:t>Shortest path routing</a:t>
            </a:r>
          </a:p>
          <a:p>
            <a:r>
              <a:rPr lang="en-US" sz="2800">
                <a:latin typeface="Arial Narrow" pitchFamily="48" charset="0"/>
              </a:rPr>
              <a:t>Distance vector routing</a:t>
            </a:r>
          </a:p>
          <a:p>
            <a:r>
              <a:rPr lang="en-US" sz="2800">
                <a:latin typeface="Arial Narrow" pitchFamily="48" charset="0"/>
              </a:rPr>
              <a:t>Link state routing</a:t>
            </a:r>
          </a:p>
          <a:p>
            <a:r>
              <a:rPr lang="en-US" sz="2800">
                <a:latin typeface="Arial Narrow" pitchFamily="48" charset="0"/>
              </a:rPr>
              <a:t>Routing in sensor networks</a:t>
            </a:r>
          </a:p>
          <a:p>
            <a:r>
              <a:rPr lang="en-US" sz="2800">
                <a:latin typeface="Arial Narrow" pitchFamily="48" charset="0"/>
              </a:rPr>
              <a:t>Routing in peer-to-peer networks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Minimum Spanning Tree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582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</a:rPr>
              <a:t>	</a:t>
            </a:r>
            <a:r>
              <a:rPr lang="en-US" sz="1600"/>
              <a:t>Given a weighted graph G = (V, E), generate a </a:t>
            </a:r>
            <a:r>
              <a:rPr lang="en-US" sz="1600">
                <a:solidFill>
                  <a:srgbClr val="C70F05"/>
                </a:solidFill>
              </a:rPr>
              <a:t>spanning tree T = (V, E’</a:t>
            </a:r>
            <a:r>
              <a:rPr lang="en-US" sz="1600"/>
              <a:t>) such that the </a:t>
            </a:r>
            <a:r>
              <a:rPr lang="en-US" sz="1600" b="1" i="1">
                <a:solidFill>
                  <a:schemeClr val="accent2"/>
                </a:solidFill>
              </a:rPr>
              <a:t>sum of the weights of all the edges is minimum.</a:t>
            </a:r>
            <a:r>
              <a:rPr lang="en-US" sz="160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1600">
              <a:solidFill>
                <a:schemeClr val="accent2"/>
              </a:solidFill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C70F05"/>
                </a:solidFill>
              </a:rPr>
              <a:t>	</a:t>
            </a:r>
            <a:r>
              <a:rPr lang="en-US" sz="1600" i="1">
                <a:solidFill>
                  <a:srgbClr val="C70F05"/>
                </a:solidFill>
              </a:rPr>
              <a:t>Applications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1400">
              <a:solidFill>
                <a:schemeClr val="accent2"/>
              </a:solidFill>
              <a:latin typeface="Arial Narrow" pitchFamily="48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400">
                <a:solidFill>
                  <a:schemeClr val="accent2"/>
                </a:solidFill>
                <a:latin typeface="Arial Narrow" pitchFamily="48" charset="0"/>
              </a:rPr>
              <a:t>	</a:t>
            </a:r>
            <a:r>
              <a:rPr lang="en-US" sz="1800">
                <a:solidFill>
                  <a:schemeClr val="accent2"/>
                </a:solidFill>
                <a:latin typeface="Arial Narrow" pitchFamily="48" charset="0"/>
              </a:rPr>
              <a:t>On Euclidean plane, approximate solutions to the 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traveling salesman problem</a:t>
            </a:r>
            <a:r>
              <a:rPr lang="en-US" sz="1800">
                <a:solidFill>
                  <a:schemeClr val="accent2"/>
                </a:solidFill>
                <a:latin typeface="Arial Narrow" pitchFamily="48" charset="0"/>
              </a:rPr>
              <a:t>,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  <a:latin typeface="Arial Narrow" pitchFamily="48" charset="0"/>
              </a:rPr>
              <a:t>	Lease phone lines to connect the different offices with a minimum cost,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  <a:latin typeface="Arial Narrow" pitchFamily="48" charset="0"/>
              </a:rPr>
              <a:t>	Visualizing multidimensional data (how entities are related to each other)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C70F05"/>
                </a:solidFill>
                <a:latin typeface="Marker Felt" charset="0"/>
              </a:rPr>
              <a:t>	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1600">
                <a:solidFill>
                  <a:srgbClr val="C70F05"/>
                </a:solidFill>
                <a:latin typeface="Marker Felt" charset="0"/>
              </a:rPr>
              <a:t>	</a:t>
            </a:r>
            <a:r>
              <a:rPr lang="en-US" sz="1600">
                <a:solidFill>
                  <a:srgbClr val="C70F05"/>
                </a:solidFill>
                <a:latin typeface="Impact" charset="0"/>
              </a:rPr>
              <a:t>We are interested in distributed algorithms only</a:t>
            </a:r>
          </a:p>
        </p:txBody>
      </p:sp>
      <p:sp>
        <p:nvSpPr>
          <p:cNvPr id="181252" name="AutoShape 4"/>
          <p:cNvSpPr>
            <a:spLocks noChangeArrowheads="1"/>
          </p:cNvSpPr>
          <p:nvPr/>
        </p:nvSpPr>
        <p:spPr bwMode="auto">
          <a:xfrm>
            <a:off x="5791200" y="1981200"/>
            <a:ext cx="3124200" cy="1066800"/>
          </a:xfrm>
          <a:prstGeom prst="wedgeRoundRectCallout">
            <a:avLst>
              <a:gd name="adj1" fmla="val -56759"/>
              <a:gd name="adj2" fmla="val 7306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The traveling salesman problem</a:t>
            </a:r>
          </a:p>
          <a:p>
            <a:pPr algn="ctr"/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asks for the shortest route to visit </a:t>
            </a:r>
          </a:p>
          <a:p>
            <a:pPr algn="ctr"/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a collection of cities and return to </a:t>
            </a:r>
          </a:p>
          <a:p>
            <a:pPr algn="ctr"/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the starting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1822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4419600" cy="38735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Sequential algorithms for MST</a:t>
            </a:r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Review (1) Prim’s algorithm and (2) Kruskal’s algorithm</a:t>
            </a:r>
            <a:r>
              <a:rPr lang="en-US" sz="280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Theorem</a:t>
            </a:r>
            <a:r>
              <a:rPr lang="en-US" sz="2400" b="1">
                <a:latin typeface="Arial Narrow" pitchFamily="48" charset="0"/>
              </a:rPr>
              <a:t>.  </a:t>
            </a:r>
            <a:r>
              <a:rPr lang="en-US" sz="2400">
                <a:latin typeface="Arial Narrow" pitchFamily="48" charset="0"/>
              </a:rPr>
              <a:t>If the weight of every edge is distinct, then the MST is unique.</a:t>
            </a:r>
            <a:r>
              <a:rPr lang="en-US" sz="2800"/>
              <a:t> 	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6305550" y="2154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83301" name="Object 5"/>
          <p:cNvGraphicFramePr>
            <a:graphicFrameLocks noChangeAspect="1"/>
          </p:cNvGraphicFramePr>
          <p:nvPr/>
        </p:nvGraphicFramePr>
        <p:xfrm>
          <a:off x="1371600" y="2362200"/>
          <a:ext cx="4114800" cy="2286000"/>
        </p:xfrm>
        <a:graphic>
          <a:graphicData uri="http://schemas.openxmlformats.org/presentationml/2006/ole">
            <p:oleObj spid="_x0000_s183301" name="Document" r:id="rId3" imgW="3136392" imgH="1795272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Gallagher-Humblet-Spira (GHS) Algorithm</a:t>
            </a: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828800"/>
            <a:ext cx="4724400" cy="4114800"/>
          </a:xfrm>
        </p:spPr>
        <p:txBody>
          <a:bodyPr/>
          <a:lstStyle/>
          <a:p>
            <a:r>
              <a:rPr lang="en-US">
                <a:latin typeface="Arial Narrow" pitchFamily="48" charset="0"/>
              </a:rPr>
              <a:t>GHS is a distributed version of Prim’s algorithm.</a:t>
            </a:r>
          </a:p>
          <a:p>
            <a:pPr>
              <a:buFont typeface="Wingdings" pitchFamily="2" charset="2"/>
              <a:buNone/>
            </a:pPr>
            <a:endParaRPr lang="en-US">
              <a:latin typeface="Arial Narrow" pitchFamily="48" charset="0"/>
            </a:endParaRPr>
          </a:p>
          <a:p>
            <a:r>
              <a:rPr lang="en-US">
                <a:latin typeface="Arial Narrow" pitchFamily="48" charset="0"/>
              </a:rPr>
              <a:t>Bottom-up approach. MST is recursively constructed by fragments joined by an edge of least cost</a:t>
            </a:r>
            <a:r>
              <a:rPr lang="en-US"/>
              <a:t>.</a:t>
            </a:r>
          </a:p>
        </p:txBody>
      </p:sp>
      <p:sp>
        <p:nvSpPr>
          <p:cNvPr id="184324" name="AutoShape 4"/>
          <p:cNvSpPr>
            <a:spLocks noChangeArrowheads="1"/>
          </p:cNvSpPr>
          <p:nvPr/>
        </p:nvSpPr>
        <p:spPr bwMode="auto">
          <a:xfrm>
            <a:off x="5562600" y="2438400"/>
            <a:ext cx="914400" cy="1676400"/>
          </a:xfrm>
          <a:prstGeom prst="flowChartPreparation">
            <a:avLst/>
          </a:prstGeom>
          <a:solidFill>
            <a:srgbClr val="51F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5" name="AutoShape 5"/>
          <p:cNvSpPr>
            <a:spLocks noChangeArrowheads="1"/>
          </p:cNvSpPr>
          <p:nvPr/>
        </p:nvSpPr>
        <p:spPr bwMode="auto">
          <a:xfrm>
            <a:off x="7620000" y="2438400"/>
            <a:ext cx="914400" cy="1676400"/>
          </a:xfrm>
          <a:prstGeom prst="flowChartPreparation">
            <a:avLst/>
          </a:prstGeom>
          <a:solidFill>
            <a:srgbClr val="51F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6" name="Line 6"/>
          <p:cNvSpPr>
            <a:spLocks noChangeShapeType="1"/>
          </p:cNvSpPr>
          <p:nvPr/>
        </p:nvSpPr>
        <p:spPr bwMode="auto">
          <a:xfrm>
            <a:off x="6324600" y="2667000"/>
            <a:ext cx="14478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7" name="Line 7"/>
          <p:cNvSpPr>
            <a:spLocks noChangeShapeType="1"/>
          </p:cNvSpPr>
          <p:nvPr/>
        </p:nvSpPr>
        <p:spPr bwMode="auto">
          <a:xfrm>
            <a:off x="6324600" y="3886200"/>
            <a:ext cx="1447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>
            <a:off x="6477000" y="32766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6765925" y="217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842125" y="2860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7</a:t>
            </a: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6842125" y="3470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84332" name="Text Box 12"/>
          <p:cNvSpPr txBox="1">
            <a:spLocks noChangeArrowheads="1"/>
          </p:cNvSpPr>
          <p:nvPr/>
        </p:nvSpPr>
        <p:spPr bwMode="auto">
          <a:xfrm>
            <a:off x="5334000" y="4343400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Times New Roman" pitchFamily="48" charset="0"/>
              </a:rPr>
              <a:t>Fragment</a:t>
            </a:r>
            <a:r>
              <a:rPr lang="en-US" b="0">
                <a:latin typeface="Times New Roman" pitchFamily="48" charset="0"/>
              </a:rPr>
              <a:t> </a:t>
            </a:r>
          </a:p>
        </p:txBody>
      </p: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7375525" y="4384675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Times New Roman" pitchFamily="48" charset="0"/>
              </a:rPr>
              <a:t>Fragment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Challenges</a:t>
            </a:r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>
            <a:off x="3455988" y="3433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85348" name="Object 4"/>
          <p:cNvGraphicFramePr>
            <a:graphicFrameLocks noChangeAspect="1"/>
          </p:cNvGraphicFramePr>
          <p:nvPr/>
        </p:nvGraphicFramePr>
        <p:xfrm>
          <a:off x="1981200" y="1524000"/>
          <a:ext cx="4114800" cy="2286000"/>
        </p:xfrm>
        <a:graphic>
          <a:graphicData uri="http://schemas.openxmlformats.org/presentationml/2006/ole">
            <p:oleObj spid="_x0000_s185348" name="Document" r:id="rId3" imgW="3136392" imgH="1795272" progId="Word.Document.8">
              <p:embed/>
            </p:oleObj>
          </a:graphicData>
        </a:graphic>
      </p:graphicFrame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1219200" y="4114800"/>
            <a:ext cx="6858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>
                <a:latin typeface="Times" charset="0"/>
              </a:rPr>
              <a:t>Challenge 1</a:t>
            </a:r>
            <a:r>
              <a:rPr lang="en-US" b="0">
                <a:latin typeface="Times" charset="0"/>
              </a:rPr>
              <a:t>. How will the nodes in a given fragment identify the edge to be used to connect with a different fragment?</a:t>
            </a:r>
          </a:p>
          <a:p>
            <a:pPr algn="just"/>
            <a:endParaRPr lang="en-US" b="0">
              <a:latin typeface="Times" charset="0"/>
            </a:endParaRPr>
          </a:p>
          <a:p>
            <a:pPr algn="just"/>
            <a:r>
              <a:rPr lang="en-US" b="0" i="1">
                <a:solidFill>
                  <a:srgbClr val="C70F05"/>
                </a:solidFill>
                <a:latin typeface="Times" charset="0"/>
              </a:rPr>
              <a:t>A </a:t>
            </a:r>
            <a:r>
              <a:rPr lang="en-US" i="1">
                <a:solidFill>
                  <a:srgbClr val="C70F05"/>
                </a:solidFill>
                <a:latin typeface="Times" charset="0"/>
              </a:rPr>
              <a:t>root node</a:t>
            </a:r>
            <a:r>
              <a:rPr lang="en-US" b="0" i="1">
                <a:solidFill>
                  <a:srgbClr val="C70F05"/>
                </a:solidFill>
                <a:latin typeface="Times" charset="0"/>
              </a:rPr>
              <a:t> in each fragment is the root/coordinator</a:t>
            </a:r>
            <a:endParaRPr lang="en-US" b="0">
              <a:latin typeface="Times" charset="0"/>
            </a:endParaRPr>
          </a:p>
          <a:p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Challenges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3455988" y="3433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graphicFrame>
        <p:nvGraphicFramePr>
          <p:cNvPr id="186372" name="Object 4"/>
          <p:cNvGraphicFramePr>
            <a:graphicFrameLocks noChangeAspect="1"/>
          </p:cNvGraphicFramePr>
          <p:nvPr/>
        </p:nvGraphicFramePr>
        <p:xfrm>
          <a:off x="2057400" y="1524000"/>
          <a:ext cx="4038600" cy="2362200"/>
        </p:xfrm>
        <a:graphic>
          <a:graphicData uri="http://schemas.openxmlformats.org/presentationml/2006/ole">
            <p:oleObj spid="_x0000_s186372" name="Document" r:id="rId3" imgW="3136392" imgH="1795272" progId="Word.Document.8">
              <p:embed/>
            </p:oleObj>
          </a:graphicData>
        </a:graphic>
      </p:graphicFrame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838200" y="4267200"/>
            <a:ext cx="685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just"/>
            <a:r>
              <a:rPr lang="en-US" sz="2000">
                <a:solidFill>
                  <a:srgbClr val="000000"/>
                </a:solidFill>
                <a:latin typeface="Arial Narrow" pitchFamily="48" charset="0"/>
              </a:rPr>
              <a:t>Challenge 2</a:t>
            </a:r>
            <a:r>
              <a:rPr lang="en-US" sz="2000" b="0">
                <a:solidFill>
                  <a:srgbClr val="000000"/>
                </a:solidFill>
                <a:latin typeface="Arial Narrow" pitchFamily="48" charset="0"/>
              </a:rPr>
              <a:t>.  How will a node in </a:t>
            </a:r>
            <a:r>
              <a:rPr lang="en-US" sz="2000">
                <a:solidFill>
                  <a:srgbClr val="000000"/>
                </a:solidFill>
                <a:latin typeface="Arial Narrow" pitchFamily="48" charset="0"/>
              </a:rPr>
              <a:t>T1</a:t>
            </a:r>
            <a:r>
              <a:rPr lang="en-US" sz="2000" b="0">
                <a:solidFill>
                  <a:srgbClr val="000000"/>
                </a:solidFill>
                <a:latin typeface="Arial Narrow" pitchFamily="48" charset="0"/>
              </a:rPr>
              <a:t> determine if a given edge connects to a node of a different tree </a:t>
            </a:r>
            <a:r>
              <a:rPr lang="en-US" sz="2000">
                <a:solidFill>
                  <a:srgbClr val="000000"/>
                </a:solidFill>
                <a:latin typeface="Arial Narrow" pitchFamily="48" charset="0"/>
              </a:rPr>
              <a:t>T2</a:t>
            </a:r>
            <a:r>
              <a:rPr lang="en-US" sz="2000" b="0">
                <a:solidFill>
                  <a:srgbClr val="000000"/>
                </a:solidFill>
                <a:latin typeface="Arial Narrow" pitchFamily="48" charset="0"/>
              </a:rPr>
              <a:t> or the same tree </a:t>
            </a:r>
            <a:r>
              <a:rPr lang="en-US" sz="2000">
                <a:solidFill>
                  <a:srgbClr val="000000"/>
                </a:solidFill>
                <a:latin typeface="Arial Narrow" pitchFamily="48" charset="0"/>
              </a:rPr>
              <a:t>T1</a:t>
            </a:r>
            <a:r>
              <a:rPr lang="en-US" sz="2000" b="0">
                <a:solidFill>
                  <a:srgbClr val="000000"/>
                </a:solidFill>
                <a:latin typeface="Arial Narrow" pitchFamily="48" charset="0"/>
              </a:rPr>
              <a:t>? Why will node 0 choose the edge </a:t>
            </a:r>
            <a:r>
              <a:rPr lang="en-US" sz="2000">
                <a:solidFill>
                  <a:srgbClr val="000000"/>
                </a:solidFill>
                <a:latin typeface="Arial Narrow" pitchFamily="48" charset="0"/>
              </a:rPr>
              <a:t>e</a:t>
            </a:r>
            <a:r>
              <a:rPr lang="en-US" sz="2000" b="0">
                <a:solidFill>
                  <a:srgbClr val="000000"/>
                </a:solidFill>
                <a:latin typeface="Arial Narrow" pitchFamily="48" charset="0"/>
              </a:rPr>
              <a:t> with weight </a:t>
            </a:r>
            <a:r>
              <a:rPr lang="en-US" sz="2000">
                <a:solidFill>
                  <a:srgbClr val="000000"/>
                </a:solidFill>
                <a:latin typeface="Arial Narrow" pitchFamily="48" charset="0"/>
              </a:rPr>
              <a:t>8</a:t>
            </a:r>
            <a:r>
              <a:rPr lang="en-US" sz="2000" b="0">
                <a:solidFill>
                  <a:srgbClr val="000000"/>
                </a:solidFill>
                <a:latin typeface="Arial Narrow" pitchFamily="48" charset="0"/>
              </a:rPr>
              <a:t>, and not the edge with weight </a:t>
            </a:r>
            <a:r>
              <a:rPr lang="en-US" sz="2000">
                <a:solidFill>
                  <a:srgbClr val="000000"/>
                </a:solidFill>
                <a:latin typeface="Arial Narrow" pitchFamily="48" charset="0"/>
              </a:rPr>
              <a:t>4</a:t>
            </a:r>
            <a:r>
              <a:rPr lang="en-US" sz="2000" b="0">
                <a:solidFill>
                  <a:srgbClr val="000000"/>
                </a:solidFill>
                <a:latin typeface="Arial Narrow" pitchFamily="48" charset="0"/>
              </a:rPr>
              <a:t>? </a:t>
            </a:r>
          </a:p>
          <a:p>
            <a:pPr lvl="1" algn="just"/>
            <a:endParaRPr lang="en-US" sz="2000" b="0">
              <a:solidFill>
                <a:srgbClr val="000000"/>
              </a:solidFill>
              <a:latin typeface="Arial Narrow" pitchFamily="48" charset="0"/>
            </a:endParaRPr>
          </a:p>
          <a:p>
            <a:pPr lvl="1" algn="just"/>
            <a:r>
              <a:rPr lang="en-US" sz="2000" b="0" i="1">
                <a:solidFill>
                  <a:srgbClr val="C70F05"/>
                </a:solidFill>
                <a:latin typeface="Arial Narrow" pitchFamily="48" charset="0"/>
              </a:rPr>
              <a:t>Nodes in a fragment acquire the </a:t>
            </a:r>
            <a:r>
              <a:rPr lang="en-US" sz="2000" i="1">
                <a:solidFill>
                  <a:srgbClr val="C70F05"/>
                </a:solidFill>
                <a:latin typeface="Arial Narrow" pitchFamily="48" charset="0"/>
              </a:rPr>
              <a:t>same name</a:t>
            </a:r>
            <a:r>
              <a:rPr lang="en-US" sz="2000" b="0" i="1">
                <a:solidFill>
                  <a:srgbClr val="C70F05"/>
                </a:solidFill>
                <a:latin typeface="Arial Narrow" pitchFamily="48" charset="0"/>
              </a:rPr>
              <a:t> before augmentation</a:t>
            </a:r>
            <a:r>
              <a:rPr lang="en-US" sz="2000" b="0">
                <a:solidFill>
                  <a:srgbClr val="000000"/>
                </a:solidFill>
                <a:latin typeface="Arial Narrow" pitchFamily="48" charset="0"/>
              </a:rPr>
              <a:t>.</a:t>
            </a:r>
          </a:p>
          <a:p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Two main steps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Arial Narrow" pitchFamily="48" charset="0"/>
              </a:rPr>
              <a:t>Each fragment has a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level</a:t>
            </a:r>
            <a:r>
              <a:rPr lang="en-US" sz="2400">
                <a:latin typeface="Arial Narrow" pitchFamily="48" charset="0"/>
              </a:rPr>
              <a:t>. Initially each node is a fragment at level 0.</a:t>
            </a:r>
          </a:p>
          <a:p>
            <a:pPr>
              <a:lnSpc>
                <a:spcPct val="90000"/>
              </a:lnSpc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(MERGE)</a:t>
            </a:r>
            <a:r>
              <a:rPr lang="en-US" sz="2400">
                <a:latin typeface="Arial Narrow" pitchFamily="48" charset="0"/>
              </a:rPr>
              <a:t> Two fragments at the same level L combine to form a fragment of level L+1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(ABSORB)</a:t>
            </a:r>
            <a:r>
              <a:rPr lang="en-US" sz="2400">
                <a:latin typeface="Arial Narrow" pitchFamily="48" charset="0"/>
              </a:rPr>
              <a:t> A fragment at level L is absorbed by another fragment at level L’ (L &lt; L’). The new fragment jhas a level L’.</a:t>
            </a:r>
          </a:p>
          <a:p>
            <a:pPr>
              <a:lnSpc>
                <a:spcPct val="90000"/>
              </a:lnSpc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solidFill>
                  <a:schemeClr val="accent2"/>
                </a:solidFill>
              </a:rPr>
              <a:t>(Each fragment in level L has at least 2</a:t>
            </a:r>
            <a:r>
              <a:rPr lang="en-US" sz="2400" baseline="30000">
                <a:solidFill>
                  <a:schemeClr val="accent2"/>
                </a:solidFill>
              </a:rPr>
              <a:t>L</a:t>
            </a:r>
            <a:r>
              <a:rPr lang="en-US" sz="2400">
                <a:solidFill>
                  <a:schemeClr val="accent2"/>
                </a:solidFill>
              </a:rPr>
              <a:t> nodes)</a:t>
            </a:r>
            <a:endParaRPr lang="en-US" sz="2400">
              <a:latin typeface="Arial Narrow" pitchFamily="4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Least weight outgoing edge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4953000" cy="3581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48" charset="0"/>
              </a:rPr>
              <a:t>	To test if an edge is </a:t>
            </a: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outgoing</a:t>
            </a:r>
            <a:r>
              <a:rPr lang="en-US" sz="2400">
                <a:latin typeface="Arial Narrow" pitchFamily="48" charset="0"/>
              </a:rPr>
              <a:t>, each node sends a </a:t>
            </a: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test</a:t>
            </a:r>
            <a:r>
              <a:rPr lang="en-US" sz="2400">
                <a:latin typeface="Arial Narrow" pitchFamily="48" charset="0"/>
              </a:rPr>
              <a:t> message through a candidate edge. The receiving node may send </a:t>
            </a: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accept</a:t>
            </a:r>
            <a:r>
              <a:rPr lang="en-US" sz="2400">
                <a:latin typeface="Arial Narrow" pitchFamily="48" charset="0"/>
              </a:rPr>
              <a:t> or </a:t>
            </a: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reject.</a:t>
            </a:r>
          </a:p>
          <a:p>
            <a:pPr>
              <a:lnSpc>
                <a:spcPct val="90000"/>
              </a:lnSpc>
            </a:pP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chemeClr val="accent2"/>
                </a:solidFill>
                <a:latin typeface="Arial Narrow" pitchFamily="48" charset="0"/>
              </a:rPr>
              <a:t>	Root</a:t>
            </a:r>
            <a:r>
              <a:rPr lang="en-US" sz="2400">
                <a:latin typeface="Arial Narrow" pitchFamily="48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 Narrow" pitchFamily="48" charset="0"/>
              </a:rPr>
              <a:t>broadcasts</a:t>
            </a:r>
            <a:r>
              <a:rPr lang="en-US" sz="2400">
                <a:latin typeface="Arial Narrow" pitchFamily="48" charset="0"/>
              </a:rPr>
              <a:t> </a:t>
            </a: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initiate </a:t>
            </a:r>
            <a:r>
              <a:rPr lang="en-US" sz="2400">
                <a:latin typeface="Arial Narrow" pitchFamily="48" charset="0"/>
              </a:rPr>
              <a:t>in its own fragment, </a:t>
            </a:r>
            <a:r>
              <a:rPr lang="en-US" sz="2400" b="1" i="1">
                <a:latin typeface="Arial Narrow" pitchFamily="48" charset="0"/>
              </a:rPr>
              <a:t>collects the </a:t>
            </a: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report</a:t>
            </a:r>
            <a:r>
              <a:rPr lang="en-US" sz="2400" b="1" i="1">
                <a:latin typeface="Arial Narrow" pitchFamily="48" charset="0"/>
              </a:rPr>
              <a:t> from other n</a:t>
            </a:r>
            <a:r>
              <a:rPr lang="en-US" sz="2400">
                <a:latin typeface="Arial Narrow" pitchFamily="48" charset="0"/>
              </a:rPr>
              <a:t>odes about eligible edges using a </a:t>
            </a:r>
            <a:r>
              <a:rPr lang="en-US" sz="2400">
                <a:solidFill>
                  <a:schemeClr val="hlink"/>
                </a:solidFill>
                <a:latin typeface="Arial Narrow" pitchFamily="48" charset="0"/>
              </a:rPr>
              <a:t>convergecast, </a:t>
            </a:r>
            <a:r>
              <a:rPr lang="en-US" sz="2400">
                <a:latin typeface="Arial Narrow" pitchFamily="48" charset="0"/>
              </a:rPr>
              <a:t>and determines the</a:t>
            </a:r>
            <a:r>
              <a:rPr lang="en-US" sz="2400">
                <a:solidFill>
                  <a:schemeClr val="hlink"/>
                </a:solidFill>
                <a:latin typeface="Arial Narrow" pitchFamily="48" charset="0"/>
              </a:rPr>
              <a:t> 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least weight outgoing edge</a:t>
            </a:r>
            <a:r>
              <a:rPr lang="en-US" sz="2400">
                <a:solidFill>
                  <a:schemeClr val="hlink"/>
                </a:solidFill>
                <a:latin typeface="Arial Narrow" pitchFamily="48" charset="0"/>
              </a:rPr>
              <a:t>.</a:t>
            </a:r>
            <a:endParaRPr lang="en-US" sz="2400"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48" charset="0"/>
            </a:endParaRPr>
          </a:p>
        </p:txBody>
      </p:sp>
      <p:graphicFrame>
        <p:nvGraphicFramePr>
          <p:cNvPr id="1884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10200" y="2476500"/>
          <a:ext cx="3243263" cy="1855788"/>
        </p:xfrm>
        <a:graphic>
          <a:graphicData uri="http://schemas.openxmlformats.org/presentationml/2006/ole">
            <p:oleObj spid="_x0000_s188420" name="Document" r:id="rId3" imgW="3136392" imgH="1795272" progId="Word.Document.8">
              <p:embed/>
            </p:oleObj>
          </a:graphicData>
        </a:graphic>
      </p:graphicFrame>
      <p:sp>
        <p:nvSpPr>
          <p:cNvPr id="188421" name="Line 5"/>
          <p:cNvSpPr>
            <a:spLocks noChangeShapeType="1"/>
          </p:cNvSpPr>
          <p:nvPr/>
        </p:nvSpPr>
        <p:spPr bwMode="auto">
          <a:xfrm>
            <a:off x="6858000" y="2362200"/>
            <a:ext cx="6096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6689725" y="1793875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test</a:t>
            </a:r>
          </a:p>
        </p:txBody>
      </p:sp>
      <p:sp>
        <p:nvSpPr>
          <p:cNvPr id="188423" name="Line 7"/>
          <p:cNvSpPr>
            <a:spLocks noChangeShapeType="1"/>
          </p:cNvSpPr>
          <p:nvPr/>
        </p:nvSpPr>
        <p:spPr bwMode="auto">
          <a:xfrm>
            <a:off x="6324600" y="2971800"/>
            <a:ext cx="0" cy="60960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4" name="Line 8"/>
          <p:cNvSpPr>
            <a:spLocks noChangeShapeType="1"/>
          </p:cNvSpPr>
          <p:nvPr/>
        </p:nvSpPr>
        <p:spPr bwMode="auto">
          <a:xfrm flipV="1">
            <a:off x="6553200" y="3581400"/>
            <a:ext cx="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5" name="Text Box 9"/>
          <p:cNvSpPr txBox="1">
            <a:spLocks noChangeArrowheads="1"/>
          </p:cNvSpPr>
          <p:nvPr/>
        </p:nvSpPr>
        <p:spPr bwMode="auto">
          <a:xfrm>
            <a:off x="6537325" y="3546475"/>
            <a:ext cx="86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reject</a:t>
            </a:r>
          </a:p>
        </p:txBody>
      </p:sp>
      <p:sp>
        <p:nvSpPr>
          <p:cNvPr id="188426" name="Line 10"/>
          <p:cNvSpPr>
            <a:spLocks noChangeShapeType="1"/>
          </p:cNvSpPr>
          <p:nvPr/>
        </p:nvSpPr>
        <p:spPr bwMode="auto">
          <a:xfrm flipH="1">
            <a:off x="7010400" y="26670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7" name="Text Box 11"/>
          <p:cNvSpPr txBox="1">
            <a:spLocks noChangeArrowheads="1"/>
          </p:cNvSpPr>
          <p:nvPr/>
        </p:nvSpPr>
        <p:spPr bwMode="auto">
          <a:xfrm>
            <a:off x="6629400" y="2743200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accept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Accept of reject?</a:t>
            </a:r>
          </a:p>
        </p:txBody>
      </p:sp>
      <p:sp>
        <p:nvSpPr>
          <p:cNvPr id="189454" name="Text Box 14"/>
          <p:cNvSpPr txBox="1">
            <a:spLocks noGrp="1" noChangeArrowheads="1"/>
          </p:cNvSpPr>
          <p:nvPr>
            <p:ph sz="half" idx="1"/>
          </p:nvPr>
        </p:nvSpPr>
        <p:spPr>
          <a:xfrm>
            <a:off x="457200" y="1524000"/>
            <a:ext cx="3214688" cy="41148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latin typeface="Times New Roman" pitchFamily="48" charset="0"/>
              </a:rPr>
              <a:t>Let i send </a:t>
            </a:r>
            <a:r>
              <a:rPr lang="en-US" sz="2400">
                <a:solidFill>
                  <a:srgbClr val="C70F05"/>
                </a:solidFill>
                <a:latin typeface="Times New Roman" pitchFamily="48" charset="0"/>
              </a:rPr>
              <a:t>test</a:t>
            </a:r>
            <a:r>
              <a:rPr lang="en-US" sz="2400">
                <a:latin typeface="Times New Roman" pitchFamily="48" charset="0"/>
              </a:rPr>
              <a:t> to j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3581400" y="1600200"/>
            <a:ext cx="5257800" cy="34290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Case 1</a:t>
            </a:r>
            <a:r>
              <a:rPr lang="en-US" sz="2000">
                <a:latin typeface="Arial Narrow" pitchFamily="48" charset="0"/>
              </a:rPr>
              <a:t>. If </a:t>
            </a:r>
            <a:r>
              <a:rPr lang="en-US" sz="2000" b="1">
                <a:latin typeface="Arial Narrow" pitchFamily="48" charset="0"/>
              </a:rPr>
              <a:t>name (i) = name (j</a:t>
            </a:r>
            <a:r>
              <a:rPr lang="en-US" sz="2000">
                <a:latin typeface="Arial Narrow" pitchFamily="48" charset="0"/>
              </a:rPr>
              <a:t>) then send </a:t>
            </a:r>
            <a:r>
              <a:rPr lang="en-US" sz="2000" b="1" i="1">
                <a:solidFill>
                  <a:schemeClr val="hlink"/>
                </a:solidFill>
                <a:latin typeface="Arial Narrow" pitchFamily="48" charset="0"/>
              </a:rPr>
              <a:t>reject</a:t>
            </a:r>
            <a:endParaRPr lang="en-US" sz="2000" b="1">
              <a:solidFill>
                <a:schemeClr val="hlink"/>
              </a:solidFill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Case 2</a:t>
            </a:r>
            <a:r>
              <a:rPr lang="en-US" sz="2000">
                <a:latin typeface="Arial Narrow" pitchFamily="48" charset="0"/>
              </a:rPr>
              <a:t>. If </a:t>
            </a:r>
            <a:r>
              <a:rPr lang="en-US" sz="2000" b="1">
                <a:latin typeface="Arial Narrow" pitchFamily="48" charset="0"/>
              </a:rPr>
              <a:t>name (i)≠name (j)</a:t>
            </a:r>
            <a:r>
              <a:rPr lang="en-US" sz="2000" b="1">
                <a:latin typeface="Arial Narrow" pitchFamily="48" charset="0"/>
                <a:sym typeface="Symbol" pitchFamily="48" charset="2"/>
              </a:rPr>
              <a:t> </a:t>
            </a:r>
            <a:r>
              <a:rPr lang="en-US" sz="2000" b="1">
                <a:latin typeface="Arial Narrow" pitchFamily="48" charset="0"/>
              </a:rPr>
              <a:t>level (i)</a:t>
            </a:r>
            <a:r>
              <a:rPr lang="en-US" sz="2000" b="1">
                <a:latin typeface="Arial Narrow" pitchFamily="48" charset="0"/>
                <a:sym typeface="Symbol" pitchFamily="48" charset="2"/>
              </a:rPr>
              <a:t></a:t>
            </a:r>
            <a:r>
              <a:rPr lang="en-US" sz="2000" b="1">
                <a:latin typeface="Arial Narrow" pitchFamily="48" charset="0"/>
              </a:rPr>
              <a:t>level (j)</a:t>
            </a:r>
            <a:r>
              <a:rPr lang="en-US" sz="2000">
                <a:latin typeface="Arial Narrow" pitchFamily="48" charset="0"/>
              </a:rPr>
              <a:t> 	then send </a:t>
            </a:r>
            <a:r>
              <a:rPr lang="en-US" sz="2000" b="1" i="1">
                <a:solidFill>
                  <a:schemeClr val="hlink"/>
                </a:solidFill>
                <a:latin typeface="Arial Narrow" pitchFamily="48" charset="0"/>
              </a:rPr>
              <a:t>accept</a:t>
            </a:r>
            <a:endParaRPr lang="en-US" sz="20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Case 3</a:t>
            </a:r>
            <a:r>
              <a:rPr lang="en-US" sz="2000">
                <a:latin typeface="Arial Narrow" pitchFamily="48" charset="0"/>
              </a:rPr>
              <a:t>. If </a:t>
            </a:r>
            <a:r>
              <a:rPr lang="en-US" sz="2000" b="1">
                <a:latin typeface="Arial Narrow" pitchFamily="48" charset="0"/>
              </a:rPr>
              <a:t>name (i) ≠ name (j) </a:t>
            </a:r>
            <a:r>
              <a:rPr lang="en-US" sz="2000" b="1">
                <a:latin typeface="Arial Narrow" pitchFamily="48" charset="0"/>
                <a:sym typeface="Symbol" pitchFamily="48" charset="2"/>
              </a:rPr>
              <a:t></a:t>
            </a:r>
            <a:r>
              <a:rPr lang="en-US" sz="2000" b="1">
                <a:latin typeface="Arial Narrow" pitchFamily="48" charset="0"/>
              </a:rPr>
              <a:t> level (i) &gt; level (j)</a:t>
            </a:r>
            <a:r>
              <a:rPr lang="en-US" sz="2000">
                <a:latin typeface="Arial Narrow" pitchFamily="48" charset="0"/>
              </a:rPr>
              <a:t> 	then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wait until</a:t>
            </a:r>
            <a:r>
              <a:rPr lang="en-US" sz="2000">
                <a:latin typeface="Arial Narrow" pitchFamily="48" charset="0"/>
              </a:rPr>
              <a:t> </a:t>
            </a:r>
            <a:r>
              <a:rPr lang="en-US" sz="2000" b="1">
                <a:latin typeface="Arial Narrow" pitchFamily="48" charset="0"/>
              </a:rPr>
              <a:t>level (j) = level (i) and then 	send </a:t>
            </a:r>
            <a:r>
              <a:rPr lang="en-US" sz="2000" b="1">
                <a:solidFill>
                  <a:schemeClr val="hlink"/>
                </a:solidFill>
                <a:latin typeface="Arial Narrow" pitchFamily="48" charset="0"/>
              </a:rPr>
              <a:t>accept/reject</a:t>
            </a:r>
            <a:r>
              <a:rPr lang="en-US" sz="2000" b="1">
                <a:latin typeface="Arial Narrow" pitchFamily="48" charset="0"/>
              </a:rPr>
              <a:t>. </a:t>
            </a: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WHY?</a:t>
            </a:r>
            <a:endParaRPr lang="en-US" sz="2000">
              <a:solidFill>
                <a:schemeClr val="accent2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b="1" i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	(Note that levels can only increase).</a:t>
            </a:r>
            <a:r>
              <a:rPr lang="en-US" sz="2000" b="1" i="1">
                <a:solidFill>
                  <a:srgbClr val="C70F05"/>
                </a:solidFill>
                <a:latin typeface="Arial Narrow" pitchFamily="4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b="1" i="1">
              <a:solidFill>
                <a:srgbClr val="C70F05"/>
              </a:solidFill>
              <a:latin typeface="Arial Narrow" pitchFamily="4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>
                <a:solidFill>
                  <a:srgbClr val="C70F05"/>
                </a:solidFill>
                <a:latin typeface="Arial Narrow" pitchFamily="48" charset="0"/>
              </a:rPr>
              <a:t>Q: Can fragments wait for ever and lead to a deadlock?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89444" name="AutoShape 4"/>
          <p:cNvSpPr>
            <a:spLocks noChangeArrowheads="1"/>
          </p:cNvSpPr>
          <p:nvPr/>
        </p:nvSpPr>
        <p:spPr bwMode="auto">
          <a:xfrm>
            <a:off x="457200" y="2209800"/>
            <a:ext cx="685800" cy="1295400"/>
          </a:xfrm>
          <a:prstGeom prst="roundRect">
            <a:avLst>
              <a:gd name="adj" fmla="val 16667"/>
            </a:avLst>
          </a:prstGeom>
          <a:solidFill>
            <a:srgbClr val="51FF91"/>
          </a:solidFill>
          <a:ln w="9525">
            <a:solidFill>
              <a:srgbClr val="51FF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5" name="AutoShape 5"/>
          <p:cNvSpPr>
            <a:spLocks noChangeArrowheads="1"/>
          </p:cNvSpPr>
          <p:nvPr/>
        </p:nvSpPr>
        <p:spPr bwMode="auto">
          <a:xfrm>
            <a:off x="2286000" y="4038600"/>
            <a:ext cx="838200" cy="9144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6" name="AutoShape 6"/>
          <p:cNvSpPr>
            <a:spLocks noChangeArrowheads="1"/>
          </p:cNvSpPr>
          <p:nvPr/>
        </p:nvSpPr>
        <p:spPr bwMode="auto">
          <a:xfrm>
            <a:off x="2209800" y="2133600"/>
            <a:ext cx="838200" cy="914400"/>
          </a:xfrm>
          <a:prstGeom prst="roundRect">
            <a:avLst>
              <a:gd name="adj" fmla="val 16667"/>
            </a:avLst>
          </a:prstGeom>
          <a:solidFill>
            <a:srgbClr val="51FF91"/>
          </a:solidFill>
          <a:ln w="3175">
            <a:solidFill>
              <a:srgbClr val="51FF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7" name="Line 7"/>
          <p:cNvSpPr>
            <a:spLocks noChangeShapeType="1"/>
          </p:cNvSpPr>
          <p:nvPr/>
        </p:nvSpPr>
        <p:spPr bwMode="auto">
          <a:xfrm>
            <a:off x="1143000" y="3429000"/>
            <a:ext cx="1143000" cy="106680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8" name="AutoShape 8"/>
          <p:cNvSpPr>
            <a:spLocks noChangeArrowheads="1"/>
          </p:cNvSpPr>
          <p:nvPr/>
        </p:nvSpPr>
        <p:spPr bwMode="auto">
          <a:xfrm>
            <a:off x="1143000" y="2209800"/>
            <a:ext cx="1066800" cy="457200"/>
          </a:xfrm>
          <a:prstGeom prst="roundRect">
            <a:avLst>
              <a:gd name="adj" fmla="val 16667"/>
            </a:avLst>
          </a:prstGeom>
          <a:solidFill>
            <a:srgbClr val="51FF91"/>
          </a:solidFill>
          <a:ln w="9525">
            <a:solidFill>
              <a:srgbClr val="51FF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1143000" y="2819400"/>
            <a:ext cx="1066800" cy="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1508125" y="3470275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test</a:t>
            </a:r>
          </a:p>
        </p:txBody>
      </p:sp>
      <p:sp>
        <p:nvSpPr>
          <p:cNvPr id="189451" name="Line 11"/>
          <p:cNvSpPr>
            <a:spLocks noChangeShapeType="1"/>
          </p:cNvSpPr>
          <p:nvPr/>
        </p:nvSpPr>
        <p:spPr bwMode="auto">
          <a:xfrm flipV="1">
            <a:off x="2590800" y="3048000"/>
            <a:ext cx="0" cy="99060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52" name="Line 12"/>
          <p:cNvSpPr>
            <a:spLocks noChangeShapeType="1"/>
          </p:cNvSpPr>
          <p:nvPr/>
        </p:nvSpPr>
        <p:spPr bwMode="auto">
          <a:xfrm flipH="1" flipV="1">
            <a:off x="1524000" y="40386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53" name="Line 13"/>
          <p:cNvSpPr>
            <a:spLocks noChangeShapeType="1"/>
          </p:cNvSpPr>
          <p:nvPr/>
        </p:nvSpPr>
        <p:spPr bwMode="auto">
          <a:xfrm>
            <a:off x="2362200" y="3048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55" name="Line 15"/>
          <p:cNvSpPr>
            <a:spLocks noChangeShapeType="1"/>
          </p:cNvSpPr>
          <p:nvPr/>
        </p:nvSpPr>
        <p:spPr bwMode="auto">
          <a:xfrm flipH="1">
            <a:off x="1143000" y="2971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56" name="Text Box 16"/>
          <p:cNvSpPr txBox="1">
            <a:spLocks noChangeArrowheads="1"/>
          </p:cNvSpPr>
          <p:nvPr/>
        </p:nvSpPr>
        <p:spPr bwMode="auto">
          <a:xfrm>
            <a:off x="1279525" y="2909888"/>
            <a:ext cx="747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48" charset="0"/>
              </a:rPr>
              <a:t>reject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89457" name="Rectangle 17"/>
          <p:cNvSpPr>
            <a:spLocks noChangeArrowheads="1"/>
          </p:cNvSpPr>
          <p:nvPr/>
        </p:nvSpPr>
        <p:spPr bwMode="auto">
          <a:xfrm>
            <a:off x="4067175" y="258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89458" name="Rectangle 18"/>
          <p:cNvSpPr>
            <a:spLocks noChangeArrowheads="1"/>
          </p:cNvSpPr>
          <p:nvPr/>
        </p:nvSpPr>
        <p:spPr bwMode="auto">
          <a:xfrm>
            <a:off x="2590800" y="34290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test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The major steps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sz="2800">
                <a:solidFill>
                  <a:srgbClr val="C70F05"/>
                </a:solidFill>
              </a:rPr>
              <a:t>repeat</a:t>
            </a:r>
            <a:endParaRPr lang="en-US" sz="2800"/>
          </a:p>
          <a:p>
            <a:pPr marL="609600" indent="-609600">
              <a:buFont typeface="Arial" charset="0"/>
              <a:buAutoNum type="arabicPlain"/>
            </a:pPr>
            <a:r>
              <a:rPr lang="en-US" sz="2800">
                <a:latin typeface="Arial Narrow" pitchFamily="48" charset="0"/>
              </a:rPr>
              <a:t>Test edges as outgoing or not</a:t>
            </a:r>
          </a:p>
          <a:p>
            <a:pPr marL="609600" indent="-609600">
              <a:buFont typeface="Arial" charset="0"/>
              <a:buAutoNum type="arabicPlain"/>
            </a:pPr>
            <a:r>
              <a:rPr lang="en-US" sz="2800">
                <a:latin typeface="Arial Narrow" pitchFamily="48" charset="0"/>
              </a:rPr>
              <a:t>Determine </a:t>
            </a:r>
            <a:r>
              <a:rPr lang="en-US" sz="2800">
                <a:solidFill>
                  <a:schemeClr val="accent2"/>
                </a:solidFill>
                <a:latin typeface="Arial Narrow" pitchFamily="48" charset="0"/>
              </a:rPr>
              <a:t>lwoe</a:t>
            </a:r>
            <a:r>
              <a:rPr lang="en-US" sz="2800">
                <a:latin typeface="Arial Narrow" pitchFamily="48" charset="0"/>
              </a:rPr>
              <a:t> - it becomes a tree edge</a:t>
            </a:r>
          </a:p>
          <a:p>
            <a:pPr marL="609600" indent="-609600">
              <a:buFont typeface="Arial" charset="0"/>
              <a:buAutoNum type="arabicPlain"/>
            </a:pPr>
            <a:r>
              <a:rPr lang="en-US" sz="2800">
                <a:latin typeface="Arial Narrow" pitchFamily="48" charset="0"/>
              </a:rPr>
              <a:t>Send 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join</a:t>
            </a:r>
            <a:r>
              <a:rPr lang="en-US" sz="2800">
                <a:latin typeface="Arial Narrow" pitchFamily="48" charset="0"/>
              </a:rPr>
              <a:t> (or respond to 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join</a:t>
            </a:r>
            <a:r>
              <a:rPr lang="en-US" sz="2800">
                <a:latin typeface="Arial Narrow" pitchFamily="48" charset="0"/>
              </a:rPr>
              <a:t>)</a:t>
            </a:r>
          </a:p>
          <a:p>
            <a:pPr marL="609600" indent="-609600">
              <a:buFont typeface="Arial" charset="0"/>
              <a:buAutoNum type="arabicPlain"/>
            </a:pPr>
            <a:r>
              <a:rPr lang="en-US" sz="2800">
                <a:latin typeface="Arial Narrow" pitchFamily="48" charset="0"/>
              </a:rPr>
              <a:t>Update level &amp; name &amp; identify new coordinator/root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solidFill>
                  <a:srgbClr val="C70F05"/>
                </a:solidFill>
              </a:rPr>
              <a:t>until done</a:t>
            </a: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Internet routing</a:t>
            </a:r>
          </a:p>
        </p:txBody>
      </p:sp>
      <p:sp>
        <p:nvSpPr>
          <p:cNvPr id="154627" name="AutoShape 3"/>
          <p:cNvSpPr>
            <a:spLocks noChangeArrowheads="1"/>
          </p:cNvSpPr>
          <p:nvPr/>
        </p:nvSpPr>
        <p:spPr bwMode="auto">
          <a:xfrm>
            <a:off x="1828800" y="1447800"/>
            <a:ext cx="17526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Arial Narrow" pitchFamily="48" charset="0"/>
              </a:rPr>
              <a:t>Autonomous System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54628" name="AutoShape 4"/>
          <p:cNvSpPr>
            <a:spLocks noChangeArrowheads="1"/>
          </p:cNvSpPr>
          <p:nvPr/>
        </p:nvSpPr>
        <p:spPr bwMode="auto">
          <a:xfrm>
            <a:off x="5715000" y="1371600"/>
            <a:ext cx="17526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Arial Narrow" pitchFamily="48" charset="0"/>
              </a:rPr>
              <a:t>Autonomous System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54629" name="AutoShape 5"/>
          <p:cNvSpPr>
            <a:spLocks noChangeArrowheads="1"/>
          </p:cNvSpPr>
          <p:nvPr/>
        </p:nvSpPr>
        <p:spPr bwMode="auto">
          <a:xfrm>
            <a:off x="5715000" y="3352800"/>
            <a:ext cx="17526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Arial Narrow" pitchFamily="48" charset="0"/>
              </a:rPr>
              <a:t>Autonomous System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54630" name="AutoShape 6"/>
          <p:cNvSpPr>
            <a:spLocks noChangeArrowheads="1"/>
          </p:cNvSpPr>
          <p:nvPr/>
        </p:nvSpPr>
        <p:spPr bwMode="auto">
          <a:xfrm>
            <a:off x="1828800" y="3352800"/>
            <a:ext cx="17526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Arial Narrow" pitchFamily="48" charset="0"/>
              </a:rPr>
              <a:t>Autonomous System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1981200" y="22860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AS0</a:t>
            </a: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5867400" y="22098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AS1</a:t>
            </a:r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2590800" y="41148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AS2</a:t>
            </a:r>
          </a:p>
        </p:txBody>
      </p:sp>
      <p:sp>
        <p:nvSpPr>
          <p:cNvPr id="154634" name="Text Box 10"/>
          <p:cNvSpPr txBox="1">
            <a:spLocks noChangeArrowheads="1"/>
          </p:cNvSpPr>
          <p:nvPr/>
        </p:nvSpPr>
        <p:spPr bwMode="auto">
          <a:xfrm>
            <a:off x="6096000" y="41148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AS3</a:t>
            </a:r>
          </a:p>
        </p:txBody>
      </p:sp>
      <p:sp>
        <p:nvSpPr>
          <p:cNvPr id="154635" name="Line 11"/>
          <p:cNvSpPr>
            <a:spLocks noChangeShapeType="1"/>
          </p:cNvSpPr>
          <p:nvPr/>
        </p:nvSpPr>
        <p:spPr bwMode="auto">
          <a:xfrm>
            <a:off x="3581400" y="1828800"/>
            <a:ext cx="2133600" cy="0"/>
          </a:xfrm>
          <a:prstGeom prst="line">
            <a:avLst/>
          </a:prstGeom>
          <a:noFill/>
          <a:ln w="57150">
            <a:solidFill>
              <a:srgbClr val="990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6" name="Line 12"/>
          <p:cNvSpPr>
            <a:spLocks noChangeShapeType="1"/>
          </p:cNvSpPr>
          <p:nvPr/>
        </p:nvSpPr>
        <p:spPr bwMode="auto">
          <a:xfrm>
            <a:off x="3581400" y="3733800"/>
            <a:ext cx="2133600" cy="0"/>
          </a:xfrm>
          <a:prstGeom prst="line">
            <a:avLst/>
          </a:prstGeom>
          <a:noFill/>
          <a:ln w="57150">
            <a:solidFill>
              <a:srgbClr val="990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7" name="Line 13"/>
          <p:cNvSpPr>
            <a:spLocks noChangeShapeType="1"/>
          </p:cNvSpPr>
          <p:nvPr/>
        </p:nvSpPr>
        <p:spPr bwMode="auto">
          <a:xfrm>
            <a:off x="2971800" y="2209800"/>
            <a:ext cx="0" cy="1143000"/>
          </a:xfrm>
          <a:prstGeom prst="line">
            <a:avLst/>
          </a:prstGeom>
          <a:noFill/>
          <a:ln w="57150">
            <a:solidFill>
              <a:srgbClr val="990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8" name="Line 14"/>
          <p:cNvSpPr>
            <a:spLocks noChangeShapeType="1"/>
          </p:cNvSpPr>
          <p:nvPr/>
        </p:nvSpPr>
        <p:spPr bwMode="auto">
          <a:xfrm>
            <a:off x="7010400" y="2133600"/>
            <a:ext cx="0" cy="1219200"/>
          </a:xfrm>
          <a:prstGeom prst="line">
            <a:avLst/>
          </a:prstGeom>
          <a:noFill/>
          <a:ln w="57150">
            <a:solidFill>
              <a:srgbClr val="990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9" name="Line 15"/>
          <p:cNvSpPr>
            <a:spLocks noChangeShapeType="1"/>
          </p:cNvSpPr>
          <p:nvPr/>
        </p:nvSpPr>
        <p:spPr bwMode="auto">
          <a:xfrm>
            <a:off x="6934200" y="4114800"/>
            <a:ext cx="381000" cy="609600"/>
          </a:xfrm>
          <a:prstGeom prst="line">
            <a:avLst/>
          </a:prstGeom>
          <a:noFill/>
          <a:ln w="57150">
            <a:solidFill>
              <a:srgbClr val="990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40" name="Line 16"/>
          <p:cNvSpPr>
            <a:spLocks noChangeShapeType="1"/>
          </p:cNvSpPr>
          <p:nvPr/>
        </p:nvSpPr>
        <p:spPr bwMode="auto">
          <a:xfrm flipH="1">
            <a:off x="1905000" y="4114800"/>
            <a:ext cx="457200" cy="685800"/>
          </a:xfrm>
          <a:prstGeom prst="line">
            <a:avLst/>
          </a:prstGeom>
          <a:noFill/>
          <a:ln w="57150">
            <a:solidFill>
              <a:srgbClr val="990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41" name="Rectangle 17"/>
          <p:cNvSpPr>
            <a:spLocks noChangeArrowheads="1"/>
          </p:cNvSpPr>
          <p:nvPr/>
        </p:nvSpPr>
        <p:spPr bwMode="auto">
          <a:xfrm>
            <a:off x="2819400" y="5029200"/>
            <a:ext cx="377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Intra-AS vs. Inter-AS routing</a:t>
            </a:r>
          </a:p>
        </p:txBody>
      </p:sp>
      <p:sp>
        <p:nvSpPr>
          <p:cNvPr id="154642" name="Rectangle 18"/>
          <p:cNvSpPr>
            <a:spLocks noChangeArrowheads="1"/>
          </p:cNvSpPr>
          <p:nvPr/>
        </p:nvSpPr>
        <p:spPr bwMode="auto">
          <a:xfrm>
            <a:off x="3810000" y="5638800"/>
            <a:ext cx="1901825" cy="68738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Lucida Grande" charset="0"/>
              </a:rPr>
              <a:t>Shortest Path First routing algorithm is the basis for OSPF</a:t>
            </a:r>
          </a:p>
        </p:txBody>
      </p:sp>
      <p:sp>
        <p:nvSpPr>
          <p:cNvPr id="154643" name="Rectangle 19"/>
          <p:cNvSpPr>
            <a:spLocks noChangeArrowheads="1"/>
          </p:cNvSpPr>
          <p:nvPr/>
        </p:nvSpPr>
        <p:spPr bwMode="auto">
          <a:xfrm>
            <a:off x="3657600" y="2438400"/>
            <a:ext cx="2057400" cy="5810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0">
                <a:latin typeface="Arial Narrow" pitchFamily="48" charset="0"/>
              </a:rPr>
              <a:t>Each AS is under a common administration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Classification of edges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i="1">
                <a:solidFill>
                  <a:srgbClr val="C70F05"/>
                </a:solidFill>
              </a:rPr>
              <a:t>Basic</a:t>
            </a:r>
            <a:r>
              <a:rPr lang="en-US"/>
              <a:t> (initially all branches are basic)</a:t>
            </a:r>
          </a:p>
          <a:p>
            <a:r>
              <a:rPr lang="en-US" b="1" i="1">
                <a:solidFill>
                  <a:srgbClr val="C70F05"/>
                </a:solidFill>
              </a:rPr>
              <a:t>Branch</a:t>
            </a:r>
            <a:r>
              <a:rPr lang="en-US"/>
              <a:t> (all tree edges)</a:t>
            </a:r>
          </a:p>
          <a:p>
            <a:r>
              <a:rPr lang="en-US" b="1" i="1">
                <a:solidFill>
                  <a:srgbClr val="C70F05"/>
                </a:solidFill>
              </a:rPr>
              <a:t>Rejected</a:t>
            </a:r>
            <a:r>
              <a:rPr lang="en-US"/>
              <a:t> (not a tree edge)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 b="1" i="1">
                <a:solidFill>
                  <a:srgbClr val="C70F05"/>
                </a:solidFill>
              </a:rPr>
              <a:t>Branch</a:t>
            </a:r>
            <a:r>
              <a:rPr lang="en-US"/>
              <a:t> and </a:t>
            </a:r>
            <a:r>
              <a:rPr lang="en-US" b="1" i="1">
                <a:solidFill>
                  <a:srgbClr val="C70F05"/>
                </a:solidFill>
              </a:rPr>
              <a:t>rejected</a:t>
            </a:r>
            <a:r>
              <a:rPr lang="en-US"/>
              <a:t> are </a:t>
            </a:r>
            <a:r>
              <a:rPr lang="en-US">
                <a:solidFill>
                  <a:srgbClr val="C70F05"/>
                </a:solidFill>
              </a:rPr>
              <a:t>stable attributes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b="1"/>
              <a:t>Wrapping it up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4572000" cy="3733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b="1" i="1">
                <a:solidFill>
                  <a:srgbClr val="C70F05"/>
                </a:solidFill>
              </a:rPr>
              <a:t>Merge</a:t>
            </a:r>
            <a:endParaRPr lang="en-US" b="1" u="sng">
              <a:solidFill>
                <a:srgbClr val="C70F05"/>
              </a:solidFill>
            </a:endParaRPr>
          </a:p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 Narrow" pitchFamily="48" charset="0"/>
              </a:rPr>
              <a:t>The edge through which the </a:t>
            </a:r>
            <a:r>
              <a:rPr lang="en-US" sz="2400" b="1">
                <a:latin typeface="Arial Narrow" pitchFamily="48" charset="0"/>
              </a:rPr>
              <a:t>join</a:t>
            </a:r>
          </a:p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 Narrow" pitchFamily="48" charset="0"/>
              </a:rPr>
              <a:t> message is exchanged, changes </a:t>
            </a:r>
          </a:p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 Narrow" pitchFamily="48" charset="0"/>
              </a:rPr>
              <a:t>its status to </a:t>
            </a:r>
            <a:r>
              <a:rPr lang="en-US" sz="2400" i="1">
                <a:solidFill>
                  <a:srgbClr val="C70F05"/>
                </a:solidFill>
                <a:latin typeface="Arial Narrow" pitchFamily="48" charset="0"/>
              </a:rPr>
              <a:t>branch</a:t>
            </a:r>
            <a:r>
              <a:rPr lang="en-US" sz="2400">
                <a:latin typeface="Arial Narrow" pitchFamily="48" charset="0"/>
              </a:rPr>
              <a:t>, and it becomes </a:t>
            </a:r>
          </a:p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 Narrow" pitchFamily="48" charset="0"/>
              </a:rPr>
              <a:t>a tree edge. </a:t>
            </a:r>
          </a:p>
          <a:p>
            <a:pPr marL="533400" indent="-533400">
              <a:lnSpc>
                <a:spcPct val="90000"/>
              </a:lnSpc>
              <a:buFont typeface="Times" charset="0"/>
              <a:buNone/>
            </a:pPr>
            <a:endParaRPr lang="en-US" sz="2400">
              <a:latin typeface="Arial Narrow" pitchFamily="48" charset="0"/>
            </a:endParaRPr>
          </a:p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 Narrow" pitchFamily="48" charset="0"/>
              </a:rPr>
              <a:t>The new root broadcasts an </a:t>
            </a:r>
          </a:p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(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initiate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, </a:t>
            </a:r>
            <a:r>
              <a:rPr lang="en-US" sz="2400" b="1">
                <a:solidFill>
                  <a:srgbClr val="C70F05"/>
                </a:solidFill>
                <a:latin typeface="Arial Narrow" pitchFamily="48" charset="0"/>
              </a:rPr>
              <a:t>L+1, name</a:t>
            </a:r>
            <a:r>
              <a:rPr lang="en-US" sz="2400">
                <a:solidFill>
                  <a:srgbClr val="C70F05"/>
                </a:solidFill>
                <a:latin typeface="Arial Narrow" pitchFamily="48" charset="0"/>
              </a:rPr>
              <a:t>)</a:t>
            </a:r>
            <a:r>
              <a:rPr lang="en-US" sz="2400">
                <a:latin typeface="Arial Narrow" pitchFamily="48" charset="0"/>
              </a:rPr>
              <a:t> message </a:t>
            </a:r>
          </a:p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Arial Narrow" pitchFamily="48" charset="0"/>
              </a:rPr>
              <a:t>to the nodes in its own fragment. </a:t>
            </a:r>
          </a:p>
          <a:p>
            <a:pPr marL="533400" indent="-533400">
              <a:lnSpc>
                <a:spcPct val="90000"/>
              </a:lnSpc>
            </a:pPr>
            <a:endParaRPr lang="en-US"/>
          </a:p>
        </p:txBody>
      </p:sp>
      <p:graphicFrame>
        <p:nvGraphicFramePr>
          <p:cNvPr id="1925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953000" y="2205038"/>
          <a:ext cx="3578225" cy="3206750"/>
        </p:xfrm>
        <a:graphic>
          <a:graphicData uri="http://schemas.openxmlformats.org/presentationml/2006/ole">
            <p:oleObj spid="_x0000_s192516" name="Document" r:id="rId3" imgW="3441192" imgH="3084576" progId="Word.Document.8">
              <p:embed/>
            </p:oleObj>
          </a:graphicData>
        </a:graphic>
      </p:graphicFrame>
      <p:sp>
        <p:nvSpPr>
          <p:cNvPr id="192517" name="AutoShape 5"/>
          <p:cNvSpPr>
            <a:spLocks noChangeArrowheads="1"/>
          </p:cNvSpPr>
          <p:nvPr/>
        </p:nvSpPr>
        <p:spPr bwMode="auto">
          <a:xfrm>
            <a:off x="4953000" y="1905000"/>
            <a:ext cx="914400" cy="914400"/>
          </a:xfrm>
          <a:prstGeom prst="roundRect">
            <a:avLst>
              <a:gd name="adj" fmla="val 16667"/>
            </a:avLst>
          </a:prstGeom>
          <a:solidFill>
            <a:schemeClr val="folHlink">
              <a:alpha val="53999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18" name="AutoShape 6"/>
          <p:cNvSpPr>
            <a:spLocks noChangeArrowheads="1"/>
          </p:cNvSpPr>
          <p:nvPr/>
        </p:nvSpPr>
        <p:spPr bwMode="auto">
          <a:xfrm>
            <a:off x="7620000" y="1905000"/>
            <a:ext cx="914400" cy="914400"/>
          </a:xfrm>
          <a:prstGeom prst="roundRect">
            <a:avLst>
              <a:gd name="adj" fmla="val 16667"/>
            </a:avLst>
          </a:prstGeom>
          <a:solidFill>
            <a:schemeClr val="folHlink">
              <a:alpha val="53999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19" name="AutoShape 7"/>
          <p:cNvSpPr>
            <a:spLocks noChangeArrowheads="1"/>
          </p:cNvSpPr>
          <p:nvPr/>
        </p:nvSpPr>
        <p:spPr bwMode="auto">
          <a:xfrm>
            <a:off x="6477000" y="1066800"/>
            <a:ext cx="1447800" cy="533400"/>
          </a:xfrm>
          <a:prstGeom prst="wedgeRoundRectCallout">
            <a:avLst>
              <a:gd name="adj1" fmla="val -24125"/>
              <a:gd name="adj2" fmla="val 8006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48" charset="0"/>
              </a:rPr>
              <a:t>Example of merge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92520" name="Line 8"/>
          <p:cNvSpPr>
            <a:spLocks noChangeShapeType="1"/>
          </p:cNvSpPr>
          <p:nvPr/>
        </p:nvSpPr>
        <p:spPr bwMode="auto">
          <a:xfrm>
            <a:off x="6019800" y="4267200"/>
            <a:ext cx="13716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6324600" y="3886200"/>
            <a:ext cx="793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Times New Roman" pitchFamily="48" charset="0"/>
              </a:rPr>
              <a:t>initiate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Wrapping it up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00200"/>
            <a:ext cx="3433763" cy="4114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None/>
            </a:pPr>
            <a:r>
              <a:rPr lang="en-US" sz="2400" b="1" i="1">
                <a:solidFill>
                  <a:srgbClr val="C70F05"/>
                </a:solidFill>
              </a:rPr>
              <a:t>Absorb</a:t>
            </a:r>
            <a:endParaRPr lang="en-US" sz="2400" b="1" u="sng">
              <a:solidFill>
                <a:srgbClr val="C70F05"/>
              </a:solidFill>
            </a:endParaRP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T’ sends a </a:t>
            </a:r>
            <a:r>
              <a:rPr lang="en-US" sz="2000" b="1">
                <a:latin typeface="Arial Narrow" pitchFamily="48" charset="0"/>
              </a:rPr>
              <a:t>join</a:t>
            </a:r>
            <a:r>
              <a:rPr lang="en-US" sz="2000">
                <a:latin typeface="Arial Narrow" pitchFamily="48" charset="0"/>
              </a:rPr>
              <a:t> message to T,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and receives an </a:t>
            </a:r>
            <a:r>
              <a:rPr lang="en-US" sz="2000" b="1">
                <a:latin typeface="Arial Narrow" pitchFamily="48" charset="0"/>
              </a:rPr>
              <a:t>initiate</a:t>
            </a:r>
            <a:r>
              <a:rPr lang="en-US" sz="2000">
                <a:latin typeface="Arial Narrow" pitchFamily="48" charset="0"/>
              </a:rPr>
              <a:t> message.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This indicates that the fragment at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level </a:t>
            </a:r>
            <a:r>
              <a:rPr lang="en-US" sz="2000" b="1">
                <a:latin typeface="Arial Narrow" pitchFamily="48" charset="0"/>
              </a:rPr>
              <a:t>L</a:t>
            </a:r>
            <a:r>
              <a:rPr lang="en-US" sz="2000">
                <a:latin typeface="Arial Narrow" pitchFamily="48" charset="0"/>
              </a:rPr>
              <a:t> has been absorbed by the 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other fragment at level </a:t>
            </a:r>
            <a:r>
              <a:rPr lang="en-US" sz="2000" b="1">
                <a:latin typeface="Arial Narrow" pitchFamily="48" charset="0"/>
              </a:rPr>
              <a:t>L</a:t>
            </a:r>
            <a:r>
              <a:rPr lang="en-US" sz="2000">
                <a:latin typeface="Arial Narrow" pitchFamily="48" charset="0"/>
              </a:rPr>
              <a:t>’. They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collectively search for the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lwoe</a:t>
            </a:r>
            <a:r>
              <a:rPr lang="en-US" sz="2000">
                <a:latin typeface="Arial Narrow" pitchFamily="48" charset="0"/>
              </a:rPr>
              <a:t>. 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The edge through which the 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join</a:t>
            </a:r>
            <a:r>
              <a:rPr lang="en-US" sz="2000">
                <a:latin typeface="Arial Narrow" pitchFamily="48" charset="0"/>
              </a:rPr>
              <a:t> message was sent, changes</a:t>
            </a:r>
          </a:p>
          <a:p>
            <a:pPr marL="533400" indent="-533400" algn="just"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its status to </a:t>
            </a:r>
            <a:r>
              <a:rPr lang="en-US" sz="2000" b="1" i="1">
                <a:solidFill>
                  <a:srgbClr val="C70F05"/>
                </a:solidFill>
                <a:latin typeface="Arial Narrow" pitchFamily="48" charset="0"/>
              </a:rPr>
              <a:t>branch</a:t>
            </a:r>
            <a:r>
              <a:rPr lang="en-US" sz="2000">
                <a:latin typeface="Arial Narrow" pitchFamily="48" charset="0"/>
              </a:rPr>
              <a:t>. </a:t>
            </a:r>
          </a:p>
        </p:txBody>
      </p:sp>
      <p:graphicFrame>
        <p:nvGraphicFramePr>
          <p:cNvPr id="1935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419600" y="1900238"/>
          <a:ext cx="3578225" cy="3206750"/>
        </p:xfrm>
        <a:graphic>
          <a:graphicData uri="http://schemas.openxmlformats.org/presentationml/2006/ole">
            <p:oleObj spid="_x0000_s193540" name="Document" r:id="rId3" imgW="3441192" imgH="3084576" progId="Word.Document.8">
              <p:embed/>
            </p:oleObj>
          </a:graphicData>
        </a:graphic>
      </p:graphicFrame>
      <p:sp>
        <p:nvSpPr>
          <p:cNvPr id="193541" name="Line 5"/>
          <p:cNvSpPr>
            <a:spLocks noChangeShapeType="1"/>
          </p:cNvSpPr>
          <p:nvPr/>
        </p:nvSpPr>
        <p:spPr bwMode="auto">
          <a:xfrm>
            <a:off x="5410200" y="3962400"/>
            <a:ext cx="14478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5867400" y="3581400"/>
            <a:ext cx="747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Times New Roman" pitchFamily="48" charset="0"/>
              </a:rPr>
              <a:t>initiate</a:t>
            </a:r>
          </a:p>
        </p:txBody>
      </p:sp>
      <p:sp>
        <p:nvSpPr>
          <p:cNvPr id="193543" name="Rectangle 7"/>
          <p:cNvSpPr>
            <a:spLocks noChangeArrowheads="1"/>
          </p:cNvSpPr>
          <p:nvPr/>
        </p:nvSpPr>
        <p:spPr bwMode="auto">
          <a:xfrm>
            <a:off x="7065963" y="5511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93544" name="AutoShape 8"/>
          <p:cNvSpPr>
            <a:spLocks noChangeArrowheads="1"/>
          </p:cNvSpPr>
          <p:nvPr/>
        </p:nvSpPr>
        <p:spPr bwMode="auto">
          <a:xfrm>
            <a:off x="4419600" y="3581400"/>
            <a:ext cx="914400" cy="990600"/>
          </a:xfrm>
          <a:prstGeom prst="roundRect">
            <a:avLst>
              <a:gd name="adj" fmla="val 16667"/>
            </a:avLst>
          </a:prstGeom>
          <a:solidFill>
            <a:schemeClr val="folHlink">
              <a:alpha val="53999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5" name="AutoShape 9"/>
          <p:cNvSpPr>
            <a:spLocks noChangeArrowheads="1"/>
          </p:cNvSpPr>
          <p:nvPr/>
        </p:nvSpPr>
        <p:spPr bwMode="auto">
          <a:xfrm>
            <a:off x="7010400" y="3810000"/>
            <a:ext cx="685800" cy="609600"/>
          </a:xfrm>
          <a:prstGeom prst="roundRect">
            <a:avLst>
              <a:gd name="adj" fmla="val 16667"/>
            </a:avLst>
          </a:prstGeom>
          <a:solidFill>
            <a:schemeClr val="folHlink">
              <a:alpha val="53999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6" name="Rectangle 10"/>
          <p:cNvSpPr>
            <a:spLocks noChangeArrowheads="1"/>
          </p:cNvSpPr>
          <p:nvPr/>
        </p:nvSpPr>
        <p:spPr bwMode="auto">
          <a:xfrm>
            <a:off x="7383463" y="54737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93547" name="AutoShape 11"/>
          <p:cNvSpPr>
            <a:spLocks noChangeArrowheads="1"/>
          </p:cNvSpPr>
          <p:nvPr/>
        </p:nvSpPr>
        <p:spPr bwMode="auto">
          <a:xfrm>
            <a:off x="4267200" y="4953000"/>
            <a:ext cx="1447800" cy="533400"/>
          </a:xfrm>
          <a:prstGeom prst="wedgeRoundRectCallout">
            <a:avLst>
              <a:gd name="adj1" fmla="val 53620"/>
              <a:gd name="adj2" fmla="val -15089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48" charset="0"/>
              </a:rPr>
              <a:t>Example of absorb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94563" name="Oval 3"/>
          <p:cNvSpPr>
            <a:spLocks noChangeArrowheads="1"/>
          </p:cNvSpPr>
          <p:nvPr/>
        </p:nvSpPr>
        <p:spPr bwMode="auto">
          <a:xfrm>
            <a:off x="2133600" y="3810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94564" name="Oval 4"/>
          <p:cNvSpPr>
            <a:spLocks noChangeArrowheads="1"/>
          </p:cNvSpPr>
          <p:nvPr/>
        </p:nvSpPr>
        <p:spPr bwMode="auto">
          <a:xfrm>
            <a:off x="2133600" y="2819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94565" name="Oval 5"/>
          <p:cNvSpPr>
            <a:spLocks noChangeArrowheads="1"/>
          </p:cNvSpPr>
          <p:nvPr/>
        </p:nvSpPr>
        <p:spPr bwMode="auto">
          <a:xfrm>
            <a:off x="3200400" y="2209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194566" name="Oval 6"/>
          <p:cNvSpPr>
            <a:spLocks noChangeArrowheads="1"/>
          </p:cNvSpPr>
          <p:nvPr/>
        </p:nvSpPr>
        <p:spPr bwMode="auto">
          <a:xfrm>
            <a:off x="4724400" y="2209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94567" name="Oval 7"/>
          <p:cNvSpPr>
            <a:spLocks noChangeArrowheads="1"/>
          </p:cNvSpPr>
          <p:nvPr/>
        </p:nvSpPr>
        <p:spPr bwMode="auto">
          <a:xfrm>
            <a:off x="58674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94568" name="Oval 8"/>
          <p:cNvSpPr>
            <a:spLocks noChangeArrowheads="1"/>
          </p:cNvSpPr>
          <p:nvPr/>
        </p:nvSpPr>
        <p:spPr bwMode="auto">
          <a:xfrm>
            <a:off x="3200400" y="4648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6</a:t>
            </a:r>
          </a:p>
        </p:txBody>
      </p:sp>
      <p:sp>
        <p:nvSpPr>
          <p:cNvPr id="194569" name="Oval 9"/>
          <p:cNvSpPr>
            <a:spLocks noChangeArrowheads="1"/>
          </p:cNvSpPr>
          <p:nvPr/>
        </p:nvSpPr>
        <p:spPr bwMode="auto">
          <a:xfrm>
            <a:off x="4800600" y="4648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94570" name="Line 10"/>
          <p:cNvSpPr>
            <a:spLocks noChangeShapeType="1"/>
          </p:cNvSpPr>
          <p:nvPr/>
        </p:nvSpPr>
        <p:spPr bwMode="auto">
          <a:xfrm flipH="1">
            <a:off x="2438400" y="24384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1" name="Line 11"/>
          <p:cNvSpPr>
            <a:spLocks noChangeShapeType="1"/>
          </p:cNvSpPr>
          <p:nvPr/>
        </p:nvSpPr>
        <p:spPr bwMode="auto">
          <a:xfrm>
            <a:off x="2286000" y="3124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2" name="Line 12"/>
          <p:cNvSpPr>
            <a:spLocks noChangeShapeType="1"/>
          </p:cNvSpPr>
          <p:nvPr/>
        </p:nvSpPr>
        <p:spPr bwMode="auto">
          <a:xfrm>
            <a:off x="2362200" y="4038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3" name="Line 13"/>
          <p:cNvSpPr>
            <a:spLocks noChangeShapeType="1"/>
          </p:cNvSpPr>
          <p:nvPr/>
        </p:nvSpPr>
        <p:spPr bwMode="auto">
          <a:xfrm>
            <a:off x="3505200" y="2362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4" name="Line 14"/>
          <p:cNvSpPr>
            <a:spLocks noChangeShapeType="1"/>
          </p:cNvSpPr>
          <p:nvPr/>
        </p:nvSpPr>
        <p:spPr bwMode="auto">
          <a:xfrm>
            <a:off x="5029200" y="23622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5" name="Line 15"/>
          <p:cNvSpPr>
            <a:spLocks noChangeShapeType="1"/>
          </p:cNvSpPr>
          <p:nvPr/>
        </p:nvSpPr>
        <p:spPr bwMode="auto">
          <a:xfrm flipH="1">
            <a:off x="5105400" y="3581400"/>
            <a:ext cx="838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6" name="Line 16"/>
          <p:cNvSpPr>
            <a:spLocks noChangeShapeType="1"/>
          </p:cNvSpPr>
          <p:nvPr/>
        </p:nvSpPr>
        <p:spPr bwMode="auto">
          <a:xfrm>
            <a:off x="3505200" y="4800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7" name="Line 17"/>
          <p:cNvSpPr>
            <a:spLocks noChangeShapeType="1"/>
          </p:cNvSpPr>
          <p:nvPr/>
        </p:nvSpPr>
        <p:spPr bwMode="auto">
          <a:xfrm>
            <a:off x="33528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8" name="Line 18"/>
          <p:cNvSpPr>
            <a:spLocks noChangeShapeType="1"/>
          </p:cNvSpPr>
          <p:nvPr/>
        </p:nvSpPr>
        <p:spPr bwMode="auto">
          <a:xfrm>
            <a:off x="48768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9" name="Text Box 19"/>
          <p:cNvSpPr txBox="1">
            <a:spLocks noChangeArrowheads="1"/>
          </p:cNvSpPr>
          <p:nvPr/>
        </p:nvSpPr>
        <p:spPr bwMode="auto">
          <a:xfrm>
            <a:off x="2574925" y="2327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94580" name="Text Box 20"/>
          <p:cNvSpPr txBox="1">
            <a:spLocks noChangeArrowheads="1"/>
          </p:cNvSpPr>
          <p:nvPr/>
        </p:nvSpPr>
        <p:spPr bwMode="auto">
          <a:xfrm>
            <a:off x="1965325" y="3165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2498725" y="4232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94582" name="Text Box 22"/>
          <p:cNvSpPr txBox="1">
            <a:spLocks noChangeArrowheads="1"/>
          </p:cNvSpPr>
          <p:nvPr/>
        </p:nvSpPr>
        <p:spPr bwMode="auto">
          <a:xfrm>
            <a:off x="32607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4479925" y="3165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7</a:t>
            </a:r>
          </a:p>
        </p:txBody>
      </p:sp>
      <p:sp>
        <p:nvSpPr>
          <p:cNvPr id="194584" name="Text Box 24"/>
          <p:cNvSpPr txBox="1">
            <a:spLocks noChangeArrowheads="1"/>
          </p:cNvSpPr>
          <p:nvPr/>
        </p:nvSpPr>
        <p:spPr bwMode="auto">
          <a:xfrm>
            <a:off x="3794125" y="1946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8</a:t>
            </a:r>
          </a:p>
        </p:txBody>
      </p:sp>
      <p:sp>
        <p:nvSpPr>
          <p:cNvPr id="194585" name="Text Box 25"/>
          <p:cNvSpPr txBox="1">
            <a:spLocks noChangeArrowheads="1"/>
          </p:cNvSpPr>
          <p:nvPr/>
        </p:nvSpPr>
        <p:spPr bwMode="auto">
          <a:xfrm>
            <a:off x="3870325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9</a:t>
            </a:r>
          </a:p>
        </p:txBody>
      </p:sp>
      <p:sp>
        <p:nvSpPr>
          <p:cNvPr id="194586" name="Text Box 26"/>
          <p:cNvSpPr txBox="1">
            <a:spLocks noChangeArrowheads="1"/>
          </p:cNvSpPr>
          <p:nvPr/>
        </p:nvSpPr>
        <p:spPr bwMode="auto">
          <a:xfrm>
            <a:off x="5470525" y="2479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94587" name="Text Box 27"/>
          <p:cNvSpPr txBox="1">
            <a:spLocks noChangeArrowheads="1"/>
          </p:cNvSpPr>
          <p:nvPr/>
        </p:nvSpPr>
        <p:spPr bwMode="auto">
          <a:xfrm>
            <a:off x="5470525" y="3927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6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95587" name="Oval 3"/>
          <p:cNvSpPr>
            <a:spLocks noChangeArrowheads="1"/>
          </p:cNvSpPr>
          <p:nvPr/>
        </p:nvSpPr>
        <p:spPr bwMode="auto">
          <a:xfrm>
            <a:off x="2133600" y="3810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95588" name="Oval 4"/>
          <p:cNvSpPr>
            <a:spLocks noChangeArrowheads="1"/>
          </p:cNvSpPr>
          <p:nvPr/>
        </p:nvSpPr>
        <p:spPr bwMode="auto">
          <a:xfrm>
            <a:off x="2133600" y="2819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95589" name="Oval 5"/>
          <p:cNvSpPr>
            <a:spLocks noChangeArrowheads="1"/>
          </p:cNvSpPr>
          <p:nvPr/>
        </p:nvSpPr>
        <p:spPr bwMode="auto">
          <a:xfrm>
            <a:off x="3200400" y="2209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195590" name="Oval 6"/>
          <p:cNvSpPr>
            <a:spLocks noChangeArrowheads="1"/>
          </p:cNvSpPr>
          <p:nvPr/>
        </p:nvSpPr>
        <p:spPr bwMode="auto">
          <a:xfrm>
            <a:off x="4724400" y="2209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95591" name="Oval 7"/>
          <p:cNvSpPr>
            <a:spLocks noChangeArrowheads="1"/>
          </p:cNvSpPr>
          <p:nvPr/>
        </p:nvSpPr>
        <p:spPr bwMode="auto">
          <a:xfrm>
            <a:off x="58674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95592" name="Oval 8"/>
          <p:cNvSpPr>
            <a:spLocks noChangeArrowheads="1"/>
          </p:cNvSpPr>
          <p:nvPr/>
        </p:nvSpPr>
        <p:spPr bwMode="auto">
          <a:xfrm>
            <a:off x="3200400" y="4648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6</a:t>
            </a:r>
          </a:p>
        </p:txBody>
      </p:sp>
      <p:sp>
        <p:nvSpPr>
          <p:cNvPr id="195593" name="Oval 9"/>
          <p:cNvSpPr>
            <a:spLocks noChangeArrowheads="1"/>
          </p:cNvSpPr>
          <p:nvPr/>
        </p:nvSpPr>
        <p:spPr bwMode="auto">
          <a:xfrm>
            <a:off x="4800600" y="4648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95594" name="Line 10"/>
          <p:cNvSpPr>
            <a:spLocks noChangeShapeType="1"/>
          </p:cNvSpPr>
          <p:nvPr/>
        </p:nvSpPr>
        <p:spPr bwMode="auto">
          <a:xfrm flipH="1">
            <a:off x="2438400" y="2438400"/>
            <a:ext cx="762000" cy="4572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5" name="Line 11"/>
          <p:cNvSpPr>
            <a:spLocks noChangeShapeType="1"/>
          </p:cNvSpPr>
          <p:nvPr/>
        </p:nvSpPr>
        <p:spPr bwMode="auto">
          <a:xfrm>
            <a:off x="2286000" y="3124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6" name="Line 12"/>
          <p:cNvSpPr>
            <a:spLocks noChangeShapeType="1"/>
          </p:cNvSpPr>
          <p:nvPr/>
        </p:nvSpPr>
        <p:spPr bwMode="auto">
          <a:xfrm>
            <a:off x="2362200" y="4038600"/>
            <a:ext cx="838200" cy="685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7" name="Line 13"/>
          <p:cNvSpPr>
            <a:spLocks noChangeShapeType="1"/>
          </p:cNvSpPr>
          <p:nvPr/>
        </p:nvSpPr>
        <p:spPr bwMode="auto">
          <a:xfrm>
            <a:off x="3505200" y="2362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8" name="Line 14"/>
          <p:cNvSpPr>
            <a:spLocks noChangeShapeType="1"/>
          </p:cNvSpPr>
          <p:nvPr/>
        </p:nvSpPr>
        <p:spPr bwMode="auto">
          <a:xfrm>
            <a:off x="5029200" y="2362200"/>
            <a:ext cx="914400" cy="9906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9" name="Line 15"/>
          <p:cNvSpPr>
            <a:spLocks noChangeShapeType="1"/>
          </p:cNvSpPr>
          <p:nvPr/>
        </p:nvSpPr>
        <p:spPr bwMode="auto">
          <a:xfrm flipH="1">
            <a:off x="5105400" y="3581400"/>
            <a:ext cx="838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600" name="Line 16"/>
          <p:cNvSpPr>
            <a:spLocks noChangeShapeType="1"/>
          </p:cNvSpPr>
          <p:nvPr/>
        </p:nvSpPr>
        <p:spPr bwMode="auto">
          <a:xfrm>
            <a:off x="3505200" y="4800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601" name="Line 17"/>
          <p:cNvSpPr>
            <a:spLocks noChangeShapeType="1"/>
          </p:cNvSpPr>
          <p:nvPr/>
        </p:nvSpPr>
        <p:spPr bwMode="auto">
          <a:xfrm>
            <a:off x="33528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602" name="Line 18"/>
          <p:cNvSpPr>
            <a:spLocks noChangeShapeType="1"/>
          </p:cNvSpPr>
          <p:nvPr/>
        </p:nvSpPr>
        <p:spPr bwMode="auto">
          <a:xfrm>
            <a:off x="48768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603" name="Text Box 19"/>
          <p:cNvSpPr txBox="1">
            <a:spLocks noChangeArrowheads="1"/>
          </p:cNvSpPr>
          <p:nvPr/>
        </p:nvSpPr>
        <p:spPr bwMode="auto">
          <a:xfrm>
            <a:off x="2574925" y="2327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95604" name="Text Box 20"/>
          <p:cNvSpPr txBox="1">
            <a:spLocks noChangeArrowheads="1"/>
          </p:cNvSpPr>
          <p:nvPr/>
        </p:nvSpPr>
        <p:spPr bwMode="auto">
          <a:xfrm>
            <a:off x="1965325" y="3165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95605" name="Text Box 21"/>
          <p:cNvSpPr txBox="1">
            <a:spLocks noChangeArrowheads="1"/>
          </p:cNvSpPr>
          <p:nvPr/>
        </p:nvSpPr>
        <p:spPr bwMode="auto">
          <a:xfrm>
            <a:off x="2498725" y="4232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95606" name="Text Box 22"/>
          <p:cNvSpPr txBox="1">
            <a:spLocks noChangeArrowheads="1"/>
          </p:cNvSpPr>
          <p:nvPr/>
        </p:nvSpPr>
        <p:spPr bwMode="auto">
          <a:xfrm>
            <a:off x="32607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95607" name="Text Box 23"/>
          <p:cNvSpPr txBox="1">
            <a:spLocks noChangeArrowheads="1"/>
          </p:cNvSpPr>
          <p:nvPr/>
        </p:nvSpPr>
        <p:spPr bwMode="auto">
          <a:xfrm>
            <a:off x="4479925" y="3165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7</a:t>
            </a:r>
          </a:p>
        </p:txBody>
      </p:sp>
      <p:sp>
        <p:nvSpPr>
          <p:cNvPr id="195608" name="Text Box 24"/>
          <p:cNvSpPr txBox="1">
            <a:spLocks noChangeArrowheads="1"/>
          </p:cNvSpPr>
          <p:nvPr/>
        </p:nvSpPr>
        <p:spPr bwMode="auto">
          <a:xfrm>
            <a:off x="3794125" y="1946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8</a:t>
            </a:r>
          </a:p>
        </p:txBody>
      </p:sp>
      <p:sp>
        <p:nvSpPr>
          <p:cNvPr id="195609" name="Text Box 25"/>
          <p:cNvSpPr txBox="1">
            <a:spLocks noChangeArrowheads="1"/>
          </p:cNvSpPr>
          <p:nvPr/>
        </p:nvSpPr>
        <p:spPr bwMode="auto">
          <a:xfrm>
            <a:off x="3870325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9</a:t>
            </a:r>
          </a:p>
        </p:txBody>
      </p:sp>
      <p:sp>
        <p:nvSpPr>
          <p:cNvPr id="195610" name="Text Box 26"/>
          <p:cNvSpPr txBox="1">
            <a:spLocks noChangeArrowheads="1"/>
          </p:cNvSpPr>
          <p:nvPr/>
        </p:nvSpPr>
        <p:spPr bwMode="auto">
          <a:xfrm>
            <a:off x="5470525" y="2479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95611" name="Text Box 27"/>
          <p:cNvSpPr txBox="1">
            <a:spLocks noChangeArrowheads="1"/>
          </p:cNvSpPr>
          <p:nvPr/>
        </p:nvSpPr>
        <p:spPr bwMode="auto">
          <a:xfrm>
            <a:off x="5470525" y="3927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6</a:t>
            </a:r>
          </a:p>
        </p:txBody>
      </p:sp>
      <p:sp>
        <p:nvSpPr>
          <p:cNvPr id="195612" name="Text Box 28"/>
          <p:cNvSpPr txBox="1">
            <a:spLocks noChangeArrowheads="1"/>
          </p:cNvSpPr>
          <p:nvPr/>
        </p:nvSpPr>
        <p:spPr bwMode="auto">
          <a:xfrm>
            <a:off x="1752600" y="1981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merge</a:t>
            </a:r>
          </a:p>
        </p:txBody>
      </p:sp>
      <p:sp>
        <p:nvSpPr>
          <p:cNvPr id="195613" name="Text Box 29"/>
          <p:cNvSpPr txBox="1">
            <a:spLocks noChangeArrowheads="1"/>
          </p:cNvSpPr>
          <p:nvPr/>
        </p:nvSpPr>
        <p:spPr bwMode="auto">
          <a:xfrm>
            <a:off x="5562600" y="2057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merge</a:t>
            </a:r>
          </a:p>
        </p:txBody>
      </p:sp>
      <p:sp>
        <p:nvSpPr>
          <p:cNvPr id="195614" name="Text Box 30"/>
          <p:cNvSpPr txBox="1">
            <a:spLocks noChangeArrowheads="1"/>
          </p:cNvSpPr>
          <p:nvPr/>
        </p:nvSpPr>
        <p:spPr bwMode="auto">
          <a:xfrm>
            <a:off x="1600200" y="4343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merge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96611" name="Oval 3"/>
          <p:cNvSpPr>
            <a:spLocks noChangeArrowheads="1"/>
          </p:cNvSpPr>
          <p:nvPr/>
        </p:nvSpPr>
        <p:spPr bwMode="auto">
          <a:xfrm>
            <a:off x="2133600" y="3810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96612" name="Oval 4"/>
          <p:cNvSpPr>
            <a:spLocks noChangeArrowheads="1"/>
          </p:cNvSpPr>
          <p:nvPr/>
        </p:nvSpPr>
        <p:spPr bwMode="auto">
          <a:xfrm>
            <a:off x="2133600" y="2819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96613" name="Oval 5"/>
          <p:cNvSpPr>
            <a:spLocks noChangeArrowheads="1"/>
          </p:cNvSpPr>
          <p:nvPr/>
        </p:nvSpPr>
        <p:spPr bwMode="auto">
          <a:xfrm>
            <a:off x="3200400" y="2209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196614" name="Oval 6"/>
          <p:cNvSpPr>
            <a:spLocks noChangeArrowheads="1"/>
          </p:cNvSpPr>
          <p:nvPr/>
        </p:nvSpPr>
        <p:spPr bwMode="auto">
          <a:xfrm>
            <a:off x="4724400" y="2209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96615" name="Oval 7"/>
          <p:cNvSpPr>
            <a:spLocks noChangeArrowheads="1"/>
          </p:cNvSpPr>
          <p:nvPr/>
        </p:nvSpPr>
        <p:spPr bwMode="auto">
          <a:xfrm>
            <a:off x="58674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96616" name="Oval 8"/>
          <p:cNvSpPr>
            <a:spLocks noChangeArrowheads="1"/>
          </p:cNvSpPr>
          <p:nvPr/>
        </p:nvSpPr>
        <p:spPr bwMode="auto">
          <a:xfrm>
            <a:off x="3200400" y="4648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6</a:t>
            </a:r>
          </a:p>
        </p:txBody>
      </p:sp>
      <p:sp>
        <p:nvSpPr>
          <p:cNvPr id="196617" name="Oval 9"/>
          <p:cNvSpPr>
            <a:spLocks noChangeArrowheads="1"/>
          </p:cNvSpPr>
          <p:nvPr/>
        </p:nvSpPr>
        <p:spPr bwMode="auto">
          <a:xfrm>
            <a:off x="4800600" y="4648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96618" name="Line 10"/>
          <p:cNvSpPr>
            <a:spLocks noChangeShapeType="1"/>
          </p:cNvSpPr>
          <p:nvPr/>
        </p:nvSpPr>
        <p:spPr bwMode="auto">
          <a:xfrm flipH="1">
            <a:off x="2438400" y="2438400"/>
            <a:ext cx="762000" cy="4572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9" name="Line 11"/>
          <p:cNvSpPr>
            <a:spLocks noChangeShapeType="1"/>
          </p:cNvSpPr>
          <p:nvPr/>
        </p:nvSpPr>
        <p:spPr bwMode="auto">
          <a:xfrm>
            <a:off x="2286000" y="3124200"/>
            <a:ext cx="0" cy="685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2362200" y="4038600"/>
            <a:ext cx="838200" cy="685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1" name="Line 13"/>
          <p:cNvSpPr>
            <a:spLocks noChangeShapeType="1"/>
          </p:cNvSpPr>
          <p:nvPr/>
        </p:nvSpPr>
        <p:spPr bwMode="auto">
          <a:xfrm>
            <a:off x="3505200" y="2362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2" name="Line 14"/>
          <p:cNvSpPr>
            <a:spLocks noChangeShapeType="1"/>
          </p:cNvSpPr>
          <p:nvPr/>
        </p:nvSpPr>
        <p:spPr bwMode="auto">
          <a:xfrm>
            <a:off x="5029200" y="2362200"/>
            <a:ext cx="914400" cy="9906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3" name="Line 15"/>
          <p:cNvSpPr>
            <a:spLocks noChangeShapeType="1"/>
          </p:cNvSpPr>
          <p:nvPr/>
        </p:nvSpPr>
        <p:spPr bwMode="auto">
          <a:xfrm flipH="1">
            <a:off x="5105400" y="3581400"/>
            <a:ext cx="838200" cy="11430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4" name="Line 16"/>
          <p:cNvSpPr>
            <a:spLocks noChangeShapeType="1"/>
          </p:cNvSpPr>
          <p:nvPr/>
        </p:nvSpPr>
        <p:spPr bwMode="auto">
          <a:xfrm>
            <a:off x="3505200" y="4800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5" name="Line 17"/>
          <p:cNvSpPr>
            <a:spLocks noChangeShapeType="1"/>
          </p:cNvSpPr>
          <p:nvPr/>
        </p:nvSpPr>
        <p:spPr bwMode="auto">
          <a:xfrm>
            <a:off x="33528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6" name="Line 18"/>
          <p:cNvSpPr>
            <a:spLocks noChangeShapeType="1"/>
          </p:cNvSpPr>
          <p:nvPr/>
        </p:nvSpPr>
        <p:spPr bwMode="auto">
          <a:xfrm>
            <a:off x="48768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7" name="Text Box 19"/>
          <p:cNvSpPr txBox="1">
            <a:spLocks noChangeArrowheads="1"/>
          </p:cNvSpPr>
          <p:nvPr/>
        </p:nvSpPr>
        <p:spPr bwMode="auto">
          <a:xfrm>
            <a:off x="2574925" y="2327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96628" name="Text Box 20"/>
          <p:cNvSpPr txBox="1">
            <a:spLocks noChangeArrowheads="1"/>
          </p:cNvSpPr>
          <p:nvPr/>
        </p:nvSpPr>
        <p:spPr bwMode="auto">
          <a:xfrm>
            <a:off x="2498725" y="4232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96629" name="Text Box 21"/>
          <p:cNvSpPr txBox="1">
            <a:spLocks noChangeArrowheads="1"/>
          </p:cNvSpPr>
          <p:nvPr/>
        </p:nvSpPr>
        <p:spPr bwMode="auto">
          <a:xfrm>
            <a:off x="32607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96630" name="Text Box 22"/>
          <p:cNvSpPr txBox="1">
            <a:spLocks noChangeArrowheads="1"/>
          </p:cNvSpPr>
          <p:nvPr/>
        </p:nvSpPr>
        <p:spPr bwMode="auto">
          <a:xfrm>
            <a:off x="4479925" y="3165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7</a:t>
            </a:r>
          </a:p>
        </p:txBody>
      </p:sp>
      <p:sp>
        <p:nvSpPr>
          <p:cNvPr id="196631" name="Text Box 23"/>
          <p:cNvSpPr txBox="1">
            <a:spLocks noChangeArrowheads="1"/>
          </p:cNvSpPr>
          <p:nvPr/>
        </p:nvSpPr>
        <p:spPr bwMode="auto">
          <a:xfrm>
            <a:off x="3794125" y="1946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8</a:t>
            </a:r>
          </a:p>
        </p:txBody>
      </p:sp>
      <p:sp>
        <p:nvSpPr>
          <p:cNvPr id="196632" name="Text Box 24"/>
          <p:cNvSpPr txBox="1">
            <a:spLocks noChangeArrowheads="1"/>
          </p:cNvSpPr>
          <p:nvPr/>
        </p:nvSpPr>
        <p:spPr bwMode="auto">
          <a:xfrm>
            <a:off x="3870325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9</a:t>
            </a:r>
          </a:p>
        </p:txBody>
      </p:sp>
      <p:sp>
        <p:nvSpPr>
          <p:cNvPr id="196633" name="Text Box 25"/>
          <p:cNvSpPr txBox="1">
            <a:spLocks noChangeArrowheads="1"/>
          </p:cNvSpPr>
          <p:nvPr/>
        </p:nvSpPr>
        <p:spPr bwMode="auto">
          <a:xfrm>
            <a:off x="5470525" y="2479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96634" name="Text Box 26"/>
          <p:cNvSpPr txBox="1">
            <a:spLocks noChangeArrowheads="1"/>
          </p:cNvSpPr>
          <p:nvPr/>
        </p:nvSpPr>
        <p:spPr bwMode="auto">
          <a:xfrm>
            <a:off x="5470525" y="3927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6</a:t>
            </a:r>
          </a:p>
        </p:txBody>
      </p:sp>
      <p:sp>
        <p:nvSpPr>
          <p:cNvPr id="196635" name="Text Box 27"/>
          <p:cNvSpPr txBox="1">
            <a:spLocks noChangeArrowheads="1"/>
          </p:cNvSpPr>
          <p:nvPr/>
        </p:nvSpPr>
        <p:spPr bwMode="auto">
          <a:xfrm flipV="1">
            <a:off x="990600" y="320040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96636" name="Text Box 28"/>
          <p:cNvSpPr txBox="1">
            <a:spLocks noChangeArrowheads="1"/>
          </p:cNvSpPr>
          <p:nvPr/>
        </p:nvSpPr>
        <p:spPr bwMode="auto">
          <a:xfrm>
            <a:off x="5851525" y="2327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96637" name="Text Box 29"/>
          <p:cNvSpPr txBox="1">
            <a:spLocks noChangeArrowheads="1"/>
          </p:cNvSpPr>
          <p:nvPr/>
        </p:nvSpPr>
        <p:spPr bwMode="auto">
          <a:xfrm>
            <a:off x="898525" y="3241675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merge</a:t>
            </a:r>
          </a:p>
        </p:txBody>
      </p:sp>
      <p:sp>
        <p:nvSpPr>
          <p:cNvPr id="196638" name="Text Box 30"/>
          <p:cNvSpPr txBox="1">
            <a:spLocks noChangeArrowheads="1"/>
          </p:cNvSpPr>
          <p:nvPr/>
        </p:nvSpPr>
        <p:spPr bwMode="auto">
          <a:xfrm>
            <a:off x="5851525" y="4156075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absorb</a:t>
            </a:r>
          </a:p>
        </p:txBody>
      </p:sp>
      <p:sp>
        <p:nvSpPr>
          <p:cNvPr id="196639" name="Text Box 31"/>
          <p:cNvSpPr txBox="1">
            <a:spLocks noChangeArrowheads="1"/>
          </p:cNvSpPr>
          <p:nvPr/>
        </p:nvSpPr>
        <p:spPr bwMode="auto">
          <a:xfrm>
            <a:off x="19653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3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97635" name="Oval 3"/>
          <p:cNvSpPr>
            <a:spLocks noChangeArrowheads="1"/>
          </p:cNvSpPr>
          <p:nvPr/>
        </p:nvSpPr>
        <p:spPr bwMode="auto">
          <a:xfrm>
            <a:off x="2133600" y="3810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97636" name="Oval 4"/>
          <p:cNvSpPr>
            <a:spLocks noChangeArrowheads="1"/>
          </p:cNvSpPr>
          <p:nvPr/>
        </p:nvSpPr>
        <p:spPr bwMode="auto">
          <a:xfrm>
            <a:off x="2133600" y="2819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97637" name="Oval 5"/>
          <p:cNvSpPr>
            <a:spLocks noChangeArrowheads="1"/>
          </p:cNvSpPr>
          <p:nvPr/>
        </p:nvSpPr>
        <p:spPr bwMode="auto">
          <a:xfrm>
            <a:off x="3200400" y="2209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197638" name="Oval 6"/>
          <p:cNvSpPr>
            <a:spLocks noChangeArrowheads="1"/>
          </p:cNvSpPr>
          <p:nvPr/>
        </p:nvSpPr>
        <p:spPr bwMode="auto">
          <a:xfrm>
            <a:off x="4724400" y="2209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97639" name="Oval 7"/>
          <p:cNvSpPr>
            <a:spLocks noChangeArrowheads="1"/>
          </p:cNvSpPr>
          <p:nvPr/>
        </p:nvSpPr>
        <p:spPr bwMode="auto">
          <a:xfrm>
            <a:off x="5867400" y="3352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97640" name="Oval 8"/>
          <p:cNvSpPr>
            <a:spLocks noChangeArrowheads="1"/>
          </p:cNvSpPr>
          <p:nvPr/>
        </p:nvSpPr>
        <p:spPr bwMode="auto">
          <a:xfrm>
            <a:off x="3200400" y="4648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6</a:t>
            </a:r>
          </a:p>
        </p:txBody>
      </p:sp>
      <p:sp>
        <p:nvSpPr>
          <p:cNvPr id="197641" name="Oval 9"/>
          <p:cNvSpPr>
            <a:spLocks noChangeArrowheads="1"/>
          </p:cNvSpPr>
          <p:nvPr/>
        </p:nvSpPr>
        <p:spPr bwMode="auto">
          <a:xfrm>
            <a:off x="4800600" y="4648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97642" name="Line 10"/>
          <p:cNvSpPr>
            <a:spLocks noChangeShapeType="1"/>
          </p:cNvSpPr>
          <p:nvPr/>
        </p:nvSpPr>
        <p:spPr bwMode="auto">
          <a:xfrm flipH="1">
            <a:off x="2438400" y="2438400"/>
            <a:ext cx="762000" cy="4572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3" name="Line 11"/>
          <p:cNvSpPr>
            <a:spLocks noChangeShapeType="1"/>
          </p:cNvSpPr>
          <p:nvPr/>
        </p:nvSpPr>
        <p:spPr bwMode="auto">
          <a:xfrm>
            <a:off x="2286000" y="3124200"/>
            <a:ext cx="0" cy="685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4" name="Line 12"/>
          <p:cNvSpPr>
            <a:spLocks noChangeShapeType="1"/>
          </p:cNvSpPr>
          <p:nvPr/>
        </p:nvSpPr>
        <p:spPr bwMode="auto">
          <a:xfrm>
            <a:off x="2362200" y="4038600"/>
            <a:ext cx="838200" cy="6858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5" name="Line 13"/>
          <p:cNvSpPr>
            <a:spLocks noChangeShapeType="1"/>
          </p:cNvSpPr>
          <p:nvPr/>
        </p:nvSpPr>
        <p:spPr bwMode="auto">
          <a:xfrm>
            <a:off x="3505200" y="2362200"/>
            <a:ext cx="12192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6" name="Line 14"/>
          <p:cNvSpPr>
            <a:spLocks noChangeShapeType="1"/>
          </p:cNvSpPr>
          <p:nvPr/>
        </p:nvSpPr>
        <p:spPr bwMode="auto">
          <a:xfrm>
            <a:off x="5029200" y="2362200"/>
            <a:ext cx="914400" cy="9906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7" name="Line 15"/>
          <p:cNvSpPr>
            <a:spLocks noChangeShapeType="1"/>
          </p:cNvSpPr>
          <p:nvPr/>
        </p:nvSpPr>
        <p:spPr bwMode="auto">
          <a:xfrm flipH="1">
            <a:off x="5105400" y="3581400"/>
            <a:ext cx="838200" cy="114300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8" name="Line 16"/>
          <p:cNvSpPr>
            <a:spLocks noChangeShapeType="1"/>
          </p:cNvSpPr>
          <p:nvPr/>
        </p:nvSpPr>
        <p:spPr bwMode="auto">
          <a:xfrm>
            <a:off x="3505200" y="4800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9" name="Line 17"/>
          <p:cNvSpPr>
            <a:spLocks noChangeShapeType="1"/>
          </p:cNvSpPr>
          <p:nvPr/>
        </p:nvSpPr>
        <p:spPr bwMode="auto">
          <a:xfrm>
            <a:off x="33528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50" name="Line 18"/>
          <p:cNvSpPr>
            <a:spLocks noChangeShapeType="1"/>
          </p:cNvSpPr>
          <p:nvPr/>
        </p:nvSpPr>
        <p:spPr bwMode="auto">
          <a:xfrm>
            <a:off x="4876800" y="25146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51" name="Text Box 19"/>
          <p:cNvSpPr txBox="1">
            <a:spLocks noChangeArrowheads="1"/>
          </p:cNvSpPr>
          <p:nvPr/>
        </p:nvSpPr>
        <p:spPr bwMode="auto">
          <a:xfrm>
            <a:off x="2574925" y="2327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1</a:t>
            </a:r>
          </a:p>
        </p:txBody>
      </p:sp>
      <p:sp>
        <p:nvSpPr>
          <p:cNvPr id="197652" name="Text Box 20"/>
          <p:cNvSpPr txBox="1">
            <a:spLocks noChangeArrowheads="1"/>
          </p:cNvSpPr>
          <p:nvPr/>
        </p:nvSpPr>
        <p:spPr bwMode="auto">
          <a:xfrm>
            <a:off x="2498725" y="4232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2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32607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4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4479925" y="3165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7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3794125" y="1946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8</a:t>
            </a:r>
          </a:p>
        </p:txBody>
      </p:sp>
      <p:sp>
        <p:nvSpPr>
          <p:cNvPr id="197656" name="Text Box 24"/>
          <p:cNvSpPr txBox="1">
            <a:spLocks noChangeArrowheads="1"/>
          </p:cNvSpPr>
          <p:nvPr/>
        </p:nvSpPr>
        <p:spPr bwMode="auto">
          <a:xfrm>
            <a:off x="3870325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9</a:t>
            </a:r>
          </a:p>
        </p:txBody>
      </p:sp>
      <p:sp>
        <p:nvSpPr>
          <p:cNvPr id="197657" name="Text Box 25"/>
          <p:cNvSpPr txBox="1">
            <a:spLocks noChangeArrowheads="1"/>
          </p:cNvSpPr>
          <p:nvPr/>
        </p:nvSpPr>
        <p:spPr bwMode="auto">
          <a:xfrm>
            <a:off x="5470525" y="2479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5</a:t>
            </a:r>
          </a:p>
        </p:txBody>
      </p:sp>
      <p:sp>
        <p:nvSpPr>
          <p:cNvPr id="197658" name="Text Box 26"/>
          <p:cNvSpPr txBox="1">
            <a:spLocks noChangeArrowheads="1"/>
          </p:cNvSpPr>
          <p:nvPr/>
        </p:nvSpPr>
        <p:spPr bwMode="auto">
          <a:xfrm>
            <a:off x="5470525" y="3927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6</a:t>
            </a:r>
          </a:p>
        </p:txBody>
      </p:sp>
      <p:sp>
        <p:nvSpPr>
          <p:cNvPr id="197659" name="Text Box 27"/>
          <p:cNvSpPr txBox="1">
            <a:spLocks noChangeArrowheads="1"/>
          </p:cNvSpPr>
          <p:nvPr/>
        </p:nvSpPr>
        <p:spPr bwMode="auto">
          <a:xfrm flipV="1">
            <a:off x="990600" y="320040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97660" name="Text Box 28"/>
          <p:cNvSpPr txBox="1">
            <a:spLocks noChangeArrowheads="1"/>
          </p:cNvSpPr>
          <p:nvPr/>
        </p:nvSpPr>
        <p:spPr bwMode="auto">
          <a:xfrm>
            <a:off x="5851525" y="2327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97661" name="Text Box 29"/>
          <p:cNvSpPr txBox="1">
            <a:spLocks noChangeArrowheads="1"/>
          </p:cNvSpPr>
          <p:nvPr/>
        </p:nvSpPr>
        <p:spPr bwMode="auto">
          <a:xfrm>
            <a:off x="19653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3</a:t>
            </a:r>
          </a:p>
        </p:txBody>
      </p:sp>
      <p:sp>
        <p:nvSpPr>
          <p:cNvPr id="197662" name="Text Box 30"/>
          <p:cNvSpPr txBox="1">
            <a:spLocks noChangeArrowheads="1"/>
          </p:cNvSpPr>
          <p:nvPr/>
        </p:nvSpPr>
        <p:spPr bwMode="auto">
          <a:xfrm>
            <a:off x="3565525" y="1641475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48" charset="0"/>
              </a:rPr>
              <a:t>absorb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Message complexity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841375" y="1428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990600" y="1524000"/>
            <a:ext cx="713263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At least two messages (</a:t>
            </a:r>
            <a:r>
              <a:rPr lang="en-US" i="1">
                <a:solidFill>
                  <a:schemeClr val="accent2"/>
                </a:solidFill>
                <a:latin typeface="Arial Narrow" pitchFamily="48" charset="0"/>
              </a:rPr>
              <a:t>test + reject</a:t>
            </a:r>
            <a:r>
              <a:rPr lang="en-US" b="0">
                <a:latin typeface="Arial Narrow" pitchFamily="48" charset="0"/>
              </a:rPr>
              <a:t>) must pass through each</a:t>
            </a:r>
          </a:p>
          <a:p>
            <a:r>
              <a:rPr lang="en-US" b="0">
                <a:latin typeface="Arial Narrow" pitchFamily="48" charset="0"/>
              </a:rPr>
              <a:t>rejected edge. The upper bound is 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2|E|</a:t>
            </a:r>
            <a:r>
              <a:rPr lang="en-US" b="0">
                <a:latin typeface="Arial Narrow" pitchFamily="48" charset="0"/>
              </a:rPr>
              <a:t> messages.</a:t>
            </a:r>
          </a:p>
          <a:p>
            <a:endParaRPr lang="en-US" b="0">
              <a:latin typeface="Arial Narrow" pitchFamily="48" charset="0"/>
            </a:endParaRPr>
          </a:p>
          <a:p>
            <a:r>
              <a:rPr lang="en-US" b="0">
                <a:latin typeface="Arial Narrow" pitchFamily="48" charset="0"/>
              </a:rPr>
              <a:t>At each of the </a:t>
            </a:r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log N</a:t>
            </a:r>
            <a:r>
              <a:rPr lang="en-US" b="0">
                <a:latin typeface="Arial Narrow" pitchFamily="48" charset="0"/>
              </a:rPr>
              <a:t> levels, a node can receive at most (1) one</a:t>
            </a:r>
          </a:p>
          <a:p>
            <a:r>
              <a:rPr lang="en-US" i="1">
                <a:solidFill>
                  <a:schemeClr val="accent2"/>
                </a:solidFill>
                <a:latin typeface="Arial Narrow" pitchFamily="48" charset="0"/>
              </a:rPr>
              <a:t>initiate</a:t>
            </a:r>
            <a:r>
              <a:rPr lang="en-US" b="0">
                <a:latin typeface="Arial Narrow" pitchFamily="48" charset="0"/>
              </a:rPr>
              <a:t> message and (2) one </a:t>
            </a:r>
            <a:r>
              <a:rPr lang="en-US" i="1">
                <a:solidFill>
                  <a:schemeClr val="accent2"/>
                </a:solidFill>
                <a:latin typeface="Arial Narrow" pitchFamily="48" charset="0"/>
              </a:rPr>
              <a:t>accept</a:t>
            </a:r>
            <a:r>
              <a:rPr lang="en-US" b="0">
                <a:latin typeface="Arial Narrow" pitchFamily="48" charset="0"/>
              </a:rPr>
              <a:t> message (3) one </a:t>
            </a:r>
            <a:r>
              <a:rPr lang="en-US" i="1">
                <a:solidFill>
                  <a:schemeClr val="accent2"/>
                </a:solidFill>
                <a:latin typeface="Arial Narrow" pitchFamily="48" charset="0"/>
              </a:rPr>
              <a:t>join</a:t>
            </a:r>
          </a:p>
          <a:p>
            <a:r>
              <a:rPr lang="en-US" b="0">
                <a:latin typeface="Arial Narrow" pitchFamily="48" charset="0"/>
              </a:rPr>
              <a:t>message (4)  one </a:t>
            </a:r>
            <a:r>
              <a:rPr lang="en-US" i="1">
                <a:solidFill>
                  <a:schemeClr val="accent2"/>
                </a:solidFill>
                <a:latin typeface="Arial Narrow" pitchFamily="48" charset="0"/>
              </a:rPr>
              <a:t>test</a:t>
            </a:r>
            <a:r>
              <a:rPr lang="en-US" b="0">
                <a:latin typeface="Arial Narrow" pitchFamily="48" charset="0"/>
              </a:rPr>
              <a:t> message </a:t>
            </a:r>
            <a:r>
              <a:rPr lang="en-US" b="0" i="1">
                <a:latin typeface="Arial Narrow" pitchFamily="48" charset="0"/>
              </a:rPr>
              <a:t>not </a:t>
            </a:r>
            <a:r>
              <a:rPr lang="en-US" b="0">
                <a:latin typeface="Arial Narrow" pitchFamily="48" charset="0"/>
              </a:rPr>
              <a:t>leading to a rejection, and</a:t>
            </a:r>
          </a:p>
          <a:p>
            <a:r>
              <a:rPr lang="en-US" b="0">
                <a:latin typeface="Arial Narrow" pitchFamily="48" charset="0"/>
              </a:rPr>
              <a:t>(5) one </a:t>
            </a:r>
            <a:r>
              <a:rPr lang="en-US" i="1">
                <a:solidFill>
                  <a:schemeClr val="accent2"/>
                </a:solidFill>
                <a:latin typeface="Arial Narrow" pitchFamily="48" charset="0"/>
              </a:rPr>
              <a:t>changeroot</a:t>
            </a:r>
            <a:r>
              <a:rPr lang="en-US" b="0">
                <a:latin typeface="Arial Narrow" pitchFamily="48" charset="0"/>
              </a:rPr>
              <a:t> message.</a:t>
            </a:r>
          </a:p>
          <a:p>
            <a:endParaRPr lang="en-US" b="0">
              <a:latin typeface="Arial Narrow" pitchFamily="48" charset="0"/>
            </a:endParaRPr>
          </a:p>
          <a:p>
            <a:r>
              <a:rPr lang="en-US" b="0">
                <a:latin typeface="Arial Narrow" pitchFamily="48" charset="0"/>
              </a:rPr>
              <a:t>So, the total number of messages has an upper bound of</a:t>
            </a:r>
          </a:p>
          <a:p>
            <a:r>
              <a:rPr lang="en-US">
                <a:solidFill>
                  <a:srgbClr val="C70F05"/>
                </a:solidFill>
                <a:latin typeface="Arial Narrow" pitchFamily="48" charset="0"/>
              </a:rPr>
              <a:t>2|E| + 5N logN</a:t>
            </a:r>
            <a:endParaRPr lang="en-US" b="0">
              <a:latin typeface="Arial Narrow" pitchFamily="4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Routing revisited</a:t>
            </a:r>
            <a:endParaRPr lang="en-US"/>
          </a:p>
        </p:txBody>
      </p:sp>
      <p:pic>
        <p:nvPicPr>
          <p:cNvPr id="155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838200"/>
            <a:ext cx="7086600" cy="5410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1828800" y="6096000"/>
            <a:ext cx="578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(borrowed from Cisco documentation http://www.cisco.com)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Routing: Shortest Path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19200"/>
            <a:ext cx="8382000" cy="9144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Most shortest path algorithms are adaptations of the classic </a:t>
            </a:r>
            <a:r>
              <a:rPr lang="en-US" sz="2000" b="1">
                <a:solidFill>
                  <a:srgbClr val="C70F05"/>
                </a:solidFill>
                <a:latin typeface="Arial Narrow" pitchFamily="48" charset="0"/>
              </a:rPr>
              <a:t>Bellman-Ford algorithm</a:t>
            </a:r>
            <a:r>
              <a:rPr lang="en-US" sz="2000">
                <a:latin typeface="Arial Narrow" pitchFamily="48" charset="0"/>
              </a:rPr>
              <a:t>. Computes shortest path if there are </a:t>
            </a:r>
            <a:r>
              <a:rPr lang="en-US" sz="2000">
                <a:solidFill>
                  <a:srgbClr val="C70F05"/>
                </a:solidFill>
                <a:latin typeface="Arial Narrow" pitchFamily="48" charset="0"/>
              </a:rPr>
              <a:t>no cycle of negative weight</a:t>
            </a:r>
            <a:r>
              <a:rPr lang="en-US" sz="2000">
                <a:latin typeface="Arial Narrow" pitchFamily="48" charset="0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Let </a:t>
            </a:r>
            <a:r>
              <a:rPr lang="en-US" sz="2000" b="1">
                <a:latin typeface="Arial Narrow" pitchFamily="48" charset="0"/>
              </a:rPr>
              <a:t>D(j)</a:t>
            </a:r>
            <a:r>
              <a:rPr lang="en-US" sz="2000">
                <a:latin typeface="Arial Narrow" pitchFamily="48" charset="0"/>
              </a:rPr>
              <a:t> = shortest distance of j from initiator</a:t>
            </a:r>
            <a:r>
              <a:rPr lang="en-US" sz="1600">
                <a:latin typeface="Arial Narrow" pitchFamily="48" charset="0"/>
              </a:rPr>
              <a:t> 0. Thus D(0) =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</p:txBody>
      </p:sp>
      <p:graphicFrame>
        <p:nvGraphicFramePr>
          <p:cNvPr id="1566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953000" y="2684463"/>
          <a:ext cx="3813175" cy="1511300"/>
        </p:xfrm>
        <a:graphic>
          <a:graphicData uri="http://schemas.openxmlformats.org/presentationml/2006/ole">
            <p:oleObj spid="_x0000_s156676" name="Document" r:id="rId3" imgW="2983992" imgH="1182624" progId="Word.Document.8">
              <p:embed/>
            </p:oleObj>
          </a:graphicData>
        </a:graphic>
      </p:graphicFrame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2819400" y="2895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0</a:t>
            </a:r>
          </a:p>
        </p:txBody>
      </p:sp>
      <p:sp>
        <p:nvSpPr>
          <p:cNvPr id="156678" name="Oval 6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j</a:t>
            </a:r>
          </a:p>
        </p:txBody>
      </p:sp>
      <p:sp>
        <p:nvSpPr>
          <p:cNvPr id="156679" name="Oval 7"/>
          <p:cNvSpPr>
            <a:spLocks noChangeArrowheads="1"/>
          </p:cNvSpPr>
          <p:nvPr/>
        </p:nvSpPr>
        <p:spPr bwMode="auto">
          <a:xfrm>
            <a:off x="3810000" y="3810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0" name="Oval 8"/>
          <p:cNvSpPr>
            <a:spLocks noChangeArrowheads="1"/>
          </p:cNvSpPr>
          <p:nvPr/>
        </p:nvSpPr>
        <p:spPr bwMode="auto">
          <a:xfrm>
            <a:off x="1828800" y="4724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48" charset="0"/>
              </a:rPr>
              <a:t>k</a:t>
            </a:r>
          </a:p>
        </p:txBody>
      </p:sp>
      <p:sp>
        <p:nvSpPr>
          <p:cNvPr id="156681" name="Oval 9"/>
          <p:cNvSpPr>
            <a:spLocks noChangeArrowheads="1"/>
          </p:cNvSpPr>
          <p:nvPr/>
        </p:nvSpPr>
        <p:spPr bwMode="auto">
          <a:xfrm>
            <a:off x="4038600" y="3048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2" name="Line 10"/>
          <p:cNvSpPr>
            <a:spLocks noChangeShapeType="1"/>
          </p:cNvSpPr>
          <p:nvPr/>
        </p:nvSpPr>
        <p:spPr bwMode="auto">
          <a:xfrm>
            <a:off x="2971800" y="3200400"/>
            <a:ext cx="0" cy="762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 flipH="1">
            <a:off x="3124200" y="3962400"/>
            <a:ext cx="685800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4" name="Line 12"/>
          <p:cNvSpPr>
            <a:spLocks noChangeShapeType="1"/>
          </p:cNvSpPr>
          <p:nvPr/>
        </p:nvSpPr>
        <p:spPr bwMode="auto">
          <a:xfrm>
            <a:off x="3124200" y="3048000"/>
            <a:ext cx="914400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5" name="Line 13"/>
          <p:cNvSpPr>
            <a:spLocks noChangeShapeType="1"/>
          </p:cNvSpPr>
          <p:nvPr/>
        </p:nvSpPr>
        <p:spPr bwMode="auto">
          <a:xfrm flipH="1">
            <a:off x="2133600" y="4191000"/>
            <a:ext cx="7620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6" name="Oval 14"/>
          <p:cNvSpPr>
            <a:spLocks noChangeArrowheads="1"/>
          </p:cNvSpPr>
          <p:nvPr/>
        </p:nvSpPr>
        <p:spPr bwMode="auto">
          <a:xfrm>
            <a:off x="3581400" y="5257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7" name="Line 15"/>
          <p:cNvSpPr>
            <a:spLocks noChangeShapeType="1"/>
          </p:cNvSpPr>
          <p:nvPr/>
        </p:nvSpPr>
        <p:spPr bwMode="auto">
          <a:xfrm>
            <a:off x="3048000" y="4191000"/>
            <a:ext cx="609600" cy="1066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8" name="Line 16"/>
          <p:cNvSpPr>
            <a:spLocks noChangeShapeType="1"/>
          </p:cNvSpPr>
          <p:nvPr/>
        </p:nvSpPr>
        <p:spPr bwMode="auto">
          <a:xfrm>
            <a:off x="28194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689" name="Text Box 17"/>
          <p:cNvSpPr txBox="1">
            <a:spLocks noChangeArrowheads="1"/>
          </p:cNvSpPr>
          <p:nvPr/>
        </p:nvSpPr>
        <p:spPr bwMode="auto">
          <a:xfrm>
            <a:off x="3200400" y="2736850"/>
            <a:ext cx="9366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Times New Roman" pitchFamily="48" charset="0"/>
              </a:rPr>
              <a:t>w(0,m),</a:t>
            </a:r>
            <a:r>
              <a:rPr lang="en-US" sz="1600" b="0">
                <a:solidFill>
                  <a:srgbClr val="C70F05"/>
                </a:solidFill>
                <a:latin typeface="Impact" charset="0"/>
              </a:rPr>
              <a:t>0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56690" name="Text Box 18"/>
          <p:cNvSpPr txBox="1">
            <a:spLocks noChangeArrowheads="1"/>
          </p:cNvSpPr>
          <p:nvPr/>
        </p:nvSpPr>
        <p:spPr bwMode="auto">
          <a:xfrm>
            <a:off x="1219200" y="4052888"/>
            <a:ext cx="1574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Times New Roman" pitchFamily="48" charset="0"/>
              </a:rPr>
              <a:t>(w(0,j)+w(j,k)), </a:t>
            </a:r>
            <a:r>
              <a:rPr lang="en-US" sz="1600" b="0">
                <a:solidFill>
                  <a:srgbClr val="C70F05"/>
                </a:solidFill>
                <a:latin typeface="Impact" charset="0"/>
              </a:rPr>
              <a:t>j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56691" name="Rectangle 19"/>
          <p:cNvSpPr>
            <a:spLocks noChangeArrowheads="1"/>
          </p:cNvSpPr>
          <p:nvPr/>
        </p:nvSpPr>
        <p:spPr bwMode="auto">
          <a:xfrm>
            <a:off x="4343400" y="457200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Times New Roman" pitchFamily="48" charset="0"/>
              </a:rPr>
              <a:t>The edge weights can represent </a:t>
            </a:r>
            <a:r>
              <a:rPr lang="en-US" sz="1600">
                <a:solidFill>
                  <a:srgbClr val="C70F05"/>
                </a:solidFill>
                <a:latin typeface="Times New Roman" pitchFamily="48" charset="0"/>
              </a:rPr>
              <a:t>latency</a:t>
            </a:r>
            <a:r>
              <a:rPr lang="en-US" sz="1600">
                <a:solidFill>
                  <a:schemeClr val="accent2"/>
                </a:solidFill>
                <a:latin typeface="Times New Roman" pitchFamily="48" charset="0"/>
              </a:rPr>
              <a:t> or </a:t>
            </a:r>
            <a:r>
              <a:rPr lang="en-US" sz="1600">
                <a:solidFill>
                  <a:srgbClr val="C70F05"/>
                </a:solidFill>
                <a:latin typeface="Times New Roman" pitchFamily="48" charset="0"/>
              </a:rPr>
              <a:t>distance</a:t>
            </a:r>
            <a:r>
              <a:rPr lang="en-US" sz="1600">
                <a:solidFill>
                  <a:schemeClr val="accent2"/>
                </a:solidFill>
                <a:latin typeface="Times New Roman" pitchFamily="48" charset="0"/>
              </a:rPr>
              <a:t> or some other appropriate parameter</a:t>
            </a:r>
            <a:r>
              <a:rPr lang="en-US" sz="1600">
                <a:solidFill>
                  <a:srgbClr val="C70F05"/>
                </a:solidFill>
                <a:latin typeface="Times New Roman" pitchFamily="48" charset="0"/>
              </a:rPr>
              <a:t>.</a:t>
            </a:r>
            <a:endParaRPr lang="en-US">
              <a:solidFill>
                <a:schemeClr val="accent2"/>
              </a:solidFill>
              <a:latin typeface="Times New Roman" pitchFamily="48" charset="0"/>
            </a:endParaRPr>
          </a:p>
        </p:txBody>
      </p:sp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381000" y="5638800"/>
            <a:ext cx="8534400" cy="9159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0">
                <a:latin typeface="Arial Narrow" pitchFamily="48" charset="0"/>
              </a:rPr>
              <a:t>Classical algorithms: Bellman-Ford, Dijkstra’s algorithm are found in most algorithm books.</a:t>
            </a:r>
          </a:p>
          <a:p>
            <a:r>
              <a:rPr lang="en-US" sz="1800" b="0">
                <a:latin typeface="Arial Narrow" pitchFamily="48" charset="0"/>
              </a:rPr>
              <a:t>What is the difference between an (</a:t>
            </a:r>
            <a:r>
              <a:rPr lang="en-US" sz="1800">
                <a:solidFill>
                  <a:srgbClr val="990A00"/>
                </a:solidFill>
                <a:latin typeface="Arial Narrow" pitchFamily="48" charset="0"/>
              </a:rPr>
              <a:t>ordinary</a:t>
            </a:r>
            <a:r>
              <a:rPr lang="en-US" sz="1800" b="0">
                <a:latin typeface="Arial Narrow" pitchFamily="48" charset="0"/>
              </a:rPr>
              <a:t>) graph algorithm and a </a:t>
            </a:r>
            <a:r>
              <a:rPr lang="en-US" sz="1800" i="1">
                <a:solidFill>
                  <a:srgbClr val="C70F05"/>
                </a:solidFill>
                <a:latin typeface="Arial Narrow" pitchFamily="48" charset="0"/>
              </a:rPr>
              <a:t>distributed graph algorithm?</a:t>
            </a:r>
            <a:endParaRPr lang="en-US" sz="1800" b="0">
              <a:latin typeface="Arial Narrow" pitchFamily="48" charset="0"/>
            </a:endParaRPr>
          </a:p>
          <a:p>
            <a:endParaRPr lang="en-US" sz="1800" b="0">
              <a:latin typeface="Arial Narrow" pitchFamily="48" charset="0"/>
            </a:endParaRPr>
          </a:p>
        </p:txBody>
      </p:sp>
      <p:sp>
        <p:nvSpPr>
          <p:cNvPr id="156693" name="Rectangle 21"/>
          <p:cNvSpPr>
            <a:spLocks noChangeArrowheads="1"/>
          </p:cNvSpPr>
          <p:nvPr/>
        </p:nvSpPr>
        <p:spPr bwMode="auto">
          <a:xfrm>
            <a:off x="4038600" y="2971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48" charset="0"/>
              </a:rPr>
              <a:t>m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Shortest path</a:t>
            </a: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47800"/>
            <a:ext cx="50292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Impact" charset="0"/>
              </a:rPr>
              <a:t>Revisiting Bellman Ford : </a:t>
            </a:r>
            <a:r>
              <a:rPr lang="en-US" sz="2000">
                <a:solidFill>
                  <a:srgbClr val="C70F05"/>
                </a:solidFill>
                <a:latin typeface="Impact" charset="0"/>
              </a:rPr>
              <a:t>basic</a:t>
            </a:r>
            <a:r>
              <a:rPr lang="en-US" sz="2000">
                <a:latin typeface="Impact" charset="0"/>
              </a:rPr>
              <a:t> </a:t>
            </a:r>
            <a:r>
              <a:rPr lang="en-US" sz="2000">
                <a:solidFill>
                  <a:srgbClr val="C70F05"/>
                </a:solidFill>
                <a:latin typeface="Impact" charset="0"/>
              </a:rPr>
              <a:t>idea</a:t>
            </a:r>
            <a:endParaRPr lang="en-US" sz="2000">
              <a:latin typeface="Impact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Impact" charset="0"/>
              </a:rPr>
              <a:t>Consider a static topology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Process 0 sends w(0,i),0 to neighbor 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>
                <a:solidFill>
                  <a:schemeClr val="accent2"/>
                </a:solidFill>
                <a:latin typeface="Arial Narrow" pitchFamily="48" charset="0"/>
              </a:rPr>
              <a:t>{program for process i}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do  </a:t>
            </a:r>
            <a:r>
              <a:rPr lang="en-US" sz="2000">
                <a:latin typeface="Arial Narrow" pitchFamily="48" charset="0"/>
              </a:rPr>
              <a:t>message = (S,k) </a:t>
            </a:r>
            <a:r>
              <a:rPr lang="en-US" sz="2000">
                <a:latin typeface="Arial Narrow" pitchFamily="48" charset="0"/>
                <a:sym typeface="Symbol" pitchFamily="48" charset="2"/>
              </a:rPr>
              <a:t></a:t>
            </a:r>
            <a:r>
              <a:rPr lang="en-US" sz="2000">
                <a:latin typeface="Arial Narrow" pitchFamily="48" charset="0"/>
              </a:rPr>
              <a:t> S &lt; D(i) </a:t>
            </a:r>
            <a:r>
              <a:rPr lang="en-US" sz="2000">
                <a:latin typeface="Arial Narrow" pitchFamily="48" charset="0"/>
                <a:sym typeface="Monotype Sorts" charset="2"/>
              </a:rPr>
              <a:t> </a:t>
            </a:r>
            <a:r>
              <a:rPr lang="en-US" sz="2000">
                <a:latin typeface="Arial Narrow" pitchFamily="48" charset="0"/>
              </a:rPr>
              <a:t>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</a:t>
            </a:r>
            <a:r>
              <a:rPr lang="en-US" sz="2000" b="1">
                <a:latin typeface="Arial Narrow" pitchFamily="48" charset="0"/>
              </a:rPr>
              <a:t>if</a:t>
            </a:r>
            <a:r>
              <a:rPr lang="en-US" sz="2000">
                <a:latin typeface="Arial Narrow" pitchFamily="48" charset="0"/>
              </a:rPr>
              <a:t> parent ≠ k </a:t>
            </a:r>
            <a:r>
              <a:rPr lang="en-US" sz="2000">
                <a:latin typeface="Arial Narrow" pitchFamily="48" charset="0"/>
                <a:sym typeface="Monotype Sorts" charset="2"/>
              </a:rPr>
              <a:t></a:t>
            </a:r>
            <a:r>
              <a:rPr lang="en-US" sz="2000">
                <a:latin typeface="Arial Narrow" pitchFamily="48" charset="0"/>
              </a:rPr>
              <a:t> parent := k </a:t>
            </a:r>
            <a:r>
              <a:rPr lang="en-US" sz="2000" b="1">
                <a:latin typeface="Arial Narrow" pitchFamily="48" charset="0"/>
              </a:rPr>
              <a:t>fi;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	</a:t>
            </a:r>
            <a:r>
              <a:rPr lang="en-US" sz="2000">
                <a:latin typeface="Arial Narrow" pitchFamily="48" charset="0"/>
              </a:rPr>
              <a:t>D(i) := S;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</a:rPr>
              <a:t>	send (D(i)+w(i,j),i) to each neighbor j ≠ parent;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48" charset="0"/>
                <a:sym typeface="Symbol" pitchFamily="48" charset="2"/>
              </a:rPr>
              <a:t></a:t>
            </a:r>
            <a:r>
              <a:rPr lang="en-US" sz="2000">
                <a:latin typeface="Arial Narrow" pitchFamily="48" charset="0"/>
              </a:rPr>
              <a:t> 	message (S,k) </a:t>
            </a:r>
            <a:r>
              <a:rPr lang="en-US" sz="2000">
                <a:latin typeface="Arial Narrow" pitchFamily="48" charset="0"/>
                <a:sym typeface="Symbol" pitchFamily="48" charset="2"/>
              </a:rPr>
              <a:t></a:t>
            </a:r>
            <a:r>
              <a:rPr lang="en-US" sz="2000">
                <a:latin typeface="Arial Narrow" pitchFamily="48" charset="0"/>
              </a:rPr>
              <a:t> S ≥ D(i) </a:t>
            </a:r>
            <a:r>
              <a:rPr lang="en-US" sz="2000">
                <a:latin typeface="Arial Narrow" pitchFamily="48" charset="0"/>
                <a:sym typeface="Monotype Sorts" charset="2"/>
              </a:rPr>
              <a:t>--&gt;</a:t>
            </a:r>
            <a:r>
              <a:rPr lang="en-US" sz="2000">
                <a:latin typeface="Arial Narrow" pitchFamily="48" charset="0"/>
              </a:rPr>
              <a:t> skip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48" charset="0"/>
              </a:rPr>
              <a:t>od</a:t>
            </a:r>
          </a:p>
          <a:p>
            <a:pPr>
              <a:lnSpc>
                <a:spcPct val="90000"/>
              </a:lnSpc>
            </a:pPr>
            <a:endParaRPr lang="en-US" sz="1600"/>
          </a:p>
        </p:txBody>
      </p:sp>
      <p:graphicFrame>
        <p:nvGraphicFramePr>
          <p:cNvPr id="15770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953000" y="1773238"/>
          <a:ext cx="3352800" cy="1328737"/>
        </p:xfrm>
        <a:graphic>
          <a:graphicData uri="http://schemas.openxmlformats.org/presentationml/2006/ole">
            <p:oleObj spid="_x0000_s157700" name="Document" r:id="rId3" imgW="2983992" imgH="1182624" progId="Word.Document.8">
              <p:embed/>
            </p:oleObj>
          </a:graphicData>
        </a:graphic>
      </p:graphicFrame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5867400" y="3962400"/>
            <a:ext cx="2808288" cy="1371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48" charset="0"/>
              </a:rPr>
              <a:t>Computes the shortest</a:t>
            </a:r>
          </a:p>
          <a:p>
            <a:r>
              <a:rPr lang="en-US" sz="2000" b="0">
                <a:latin typeface="Times New Roman" pitchFamily="48" charset="0"/>
              </a:rPr>
              <a:t>distance to all nodes from</a:t>
            </a:r>
          </a:p>
          <a:p>
            <a:r>
              <a:rPr lang="en-US" sz="2000" b="0">
                <a:latin typeface="Times New Roman" pitchFamily="48" charset="0"/>
              </a:rPr>
              <a:t>an initiator node</a:t>
            </a:r>
          </a:p>
          <a:p>
            <a:endParaRPr lang="en-US" b="0">
              <a:latin typeface="Times New Roman" pitchFamily="48" charset="0"/>
            </a:endParaRPr>
          </a:p>
        </p:txBody>
      </p:sp>
      <p:sp>
        <p:nvSpPr>
          <p:cNvPr id="157702" name="Rectangle 6"/>
          <p:cNvSpPr>
            <a:spLocks noChangeArrowheads="1"/>
          </p:cNvSpPr>
          <p:nvPr/>
        </p:nvSpPr>
        <p:spPr bwMode="auto">
          <a:xfrm>
            <a:off x="841375" y="5613400"/>
            <a:ext cx="682625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pitchFamily="48" charset="0"/>
              </a:rPr>
              <a:t>The parent pointers help the packets navigate to the initiator</a:t>
            </a:r>
            <a:endParaRPr lang="en-US" b="0">
              <a:latin typeface="Times New Roman" pitchFamily="48" charset="0"/>
            </a:endParaRPr>
          </a:p>
        </p:txBody>
      </p:sp>
      <p:sp>
        <p:nvSpPr>
          <p:cNvPr id="157703" name="AutoShape 7"/>
          <p:cNvSpPr>
            <a:spLocks noChangeArrowheads="1"/>
          </p:cNvSpPr>
          <p:nvPr/>
        </p:nvSpPr>
        <p:spPr bwMode="auto">
          <a:xfrm>
            <a:off x="3962400" y="2819400"/>
            <a:ext cx="1066800" cy="609600"/>
          </a:xfrm>
          <a:prstGeom prst="wedgeRoundRectCallout">
            <a:avLst>
              <a:gd name="adj1" fmla="val -109819"/>
              <a:gd name="adj2" fmla="val 6406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0">
                <a:latin typeface="Arial Narrow" pitchFamily="48" charset="0"/>
              </a:rPr>
              <a:t>Current distance</a:t>
            </a:r>
            <a:endParaRPr lang="en-US" b="0">
              <a:latin typeface="Times New Roman" pitchFamily="4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Shortest path</a:t>
            </a:r>
            <a:endParaRPr lang="en-US"/>
          </a:p>
        </p:txBody>
      </p:sp>
      <p:sp>
        <p:nvSpPr>
          <p:cNvPr id="158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143000"/>
            <a:ext cx="4876800" cy="50292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Marker Felt" charset="0"/>
              </a:rPr>
              <a:t>Chandy &amp; Misra’s algorithm : basic idea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Marker Felt" charset="0"/>
              </a:rPr>
              <a:t>Consider a static topology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Arial Narrow" pitchFamily="4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Arial Narrow" pitchFamily="48" charset="0"/>
              </a:rPr>
              <a:t>Process 0 sends w(0,i),0 to neighbor i</a:t>
            </a:r>
            <a:endParaRPr lang="en-US" sz="1800" b="1">
              <a:solidFill>
                <a:schemeClr val="accent2"/>
              </a:solidFill>
              <a:latin typeface="Arial Narrow" pitchFamily="4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{for process i &gt; 0}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48" charset="0"/>
              </a:rPr>
              <a:t>do  </a:t>
            </a:r>
            <a:r>
              <a:rPr lang="en-US" sz="1800">
                <a:latin typeface="Arial Narrow" pitchFamily="48" charset="0"/>
              </a:rPr>
              <a:t> message = (S ,k) 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</a:t>
            </a:r>
            <a:r>
              <a:rPr lang="en-US" sz="1800">
                <a:latin typeface="Arial Narrow" pitchFamily="48" charset="0"/>
              </a:rPr>
              <a:t> S &lt; D   </a:t>
            </a:r>
            <a:r>
              <a:rPr lang="en-US" sz="1800">
                <a:latin typeface="Arial Narrow" pitchFamily="48" charset="0"/>
                <a:sym typeface="Monotype Sorts" charset="2"/>
              </a:rPr>
              <a:t></a:t>
            </a:r>
            <a:r>
              <a:rPr lang="en-US" sz="1800">
                <a:latin typeface="Arial Narrow" pitchFamily="48" charset="0"/>
              </a:rPr>
              <a:t>	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if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 parent ≠ k 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  <a:sym typeface="Monotype Sorts" charset="2"/>
              </a:rPr>
              <a:t>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  send ack to parent </a:t>
            </a:r>
            <a:r>
              <a:rPr lang="en-US" sz="1800" b="1">
                <a:solidFill>
                  <a:srgbClr val="C70F05"/>
                </a:solidFill>
                <a:latin typeface="Arial Narrow" pitchFamily="48" charset="0"/>
              </a:rPr>
              <a:t>fi;</a:t>
            </a:r>
            <a:endParaRPr lang="en-US" sz="1800">
              <a:solidFill>
                <a:srgbClr val="C70F05"/>
              </a:solidFill>
              <a:latin typeface="Arial Narrow" pitchFamily="4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parent := k; D := S;		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send (D + w(i,j), i) to each neighbor j ≠ parent;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48" charset="0"/>
              </a:rPr>
              <a:t>	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deficit := deficit + |N(i)| -1</a:t>
            </a:r>
          </a:p>
          <a:p>
            <a:pPr algn="just">
              <a:lnSpc>
                <a:spcPct val="120000"/>
              </a:lnSpc>
              <a:buFont typeface="Symbol" pitchFamily="48" charset="2"/>
              <a:buNone/>
            </a:pPr>
            <a:r>
              <a:rPr lang="en-US" sz="1800">
                <a:latin typeface="Arial Narrow" pitchFamily="48" charset="0"/>
                <a:sym typeface="Symbol" pitchFamily="48" charset="2"/>
              </a:rPr>
              <a:t></a:t>
            </a:r>
            <a:r>
              <a:rPr lang="en-US" sz="1800">
                <a:latin typeface="Arial Narrow" pitchFamily="48" charset="0"/>
              </a:rPr>
              <a:t> 	message (S,k) 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</a:t>
            </a:r>
            <a:r>
              <a:rPr lang="en-US" sz="1800">
                <a:latin typeface="Arial Narrow" pitchFamily="48" charset="0"/>
              </a:rPr>
              <a:t> S ≥ D </a:t>
            </a:r>
            <a:r>
              <a:rPr lang="en-US" sz="1800">
                <a:latin typeface="Arial Narrow" pitchFamily="48" charset="0"/>
                <a:sym typeface="Monotype Sorts" charset="2"/>
              </a:rPr>
              <a:t></a:t>
            </a:r>
            <a:r>
              <a:rPr lang="en-US" sz="1800">
                <a:latin typeface="Arial Narrow" pitchFamily="48" charset="0"/>
              </a:rPr>
              <a:t> 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send ack to sender</a:t>
            </a:r>
          </a:p>
          <a:p>
            <a:pPr algn="just">
              <a:lnSpc>
                <a:spcPct val="120000"/>
              </a:lnSpc>
              <a:buFont typeface="Symbol" pitchFamily="48" charset="2"/>
              <a:buNone/>
            </a:pPr>
            <a:r>
              <a:rPr lang="en-US" sz="1800">
                <a:latin typeface="Arial Narrow" pitchFamily="48" charset="0"/>
                <a:sym typeface="Symbol" pitchFamily="48" charset="2"/>
              </a:rPr>
              <a:t></a:t>
            </a:r>
            <a:r>
              <a:rPr lang="en-US" sz="1800">
                <a:latin typeface="Arial Narrow" pitchFamily="48" charset="0"/>
              </a:rPr>
              <a:t> 	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ack  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  <a:sym typeface="Monotype Sorts" charset="2"/>
              </a:rPr>
              <a:t>  </a:t>
            </a:r>
            <a:r>
              <a:rPr lang="en-US" sz="1800">
                <a:solidFill>
                  <a:srgbClr val="C70F05"/>
                </a:solidFill>
                <a:latin typeface="Arial Narrow" pitchFamily="48" charset="0"/>
              </a:rPr>
              <a:t>deficit := deficit –</a:t>
            </a:r>
            <a:r>
              <a:rPr lang="en-US" sz="1800">
                <a:latin typeface="Arial Narrow" pitchFamily="48" charset="0"/>
              </a:rPr>
              <a:t> 1</a:t>
            </a:r>
          </a:p>
          <a:p>
            <a:pPr algn="just">
              <a:lnSpc>
                <a:spcPct val="120000"/>
              </a:lnSpc>
              <a:buFont typeface="Symbol" pitchFamily="48" charset="2"/>
              <a:buChar char="ÿ"/>
            </a:pPr>
            <a:r>
              <a:rPr lang="en-US" sz="1800">
                <a:latin typeface="Arial Narrow" pitchFamily="48" charset="0"/>
              </a:rPr>
              <a:t>deficit = 0 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</a:t>
            </a:r>
            <a:r>
              <a:rPr lang="en-US" sz="1800">
                <a:latin typeface="Arial Narrow" pitchFamily="48" charset="0"/>
              </a:rPr>
              <a:t> parent </a:t>
            </a:r>
            <a:r>
              <a:rPr lang="en-US" sz="1800">
                <a:latin typeface="Arial Narrow" pitchFamily="48" charset="0"/>
                <a:sym typeface="Symbol" pitchFamily="48" charset="2"/>
              </a:rPr>
              <a:t></a:t>
            </a:r>
            <a:r>
              <a:rPr lang="en-US" sz="1800">
                <a:latin typeface="Arial Narrow" pitchFamily="48" charset="0"/>
              </a:rPr>
              <a:t> i </a:t>
            </a:r>
            <a:r>
              <a:rPr lang="en-US" sz="1800">
                <a:latin typeface="Arial Narrow" pitchFamily="48" charset="0"/>
                <a:sym typeface="Monotype Sorts" charset="2"/>
              </a:rPr>
              <a:t></a:t>
            </a:r>
            <a:r>
              <a:rPr lang="en-US" sz="1800">
                <a:latin typeface="Arial Narrow" pitchFamily="48" charset="0"/>
              </a:rPr>
              <a:t> send ack to parent </a:t>
            </a:r>
          </a:p>
          <a:p>
            <a:pPr algn="just">
              <a:lnSpc>
                <a:spcPct val="120000"/>
              </a:lnSpc>
              <a:buFont typeface="Symbol" pitchFamily="48" charset="2"/>
              <a:buNone/>
            </a:pPr>
            <a:r>
              <a:rPr lang="en-US" sz="1800" b="1">
                <a:latin typeface="Arial Narrow" pitchFamily="48" charset="0"/>
              </a:rPr>
              <a:t>od</a:t>
            </a:r>
          </a:p>
          <a:p>
            <a:pPr>
              <a:lnSpc>
                <a:spcPct val="90000"/>
              </a:lnSpc>
            </a:pPr>
            <a:endParaRPr lang="en-US" sz="1400"/>
          </a:p>
        </p:txBody>
      </p:sp>
      <p:sp>
        <p:nvSpPr>
          <p:cNvPr id="158724" name="Oval 4"/>
          <p:cNvSpPr>
            <a:spLocks noChangeArrowheads="1"/>
          </p:cNvSpPr>
          <p:nvPr/>
        </p:nvSpPr>
        <p:spPr bwMode="auto">
          <a:xfrm>
            <a:off x="6705600" y="1828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48" charset="0"/>
              </a:rPr>
              <a:t>0</a:t>
            </a:r>
          </a:p>
        </p:txBody>
      </p:sp>
      <p:sp>
        <p:nvSpPr>
          <p:cNvPr id="158725" name="Oval 5"/>
          <p:cNvSpPr>
            <a:spLocks noChangeArrowheads="1"/>
          </p:cNvSpPr>
          <p:nvPr/>
        </p:nvSpPr>
        <p:spPr bwMode="auto">
          <a:xfrm>
            <a:off x="6705600" y="2667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48" charset="0"/>
              </a:rPr>
              <a:t>2</a:t>
            </a:r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67056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48" charset="0"/>
              </a:rPr>
              <a:t>4</a:t>
            </a:r>
          </a:p>
        </p:txBody>
      </p:sp>
      <p:sp>
        <p:nvSpPr>
          <p:cNvPr id="158727" name="Oval 7"/>
          <p:cNvSpPr>
            <a:spLocks noChangeArrowheads="1"/>
          </p:cNvSpPr>
          <p:nvPr/>
        </p:nvSpPr>
        <p:spPr bwMode="auto">
          <a:xfrm>
            <a:off x="7620000" y="2667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48" charset="0"/>
              </a:rPr>
              <a:t>3</a:t>
            </a:r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5715000" y="2667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48" charset="0"/>
              </a:rPr>
              <a:t>1</a:t>
            </a:r>
          </a:p>
        </p:txBody>
      </p: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7620000" y="4038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48" charset="0"/>
              </a:rPr>
              <a:t>6</a:t>
            </a:r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5943600" y="4114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48" charset="0"/>
              </a:rPr>
              <a:t>5</a:t>
            </a:r>
          </a:p>
        </p:txBody>
      </p:sp>
      <p:sp>
        <p:nvSpPr>
          <p:cNvPr id="158731" name="Line 11"/>
          <p:cNvSpPr>
            <a:spLocks noChangeShapeType="1"/>
          </p:cNvSpPr>
          <p:nvPr/>
        </p:nvSpPr>
        <p:spPr bwMode="auto">
          <a:xfrm>
            <a:off x="6858000" y="213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 flipH="1">
            <a:off x="5943600" y="20574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3" name="Line 13"/>
          <p:cNvSpPr>
            <a:spLocks noChangeShapeType="1"/>
          </p:cNvSpPr>
          <p:nvPr/>
        </p:nvSpPr>
        <p:spPr bwMode="auto">
          <a:xfrm>
            <a:off x="7010400" y="2057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4" name="Line 14"/>
          <p:cNvSpPr>
            <a:spLocks noChangeShapeType="1"/>
          </p:cNvSpPr>
          <p:nvPr/>
        </p:nvSpPr>
        <p:spPr bwMode="auto">
          <a:xfrm>
            <a:off x="6858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5" name="Line 15"/>
          <p:cNvSpPr>
            <a:spLocks noChangeShapeType="1"/>
          </p:cNvSpPr>
          <p:nvPr/>
        </p:nvSpPr>
        <p:spPr bwMode="auto">
          <a:xfrm flipH="1">
            <a:off x="6172200" y="3733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6" name="Line 16"/>
          <p:cNvSpPr>
            <a:spLocks noChangeShapeType="1"/>
          </p:cNvSpPr>
          <p:nvPr/>
        </p:nvSpPr>
        <p:spPr bwMode="auto">
          <a:xfrm>
            <a:off x="7010400" y="37338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7" name="Line 17"/>
          <p:cNvSpPr>
            <a:spLocks noChangeShapeType="1"/>
          </p:cNvSpPr>
          <p:nvPr/>
        </p:nvSpPr>
        <p:spPr bwMode="auto">
          <a:xfrm>
            <a:off x="5943600" y="29718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8" name="Line 18"/>
          <p:cNvSpPr>
            <a:spLocks noChangeShapeType="1"/>
          </p:cNvSpPr>
          <p:nvPr/>
        </p:nvSpPr>
        <p:spPr bwMode="auto">
          <a:xfrm flipH="1">
            <a:off x="7010400" y="2895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9" name="Line 19"/>
          <p:cNvSpPr>
            <a:spLocks noChangeShapeType="1"/>
          </p:cNvSpPr>
          <p:nvPr/>
        </p:nvSpPr>
        <p:spPr bwMode="auto">
          <a:xfrm flipV="1">
            <a:off x="7772400" y="2971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40" name="Line 20"/>
          <p:cNvSpPr>
            <a:spLocks noChangeShapeType="1"/>
          </p:cNvSpPr>
          <p:nvPr/>
        </p:nvSpPr>
        <p:spPr bwMode="auto">
          <a:xfrm flipH="1">
            <a:off x="6248400" y="4267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41" name="Text Box 21"/>
          <p:cNvSpPr txBox="1">
            <a:spLocks noChangeArrowheads="1"/>
          </p:cNvSpPr>
          <p:nvPr/>
        </p:nvSpPr>
        <p:spPr bwMode="auto">
          <a:xfrm>
            <a:off x="6019800" y="2133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2</a:t>
            </a:r>
          </a:p>
        </p:txBody>
      </p:sp>
      <p:sp>
        <p:nvSpPr>
          <p:cNvPr id="158742" name="Text Box 22"/>
          <p:cNvSpPr txBox="1">
            <a:spLocks noChangeArrowheads="1"/>
          </p:cNvSpPr>
          <p:nvPr/>
        </p:nvSpPr>
        <p:spPr bwMode="auto">
          <a:xfrm>
            <a:off x="6096000" y="3124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4</a:t>
            </a:r>
          </a:p>
        </p:txBody>
      </p:sp>
      <p:sp>
        <p:nvSpPr>
          <p:cNvPr id="158743" name="Text Box 23"/>
          <p:cNvSpPr txBox="1">
            <a:spLocks noChangeArrowheads="1"/>
          </p:cNvSpPr>
          <p:nvPr/>
        </p:nvSpPr>
        <p:spPr bwMode="auto">
          <a:xfrm>
            <a:off x="6629400" y="2209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7</a:t>
            </a:r>
          </a:p>
        </p:txBody>
      </p:sp>
      <p:sp>
        <p:nvSpPr>
          <p:cNvPr id="158744" name="Text Box 24"/>
          <p:cNvSpPr txBox="1">
            <a:spLocks noChangeArrowheads="1"/>
          </p:cNvSpPr>
          <p:nvPr/>
        </p:nvSpPr>
        <p:spPr bwMode="auto">
          <a:xfrm>
            <a:off x="7315200" y="2133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1</a:t>
            </a:r>
          </a:p>
        </p:txBody>
      </p:sp>
      <p:sp>
        <p:nvSpPr>
          <p:cNvPr id="158745" name="Text Box 25"/>
          <p:cNvSpPr txBox="1">
            <a:spLocks noChangeArrowheads="1"/>
          </p:cNvSpPr>
          <p:nvPr/>
        </p:nvSpPr>
        <p:spPr bwMode="auto">
          <a:xfrm>
            <a:off x="6781800" y="3048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2</a:t>
            </a:r>
          </a:p>
        </p:txBody>
      </p:sp>
      <p:sp>
        <p:nvSpPr>
          <p:cNvPr id="158746" name="Text Box 26"/>
          <p:cNvSpPr txBox="1">
            <a:spLocks noChangeArrowheads="1"/>
          </p:cNvSpPr>
          <p:nvPr/>
        </p:nvSpPr>
        <p:spPr bwMode="auto">
          <a:xfrm>
            <a:off x="7315200" y="3124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7</a:t>
            </a:r>
          </a:p>
        </p:txBody>
      </p:sp>
      <p:sp>
        <p:nvSpPr>
          <p:cNvPr id="158747" name="Text Box 27"/>
          <p:cNvSpPr txBox="1">
            <a:spLocks noChangeArrowheads="1"/>
          </p:cNvSpPr>
          <p:nvPr/>
        </p:nvSpPr>
        <p:spPr bwMode="auto">
          <a:xfrm>
            <a:off x="6172200" y="3733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6</a:t>
            </a:r>
          </a:p>
        </p:txBody>
      </p:sp>
      <p:sp>
        <p:nvSpPr>
          <p:cNvPr id="158748" name="Text Box 28"/>
          <p:cNvSpPr txBox="1">
            <a:spLocks noChangeArrowheads="1"/>
          </p:cNvSpPr>
          <p:nvPr/>
        </p:nvSpPr>
        <p:spPr bwMode="auto">
          <a:xfrm>
            <a:off x="7239000" y="3657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2</a:t>
            </a:r>
          </a:p>
        </p:txBody>
      </p:sp>
      <p:sp>
        <p:nvSpPr>
          <p:cNvPr id="158749" name="Text Box 29"/>
          <p:cNvSpPr txBox="1">
            <a:spLocks noChangeArrowheads="1"/>
          </p:cNvSpPr>
          <p:nvPr/>
        </p:nvSpPr>
        <p:spPr bwMode="auto">
          <a:xfrm>
            <a:off x="6781800" y="4267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48" charset="0"/>
              </a:rPr>
              <a:t>3</a:t>
            </a:r>
          </a:p>
        </p:txBody>
      </p:sp>
      <p:sp>
        <p:nvSpPr>
          <p:cNvPr id="158750" name="Line 30"/>
          <p:cNvSpPr>
            <a:spLocks noChangeShapeType="1"/>
          </p:cNvSpPr>
          <p:nvPr/>
        </p:nvSpPr>
        <p:spPr bwMode="auto">
          <a:xfrm>
            <a:off x="7391400" y="2057400"/>
            <a:ext cx="228600" cy="228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51" name="Line 31"/>
          <p:cNvSpPr>
            <a:spLocks noChangeShapeType="1"/>
          </p:cNvSpPr>
          <p:nvPr/>
        </p:nvSpPr>
        <p:spPr bwMode="auto">
          <a:xfrm flipH="1">
            <a:off x="5943600" y="2057400"/>
            <a:ext cx="228600" cy="228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52" name="Line 32"/>
          <p:cNvSpPr>
            <a:spLocks noChangeShapeType="1"/>
          </p:cNvSpPr>
          <p:nvPr/>
        </p:nvSpPr>
        <p:spPr bwMode="auto">
          <a:xfrm>
            <a:off x="6934200" y="2286000"/>
            <a:ext cx="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53" name="Line 33"/>
          <p:cNvSpPr>
            <a:spLocks noChangeShapeType="1"/>
          </p:cNvSpPr>
          <p:nvPr/>
        </p:nvSpPr>
        <p:spPr bwMode="auto">
          <a:xfrm>
            <a:off x="6705600" y="3048000"/>
            <a:ext cx="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54" name="Line 34"/>
          <p:cNvSpPr>
            <a:spLocks noChangeShapeType="1"/>
          </p:cNvSpPr>
          <p:nvPr/>
        </p:nvSpPr>
        <p:spPr bwMode="auto">
          <a:xfrm>
            <a:off x="7086600" y="3886200"/>
            <a:ext cx="304800" cy="228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 flipH="1">
            <a:off x="6477000" y="3886200"/>
            <a:ext cx="228600" cy="228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56" name="Rectangle 36"/>
          <p:cNvSpPr>
            <a:spLocks noChangeArrowheads="1"/>
          </p:cNvSpPr>
          <p:nvPr/>
        </p:nvSpPr>
        <p:spPr bwMode="auto">
          <a:xfrm>
            <a:off x="5105400" y="4800600"/>
            <a:ext cx="3746500" cy="11906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48" charset="0"/>
              </a:rPr>
              <a:t>Combines shortest path computation</a:t>
            </a:r>
          </a:p>
          <a:p>
            <a:r>
              <a:rPr lang="en-US" sz="1800">
                <a:latin typeface="Arial Narrow" pitchFamily="48" charset="0"/>
              </a:rPr>
              <a:t>with termination detection. Termination </a:t>
            </a:r>
          </a:p>
          <a:p>
            <a:r>
              <a:rPr lang="en-US" sz="1800">
                <a:latin typeface="Arial Narrow" pitchFamily="48" charset="0"/>
              </a:rPr>
              <a:t>is detected when the initiator receives </a:t>
            </a:r>
          </a:p>
          <a:p>
            <a:r>
              <a:rPr lang="en-US" sz="1800">
                <a:latin typeface="Arial Narrow" pitchFamily="48" charset="0"/>
              </a:rPr>
              <a:t>ack from each neighbor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Shortest path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6934200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3600"/>
              <a:t>	</a:t>
            </a:r>
            <a:r>
              <a:rPr lang="en-US" sz="2800">
                <a:latin typeface="Arial Narrow" pitchFamily="48" charset="0"/>
              </a:rPr>
              <a:t>An important issue is: how well do such algorithms perform </a:t>
            </a:r>
            <a:r>
              <a:rPr lang="en-US" sz="2800">
                <a:solidFill>
                  <a:srgbClr val="C70F05"/>
                </a:solidFill>
                <a:latin typeface="Arial Narrow" pitchFamily="48" charset="0"/>
              </a:rPr>
              <a:t>when the topology changes</a:t>
            </a:r>
            <a:r>
              <a:rPr lang="en-US" sz="2800">
                <a:latin typeface="Arial Narrow" pitchFamily="48" charset="0"/>
              </a:rPr>
              <a:t>? No real network is static! 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endParaRPr lang="en-US" sz="2800">
              <a:latin typeface="Arial Narrow" pitchFamily="48" charset="0"/>
            </a:endParaRP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	Let us examine </a:t>
            </a:r>
            <a:r>
              <a:rPr lang="en-US" sz="2800" b="1" i="1">
                <a:solidFill>
                  <a:srgbClr val="C70F05"/>
                </a:solidFill>
                <a:latin typeface="Arial Narrow" pitchFamily="48" charset="0"/>
              </a:rPr>
              <a:t>distance vector routing</a:t>
            </a:r>
            <a:r>
              <a:rPr lang="en-US" sz="2800">
                <a:latin typeface="Arial Narrow" pitchFamily="48" charset="0"/>
              </a:rPr>
              <a:t> that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800">
                <a:latin typeface="Arial Narrow" pitchFamily="48" charset="0"/>
              </a:rPr>
              <a:t>	 is adaptation of the shortest path algorithm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86&quot;&gt;&lt;/object&gt;&lt;object type=&quot;2&quot; unique_id=&quot;10187&quot;&gt;&lt;object type=&quot;3&quot; unique_id=&quot;10188&quot;&gt;&lt;property id=&quot;20148&quot; value=&quot;5&quot;/&gt;&lt;property id=&quot;20300&quot; value=&quot;Slide 1 - &amp;quot;ITEC452&amp;#x0D;&amp;#x0A;Distributed Computing&amp;#x0D;&amp;#x0A;&amp;#x0D;&amp;#x0A;&amp;#x0D;&amp;#x0A;Lecture 9&amp;#x0D;&amp;#x0A;Graph Algorithms&amp;quot;&quot;/&gt;&lt;property id=&quot;20307&quot; value=&quot;304&quot;/&gt;&lt;/object&gt;&lt;object type=&quot;3&quot; unique_id=&quot;10189&quot;&gt;&lt;property id=&quot;20148&quot; value=&quot;5&quot;/&gt;&lt;property id=&quot;20300&quot; value=&quot;Slide 2 - &amp;quot;Graph Algorithms&amp;quot;&quot;/&gt;&lt;property id=&quot;20307&quot; value=&quot;305&quot;/&gt;&lt;/object&gt;&lt;object type=&quot;3&quot; unique_id=&quot;10190&quot;&gt;&lt;property id=&quot;20148&quot; value=&quot;5&quot;/&gt;&lt;property id=&quot;20300&quot; value=&quot;Slide 3 - &amp;quot;Routing&amp;quot;&quot;/&gt;&lt;property id=&quot;20307&quot; value=&quot;306&quot;/&gt;&lt;/object&gt;&lt;object type=&quot;3&quot; unique_id=&quot;10191&quot;&gt;&lt;property id=&quot;20148&quot; value=&quot;5&quot;/&gt;&lt;property id=&quot;20300&quot; value=&quot;Slide 4 - &amp;quot;Internet routing&amp;quot;&quot;/&gt;&lt;property id=&quot;20307&quot; value=&quot;307&quot;/&gt;&lt;/object&gt;&lt;object type=&quot;3&quot; unique_id=&quot;10192&quot;&gt;&lt;property id=&quot;20148&quot; value=&quot;5&quot;/&gt;&lt;property id=&quot;20300&quot; value=&quot;Slide 5 - &amp;quot;Routing revisited&amp;quot;&quot;/&gt;&lt;property id=&quot;20307&quot; value=&quot;308&quot;/&gt;&lt;/object&gt;&lt;object type=&quot;3&quot; unique_id=&quot;10193&quot;&gt;&lt;property id=&quot;20148&quot; value=&quot;5&quot;/&gt;&lt;property id=&quot;20300&quot; value=&quot;Slide 6 - &amp;quot;Routing: Shortest Path&amp;quot;&quot;/&gt;&lt;property id=&quot;20307&quot; value=&quot;309&quot;/&gt;&lt;/object&gt;&lt;object type=&quot;3&quot; unique_id=&quot;10194&quot;&gt;&lt;property id=&quot;20148&quot; value=&quot;5&quot;/&gt;&lt;property id=&quot;20300&quot; value=&quot;Slide 7 - &amp;quot;Shortest path&amp;quot;&quot;/&gt;&lt;property id=&quot;20307&quot; value=&quot;310&quot;/&gt;&lt;/object&gt;&lt;object type=&quot;3&quot; unique_id=&quot;10195&quot;&gt;&lt;property id=&quot;20148&quot; value=&quot;5&quot;/&gt;&lt;property id=&quot;20300&quot; value=&quot;Slide 8 - &amp;quot;Shortest path&amp;quot;&quot;/&gt;&lt;property id=&quot;20307&quot; value=&quot;311&quot;/&gt;&lt;/object&gt;&lt;object type=&quot;3&quot; unique_id=&quot;10196&quot;&gt;&lt;property id=&quot;20148&quot; value=&quot;5&quot;/&gt;&lt;property id=&quot;20300&quot; value=&quot;Slide 9 - &amp;quot;Shortest path&amp;quot;&quot;/&gt;&lt;property id=&quot;20307&quot; value=&quot;312&quot;/&gt;&lt;/object&gt;&lt;object type=&quot;3&quot; unique_id=&quot;10197&quot;&gt;&lt;property id=&quot;20148&quot; value=&quot;5&quot;/&gt;&lt;property id=&quot;20300&quot; value=&quot;Slide 10 - &amp;quot;Distance Vector Routing&amp;quot;&quot;/&gt;&lt;property id=&quot;20307&quot; value=&quot;313&quot;/&gt;&lt;/object&gt;&lt;object type=&quot;3&quot; unique_id=&quot;10198&quot;&gt;&lt;property id=&quot;20148&quot; value=&quot;5&quot;/&gt;&lt;property id=&quot;20300&quot; value=&quot;Slide 11 - &amp;quot;Counting to infinity&amp;quot;&quot;/&gt;&lt;property id=&quot;20307&quot; value=&quot;314&quot;/&gt;&lt;/object&gt;&lt;object type=&quot;3&quot; unique_id=&quot;10199&quot;&gt;&lt;property id=&quot;20148&quot; value=&quot;5&quot;/&gt;&lt;property id=&quot;20300&quot; value=&quot;Slide 12 - &amp;quot;Link State Routing&amp;quot;&quot;/&gt;&lt;property id=&quot;20307&quot; value=&quot;315&quot;/&gt;&lt;/object&gt;&lt;object type=&quot;3&quot; unique_id=&quot;10200&quot;&gt;&lt;property id=&quot;20148&quot; value=&quot;5&quot;/&gt;&lt;property id=&quot;20300&quot; value=&quot;Slide 13 - &amp;quot;Link State Routing&amp;quot;&quot;/&gt;&lt;property id=&quot;20307&quot; value=&quot;316&quot;/&gt;&lt;/object&gt;&lt;object type=&quot;3&quot; unique_id=&quot;10201&quot;&gt;&lt;property id=&quot;20148&quot; value=&quot;5&quot;/&gt;&lt;property id=&quot;20300&quot; value=&quot;Slide 14 - &amp;quot;Complexity of Bellman-Ford &amp;quot;&quot;/&gt;&lt;property id=&quot;20307&quot; value=&quot;317&quot;/&gt;&lt;/object&gt;&lt;object type=&quot;3&quot; unique_id=&quot;10202&quot;&gt;&lt;property id=&quot;20148&quot; value=&quot;5&quot;/&gt;&lt;property id=&quot;20300&quot; value=&quot;Slide 15 - &amp;quot;Interval Routing&amp;quot;&quot;/&gt;&lt;property id=&quot;20307&quot; value=&quot;318&quot;/&gt;&lt;/object&gt;&lt;object type=&quot;3&quot; unique_id=&quot;10203&quot;&gt;&lt;property id=&quot;20148&quot; value=&quot;5&quot;/&gt;&lt;property id=&quot;20300&quot; value=&quot;Slide 16 - &amp;quot;Interval Routing: Main idea&amp;quot;&quot;/&gt;&lt;property id=&quot;20307&quot; value=&quot;319&quot;/&gt;&lt;/object&gt;&lt;object type=&quot;3&quot; unique_id=&quot;10204&quot;&gt;&lt;property id=&quot;20148&quot; value=&quot;5&quot;/&gt;&lt;property id=&quot;20300&quot; value=&quot;Slide 17 - &amp;quot;Example of Interval Routing&amp;quot;&quot;/&gt;&lt;property id=&quot;20307&quot; value=&quot;320&quot;/&gt;&lt;/object&gt;&lt;object type=&quot;3&quot; unique_id=&quot;10205&quot;&gt;&lt;property id=&quot;20148&quot; value=&quot;5&quot;/&gt;&lt;property id=&quot;20300&quot; value=&quot;Slide 18 - &amp;quot;Labeling algorithm&amp;quot;&quot;/&gt;&lt;property id=&quot;20307&quot; value=&quot;321&quot;/&gt;&lt;/object&gt;&lt;object type=&quot;3&quot; unique_id=&quot;10206&quot;&gt;&lt;property id=&quot;20148&quot; value=&quot;5&quot;/&gt;&lt;property id=&quot;20300&quot; value=&quot;Slide 19 - &amp;quot;Another example&amp;quot;&quot;/&gt;&lt;property id=&quot;20307&quot; value=&quot;322&quot;/&gt;&lt;/object&gt;&lt;object type=&quot;3&quot; unique_id=&quot;10207&quot;&gt;&lt;property id=&quot;20148&quot; value=&quot;5&quot;/&gt;&lt;property id=&quot;20300&quot; value=&quot;Slide 20 - &amp;quot;Example of optimal routing&amp;quot;&quot;/&gt;&lt;property id=&quot;20307&quot; value=&quot;323&quot;/&gt;&lt;/object&gt;&lt;object type=&quot;3&quot; unique_id=&quot;10208&quot;&gt;&lt;property id=&quot;20148&quot; value=&quot;5&quot;/&gt;&lt;property id=&quot;20300&quot; value=&quot;Slide 21 - &amp;quot;So, what is the problem?&amp;quot;&quot;/&gt;&lt;property id=&quot;20307&quot; value=&quot;324&quot;/&gt;&lt;/object&gt;&lt;object type=&quot;3&quot; unique_id=&quot;10209&quot;&gt;&lt;property id=&quot;20148&quot; value=&quot;5&quot;/&gt;&lt;property id=&quot;20300&quot; value=&quot;Slide 22 - &amp;quot;Prefix routing&amp;quot;&quot;/&gt;&lt;property id=&quot;20307&quot; value=&quot;325&quot;/&gt;&lt;/object&gt;&lt;object type=&quot;3&quot; unique_id=&quot;10210&quot;&gt;&lt;property id=&quot;20148&quot; value=&quot;5&quot;/&gt;&lt;property id=&quot;20300&quot; value=&quot;Slide 23 - &amp;quot;Another example of prefix routing&amp;quot;&quot;/&gt;&lt;property id=&quot;20307&quot; value=&quot;326&quot;/&gt;&lt;/object&gt;&lt;object type=&quot;3&quot; unique_id=&quot;10211&quot;&gt;&lt;property id=&quot;20148&quot; value=&quot;5&quot;/&gt;&lt;property id=&quot;20300&quot; value=&quot;Slide 24 - &amp;quot;Spanning tree construction&amp;quot;&quot;/&gt;&lt;property id=&quot;20307&quot; value=&quot;327&quot;/&gt;&lt;/object&gt;&lt;object type=&quot;3&quot; unique_id=&quot;10212&quot;&gt;&lt;property id=&quot;20148&quot; value=&quot;5&quot;/&gt;&lt;property id=&quot;20300&quot; value=&quot;Slide 25 - &amp;quot;Graph traversal&amp;quot;&quot;/&gt;&lt;property id=&quot;20307&quot; value=&quot;328&quot;/&gt;&lt;/object&gt;&lt;object type=&quot;3&quot; unique_id=&quot;10213&quot;&gt;&lt;property id=&quot;20148&quot; value=&quot;5&quot;/&gt;&lt;property id=&quot;20300&quot; value=&quot;Slide 26 - &amp;quot;Graph traversal&amp;quot;&quot;/&gt;&lt;property id=&quot;20307&quot; value=&quot;329&quot;/&gt;&lt;/object&gt;&lt;object type=&quot;3&quot; unique_id=&quot;10214&quot;&gt;&lt;property id=&quot;20148&quot; value=&quot;5&quot;/&gt;&lt;property id=&quot;20300&quot; value=&quot;Slide 27 - &amp;quot;Minimum Spanning Tree&amp;quot;&quot;/&gt;&lt;property id=&quot;20307&quot; value=&quot;330&quot;/&gt;&lt;/object&gt;&lt;object type=&quot;3&quot; unique_id=&quot;10215&quot;&gt;&lt;property id=&quot;20148&quot; value=&quot;5&quot;/&gt;&lt;property id=&quot;20300&quot; value=&quot;Slide 28 - &amp;quot;Example&amp;quot;&quot;/&gt;&lt;property id=&quot;20307&quot; value=&quot;331&quot;/&gt;&lt;/object&gt;&lt;object type=&quot;3&quot; unique_id=&quot;10216&quot;&gt;&lt;property id=&quot;20148&quot; value=&quot;5&quot;/&gt;&lt;property id=&quot;20300&quot; value=&quot;Slide 29 - &amp;quot;Sequential algorithms for MST&amp;quot;&quot;/&gt;&lt;property id=&quot;20307&quot; value=&quot;332&quot;/&gt;&lt;/object&gt;&lt;object type=&quot;3&quot; unique_id=&quot;10217&quot;&gt;&lt;property id=&quot;20148&quot; value=&quot;5&quot;/&gt;&lt;property id=&quot;20300&quot; value=&quot;Slide 30 - &amp;quot;Minimum Spanning Tree&amp;quot;&quot;/&gt;&lt;property id=&quot;20307&quot; value=&quot;333&quot;/&gt;&lt;/object&gt;&lt;object type=&quot;3&quot; unique_id=&quot;10218&quot;&gt;&lt;property id=&quot;20148&quot; value=&quot;5&quot;/&gt;&lt;property id=&quot;20300&quot; value=&quot;Slide 31 - &amp;quot;Example&amp;quot;&quot;/&gt;&lt;property id=&quot;20307&quot; value=&quot;334&quot;/&gt;&lt;/object&gt;&lt;object type=&quot;3&quot; unique_id=&quot;10219&quot;&gt;&lt;property id=&quot;20148&quot; value=&quot;5&quot;/&gt;&lt;property id=&quot;20300&quot; value=&quot;Slide 32 - &amp;quot;Sequential algorithms for MST&amp;quot;&quot;/&gt;&lt;property id=&quot;20307&quot; value=&quot;335&quot;/&gt;&lt;/object&gt;&lt;object type=&quot;3&quot; unique_id=&quot;10220&quot;&gt;&lt;property id=&quot;20148&quot; value=&quot;5&quot;/&gt;&lt;property id=&quot;20300&quot; value=&quot;Slide 33 - &amp;quot;Gallagher-Humblet-Spira (GHS) Algorithm&amp;quot;&quot;/&gt;&lt;property id=&quot;20307&quot; value=&quot;336&quot;/&gt;&lt;/object&gt;&lt;object type=&quot;3&quot; unique_id=&quot;10221&quot;&gt;&lt;property id=&quot;20148&quot; value=&quot;5&quot;/&gt;&lt;property id=&quot;20300&quot; value=&quot;Slide 34 - &amp;quot;Challenges&amp;quot;&quot;/&gt;&lt;property id=&quot;20307&quot; value=&quot;337&quot;/&gt;&lt;/object&gt;&lt;object type=&quot;3&quot; unique_id=&quot;10222&quot;&gt;&lt;property id=&quot;20148&quot; value=&quot;5&quot;/&gt;&lt;property id=&quot;20300&quot; value=&quot;Slide 35 - &amp;quot;Challenges&amp;quot;&quot;/&gt;&lt;property id=&quot;20307&quot; value=&quot;338&quot;/&gt;&lt;/object&gt;&lt;object type=&quot;3&quot; unique_id=&quot;10223&quot;&gt;&lt;property id=&quot;20148&quot; value=&quot;5&quot;/&gt;&lt;property id=&quot;20300&quot; value=&quot;Slide 36 - &amp;quot;Two main steps&amp;quot;&quot;/&gt;&lt;property id=&quot;20307&quot; value=&quot;339&quot;/&gt;&lt;/object&gt;&lt;object type=&quot;3&quot; unique_id=&quot;10224&quot;&gt;&lt;property id=&quot;20148&quot; value=&quot;5&quot;/&gt;&lt;property id=&quot;20300&quot; value=&quot;Slide 37 - &amp;quot;Least weight outgoing edge&amp;quot;&quot;/&gt;&lt;property id=&quot;20307&quot; value=&quot;340&quot;/&gt;&lt;/object&gt;&lt;object type=&quot;3&quot; unique_id=&quot;10225&quot;&gt;&lt;property id=&quot;20148&quot; value=&quot;5&quot;/&gt;&lt;property id=&quot;20300&quot; value=&quot;Slide 38 - &amp;quot;Accept of reject?&amp;quot;&quot;/&gt;&lt;property id=&quot;20307&quot; value=&quot;341&quot;/&gt;&lt;/object&gt;&lt;object type=&quot;3&quot; unique_id=&quot;10226&quot;&gt;&lt;property id=&quot;20148&quot; value=&quot;5&quot;/&gt;&lt;property id=&quot;20300&quot; value=&quot;Slide 39 - &amp;quot;The major steps&amp;quot;&quot;/&gt;&lt;property id=&quot;20307&quot; value=&quot;342&quot;/&gt;&lt;/object&gt;&lt;object type=&quot;3&quot; unique_id=&quot;10227&quot;&gt;&lt;property id=&quot;20148&quot; value=&quot;5&quot;/&gt;&lt;property id=&quot;20300&quot; value=&quot;Slide 40 - &amp;quot;Classification of edges&amp;quot;&quot;/&gt;&lt;property id=&quot;20307&quot; value=&quot;343&quot;/&gt;&lt;/object&gt;&lt;object type=&quot;3&quot; unique_id=&quot;10228&quot;&gt;&lt;property id=&quot;20148&quot; value=&quot;5&quot;/&gt;&lt;property id=&quot;20300&quot; value=&quot;Slide 41 - &amp;quot;Wrapping it up&amp;quot;&quot;/&gt;&lt;property id=&quot;20307&quot; value=&quot;344&quot;/&gt;&lt;/object&gt;&lt;object type=&quot;3&quot; unique_id=&quot;10229&quot;&gt;&lt;property id=&quot;20148&quot; value=&quot;5&quot;/&gt;&lt;property id=&quot;20300&quot; value=&quot;Slide 42 - &amp;quot;Wrapping it up&amp;quot;&quot;/&gt;&lt;property id=&quot;20307&quot; value=&quot;345&quot;/&gt;&lt;/object&gt;&lt;object type=&quot;3&quot; unique_id=&quot;10230&quot;&gt;&lt;property id=&quot;20148&quot; value=&quot;5&quot;/&gt;&lt;property id=&quot;20300&quot; value=&quot;Slide 43 - &amp;quot;Example&amp;quot;&quot;/&gt;&lt;property id=&quot;20307&quot; value=&quot;346&quot;/&gt;&lt;/object&gt;&lt;object type=&quot;3&quot; unique_id=&quot;10231&quot;&gt;&lt;property id=&quot;20148&quot; value=&quot;5&quot;/&gt;&lt;property id=&quot;20300&quot; value=&quot;Slide 44 - &amp;quot;Example&amp;quot;&quot;/&gt;&lt;property id=&quot;20307&quot; value=&quot;347&quot;/&gt;&lt;/object&gt;&lt;object type=&quot;3&quot; unique_id=&quot;10232&quot;&gt;&lt;property id=&quot;20148&quot; value=&quot;5&quot;/&gt;&lt;property id=&quot;20300&quot; value=&quot;Slide 45 - &amp;quot;Example&amp;quot;&quot;/&gt;&lt;property id=&quot;20307&quot; value=&quot;348&quot;/&gt;&lt;/object&gt;&lt;object type=&quot;3&quot; unique_id=&quot;10233&quot;&gt;&lt;property id=&quot;20148&quot; value=&quot;5&quot;/&gt;&lt;property id=&quot;20300&quot; value=&quot;Slide 46 - &amp;quot;Example&amp;quot;&quot;/&gt;&lt;property id=&quot;20307&quot; value=&quot;349&quot;/&gt;&lt;/object&gt;&lt;object type=&quot;3&quot; unique_id=&quot;10234&quot;&gt;&lt;property id=&quot;20148&quot; value=&quot;5&quot;/&gt;&lt;property id=&quot;20300&quot; value=&quot;Slide 47 - &amp;quot;Message complexity&amp;quot;&quot;/&gt;&lt;property id=&quot;20307&quot; value=&quot;35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1970</TotalTime>
  <Words>1935</Words>
  <Application>Microsoft Office PowerPoint</Application>
  <PresentationFormat>On-screen Show (4:3)</PresentationFormat>
  <Paragraphs>487</Paragraphs>
  <Slides>47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5" baseType="lpstr">
      <vt:lpstr>Times New Roman</vt:lpstr>
      <vt:lpstr>Tahoma</vt:lpstr>
      <vt:lpstr>Arial Unicode MS</vt:lpstr>
      <vt:lpstr>Wingdings</vt:lpstr>
      <vt:lpstr>굴림</vt:lpstr>
      <vt:lpstr>Arial</vt:lpstr>
      <vt:lpstr>Impact</vt:lpstr>
      <vt:lpstr>Marker Felt</vt:lpstr>
      <vt:lpstr>Arial Narrow</vt:lpstr>
      <vt:lpstr>Lucida Grande</vt:lpstr>
      <vt:lpstr>Symbol</vt:lpstr>
      <vt:lpstr>Monotype Sorts</vt:lpstr>
      <vt:lpstr>Times</vt:lpstr>
      <vt:lpstr>New York</vt:lpstr>
      <vt:lpstr>Palatino</vt:lpstr>
      <vt:lpstr>Hoefler Text</vt:lpstr>
      <vt:lpstr>Module</vt:lpstr>
      <vt:lpstr>Microsoft Word Document</vt:lpstr>
      <vt:lpstr>ITEC452 Distributed Computing   Lecture 9 Graph Algorithms</vt:lpstr>
      <vt:lpstr>Graph Algorithms</vt:lpstr>
      <vt:lpstr>Routing</vt:lpstr>
      <vt:lpstr>Internet routing</vt:lpstr>
      <vt:lpstr>Routing revisited</vt:lpstr>
      <vt:lpstr>Routing: Shortest Path</vt:lpstr>
      <vt:lpstr>Shortest path</vt:lpstr>
      <vt:lpstr>Shortest path</vt:lpstr>
      <vt:lpstr>Shortest path</vt:lpstr>
      <vt:lpstr>Distance Vector Routing</vt:lpstr>
      <vt:lpstr>Counting to infinity</vt:lpstr>
      <vt:lpstr>Link State Routing</vt:lpstr>
      <vt:lpstr>Link State Routing</vt:lpstr>
      <vt:lpstr>Complexity of Bellman-Ford </vt:lpstr>
      <vt:lpstr>Interval Routing</vt:lpstr>
      <vt:lpstr>Interval Routing: Main idea</vt:lpstr>
      <vt:lpstr>Example of Interval Routing</vt:lpstr>
      <vt:lpstr>Labeling algorithm</vt:lpstr>
      <vt:lpstr>Another example</vt:lpstr>
      <vt:lpstr>Example of optimal routing</vt:lpstr>
      <vt:lpstr>So, what is the problem?</vt:lpstr>
      <vt:lpstr>Prefix routing</vt:lpstr>
      <vt:lpstr>Another example of prefix routing</vt:lpstr>
      <vt:lpstr>Spanning tree construction</vt:lpstr>
      <vt:lpstr>Graph traversal</vt:lpstr>
      <vt:lpstr>Graph traversal</vt:lpstr>
      <vt:lpstr>Minimum Spanning Tree</vt:lpstr>
      <vt:lpstr>Example</vt:lpstr>
      <vt:lpstr>Sequential algorithms for MST</vt:lpstr>
      <vt:lpstr>Minimum Spanning Tree</vt:lpstr>
      <vt:lpstr>Example</vt:lpstr>
      <vt:lpstr>Sequential algorithms for MST</vt:lpstr>
      <vt:lpstr>Gallagher-Humblet-Spira (GHS) Algorithm</vt:lpstr>
      <vt:lpstr>Challenges</vt:lpstr>
      <vt:lpstr>Challenges</vt:lpstr>
      <vt:lpstr>Two main steps</vt:lpstr>
      <vt:lpstr>Least weight outgoing edge</vt:lpstr>
      <vt:lpstr>Accept of reject?</vt:lpstr>
      <vt:lpstr>The major steps</vt:lpstr>
      <vt:lpstr>Classification of edges</vt:lpstr>
      <vt:lpstr>Wrapping it up</vt:lpstr>
      <vt:lpstr>Wrapping it up</vt:lpstr>
      <vt:lpstr>Example</vt:lpstr>
      <vt:lpstr>Example</vt:lpstr>
      <vt:lpstr>Example</vt:lpstr>
      <vt:lpstr>Example</vt:lpstr>
      <vt:lpstr>Message complexity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152</cp:revision>
  <dcterms:created xsi:type="dcterms:W3CDTF">2002-11-01T02:53:35Z</dcterms:created>
  <dcterms:modified xsi:type="dcterms:W3CDTF">2011-09-01T03:15:57Z</dcterms:modified>
</cp:coreProperties>
</file>