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04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</p:sldIdLst>
  <p:sldSz cx="9144000" cy="6858000" type="screen4x3"/>
  <p:notesSz cx="7010400" cy="92964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64F8471D-40B0-46FB-8B88-69B1F1AD69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5B8957E1-DDAA-4905-B988-4931F35938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CFCDB5-EA8C-4391-9658-C4FD56F23C10}" type="slidenum">
              <a:rPr lang="en-US"/>
              <a:pPr/>
              <a:t>10</a:t>
            </a:fld>
            <a:endParaRPr lang="en-U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/>
              <a:t>ITEC452</a:t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/>
              <a:t>15</a:t>
            </a:r>
            <a:br>
              <a:rPr lang="en-US" altLang="ko-KR" sz="3200" dirty="0"/>
            </a:br>
            <a:r>
              <a:rPr lang="en-US" altLang="ko-KR" sz="3200" dirty="0"/>
              <a:t> </a:t>
            </a:r>
            <a:r>
              <a:rPr lang="en-US" sz="3200" dirty="0"/>
              <a:t>Self-stabilization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>
              <a:ea typeface="굴림" charset="-127"/>
            </a:endParaRPr>
          </a:p>
          <a:p>
            <a:endParaRPr lang="en-US" altLang="ko-KR">
              <a:ea typeface="굴림" charset="-127"/>
            </a:endParaRPr>
          </a:p>
          <a:p>
            <a:r>
              <a:rPr lang="en-US" altLang="ko-KR">
                <a:ea typeface="굴림" charset="-127"/>
              </a:rPr>
              <a:t>Hwajung Lee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Example 2: </a:t>
            </a:r>
            <a:br>
              <a:rPr lang="en-US" b="1"/>
            </a:br>
            <a:r>
              <a:rPr lang="en-US" b="1"/>
              <a:t>Stabilizing spanning tree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427913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>
                <a:latin typeface="Arial" charset="0"/>
              </a:rPr>
              <a:t>Given a connected graph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G = (V,E)</a:t>
            </a:r>
            <a:r>
              <a:rPr lang="en-US" sz="2400">
                <a:latin typeface="Arial" charset="0"/>
              </a:rPr>
              <a:t> and a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root r</a:t>
            </a:r>
            <a:r>
              <a:rPr lang="en-US" sz="2400">
                <a:latin typeface="Arial" charset="0"/>
              </a:rPr>
              <a:t>, design an algorithm for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maintaining a spanning tree</a:t>
            </a:r>
            <a:r>
              <a:rPr lang="en-US" sz="2400">
                <a:latin typeface="Arial" charset="0"/>
              </a:rPr>
              <a:t> in presence of transient failures that may corrupt the local states of processes.</a:t>
            </a:r>
          </a:p>
          <a:p>
            <a:pPr>
              <a:lnSpc>
                <a:spcPct val="120000"/>
              </a:lnSpc>
              <a:buFont typeface="Wingdings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en-US" sz="2400">
                <a:latin typeface="Arial" charset="0"/>
              </a:rPr>
              <a:t>Let n = |V|</a:t>
            </a:r>
            <a:endParaRPr lang="en-US" sz="2400">
              <a:solidFill>
                <a:srgbClr val="FF283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/>
              <a:t>Definitions</a:t>
            </a: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1219200" y="1600200"/>
            <a:ext cx="59436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b="0">
                <a:latin typeface="Arial Narrow" charset="0"/>
              </a:rPr>
              <a:t>Each process i has two variables:</a:t>
            </a:r>
          </a:p>
          <a:p>
            <a:pPr>
              <a:lnSpc>
                <a:spcPct val="120000"/>
              </a:lnSpc>
            </a:pPr>
            <a:r>
              <a:rPr lang="en-US" b="0">
                <a:latin typeface="Arial Narrow" charset="0"/>
              </a:rPr>
              <a:t>L(i) = Distance from the root via tree edges</a:t>
            </a:r>
          </a:p>
          <a:p>
            <a:pPr>
              <a:lnSpc>
                <a:spcPct val="120000"/>
              </a:lnSpc>
            </a:pPr>
            <a:r>
              <a:rPr lang="en-US" b="0">
                <a:latin typeface="Arial Narrow" charset="0"/>
              </a:rPr>
              <a:t>P(i) = parent of process i</a:t>
            </a:r>
          </a:p>
          <a:p>
            <a:pPr>
              <a:lnSpc>
                <a:spcPct val="120000"/>
              </a:lnSpc>
            </a:pPr>
            <a:r>
              <a:rPr lang="en-US" b="0">
                <a:latin typeface="Arial Narrow" charset="0"/>
              </a:rPr>
              <a:t>N(i) denotes the neighbors of i</a:t>
            </a:r>
          </a:p>
          <a:p>
            <a:pPr>
              <a:lnSpc>
                <a:spcPct val="120000"/>
              </a:lnSpc>
            </a:pPr>
            <a:endParaRPr lang="en-US" b="0">
              <a:latin typeface="Arial Narrow" charset="0"/>
            </a:endParaRPr>
          </a:p>
          <a:p>
            <a:pPr>
              <a:lnSpc>
                <a:spcPct val="120000"/>
              </a:lnSpc>
            </a:pPr>
            <a:r>
              <a:rPr lang="en-US" b="0">
                <a:latin typeface="Arial Narrow" charset="0"/>
              </a:rPr>
              <a:t>By definition L(r) = 0, and P(r) is undefined. </a:t>
            </a:r>
          </a:p>
          <a:p>
            <a:pPr>
              <a:lnSpc>
                <a:spcPct val="120000"/>
              </a:lnSpc>
            </a:pPr>
            <a:r>
              <a:rPr lang="en-US" b="0">
                <a:latin typeface="Arial Narrow" charset="0"/>
              </a:rPr>
              <a:t>0 ≤ L(i) ≤ n.  In a legal state </a:t>
            </a:r>
          </a:p>
          <a:p>
            <a:pPr>
              <a:lnSpc>
                <a:spcPct val="120000"/>
              </a:lnSpc>
            </a:pPr>
            <a:endParaRPr lang="en-US" b="0">
              <a:latin typeface="Arial Narrow" charset="0"/>
            </a:endParaRPr>
          </a:p>
          <a:p>
            <a:pPr>
              <a:lnSpc>
                <a:spcPct val="120000"/>
              </a:lnSpc>
            </a:pPr>
            <a:r>
              <a:rPr lang="en-US">
                <a:latin typeface="Arial Narrow" charset="0"/>
                <a:sym typeface="Symbol" charset="2"/>
              </a:rPr>
              <a:t></a:t>
            </a:r>
            <a:r>
              <a:rPr lang="en-US">
                <a:latin typeface="Arial Narrow" charset="0"/>
              </a:rPr>
              <a:t>i </a:t>
            </a:r>
            <a:r>
              <a:rPr lang="en-US">
                <a:latin typeface="Arial Narrow" charset="0"/>
                <a:sym typeface="Symbol" charset="2"/>
              </a:rPr>
              <a:t></a:t>
            </a:r>
            <a:r>
              <a:rPr lang="en-US">
                <a:latin typeface="Arial Narrow" charset="0"/>
              </a:rPr>
              <a:t> V: i ≠ r:: L(i) ≠ n </a:t>
            </a:r>
            <a:r>
              <a:rPr lang="en-US" b="0">
                <a:latin typeface="Arial Narrow" charset="0"/>
              </a:rPr>
              <a:t>and</a:t>
            </a:r>
            <a:r>
              <a:rPr lang="en-US">
                <a:latin typeface="Arial Narrow" charset="0"/>
              </a:rPr>
              <a:t> L(i) = L(P(i)) +1.</a:t>
            </a:r>
          </a:p>
          <a:p>
            <a:pPr>
              <a:lnSpc>
                <a:spcPct val="120000"/>
              </a:lnSpc>
            </a:pPr>
            <a:endParaRPr lang="en-US" b="0">
              <a:latin typeface="Time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/>
              <a:t>Sample case</a:t>
            </a:r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1658938" y="2778125"/>
            <a:ext cx="717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 algn="just"/>
            <a:r>
              <a:rPr lang="en-US" b="0">
                <a:latin typeface="Times"/>
              </a:rPr>
              <a:t> </a:t>
            </a:r>
          </a:p>
          <a:p>
            <a:pPr lvl="1" algn="just"/>
            <a:r>
              <a:rPr lang="en-US" b="0">
                <a:latin typeface="Times"/>
              </a:rPr>
              <a:t> 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2743200" y="23622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baseline="30000">
              <a:latin typeface="Times"/>
            </a:endParaRPr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2590800" y="2209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0</a:t>
            </a:r>
          </a:p>
        </p:txBody>
      </p:sp>
      <p:sp>
        <p:nvSpPr>
          <p:cNvPr id="121862" name="Oval 6"/>
          <p:cNvSpPr>
            <a:spLocks noChangeArrowheads="1"/>
          </p:cNvSpPr>
          <p:nvPr/>
        </p:nvSpPr>
        <p:spPr bwMode="auto">
          <a:xfrm>
            <a:off x="1524000" y="2971800"/>
            <a:ext cx="457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1</a:t>
            </a:r>
          </a:p>
        </p:txBody>
      </p:sp>
      <p:sp>
        <p:nvSpPr>
          <p:cNvPr id="121863" name="Oval 7"/>
          <p:cNvSpPr>
            <a:spLocks noChangeArrowheads="1"/>
          </p:cNvSpPr>
          <p:nvPr/>
        </p:nvSpPr>
        <p:spPr bwMode="auto">
          <a:xfrm>
            <a:off x="1524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2</a:t>
            </a:r>
          </a:p>
        </p:txBody>
      </p:sp>
      <p:sp>
        <p:nvSpPr>
          <p:cNvPr id="121864" name="Oval 8"/>
          <p:cNvSpPr>
            <a:spLocks noChangeArrowheads="1"/>
          </p:cNvSpPr>
          <p:nvPr/>
        </p:nvSpPr>
        <p:spPr bwMode="auto">
          <a:xfrm>
            <a:off x="3429000" y="5334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5</a:t>
            </a:r>
          </a:p>
        </p:txBody>
      </p:sp>
      <p:sp>
        <p:nvSpPr>
          <p:cNvPr id="121865" name="Oval 9"/>
          <p:cNvSpPr>
            <a:spLocks noChangeArrowheads="1"/>
          </p:cNvSpPr>
          <p:nvPr/>
        </p:nvSpPr>
        <p:spPr bwMode="auto">
          <a:xfrm>
            <a:off x="34290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4</a:t>
            </a:r>
          </a:p>
        </p:txBody>
      </p:sp>
      <p:sp>
        <p:nvSpPr>
          <p:cNvPr id="121866" name="Oval 10"/>
          <p:cNvSpPr>
            <a:spLocks noChangeArrowheads="1"/>
          </p:cNvSpPr>
          <p:nvPr/>
        </p:nvSpPr>
        <p:spPr bwMode="auto">
          <a:xfrm>
            <a:off x="15240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3</a:t>
            </a:r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V="1">
            <a:off x="1752600" y="4419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 flipV="1">
            <a:off x="1752600" y="3429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 flipV="1">
            <a:off x="1905000" y="25146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 flipH="1">
            <a:off x="19812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>
            <a:off x="3657600" y="45720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2" name="Line 16"/>
          <p:cNvSpPr>
            <a:spLocks noChangeShapeType="1"/>
          </p:cNvSpPr>
          <p:nvPr/>
        </p:nvSpPr>
        <p:spPr bwMode="auto">
          <a:xfrm>
            <a:off x="19812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3" name="Rectangle 17"/>
          <p:cNvSpPr>
            <a:spLocks noChangeArrowheads="1"/>
          </p:cNvSpPr>
          <p:nvPr/>
        </p:nvSpPr>
        <p:spPr bwMode="auto">
          <a:xfrm>
            <a:off x="5872163" y="25606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baseline="30000">
              <a:latin typeface="Times"/>
            </a:endParaRPr>
          </a:p>
        </p:txBody>
      </p:sp>
      <p:sp>
        <p:nvSpPr>
          <p:cNvPr id="121874" name="Rectangle 18"/>
          <p:cNvSpPr>
            <a:spLocks noChangeArrowheads="1"/>
          </p:cNvSpPr>
          <p:nvPr/>
        </p:nvSpPr>
        <p:spPr bwMode="auto">
          <a:xfrm>
            <a:off x="5164138" y="2854325"/>
            <a:ext cx="717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 algn="just"/>
            <a:r>
              <a:rPr lang="en-US" b="0">
                <a:latin typeface="Times"/>
              </a:rPr>
              <a:t> </a:t>
            </a:r>
          </a:p>
          <a:p>
            <a:pPr lvl="1" algn="just"/>
            <a:r>
              <a:rPr lang="en-US" b="0">
                <a:latin typeface="Times"/>
              </a:rPr>
              <a:t> </a:t>
            </a:r>
          </a:p>
        </p:txBody>
      </p:sp>
      <p:sp>
        <p:nvSpPr>
          <p:cNvPr id="121875" name="Rectangle 19"/>
          <p:cNvSpPr>
            <a:spLocks noChangeArrowheads="1"/>
          </p:cNvSpPr>
          <p:nvPr/>
        </p:nvSpPr>
        <p:spPr bwMode="auto">
          <a:xfrm>
            <a:off x="6248400" y="24384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baseline="30000">
              <a:latin typeface="Times"/>
            </a:endParaRPr>
          </a:p>
        </p:txBody>
      </p:sp>
      <p:sp>
        <p:nvSpPr>
          <p:cNvPr id="121876" name="Oval 20"/>
          <p:cNvSpPr>
            <a:spLocks noChangeArrowheads="1"/>
          </p:cNvSpPr>
          <p:nvPr/>
        </p:nvSpPr>
        <p:spPr bwMode="auto">
          <a:xfrm>
            <a:off x="6096000" y="2286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0</a:t>
            </a:r>
          </a:p>
        </p:txBody>
      </p:sp>
      <p:sp>
        <p:nvSpPr>
          <p:cNvPr id="121877" name="Oval 21"/>
          <p:cNvSpPr>
            <a:spLocks noChangeArrowheads="1"/>
          </p:cNvSpPr>
          <p:nvPr/>
        </p:nvSpPr>
        <p:spPr bwMode="auto">
          <a:xfrm>
            <a:off x="5029200" y="3124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1</a:t>
            </a:r>
          </a:p>
        </p:txBody>
      </p:sp>
      <p:sp>
        <p:nvSpPr>
          <p:cNvPr id="121878" name="Oval 22"/>
          <p:cNvSpPr>
            <a:spLocks noChangeArrowheads="1"/>
          </p:cNvSpPr>
          <p:nvPr/>
        </p:nvSpPr>
        <p:spPr bwMode="auto">
          <a:xfrm>
            <a:off x="5029200" y="4191000"/>
            <a:ext cx="457200" cy="457200"/>
          </a:xfrm>
          <a:prstGeom prst="ellipse">
            <a:avLst/>
          </a:prstGeom>
          <a:solidFill>
            <a:srgbClr val="FDE12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2</a:t>
            </a:r>
          </a:p>
        </p:txBody>
      </p:sp>
      <p:sp>
        <p:nvSpPr>
          <p:cNvPr id="121879" name="Oval 23"/>
          <p:cNvSpPr>
            <a:spLocks noChangeArrowheads="1"/>
          </p:cNvSpPr>
          <p:nvPr/>
        </p:nvSpPr>
        <p:spPr bwMode="auto">
          <a:xfrm>
            <a:off x="6934200" y="5410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5</a:t>
            </a:r>
          </a:p>
        </p:txBody>
      </p:sp>
      <p:sp>
        <p:nvSpPr>
          <p:cNvPr id="121880" name="Oval 24"/>
          <p:cNvSpPr>
            <a:spLocks noChangeArrowheads="1"/>
          </p:cNvSpPr>
          <p:nvPr/>
        </p:nvSpPr>
        <p:spPr bwMode="auto">
          <a:xfrm>
            <a:off x="69342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4</a:t>
            </a:r>
          </a:p>
        </p:txBody>
      </p:sp>
      <p:sp>
        <p:nvSpPr>
          <p:cNvPr id="121881" name="Oval 25"/>
          <p:cNvSpPr>
            <a:spLocks noChangeArrowheads="1"/>
          </p:cNvSpPr>
          <p:nvPr/>
        </p:nvSpPr>
        <p:spPr bwMode="auto">
          <a:xfrm>
            <a:off x="5029200" y="5334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/>
              </a:rPr>
              <a:t>3</a:t>
            </a:r>
          </a:p>
        </p:txBody>
      </p:sp>
      <p:sp>
        <p:nvSpPr>
          <p:cNvPr id="121882" name="Line 26"/>
          <p:cNvSpPr>
            <a:spLocks noChangeShapeType="1"/>
          </p:cNvSpPr>
          <p:nvPr/>
        </p:nvSpPr>
        <p:spPr bwMode="auto">
          <a:xfrm flipV="1">
            <a:off x="5257800" y="4648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3" name="Line 27"/>
          <p:cNvSpPr>
            <a:spLocks noChangeShapeType="1"/>
          </p:cNvSpPr>
          <p:nvPr/>
        </p:nvSpPr>
        <p:spPr bwMode="auto">
          <a:xfrm flipV="1">
            <a:off x="5410200" y="25908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4" name="Line 28"/>
          <p:cNvSpPr>
            <a:spLocks noChangeShapeType="1"/>
          </p:cNvSpPr>
          <p:nvPr/>
        </p:nvSpPr>
        <p:spPr bwMode="auto">
          <a:xfrm flipH="1">
            <a:off x="5486400" y="56388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5" name="Line 29"/>
          <p:cNvSpPr>
            <a:spLocks noChangeShapeType="1"/>
          </p:cNvSpPr>
          <p:nvPr/>
        </p:nvSpPr>
        <p:spPr bwMode="auto">
          <a:xfrm>
            <a:off x="7162800" y="46482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6" name="Line 30"/>
          <p:cNvSpPr>
            <a:spLocks noChangeShapeType="1"/>
          </p:cNvSpPr>
          <p:nvPr/>
        </p:nvSpPr>
        <p:spPr bwMode="auto">
          <a:xfrm>
            <a:off x="5486400" y="4419600"/>
            <a:ext cx="1447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7" name="Line 31"/>
          <p:cNvSpPr>
            <a:spLocks noChangeShapeType="1"/>
          </p:cNvSpPr>
          <p:nvPr/>
        </p:nvSpPr>
        <p:spPr bwMode="auto">
          <a:xfrm flipV="1">
            <a:off x="51816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8" name="Text Box 32"/>
          <p:cNvSpPr txBox="1">
            <a:spLocks noChangeArrowheads="1"/>
          </p:cNvSpPr>
          <p:nvPr/>
        </p:nvSpPr>
        <p:spPr bwMode="auto">
          <a:xfrm>
            <a:off x="898525" y="31988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baseline="30000">
                <a:latin typeface="Times"/>
              </a:rPr>
              <a:t>1</a:t>
            </a:r>
          </a:p>
        </p:txBody>
      </p:sp>
      <p:sp>
        <p:nvSpPr>
          <p:cNvPr id="121889" name="Text Box 33"/>
          <p:cNvSpPr txBox="1">
            <a:spLocks noChangeArrowheads="1"/>
          </p:cNvSpPr>
          <p:nvPr/>
        </p:nvSpPr>
        <p:spPr bwMode="auto">
          <a:xfrm>
            <a:off x="898525" y="41894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baseline="30000">
                <a:latin typeface="Times"/>
              </a:rPr>
              <a:t>2</a:t>
            </a:r>
          </a:p>
        </p:txBody>
      </p:sp>
      <p:sp>
        <p:nvSpPr>
          <p:cNvPr id="121890" name="Text Box 34"/>
          <p:cNvSpPr txBox="1">
            <a:spLocks noChangeArrowheads="1"/>
          </p:cNvSpPr>
          <p:nvPr/>
        </p:nvSpPr>
        <p:spPr bwMode="auto">
          <a:xfrm>
            <a:off x="898525" y="53324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baseline="30000">
                <a:latin typeface="Times"/>
              </a:rPr>
              <a:t>3</a:t>
            </a:r>
          </a:p>
        </p:txBody>
      </p:sp>
      <p:sp>
        <p:nvSpPr>
          <p:cNvPr id="121891" name="Text Box 35"/>
          <p:cNvSpPr txBox="1">
            <a:spLocks noChangeArrowheads="1"/>
          </p:cNvSpPr>
          <p:nvPr/>
        </p:nvSpPr>
        <p:spPr bwMode="auto">
          <a:xfrm>
            <a:off x="3962400" y="52578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baseline="30000">
                <a:latin typeface="Times"/>
              </a:rPr>
              <a:t>4</a:t>
            </a:r>
          </a:p>
        </p:txBody>
      </p:sp>
      <p:sp>
        <p:nvSpPr>
          <p:cNvPr id="121892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244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baseline="30000">
                <a:latin typeface="Times"/>
              </a:rPr>
              <a:t>5</a:t>
            </a:r>
          </a:p>
        </p:txBody>
      </p:sp>
      <p:sp>
        <p:nvSpPr>
          <p:cNvPr id="121893" name="Text Box 37"/>
          <p:cNvSpPr txBox="1">
            <a:spLocks noChangeArrowheads="1"/>
          </p:cNvSpPr>
          <p:nvPr/>
        </p:nvSpPr>
        <p:spPr bwMode="auto">
          <a:xfrm>
            <a:off x="5360988" y="3730625"/>
            <a:ext cx="1673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rgbClr val="C70F05"/>
                </a:solidFill>
                <a:latin typeface="Arial Narrow" charset="0"/>
              </a:rPr>
              <a:t>P(2) is corrupted</a:t>
            </a:r>
            <a:endParaRPr lang="en-US" b="0">
              <a:latin typeface="Arial Narrow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algorithm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3675063" y="5222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"/>
            </a:endParaRP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3048000" y="510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"/>
              </a:rPr>
              <a:t>    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3465513" y="4724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"/>
              </a:rPr>
              <a:t>    </a:t>
            </a: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381000" y="2376488"/>
            <a:ext cx="7854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>
                <a:latin typeface="Times"/>
              </a:rPr>
              <a:t>do</a:t>
            </a:r>
            <a:r>
              <a:rPr lang="en-US" b="0">
                <a:latin typeface="Times"/>
              </a:rPr>
              <a:t> 	(L(i) ≠ n) </a:t>
            </a:r>
            <a:r>
              <a:rPr lang="en-US" b="0">
                <a:latin typeface="Times"/>
                <a:sym typeface="Symbol" charset="2"/>
              </a:rPr>
              <a:t></a:t>
            </a:r>
            <a:r>
              <a:rPr lang="en-US" b="0">
                <a:latin typeface="Times"/>
              </a:rPr>
              <a:t> (L(i) ≠ L(P(i)) +1) </a:t>
            </a:r>
            <a:r>
              <a:rPr lang="en-US" b="0">
                <a:latin typeface="Times"/>
                <a:sym typeface="Symbol" charset="2"/>
              </a:rPr>
              <a:t></a:t>
            </a:r>
            <a:r>
              <a:rPr lang="en-US" b="0">
                <a:latin typeface="Times"/>
              </a:rPr>
              <a:t> (L(P(i)) ≠ n) </a:t>
            </a:r>
            <a:r>
              <a:rPr lang="en-US" b="0">
                <a:latin typeface="Times"/>
                <a:sym typeface="Wingdings" charset="2"/>
              </a:rPr>
              <a:t></a:t>
            </a:r>
            <a:r>
              <a:rPr lang="en-US" b="0">
                <a:latin typeface="Times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b="0">
                <a:latin typeface="Times"/>
              </a:rPr>
              <a:t>					L(i) :=L(P(i)) +1	(0)</a:t>
            </a:r>
          </a:p>
          <a:p>
            <a:pPr algn="just">
              <a:lnSpc>
                <a:spcPct val="150000"/>
              </a:lnSpc>
            </a:pPr>
            <a:r>
              <a:rPr lang="en-US" b="0">
                <a:latin typeface="Times"/>
                <a:sym typeface="Symbol" charset="2"/>
              </a:rPr>
              <a:t>           </a:t>
            </a:r>
            <a:r>
              <a:rPr lang="en-US" b="0">
                <a:latin typeface="Times"/>
              </a:rPr>
              <a:t>(L(i) </a:t>
            </a:r>
            <a:r>
              <a:rPr lang="en-US" b="0">
                <a:latin typeface="Times"/>
                <a:sym typeface="Symbol" charset="2"/>
              </a:rPr>
              <a:t></a:t>
            </a:r>
            <a:r>
              <a:rPr lang="en-US" b="0">
                <a:latin typeface="Times"/>
              </a:rPr>
              <a:t> n) </a:t>
            </a:r>
            <a:r>
              <a:rPr lang="en-US" b="0">
                <a:latin typeface="Times"/>
                <a:sym typeface="Symbol" charset="2"/>
              </a:rPr>
              <a:t></a:t>
            </a:r>
            <a:r>
              <a:rPr lang="en-US" b="0">
                <a:latin typeface="Times"/>
              </a:rPr>
              <a:t> (L(P(i)) =n) </a:t>
            </a:r>
            <a:r>
              <a:rPr lang="en-US" b="0">
                <a:latin typeface="Times"/>
                <a:sym typeface="Wingdings" charset="2"/>
              </a:rPr>
              <a:t></a:t>
            </a:r>
            <a:r>
              <a:rPr lang="en-US" b="0">
                <a:latin typeface="Times"/>
              </a:rPr>
              <a:t>    L(i):=n		(1)</a:t>
            </a:r>
          </a:p>
          <a:p>
            <a:pPr algn="just">
              <a:lnSpc>
                <a:spcPct val="150000"/>
              </a:lnSpc>
              <a:buFont typeface="Symbol" charset="2"/>
              <a:buChar char="ÿ"/>
            </a:pPr>
            <a:r>
              <a:rPr lang="en-US" b="0">
                <a:latin typeface="Times"/>
              </a:rPr>
              <a:t>          (L(i) =n) </a:t>
            </a:r>
            <a:r>
              <a:rPr lang="en-US" b="0">
                <a:latin typeface="Times"/>
                <a:sym typeface="Symbol" charset="2"/>
              </a:rPr>
              <a:t></a:t>
            </a:r>
            <a:r>
              <a:rPr lang="en-US" b="0">
                <a:latin typeface="Times"/>
              </a:rPr>
              <a:t> (</a:t>
            </a:r>
            <a:r>
              <a:rPr lang="en-US" b="0">
                <a:latin typeface="Times"/>
                <a:sym typeface="Symbol" charset="2"/>
              </a:rPr>
              <a:t></a:t>
            </a:r>
            <a:r>
              <a:rPr lang="en-US" b="0">
                <a:latin typeface="Times"/>
              </a:rPr>
              <a:t>k </a:t>
            </a:r>
            <a:r>
              <a:rPr lang="en-US" b="0">
                <a:latin typeface="Times"/>
                <a:sym typeface="Symbol" charset="2"/>
              </a:rPr>
              <a:t></a:t>
            </a:r>
            <a:r>
              <a:rPr lang="en-US" b="0">
                <a:latin typeface="Times"/>
              </a:rPr>
              <a:t> N(i):L(k) &lt; n-1) </a:t>
            </a:r>
            <a:r>
              <a:rPr lang="en-US" b="0">
                <a:latin typeface="Times"/>
                <a:sym typeface="Wingdings" charset="2"/>
              </a:rPr>
              <a:t></a:t>
            </a:r>
            <a:r>
              <a:rPr lang="en-US" b="0">
                <a:latin typeface="Times"/>
              </a:rPr>
              <a:t> </a:t>
            </a:r>
          </a:p>
          <a:p>
            <a:pPr lvl="4" algn="just">
              <a:lnSpc>
                <a:spcPct val="150000"/>
              </a:lnSpc>
              <a:buFont typeface="Symbol" charset="2"/>
              <a:buNone/>
            </a:pPr>
            <a:r>
              <a:rPr lang="en-US" b="0">
                <a:latin typeface="Times"/>
              </a:rPr>
              <a:t>		L(i) :=L(k)+1; P(i):=k		(2)</a:t>
            </a:r>
          </a:p>
          <a:p>
            <a:pPr algn="just">
              <a:lnSpc>
                <a:spcPct val="150000"/>
              </a:lnSpc>
            </a:pPr>
            <a:r>
              <a:rPr lang="en-US">
                <a:latin typeface="Times"/>
              </a:rPr>
              <a:t>od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Proof of stabilization</a:t>
            </a: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609600" y="2057400"/>
            <a:ext cx="78486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b="0">
                <a:latin typeface="Times"/>
              </a:rPr>
              <a:t>Define an edge from </a:t>
            </a:r>
            <a:r>
              <a:rPr lang="en-US" sz="2800">
                <a:latin typeface="Times"/>
              </a:rPr>
              <a:t>i</a:t>
            </a:r>
            <a:r>
              <a:rPr lang="en-US" sz="2800" b="0">
                <a:latin typeface="Times"/>
              </a:rPr>
              <a:t> to </a:t>
            </a:r>
            <a:r>
              <a:rPr lang="en-US" sz="2800">
                <a:latin typeface="Times"/>
              </a:rPr>
              <a:t>P(i)</a:t>
            </a:r>
            <a:r>
              <a:rPr lang="en-US" sz="2800" b="0">
                <a:latin typeface="Times"/>
              </a:rPr>
              <a:t> to be </a:t>
            </a:r>
            <a:r>
              <a:rPr lang="en-US" sz="2800" b="0" i="1">
                <a:latin typeface="Times"/>
              </a:rPr>
              <a:t>well-formed</a:t>
            </a:r>
            <a:r>
              <a:rPr lang="en-US" sz="2800" b="0">
                <a:latin typeface="Times"/>
              </a:rPr>
              <a:t>, when </a:t>
            </a:r>
            <a:r>
              <a:rPr lang="en-US" sz="2800">
                <a:latin typeface="Times"/>
              </a:rPr>
              <a:t>L(i) ≠ n, L(P(i) ≠ n</a:t>
            </a:r>
            <a:r>
              <a:rPr lang="en-US" sz="2800" b="0">
                <a:latin typeface="Times"/>
              </a:rPr>
              <a:t> and </a:t>
            </a:r>
            <a:r>
              <a:rPr lang="en-US" sz="2800">
                <a:latin typeface="Times"/>
              </a:rPr>
              <a:t>L(i) = L(P(i)) +1</a:t>
            </a:r>
            <a:r>
              <a:rPr lang="en-US" sz="2800" b="0">
                <a:latin typeface="Times"/>
              </a:rPr>
              <a:t>. In any configuration, the well-formed edges form a </a:t>
            </a:r>
            <a:r>
              <a:rPr lang="en-US" sz="2800" b="0" i="1">
                <a:latin typeface="Times"/>
              </a:rPr>
              <a:t>spanning forest</a:t>
            </a:r>
            <a:r>
              <a:rPr lang="en-US" sz="2800" b="0">
                <a:latin typeface="Times"/>
              </a:rPr>
              <a:t>. Delete all edges that are not well-formed. Designate each tree T(k) in the forest by the </a:t>
            </a:r>
            <a:r>
              <a:rPr lang="en-US" sz="2800" b="0" i="1">
                <a:latin typeface="Times"/>
              </a:rPr>
              <a:t>lowest value of L</a:t>
            </a:r>
            <a:r>
              <a:rPr lang="en-US" sz="2800" b="0">
                <a:latin typeface="Times"/>
              </a:rPr>
              <a:t> in it.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/>
              <a:t>Example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83588" cy="4040188"/>
          </a:xfrm>
        </p:spPr>
        <p:txBody>
          <a:bodyPr/>
          <a:lstStyle/>
          <a:p>
            <a:pPr>
              <a:lnSpc>
                <a:spcPct val="110000"/>
              </a:lnSpc>
              <a:buFont typeface="Wingdings" charset="2"/>
              <a:buNone/>
            </a:pPr>
            <a:r>
              <a:rPr lang="en-US" sz="2800">
                <a:latin typeface="Times New Roman" pitchFamily="18" charset="0"/>
              </a:rPr>
              <a:t>	In the sample graph shown earlier.</a:t>
            </a:r>
          </a:p>
          <a:p>
            <a:pPr>
              <a:lnSpc>
                <a:spcPct val="110000"/>
              </a:lnSpc>
              <a:buFont typeface="Wingdings" charset="2"/>
              <a:buNone/>
            </a:pPr>
            <a:r>
              <a:rPr lang="en-US" sz="2800">
                <a:latin typeface="Times New Roman" pitchFamily="18" charset="0"/>
              </a:rPr>
              <a:t>	T(0) = {0, 1}</a:t>
            </a:r>
          </a:p>
          <a:p>
            <a:pPr>
              <a:lnSpc>
                <a:spcPct val="110000"/>
              </a:lnSpc>
              <a:buFont typeface="Wingdings" charset="2"/>
              <a:buNone/>
            </a:pPr>
            <a:r>
              <a:rPr lang="en-US" sz="2800">
                <a:latin typeface="Times New Roman" pitchFamily="18" charset="0"/>
              </a:rPr>
              <a:t>	T(2) = {2, 3, 4, 5}</a:t>
            </a:r>
          </a:p>
          <a:p>
            <a:pPr>
              <a:lnSpc>
                <a:spcPct val="110000"/>
              </a:lnSpc>
              <a:buFont typeface="Wingdings" charset="2"/>
              <a:buNone/>
            </a:pPr>
            <a:endParaRPr lang="en-US" sz="280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charset="2"/>
              <a:buNone/>
            </a:pPr>
            <a:r>
              <a:rPr lang="en-US" sz="2800">
                <a:latin typeface="Times New Roman" pitchFamily="18" charset="0"/>
              </a:rPr>
              <a:t>	Let F(k) denote the number of T(k) in the forest.</a:t>
            </a:r>
          </a:p>
          <a:p>
            <a:pPr>
              <a:lnSpc>
                <a:spcPct val="110000"/>
              </a:lnSpc>
              <a:buFont typeface="Wingdings" charset="2"/>
              <a:buNone/>
            </a:pPr>
            <a:r>
              <a:rPr lang="en-US" sz="2800">
                <a:latin typeface="Times New Roman" pitchFamily="18" charset="0"/>
              </a:rPr>
              <a:t>	Define a tuple  </a:t>
            </a:r>
            <a:r>
              <a:rPr lang="en-US" sz="2800" b="1">
                <a:latin typeface="Times"/>
              </a:rPr>
              <a:t>F</a:t>
            </a:r>
            <a:r>
              <a:rPr lang="en-US" sz="2800">
                <a:latin typeface="Times"/>
              </a:rPr>
              <a:t>= </a:t>
            </a:r>
            <a:r>
              <a:rPr lang="en-US" sz="2800" b="1">
                <a:latin typeface="Times"/>
              </a:rPr>
              <a:t>(F(0), F(1), F(2) …, F(n)). </a:t>
            </a:r>
          </a:p>
          <a:p>
            <a:pPr>
              <a:lnSpc>
                <a:spcPct val="110000"/>
              </a:lnSpc>
              <a:buFont typeface="Wingdings" charset="2"/>
              <a:buNone/>
            </a:pPr>
            <a:r>
              <a:rPr lang="en-US" sz="2800">
                <a:latin typeface="Times"/>
              </a:rPr>
              <a:t>	For the sample graph, </a:t>
            </a:r>
            <a:r>
              <a:rPr lang="en-US" sz="2800" b="1">
                <a:latin typeface="Times"/>
              </a:rPr>
              <a:t>F = (1, 0, 1, 0, 0, 0)</a:t>
            </a:r>
            <a:r>
              <a:rPr lang="en-US" sz="2800">
                <a:latin typeface="Times"/>
              </a:rPr>
              <a:t> after</a:t>
            </a:r>
          </a:p>
          <a:p>
            <a:pPr>
              <a:lnSpc>
                <a:spcPct val="110000"/>
              </a:lnSpc>
              <a:buFont typeface="Wingdings" charset="2"/>
              <a:buNone/>
            </a:pPr>
            <a:r>
              <a:rPr lang="en-US" sz="2800">
                <a:latin typeface="Times"/>
              </a:rPr>
              <a:t>	node 2 has a transient failure.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/>
              <a:t>Skeleton of the proof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35088"/>
            <a:ext cx="8382000" cy="4075112"/>
          </a:xfrm>
        </p:spPr>
        <p:txBody>
          <a:bodyPr/>
          <a:lstStyle/>
          <a:p>
            <a:pPr>
              <a:lnSpc>
                <a:spcPct val="140000"/>
              </a:lnSpc>
              <a:buFont typeface="Wingdings" charset="2"/>
              <a:buNone/>
            </a:pPr>
            <a:r>
              <a:rPr lang="en-US" sz="2800">
                <a:latin typeface="Times"/>
              </a:rPr>
              <a:t>Minimum F = (1,0,0,0,0,0) {legal configuration}</a:t>
            </a:r>
          </a:p>
          <a:p>
            <a:pPr>
              <a:lnSpc>
                <a:spcPct val="140000"/>
              </a:lnSpc>
              <a:buFont typeface="Wingdings" charset="2"/>
              <a:buNone/>
            </a:pPr>
            <a:r>
              <a:rPr lang="en-US" sz="2800">
                <a:latin typeface="Times"/>
              </a:rPr>
              <a:t>Maximum F = (1, n-1, 0, 0, 0, 0).</a:t>
            </a:r>
          </a:p>
          <a:p>
            <a:pPr>
              <a:lnSpc>
                <a:spcPct val="140000"/>
              </a:lnSpc>
              <a:buFont typeface="Wingdings" charset="2"/>
              <a:buNone/>
            </a:pPr>
            <a:r>
              <a:rPr lang="en-US" sz="2800">
                <a:latin typeface="Times"/>
              </a:rPr>
              <a:t>With each action of the algorithm, F decreases lexicographically. Verify the claim!</a:t>
            </a:r>
          </a:p>
          <a:p>
            <a:pPr>
              <a:lnSpc>
                <a:spcPct val="140000"/>
              </a:lnSpc>
              <a:buFont typeface="Wingdings" charset="2"/>
              <a:buNone/>
            </a:pPr>
            <a:r>
              <a:rPr lang="en-US" sz="2800">
                <a:latin typeface="Times"/>
              </a:rPr>
              <a:t>This proves that eventually F becomes (1,0,0,0,0,0) and the spanning tree stabilizes.</a:t>
            </a:r>
          </a:p>
          <a:p>
            <a:pPr>
              <a:lnSpc>
                <a:spcPct val="140000"/>
              </a:lnSpc>
              <a:buFont typeface="Wingdings" charset="2"/>
              <a:buNone/>
            </a:pPr>
            <a:r>
              <a:rPr lang="en-US" sz="2800">
                <a:solidFill>
                  <a:srgbClr val="C70F05"/>
                </a:solidFill>
                <a:latin typeface="Times"/>
              </a:rPr>
              <a:t>What is the time complexity of this algorithm?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Self-stabilization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114800"/>
          </a:xfrm>
        </p:spPr>
        <p:txBody>
          <a:bodyPr/>
          <a:lstStyle/>
          <a:p>
            <a:pPr>
              <a:lnSpc>
                <a:spcPct val="125000"/>
              </a:lnSpc>
            </a:pPr>
            <a:endParaRPr lang="en-US" sz="2800"/>
          </a:p>
          <a:p>
            <a:pPr>
              <a:lnSpc>
                <a:spcPct val="125000"/>
              </a:lnSpc>
            </a:pPr>
            <a:r>
              <a:rPr lang="en-US" sz="2800"/>
              <a:t>Technique for </a:t>
            </a:r>
            <a:r>
              <a:rPr lang="en-US" sz="2800">
                <a:solidFill>
                  <a:srgbClr val="C70F05"/>
                </a:solidFill>
              </a:rPr>
              <a:t>spontaneous healing</a:t>
            </a:r>
            <a:r>
              <a:rPr lang="en-US" sz="2800"/>
              <a:t>. </a:t>
            </a:r>
          </a:p>
          <a:p>
            <a:pPr>
              <a:lnSpc>
                <a:spcPct val="125000"/>
              </a:lnSpc>
            </a:pPr>
            <a:r>
              <a:rPr lang="en-US" sz="2800"/>
              <a:t>Forward error recovery.</a:t>
            </a:r>
          </a:p>
          <a:p>
            <a:pPr>
              <a:lnSpc>
                <a:spcPct val="125000"/>
              </a:lnSpc>
            </a:pPr>
            <a:r>
              <a:rPr lang="en-US" sz="2800"/>
              <a:t>Guarantees eventual safety following failures.</a:t>
            </a:r>
          </a:p>
          <a:p>
            <a:pPr>
              <a:lnSpc>
                <a:spcPct val="125000"/>
              </a:lnSpc>
            </a:pPr>
            <a:endParaRPr lang="en-US" sz="2800"/>
          </a:p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800"/>
              <a:t>	</a:t>
            </a:r>
            <a:r>
              <a:rPr lang="en-US" sz="2800" i="1"/>
              <a:t>Feasibility demonstrated by Dijkstra (CACM 74)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Self-stabilizing systems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3600"/>
              <a:t>	</a:t>
            </a:r>
            <a:r>
              <a:rPr lang="en-US" sz="3000"/>
              <a:t>Recover from </a:t>
            </a:r>
            <a:r>
              <a:rPr lang="en-US" sz="3000">
                <a:solidFill>
                  <a:srgbClr val="C70F05"/>
                </a:solidFill>
              </a:rPr>
              <a:t>any initial configuration</a:t>
            </a:r>
            <a:r>
              <a:rPr lang="en-US" sz="3000"/>
              <a:t> to a legitimate configuration in a bounded number of steps, </a:t>
            </a:r>
            <a:r>
              <a:rPr lang="en-US" sz="3000">
                <a:solidFill>
                  <a:schemeClr val="hlink"/>
                </a:solidFill>
              </a:rPr>
              <a:t>as long as the codes are not corrupted.</a:t>
            </a:r>
          </a:p>
          <a:p>
            <a:endParaRPr lang="en-US" sz="3000"/>
          </a:p>
          <a:p>
            <a:pPr>
              <a:buFont typeface="Wingdings" charset="2"/>
              <a:buNone/>
            </a:pPr>
            <a:r>
              <a:rPr lang="en-US" sz="360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Self-stabilizing systems</a:t>
            </a: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73914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b="0">
                <a:solidFill>
                  <a:srgbClr val="FF0066"/>
                </a:solidFill>
                <a:latin typeface="Arial" charset="0"/>
              </a:rPr>
              <a:t>Transient failures</a:t>
            </a:r>
            <a:r>
              <a:rPr lang="en-US" b="0">
                <a:latin typeface="Arial" charset="0"/>
              </a:rPr>
              <a:t> perturb the global state. The ability to spontaneously recover from any initial state implies that </a:t>
            </a:r>
            <a:r>
              <a:rPr lang="en-US">
                <a:latin typeface="Arial" charset="0"/>
              </a:rPr>
              <a:t>no initialization is ever required</a:t>
            </a:r>
            <a:r>
              <a:rPr lang="en-US" b="0">
                <a:latin typeface="Arial" charset="0"/>
              </a:rPr>
              <a:t>.</a:t>
            </a:r>
          </a:p>
          <a:p>
            <a:pPr eaLnBrk="1" hangingPunct="1">
              <a:lnSpc>
                <a:spcPct val="110000"/>
              </a:lnSpc>
            </a:pPr>
            <a:endParaRPr lang="en-US" b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b="0">
                <a:latin typeface="Arial" charset="0"/>
              </a:rPr>
              <a:t>Such systems can be deployed ad hoc, and are guaranteed to function properly in bounded 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Self-stabilizing systems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8110538" cy="4191000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Wingdings" charset="2"/>
              <a:buNone/>
            </a:pPr>
            <a:r>
              <a:rPr lang="en-US" sz="2800"/>
              <a:t>	Self-stabilizing systems exhibits </a:t>
            </a:r>
            <a:r>
              <a:rPr lang="en-US" sz="2800">
                <a:solidFill>
                  <a:srgbClr val="FF0066"/>
                </a:solidFill>
              </a:rPr>
              <a:t>non-masking fault-tolerance</a:t>
            </a:r>
            <a:r>
              <a:rPr lang="en-US" sz="2800"/>
              <a:t>. It satisfies the following two criteria			               							</a:t>
            </a:r>
            <a:r>
              <a:rPr lang="en-US" sz="1800"/>
              <a:t>fault</a:t>
            </a:r>
          </a:p>
          <a:p>
            <a:pPr marL="609600" indent="-609600">
              <a:lnSpc>
                <a:spcPct val="120000"/>
              </a:lnSpc>
              <a:buFont typeface="Wingdings" charset="2"/>
              <a:buNone/>
            </a:pPr>
            <a:endParaRPr lang="en-US" sz="1800"/>
          </a:p>
          <a:p>
            <a:pPr marL="990600" lvl="1" indent="-646113">
              <a:lnSpc>
                <a:spcPct val="120000"/>
              </a:lnSpc>
              <a:buFontTx/>
              <a:buAutoNum type="arabicPeriod"/>
            </a:pPr>
            <a:r>
              <a:rPr lang="en-US"/>
              <a:t>Convergence</a:t>
            </a:r>
          </a:p>
          <a:p>
            <a:pPr marL="990600" lvl="1" indent="-646113">
              <a:lnSpc>
                <a:spcPct val="120000"/>
              </a:lnSpc>
              <a:buFontTx/>
              <a:buAutoNum type="arabicPeriod"/>
            </a:pPr>
            <a:r>
              <a:rPr lang="en-US"/>
              <a:t>Closure</a:t>
            </a:r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4495800" y="4038600"/>
            <a:ext cx="1066800" cy="10668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0">
                <a:latin typeface="Arial" charset="0"/>
              </a:rPr>
              <a:t>Not L</a:t>
            </a:r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>
            <a:off x="5562600" y="4572000"/>
            <a:ext cx="13716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7162800" y="3581400"/>
            <a:ext cx="1676400" cy="2057400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6934200" y="4038600"/>
            <a:ext cx="914400" cy="1143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0">
                <a:latin typeface="Arial" charset="0"/>
              </a:rPr>
              <a:t>L</a:t>
            </a:r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 rot="-2112183" flipH="1" flipV="1">
            <a:off x="7467600" y="5334000"/>
            <a:ext cx="76200" cy="2286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9" name="Freeform 9"/>
          <p:cNvSpPr>
            <a:spLocks/>
          </p:cNvSpPr>
          <p:nvPr/>
        </p:nvSpPr>
        <p:spPr bwMode="auto">
          <a:xfrm>
            <a:off x="5257800" y="3390900"/>
            <a:ext cx="1828800" cy="800100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240" y="72"/>
              </a:cxn>
              <a:cxn ang="0">
                <a:pos x="816" y="72"/>
              </a:cxn>
              <a:cxn ang="0">
                <a:pos x="1152" y="504"/>
              </a:cxn>
            </a:cxnLst>
            <a:rect l="0" t="0" r="r" b="b"/>
            <a:pathLst>
              <a:path w="1152" h="504">
                <a:moveTo>
                  <a:pt x="0" y="408"/>
                </a:moveTo>
                <a:cubicBezTo>
                  <a:pt x="52" y="268"/>
                  <a:pt x="104" y="128"/>
                  <a:pt x="240" y="72"/>
                </a:cubicBezTo>
                <a:cubicBezTo>
                  <a:pt x="376" y="16"/>
                  <a:pt x="664" y="0"/>
                  <a:pt x="816" y="72"/>
                </a:cubicBezTo>
                <a:cubicBezTo>
                  <a:pt x="968" y="144"/>
                  <a:pt x="1096" y="432"/>
                  <a:pt x="1152" y="504"/>
                </a:cubicBezTo>
              </a:path>
            </a:pathLst>
          </a:custGeom>
          <a:noFill/>
          <a:ln w="38100" cmpd="sng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 flipH="1">
            <a:off x="5257800" y="3810000"/>
            <a:ext cx="76200" cy="2286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410200" y="4724400"/>
            <a:ext cx="1493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 b="0">
                <a:latin typeface="Arial" charset="0"/>
              </a:rPr>
              <a:t>convergence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7620000" y="57150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 b="0">
                <a:latin typeface="Arial" charset="0"/>
              </a:rPr>
              <a:t>closure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r>
              <a:rPr lang="en-US" b="1"/>
              <a:t>Adaptive Distributed Systems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153400" cy="48006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	System behavior spontaneously changes when the environment changes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1371600" y="3200400"/>
            <a:ext cx="2362200" cy="2057400"/>
          </a:xfrm>
          <a:prstGeom prst="rect">
            <a:avLst/>
          </a:prstGeom>
          <a:solidFill>
            <a:srgbClr val="FDE1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A traffic control </a:t>
            </a:r>
          </a:p>
          <a:p>
            <a:pPr algn="ctr"/>
            <a:r>
              <a:rPr lang="en-US" b="0">
                <a:latin typeface="Arial Narrow" charset="0"/>
              </a:rPr>
              <a:t>system</a:t>
            </a:r>
          </a:p>
        </p:txBody>
      </p:sp>
      <p:sp>
        <p:nvSpPr>
          <p:cNvPr id="113669" name="AutoShape 5"/>
          <p:cNvSpPr>
            <a:spLocks noChangeArrowheads="1"/>
          </p:cNvSpPr>
          <p:nvPr/>
        </p:nvSpPr>
        <p:spPr bwMode="auto">
          <a:xfrm>
            <a:off x="3733800" y="3810000"/>
            <a:ext cx="533400" cy="6858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51F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1277938" y="5657850"/>
            <a:ext cx="6494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Arial Narrow" charset="0"/>
              </a:rPr>
              <a:t>Thus the legal configuration is L = (</a:t>
            </a:r>
            <a:r>
              <a:rPr lang="en-US" b="0">
                <a:latin typeface="Arial Narrow" charset="0"/>
                <a:sym typeface="Symbol" charset="2"/>
              </a:rPr>
              <a:t></a:t>
            </a:r>
            <a:r>
              <a:rPr lang="en-US" b="0">
                <a:latin typeface="Arial Narrow" charset="0"/>
              </a:rPr>
              <a:t>E </a:t>
            </a:r>
            <a:r>
              <a:rPr lang="en-US" b="0">
                <a:latin typeface="Arial Narrow" charset="0"/>
                <a:sym typeface="Symbol" charset="2"/>
              </a:rPr>
              <a:t></a:t>
            </a:r>
            <a:r>
              <a:rPr lang="en-US" b="0">
                <a:latin typeface="Arial Narrow" charset="0"/>
              </a:rPr>
              <a:t> L1) </a:t>
            </a:r>
            <a:r>
              <a:rPr lang="en-US" b="0">
                <a:latin typeface="Arial Narrow" charset="0"/>
                <a:sym typeface="Symbol" charset="2"/>
              </a:rPr>
              <a:t></a:t>
            </a:r>
            <a:r>
              <a:rPr lang="en-US" b="0">
                <a:latin typeface="Arial Narrow" charset="0"/>
              </a:rPr>
              <a:t> (E </a:t>
            </a:r>
            <a:r>
              <a:rPr lang="en-US" b="0">
                <a:latin typeface="Arial Narrow" charset="0"/>
                <a:sym typeface="Symbol" charset="2"/>
              </a:rPr>
              <a:t></a:t>
            </a:r>
            <a:r>
              <a:rPr lang="en-US" b="0">
                <a:latin typeface="Arial Narrow" charset="0"/>
              </a:rPr>
              <a:t> L2) </a:t>
            </a:r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4267200" y="3810000"/>
            <a:ext cx="4483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C70F05"/>
                </a:solidFill>
                <a:latin typeface="Arial Narrow" charset="0"/>
              </a:rPr>
              <a:t>Environment E = morning (0) / afternoon (1)</a:t>
            </a:r>
            <a:endParaRPr lang="en-US" sz="2000">
              <a:latin typeface="Arial Narrow" charset="0"/>
            </a:endParaRPr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4411663" y="4419600"/>
            <a:ext cx="41322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Arial Narrow" charset="0"/>
              </a:rPr>
              <a:t>Let the morning invariant be</a:t>
            </a:r>
            <a:r>
              <a:rPr lang="en-US" b="0">
                <a:solidFill>
                  <a:schemeClr val="hlink"/>
                </a:solidFill>
                <a:latin typeface="Arial Narrow" charset="0"/>
              </a:rPr>
              <a:t> L1</a:t>
            </a:r>
            <a:r>
              <a:rPr lang="en-US" b="0">
                <a:latin typeface="Arial Narrow" charset="0"/>
              </a:rPr>
              <a:t> and</a:t>
            </a:r>
          </a:p>
          <a:p>
            <a:pPr algn="ctr"/>
            <a:r>
              <a:rPr lang="en-US" b="0">
                <a:latin typeface="Arial Narrow" charset="0"/>
              </a:rPr>
              <a:t>The afternoon invariant be </a:t>
            </a:r>
            <a:r>
              <a:rPr lang="en-US" b="0">
                <a:solidFill>
                  <a:schemeClr val="hlink"/>
                </a:solidFill>
                <a:latin typeface="Arial Narrow" charset="0"/>
              </a:rPr>
              <a:t>L2</a:t>
            </a:r>
            <a:endParaRPr lang="en-US" b="0">
              <a:latin typeface="Arial Narrow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Example 1: </a:t>
            </a:r>
            <a:br>
              <a:rPr lang="en-US" b="1"/>
            </a:br>
            <a:r>
              <a:rPr lang="en-US" b="1"/>
              <a:t>Stabilizing mutual exclusion</a:t>
            </a:r>
            <a:endParaRPr lang="en-US"/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1828800" y="2514600"/>
            <a:ext cx="5867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1676400" y="2895600"/>
            <a:ext cx="304800" cy="304800"/>
          </a:xfrm>
          <a:prstGeom prst="ellipse">
            <a:avLst/>
          </a:prstGeom>
          <a:solidFill>
            <a:srgbClr val="FDE12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0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1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2895600" y="2438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5791200" y="2438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5867400" y="3276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6</a:t>
            </a: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2895600" y="3276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2</a:t>
            </a: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44196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44958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4</a:t>
            </a:r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7467600" y="2819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Arial Narrow" charset="0"/>
            </a:endParaRP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35814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51054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6629400" y="2514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6705600" y="3200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7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1816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5</a:t>
            </a: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36576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3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2209800" y="2590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charset="0"/>
              </a:rPr>
              <a:t>N-1</a:t>
            </a:r>
            <a:endParaRPr lang="en-US" b="0">
              <a:latin typeface="Arial Narrow" charset="0"/>
            </a:endParaRPr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>
            <a:off x="3581400" y="3886200"/>
            <a:ext cx="1981200" cy="0"/>
          </a:xfrm>
          <a:prstGeom prst="line">
            <a:avLst/>
          </a:prstGeom>
          <a:noFill/>
          <a:ln w="38100">
            <a:solidFill>
              <a:srgbClr val="B840C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2362200" y="4343400"/>
            <a:ext cx="50466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Consider a unidirectional ring of processes. </a:t>
            </a:r>
          </a:p>
          <a:p>
            <a:r>
              <a:rPr lang="en-US" b="0">
                <a:latin typeface="Arial Narrow" charset="0"/>
              </a:rPr>
              <a:t>In the legal configuration, exactly one token</a:t>
            </a:r>
          </a:p>
          <a:p>
            <a:r>
              <a:rPr lang="en-US" b="0">
                <a:latin typeface="Arial Narrow" charset="0"/>
              </a:rPr>
              <a:t>will circulate in the network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1143000"/>
          </a:xfrm>
        </p:spPr>
        <p:txBody>
          <a:bodyPr/>
          <a:lstStyle/>
          <a:p>
            <a:r>
              <a:rPr lang="en-US" b="1"/>
              <a:t>Stabilizing mutual exclusion</a:t>
            </a:r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1828800" y="1981200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6" name="Oval 4"/>
          <p:cNvSpPr>
            <a:spLocks noChangeArrowheads="1"/>
          </p:cNvSpPr>
          <p:nvPr/>
        </p:nvSpPr>
        <p:spPr bwMode="auto">
          <a:xfrm>
            <a:off x="25908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7" name="Oval 5"/>
          <p:cNvSpPr>
            <a:spLocks noChangeArrowheads="1"/>
          </p:cNvSpPr>
          <p:nvPr/>
        </p:nvSpPr>
        <p:spPr bwMode="auto">
          <a:xfrm>
            <a:off x="56388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8" name="Oval 6"/>
          <p:cNvSpPr>
            <a:spLocks noChangeArrowheads="1"/>
          </p:cNvSpPr>
          <p:nvPr/>
        </p:nvSpPr>
        <p:spPr bwMode="auto">
          <a:xfrm>
            <a:off x="45720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9" name="Oval 7"/>
          <p:cNvSpPr>
            <a:spLocks noChangeArrowheads="1"/>
          </p:cNvSpPr>
          <p:nvPr/>
        </p:nvSpPr>
        <p:spPr bwMode="auto">
          <a:xfrm>
            <a:off x="36576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28956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>
            <a:off x="48768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3962400" y="1981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18288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4" name="Oval 12"/>
          <p:cNvSpPr>
            <a:spLocks noChangeArrowheads="1"/>
          </p:cNvSpPr>
          <p:nvPr/>
        </p:nvSpPr>
        <p:spPr bwMode="auto">
          <a:xfrm>
            <a:off x="1600200" y="1828800"/>
            <a:ext cx="304800" cy="304800"/>
          </a:xfrm>
          <a:prstGeom prst="ellipse">
            <a:avLst/>
          </a:prstGeom>
          <a:solidFill>
            <a:srgbClr val="FDE12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charset="0"/>
              </a:rPr>
              <a:t>0</a:t>
            </a: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1143000" y="3276600"/>
            <a:ext cx="61515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en-US" b="0">
                <a:latin typeface="Arial Narrow" charset="0"/>
              </a:rPr>
              <a:t>{Process 0}	</a:t>
            </a:r>
            <a:r>
              <a:rPr lang="en-US">
                <a:latin typeface="Arial Narrow" charset="0"/>
              </a:rPr>
              <a:t>do</a:t>
            </a:r>
            <a:r>
              <a:rPr lang="en-US" b="0">
                <a:latin typeface="Arial Narrow" charset="0"/>
              </a:rPr>
              <a:t> x[0] = x[N-1] </a:t>
            </a:r>
            <a:r>
              <a:rPr lang="en-US" b="0">
                <a:latin typeface="Arial Narrow" charset="0"/>
                <a:sym typeface="Symbol" charset="2"/>
              </a:rPr>
              <a:t></a:t>
            </a:r>
            <a:r>
              <a:rPr lang="en-US" b="0">
                <a:latin typeface="Arial Narrow" charset="0"/>
              </a:rPr>
              <a:t> x[0] := x[0] + 1 </a:t>
            </a:r>
            <a:r>
              <a:rPr lang="en-US">
                <a:latin typeface="Arial Narrow" charset="0"/>
              </a:rPr>
              <a:t>od</a:t>
            </a:r>
            <a:endParaRPr lang="en-US" b="0">
              <a:latin typeface="Arial Narrow" charset="0"/>
            </a:endParaRPr>
          </a:p>
          <a:p>
            <a:pPr>
              <a:lnSpc>
                <a:spcPct val="125000"/>
              </a:lnSpc>
            </a:pPr>
            <a:r>
              <a:rPr lang="en-US" b="0">
                <a:latin typeface="Arial Narrow" charset="0"/>
              </a:rPr>
              <a:t>{Process j &gt; 0}	</a:t>
            </a:r>
            <a:r>
              <a:rPr lang="en-US">
                <a:latin typeface="Arial Narrow" charset="0"/>
              </a:rPr>
              <a:t>do</a:t>
            </a:r>
            <a:r>
              <a:rPr lang="en-US" b="0">
                <a:latin typeface="Arial Narrow" charset="0"/>
              </a:rPr>
              <a:t> x[j] ≠ x[j -1] </a:t>
            </a:r>
            <a:r>
              <a:rPr lang="en-US" b="0">
                <a:latin typeface="Arial Narrow" charset="0"/>
                <a:sym typeface="Symbol" charset="2"/>
              </a:rPr>
              <a:t></a:t>
            </a:r>
            <a:r>
              <a:rPr lang="en-US" b="0">
                <a:latin typeface="Arial Narrow" charset="0"/>
              </a:rPr>
              <a:t> x[j] := x[j-1] </a:t>
            </a:r>
            <a:r>
              <a:rPr lang="en-US">
                <a:latin typeface="Arial Narrow" charset="0"/>
              </a:rPr>
              <a:t>od</a:t>
            </a:r>
            <a:endParaRPr lang="en-US" b="0">
              <a:latin typeface="Arial Narrow" charset="0"/>
            </a:endParaRP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1363663" y="2686050"/>
            <a:ext cx="497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The state of process j is x[j] </a:t>
            </a:r>
            <a:r>
              <a:rPr lang="en-US" b="0">
                <a:latin typeface="Arial Narrow" charset="0"/>
                <a:sym typeface="Symbol" charset="2"/>
              </a:rPr>
              <a:t></a:t>
            </a:r>
            <a:r>
              <a:rPr lang="en-US" b="0">
                <a:latin typeface="Arial Narrow" charset="0"/>
              </a:rPr>
              <a:t> {0, 1, 2, K-1}</a:t>
            </a:r>
          </a:p>
        </p:txBody>
      </p:sp>
      <p:sp>
        <p:nvSpPr>
          <p:cNvPr id="115727" name="Rectangle 15"/>
          <p:cNvSpPr>
            <a:spLocks noChangeArrowheads="1"/>
          </p:cNvSpPr>
          <p:nvPr/>
        </p:nvSpPr>
        <p:spPr bwMode="auto">
          <a:xfrm>
            <a:off x="2278063" y="4343400"/>
            <a:ext cx="3640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solidFill>
                  <a:srgbClr val="B840C0"/>
                </a:solidFill>
                <a:latin typeface="Arial Narrow" charset="0"/>
              </a:rPr>
              <a:t>(TOKEN = ENABLED GUARD)</a:t>
            </a:r>
            <a:endParaRPr lang="en-US" b="0">
              <a:latin typeface="Arial Narrow" charset="0"/>
            </a:endParaRPr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1404938" y="5029200"/>
            <a:ext cx="537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solidFill>
                  <a:srgbClr val="C70F05"/>
                </a:solidFill>
                <a:latin typeface="Arial Narrow" charset="0"/>
              </a:rPr>
              <a:t>Hand -execute this first, before reading further.</a:t>
            </a:r>
            <a:endParaRPr lang="en-US" b="0">
              <a:latin typeface="Arial Narrow" charset="0"/>
            </a:endParaRPr>
          </a:p>
        </p:txBody>
      </p:sp>
      <p:sp>
        <p:nvSpPr>
          <p:cNvPr id="115729" name="Rectangle 17"/>
          <p:cNvSpPr>
            <a:spLocks noChangeArrowheads="1"/>
          </p:cNvSpPr>
          <p:nvPr/>
        </p:nvSpPr>
        <p:spPr bwMode="auto">
          <a:xfrm>
            <a:off x="1108075" y="5486400"/>
            <a:ext cx="611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solidFill>
                  <a:srgbClr val="C70F05"/>
                </a:solidFill>
                <a:latin typeface="Arial Narrow" charset="0"/>
              </a:rPr>
              <a:t>Start the system from an arbitrary initial configuration</a:t>
            </a:r>
            <a:r>
              <a:rPr lang="en-US" b="0">
                <a:latin typeface="Arial Narrow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/>
          <a:lstStyle/>
          <a:p>
            <a:r>
              <a:rPr lang="en-US" b="1"/>
              <a:t>Stabilizing mutual exclusion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57200" y="1524000"/>
            <a:ext cx="83439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1">
                <a:solidFill>
                  <a:srgbClr val="C70F05"/>
                </a:solidFill>
                <a:latin typeface="Arial Narrow" charset="0"/>
              </a:rPr>
              <a:t>Why will it work?</a:t>
            </a:r>
          </a:p>
          <a:p>
            <a:r>
              <a:rPr lang="en-US" b="0">
                <a:latin typeface="Arial Narrow" charset="0"/>
              </a:rPr>
              <a:t>As long as K &gt; N, there is at least one value x (O≤ x ≤K-1) </a:t>
            </a:r>
          </a:p>
          <a:p>
            <a:r>
              <a:rPr lang="en-US" b="0">
                <a:latin typeface="Arial Narrow" charset="0"/>
              </a:rPr>
              <a:t>that is </a:t>
            </a:r>
            <a:r>
              <a:rPr lang="en-US" b="0">
                <a:solidFill>
                  <a:srgbClr val="C70F05"/>
                </a:solidFill>
                <a:latin typeface="Arial Narrow" charset="0"/>
              </a:rPr>
              <a:t>NOT</a:t>
            </a:r>
            <a:r>
              <a:rPr lang="en-US" b="0">
                <a:latin typeface="Arial Narrow" charset="0"/>
              </a:rPr>
              <a:t> the initial state of any node (pigeonhole principle)</a:t>
            </a:r>
          </a:p>
          <a:p>
            <a:endParaRPr lang="en-US" b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b="0">
                <a:latin typeface="Arial Narrow" charset="0"/>
              </a:rPr>
              <a:t> There is no deadlock</a:t>
            </a:r>
          </a:p>
          <a:p>
            <a:pPr>
              <a:buFontTx/>
              <a:buChar char="•"/>
            </a:pPr>
            <a:r>
              <a:rPr lang="en-US" b="0">
                <a:latin typeface="Arial Narrow" charset="0"/>
              </a:rPr>
              <a:t> Number of tokens never increases </a:t>
            </a:r>
            <a:r>
              <a:rPr lang="en-US" b="0">
                <a:solidFill>
                  <a:srgbClr val="C70F05"/>
                </a:solidFill>
                <a:latin typeface="Arial Narrow" charset="0"/>
              </a:rPr>
              <a:t>(closure)</a:t>
            </a:r>
            <a:endParaRPr lang="en-US" b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b="0">
                <a:latin typeface="Arial Narrow" charset="0"/>
              </a:rPr>
              <a:t> Processes 1..N-1 acquire their states from their left side</a:t>
            </a:r>
          </a:p>
          <a:p>
            <a:pPr>
              <a:buFontTx/>
              <a:buChar char="•"/>
            </a:pPr>
            <a:r>
              <a:rPr lang="en-US" b="0">
                <a:latin typeface="Arial Narrow" charset="0"/>
              </a:rPr>
              <a:t> Eventually process 0 attains the state x</a:t>
            </a:r>
          </a:p>
          <a:p>
            <a:pPr>
              <a:buFontTx/>
              <a:buChar char="•"/>
            </a:pPr>
            <a:r>
              <a:rPr lang="en-US" b="0">
                <a:latin typeface="Arial Narrow" charset="0"/>
              </a:rPr>
              <a:t> Thereafter in N-1 steps, all processes attain the state x.</a:t>
            </a:r>
          </a:p>
          <a:p>
            <a:pPr>
              <a:buFontTx/>
              <a:buChar char="•"/>
            </a:pPr>
            <a:r>
              <a:rPr lang="en-US" b="0">
                <a:latin typeface="Arial Narrow" charset="0"/>
              </a:rPr>
              <a:t> This is a legal configuration (only process 0 has a token) </a:t>
            </a:r>
            <a:r>
              <a:rPr lang="en-US" b="0">
                <a:solidFill>
                  <a:srgbClr val="C70F05"/>
                </a:solidFill>
                <a:latin typeface="Arial Narrow" charset="0"/>
              </a:rPr>
              <a:t>(convergence).</a:t>
            </a:r>
            <a:endParaRPr lang="en-US" b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b="0">
                <a:latin typeface="Arial Narrow" charset="0"/>
              </a:rPr>
              <a:t> So the system stabilizes.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15&amp;#x0D;&amp;#x0A; Self-stabilization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Self-stabilization&amp;quot;&quot;/&gt;&lt;property id=&quot;20307&quot; value=&quot;306&quot;/&gt;&lt;/object&gt;&lt;object type=&quot;3&quot; unique_id=&quot;10006&quot;&gt;&lt;property id=&quot;20148&quot; value=&quot;5&quot;/&gt;&lt;property id=&quot;20300&quot; value=&quot;Slide 3 - &amp;quot;Self-stabilizing systems&amp;quot;&quot;/&gt;&lt;property id=&quot;20307&quot; value=&quot;307&quot;/&gt;&lt;/object&gt;&lt;object type=&quot;3&quot; unique_id=&quot;10007&quot;&gt;&lt;property id=&quot;20148&quot; value=&quot;5&quot;/&gt;&lt;property id=&quot;20300&quot; value=&quot;Slide 4 - &amp;quot;Self-stabilizing systems&amp;quot;&quot;/&gt;&lt;property id=&quot;20307&quot; value=&quot;308&quot;/&gt;&lt;/object&gt;&lt;object type=&quot;3&quot; unique_id=&quot;10008&quot;&gt;&lt;property id=&quot;20148&quot; value=&quot;5&quot;/&gt;&lt;property id=&quot;20300&quot; value=&quot;Slide 5 - &amp;quot;Self-stabilizing systems&amp;quot;&quot;/&gt;&lt;property id=&quot;20307&quot; value=&quot;309&quot;/&gt;&lt;/object&gt;&lt;object type=&quot;3&quot; unique_id=&quot;10009&quot;&gt;&lt;property id=&quot;20148&quot; value=&quot;5&quot;/&gt;&lt;property id=&quot;20300&quot; value=&quot;Slide 6 - &amp;quot;Adaptive Distributed Systems&amp;quot;&quot;/&gt;&lt;property id=&quot;20307&quot; value=&quot;310&quot;/&gt;&lt;/object&gt;&lt;object type=&quot;3&quot; unique_id=&quot;10010&quot;&gt;&lt;property id=&quot;20148&quot; value=&quot;5&quot;/&gt;&lt;property id=&quot;20300&quot; value=&quot;Slide 7 - &amp;quot;Example 1: &amp;#x0D;&amp;#x0A;Stabilizing mutual exclusion&amp;quot;&quot;/&gt;&lt;property id=&quot;20307&quot; value=&quot;311&quot;/&gt;&lt;/object&gt;&lt;object type=&quot;3&quot; unique_id=&quot;10011&quot;&gt;&lt;property id=&quot;20148&quot; value=&quot;5&quot;/&gt;&lt;property id=&quot;20300&quot; value=&quot;Slide 8 - &amp;quot;Stabilizing mutual exclusion&amp;quot;&quot;/&gt;&lt;property id=&quot;20307&quot; value=&quot;312&quot;/&gt;&lt;/object&gt;&lt;object type=&quot;3&quot; unique_id=&quot;10012&quot;&gt;&lt;property id=&quot;20148&quot; value=&quot;5&quot;/&gt;&lt;property id=&quot;20300&quot; value=&quot;Slide 9 - &amp;quot;Stabilizing mutual exclusion&amp;quot;&quot;/&gt;&lt;property id=&quot;20307&quot; value=&quot;313&quot;/&gt;&lt;/object&gt;&lt;object type=&quot;3&quot; unique_id=&quot;10013&quot;&gt;&lt;property id=&quot;20148&quot; value=&quot;5&quot;/&gt;&lt;property id=&quot;20300&quot; value=&quot;Slide 10 - &amp;quot;Example 2: &amp;#x0D;&amp;#x0A;Stabilizing spanning tree&amp;quot;&quot;/&gt;&lt;property id=&quot;20307&quot; value=&quot;314&quot;/&gt;&lt;/object&gt;&lt;object type=&quot;3&quot; unique_id=&quot;10014&quot;&gt;&lt;property id=&quot;20148&quot; value=&quot;5&quot;/&gt;&lt;property id=&quot;20300&quot; value=&quot;Slide 11 - &amp;quot;Definitions&amp;quot;&quot;/&gt;&lt;property id=&quot;20307&quot; value=&quot;315&quot;/&gt;&lt;/object&gt;&lt;object type=&quot;3&quot; unique_id=&quot;10015&quot;&gt;&lt;property id=&quot;20148&quot; value=&quot;5&quot;/&gt;&lt;property id=&quot;20300&quot; value=&quot;Slide 12 - &amp;quot;Sample case&amp;quot;&quot;/&gt;&lt;property id=&quot;20307&quot; value=&quot;316&quot;/&gt;&lt;/object&gt;&lt;object type=&quot;3&quot; unique_id=&quot;10016&quot;&gt;&lt;property id=&quot;20148&quot; value=&quot;5&quot;/&gt;&lt;property id=&quot;20300&quot; value=&quot;Slide 13 - &amp;quot;The algorithm&amp;quot;&quot;/&gt;&lt;property id=&quot;20307&quot; value=&quot;317&quot;/&gt;&lt;/object&gt;&lt;object type=&quot;3&quot; unique_id=&quot;10017&quot;&gt;&lt;property id=&quot;20148&quot; value=&quot;5&quot;/&gt;&lt;property id=&quot;20300&quot; value=&quot;Slide 14 - &amp;quot;Proof of stabilization&amp;quot;&quot;/&gt;&lt;property id=&quot;20307&quot; value=&quot;318&quot;/&gt;&lt;/object&gt;&lt;object type=&quot;3&quot; unique_id=&quot;10018&quot;&gt;&lt;property id=&quot;20148&quot; value=&quot;5&quot;/&gt;&lt;property id=&quot;20300&quot; value=&quot;Slide 15 - &amp;quot;Example &amp;quot;&quot;/&gt;&lt;property id=&quot;20307&quot; value=&quot;319&quot;/&gt;&lt;/object&gt;&lt;object type=&quot;3&quot; unique_id=&quot;10019&quot;&gt;&lt;property id=&quot;20148&quot; value=&quot;5&quot;/&gt;&lt;property id=&quot;20300&quot; value=&quot;Slide 16 - &amp;quot;Skeleton of the proof&amp;quot;&quot;/&gt;&lt;property id=&quot;20307&quot; value=&quot;32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1967</TotalTime>
  <Words>612</Words>
  <Application>Microsoft Office PowerPoint</Application>
  <PresentationFormat>On-screen Show (4:3)</PresentationFormat>
  <Paragraphs>133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Times New Roman</vt:lpstr>
      <vt:lpstr>Tahoma</vt:lpstr>
      <vt:lpstr>Arial Unicode MS</vt:lpstr>
      <vt:lpstr>Wingdings</vt:lpstr>
      <vt:lpstr>굴림</vt:lpstr>
      <vt:lpstr>Arial</vt:lpstr>
      <vt:lpstr>Arial Narrow</vt:lpstr>
      <vt:lpstr>Symbol</vt:lpstr>
      <vt:lpstr>Times</vt:lpstr>
      <vt:lpstr>Module</vt:lpstr>
      <vt:lpstr>ITEC452 Distributed Computing   Lecture 15  Self-stabilization</vt:lpstr>
      <vt:lpstr>Self-stabilization</vt:lpstr>
      <vt:lpstr>Self-stabilizing systems</vt:lpstr>
      <vt:lpstr>Self-stabilizing systems</vt:lpstr>
      <vt:lpstr>Self-stabilizing systems</vt:lpstr>
      <vt:lpstr>Adaptive Distributed Systems</vt:lpstr>
      <vt:lpstr>Example 1:  Stabilizing mutual exclusion</vt:lpstr>
      <vt:lpstr>Stabilizing mutual exclusion</vt:lpstr>
      <vt:lpstr>Stabilizing mutual exclusion</vt:lpstr>
      <vt:lpstr>Example 2:  Stabilizing spanning tree</vt:lpstr>
      <vt:lpstr>Definitions</vt:lpstr>
      <vt:lpstr>Sample case</vt:lpstr>
      <vt:lpstr>The algorithm</vt:lpstr>
      <vt:lpstr>Proof of stabilization</vt:lpstr>
      <vt:lpstr>Example </vt:lpstr>
      <vt:lpstr>Skeleton of the proof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149</cp:revision>
  <dcterms:created xsi:type="dcterms:W3CDTF">2002-11-01T02:53:35Z</dcterms:created>
  <dcterms:modified xsi:type="dcterms:W3CDTF">2011-09-01T03:23:39Z</dcterms:modified>
</cp:coreProperties>
</file>