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304" r:id="rId2"/>
    <p:sldId id="321" r:id="rId3"/>
    <p:sldId id="322" r:id="rId4"/>
    <p:sldId id="323" r:id="rId5"/>
    <p:sldId id="310" r:id="rId6"/>
    <p:sldId id="303" r:id="rId7"/>
    <p:sldId id="319" r:id="rId8"/>
    <p:sldId id="324" r:id="rId9"/>
    <p:sldId id="325" r:id="rId10"/>
    <p:sldId id="326" r:id="rId11"/>
    <p:sldId id="327" r:id="rId12"/>
    <p:sldId id="315" r:id="rId13"/>
    <p:sldId id="316" r:id="rId14"/>
    <p:sldId id="311" r:id="rId15"/>
    <p:sldId id="306" r:id="rId16"/>
    <p:sldId id="307" r:id="rId17"/>
    <p:sldId id="297" r:id="rId18"/>
    <p:sldId id="320" r:id="rId19"/>
    <p:sldId id="312" r:id="rId20"/>
    <p:sldId id="313" r:id="rId21"/>
    <p:sldId id="317" r:id="rId22"/>
    <p:sldId id="314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99"/>
    <a:srgbClr val="006666"/>
    <a:srgbClr val="FF0066"/>
    <a:srgbClr val="4D4D4D"/>
    <a:srgbClr val="003300"/>
    <a:srgbClr val="FF505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83671" autoAdjust="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2917B7-2193-486A-A588-1D5CCF853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1CA33C8-ACCE-431B-8AAB-65A7871856E4}" type="datetimeFigureOut">
              <a:rPr lang="en-US"/>
              <a:pPr/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3CC05A-4198-4C12-89B4-BF67617CBC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DD225-962A-49E7-9613-9108DB0FA4A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z="2400" smtClean="0"/>
              <a:t>Google processes 20 PB a day (2008)</a:t>
            </a:r>
          </a:p>
          <a:p>
            <a:pPr lvl="1">
              <a:spcBef>
                <a:spcPct val="0"/>
              </a:spcBef>
            </a:pPr>
            <a:endParaRPr lang="en-US" altLang="ko-KR" sz="2400" smtClean="0">
              <a:ea typeface="굴림" pitchFamily="50" charset="-127"/>
            </a:endParaRPr>
          </a:p>
          <a:p>
            <a:pPr lvl="1">
              <a:spcBef>
                <a:spcPct val="0"/>
              </a:spcBef>
            </a:pPr>
            <a:endParaRPr lang="en-US" altLang="ko-KR" sz="2400" smtClean="0">
              <a:ea typeface="굴림" pitchFamily="50" charset="-127"/>
            </a:endParaRPr>
          </a:p>
          <a:p>
            <a:pPr lvl="1">
              <a:spcBef>
                <a:spcPct val="0"/>
              </a:spcBef>
            </a:pPr>
            <a:r>
              <a:rPr lang="en-US" altLang="ko-KR" sz="2400" smtClean="0">
                <a:ea typeface="굴림" pitchFamily="50" charset="-127"/>
              </a:rPr>
              <a:t>Kazaa (formally, </a:t>
            </a:r>
            <a:r>
              <a:rPr lang="en-US" sz="2400" smtClean="0"/>
              <a:t>KaZaA</a:t>
            </a:r>
            <a:r>
              <a:rPr lang="en-US" altLang="ko-KR" sz="2400" smtClean="0">
                <a:ea typeface="굴림" pitchFamily="50" charset="-127"/>
              </a:rPr>
              <a:t>)</a:t>
            </a: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BitTorrent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F66D9-6F0A-44CD-97D7-D2647AB9BEE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93A8E3-989F-4001-AD27-E994A9B5BDB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32" r:id="rId3"/>
    <p:sldLayoutId id="2147483727" r:id="rId4"/>
    <p:sldLayoutId id="2147483728" r:id="rId5"/>
    <p:sldLayoutId id="2147483729" r:id="rId6"/>
    <p:sldLayoutId id="2147483733" r:id="rId7"/>
    <p:sldLayoutId id="2147483734" r:id="rId8"/>
    <p:sldLayoutId id="2147483735" r:id="rId9"/>
    <p:sldLayoutId id="2147483730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  <a:t>ITEC452</a:t>
            </a:r>
            <a:b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  <a:t>Distributed </a:t>
            </a:r>
            <a:r>
              <a:rPr lang="en-US" altLang="ko-KR" sz="4000" dirty="0" smtClean="0">
                <a:solidFill>
                  <a:schemeClr val="accent1">
                    <a:satMod val="150000"/>
                  </a:schemeClr>
                </a:solidFill>
              </a:rPr>
              <a:t>Computing</a:t>
            </a:r>
            <a: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ko-KR" sz="40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altLang="ko-KR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ko-KR" sz="3200" dirty="0" smtClean="0">
                <a:solidFill>
                  <a:schemeClr val="accent1">
                    <a:satMod val="150000"/>
                  </a:schemeClr>
                </a:solidFill>
              </a:rPr>
              <a:t>Lecture </a:t>
            </a:r>
            <a:r>
              <a:rPr lang="en-US" altLang="ko-KR" sz="3200" dirty="0">
                <a:solidFill>
                  <a:schemeClr val="accent1">
                    <a:satMod val="150000"/>
                  </a:schemeClr>
                </a:solidFill>
              </a:rPr>
              <a:t>1 </a:t>
            </a:r>
            <a:br>
              <a:rPr lang="en-US" altLang="ko-KR" sz="32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ko-KR" sz="3200" dirty="0">
                <a:solidFill>
                  <a:schemeClr val="accent1">
                    <a:satMod val="150000"/>
                  </a:schemeClr>
                </a:solidFill>
              </a:rPr>
              <a:t>Introduction to Distributed Systems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 altLang="ko-KR" smtClean="0">
              <a:ea typeface="굴림" pitchFamily="50" charset="-127"/>
            </a:endParaRPr>
          </a:p>
          <a:p>
            <a:endParaRPr lang="en-US" altLang="ko-KR" smtClean="0">
              <a:ea typeface="굴림" pitchFamily="50" charset="-127"/>
            </a:endParaRPr>
          </a:p>
          <a:p>
            <a:r>
              <a:rPr lang="en-US" altLang="ko-KR" smtClean="0">
                <a:ea typeface="굴림" pitchFamily="50" charset="-127"/>
              </a:rPr>
              <a:t>Hwajung Lee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800" dirty="0" smtClean="0">
                <a:solidFill>
                  <a:schemeClr val="accent1">
                    <a:satMod val="150000"/>
                  </a:schemeClr>
                </a:solidFill>
              </a:rPr>
              <a:t> (2)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Different Workers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threads in the same core</a:t>
            </a:r>
          </a:p>
          <a:p>
            <a:r>
              <a:rPr lang="en-US" smtClean="0"/>
              <a:t>Different cores in the same CPU</a:t>
            </a:r>
          </a:p>
          <a:p>
            <a:r>
              <a:rPr lang="en-US" smtClean="0"/>
              <a:t>Different CPUs in a multi-processor system</a:t>
            </a:r>
          </a:p>
          <a:p>
            <a:r>
              <a:rPr lang="en-US" smtClean="0"/>
              <a:t>Different machines in a distributed system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800" dirty="0" smtClean="0">
                <a:solidFill>
                  <a:schemeClr val="accent1">
                    <a:satMod val="150000"/>
                  </a:schemeClr>
                </a:solidFill>
              </a:rPr>
              <a:t> (2)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Choices, Choices, Choices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Commodity vs. “exotic” hardware</a:t>
            </a:r>
          </a:p>
          <a:p>
            <a:r>
              <a:rPr lang="en-US" smtClean="0"/>
              <a:t>Number of machines vs. processor vs. cores</a:t>
            </a:r>
          </a:p>
          <a:p>
            <a:r>
              <a:rPr lang="en-US" smtClean="0"/>
              <a:t>Bandwidth of memory vs. disk vs. network</a:t>
            </a:r>
          </a:p>
          <a:p>
            <a:r>
              <a:rPr lang="en-US" smtClean="0"/>
              <a:t>Different programming models</a:t>
            </a:r>
          </a:p>
          <a:p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 classification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65163" y="5430838"/>
            <a:ext cx="3230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>
                <a:latin typeface="Tahoma" pitchFamily="34" charset="0"/>
              </a:rPr>
              <a:t>Client-server model</a:t>
            </a:r>
            <a:endParaRPr lang="en-US" b="1">
              <a:solidFill>
                <a:srgbClr val="C70F05"/>
              </a:solidFill>
              <a:latin typeface="Tahoma" pitchFamily="34" charset="0"/>
            </a:endParaRPr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5160963" y="5430838"/>
            <a:ext cx="322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>
                <a:latin typeface="Tahoma" pitchFamily="34" charset="0"/>
              </a:rPr>
              <a:t>Peer-to-peer model</a:t>
            </a:r>
            <a:endParaRPr lang="en-US" b="1">
              <a:solidFill>
                <a:srgbClr val="C70F05"/>
              </a:solidFill>
              <a:latin typeface="Tahoma" pitchFamily="34" charset="0"/>
            </a:endParaRPr>
          </a:p>
        </p:txBody>
      </p:sp>
      <p:pic>
        <p:nvPicPr>
          <p:cNvPr id="19461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057400"/>
            <a:ext cx="31337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4385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Parallel vs</a:t>
            </a:r>
            <a:r>
              <a:rPr lang="en-US" altLang="ko-KR">
                <a:solidFill>
                  <a:schemeClr val="accent1">
                    <a:satMod val="150000"/>
                  </a:schemeClr>
                </a:solidFill>
              </a:rPr>
              <a:t>.</a:t>
            </a: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 Distributed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 both parallel and distributed systems, the events are </a:t>
            </a:r>
            <a:r>
              <a:rPr lang="en-US" sz="2800" b="1" i="1" smtClean="0">
                <a:solidFill>
                  <a:schemeClr val="accent2"/>
                </a:solidFill>
              </a:rPr>
              <a:t>partially ordered</a:t>
            </a:r>
            <a:r>
              <a:rPr lang="en-US" sz="2800" smtClean="0"/>
              <a:t>.</a:t>
            </a:r>
          </a:p>
          <a:p>
            <a:endParaRPr lang="en-US" sz="2800" smtClean="0"/>
          </a:p>
          <a:p>
            <a:r>
              <a:rPr lang="en-US" sz="2800" smtClean="0"/>
              <a:t> In </a:t>
            </a:r>
            <a:r>
              <a:rPr lang="en-US" sz="2800" b="1" smtClean="0">
                <a:solidFill>
                  <a:srgbClr val="C70F05"/>
                </a:solidFill>
              </a:rPr>
              <a:t>parallel</a:t>
            </a:r>
            <a:r>
              <a:rPr lang="en-US" sz="2800" smtClean="0"/>
              <a:t> systems, the primarily issue is </a:t>
            </a:r>
            <a:r>
              <a:rPr lang="en-US" sz="2800" smtClean="0">
                <a:solidFill>
                  <a:schemeClr val="accent2"/>
                </a:solidFill>
              </a:rPr>
              <a:t>speed-up</a:t>
            </a:r>
            <a:endParaRPr lang="en-US" sz="2800" smtClean="0"/>
          </a:p>
          <a:p>
            <a:r>
              <a:rPr lang="en-US" sz="2800" smtClean="0"/>
              <a:t> In </a:t>
            </a:r>
            <a:r>
              <a:rPr lang="en-US" sz="2800" b="1" smtClean="0">
                <a:solidFill>
                  <a:srgbClr val="C70F05"/>
                </a:solidFill>
              </a:rPr>
              <a:t>distributed</a:t>
            </a:r>
            <a:r>
              <a:rPr lang="en-US" sz="2800" smtClean="0"/>
              <a:t> systems the primary issues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are </a:t>
            </a:r>
            <a:r>
              <a:rPr lang="en-US" sz="2800" smtClean="0">
                <a:solidFill>
                  <a:schemeClr val="accent2"/>
                </a:solidFill>
              </a:rPr>
              <a:t>fault-tolerance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chemeClr val="accent2"/>
                </a:solidFill>
              </a:rPr>
              <a:t>availability</a:t>
            </a:r>
            <a:r>
              <a:rPr lang="en-US" sz="2800" smtClean="0"/>
              <a:t> of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Important services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en-US" smtClean="0"/>
              <a:t>Internet banking</a:t>
            </a:r>
          </a:p>
          <a:p>
            <a:r>
              <a:rPr lang="en-US" smtClean="0"/>
              <a:t>Web search</a:t>
            </a:r>
          </a:p>
          <a:p>
            <a:r>
              <a:rPr lang="en-US" smtClean="0"/>
              <a:t>Net meeting</a:t>
            </a:r>
          </a:p>
          <a:p>
            <a:r>
              <a:rPr lang="en-US" smtClean="0"/>
              <a:t>Distance education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r>
              <a:rPr lang="en-US" smtClean="0"/>
              <a:t>Internet auction</a:t>
            </a:r>
          </a:p>
          <a:p>
            <a:r>
              <a:rPr lang="en-US" smtClean="0"/>
              <a:t>Google earth</a:t>
            </a:r>
          </a:p>
          <a:p>
            <a:r>
              <a:rPr lang="en-US" smtClean="0"/>
              <a:t>Google sky</a:t>
            </a:r>
          </a:p>
          <a:p>
            <a:r>
              <a:rPr lang="en-US" smtClean="0"/>
              <a:t>And so 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Examples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800" smtClean="0"/>
              <a:t>Large networks are very commonplace these days. Think of the world wide web. Other examples are:</a:t>
            </a:r>
          </a:p>
          <a:p>
            <a:pPr lvl="1"/>
            <a:r>
              <a:rPr lang="en-US" altLang="ko-KR" sz="2400" smtClean="0">
                <a:ea typeface="굴림" pitchFamily="50" charset="-127"/>
              </a:rPr>
              <a:t>Ubiquitous Computing</a:t>
            </a:r>
          </a:p>
          <a:p>
            <a:pPr lvl="1"/>
            <a:r>
              <a:rPr lang="en-US" altLang="ko-KR" sz="2400" smtClean="0">
                <a:ea typeface="굴림" pitchFamily="50" charset="-127"/>
              </a:rPr>
              <a:t>Cloud computing</a:t>
            </a:r>
          </a:p>
          <a:p>
            <a:pPr lvl="1"/>
            <a:r>
              <a:rPr lang="en-US" sz="2400" smtClean="0"/>
              <a:t>Grid computing, Grid computing networks</a:t>
            </a:r>
          </a:p>
          <a:p>
            <a:pPr lvl="2"/>
            <a:r>
              <a:rPr lang="en-US" sz="2000" smtClean="0"/>
              <a:t>Ex. Computational grids</a:t>
            </a:r>
            <a:r>
              <a:rPr lang="en-US" altLang="ko-KR" sz="2000" smtClean="0">
                <a:ea typeface="굴림" pitchFamily="50" charset="-127"/>
              </a:rPr>
              <a:t> </a:t>
            </a:r>
            <a:r>
              <a:rPr lang="en-US" sz="2000" smtClean="0"/>
              <a:t>(</a:t>
            </a:r>
            <a:r>
              <a:rPr lang="en-US" sz="2000" smtClean="0">
                <a:solidFill>
                  <a:schemeClr val="accent2"/>
                </a:solidFill>
              </a:rPr>
              <a:t>OSG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accent2"/>
                </a:solidFill>
              </a:rPr>
              <a:t>Teragrid, SETI@home</a:t>
            </a:r>
            <a:r>
              <a:rPr lang="en-US" sz="2000" smtClean="0"/>
              <a:t>)</a:t>
            </a:r>
          </a:p>
          <a:p>
            <a:pPr lvl="1"/>
            <a:r>
              <a:rPr lang="en-US" sz="2400" smtClean="0"/>
              <a:t>Sensor networks</a:t>
            </a:r>
          </a:p>
          <a:p>
            <a:pPr lvl="1"/>
            <a:r>
              <a:rPr lang="en-US" sz="2400" smtClean="0"/>
              <a:t>Network of mobile robots</a:t>
            </a:r>
          </a:p>
          <a:p>
            <a:pPr lvl="1"/>
            <a:r>
              <a:rPr lang="en-US" sz="2400" smtClean="0"/>
              <a:t>And so on…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Sensor Network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11300"/>
            <a:ext cx="5638800" cy="488950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709738" y="5791200"/>
            <a:ext cx="377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</a:rPr>
              <a:t>Checking the structural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Mobile robots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3701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33525"/>
            <a:ext cx="5638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Cloud Computing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5603" name="Content Placeholder 3" descr="Clou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16063"/>
            <a:ext cx="6477000" cy="4857750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520825" y="6324600"/>
            <a:ext cx="617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rbel" pitchFamily="34" charset="0"/>
              </a:rPr>
              <a:t>Image Source: www.vemurivenkatrao.com/nature/cloud/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Important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Knowledge is local</a:t>
            </a:r>
          </a:p>
          <a:p>
            <a:r>
              <a:rPr lang="en-US" sz="2800" smtClean="0"/>
              <a:t>Clocks are not synchronized</a:t>
            </a:r>
          </a:p>
          <a:p>
            <a:r>
              <a:rPr lang="en-US" sz="2800" smtClean="0"/>
              <a:t>No shared address space</a:t>
            </a:r>
          </a:p>
          <a:p>
            <a:r>
              <a:rPr lang="en-US" sz="2800" smtClean="0"/>
              <a:t>Topology and routing</a:t>
            </a:r>
          </a:p>
          <a:p>
            <a:r>
              <a:rPr lang="en-US" sz="2800" smtClean="0">
                <a:solidFill>
                  <a:srgbClr val="C70F05"/>
                </a:solidFill>
              </a:rPr>
              <a:t>Scalability</a:t>
            </a:r>
            <a:endParaRPr lang="en-US" sz="2800" smtClean="0"/>
          </a:p>
          <a:p>
            <a:r>
              <a:rPr lang="en-US" sz="2800" smtClean="0">
                <a:solidFill>
                  <a:srgbClr val="C70F05"/>
                </a:solidFill>
              </a:rPr>
              <a:t>Fault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l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Maximilien Brice, © CERN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Some common sub</a:t>
            </a:r>
            <a:r>
              <a:rPr lang="en-US" altLang="ko-KR">
                <a:solidFill>
                  <a:schemeClr val="accent1">
                    <a:satMod val="150000"/>
                  </a:schemeClr>
                </a:solidFill>
              </a:rPr>
              <a:t>-</a:t>
            </a: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problems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Leader election</a:t>
            </a:r>
          </a:p>
          <a:p>
            <a:r>
              <a:rPr lang="en-US" sz="2800" smtClean="0"/>
              <a:t>Mutual exclusion</a:t>
            </a:r>
          </a:p>
          <a:p>
            <a:r>
              <a:rPr lang="en-US" sz="2800" smtClean="0"/>
              <a:t>Time synchronization</a:t>
            </a:r>
          </a:p>
          <a:p>
            <a:r>
              <a:rPr lang="en-US" sz="2800" smtClean="0"/>
              <a:t>Distributed snapshot</a:t>
            </a:r>
          </a:p>
          <a:p>
            <a:r>
              <a:rPr lang="en-US" sz="2800" smtClean="0"/>
              <a:t>Replica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Objective of the course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Understand how a system works, why it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fails, and how we can guarantee our design.</a:t>
            </a:r>
            <a:endParaRPr lang="en-US" altLang="ko-KR" sz="280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80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C70F05"/>
                </a:solidFill>
              </a:rPr>
              <a:t>We are not discussing implementation or programming, although they are also</a:t>
            </a:r>
            <a:r>
              <a:rPr lang="en-US" altLang="ko-KR" sz="2800" smtClean="0">
                <a:solidFill>
                  <a:srgbClr val="C70F05"/>
                </a:solidFill>
                <a:ea typeface="굴림" pitchFamily="50" charset="-127"/>
              </a:rPr>
              <a:t> </a:t>
            </a:r>
            <a:r>
              <a:rPr lang="en-US" sz="2800" smtClean="0">
                <a:solidFill>
                  <a:srgbClr val="C70F05"/>
                </a:solidFill>
              </a:rPr>
              <a:t>important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Implementation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Practical distributed systems must have a real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network as its backbone. However, such systems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can be </a:t>
            </a:r>
            <a:r>
              <a:rPr lang="en-US" sz="2800" i="1" smtClean="0">
                <a:solidFill>
                  <a:srgbClr val="C70F05"/>
                </a:solidFill>
              </a:rPr>
              <a:t>simulated</a:t>
            </a:r>
            <a:r>
              <a:rPr lang="en-US" sz="2800" smtClean="0"/>
              <a:t> on a shared-memory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multiprocessor, or even on a uniprocessor.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i="1" smtClean="0">
                <a:solidFill>
                  <a:srgbClr val="C70F05"/>
                </a:solidFill>
                <a:ea typeface="굴림" pitchFamily="50" charset="-127"/>
              </a:rPr>
              <a:t>	</a:t>
            </a:r>
            <a:r>
              <a:rPr lang="en-US" sz="2800" i="1" smtClean="0">
                <a:solidFill>
                  <a:srgbClr val="C70F05"/>
                </a:solidFill>
              </a:rPr>
              <a:t>(How will you do it?)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h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Maximilien Brice, © CERN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Maximilien Brice, © CERN</a:t>
            </a:r>
          </a:p>
        </p:txBody>
      </p:sp>
      <p:pic>
        <p:nvPicPr>
          <p:cNvPr id="11267" name="Picture 4" descr="lhc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588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Why distributed systems</a:t>
            </a:r>
            <a:r>
              <a:rPr lang="en-US" altLang="ko-KR">
                <a:solidFill>
                  <a:schemeClr val="accent1">
                    <a:satMod val="150000"/>
                  </a:schemeClr>
                </a:solidFill>
              </a:rPr>
              <a:t> ?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smtClean="0">
                <a:solidFill>
                  <a:srgbClr val="0000FF"/>
                </a:solidFill>
                <a:ea typeface="굴림" pitchFamily="50" charset="-127"/>
              </a:rPr>
              <a:t>Fact</a:t>
            </a:r>
            <a:r>
              <a:rPr lang="en-US" altLang="ko-KR" sz="2800" smtClean="0">
                <a:ea typeface="굴림" pitchFamily="50" charset="-127"/>
              </a:rPr>
              <a:t>: </a:t>
            </a:r>
            <a:r>
              <a:rPr lang="en-US" sz="2800" smtClean="0"/>
              <a:t>Processor population is exploding. Technology has dramatically reduced the price of processors</a:t>
            </a:r>
            <a:r>
              <a:rPr lang="en-US" altLang="ko-KR" sz="2800" smtClean="0">
                <a:ea typeface="굴림" pitchFamily="50" charset="-127"/>
              </a:rPr>
              <a:t>.</a:t>
            </a:r>
          </a:p>
          <a:p>
            <a:endParaRPr lang="en-US" altLang="ko-KR" sz="2800" smtClean="0">
              <a:ea typeface="굴림" pitchFamily="50" charset="-127"/>
            </a:endParaRPr>
          </a:p>
          <a:p>
            <a:r>
              <a:rPr lang="en-US" sz="2800" smtClean="0"/>
              <a:t>Geographic distribution of processes</a:t>
            </a:r>
          </a:p>
          <a:p>
            <a:endParaRPr lang="en-US" sz="2800" smtClean="0"/>
          </a:p>
          <a:p>
            <a:r>
              <a:rPr lang="en-US" sz="2800" smtClean="0"/>
              <a:t>Resource sharing as used in P2P networks</a:t>
            </a:r>
          </a:p>
          <a:p>
            <a:endParaRPr lang="en-US" sz="2800" smtClean="0"/>
          </a:p>
          <a:p>
            <a:r>
              <a:rPr lang="en-US" sz="2800" smtClean="0"/>
              <a:t>Computation speed up (as in a grid)</a:t>
            </a:r>
          </a:p>
          <a:p>
            <a:endParaRPr lang="en-US" sz="2800" smtClean="0"/>
          </a:p>
          <a:p>
            <a:r>
              <a:rPr lang="en-US" sz="2800" b="1" smtClean="0">
                <a:solidFill>
                  <a:srgbClr val="C70F05"/>
                </a:solidFill>
              </a:rPr>
              <a:t>Fault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000">
                <a:solidFill>
                  <a:schemeClr val="accent1">
                    <a:satMod val="150000"/>
                  </a:schemeClr>
                </a:solidFill>
              </a:rPr>
              <a:t> (1)</a:t>
            </a:r>
            <a:endParaRPr lang="en-US" sz="40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endParaRPr lang="en-US" altLang="ko-KR" sz="2800" smtClean="0">
              <a:ea typeface="굴림" pitchFamily="50" charset="-127"/>
            </a:endParaRPr>
          </a:p>
          <a:p>
            <a:r>
              <a:rPr lang="en-US" sz="2800" smtClean="0"/>
              <a:t>A network of processes/resources. </a:t>
            </a:r>
            <a:endParaRPr lang="en-US" altLang="ko-KR" sz="2800" smtClean="0">
              <a:ea typeface="굴림" pitchFamily="50" charset="-127"/>
            </a:endParaRPr>
          </a:p>
          <a:p>
            <a:r>
              <a:rPr lang="en-US" sz="2800" smtClean="0"/>
              <a:t>The nodes are processes/resources, and the edges are communication</a:t>
            </a:r>
            <a:r>
              <a:rPr lang="en-US" altLang="ko-KR" sz="2800" smtClean="0">
                <a:ea typeface="굴림" pitchFamily="50" charset="-127"/>
              </a:rPr>
              <a:t> </a:t>
            </a:r>
            <a:r>
              <a:rPr lang="en-US" sz="2800" smtClean="0"/>
              <a:t>channels</a:t>
            </a:r>
            <a:r>
              <a:rPr lang="en-US" altLang="ko-KR" sz="2800" smtClean="0">
                <a:ea typeface="굴림" pitchFamily="50" charset="-127"/>
              </a:rPr>
              <a:t>.</a:t>
            </a:r>
            <a:endParaRPr lang="en-US" sz="2800" smtClean="0"/>
          </a:p>
        </p:txBody>
      </p:sp>
      <p:pic>
        <p:nvPicPr>
          <p:cNvPr id="1331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668463"/>
            <a:ext cx="53054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000" dirty="0">
                <a:solidFill>
                  <a:schemeClr val="accent1">
                    <a:satMod val="150000"/>
                  </a:schemeClr>
                </a:solidFill>
              </a:rPr>
              <a:t> (2)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The logical distribution of functional capabilities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Multiple processes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Interprocess communication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Disjoint address space</a:t>
            </a:r>
          </a:p>
          <a:p>
            <a:pPr lvl="1"/>
            <a:r>
              <a:rPr lang="en-US" altLang="ko-KR" smtClean="0">
                <a:solidFill>
                  <a:srgbClr val="C00000"/>
                </a:solidFill>
                <a:ea typeface="굴림" pitchFamily="50" charset="-127"/>
              </a:rPr>
              <a:t>Collective goal</a:t>
            </a:r>
            <a:endParaRPr lang="en-US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800" dirty="0" smtClean="0">
                <a:solidFill>
                  <a:schemeClr val="accent1">
                    <a:satMod val="150000"/>
                  </a:schemeClr>
                </a:solidFill>
              </a:rPr>
              <a:t> (2)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600" dirty="0" smtClean="0">
                <a:solidFill>
                  <a:schemeClr val="accent1">
                    <a:satMod val="150000"/>
                  </a:schemeClr>
                </a:solidFill>
              </a:rPr>
              <a:t>Collective Goal?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Don’t hold your breath:</a:t>
            </a:r>
          </a:p>
          <a:p>
            <a:pPr lvl="1"/>
            <a:r>
              <a:rPr lang="en-US" smtClean="0"/>
              <a:t>Biocomputing</a:t>
            </a:r>
          </a:p>
          <a:p>
            <a:pPr lvl="1"/>
            <a:r>
              <a:rPr lang="en-US" smtClean="0"/>
              <a:t>Nanocomputing</a:t>
            </a:r>
          </a:p>
          <a:p>
            <a:pPr lvl="1"/>
            <a:r>
              <a:rPr lang="en-US" smtClean="0"/>
              <a:t>Quantum computing</a:t>
            </a:r>
          </a:p>
          <a:p>
            <a:pPr lvl="1"/>
            <a:r>
              <a:rPr lang="en-US" smtClean="0"/>
              <a:t>…</a:t>
            </a:r>
          </a:p>
          <a:p>
            <a:r>
              <a:rPr lang="en-US" smtClean="0"/>
              <a:t>It all boils down to…</a:t>
            </a:r>
          </a:p>
          <a:p>
            <a:pPr lvl="1"/>
            <a:r>
              <a:rPr lang="en-US" smtClean="0">
                <a:solidFill>
                  <a:srgbClr val="C00000"/>
                </a:solidFill>
              </a:rPr>
              <a:t>Divide-and-conquer</a:t>
            </a:r>
          </a:p>
          <a:p>
            <a:pPr lvl="1"/>
            <a:r>
              <a:rPr lang="en-US" smtClean="0"/>
              <a:t>Throwing more hardware at the problem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What is a distributed system?</a:t>
            </a:r>
            <a:r>
              <a:rPr lang="en-US" altLang="ko-KR" sz="4800" dirty="0" smtClean="0">
                <a:solidFill>
                  <a:schemeClr val="accent1">
                    <a:satMod val="150000"/>
                  </a:schemeClr>
                </a:solidFill>
              </a:rPr>
              <a:t> (2)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latin typeface="Corbel" pitchFamily="34" charset="0"/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latin typeface="Corbel" pitchFamily="34" charset="0"/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Corbel" pitchFamily="34" charset="0"/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Corbel" pitchFamily="34" charset="0"/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Corbel" pitchFamily="34" charset="0"/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FF0000"/>
                </a:solidFill>
                <a:latin typeface="+mn-lt"/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336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FF0000"/>
                </a:solidFill>
                <a:latin typeface="+mn-lt"/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99&quot;&gt;&lt;/object&gt;&lt;object type=&quot;2&quot; unique_id=&quot;10500&quot;&gt;&lt;object type=&quot;3&quot; unique_id=&quot;10501&quot;&gt;&lt;property id=&quot;20148&quot; value=&quot;5&quot;/&gt;&lt;property id=&quot;20300&quot; value=&quot;Slide 1 - &amp;quot;ITEC452&amp;#x0D;&amp;#x0A;Distributed Computing&amp;#x0D;&amp;#x0A;&amp;#x0D;&amp;#x0A;&amp;#x0D;&amp;#x0A;Lecture 1 &amp;#x0D;&amp;#x0A;Introduction to Distributed Systems&amp;quot;&quot;/&gt;&lt;property id=&quot;20307&quot; value=&quot;304&quot;/&gt;&lt;/object&gt;&lt;object type=&quot;3&quot; unique_id=&quot;10502&quot;&gt;&lt;property id=&quot;20148&quot; value=&quot;5&quot;/&gt;&lt;property id=&quot;20300&quot; value=&quot;Slide 2 - &amp;quot;Why distributed systems ?&amp;quot;&quot;/&gt;&lt;property id=&quot;20307&quot; value=&quot;310&quot;/&gt;&lt;/object&gt;&lt;object type=&quot;3&quot; unique_id=&quot;10503&quot;&gt;&lt;property id=&quot;20148&quot; value=&quot;5&quot;/&gt;&lt;property id=&quot;20300&quot; value=&quot;Slide 3 - &amp;quot;What is a distributed system? (1)&amp;quot;&quot;/&gt;&lt;property id=&quot;20307&quot; value=&quot;303&quot;/&gt;&lt;/object&gt;&lt;object type=&quot;3&quot; unique_id=&quot;10504&quot;&gt;&lt;property id=&quot;20148&quot; value=&quot;5&quot;/&gt;&lt;property id=&quot;20300&quot; value=&quot;Slide 4 - &amp;quot;What is a distributed system? (2)&amp;quot;&quot;/&gt;&lt;property id=&quot;20307&quot; value=&quot;319&quot;/&gt;&lt;/object&gt;&lt;object type=&quot;3&quot; unique_id=&quot;10505&quot;&gt;&lt;property id=&quot;20148&quot; value=&quot;5&quot;/&gt;&lt;property id=&quot;20300&quot; value=&quot;Slide 5 - &amp;quot;A classification&amp;quot;&quot;/&gt;&lt;property id=&quot;20307&quot; value=&quot;315&quot;/&gt;&lt;/object&gt;&lt;object type=&quot;3&quot; unique_id=&quot;10506&quot;&gt;&lt;property id=&quot;20148&quot; value=&quot;5&quot;/&gt;&lt;property id=&quot;20300&quot; value=&quot;Slide 6 - &amp;quot;Parallel vs. Distributed&amp;quot;&quot;/&gt;&lt;property id=&quot;20307&quot; value=&quot;316&quot;/&gt;&lt;/object&gt;&lt;object type=&quot;3&quot; unique_id=&quot;10507&quot;&gt;&lt;property id=&quot;20148&quot; value=&quot;5&quot;/&gt;&lt;property id=&quot;20300&quot; value=&quot;Slide 7 - &amp;quot;Important services&amp;quot;&quot;/&gt;&lt;property id=&quot;20307&quot; value=&quot;311&quot;/&gt;&lt;/object&gt;&lt;object type=&quot;3&quot; unique_id=&quot;10508&quot;&gt;&lt;property id=&quot;20148&quot; value=&quot;5&quot;/&gt;&lt;property id=&quot;20300&quot; value=&quot;Slide 8 - &amp;quot;Examples&amp;quot;&quot;/&gt;&lt;property id=&quot;20307&quot; value=&quot;306&quot;/&gt;&lt;/object&gt;&lt;object type=&quot;3&quot; unique_id=&quot;10509&quot;&gt;&lt;property id=&quot;20148&quot; value=&quot;5&quot;/&gt;&lt;property id=&quot;20300&quot; value=&quot;Slide 9 - &amp;quot;Sensor Network&amp;quot;&quot;/&gt;&lt;property id=&quot;20307&quot; value=&quot;307&quot;/&gt;&lt;/object&gt;&lt;object type=&quot;3&quot; unique_id=&quot;10510&quot;&gt;&lt;property id=&quot;20148&quot; value=&quot;5&quot;/&gt;&lt;property id=&quot;20300&quot; value=&quot;Slide 10 - &amp;quot;Mobile robots&amp;quot;&quot;/&gt;&lt;property id=&quot;20307&quot; value=&quot;297&quot;/&gt;&lt;/object&gt;&lt;object type=&quot;3&quot; unique_id=&quot;10511&quot;&gt;&lt;property id=&quot;20148&quot; value=&quot;5&quot;/&gt;&lt;property id=&quot;20300&quot; value=&quot;Slide 11 - &amp;quot;Cloud Computing&amp;quot;&quot;/&gt;&lt;property id=&quot;20307&quot; value=&quot;320&quot;/&gt;&lt;/object&gt;&lt;object type=&quot;3&quot; unique_id=&quot;10512&quot;&gt;&lt;property id=&quot;20148&quot; value=&quot;5&quot;/&gt;&lt;property id=&quot;20300&quot; value=&quot;Slide 12 - &amp;quot;Important issues&amp;quot;&quot;/&gt;&lt;property id=&quot;20307&quot; value=&quot;312&quot;/&gt;&lt;/object&gt;&lt;object type=&quot;3&quot; unique_id=&quot;10513&quot;&gt;&lt;property id=&quot;20148&quot; value=&quot;5&quot;/&gt;&lt;property id=&quot;20300&quot; value=&quot;Slide 13 - &amp;quot;Some common sub-problems&amp;quot;&quot;/&gt;&lt;property id=&quot;20307&quot; value=&quot;313&quot;/&gt;&lt;/object&gt;&lt;object type=&quot;3&quot; unique_id=&quot;10514&quot;&gt;&lt;property id=&quot;20148&quot; value=&quot;5&quot;/&gt;&lt;property id=&quot;20300&quot; value=&quot;Slide 14 - &amp;quot;Objective of the course&amp;quot;&quot;/&gt;&lt;property id=&quot;20307&quot; value=&quot;317&quot;/&gt;&lt;/object&gt;&lt;object type=&quot;3&quot; unique_id=&quot;10515&quot;&gt;&lt;property id=&quot;20148&quot; value=&quot;5&quot;/&gt;&lt;property id=&quot;20300&quot; value=&quot;Slide 15 - &amp;quot;Implementation&amp;quot;&quot;/&gt;&lt;property id=&quot;20307&quot; value=&quot;31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2324</TotalTime>
  <Words>542</Words>
  <Application>Microsoft Office PowerPoint</Application>
  <PresentationFormat>On-screen Show (4:3)</PresentationFormat>
  <Paragraphs>130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 New Roman</vt:lpstr>
      <vt:lpstr>Arial</vt:lpstr>
      <vt:lpstr>Corbel</vt:lpstr>
      <vt:lpstr>Wingdings 2</vt:lpstr>
      <vt:lpstr>Wingdings</vt:lpstr>
      <vt:lpstr>Wingdings 3</vt:lpstr>
      <vt:lpstr>Calibri</vt:lpstr>
      <vt:lpstr>굴림</vt:lpstr>
      <vt:lpstr>Tahoma</vt:lpstr>
      <vt:lpstr>Module</vt:lpstr>
      <vt:lpstr>ITEC452 Distributed Computing   Lecture 1  Introduction to Distributed Systems</vt:lpstr>
      <vt:lpstr>Slide 2</vt:lpstr>
      <vt:lpstr>Slide 3</vt:lpstr>
      <vt:lpstr>Slide 4</vt:lpstr>
      <vt:lpstr>Why distributed systems ?</vt:lpstr>
      <vt:lpstr>What is a distributed system? (1)</vt:lpstr>
      <vt:lpstr>What is a distributed system? (2)</vt:lpstr>
      <vt:lpstr>What is a distributed system? (2) Collective Goal?</vt:lpstr>
      <vt:lpstr>What is a distributed system? (2) Divide and Conquer</vt:lpstr>
      <vt:lpstr>What is a distributed system? (2) Different Workers</vt:lpstr>
      <vt:lpstr>What is a distributed system? (2) Choices, Choices, Choices</vt:lpstr>
      <vt:lpstr>A classification</vt:lpstr>
      <vt:lpstr>Parallel vs. Distributed</vt:lpstr>
      <vt:lpstr>Important services</vt:lpstr>
      <vt:lpstr>Examples</vt:lpstr>
      <vt:lpstr>Sensor Network</vt:lpstr>
      <vt:lpstr>Mobile robots</vt:lpstr>
      <vt:lpstr>Cloud Computing</vt:lpstr>
      <vt:lpstr>Important issues</vt:lpstr>
      <vt:lpstr>Some common sub-problems</vt:lpstr>
      <vt:lpstr>Objective of the course</vt:lpstr>
      <vt:lpstr>Implementation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Reading and Writing using Mobile Agents</dc:title>
  <dc:creator>Sukumar Ghosh</dc:creator>
  <cp:lastModifiedBy>Hwajung Lee</cp:lastModifiedBy>
  <cp:revision>174</cp:revision>
  <dcterms:created xsi:type="dcterms:W3CDTF">2002-11-01T02:53:35Z</dcterms:created>
  <dcterms:modified xsi:type="dcterms:W3CDTF">2011-09-05T14:58:36Z</dcterms:modified>
</cp:coreProperties>
</file>