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27" r:id="rId10"/>
    <p:sldId id="329" r:id="rId11"/>
    <p:sldId id="313" r:id="rId12"/>
    <p:sldId id="314" r:id="rId13"/>
    <p:sldId id="315" r:id="rId14"/>
    <p:sldId id="316" r:id="rId15"/>
    <p:sldId id="317" r:id="rId16"/>
    <p:sldId id="328" r:id="rId17"/>
    <p:sldId id="318" r:id="rId18"/>
    <p:sldId id="319" r:id="rId19"/>
    <p:sldId id="320" r:id="rId20"/>
    <p:sldId id="321" r:id="rId21"/>
    <p:sldId id="322" r:id="rId22"/>
    <p:sldId id="323" r:id="rId23"/>
    <p:sldId id="324" r:id="rId24"/>
    <p:sldId id="325" r:id="rId25"/>
    <p:sldId id="326" r:id="rId26"/>
  </p:sldIdLst>
  <p:sldSz cx="9144000" cy="6858000" type="screen4x3"/>
  <p:notesSz cx="7010400" cy="9296400"/>
  <p:custDataLst>
    <p:tags r:id="rId2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99"/>
    <a:srgbClr val="0000FF"/>
    <a:srgbClr val="006666"/>
    <a:srgbClr val="FF0066"/>
    <a:srgbClr val="4D4D4D"/>
    <a:srgbClr val="003300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70595" autoAdjust="0"/>
  </p:normalViewPr>
  <p:slideViewPr>
    <p:cSldViewPr>
      <p:cViewPr varScale="1">
        <p:scale>
          <a:sx n="82" d="100"/>
          <a:sy n="82" d="100"/>
        </p:scale>
        <p:origin x="24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Times New Roman" panose="02020603050405020304" pitchFamily="18" charset="0"/>
              </a:defRPr>
            </a:lvl1pPr>
          </a:lstStyle>
          <a:p>
            <a:fld id="{0CB9A6C6-CDA0-4FFE-A429-AAEB1157B3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667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5A7408-09B7-4EA2-9C2A-76105811C2E8}" type="datetimeFigureOut">
              <a:rPr lang="en-US"/>
              <a:pPr>
                <a:defRPr/>
              </a:pPr>
              <a:t>10/27/2017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B6F0F77-1D0F-4030-A33A-663C6EC807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3767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9B9038E-BD19-4A3F-B965-28EBC653D86C}" type="slidenum">
              <a:rPr lang="en-US" altLang="en-US" sz="1200"/>
              <a:pPr eaLnBrk="1" hangingPunct="1"/>
              <a:t>12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825456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36C704C-2CD6-4DAB-9FB7-967FE2D70BDC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79326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Air traffic control systems rely on accurate timekeeping to monitor flight paths and avoid collisions.</a:t>
            </a:r>
          </a:p>
          <a:p>
            <a:r>
              <a:rPr lang="en-US" altLang="en-US" smtClean="0"/>
              <a:t>Some security mechanisms depend on coordinated times across the network, so a loss of synchronization is a potential security lapse.</a:t>
            </a:r>
          </a:p>
          <a:p>
            <a:endParaRPr lang="en-US" alt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CCAFDD7-B119-4EA2-AD4B-77BD38FF27F8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951487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Air traffic control systems rely on accurate timekeeping to monitor flight paths and avoid collisions.</a:t>
            </a:r>
          </a:p>
          <a:p>
            <a:r>
              <a:rPr lang="en-US" altLang="en-US" smtClean="0"/>
              <a:t>Some security mechanisms depend on coordinated times across the network, so a loss of synchronization is a potential security lapse.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F390487-B1EF-467C-A556-4FFD22F7EB3D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1196107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External syn</a:t>
            </a:r>
          </a:p>
          <a:p>
            <a:r>
              <a:rPr lang="en-US" altLang="en-US" smtClean="0"/>
              <a:t>	maintain the reading of a clock as close to the UTC as possible; connect to UTC; (ex) NTP (Network Time protocol)</a:t>
            </a:r>
          </a:p>
          <a:p>
            <a:r>
              <a:rPr lang="en-US" altLang="en-US" smtClean="0"/>
              <a:t>Internal syn</a:t>
            </a:r>
          </a:p>
          <a:p>
            <a:r>
              <a:rPr lang="en-US" altLang="en-US" smtClean="0"/>
              <a:t>	no connection to UTC or GPS time; mutual consistency is a primary goal</a:t>
            </a:r>
          </a:p>
          <a:p>
            <a:r>
              <a:rPr lang="en-US" altLang="en-US" smtClean="0"/>
              <a:t>Phase syn</a:t>
            </a:r>
          </a:p>
          <a:p>
            <a:r>
              <a:rPr lang="en-US" altLang="en-US" smtClean="0"/>
              <a:t>	despite some faulty clocks, it guarantees that eventually the readings of all the clocks become identical</a:t>
            </a:r>
          </a:p>
          <a:p>
            <a:endParaRPr lang="en-US" alt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7193912-4834-4920-8293-733795A14BBA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3146469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C: clock time</a:t>
            </a:r>
          </a:p>
          <a:p>
            <a:r>
              <a:rPr lang="en-US" altLang="en-US" smtClean="0"/>
              <a:t>t: real time</a:t>
            </a:r>
          </a:p>
          <a:p>
            <a:endParaRPr lang="en-US" alt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9DC47B7-4C00-4E49-9091-FA7DF1534504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618210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63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61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46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27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95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4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83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12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96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7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01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14" r:id="rId2"/>
    <p:sldLayoutId id="2147483820" r:id="rId3"/>
    <p:sldLayoutId id="2147483815" r:id="rId4"/>
    <p:sldLayoutId id="2147483816" r:id="rId5"/>
    <p:sldLayoutId id="2147483817" r:id="rId6"/>
    <p:sldLayoutId id="2147483821" r:id="rId7"/>
    <p:sldLayoutId id="2147483822" r:id="rId8"/>
    <p:sldLayoutId id="2147483823" r:id="rId9"/>
    <p:sldLayoutId id="2147483818" r:id="rId10"/>
    <p:sldLayoutId id="214748382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anose="020B0604020202020204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anose="020B0604020202020204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anose="05040102010807070707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ITEC452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>Distributed Computing</a:t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40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Lecture 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10</a:t>
            </a: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/>
            </a:r>
            <a:b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ko-KR" sz="3200" dirty="0" smtClean="0">
                <a:solidFill>
                  <a:schemeClr val="accent1">
                    <a:satMod val="150000"/>
                  </a:schemeClr>
                </a:solidFill>
              </a:rPr>
              <a:t>Time in a Distributed System</a:t>
            </a:r>
            <a:endParaRPr lang="en-US" sz="3200" dirty="0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828800"/>
            <a:ext cx="8077200" cy="1500188"/>
          </a:xfrm>
        </p:spPr>
        <p:txBody>
          <a:bodyPr/>
          <a:lstStyle/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endParaRPr lang="en-US" altLang="ko-KR" smtClean="0">
              <a:ea typeface="굴림" panose="020B0600000101010101" pitchFamily="34" charset="-127"/>
            </a:endParaRPr>
          </a:p>
          <a:p>
            <a:pPr eaLnBrk="1" hangingPunct="1"/>
            <a:r>
              <a:rPr lang="en-US" altLang="ko-KR" smtClean="0">
                <a:ea typeface="굴림" panose="020B0600000101010101" pitchFamily="34" charset="-127"/>
              </a:rPr>
              <a:t>Hwajung Lee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Logical clocks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3813175" cy="4114800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	LC</a:t>
            </a:r>
            <a:r>
              <a:rPr lang="en-US" altLang="en-US" sz="2000" smtClean="0">
                <a:latin typeface="Arial Narrow" panose="020B0606020202030204" pitchFamily="34" charset="0"/>
              </a:rPr>
              <a:t> is a counter. Its value respects causal ordering as follows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	a 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b 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LC(a) &lt; LC(b)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 Narrow" panose="020B0606020202030204" pitchFamily="34" charset="0"/>
              </a:rPr>
              <a:t>	</a:t>
            </a:r>
            <a:r>
              <a:rPr lang="en-US" altLang="en-US" sz="2000" b="1" smtClean="0">
                <a:latin typeface="Arial Narrow" panose="020B0606020202030204" pitchFamily="34" charset="0"/>
              </a:rPr>
              <a:t>Note that LC(a) &lt; LC(b) does NOT imply a </a:t>
            </a:r>
            <a:r>
              <a:rPr lang="en-US" altLang="en-US" sz="2000" b="1" smtClean="0"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 Narrow" panose="020B0606020202030204" pitchFamily="34" charset="0"/>
              </a:rPr>
              <a:t> b.</a:t>
            </a:r>
            <a:r>
              <a:rPr lang="en-US" altLang="ko-KR" sz="2000" b="1" smtClean="0">
                <a:latin typeface="Arial Narrow" panose="020B0606020202030204" pitchFamily="34" charset="0"/>
                <a:ea typeface="굴림" panose="020B0600000101010101" pitchFamily="34" charset="-127"/>
              </a:rPr>
              <a:t> When?</a:t>
            </a:r>
            <a:endParaRPr lang="en-US" altLang="en-US" sz="2000" smtClean="0">
              <a:latin typeface="Trebuchet MS" panose="020B0603020202020204" pitchFamily="34" charset="0"/>
            </a:endParaRPr>
          </a:p>
          <a:p>
            <a:pPr eaLnBrk="1" hangingPunct="1">
              <a:lnSpc>
                <a:spcPct val="125000"/>
              </a:lnSpc>
            </a:pPr>
            <a:endParaRPr lang="en-US" altLang="en-US" smtClean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676400"/>
            <a:ext cx="4041775" cy="41148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	Each process maintains its logical clock as follows:</a:t>
            </a:r>
          </a:p>
          <a:p>
            <a:pPr eaLnBrk="1" hangingPunct="1">
              <a:lnSpc>
                <a:spcPct val="120000"/>
              </a:lnSpc>
            </a:pPr>
            <a:endParaRPr lang="en-US" altLang="en-US" sz="2000" b="1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LC1</a:t>
            </a:r>
            <a:r>
              <a:rPr lang="en-US" altLang="en-US" sz="2000" smtClean="0">
                <a:latin typeface="Arial Narrow" panose="020B0606020202030204" pitchFamily="34" charset="0"/>
              </a:rPr>
              <a:t>.  Each time a local event takes place, increment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LC2</a:t>
            </a:r>
            <a:r>
              <a:rPr lang="en-US" altLang="en-US" sz="2000" smtClean="0">
                <a:latin typeface="Arial Narrow" panose="020B0606020202030204" pitchFamily="34" charset="0"/>
              </a:rPr>
              <a:t>.  Append the value of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 to outgoing messages.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LC3.</a:t>
            </a:r>
            <a:r>
              <a:rPr lang="en-US" altLang="en-US" sz="2000" smtClean="0">
                <a:latin typeface="Arial Narrow" panose="020B0606020202030204" pitchFamily="34" charset="0"/>
              </a:rPr>
              <a:t>  When receiving a message, set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 to  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1 + max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local LC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message LC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Total order in a distributed system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447800"/>
            <a:ext cx="4419600" cy="3886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 Narrow" panose="020B0606020202030204" pitchFamily="34" charset="0"/>
              </a:rPr>
              <a:t>	</a:t>
            </a:r>
            <a:r>
              <a:rPr lang="en-US" altLang="en-US" sz="2000" smtClean="0">
                <a:latin typeface="Arial" panose="020B0604020202020204" pitchFamily="34" charset="0"/>
              </a:rPr>
              <a:t>Total order is important for some applications like scheduling (first-come first served).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</a:rPr>
              <a:t> But total order does not exist! What can we do?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000" i="1" smtClean="0">
                <a:latin typeface="Arial" panose="020B0604020202020204" pitchFamily="34" charset="0"/>
              </a:rPr>
              <a:t>	Strengthen the causal order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 </a:t>
            </a:r>
            <a:r>
              <a:rPr lang="en-US" altLang="en-US" sz="2000" smtClean="0">
                <a:latin typeface="Arial" panose="020B0604020202020204" pitchFamily="34" charset="0"/>
              </a:rPr>
              <a:t>to define a </a:t>
            </a:r>
            <a:r>
              <a:rPr lang="en-US" altLang="en-US" sz="2000" i="1" smtClean="0">
                <a:solidFill>
                  <a:srgbClr val="C70F05"/>
                </a:solidFill>
                <a:latin typeface="Arial" panose="020B0604020202020204" pitchFamily="34" charset="0"/>
              </a:rPr>
              <a:t>total order (&lt;&lt;)</a:t>
            </a:r>
            <a:r>
              <a:rPr lang="en-US" altLang="en-US" sz="2000" smtClean="0">
                <a:latin typeface="Arial" panose="020B0604020202020204" pitchFamily="34" charset="0"/>
              </a:rPr>
              <a:t> among events. Use LC to define total order (in case two LC’s are equal, process id’s will be used to break the tie). </a:t>
            </a:r>
            <a:endParaRPr lang="en-US" altLang="en-US" sz="2000" i="1" smtClean="0">
              <a:latin typeface="Arial" panose="020B0604020202020204" pitchFamily="34" charset="0"/>
            </a:endParaRPr>
          </a:p>
        </p:txBody>
      </p:sp>
      <p:sp>
        <p:nvSpPr>
          <p:cNvPr id="24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00600" y="1524000"/>
            <a:ext cx="3813175" cy="35052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Let</a:t>
            </a:r>
            <a:r>
              <a:rPr lang="en-US" altLang="en-US" sz="2000" b="1" smtClean="0">
                <a:latin typeface="Arial" panose="020B0604020202020204" pitchFamily="34" charset="0"/>
              </a:rPr>
              <a:t> a, b </a:t>
            </a:r>
            <a:r>
              <a:rPr lang="en-US" altLang="en-US" sz="2000" smtClean="0">
                <a:latin typeface="Arial" panose="020B0604020202020204" pitchFamily="34" charset="0"/>
              </a:rPr>
              <a:t>be events in processes</a:t>
            </a:r>
            <a:r>
              <a:rPr lang="en-US" altLang="en-US" sz="2000" b="1" smtClean="0">
                <a:latin typeface="Arial" panose="020B0604020202020204" pitchFamily="34" charset="0"/>
              </a:rPr>
              <a:t> i </a:t>
            </a:r>
            <a:r>
              <a:rPr lang="en-US" altLang="en-US" sz="2000" smtClean="0">
                <a:latin typeface="Arial" panose="020B0604020202020204" pitchFamily="34" charset="0"/>
              </a:rPr>
              <a:t>and</a:t>
            </a:r>
            <a:r>
              <a:rPr lang="en-US" altLang="en-US" sz="2000" b="1" smtClean="0">
                <a:latin typeface="Arial" panose="020B0604020202020204" pitchFamily="34" charset="0"/>
              </a:rPr>
              <a:t> j </a:t>
            </a:r>
            <a:r>
              <a:rPr lang="en-US" altLang="en-US" sz="2000" smtClean="0">
                <a:latin typeface="Arial" panose="020B0604020202020204" pitchFamily="34" charset="0"/>
              </a:rPr>
              <a:t>respectively. Then</a:t>
            </a:r>
            <a:r>
              <a:rPr lang="en-US" altLang="en-US" sz="2000" b="1" smtClean="0"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a &lt;&lt; b </a:t>
            </a:r>
            <a:r>
              <a:rPr lang="en-US" altLang="en-US" sz="2000" smtClean="0">
                <a:latin typeface="Arial" panose="020B0604020202020204" pitchFamily="34" charset="0"/>
              </a:rPr>
              <a:t>iff 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	-- LC(a) &lt; LC(b) 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OR</a:t>
            </a: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-- </a:t>
            </a:r>
            <a:r>
              <a:rPr lang="en-US" altLang="en-US" sz="2000" b="1" smtClean="0">
                <a:latin typeface="Arial" panose="020B0604020202020204" pitchFamily="34" charset="0"/>
              </a:rPr>
              <a:t>LC(a) = LC(b) </a:t>
            </a:r>
            <a:r>
              <a:rPr lang="en-US" altLang="en-US" sz="2000" smtClean="0">
                <a:latin typeface="Arial" panose="020B0604020202020204" pitchFamily="34" charset="0"/>
              </a:rPr>
              <a:t>  and  </a:t>
            </a:r>
            <a:r>
              <a:rPr lang="en-US" altLang="en-US" sz="2000" b="1" smtClean="0">
                <a:latin typeface="Arial" panose="020B0604020202020204" pitchFamily="34" charset="0"/>
              </a:rPr>
              <a:t> i &lt; j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a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b </a:t>
            </a:r>
            <a:r>
              <a:rPr lang="en-US" altLang="en-US" sz="2000" smtClean="0"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 smtClean="0">
                <a:latin typeface="Arial" panose="020B0604020202020204" pitchFamily="34" charset="0"/>
              </a:rPr>
              <a:t> a &lt;&lt; b, </a:t>
            </a:r>
            <a:r>
              <a:rPr lang="en-US" altLang="en-US" sz="2000" smtClean="0">
                <a:latin typeface="Arial" panose="020B0604020202020204" pitchFamily="34" charset="0"/>
              </a:rPr>
              <a:t>but the converse is not true.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1800" b="1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990600" y="5597525"/>
            <a:ext cx="7696200" cy="466725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en-US" altLang="en-US">
                <a:latin typeface="Arial" panose="020B0604020202020204" pitchFamily="34" charset="0"/>
              </a:rPr>
              <a:t>The value of LC of an event is called its </a:t>
            </a:r>
            <a:r>
              <a:rPr lang="en-US" altLang="en-US" i="1">
                <a:solidFill>
                  <a:srgbClr val="C70F05"/>
                </a:solidFill>
                <a:latin typeface="Arial" panose="020B0604020202020204" pitchFamily="34" charset="0"/>
              </a:rPr>
              <a:t>timestamp</a:t>
            </a:r>
            <a:r>
              <a:rPr lang="en-US" altLang="en-US">
                <a:latin typeface="Arial" panose="020B0604020202020204" pitchFamily="34" charset="0"/>
              </a:rPr>
              <a:t>.</a:t>
            </a:r>
            <a:endParaRPr lang="en-US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Vector clock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572000" cy="47244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	</a:t>
            </a:r>
            <a:r>
              <a:rPr lang="en-US" altLang="en-US" sz="2000" b="1" i="1" smtClean="0">
                <a:latin typeface="Arial" panose="020B0604020202020204" pitchFamily="34" charset="0"/>
              </a:rPr>
              <a:t>Causality detection</a:t>
            </a:r>
            <a:r>
              <a:rPr lang="en-US" altLang="en-US" sz="2000" smtClean="0">
                <a:latin typeface="Arial" panose="020B0604020202020204" pitchFamily="34" charset="0"/>
              </a:rPr>
              <a:t> can be an important issue in applications like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group communication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Logical clocks 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</a:rPr>
              <a:t>do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not</a:t>
            </a:r>
            <a:r>
              <a:rPr lang="en-US" altLang="en-US" sz="2000" smtClean="0">
                <a:latin typeface="Arial" panose="020B0604020202020204" pitchFamily="34" charset="0"/>
              </a:rPr>
              <a:t> detect causal ordering. </a:t>
            </a:r>
            <a:r>
              <a:rPr lang="en-US" altLang="en-US" sz="2000" b="1" u="sng" smtClean="0">
                <a:solidFill>
                  <a:srgbClr val="0000FF"/>
                </a:solidFill>
                <a:latin typeface="Arial" panose="020B0604020202020204" pitchFamily="34" charset="0"/>
              </a:rPr>
              <a:t>Vector clocks</a:t>
            </a:r>
            <a:r>
              <a:rPr lang="en-US" altLang="en-US" sz="200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</a:rPr>
              <a:t>do</a:t>
            </a:r>
            <a:r>
              <a:rPr lang="en-US" altLang="en-US" sz="2000" smtClean="0">
                <a:latin typeface="Arial" panose="020B0604020202020204" pitchFamily="34" charset="0"/>
              </a:rPr>
              <a:t>.</a:t>
            </a:r>
            <a:endParaRPr lang="en-US" altLang="ko-KR" sz="2000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 smtClean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Mapping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VC from events to integer arrays, and an order &lt; such that for any pair of a, b:</a:t>
            </a:r>
            <a:endParaRPr lang="en-US" altLang="en-US" sz="2000" smtClean="0">
              <a:latin typeface="Arial" panose="020B0604020202020204" pitchFamily="34" charset="0"/>
            </a:endParaRPr>
          </a:p>
          <a:p>
            <a:pPr lvl="1" eaLnBrk="1" hangingPunct="1">
              <a:lnSpc>
                <a:spcPct val="13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a 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 b 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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  VC(a) &lt; VC(b)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Arial Narrow" panose="020B0606020202030204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05400" y="2401888"/>
          <a:ext cx="3059113" cy="228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Document" r:id="rId4" imgW="3557016" imgH="2654808" progId="Word.Document.8">
                  <p:embed/>
                </p:oleObj>
              </mc:Choice>
              <mc:Fallback>
                <p:oleObj name="Document" r:id="rId4" imgW="3557016" imgH="265480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401888"/>
                        <a:ext cx="3059113" cy="2282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13325" y="5191125"/>
            <a:ext cx="3051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>
                <a:latin typeface="Arial" panose="020B0604020202020204" pitchFamily="34" charset="0"/>
              </a:rPr>
              <a:t>C may receive </a:t>
            </a:r>
            <a:r>
              <a:rPr lang="en-US" altLang="en-US" sz="2000" b="0">
                <a:solidFill>
                  <a:srgbClr val="C70F05"/>
                </a:solidFill>
                <a:latin typeface="Arial" panose="020B0604020202020204" pitchFamily="34" charset="0"/>
              </a:rPr>
              <a:t>Re:joke</a:t>
            </a:r>
            <a:r>
              <a:rPr lang="en-US" altLang="en-US" sz="2000" b="0">
                <a:latin typeface="Arial" panose="020B0604020202020204" pitchFamily="34" charset="0"/>
              </a:rPr>
              <a:t> </a:t>
            </a:r>
          </a:p>
          <a:p>
            <a:r>
              <a:rPr lang="en-US" altLang="en-US" sz="2000" b="0">
                <a:latin typeface="Arial" panose="020B0604020202020204" pitchFamily="34" charset="0"/>
              </a:rPr>
              <a:t>before </a:t>
            </a:r>
            <a:r>
              <a:rPr lang="en-US" altLang="en-US" sz="2000" b="0">
                <a:solidFill>
                  <a:srgbClr val="C70F05"/>
                </a:solidFill>
                <a:latin typeface="Arial" panose="020B0604020202020204" pitchFamily="34" charset="0"/>
              </a:rPr>
              <a:t>joke</a:t>
            </a:r>
            <a:r>
              <a:rPr lang="en-US" altLang="en-US" sz="2000" b="0">
                <a:latin typeface="Arial" panose="020B0604020202020204" pitchFamily="34" charset="0"/>
              </a:rPr>
              <a:t>, which is bad!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Implementing VC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828800"/>
            <a:ext cx="4953000" cy="41148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" panose="020B0604020202020204" pitchFamily="34" charset="0"/>
              </a:rPr>
              <a:t>{Actions of process j}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" panose="020B0604020202020204" pitchFamily="34" charset="0"/>
              </a:rPr>
              <a:t>1</a:t>
            </a:r>
            <a:r>
              <a:rPr lang="en-US" altLang="en-US" sz="1800" smtClean="0">
                <a:latin typeface="Arial" panose="020B0604020202020204" pitchFamily="34" charset="0"/>
              </a:rPr>
              <a:t>.  </a:t>
            </a:r>
            <a:r>
              <a:rPr lang="en-US" altLang="en-US" sz="1800" smtClean="0">
                <a:solidFill>
                  <a:srgbClr val="C70F05"/>
                </a:solidFill>
                <a:latin typeface="Arial" panose="020B0604020202020204" pitchFamily="34" charset="0"/>
              </a:rPr>
              <a:t>Increment </a:t>
            </a:r>
            <a:r>
              <a:rPr lang="en-US" altLang="en-US" sz="1800" b="1" smtClean="0">
                <a:solidFill>
                  <a:srgbClr val="C70F05"/>
                </a:solidFill>
                <a:latin typeface="Arial" panose="020B0604020202020204" pitchFamily="34" charset="0"/>
              </a:rPr>
              <a:t>VC[</a:t>
            </a:r>
            <a:r>
              <a:rPr lang="en-US" altLang="ko-KR" sz="1800" b="1" smtClean="0">
                <a:solidFill>
                  <a:srgbClr val="C70F05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j</a:t>
            </a:r>
            <a:r>
              <a:rPr lang="en-US" altLang="en-US" sz="1800" b="1" smtClean="0">
                <a:solidFill>
                  <a:srgbClr val="C70F05"/>
                </a:solidFill>
                <a:latin typeface="Arial" panose="020B0604020202020204" pitchFamily="34" charset="0"/>
              </a:rPr>
              <a:t>]</a:t>
            </a:r>
            <a:r>
              <a:rPr lang="en-US" altLang="en-US" sz="1800" smtClean="0">
                <a:latin typeface="Arial" panose="020B0604020202020204" pitchFamily="34" charset="0"/>
              </a:rPr>
              <a:t> for each local event.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" panose="020B0604020202020204" pitchFamily="34" charset="0"/>
              </a:rPr>
              <a:t>2</a:t>
            </a:r>
            <a:r>
              <a:rPr lang="en-US" altLang="en-US" sz="1800" smtClean="0">
                <a:latin typeface="Arial" panose="020B0604020202020204" pitchFamily="34" charset="0"/>
              </a:rPr>
              <a:t>. </a:t>
            </a:r>
            <a:r>
              <a:rPr lang="en-US" altLang="en-US" sz="1800" smtClean="0">
                <a:solidFill>
                  <a:srgbClr val="C70F05"/>
                </a:solidFill>
                <a:latin typeface="Arial" panose="020B0604020202020204" pitchFamily="34" charset="0"/>
              </a:rPr>
              <a:t>Append the local </a:t>
            </a:r>
            <a:r>
              <a:rPr lang="en-US" altLang="en-US" sz="1800" b="1" smtClean="0">
                <a:solidFill>
                  <a:srgbClr val="C70F05"/>
                </a:solidFill>
                <a:latin typeface="Arial" panose="020B0604020202020204" pitchFamily="34" charset="0"/>
              </a:rPr>
              <a:t>VC</a:t>
            </a:r>
            <a:r>
              <a:rPr lang="en-US" altLang="en-US" sz="1800" b="1" smtClean="0">
                <a:latin typeface="Arial" panose="020B0604020202020204" pitchFamily="34" charset="0"/>
              </a:rPr>
              <a:t> </a:t>
            </a:r>
            <a:r>
              <a:rPr lang="en-US" altLang="en-US" sz="1800" smtClean="0">
                <a:latin typeface="Arial" panose="020B0604020202020204" pitchFamily="34" charset="0"/>
              </a:rPr>
              <a:t>to every outgoing message.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18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smtClean="0">
                <a:latin typeface="Arial" panose="020B0604020202020204" pitchFamily="34" charset="0"/>
              </a:rPr>
              <a:t>3.</a:t>
            </a:r>
            <a:r>
              <a:rPr lang="en-US" altLang="en-US" sz="1800" smtClean="0">
                <a:latin typeface="Arial" panose="020B0604020202020204" pitchFamily="34" charset="0"/>
              </a:rPr>
              <a:t> When </a:t>
            </a: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a process j receives </a:t>
            </a:r>
            <a:r>
              <a:rPr lang="en-US" altLang="en-US" sz="1800" smtClean="0">
                <a:latin typeface="Arial" panose="020B0604020202020204" pitchFamily="34" charset="0"/>
              </a:rPr>
              <a:t>a message with a vector timestamp </a:t>
            </a:r>
            <a:r>
              <a:rPr lang="en-US" altLang="en-US" sz="1800" b="1" smtClean="0">
                <a:solidFill>
                  <a:srgbClr val="C70F05"/>
                </a:solidFill>
                <a:latin typeface="Arial" panose="020B0604020202020204" pitchFamily="34" charset="0"/>
              </a:rPr>
              <a:t>T</a:t>
            </a:r>
            <a:r>
              <a:rPr lang="en-US" altLang="en-US" sz="1800" smtClean="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from another process</a:t>
            </a:r>
            <a:r>
              <a:rPr lang="en-US" altLang="en-US" sz="1800" smtClean="0">
                <a:latin typeface="Arial" panose="020B0604020202020204" pitchFamily="34" charset="0"/>
              </a:rPr>
              <a:t>, first increment the j</a:t>
            </a:r>
            <a:r>
              <a:rPr lang="en-US" altLang="en-US" sz="1800" baseline="30000" smtClean="0">
                <a:latin typeface="Arial" panose="020B0604020202020204" pitchFamily="34" charset="0"/>
              </a:rPr>
              <a:t>th</a:t>
            </a:r>
            <a:r>
              <a:rPr lang="en-US" altLang="en-US" sz="1800" smtClean="0">
                <a:latin typeface="Arial" panose="020B0604020202020204" pitchFamily="34" charset="0"/>
              </a:rPr>
              <a:t> component </a:t>
            </a:r>
            <a:r>
              <a:rPr lang="en-US" altLang="en-US" sz="1800" b="1" smtClean="0">
                <a:latin typeface="Arial" panose="020B0604020202020204" pitchFamily="34" charset="0"/>
              </a:rPr>
              <a:t>VC[j]</a:t>
            </a:r>
            <a:r>
              <a:rPr lang="en-US" altLang="en-US" sz="1800" smtClean="0">
                <a:latin typeface="Arial" panose="020B0604020202020204" pitchFamily="34" charset="0"/>
              </a:rPr>
              <a:t> of </a:t>
            </a:r>
            <a:r>
              <a:rPr lang="en-US" altLang="ko-KR" sz="1800" smtClean="0">
                <a:latin typeface="Arial" panose="020B0604020202020204" pitchFamily="34" charset="0"/>
                <a:ea typeface="굴림" panose="020B0600000101010101" pitchFamily="34" charset="-127"/>
              </a:rPr>
              <a:t>its own vector clock</a:t>
            </a:r>
            <a:r>
              <a:rPr lang="en-US" altLang="en-US" sz="1800" smtClean="0">
                <a:latin typeface="Arial" panose="020B0604020202020204" pitchFamily="34" charset="0"/>
              </a:rPr>
              <a:t>, and then update it as follows: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" panose="020B0604020202020204" pitchFamily="34" charset="0"/>
                <a:sym typeface="Symbol" panose="05050102010706020507" pitchFamily="18" charset="2"/>
              </a:rPr>
              <a:t>	</a:t>
            </a:r>
            <a:r>
              <a:rPr lang="en-US" altLang="en-US" sz="1800" smtClean="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</a:t>
            </a:r>
            <a:r>
              <a:rPr lang="en-US" altLang="en-US" sz="18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k: 0 ≤ k ≤N-1:: VC[k] := max (T[k], VC[k]).</a:t>
            </a:r>
            <a:r>
              <a:rPr lang="en-US" altLang="en-US" sz="1800" b="1" smtClean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en-US" altLang="en-US" sz="1800" smtClean="0">
              <a:latin typeface="Arial" panose="020B0604020202020204" pitchFamily="34" charset="0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05400" y="2597150"/>
          <a:ext cx="3886200" cy="23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Document" r:id="rId3" imgW="4230624" imgH="2602992" progId="Word.Document.8">
                  <p:embed/>
                </p:oleObj>
              </mc:Choice>
              <mc:Fallback>
                <p:oleObj name="Document" r:id="rId3" imgW="4230624" imgH="2602992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597150"/>
                        <a:ext cx="3886200" cy="23907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124200" y="1676400"/>
            <a:ext cx="1905000" cy="609600"/>
          </a:xfrm>
          <a:prstGeom prst="wedgeRoundRectCallout">
            <a:avLst>
              <a:gd name="adj1" fmla="val -104500"/>
              <a:gd name="adj2" fmla="val 83333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j</a:t>
            </a:r>
            <a:r>
              <a:rPr lang="en-US" altLang="en-US" sz="1600" b="0" baseline="30000">
                <a:latin typeface="Times New Roman" panose="02020603050405020304" pitchFamily="18" charset="0"/>
              </a:rPr>
              <a:t>th</a:t>
            </a:r>
            <a:r>
              <a:rPr lang="en-US" altLang="en-US" sz="1600" b="0">
                <a:latin typeface="Times New Roman" panose="02020603050405020304" pitchFamily="18" charset="0"/>
              </a:rPr>
              <a:t> component of VC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Vector clocks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331788" y="1524000"/>
          <a:ext cx="390683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4" imgW="4166616" imgH="1219200" progId="Word.Document.8">
                  <p:embed/>
                </p:oleObj>
              </mc:Choice>
              <mc:Fallback>
                <p:oleObj name="Document" r:id="rId4" imgW="4166616" imgH="12192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788" y="1524000"/>
                        <a:ext cx="3906837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876800" y="1600200"/>
            <a:ext cx="3563938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b="1" i="1" smtClean="0">
                <a:latin typeface="Trebuchet MS" panose="020B0603020202020204" pitchFamily="34" charset="0"/>
              </a:rPr>
              <a:t>Example</a:t>
            </a:r>
          </a:p>
          <a:p>
            <a:pPr algn="just" eaLnBrk="1" hangingPunct="1"/>
            <a:endParaRPr lang="en-US" altLang="en-US" smtClean="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[3, 3, 4, 5, 3, 2,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1</a:t>
            </a:r>
            <a:r>
              <a:rPr lang="en-US" altLang="en-US" sz="2000" smtClean="0">
                <a:latin typeface="Trebuchet MS" panose="020B0603020202020204" pitchFamily="34" charset="0"/>
              </a:rPr>
              <a:t>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4</a:t>
            </a:r>
            <a:r>
              <a:rPr lang="en-US" altLang="en-US" sz="2000" smtClean="0">
                <a:latin typeface="Trebuchet MS" panose="020B0603020202020204" pitchFamily="34" charset="0"/>
              </a:rPr>
              <a:t>] &lt;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	 [3, 3, 4, 5, 3, 2,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2</a:t>
            </a:r>
            <a:r>
              <a:rPr lang="en-US" altLang="en-US" sz="2000" smtClean="0">
                <a:latin typeface="Trebuchet MS" panose="020B0603020202020204" pitchFamily="34" charset="0"/>
              </a:rPr>
              <a:t>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5</a:t>
            </a:r>
            <a:r>
              <a:rPr lang="en-US" altLang="en-US" sz="2000" smtClean="0">
                <a:latin typeface="Trebuchet MS" panose="020B0603020202020204" pitchFamily="34" charset="0"/>
              </a:rPr>
              <a:t>]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 smtClean="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But,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 smtClean="0">
              <a:latin typeface="Trebuchet MS" panose="020B0603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[3, 3, 4, 5, 3, 2,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1</a:t>
            </a:r>
            <a:r>
              <a:rPr lang="en-US" altLang="en-US" sz="2000" smtClean="0">
                <a:latin typeface="Trebuchet MS" panose="020B0603020202020204" pitchFamily="34" charset="0"/>
              </a:rPr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anose="020B0603020202020204" pitchFamily="34" charset="0"/>
              </a:rPr>
              <a:t>4</a:t>
            </a:r>
            <a:r>
              <a:rPr lang="en-US" altLang="en-US" sz="2000" smtClean="0">
                <a:latin typeface="Trebuchet MS" panose="020B0603020202020204" pitchFamily="34" charset="0"/>
              </a:rPr>
              <a:t>]  and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	[3, 3, 4, 5, 3, 2, </a:t>
            </a:r>
            <a:r>
              <a:rPr lang="en-US" altLang="en-US" sz="2000" smtClean="0">
                <a:solidFill>
                  <a:srgbClr val="FF0000"/>
                </a:solidFill>
                <a:latin typeface="Trebuchet MS" panose="020B0603020202020204" pitchFamily="34" charset="0"/>
              </a:rPr>
              <a:t>2</a:t>
            </a:r>
            <a:r>
              <a:rPr lang="en-US" altLang="en-US" sz="2000" smtClean="0">
                <a:latin typeface="Trebuchet MS" panose="020B0603020202020204" pitchFamily="34" charset="0"/>
              </a:rPr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anose="020B0603020202020204" pitchFamily="34" charset="0"/>
              </a:rPr>
              <a:t>3</a:t>
            </a:r>
            <a:r>
              <a:rPr lang="en-US" altLang="en-US" sz="2000" smtClean="0">
                <a:latin typeface="Trebuchet MS" panose="020B0603020202020204" pitchFamily="34" charset="0"/>
              </a:rPr>
              <a:t>]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Trebuchet MS" panose="020B0603020202020204" pitchFamily="34" charset="0"/>
              </a:rPr>
              <a:t>	are not comparable</a:t>
            </a:r>
            <a:endParaRPr lang="en-US" altLang="en-US" sz="2000" b="1" smtClean="0">
              <a:latin typeface="Arial Narrow" panose="020B0606020202030204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04800" y="2743200"/>
            <a:ext cx="4038600" cy="26352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Let a, b be two events.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>
                <a:latin typeface="Arial Narrow" panose="020B0606020202030204" pitchFamily="34" charset="0"/>
              </a:rPr>
              <a:t>Define</a:t>
            </a:r>
            <a:r>
              <a:rPr lang="en-US" altLang="en-US" sz="2000" b="0">
                <a:latin typeface="Arial Narrow" panose="020B0606020202030204" pitchFamily="34" charset="0"/>
              </a:rPr>
              <a:t>. VC(a) </a:t>
            </a:r>
            <a:r>
              <a:rPr lang="en-US" altLang="en-US" sz="3200">
                <a:solidFill>
                  <a:srgbClr val="C70F05"/>
                </a:solidFill>
                <a:latin typeface="Arial Narrow" panose="020B0606020202030204" pitchFamily="34" charset="0"/>
              </a:rPr>
              <a:t>&lt;</a:t>
            </a:r>
            <a:r>
              <a:rPr lang="en-US" altLang="en-US" sz="2000" b="0">
                <a:latin typeface="Arial Narrow" panose="020B0606020202030204" pitchFamily="34" charset="0"/>
              </a:rPr>
              <a:t>  VC(b) iff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 b="0">
                <a:latin typeface="Arial Narrow" panose="020B0606020202030204" pitchFamily="34" charset="0"/>
                <a:sym typeface="Symbol" panose="05050102010706020507" pitchFamily="18" charset="2"/>
              </a:rPr>
              <a:t></a:t>
            </a:r>
            <a:r>
              <a:rPr lang="en-US" altLang="en-US" sz="2000" b="0">
                <a:latin typeface="Arial Narrow" panose="020B0606020202030204" pitchFamily="34" charset="0"/>
              </a:rPr>
              <a:t>i : 0 ≤ i ≤ N-1 : VC(a)[i] ≤ VC(b)[i],  and </a:t>
            </a:r>
          </a:p>
          <a:p>
            <a:pPr algn="just" eaLnBrk="1" hangingPunct="1">
              <a:lnSpc>
                <a:spcPct val="125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None/>
            </a:pPr>
            <a:r>
              <a:rPr lang="en-US" altLang="en-US" sz="2000" b="0">
                <a:latin typeface="Arial Narrow" panose="020B0606020202030204" pitchFamily="34" charset="0"/>
                <a:sym typeface="Symbol" panose="05050102010706020507" pitchFamily="18" charset="2"/>
              </a:rPr>
              <a:t></a:t>
            </a:r>
            <a:r>
              <a:rPr lang="en-US" altLang="en-US" sz="2000" b="0">
                <a:latin typeface="Arial Narrow" panose="020B0606020202030204" pitchFamily="34" charset="0"/>
              </a:rPr>
              <a:t> j : 0 ≤ j ≤ N-1 : VC(a)[j] &lt; VC(b)[j],</a:t>
            </a:r>
          </a:p>
          <a:p>
            <a:r>
              <a:rPr lang="en-US" altLang="en-US" sz="2000" b="0">
                <a:latin typeface="Arial Black" panose="020B0A04020102020204" pitchFamily="34" charset="0"/>
              </a:rPr>
              <a:t>VC(a) </a:t>
            </a:r>
            <a:r>
              <a:rPr lang="en-US" altLang="en-US" sz="3200">
                <a:solidFill>
                  <a:srgbClr val="C70F05"/>
                </a:solidFill>
                <a:latin typeface="Arial Black" panose="020B0A04020102020204" pitchFamily="34" charset="0"/>
              </a:rPr>
              <a:t>&lt;</a:t>
            </a:r>
            <a:r>
              <a:rPr lang="en-US" altLang="en-US" sz="2000" b="0">
                <a:latin typeface="Arial Black" panose="020B0A04020102020204" pitchFamily="34" charset="0"/>
              </a:rPr>
              <a:t> VC(b) </a:t>
            </a:r>
            <a:r>
              <a:rPr lang="en-US" altLang="en-US" sz="2000" b="0">
                <a:latin typeface="Arial Black" panose="020B0A040201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0">
                <a:latin typeface="Arial Black" panose="020B0A04020102020204" pitchFamily="34" charset="0"/>
              </a:rPr>
              <a:t> a </a:t>
            </a:r>
            <a:r>
              <a:rPr lang="en-US" altLang="en-US" sz="3200">
                <a:solidFill>
                  <a:srgbClr val="C70F05"/>
                </a:solidFill>
                <a:latin typeface="Arial Black" panose="020B0A040201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0">
                <a:latin typeface="Arial Black" panose="020B0A04020102020204" pitchFamily="34" charset="0"/>
              </a:rPr>
              <a:t> b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1371600" y="5943600"/>
            <a:ext cx="2057400" cy="609600"/>
          </a:xfrm>
          <a:prstGeom prst="wedgeRoundRectCallout">
            <a:avLst>
              <a:gd name="adj1" fmla="val -21759"/>
              <a:gd name="adj2" fmla="val -179426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2000" b="0">
                <a:latin typeface="Times New Roman" panose="02020603050405020304" pitchFamily="18" charset="0"/>
              </a:rPr>
              <a:t>Causality detection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6200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Question 1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Why is physical clock synchronization important?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 b="1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Question 2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With the price of atomic clocks or GPS coming down,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should we care about physical clock synchronization?</a:t>
            </a:r>
            <a:r>
              <a:rPr lang="en-US" altLang="en-US" sz="2400" i="1" smtClean="0">
                <a:latin typeface="Arial" panose="020B0604020202020204" pitchFamily="34" charset="0"/>
              </a:rPr>
              <a:t> </a:t>
            </a:r>
            <a:endParaRPr lang="en-US" altLang="en-US" sz="240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6200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Question 1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Why is physical clock synchronization important?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Physical clock synchronization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sz="4000" dirty="0" smtClean="0">
                <a:solidFill>
                  <a:srgbClr val="FFFF99"/>
                </a:solidFill>
              </a:rPr>
              <a:t>Classification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52600"/>
            <a:ext cx="41148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Types of Synchronization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 smtClean="0">
                <a:latin typeface="Arial" panose="020B0604020202020204" pitchFamily="34" charset="0"/>
              </a:rPr>
              <a:t>External Synchronization</a:t>
            </a: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 smtClean="0">
                <a:latin typeface="Arial" panose="020B0604020202020204" pitchFamily="34" charset="0"/>
              </a:rPr>
              <a:t>Internal Synchronization</a:t>
            </a:r>
          </a:p>
          <a:p>
            <a:pPr eaLnBrk="1" hangingPunct="1">
              <a:buFont typeface="Symbol" panose="05050102010706020507" pitchFamily="18" charset="2"/>
              <a:buChar char="¨"/>
            </a:pPr>
            <a:r>
              <a:rPr lang="en-US" altLang="en-US" sz="2400" i="1" smtClean="0">
                <a:latin typeface="Arial" panose="020B0604020202020204" pitchFamily="34" charset="0"/>
              </a:rPr>
              <a:t>Phase Synchronization</a:t>
            </a: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/>
            <a:endParaRPr lang="en-US" altLang="en-US" sz="2400" smtClean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828800"/>
            <a:ext cx="4267200" cy="2286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Types of clocks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i="1" smtClean="0">
                <a:latin typeface="Arial" panose="020B0604020202020204" pitchFamily="34" charset="0"/>
              </a:rPr>
              <a:t>Unbounded</a:t>
            </a:r>
            <a:r>
              <a:rPr lang="en-US" altLang="en-US" sz="2000" smtClean="0">
                <a:latin typeface="Arial" panose="020B0604020202020204" pitchFamily="34" charset="0"/>
              </a:rPr>
              <a:t>  0, 1, 2, 3, . . .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en-US" altLang="en-US" sz="2000" i="1" smtClean="0">
                <a:latin typeface="Arial" panose="020B0604020202020204" pitchFamily="34" charset="0"/>
              </a:rPr>
              <a:t>Bounded</a:t>
            </a:r>
            <a:r>
              <a:rPr lang="en-US" altLang="en-US" sz="2000" smtClean="0">
                <a:latin typeface="Arial" panose="020B0604020202020204" pitchFamily="34" charset="0"/>
              </a:rPr>
              <a:t> 0,1, 2, . . . M-1, 0, 1, .</a:t>
            </a:r>
            <a:r>
              <a:rPr lang="en-US" altLang="en-US" sz="2000" smtClean="0">
                <a:latin typeface="Arial Narrow" panose="020B0606020202030204" pitchFamily="34" charset="0"/>
              </a:rPr>
              <a:t> . .</a:t>
            </a:r>
          </a:p>
          <a:p>
            <a:pPr eaLnBrk="1" hangingPunct="1"/>
            <a:endParaRPr lang="en-US" altLang="en-US" sz="1800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smtClean="0">
                <a:latin typeface="Arial Narrow" panose="020B0606020202030204" pitchFamily="34" charset="0"/>
              </a:rPr>
              <a:t>	</a:t>
            </a:r>
            <a:endParaRPr lang="en-US" altLang="en-US" sz="1800" smtClean="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62000" y="4497388"/>
            <a:ext cx="6719888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Unbounded clocks are not realistic, but are easier to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deal with in the design of  algorithms. Real clocks are </a:t>
            </a:r>
          </a:p>
          <a:p>
            <a:pPr eaLnBrk="1" hangingPunct="1">
              <a:spcBef>
                <a:spcPct val="20000"/>
              </a:spcBef>
            </a:pPr>
            <a:r>
              <a:rPr lang="en-US" altLang="en-US" sz="2000" i="1">
                <a:solidFill>
                  <a:srgbClr val="C70F05"/>
                </a:solidFill>
                <a:latin typeface="Arial" panose="020B0604020202020204" pitchFamily="34" charset="0"/>
              </a:rPr>
              <a:t>always bounded.</a:t>
            </a:r>
            <a:endParaRPr lang="en-US" altLang="en-US" sz="2000" b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Terminologies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457200" y="2316163"/>
          <a:ext cx="3813175" cy="264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ocument" r:id="rId4" imgW="4712208" imgH="3264408" progId="Word.Document.8">
                  <p:embed/>
                </p:oleObj>
              </mc:Choice>
              <mc:Fallback>
                <p:oleObj name="Document" r:id="rId4" imgW="4712208" imgH="3264408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16163"/>
                        <a:ext cx="3813175" cy="2641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00200"/>
            <a:ext cx="4346575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>
                <a:latin typeface="Arial" panose="020B0604020202020204" pitchFamily="34" charset="0"/>
              </a:rPr>
              <a:t>What are these?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Drift rate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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Clock skew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endParaRPr lang="en-US" altLang="en-US" sz="20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Resynchronization interval </a:t>
            </a:r>
            <a:r>
              <a:rPr lang="en-US" altLang="en-US" sz="2000" b="1" smtClean="0">
                <a:latin typeface="Arial" panose="020B0604020202020204" pitchFamily="34" charset="0"/>
              </a:rPr>
              <a:t>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Max drift rate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</a:t>
            </a:r>
            <a:r>
              <a:rPr lang="en-US" altLang="en-US" sz="2000" b="1" smtClean="0">
                <a:latin typeface="Arial" panose="020B0604020202020204" pitchFamily="34" charset="0"/>
              </a:rPr>
              <a:t>  implies: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(1-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) ≤ dC/dt &lt; (1+ )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>
                <a:latin typeface="Arial" panose="020B0604020202020204" pitchFamily="34" charset="0"/>
              </a:rPr>
              <a:t>Challenges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(Drift is unavoidable)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Accounting for propagation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Accounting for processing delay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	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Faulty clocks</a:t>
            </a:r>
            <a:endParaRPr lang="en-US" altLang="en-US" sz="20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i="1" smtClean="0"/>
              <a:t>Berkeley Algorithm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320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A simple averaging algorithm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that guarantees mutual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/>
              <a:t>consistency |c(i) - c(j)| &lt; </a:t>
            </a:r>
            <a:r>
              <a:rPr lang="en-US" altLang="en-US" sz="2400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00200"/>
            <a:ext cx="4648200" cy="33528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 Narrow" panose="020B0606020202030204" pitchFamily="34" charset="0"/>
              </a:rPr>
              <a:t>Step</a:t>
            </a:r>
            <a:r>
              <a:rPr lang="en-US" altLang="ko-KR" sz="2400" b="1" smtClean="0"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400" b="1" smtClean="0">
                <a:latin typeface="Arial Narrow" panose="020B0606020202030204" pitchFamily="34" charset="0"/>
              </a:rPr>
              <a:t>1.</a:t>
            </a:r>
            <a:r>
              <a:rPr lang="en-US" altLang="en-US" sz="2400" smtClean="0">
                <a:latin typeface="Arial Narrow" panose="020B0606020202030204" pitchFamily="34" charset="0"/>
              </a:rPr>
              <a:t> Read every clock in the system.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 Narrow" panose="020B0606020202030204" pitchFamily="34" charset="0"/>
              </a:rPr>
              <a:t>Step</a:t>
            </a:r>
            <a:r>
              <a:rPr lang="en-US" altLang="ko-KR" sz="2400" b="1" smtClean="0"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400" b="1" smtClean="0">
                <a:latin typeface="Arial Narrow" panose="020B0606020202030204" pitchFamily="34" charset="0"/>
              </a:rPr>
              <a:t>2.</a:t>
            </a:r>
            <a:r>
              <a:rPr lang="en-US" altLang="en-US" sz="2400" smtClean="0">
                <a:latin typeface="Arial Narrow" panose="020B0606020202030204" pitchFamily="34" charset="0"/>
              </a:rPr>
              <a:t> Discard </a:t>
            </a:r>
            <a:r>
              <a:rPr lang="en-US" altLang="en-US" sz="2400" smtClean="0">
                <a:solidFill>
                  <a:schemeClr val="accent2"/>
                </a:solidFill>
                <a:latin typeface="Arial Narrow" panose="020B0606020202030204" pitchFamily="34" charset="0"/>
              </a:rPr>
              <a:t>outliers</a:t>
            </a:r>
            <a:r>
              <a:rPr lang="en-US" altLang="en-US" sz="2400" smtClean="0">
                <a:latin typeface="Arial Narrow" panose="020B0606020202030204" pitchFamily="34" charset="0"/>
              </a:rPr>
              <a:t> and substitute them by the value of the local clock.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 Narrow" panose="020B0606020202030204" pitchFamily="34" charset="0"/>
              </a:rPr>
              <a:t>Step 3.</a:t>
            </a:r>
            <a:r>
              <a:rPr lang="en-US" altLang="en-US" sz="2400" smtClean="0">
                <a:latin typeface="Arial Narrow" panose="020B0606020202030204" pitchFamily="34" charset="0"/>
              </a:rPr>
              <a:t> Update the clock using the </a:t>
            </a:r>
            <a:r>
              <a:rPr lang="en-US" altLang="en-US" sz="2400" smtClean="0">
                <a:solidFill>
                  <a:srgbClr val="C70F05"/>
                </a:solidFill>
                <a:latin typeface="Arial Narrow" panose="020B0606020202030204" pitchFamily="34" charset="0"/>
              </a:rPr>
              <a:t>average of these values</a:t>
            </a:r>
            <a:r>
              <a:rPr lang="en-US" altLang="ko-KR" sz="2400" smtClean="0">
                <a:solidFill>
                  <a:srgbClr val="C70F05"/>
                </a:solidFill>
                <a:latin typeface="Arial Narrow" panose="020B0606020202030204" pitchFamily="34" charset="0"/>
                <a:ea typeface="굴림" panose="020B0600000101010101" pitchFamily="34" charset="-127"/>
              </a:rPr>
              <a:t> </a:t>
            </a:r>
            <a:r>
              <a:rPr lang="en-US" altLang="ko-KR" sz="2400" smtClean="0">
                <a:latin typeface="Arial Narrow" panose="020B0606020202030204" pitchFamily="34" charset="0"/>
                <a:ea typeface="굴림" panose="020B0600000101010101" pitchFamily="34" charset="-127"/>
              </a:rPr>
              <a:t>and</a:t>
            </a:r>
            <a:r>
              <a:rPr lang="en-US" altLang="ko-KR" sz="2400" smtClean="0">
                <a:solidFill>
                  <a:srgbClr val="C70F05"/>
                </a:solidFill>
                <a:latin typeface="Arial Narrow" panose="020B0606020202030204" pitchFamily="34" charset="0"/>
                <a:ea typeface="굴림" panose="020B0600000101010101" pitchFamily="34" charset="-127"/>
              </a:rPr>
              <a:t> report back to the participants </a:t>
            </a:r>
            <a:r>
              <a:rPr lang="en-US" altLang="ko-KR" sz="2400" smtClean="0">
                <a:latin typeface="Arial Narrow" panose="020B0606020202030204" pitchFamily="34" charset="0"/>
                <a:ea typeface="굴림" panose="020B0600000101010101" pitchFamily="34" charset="-127"/>
              </a:rPr>
              <a:t>the adjustment that needs to be made to their local clocks</a:t>
            </a:r>
            <a:r>
              <a:rPr lang="en-US" altLang="en-US" sz="2400" smtClean="0">
                <a:latin typeface="Arial Narrow" panose="020B0606020202030204" pitchFamily="34" charset="0"/>
              </a:rPr>
              <a:t>.</a:t>
            </a:r>
            <a:endParaRPr lang="en-US" altLang="en-US" sz="2400" smtClean="0"/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381000" y="5137150"/>
            <a:ext cx="8458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>
                <a:solidFill>
                  <a:schemeClr val="accent2"/>
                </a:solidFill>
                <a:ea typeface="굴림" panose="020B0600000101010101" pitchFamily="34" charset="-127"/>
              </a:rPr>
              <a:t>Handle Faulty clocks</a:t>
            </a:r>
            <a:r>
              <a:rPr lang="en-US" altLang="ko-KR" b="0">
                <a:ea typeface="굴림" panose="020B0600000101010101" pitchFamily="34" charset="-127"/>
              </a:rPr>
              <a:t>: A participant whose clock reading lies outside the predefined limit </a:t>
            </a:r>
            <a:r>
              <a:rPr lang="en-US" altLang="en-US" b="0">
                <a:sym typeface="Symbol" panose="05050102010706020507" pitchFamily="18" charset="2"/>
              </a:rPr>
              <a:t></a:t>
            </a:r>
            <a:r>
              <a:rPr lang="en-US" altLang="ko-KR">
                <a:ea typeface="굴림" panose="020B0600000101010101" pitchFamily="34" charset="-127"/>
              </a:rPr>
              <a:t> </a:t>
            </a:r>
            <a:r>
              <a:rPr lang="en-US" altLang="ko-KR" b="0">
                <a:ea typeface="굴림" panose="020B0600000101010101" pitchFamily="34" charset="-127"/>
              </a:rPr>
              <a:t>is disregarded when computing the average.</a:t>
            </a:r>
            <a:endParaRPr lang="en-US" alt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Time and Clock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72390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 Narrow" panose="020B0606020202030204" pitchFamily="34" charset="0"/>
              </a:rPr>
              <a:t>Primary standard = </a:t>
            </a: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rotation of earth</a:t>
            </a:r>
            <a:endParaRPr lang="en-US" altLang="en-US" sz="2400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i="1" smtClean="0">
                <a:latin typeface="Arial Narrow" panose="020B0606020202030204" pitchFamily="34" charset="0"/>
              </a:rPr>
              <a:t>De facto</a:t>
            </a:r>
            <a:r>
              <a:rPr lang="en-US" altLang="en-US" sz="2400" smtClean="0">
                <a:latin typeface="Arial Narrow" panose="020B0606020202030204" pitchFamily="34" charset="0"/>
              </a:rPr>
              <a:t> primary standard = </a:t>
            </a: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atomic clock</a:t>
            </a:r>
            <a:endParaRPr lang="en-US" altLang="en-US" sz="2400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 Narrow" panose="020B0606020202030204" pitchFamily="34" charset="0"/>
              </a:rPr>
              <a:t>(1 atomic second = </a:t>
            </a:r>
            <a:r>
              <a:rPr lang="en-US" altLang="en-US" sz="2400" b="1" smtClean="0">
                <a:latin typeface="Arial Narrow" panose="020B0606020202030204" pitchFamily="34" charset="0"/>
              </a:rPr>
              <a:t>9,192,631,770</a:t>
            </a:r>
            <a:r>
              <a:rPr lang="en-US" altLang="en-US" sz="2400" smtClean="0">
                <a:latin typeface="Arial Narrow" panose="020B0606020202030204" pitchFamily="34" charset="0"/>
              </a:rPr>
              <a:t> orbital  transitions of </a:t>
            </a:r>
            <a:r>
              <a:rPr lang="en-US" altLang="en-US" sz="2400" b="1" smtClean="0">
                <a:latin typeface="Arial Narrow" panose="020B0606020202030204" pitchFamily="34" charset="0"/>
              </a:rPr>
              <a:t>Cesium 133</a:t>
            </a:r>
            <a:r>
              <a:rPr lang="en-US" altLang="en-US" sz="2400" smtClean="0">
                <a:latin typeface="Arial Narrow" panose="020B0606020202030204" pitchFamily="34" charset="0"/>
              </a:rPr>
              <a:t> atom.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 Narrow" panose="020B0606020202030204" pitchFamily="34" charset="0"/>
              </a:rPr>
              <a:t>86400 atomic sec = 1 solar day – 3 ms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 Narrow" panose="020B0606020202030204" pitchFamily="34" charset="0"/>
              </a:rPr>
              <a:t>Coordinated Universal Time </a:t>
            </a: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(UTC)</a:t>
            </a:r>
            <a:r>
              <a:rPr lang="en-US" altLang="en-US" sz="2400" smtClean="0">
                <a:latin typeface="Arial Narrow" panose="020B0606020202030204" pitchFamily="34" charset="0"/>
              </a:rPr>
              <a:t> = GMT ± number of hours in your time zone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smtClean="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84325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/>
              <a:t>Lamport and Melliar-Smith’s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/>
              <a:t> averaging algorithm handles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/>
              <a:t> </a:t>
            </a:r>
            <a:r>
              <a:rPr lang="en-US" altLang="en-US" sz="2000" b="1" i="1" smtClean="0">
                <a:solidFill>
                  <a:srgbClr val="C70F05"/>
                </a:solidFill>
              </a:rPr>
              <a:t>byzantine clocks</a:t>
            </a:r>
            <a:r>
              <a:rPr lang="en-US" altLang="en-US" sz="2000" b="1" i="1" smtClean="0"/>
              <a:t> too</a:t>
            </a:r>
            <a:endParaRPr lang="en-US" altLang="en-US" sz="2400" b="1" i="1" smtClean="0"/>
          </a:p>
        </p:txBody>
      </p:sp>
      <p:sp>
        <p:nvSpPr>
          <p:cNvPr id="6149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91000" y="1660525"/>
            <a:ext cx="4876800" cy="44958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Assume </a:t>
            </a:r>
            <a:r>
              <a:rPr lang="en-US" altLang="en-US" sz="3200" b="1" smtClean="0">
                <a:solidFill>
                  <a:srgbClr val="C70F05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000" b="1" smtClean="0">
                <a:latin typeface="Arial" panose="020B0604020202020204" pitchFamily="34" charset="0"/>
              </a:rPr>
              <a:t> clocks, at most </a:t>
            </a:r>
            <a:r>
              <a:rPr lang="en-US" altLang="en-US" sz="3200" b="1" smtClean="0">
                <a:solidFill>
                  <a:srgbClr val="C70F05"/>
                </a:solidFill>
                <a:latin typeface="Arial" panose="020B0604020202020204" pitchFamily="34" charset="0"/>
              </a:rPr>
              <a:t>t</a:t>
            </a:r>
            <a:r>
              <a:rPr lang="en-US" altLang="en-US" sz="2000" b="1" smtClean="0">
                <a:latin typeface="Arial" panose="020B0604020202020204" pitchFamily="34" charset="0"/>
              </a:rPr>
              <a:t> are faulty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ko-KR" sz="2000" b="1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ko-KR" sz="2000" smtClean="0">
                <a:latin typeface="Arial Narrow" panose="020B0606020202030204" pitchFamily="34" charset="0"/>
                <a:ea typeface="굴림" panose="020B0600000101010101" pitchFamily="34" charset="-127"/>
              </a:rPr>
              <a:t>{in each clock i}</a:t>
            </a:r>
            <a:endParaRPr lang="en-US" altLang="en-US" sz="200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Step 1.</a:t>
            </a:r>
            <a:r>
              <a:rPr lang="en-US" altLang="en-US" sz="2000" smtClean="0">
                <a:latin typeface="Arial Narrow" panose="020B0606020202030204" pitchFamily="34" charset="0"/>
              </a:rPr>
              <a:t> Read every clock in the system.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Step 2.</a:t>
            </a:r>
            <a:r>
              <a:rPr lang="en-US" altLang="en-US" sz="2000" smtClean="0">
                <a:latin typeface="Arial Narrow" panose="020B0606020202030204" pitchFamily="34" charset="0"/>
              </a:rPr>
              <a:t> Discard outliers and substitute them by the value of the local clock.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Step 3.</a:t>
            </a:r>
            <a:r>
              <a:rPr lang="en-US" altLang="en-US" sz="2000" smtClean="0">
                <a:latin typeface="Arial Narrow" panose="020B0606020202030204" pitchFamily="34" charset="0"/>
              </a:rPr>
              <a:t> Update the clock using the 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average of these values.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i="1" smtClean="0">
                <a:solidFill>
                  <a:srgbClr val="C70F05"/>
                </a:solidFill>
                <a:latin typeface="Arial Narrow" panose="020B0606020202030204" pitchFamily="34" charset="0"/>
              </a:rPr>
              <a:t>Synchronization is maintained if  </a:t>
            </a:r>
            <a:r>
              <a:rPr lang="en-US" altLang="en-US" sz="3200" b="1" i="1" smtClean="0">
                <a:solidFill>
                  <a:srgbClr val="C70F05"/>
                </a:solidFill>
                <a:latin typeface="Arial Narrow" panose="020B0606020202030204" pitchFamily="34" charset="0"/>
              </a:rPr>
              <a:t>n &gt; 3t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i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 Narrow" panose="020B0606020202030204" pitchFamily="34" charset="0"/>
              </a:rPr>
              <a:t>Why?</a:t>
            </a:r>
            <a:endParaRPr lang="en-US" altLang="en-US" smtClean="0"/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2297113" y="344805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762000" y="2703513"/>
          <a:ext cx="2743200" cy="208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Document" r:id="rId3" imgW="3186601" imgH="2085200" progId="Word.Document.8">
                  <p:embed/>
                </p:oleObj>
              </mc:Choice>
              <mc:Fallback>
                <p:oleObj name="Document" r:id="rId3" imgW="3186601" imgH="2085200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03513"/>
                        <a:ext cx="2743200" cy="20812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52400" y="5699125"/>
            <a:ext cx="3657600" cy="701675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2000" b="0">
                <a:latin typeface="Times New Roman" panose="02020603050405020304" pitchFamily="18" charset="0"/>
              </a:rPr>
              <a:t>A faulty clocks exhibits 2-faced or byzantine behavior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1066800" y="5089525"/>
            <a:ext cx="1371600" cy="457200"/>
          </a:xfrm>
          <a:prstGeom prst="wedgeRoundRectCallout">
            <a:avLst>
              <a:gd name="adj1" fmla="val 24190"/>
              <a:gd name="adj2" fmla="val -127778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Bad clock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Internal synchronization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3433763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i="1" smtClean="0"/>
              <a:t>Lamport &amp; Melliar-Smith’s algorithm (continued)</a:t>
            </a:r>
            <a:endParaRPr lang="en-US" altLang="en-US" sz="2400" b="1" i="1" smtClean="0"/>
          </a:p>
        </p:txBody>
      </p:sp>
      <p:sp>
        <p:nvSpPr>
          <p:cNvPr id="7173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76400"/>
            <a:ext cx="4648200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 Narrow" panose="020B0606020202030204" pitchFamily="34" charset="0"/>
              </a:rPr>
              <a:t>The maximum difference between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 Narrow" panose="020B0606020202030204" pitchFamily="34" charset="0"/>
              </a:rPr>
              <a:t>the </a:t>
            </a:r>
            <a:r>
              <a:rPr lang="en-US" altLang="en-US" sz="2400" b="1" smtClean="0">
                <a:solidFill>
                  <a:schemeClr val="accent2"/>
                </a:solidFill>
                <a:latin typeface="Arial Narrow" panose="020B0606020202030204" pitchFamily="34" charset="0"/>
              </a:rPr>
              <a:t>averages</a:t>
            </a:r>
            <a:r>
              <a:rPr lang="en-US" altLang="en-US" sz="2400" b="1" smtClean="0">
                <a:latin typeface="Arial Narrow" panose="020B0606020202030204" pitchFamily="34" charset="0"/>
              </a:rPr>
              <a:t> computed by </a:t>
            </a: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two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non-faulty nodes</a:t>
            </a:r>
            <a:r>
              <a:rPr lang="en-US" altLang="en-US" sz="2400" b="1" smtClean="0">
                <a:latin typeface="Arial Narrow" panose="020B0606020202030204" pitchFamily="34" charset="0"/>
              </a:rPr>
              <a:t> is </a:t>
            </a: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(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3t</a:t>
            </a:r>
            <a:r>
              <a:rPr lang="en-US" altLang="en-US" sz="2400" b="1" smtClean="0">
                <a:solidFill>
                  <a:srgbClr val="C70F05"/>
                </a:solidFill>
                <a:latin typeface="Symbol" panose="05050102010706020507" pitchFamily="18" charset="2"/>
              </a:rPr>
              <a:t>d 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/ n)</a:t>
            </a:r>
            <a:endParaRPr lang="en-US" altLang="en-US" sz="2400" smtClean="0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 smtClean="0">
              <a:latin typeface="Arial Narrow" panose="020B060602020203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To keep the clocks synchronized,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000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	</a:t>
            </a:r>
            <a:r>
              <a:rPr lang="en-US" altLang="en-US" b="1" smtClean="0">
                <a:solidFill>
                  <a:srgbClr val="C70F05"/>
                </a:solidFill>
                <a:latin typeface="Arial Narrow" panose="020B0606020202030204" pitchFamily="34" charset="0"/>
              </a:rPr>
              <a:t>3t</a:t>
            </a:r>
            <a:r>
              <a:rPr lang="en-US" altLang="en-US" b="1" smtClean="0">
                <a:solidFill>
                  <a:srgbClr val="C70F05"/>
                </a:solidFill>
                <a:latin typeface="Symbol" panose="05050102010706020507" pitchFamily="18" charset="2"/>
              </a:rPr>
              <a:t>d </a:t>
            </a:r>
            <a:r>
              <a:rPr lang="en-US" altLang="en-US" b="1" smtClean="0">
                <a:solidFill>
                  <a:srgbClr val="C70F05"/>
                </a:solidFill>
                <a:latin typeface="Arial Narrow" panose="020B0606020202030204" pitchFamily="34" charset="0"/>
              </a:rPr>
              <a:t>/ n &lt; </a:t>
            </a:r>
            <a:r>
              <a:rPr lang="en-US" altLang="en-US" b="1" smtClean="0">
                <a:solidFill>
                  <a:srgbClr val="C70F05"/>
                </a:solidFill>
                <a:latin typeface="Symbol" panose="05050102010706020507" pitchFamily="18" charset="2"/>
              </a:rPr>
              <a:t>d</a:t>
            </a:r>
            <a:endParaRPr lang="en-US" altLang="en-US" b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b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So,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	</a:t>
            </a:r>
            <a:r>
              <a:rPr lang="en-US" altLang="en-US" sz="32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3t &lt; n</a:t>
            </a:r>
          </a:p>
        </p:txBody>
      </p:sp>
      <p:sp>
        <p:nvSpPr>
          <p:cNvPr id="7174" name="Rectangle 5"/>
          <p:cNvSpPr>
            <a:spLocks noChangeArrowheads="1"/>
          </p:cNvSpPr>
          <p:nvPr/>
        </p:nvSpPr>
        <p:spPr bwMode="auto">
          <a:xfrm>
            <a:off x="2373313" y="3159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838200" y="2514600"/>
          <a:ext cx="2743200" cy="208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Document" r:id="rId3" imgW="3200400" imgH="2081784" progId="Word.Document.8">
                  <p:embed/>
                </p:oleObj>
              </mc:Choice>
              <mc:Fallback>
                <p:oleObj name="Document" r:id="rId3" imgW="3200400" imgH="2081784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514600"/>
                        <a:ext cx="2743200" cy="20812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3200400" y="47244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295400" y="3200400"/>
            <a:ext cx="1905000" cy="16002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>
            <a:off x="3124200" y="3276600"/>
            <a:ext cx="304800" cy="14478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609600" y="48006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7179" name="Line 11"/>
          <p:cNvSpPr>
            <a:spLocks noChangeShapeType="1"/>
          </p:cNvSpPr>
          <p:nvPr/>
        </p:nvSpPr>
        <p:spPr bwMode="auto">
          <a:xfrm flipH="1">
            <a:off x="990600" y="3200400"/>
            <a:ext cx="1905000" cy="16764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Line 12"/>
          <p:cNvSpPr>
            <a:spLocks noChangeShapeType="1"/>
          </p:cNvSpPr>
          <p:nvPr/>
        </p:nvSpPr>
        <p:spPr bwMode="auto">
          <a:xfrm flipH="1">
            <a:off x="838200" y="3276600"/>
            <a:ext cx="228600" cy="15240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1725613" y="49149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7182" name="AutoShape 14"/>
          <p:cNvSpPr>
            <a:spLocks noChangeArrowheads="1"/>
          </p:cNvSpPr>
          <p:nvPr/>
        </p:nvSpPr>
        <p:spPr bwMode="auto">
          <a:xfrm>
            <a:off x="762000" y="5334000"/>
            <a:ext cx="2743200" cy="533400"/>
          </a:xfrm>
          <a:prstGeom prst="wedgeRoundRectCallout">
            <a:avLst>
              <a:gd name="adj1" fmla="val 9144"/>
              <a:gd name="adj2" fmla="val -42264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 B a d   c l o c k s</a:t>
            </a:r>
          </a:p>
        </p:txBody>
      </p:sp>
      <p:sp>
        <p:nvSpPr>
          <p:cNvPr id="7183" name="Oval 15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  <a:t>External Synchronization</a:t>
            </a:r>
            <a:br>
              <a:rPr lang="en-US" dirty="0" smtClean="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dirty="0" err="1" smtClean="0">
                <a:solidFill>
                  <a:srgbClr val="FFFF99"/>
                </a:solidFill>
              </a:rPr>
              <a:t>Cristian’s</a:t>
            </a:r>
            <a:r>
              <a:rPr lang="en-US" dirty="0" smtClean="0">
                <a:solidFill>
                  <a:srgbClr val="FFFF99"/>
                </a:solidFill>
              </a:rPr>
              <a:t> method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581400" y="2470150"/>
            <a:ext cx="5334000" cy="41148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Client 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pulls data</a:t>
            </a:r>
            <a:r>
              <a:rPr lang="en-US" altLang="en-US" sz="2400" smtClean="0">
                <a:latin typeface="Arial" panose="020B0604020202020204" pitchFamily="34" charset="0"/>
              </a:rPr>
              <a:t> from a time server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every R unit of time, where R &lt; </a:t>
            </a:r>
            <a:r>
              <a:rPr lang="en-US" altLang="en-US" sz="2400" b="1" smtClean="0">
                <a:latin typeface="Arial" panose="020B0604020202020204" pitchFamily="34" charset="0"/>
                <a:sym typeface="Symbol" panose="05050102010706020507" pitchFamily="18" charset="2"/>
              </a:rPr>
              <a:t> / 2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For accuracy, clients must compute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the 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round trip time</a:t>
            </a: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(RTT)</a:t>
            </a:r>
            <a:r>
              <a:rPr lang="en-US" altLang="en-US" sz="2400" smtClean="0">
                <a:latin typeface="Arial" panose="020B0604020202020204" pitchFamily="34" charset="0"/>
              </a:rPr>
              <a:t>, and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compensate for this delay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while adjusting their own clocks.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(Too large RTT’s are rejected)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297113" y="41814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227138" y="6308725"/>
            <a:ext cx="29638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sz="2000" b="0">
              <a:latin typeface="Times New Roman" panose="02020603050405020304" pitchFamily="18" charset="0"/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1143000" y="2546350"/>
            <a:ext cx="1371600" cy="1066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Time</a:t>
            </a:r>
          </a:p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server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>
            <a:off x="609600" y="452755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>
            <a:off x="1600200" y="597535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5" name="Oval 9"/>
          <p:cNvSpPr>
            <a:spLocks noChangeArrowheads="1"/>
          </p:cNvSpPr>
          <p:nvPr/>
        </p:nvSpPr>
        <p:spPr bwMode="auto">
          <a:xfrm>
            <a:off x="2514600" y="513715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V="1">
            <a:off x="838200" y="3613150"/>
            <a:ext cx="533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Line 11"/>
          <p:cNvSpPr>
            <a:spLocks noChangeShapeType="1"/>
          </p:cNvSpPr>
          <p:nvPr/>
        </p:nvSpPr>
        <p:spPr bwMode="auto">
          <a:xfrm>
            <a:off x="2209800" y="3536950"/>
            <a:ext cx="3810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>
            <a:off x="1752600" y="3613150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9" name="Text Box 14"/>
          <p:cNvSpPr txBox="1">
            <a:spLocks noChangeArrowheads="1"/>
          </p:cNvSpPr>
          <p:nvPr/>
        </p:nvSpPr>
        <p:spPr bwMode="auto">
          <a:xfrm>
            <a:off x="477838" y="1600200"/>
            <a:ext cx="830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b="0">
                <a:ea typeface="굴림" panose="020B0600000101010101" pitchFamily="34" charset="-127"/>
              </a:rPr>
              <a:t>Cristian’s algorithm compensates for the clock reading error.</a:t>
            </a:r>
            <a:endParaRPr lang="en-US" altLang="en-US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Network Time Protocol (NTP)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600200"/>
            <a:ext cx="3810000" cy="4724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b="1" i="1" smtClean="0"/>
              <a:t>Tiered architecture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676400"/>
            <a:ext cx="4343400" cy="41148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Broadcast mode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	</a:t>
            </a:r>
            <a:r>
              <a:rPr lang="en-US" altLang="en-US" sz="2400" smtClean="0">
                <a:latin typeface="Arial" panose="020B0604020202020204" pitchFamily="34" charset="0"/>
              </a:rPr>
              <a:t>- least accurate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Procedure call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- medium accuracy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C70F05"/>
                </a:solidFill>
                <a:latin typeface="Arial" panose="020B0604020202020204" pitchFamily="34" charset="0"/>
              </a:rPr>
              <a:t>Peer-to-peer mode</a:t>
            </a:r>
            <a:endParaRPr lang="en-US" altLang="en-US" sz="2400" smtClean="0">
              <a:latin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	- upper level servers use  this for max accuracy</a:t>
            </a:r>
            <a:r>
              <a:rPr lang="en-US" altLang="en-US" sz="2400" smtClean="0">
                <a:latin typeface="Arial Narrow" panose="020B0606020202030204" pitchFamily="34" charset="0"/>
              </a:rPr>
              <a:t> </a:t>
            </a:r>
            <a:endParaRPr lang="en-US" altLang="en-US" sz="2400" smtClean="0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144713" y="27781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1752600" y="21336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Time</a:t>
            </a:r>
          </a:p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server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27" name="Oval 7"/>
          <p:cNvSpPr>
            <a:spLocks noChangeArrowheads="1"/>
          </p:cNvSpPr>
          <p:nvPr/>
        </p:nvSpPr>
        <p:spPr bwMode="auto">
          <a:xfrm>
            <a:off x="762000" y="28956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8" name="Oval 8"/>
          <p:cNvSpPr>
            <a:spLocks noChangeArrowheads="1"/>
          </p:cNvSpPr>
          <p:nvPr/>
        </p:nvSpPr>
        <p:spPr bwMode="auto">
          <a:xfrm>
            <a:off x="19050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29" name="Oval 9"/>
          <p:cNvSpPr>
            <a:spLocks noChangeArrowheads="1"/>
          </p:cNvSpPr>
          <p:nvPr/>
        </p:nvSpPr>
        <p:spPr bwMode="auto">
          <a:xfrm>
            <a:off x="3352800" y="312420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1143000" y="27432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2286000" y="27432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>
            <a:off x="2057400" y="2819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Oval 13"/>
          <p:cNvSpPr>
            <a:spLocks noChangeArrowheads="1"/>
          </p:cNvSpPr>
          <p:nvPr/>
        </p:nvSpPr>
        <p:spPr bwMode="auto">
          <a:xfrm>
            <a:off x="3048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4" name="Oval 14"/>
          <p:cNvSpPr>
            <a:spLocks noChangeArrowheads="1"/>
          </p:cNvSpPr>
          <p:nvPr/>
        </p:nvSpPr>
        <p:spPr bwMode="auto">
          <a:xfrm>
            <a:off x="3429000" y="46482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5" name="Oval 15"/>
          <p:cNvSpPr>
            <a:spLocks noChangeArrowheads="1"/>
          </p:cNvSpPr>
          <p:nvPr/>
        </p:nvSpPr>
        <p:spPr bwMode="auto">
          <a:xfrm>
            <a:off x="3810000" y="41910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>
            <a:off x="3657600" y="3429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7"/>
          <p:cNvSpPr>
            <a:spLocks noChangeShapeType="1"/>
          </p:cNvSpPr>
          <p:nvPr/>
        </p:nvSpPr>
        <p:spPr bwMode="auto">
          <a:xfrm>
            <a:off x="3505200" y="35052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 flipH="1">
            <a:off x="3200400" y="34290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533400" y="1524000"/>
            <a:ext cx="3963988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i="1">
              <a:latin typeface="Times" panose="02020603050405020304" pitchFamily="18" charset="0"/>
            </a:endParaRPr>
          </a:p>
        </p:txBody>
      </p:sp>
      <p:sp>
        <p:nvSpPr>
          <p:cNvPr id="30740" name="Oval 20"/>
          <p:cNvSpPr>
            <a:spLocks noChangeArrowheads="1"/>
          </p:cNvSpPr>
          <p:nvPr/>
        </p:nvSpPr>
        <p:spPr bwMode="auto">
          <a:xfrm>
            <a:off x="1524000" y="4419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1" name="Oval 21"/>
          <p:cNvSpPr>
            <a:spLocks noChangeArrowheads="1"/>
          </p:cNvSpPr>
          <p:nvPr/>
        </p:nvSpPr>
        <p:spPr bwMode="auto">
          <a:xfrm>
            <a:off x="1981200" y="48006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2" name="Oval 22"/>
          <p:cNvSpPr>
            <a:spLocks noChangeArrowheads="1"/>
          </p:cNvSpPr>
          <p:nvPr/>
        </p:nvSpPr>
        <p:spPr bwMode="auto">
          <a:xfrm>
            <a:off x="2514600" y="45720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3" name="Line 23"/>
          <p:cNvSpPr>
            <a:spLocks noChangeShapeType="1"/>
          </p:cNvSpPr>
          <p:nvPr/>
        </p:nvSpPr>
        <p:spPr bwMode="auto">
          <a:xfrm>
            <a:off x="2286000" y="38100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Line 24"/>
          <p:cNvSpPr>
            <a:spLocks noChangeShapeType="1"/>
          </p:cNvSpPr>
          <p:nvPr/>
        </p:nvSpPr>
        <p:spPr bwMode="auto">
          <a:xfrm>
            <a:off x="2057400" y="3886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5" name="Line 25"/>
          <p:cNvSpPr>
            <a:spLocks noChangeShapeType="1"/>
          </p:cNvSpPr>
          <p:nvPr/>
        </p:nvSpPr>
        <p:spPr bwMode="auto">
          <a:xfrm flipH="1">
            <a:off x="1676400" y="38100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6" name="Oval 26"/>
          <p:cNvSpPr>
            <a:spLocks noChangeArrowheads="1"/>
          </p:cNvSpPr>
          <p:nvPr/>
        </p:nvSpPr>
        <p:spPr bwMode="auto">
          <a:xfrm>
            <a:off x="609600" y="41910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7" name="Oval 27"/>
          <p:cNvSpPr>
            <a:spLocks noChangeArrowheads="1"/>
          </p:cNvSpPr>
          <p:nvPr/>
        </p:nvSpPr>
        <p:spPr bwMode="auto">
          <a:xfrm>
            <a:off x="1219200" y="39624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0748" name="Line 28"/>
          <p:cNvSpPr>
            <a:spLocks noChangeShapeType="1"/>
          </p:cNvSpPr>
          <p:nvPr/>
        </p:nvSpPr>
        <p:spPr bwMode="auto">
          <a:xfrm>
            <a:off x="1066800" y="3200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Line 29"/>
          <p:cNvSpPr>
            <a:spLocks noChangeShapeType="1"/>
          </p:cNvSpPr>
          <p:nvPr/>
        </p:nvSpPr>
        <p:spPr bwMode="auto">
          <a:xfrm flipH="1">
            <a:off x="762000" y="32766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1219200" y="5715000"/>
            <a:ext cx="61849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The tree can reconfigure itself if some node fails.</a:t>
            </a:r>
          </a:p>
        </p:txBody>
      </p:sp>
      <p:sp>
        <p:nvSpPr>
          <p:cNvPr id="30751" name="Text Box 31"/>
          <p:cNvSpPr txBox="1">
            <a:spLocks noChangeArrowheads="1"/>
          </p:cNvSpPr>
          <p:nvPr/>
        </p:nvSpPr>
        <p:spPr bwMode="auto">
          <a:xfrm>
            <a:off x="3276600" y="28194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</a:p>
        </p:txBody>
      </p:sp>
      <p:sp>
        <p:nvSpPr>
          <p:cNvPr id="30752" name="Text Box 32"/>
          <p:cNvSpPr txBox="1">
            <a:spLocks noChangeArrowheads="1"/>
          </p:cNvSpPr>
          <p:nvPr/>
        </p:nvSpPr>
        <p:spPr bwMode="auto">
          <a:xfrm>
            <a:off x="2057400" y="31242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381000" y="25146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0754" name="Text Box 34"/>
          <p:cNvSpPr txBox="1">
            <a:spLocks noChangeArrowheads="1"/>
          </p:cNvSpPr>
          <p:nvPr/>
        </p:nvSpPr>
        <p:spPr bwMode="auto">
          <a:xfrm>
            <a:off x="2514600" y="22098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0</a:t>
            </a:r>
          </a:p>
        </p:txBody>
      </p:sp>
      <p:sp>
        <p:nvSpPr>
          <p:cNvPr id="30755" name="Text Box 35"/>
          <p:cNvSpPr txBox="1">
            <a:spLocks noChangeArrowheads="1"/>
          </p:cNvSpPr>
          <p:nvPr/>
        </p:nvSpPr>
        <p:spPr bwMode="auto">
          <a:xfrm>
            <a:off x="3276600" y="49530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  <p:sp>
        <p:nvSpPr>
          <p:cNvPr id="30756" name="Text Box 36"/>
          <p:cNvSpPr txBox="1">
            <a:spLocks noChangeArrowheads="1"/>
          </p:cNvSpPr>
          <p:nvPr/>
        </p:nvSpPr>
        <p:spPr bwMode="auto">
          <a:xfrm>
            <a:off x="1676400" y="51054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  <p:sp>
        <p:nvSpPr>
          <p:cNvPr id="30757" name="Text Box 37"/>
          <p:cNvSpPr txBox="1">
            <a:spLocks noChangeArrowheads="1"/>
          </p:cNvSpPr>
          <p:nvPr/>
        </p:nvSpPr>
        <p:spPr bwMode="auto">
          <a:xfrm>
            <a:off x="228600" y="4495800"/>
            <a:ext cx="8207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>
                <a:latin typeface="Arial Narrow" panose="020B0606020202030204" pitchFamily="34" charset="0"/>
              </a:rPr>
              <a:t>Level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P2P mode of NTP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86200" y="1524000"/>
            <a:ext cx="5029200" cy="3276600"/>
          </a:xfrm>
          <a:solidFill>
            <a:schemeClr val="accent1"/>
          </a:solidFill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Let Q’s time be ahead of P’s time by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r>
              <a:rPr lang="en-US" altLang="en-US" sz="2000" b="1" smtClean="0">
                <a:latin typeface="Arial" panose="020B0604020202020204" pitchFamily="34" charset="0"/>
              </a:rPr>
              <a:t>. Then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T2 = T1 + T</a:t>
            </a:r>
            <a:r>
              <a:rPr lang="en-US" altLang="en-US" sz="2400" b="1" baseline="-25000" smtClean="0">
                <a:latin typeface="Arial" panose="020B0604020202020204" pitchFamily="34" charset="0"/>
              </a:rPr>
              <a:t>PQ 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+</a:t>
            </a:r>
            <a:r>
              <a:rPr lang="en-US" altLang="en-US" sz="2400" b="1" baseline="-25000" smtClean="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  <a:endParaRPr lang="en-US" altLang="en-US" sz="24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  <a:sym typeface="Symbol" panose="05050102010706020507" pitchFamily="18" charset="2"/>
              </a:rPr>
              <a:t>T4 = T3 + </a:t>
            </a:r>
            <a:r>
              <a:rPr lang="en-US" altLang="en-US" sz="2400" b="1" smtClean="0">
                <a:latin typeface="Arial" panose="020B0604020202020204" pitchFamily="34" charset="0"/>
              </a:rPr>
              <a:t>T</a:t>
            </a:r>
            <a:r>
              <a:rPr lang="en-US" altLang="en-US" sz="2400" b="1" baseline="-25000" smtClean="0">
                <a:latin typeface="Arial" panose="020B0604020202020204" pitchFamily="34" charset="0"/>
              </a:rPr>
              <a:t>QP 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400" b="1" baseline="-25000" smtClean="0">
                <a:solidFill>
                  <a:srgbClr val="C70F05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y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= </a:t>
            </a:r>
            <a:r>
              <a:rPr lang="en-US" altLang="en-US" sz="2000" b="1" smtClean="0">
                <a:latin typeface="Arial" panose="020B0604020202020204" pitchFamily="34" charset="0"/>
              </a:rPr>
              <a:t>T</a:t>
            </a:r>
            <a:r>
              <a:rPr lang="en-US" altLang="en-US" sz="2000" b="1" baseline="-25000" smtClean="0">
                <a:latin typeface="Arial" panose="020B0604020202020204" pitchFamily="34" charset="0"/>
              </a:rPr>
              <a:t>PQ </a:t>
            </a:r>
            <a:r>
              <a:rPr lang="en-US" altLang="en-US" sz="2000" b="1" smtClean="0">
                <a:latin typeface="Arial" panose="020B0604020202020204" pitchFamily="34" charset="0"/>
              </a:rPr>
              <a:t>+ T</a:t>
            </a:r>
            <a:r>
              <a:rPr lang="en-US" altLang="en-US" sz="2000" b="1" baseline="-25000" smtClean="0">
                <a:latin typeface="Arial" panose="020B0604020202020204" pitchFamily="34" charset="0"/>
              </a:rPr>
              <a:t>QP </a:t>
            </a:r>
            <a:r>
              <a:rPr lang="en-US" altLang="en-US" sz="2000" b="1" smtClean="0">
                <a:latin typeface="Arial" panose="020B0604020202020204" pitchFamily="34" charset="0"/>
              </a:rPr>
              <a:t>= T2 +T4 -T1 -T3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(RTT)</a:t>
            </a: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3200" b="1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 </a:t>
            </a:r>
            <a:r>
              <a:rPr lang="en-US" altLang="en-US" sz="2000" b="1" smtClean="0">
                <a:latin typeface="Arial" panose="020B0604020202020204" pitchFamily="34" charset="0"/>
                <a:sym typeface="Symbol" panose="05050102010706020507" pitchFamily="18" charset="2"/>
              </a:rPr>
              <a:t> = (</a:t>
            </a:r>
            <a:r>
              <a:rPr lang="en-US" altLang="en-US" sz="2000" b="1" smtClean="0">
                <a:latin typeface="Arial" panose="020B0604020202020204" pitchFamily="34" charset="0"/>
              </a:rPr>
              <a:t>T2 -T4 -T1 +T3) / 2 - (T</a:t>
            </a:r>
            <a:r>
              <a:rPr lang="en-US" altLang="en-US" sz="2000" b="1" baseline="-25000" smtClean="0">
                <a:latin typeface="Arial" panose="020B0604020202020204" pitchFamily="34" charset="0"/>
              </a:rPr>
              <a:t>PQ </a:t>
            </a:r>
            <a:r>
              <a:rPr lang="en-US" altLang="en-US" sz="2000" b="1" smtClean="0">
                <a:latin typeface="Arial" panose="020B0604020202020204" pitchFamily="34" charset="0"/>
              </a:rPr>
              <a:t>-</a:t>
            </a:r>
            <a:r>
              <a:rPr lang="en-US" altLang="en-US" sz="2000" b="1" baseline="-25000" smtClean="0">
                <a:latin typeface="Arial" panose="020B0604020202020204" pitchFamily="34" charset="0"/>
              </a:rPr>
              <a:t> </a:t>
            </a:r>
            <a:r>
              <a:rPr lang="en-US" altLang="en-US" sz="2000" b="1" smtClean="0">
                <a:latin typeface="Arial" panose="020B0604020202020204" pitchFamily="34" charset="0"/>
              </a:rPr>
              <a:t>T</a:t>
            </a:r>
            <a:r>
              <a:rPr lang="en-US" altLang="en-US" sz="2000" b="1" baseline="-25000" smtClean="0">
                <a:latin typeface="Arial" panose="020B0604020202020204" pitchFamily="34" charset="0"/>
              </a:rPr>
              <a:t>QP</a:t>
            </a:r>
            <a:r>
              <a:rPr lang="en-US" altLang="en-US" sz="2000" b="1" smtClean="0">
                <a:latin typeface="Arial" panose="020B0604020202020204" pitchFamily="34" charset="0"/>
              </a:rPr>
              <a:t>) / 2</a:t>
            </a:r>
            <a:endParaRPr lang="en-US" altLang="en-US" sz="18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smtClean="0"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i="1" smtClean="0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		  		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i="1" smtClean="0">
              <a:solidFill>
                <a:srgbClr val="C70F05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i="1" smtClean="0">
              <a:solidFill>
                <a:srgbClr val="C70F05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2068513" y="338772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4038600" y="5486400"/>
            <a:ext cx="3497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</a:rPr>
              <a:t>So, x- y/2 ≤ </a:t>
            </a:r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 ≤ x+ y/2</a:t>
            </a:r>
            <a:r>
              <a:rPr lang="en-US" altLang="en-US" sz="2000" b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912813" y="2286000"/>
            <a:ext cx="297338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i="1">
              <a:latin typeface="Times" panose="02020603050405020304" pitchFamily="18" charset="0"/>
            </a:endParaRP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914400" y="2743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>
            <a:off x="990600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 flipV="1">
            <a:off x="1219200" y="2743200"/>
            <a:ext cx="533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2743200" y="27432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1431925" y="2251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T2</a:t>
            </a:r>
          </a:p>
        </p:txBody>
      </p:sp>
      <p:sp>
        <p:nvSpPr>
          <p:cNvPr id="31756" name="Text Box 12"/>
          <p:cNvSpPr txBox="1">
            <a:spLocks noChangeArrowheads="1"/>
          </p:cNvSpPr>
          <p:nvPr/>
        </p:nvSpPr>
        <p:spPr bwMode="auto">
          <a:xfrm>
            <a:off x="898525" y="4156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T1</a:t>
            </a: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2879725" y="4156075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T4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2438400" y="2286000"/>
            <a:ext cx="52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T3</a:t>
            </a:r>
          </a:p>
        </p:txBody>
      </p:sp>
      <p:sp>
        <p:nvSpPr>
          <p:cNvPr id="31759" name="Text Box 15"/>
          <p:cNvSpPr txBox="1">
            <a:spLocks noChangeArrowheads="1"/>
          </p:cNvSpPr>
          <p:nvPr/>
        </p:nvSpPr>
        <p:spPr bwMode="auto">
          <a:xfrm>
            <a:off x="517525" y="2479675"/>
            <a:ext cx="420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Times New Roman" panose="02020603050405020304" pitchFamily="18" charset="0"/>
              </a:rPr>
              <a:t>Q</a:t>
            </a:r>
          </a:p>
        </p:txBody>
      </p:sp>
      <p:sp>
        <p:nvSpPr>
          <p:cNvPr id="31760" name="Text Box 16"/>
          <p:cNvSpPr txBox="1">
            <a:spLocks noChangeArrowheads="1"/>
          </p:cNvSpPr>
          <p:nvPr/>
        </p:nvSpPr>
        <p:spPr bwMode="auto">
          <a:xfrm>
            <a:off x="533400" y="3962400"/>
            <a:ext cx="369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>
                <a:solidFill>
                  <a:srgbClr val="C70F05"/>
                </a:solidFill>
                <a:latin typeface="Times New Roman" panose="02020603050405020304" pitchFamily="18" charset="0"/>
              </a:rPr>
              <a:t>P</a:t>
            </a:r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457200" y="6248400"/>
            <a:ext cx="8224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800" i="1">
                <a:solidFill>
                  <a:srgbClr val="C70F05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Ping several times, and obtain the smallest value of y. Use it to calculate 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31762" name="AutoShape 18"/>
          <p:cNvSpPr>
            <a:spLocks noChangeArrowheads="1"/>
          </p:cNvSpPr>
          <p:nvPr/>
        </p:nvSpPr>
        <p:spPr bwMode="auto">
          <a:xfrm>
            <a:off x="4953000" y="4800600"/>
            <a:ext cx="533400" cy="304800"/>
          </a:xfrm>
          <a:prstGeom prst="wedgeRoundRectCallout">
            <a:avLst>
              <a:gd name="adj1" fmla="val 9819"/>
              <a:gd name="adj2" fmla="val -166148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b="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1763" name="AutoShape 19"/>
          <p:cNvSpPr>
            <a:spLocks noChangeArrowheads="1"/>
          </p:cNvSpPr>
          <p:nvPr/>
        </p:nvSpPr>
        <p:spPr bwMode="auto">
          <a:xfrm>
            <a:off x="6248400" y="4800600"/>
            <a:ext cx="2133600" cy="533400"/>
          </a:xfrm>
          <a:prstGeom prst="wedgeRoundRectCallout">
            <a:avLst>
              <a:gd name="adj1" fmla="val 13616"/>
              <a:gd name="adj2" fmla="val -118750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800" b="0">
                <a:latin typeface="Times New Roman" panose="02020603050405020304" pitchFamily="18" charset="0"/>
              </a:rPr>
              <a:t>Between y/2 and -y/2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Problems with Clock adjustment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203325" y="2374900"/>
            <a:ext cx="6388100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1. What problems can occur when a clock value is</a:t>
            </a:r>
          </a:p>
          <a:p>
            <a:r>
              <a:rPr lang="en-US" altLang="en-US" b="0">
                <a:latin typeface="Times New Roman" panose="02020603050405020304" pitchFamily="18" charset="0"/>
              </a:rPr>
              <a:t>Advanced from 171 to 174?</a:t>
            </a:r>
          </a:p>
          <a:p>
            <a:endParaRPr lang="en-US" altLang="en-US" b="0">
              <a:latin typeface="Times New Roman" panose="02020603050405020304" pitchFamily="18" charset="0"/>
            </a:endParaRPr>
          </a:p>
          <a:p>
            <a:r>
              <a:rPr lang="en-US" altLang="en-US" b="0">
                <a:latin typeface="Times New Roman" panose="02020603050405020304" pitchFamily="18" charset="0"/>
              </a:rPr>
              <a:t>2. What problems can occur when a clock value is </a:t>
            </a:r>
          </a:p>
          <a:p>
            <a:r>
              <a:rPr lang="en-US" altLang="en-US" b="0">
                <a:latin typeface="Times New Roman" panose="02020603050405020304" pitchFamily="18" charset="0"/>
              </a:rPr>
              <a:t>Moved back from 180 to 175?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216025" y="5199063"/>
            <a:ext cx="2943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 b="0">
                <a:solidFill>
                  <a:srgbClr val="C70F05"/>
                </a:solidFill>
                <a:latin typeface="Times New Roman" panose="02020603050405020304" pitchFamily="18" charset="0"/>
              </a:rPr>
              <a:t>1.What happened to the instant 172 and </a:t>
            </a:r>
            <a:r>
              <a:rPr lang="en-US" altLang="en-US" sz="1200" b="0">
                <a:solidFill>
                  <a:srgbClr val="CC0000"/>
                </a:solidFill>
                <a:latin typeface="Times New Roman" panose="02020603050405020304" pitchFamily="18" charset="0"/>
              </a:rPr>
              <a:t>173?</a:t>
            </a:r>
            <a:endParaRPr lang="en-US" altLang="en-US" b="0">
              <a:solidFill>
                <a:srgbClr val="CC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219200" y="5710238"/>
            <a:ext cx="24733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200" b="0">
                <a:solidFill>
                  <a:srgbClr val="C70F05"/>
                </a:solidFill>
                <a:latin typeface="Times New Roman" panose="02020603050405020304" pitchFamily="18" charset="0"/>
              </a:rPr>
              <a:t>2. The instants 175 -180 appear twice</a:t>
            </a:r>
            <a:endParaRPr lang="en-US" altLang="en-US" sz="2000" b="0">
              <a:latin typeface="Times New Roman" panose="02020603050405020304" pitchFamily="18" charset="0"/>
            </a:endParaRPr>
          </a:p>
          <a:p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6" grpId="0"/>
      <p:bldP spid="13107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Global positioning system: GPS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 rot="2162437">
            <a:off x="3490913" y="1392238"/>
            <a:ext cx="838200" cy="4114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5375"/>
            <a:ext cx="2413000" cy="241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3352800" y="2898775"/>
            <a:ext cx="14478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utoShape 6"/>
          <p:cNvSpPr>
            <a:spLocks noChangeArrowheads="1"/>
          </p:cNvSpPr>
          <p:nvPr/>
        </p:nvSpPr>
        <p:spPr bwMode="auto">
          <a:xfrm>
            <a:off x="4572000" y="1831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5" name="AutoShape 7"/>
          <p:cNvSpPr>
            <a:spLocks noChangeArrowheads="1"/>
          </p:cNvSpPr>
          <p:nvPr/>
        </p:nvSpPr>
        <p:spPr bwMode="auto">
          <a:xfrm>
            <a:off x="1905000" y="22129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1371600" y="2289175"/>
            <a:ext cx="4419600" cy="2362200"/>
          </a:xfrm>
          <a:custGeom>
            <a:avLst/>
            <a:gdLst>
              <a:gd name="T0" fmla="*/ 0 w 2976"/>
              <a:gd name="T1" fmla="*/ 2147483647 h 1688"/>
              <a:gd name="T2" fmla="*/ 2147483647 w 2976"/>
              <a:gd name="T3" fmla="*/ 2147483647 h 1688"/>
              <a:gd name="T4" fmla="*/ 2147483647 w 2976"/>
              <a:gd name="T5" fmla="*/ 2147483647 h 1688"/>
              <a:gd name="T6" fmla="*/ 2147483647 w 2976"/>
              <a:gd name="T7" fmla="*/ 2147483647 h 1688"/>
              <a:gd name="T8" fmla="*/ 2147483647 w 2976"/>
              <a:gd name="T9" fmla="*/ 2147483647 h 1688"/>
              <a:gd name="T10" fmla="*/ 2147483647 w 2976"/>
              <a:gd name="T11" fmla="*/ 2147483647 h 1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976"/>
              <a:gd name="T19" fmla="*/ 0 h 1688"/>
              <a:gd name="T20" fmla="*/ 2976 w 2976"/>
              <a:gd name="T21" fmla="*/ 1688 h 168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976" h="1688">
                <a:moveTo>
                  <a:pt x="0" y="8"/>
                </a:moveTo>
                <a:cubicBezTo>
                  <a:pt x="88" y="4"/>
                  <a:pt x="176" y="0"/>
                  <a:pt x="384" y="56"/>
                </a:cubicBezTo>
                <a:cubicBezTo>
                  <a:pt x="592" y="112"/>
                  <a:pt x="992" y="232"/>
                  <a:pt x="1248" y="344"/>
                </a:cubicBezTo>
                <a:cubicBezTo>
                  <a:pt x="1504" y="456"/>
                  <a:pt x="1680" y="560"/>
                  <a:pt x="1920" y="728"/>
                </a:cubicBezTo>
                <a:cubicBezTo>
                  <a:pt x="2160" y="896"/>
                  <a:pt x="2512" y="1192"/>
                  <a:pt x="2688" y="1352"/>
                </a:cubicBezTo>
                <a:cubicBezTo>
                  <a:pt x="2864" y="1512"/>
                  <a:pt x="2920" y="1600"/>
                  <a:pt x="2976" y="16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AutoShape 9"/>
          <p:cNvSpPr>
            <a:spLocks noChangeArrowheads="1"/>
          </p:cNvSpPr>
          <p:nvPr/>
        </p:nvSpPr>
        <p:spPr bwMode="auto">
          <a:xfrm>
            <a:off x="1676400" y="3584575"/>
            <a:ext cx="304800" cy="304800"/>
          </a:xfrm>
          <a:prstGeom prst="plus">
            <a:avLst>
              <a:gd name="adj" fmla="val 2500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1219200" y="2289175"/>
            <a:ext cx="1295400" cy="1143000"/>
          </a:xfrm>
          <a:custGeom>
            <a:avLst/>
            <a:gdLst>
              <a:gd name="T0" fmla="*/ 2147483647 w 1240"/>
              <a:gd name="T1" fmla="*/ 0 h 768"/>
              <a:gd name="T2" fmla="*/ 2147483647 w 1240"/>
              <a:gd name="T3" fmla="*/ 2147483647 h 768"/>
              <a:gd name="T4" fmla="*/ 2147483647 w 1240"/>
              <a:gd name="T5" fmla="*/ 2147483647 h 768"/>
              <a:gd name="T6" fmla="*/ 0 60000 65536"/>
              <a:gd name="T7" fmla="*/ 0 60000 65536"/>
              <a:gd name="T8" fmla="*/ 0 60000 65536"/>
              <a:gd name="T9" fmla="*/ 0 w 1240"/>
              <a:gd name="T10" fmla="*/ 0 h 768"/>
              <a:gd name="T11" fmla="*/ 1240 w 1240"/>
              <a:gd name="T12" fmla="*/ 768 h 7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40" h="768">
                <a:moveTo>
                  <a:pt x="136" y="0"/>
                </a:moveTo>
                <a:cubicBezTo>
                  <a:pt x="68" y="8"/>
                  <a:pt x="0" y="16"/>
                  <a:pt x="184" y="144"/>
                </a:cubicBezTo>
                <a:cubicBezTo>
                  <a:pt x="368" y="272"/>
                  <a:pt x="1064" y="664"/>
                  <a:pt x="1240" y="7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4495800" y="457517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1905000" y="3279775"/>
            <a:ext cx="1066800" cy="457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2133600" y="2441575"/>
            <a:ext cx="838200" cy="838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V="1">
            <a:off x="2971800" y="2060575"/>
            <a:ext cx="1676400" cy="1219200"/>
          </a:xfrm>
          <a:prstGeom prst="line">
            <a:avLst/>
          </a:prstGeom>
          <a:noFill/>
          <a:ln w="57150">
            <a:solidFill>
              <a:srgbClr val="E84F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743200" y="3203575"/>
            <a:ext cx="3810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603250" y="5902325"/>
            <a:ext cx="4465638" cy="650875"/>
          </a:xfrm>
          <a:prstGeom prst="rect">
            <a:avLst/>
          </a:prstGeom>
          <a:solidFill>
            <a:schemeClr val="folHlink"/>
          </a:solidFill>
          <a:ln w="9525">
            <a:solidFill>
              <a:srgbClr val="E8E8E8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solidFill>
                  <a:schemeClr val="bg1"/>
                </a:solidFill>
                <a:latin typeface="Arial Narrow" panose="020B0606020202030204" pitchFamily="34" charset="0"/>
              </a:rPr>
              <a:t>A system of 32 satellites broadcast accurate spatial</a:t>
            </a:r>
          </a:p>
          <a:p>
            <a:r>
              <a:rPr lang="en-US" altLang="en-US" sz="1800" b="0">
                <a:solidFill>
                  <a:schemeClr val="bg1"/>
                </a:solidFill>
                <a:latin typeface="Arial Narrow" panose="020B0606020202030204" pitchFamily="34" charset="0"/>
              </a:rPr>
              <a:t> coordinates and time maintained by atomic clocks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937250" y="1771650"/>
            <a:ext cx="2330450" cy="641350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Location and precise time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computed by triangulation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5638800" y="3051175"/>
            <a:ext cx="3092450" cy="915988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Right now GPS time is nearly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14 seconds ahead of UTC, since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It does not use leap sec. correction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1219200" y="2746375"/>
            <a:ext cx="4724400" cy="1231900"/>
          </a:xfrm>
          <a:custGeom>
            <a:avLst/>
            <a:gdLst>
              <a:gd name="T0" fmla="*/ 0 w 2976"/>
              <a:gd name="T1" fmla="*/ 2147483647 h 776"/>
              <a:gd name="T2" fmla="*/ 2147483647 w 2976"/>
              <a:gd name="T3" fmla="*/ 2147483647 h 776"/>
              <a:gd name="T4" fmla="*/ 2147483647 w 2976"/>
              <a:gd name="T5" fmla="*/ 2147483647 h 776"/>
              <a:gd name="T6" fmla="*/ 2147483647 w 2976"/>
              <a:gd name="T7" fmla="*/ 2147483647 h 776"/>
              <a:gd name="T8" fmla="*/ 2147483647 w 2976"/>
              <a:gd name="T9" fmla="*/ 2147483647 h 776"/>
              <a:gd name="T10" fmla="*/ 2147483647 w 2976"/>
              <a:gd name="T11" fmla="*/ 2147483647 h 776"/>
              <a:gd name="T12" fmla="*/ 2147483647 w 2976"/>
              <a:gd name="T13" fmla="*/ 0 h 776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2976"/>
              <a:gd name="T22" fmla="*/ 0 h 776"/>
              <a:gd name="T23" fmla="*/ 2976 w 2976"/>
              <a:gd name="T24" fmla="*/ 776 h 77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976" h="776">
                <a:moveTo>
                  <a:pt x="0" y="480"/>
                </a:moveTo>
                <a:cubicBezTo>
                  <a:pt x="132" y="532"/>
                  <a:pt x="264" y="584"/>
                  <a:pt x="384" y="624"/>
                </a:cubicBezTo>
                <a:cubicBezTo>
                  <a:pt x="504" y="664"/>
                  <a:pt x="600" y="696"/>
                  <a:pt x="720" y="720"/>
                </a:cubicBezTo>
                <a:cubicBezTo>
                  <a:pt x="840" y="744"/>
                  <a:pt x="920" y="776"/>
                  <a:pt x="1104" y="768"/>
                </a:cubicBezTo>
                <a:cubicBezTo>
                  <a:pt x="1288" y="760"/>
                  <a:pt x="1592" y="736"/>
                  <a:pt x="1824" y="672"/>
                </a:cubicBezTo>
                <a:cubicBezTo>
                  <a:pt x="2056" y="608"/>
                  <a:pt x="2304" y="496"/>
                  <a:pt x="2496" y="384"/>
                </a:cubicBezTo>
                <a:cubicBezTo>
                  <a:pt x="2688" y="272"/>
                  <a:pt x="2832" y="136"/>
                  <a:pt x="297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6019800" y="4346575"/>
            <a:ext cx="2779713" cy="1190625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1800" b="0">
                <a:latin typeface="Arial Narrow" panose="020B0606020202030204" pitchFamily="34" charset="0"/>
              </a:rPr>
              <a:t>Per the theory of relativity, an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additional correction is needed.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Locally compensate by the</a:t>
            </a:r>
          </a:p>
          <a:p>
            <a:r>
              <a:rPr lang="en-US" altLang="en-US" sz="1800" b="0">
                <a:latin typeface="Arial Narrow" panose="020B0606020202030204" pitchFamily="34" charset="0"/>
              </a:rPr>
              <a:t>Receivers.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62925" cy="10906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What does “concurrent” mean?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19200" y="1676400"/>
            <a:ext cx="6248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 Narrow" panose="020B0606020202030204" pitchFamily="34" charset="0"/>
              </a:rPr>
              <a:t>Simultaneous? Happening at the same time?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 Narrow" panose="020B0606020202030204" pitchFamily="34" charset="0"/>
              </a:rPr>
              <a:t>	NO.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 Narrow" panose="020B0606020202030204" pitchFamily="34" charset="0"/>
              </a:rPr>
              <a:t>	There is nothing called </a:t>
            </a:r>
            <a:r>
              <a:rPr lang="en-US" altLang="en-US" sz="2000" b="1" i="1" smtClean="0">
                <a:latin typeface="Arial Narrow" panose="020B0606020202030204" pitchFamily="34" charset="0"/>
              </a:rPr>
              <a:t>simultaneous</a:t>
            </a:r>
            <a:r>
              <a:rPr lang="en-US" altLang="en-US" sz="2000" smtClean="0">
                <a:latin typeface="Arial Narrow" panose="020B0606020202030204" pitchFamily="34" charset="0"/>
              </a:rPr>
              <a:t> in the physical world.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3429000" y="25908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3505200" y="5105400"/>
            <a:ext cx="228600" cy="381000"/>
          </a:xfrm>
          <a:prstGeom prst="irregularSeal2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4267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4267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4267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>
            <a:off x="4267200" y="3048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1"/>
          <p:cNvSpPr>
            <a:spLocks noChangeShapeType="1"/>
          </p:cNvSpPr>
          <p:nvPr/>
        </p:nvSpPr>
        <p:spPr bwMode="auto">
          <a:xfrm flipH="1">
            <a:off x="4267200" y="3200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Oval 12"/>
          <p:cNvSpPr>
            <a:spLocks noChangeArrowheads="1"/>
          </p:cNvSpPr>
          <p:nvPr/>
        </p:nvSpPr>
        <p:spPr bwMode="auto">
          <a:xfrm>
            <a:off x="4267200" y="3124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4876800" y="45720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 flipH="1">
            <a:off x="4876800" y="4724400"/>
            <a:ext cx="2286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Oval 15"/>
          <p:cNvSpPr>
            <a:spLocks noChangeArrowheads="1"/>
          </p:cNvSpPr>
          <p:nvPr/>
        </p:nvSpPr>
        <p:spPr bwMode="auto">
          <a:xfrm>
            <a:off x="4876800" y="4648200"/>
            <a:ext cx="152400" cy="1524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>
            <a:off x="3581400" y="2819400"/>
            <a:ext cx="609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 flipH="1">
            <a:off x="3657600" y="3200400"/>
            <a:ext cx="533400" cy="19050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3581400" y="2895600"/>
            <a:ext cx="121920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3733800" y="47244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Text Box 20"/>
          <p:cNvSpPr txBox="1">
            <a:spLocks noChangeArrowheads="1"/>
          </p:cNvSpPr>
          <p:nvPr/>
        </p:nvSpPr>
        <p:spPr bwMode="auto">
          <a:xfrm>
            <a:off x="4708525" y="2860675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Alice</a:t>
            </a:r>
          </a:p>
        </p:txBody>
      </p:sp>
      <p:sp>
        <p:nvSpPr>
          <p:cNvPr id="18452" name="Text Box 21"/>
          <p:cNvSpPr txBox="1">
            <a:spLocks noChangeArrowheads="1"/>
          </p:cNvSpPr>
          <p:nvPr/>
        </p:nvSpPr>
        <p:spPr bwMode="auto">
          <a:xfrm>
            <a:off x="5394325" y="4460875"/>
            <a:ext cx="692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b="0">
                <a:latin typeface="Times New Roman" panose="02020603050405020304" pitchFamily="18" charset="0"/>
              </a:rPr>
              <a:t>Bob</a:t>
            </a:r>
          </a:p>
        </p:txBody>
      </p:sp>
      <p:sp>
        <p:nvSpPr>
          <p:cNvPr id="18453" name="Text Box 22"/>
          <p:cNvSpPr txBox="1">
            <a:spLocks noChangeArrowheads="1"/>
          </p:cNvSpPr>
          <p:nvPr/>
        </p:nvSpPr>
        <p:spPr bwMode="auto">
          <a:xfrm>
            <a:off x="7146925" y="5146675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8454" name="AutoShape 23"/>
          <p:cNvSpPr>
            <a:spLocks noChangeArrowheads="1"/>
          </p:cNvSpPr>
          <p:nvPr/>
        </p:nvSpPr>
        <p:spPr bwMode="auto">
          <a:xfrm>
            <a:off x="1371600" y="4114800"/>
            <a:ext cx="1219200" cy="609600"/>
          </a:xfrm>
          <a:prstGeom prst="wedgeRectCallout">
            <a:avLst>
              <a:gd name="adj1" fmla="val 125523"/>
              <a:gd name="adj2" fmla="val 148440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Explosion 1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  <p:sp>
        <p:nvSpPr>
          <p:cNvPr id="18455" name="AutoShape 24"/>
          <p:cNvSpPr>
            <a:spLocks noChangeArrowheads="1"/>
          </p:cNvSpPr>
          <p:nvPr/>
        </p:nvSpPr>
        <p:spPr bwMode="auto">
          <a:xfrm>
            <a:off x="1447800" y="3352800"/>
            <a:ext cx="1143000" cy="609600"/>
          </a:xfrm>
          <a:prstGeom prst="wedgeRectCallout">
            <a:avLst>
              <a:gd name="adj1" fmla="val 129028"/>
              <a:gd name="adj2" fmla="val -132292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n-US" altLang="en-US" sz="1600" b="0">
                <a:latin typeface="Times New Roman" panose="02020603050405020304" pitchFamily="18" charset="0"/>
              </a:rPr>
              <a:t>Explosion 2</a:t>
            </a:r>
            <a:endParaRPr lang="en-US" altLang="en-US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>
                <a:solidFill>
                  <a:schemeClr val="accent1">
                    <a:satMod val="150000"/>
                  </a:schemeClr>
                </a:solidFill>
              </a:rPr>
              <a:t>Sequential and Concurrent events</a:t>
            </a:r>
            <a:endParaRPr lang="en-US" smtClean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i="1" smtClean="0">
                <a:latin typeface="Arial" panose="020B0604020202020204" pitchFamily="34" charset="0"/>
              </a:rPr>
              <a:t>Sequential</a:t>
            </a:r>
            <a:r>
              <a:rPr lang="en-US" altLang="en-US" sz="2400" smtClean="0">
                <a:latin typeface="Arial" panose="020B0604020202020204" pitchFamily="34" charset="0"/>
              </a:rPr>
              <a:t> = Totally ordered in time. 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Total ordering is feasible in a single process that has</a:t>
            </a: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 only one clock. This is not true in a distributed system. </a:t>
            </a:r>
          </a:p>
          <a:p>
            <a:pPr eaLnBrk="1" hangingPunct="1">
              <a:lnSpc>
                <a:spcPct val="125000"/>
              </a:lnSpc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latin typeface="Arial" panose="020B0604020202020204" pitchFamily="34" charset="0"/>
              </a:rPr>
              <a:t>Two issues</a:t>
            </a:r>
            <a:r>
              <a:rPr lang="en-US" altLang="en-US" sz="2400" smtClean="0">
                <a:latin typeface="Arial" panose="020B0604020202020204" pitchFamily="34" charset="0"/>
              </a:rPr>
              <a:t> are important here:</a:t>
            </a:r>
          </a:p>
          <a:p>
            <a:pPr eaLnBrk="1" hangingPunct="1">
              <a:lnSpc>
                <a:spcPct val="125000"/>
              </a:lnSpc>
              <a:buFont typeface="Symbol" panose="05050102010706020507" pitchFamily="18" charset="2"/>
              <a:buChar char="¨"/>
            </a:pPr>
            <a:r>
              <a:rPr lang="en-US" altLang="en-US" sz="2400" smtClean="0">
                <a:latin typeface="Arial" panose="020B0604020202020204" pitchFamily="34" charset="0"/>
              </a:rPr>
              <a:t>How to synchronize physical clocks?</a:t>
            </a:r>
          </a:p>
          <a:p>
            <a:pPr eaLnBrk="1" hangingPunct="1">
              <a:lnSpc>
                <a:spcPct val="125000"/>
              </a:lnSpc>
              <a:buFont typeface="Symbol" panose="05050102010706020507" pitchFamily="18" charset="2"/>
              <a:buChar char="¨"/>
            </a:pPr>
            <a:r>
              <a:rPr lang="en-US" altLang="en-US" sz="2400" smtClean="0">
                <a:latin typeface="Arial" panose="020B0604020202020204" pitchFamily="34" charset="0"/>
              </a:rPr>
              <a:t>Can we define sequential and concurrent events without using physical clocks?</a:t>
            </a:r>
          </a:p>
          <a:p>
            <a:pPr eaLnBrk="1" hangingPunct="1">
              <a:lnSpc>
                <a:spcPct val="125000"/>
              </a:lnSpc>
            </a:pPr>
            <a:endParaRPr lang="en-US" altLang="en-US" sz="240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Causality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Causality</a:t>
            </a:r>
            <a:r>
              <a:rPr lang="en-US" altLang="en-US" sz="2400" smtClean="0">
                <a:latin typeface="Arial" panose="020B0604020202020204" pitchFamily="34" charset="0"/>
              </a:rPr>
              <a:t> helps identify </a:t>
            </a:r>
            <a:r>
              <a:rPr lang="en-US" altLang="en-US" sz="2400" b="1" i="1" smtClean="0">
                <a:solidFill>
                  <a:srgbClr val="C70F05"/>
                </a:solidFill>
                <a:latin typeface="Arial" panose="020B0604020202020204" pitchFamily="34" charset="0"/>
              </a:rPr>
              <a:t>sequential</a:t>
            </a:r>
            <a:r>
              <a:rPr lang="en-US" altLang="en-US" sz="2400" smtClean="0">
                <a:latin typeface="Arial" panose="020B0604020202020204" pitchFamily="34" charset="0"/>
              </a:rPr>
              <a:t> and </a:t>
            </a:r>
            <a:r>
              <a:rPr lang="en-US" altLang="en-US" sz="2400" b="1" i="1" smtClean="0">
                <a:solidFill>
                  <a:srgbClr val="C70F05"/>
                </a:solidFill>
                <a:latin typeface="Arial" panose="020B0604020202020204" pitchFamily="34" charset="0"/>
              </a:rPr>
              <a:t>concurrent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events without using physical clocks.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Joke </a:t>
            </a:r>
            <a:r>
              <a:rPr lang="en-US" altLang="en-US" sz="3600" b="1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Re: joke (</a:t>
            </a:r>
            <a:r>
              <a:rPr lang="en-US" altLang="en-US" sz="3600" b="1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implies 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causally ordered before </a:t>
            </a:r>
            <a:r>
              <a:rPr lang="en-US" altLang="en-US" sz="2400" smtClean="0">
                <a:latin typeface="Arial" panose="020B0604020202020204" pitchFamily="34" charset="0"/>
              </a:rPr>
              <a:t>or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 happened before</a:t>
            </a:r>
            <a:r>
              <a:rPr lang="en-US" altLang="en-US" sz="2400" smtClean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Message sent </a:t>
            </a:r>
            <a:r>
              <a:rPr lang="en-US" altLang="en-US" sz="3600" b="1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message received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smtClean="0">
                <a:latin typeface="Arial" panose="020B0604020202020204" pitchFamily="34" charset="0"/>
              </a:rPr>
              <a:t>Local ordering: a </a:t>
            </a:r>
            <a:r>
              <a:rPr lang="en-US" altLang="en-US" sz="3600" b="1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b </a:t>
            </a:r>
            <a:r>
              <a:rPr lang="en-US" altLang="en-US" sz="3600" b="1" smtClean="0">
                <a:solidFill>
                  <a:srgbClr val="C70F05"/>
                </a:solidFill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c (based on the local clock)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Defining causal relationship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Rule 1</a:t>
            </a:r>
            <a:r>
              <a:rPr lang="en-US" altLang="en-US" sz="2400" smtClean="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  <a:r>
              <a:rPr lang="en-US" altLang="en-US" sz="2400" smtClean="0">
                <a:latin typeface="Arial" panose="020B0604020202020204" pitchFamily="34" charset="0"/>
              </a:rPr>
              <a:t>  If </a:t>
            </a:r>
            <a:r>
              <a:rPr lang="en-US" altLang="en-US" sz="2400" b="1" smtClean="0">
                <a:latin typeface="Arial" panose="020B0604020202020204" pitchFamily="34" charset="0"/>
              </a:rPr>
              <a:t>a</a:t>
            </a:r>
            <a:r>
              <a:rPr lang="en-US" altLang="en-US" sz="2400" smtClean="0">
                <a:latin typeface="Arial" panose="020B0604020202020204" pitchFamily="34" charset="0"/>
              </a:rPr>
              <a:t>, </a:t>
            </a:r>
            <a:r>
              <a:rPr lang="en-US" altLang="en-US" sz="2400" b="1" smtClean="0">
                <a:latin typeface="Arial" panose="020B0604020202020204" pitchFamily="34" charset="0"/>
              </a:rPr>
              <a:t>b</a:t>
            </a:r>
            <a:r>
              <a:rPr lang="en-US" altLang="en-US" sz="2400" smtClean="0">
                <a:latin typeface="Arial" panose="020B0604020202020204" pitchFamily="34" charset="0"/>
              </a:rPr>
              <a:t> are two events in a single process </a:t>
            </a:r>
            <a:r>
              <a:rPr lang="en-US" altLang="en-US" sz="2400" b="1" smtClean="0">
                <a:latin typeface="Arial" panose="020B0604020202020204" pitchFamily="34" charset="0"/>
              </a:rPr>
              <a:t>P</a:t>
            </a:r>
            <a:r>
              <a:rPr lang="en-US" altLang="en-US" sz="2400" smtClean="0">
                <a:latin typeface="Arial" panose="020B0604020202020204" pitchFamily="34" charset="0"/>
              </a:rPr>
              <a:t>, and the time of </a:t>
            </a:r>
            <a:r>
              <a:rPr lang="en-US" altLang="en-US" sz="2400" b="1" smtClean="0">
                <a:latin typeface="Arial" panose="020B0604020202020204" pitchFamily="34" charset="0"/>
              </a:rPr>
              <a:t>a</a:t>
            </a:r>
            <a:r>
              <a:rPr lang="en-US" altLang="en-US" sz="2400" smtClean="0">
                <a:latin typeface="Arial" panose="020B0604020202020204" pitchFamily="34" charset="0"/>
              </a:rPr>
              <a:t> is less than the time of b then </a:t>
            </a:r>
            <a:r>
              <a:rPr lang="en-US" altLang="en-US" sz="2400" b="1" smtClean="0">
                <a:latin typeface="Arial" panose="020B0604020202020204" pitchFamily="34" charset="0"/>
              </a:rPr>
              <a:t>a </a:t>
            </a:r>
            <a:r>
              <a:rPr lang="en-US" altLang="en-US" sz="24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b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Rule 2</a:t>
            </a:r>
            <a:r>
              <a:rPr lang="en-US" altLang="en-US" sz="2400" smtClean="0">
                <a:latin typeface="Arial" panose="020B0604020202020204" pitchFamily="34" charset="0"/>
              </a:rPr>
              <a:t>.  If </a:t>
            </a:r>
            <a:r>
              <a:rPr lang="en-US" altLang="en-US" sz="2400" b="1" smtClean="0">
                <a:latin typeface="Arial" panose="020B0604020202020204" pitchFamily="34" charset="0"/>
              </a:rPr>
              <a:t>a</a:t>
            </a:r>
            <a:r>
              <a:rPr lang="en-US" altLang="en-US" sz="2400" smtClean="0">
                <a:latin typeface="Arial" panose="020B0604020202020204" pitchFamily="34" charset="0"/>
              </a:rPr>
              <a:t> = sending a message, and </a:t>
            </a:r>
            <a:r>
              <a:rPr lang="en-US" altLang="en-US" sz="2400" b="1" smtClean="0">
                <a:latin typeface="Arial" panose="020B0604020202020204" pitchFamily="34" charset="0"/>
              </a:rPr>
              <a:t>b</a:t>
            </a:r>
            <a:r>
              <a:rPr lang="en-US" altLang="en-US" sz="2400" smtClean="0">
                <a:latin typeface="Arial" panose="020B0604020202020204" pitchFamily="34" charset="0"/>
              </a:rPr>
              <a:t> = receipt of that message, then </a:t>
            </a:r>
            <a:r>
              <a:rPr lang="en-US" altLang="en-US" sz="2400" b="1" smtClean="0">
                <a:latin typeface="Arial" panose="020B0604020202020204" pitchFamily="34" charset="0"/>
              </a:rPr>
              <a:t>a </a:t>
            </a:r>
            <a:r>
              <a:rPr lang="en-US" altLang="en-US" sz="24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 smtClean="0">
                <a:latin typeface="Arial" panose="020B0604020202020204" pitchFamily="34" charset="0"/>
              </a:rPr>
              <a:t> b</a:t>
            </a:r>
            <a:r>
              <a:rPr lang="en-US" altLang="en-US" sz="2400" smtClean="0">
                <a:latin typeface="Arial" panose="020B0604020202020204" pitchFamily="34" charset="0"/>
              </a:rPr>
              <a:t>.</a:t>
            </a:r>
          </a:p>
          <a:p>
            <a:pPr algn="just" eaLnBrk="1" hangingPunct="1">
              <a:lnSpc>
                <a:spcPct val="125000"/>
              </a:lnSpc>
            </a:pPr>
            <a:endParaRPr lang="en-US" altLang="en-US" sz="24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400" b="1" smtClean="0">
                <a:solidFill>
                  <a:srgbClr val="C70F05"/>
                </a:solidFill>
                <a:latin typeface="Arial" panose="020B0604020202020204" pitchFamily="34" charset="0"/>
              </a:rPr>
              <a:t>Rule 3.</a:t>
            </a:r>
            <a:r>
              <a:rPr lang="en-US" altLang="en-US" sz="2400" smtClean="0">
                <a:latin typeface="Arial" panose="020B0604020202020204" pitchFamily="34" charset="0"/>
              </a:rPr>
              <a:t> 	</a:t>
            </a:r>
            <a:r>
              <a:rPr lang="en-US" altLang="en-US" sz="2400" b="1" smtClean="0">
                <a:latin typeface="Arial" panose="020B0604020202020204" pitchFamily="34" charset="0"/>
              </a:rPr>
              <a:t>a </a:t>
            </a:r>
            <a:r>
              <a:rPr lang="en-US" altLang="en-US" sz="24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 smtClean="0">
                <a:latin typeface="Arial" panose="020B0604020202020204" pitchFamily="34" charset="0"/>
              </a:rPr>
              <a:t> b</a:t>
            </a: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smtClean="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400" smtClean="0">
                <a:latin typeface="Arial" panose="020B0604020202020204" pitchFamily="34" charset="0"/>
              </a:rPr>
              <a:t> </a:t>
            </a:r>
            <a:r>
              <a:rPr lang="en-US" altLang="en-US" sz="2400" b="1" smtClean="0">
                <a:latin typeface="Arial" panose="020B0604020202020204" pitchFamily="34" charset="0"/>
              </a:rPr>
              <a:t>b </a:t>
            </a:r>
            <a:r>
              <a:rPr lang="en-US" altLang="en-US" sz="24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 smtClean="0">
                <a:latin typeface="Arial" panose="020B0604020202020204" pitchFamily="34" charset="0"/>
              </a:rPr>
              <a:t> c</a:t>
            </a:r>
            <a:r>
              <a:rPr lang="en-US" altLang="en-US" sz="2400" smtClean="0">
                <a:latin typeface="Arial" panose="020B0604020202020204" pitchFamily="34" charset="0"/>
              </a:rPr>
              <a:t>  </a:t>
            </a:r>
            <a:r>
              <a:rPr lang="en-US" altLang="en-US" sz="2400" smtClean="0">
                <a:latin typeface="Arial" panose="020B060402020202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400" b="1" smtClean="0">
                <a:latin typeface="Arial" panose="020B0604020202020204" pitchFamily="34" charset="0"/>
              </a:rPr>
              <a:t> a </a:t>
            </a:r>
            <a:r>
              <a:rPr lang="en-US" altLang="en-US" sz="24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400" b="1" smtClean="0">
                <a:latin typeface="Arial" panose="020B0604020202020204" pitchFamily="34" charset="0"/>
              </a:rPr>
              <a:t> c</a:t>
            </a:r>
            <a:endParaRPr lang="en-US" altLang="en-US" sz="24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Example of causality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00200"/>
            <a:ext cx="4953000" cy="33528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e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d</a:t>
            </a:r>
            <a:r>
              <a:rPr lang="en-US" altLang="ko-KR" sz="2000" b="1" smtClean="0">
                <a:latin typeface="Arial" panose="020B0604020202020204" pitchFamily="34" charset="0"/>
                <a:ea typeface="굴림" panose="020B0600000101010101" pitchFamily="34" charset="-127"/>
              </a:rPr>
              <a:t>?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b="1" smtClean="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Yes</a:t>
            </a:r>
            <a:r>
              <a:rPr lang="en-US" altLang="ko-KR" sz="2000" b="1" smtClean="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</a:rPr>
              <a:t>since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</a:rPr>
              <a:t>(</a:t>
            </a:r>
            <a:r>
              <a:rPr lang="en-US" altLang="en-US" sz="2000" b="1" smtClean="0">
                <a:latin typeface="Arial" panose="020B0604020202020204" pitchFamily="34" charset="0"/>
              </a:rPr>
              <a:t>e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f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b="1" smtClean="0">
                <a:latin typeface="Arial" panose="020B0604020202020204" pitchFamily="34" charset="0"/>
              </a:rPr>
              <a:t>f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d)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ko-KR" sz="2000" b="1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" panose="020B0604020202020204" pitchFamily="34" charset="0"/>
              </a:rPr>
              <a:t>a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d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?</a:t>
            </a: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ko-KR" sz="2000" b="1" smtClean="0">
                <a:solidFill>
                  <a:schemeClr val="accent2"/>
                </a:solidFill>
                <a:latin typeface="Arial" panose="020B0604020202020204" pitchFamily="34" charset="0"/>
                <a:ea typeface="굴림" panose="020B0600000101010101" pitchFamily="34" charset="-127"/>
              </a:rPr>
              <a:t>Yes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</a:rPr>
              <a:t>since</a:t>
            </a:r>
            <a:r>
              <a:rPr lang="en-US" altLang="ko-KR" sz="2000" smtClean="0">
                <a:latin typeface="Arial" panose="020B0604020202020204" pitchFamily="34" charset="0"/>
                <a:ea typeface="굴림" panose="020B0600000101010101" pitchFamily="34" charset="-127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</a:rPr>
              <a:t>(</a:t>
            </a:r>
            <a:r>
              <a:rPr lang="en-US" altLang="en-US" sz="2000" b="1" smtClean="0">
                <a:latin typeface="Arial" panose="020B0604020202020204" pitchFamily="34" charset="0"/>
              </a:rPr>
              <a:t>a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b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b="1" smtClean="0">
                <a:latin typeface="Arial" panose="020B0604020202020204" pitchFamily="34" charset="0"/>
              </a:rPr>
              <a:t>b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c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sym typeface="Symbol" panose="05050102010706020507" pitchFamily="18" charset="2"/>
              </a:rPr>
              <a:t></a:t>
            </a:r>
            <a:r>
              <a:rPr lang="en-US" altLang="en-US" sz="2000" smtClean="0">
                <a:latin typeface="Arial" panose="020B0604020202020204" pitchFamily="34" charset="0"/>
              </a:rPr>
              <a:t> </a:t>
            </a:r>
            <a:r>
              <a:rPr lang="en-US" altLang="en-US" sz="2000" b="1" smtClean="0">
                <a:latin typeface="Arial" panose="020B0604020202020204" pitchFamily="34" charset="0"/>
              </a:rPr>
              <a:t>c 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d)</a:t>
            </a:r>
            <a:endParaRPr lang="en-US" altLang="en-US" sz="2000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(Note that  </a:t>
            </a:r>
            <a:r>
              <a:rPr lang="en-US" altLang="en-US" sz="2000" smtClean="0">
                <a:latin typeface="Arial" panose="020B0604020202020204" pitchFamily="34" charset="0"/>
              </a:rPr>
              <a:t> defines a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PARTIAL</a:t>
            </a:r>
            <a:r>
              <a:rPr lang="en-US" altLang="en-US" sz="2000" smtClean="0">
                <a:latin typeface="Arial" panose="020B0604020202020204" pitchFamily="34" charset="0"/>
              </a:rPr>
              <a:t> order).</a:t>
            </a: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endParaRPr lang="en-US" altLang="en-US" sz="2000" b="1" smtClean="0"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smtClean="0">
                <a:latin typeface="Arial" panose="020B0604020202020204" pitchFamily="34" charset="0"/>
              </a:rPr>
              <a:t>Is</a:t>
            </a:r>
            <a:r>
              <a:rPr lang="en-US" altLang="en-US" sz="2000" b="1" smtClean="0">
                <a:latin typeface="Arial" panose="020B0604020202020204" pitchFamily="34" charset="0"/>
              </a:rPr>
              <a:t> g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 </a:t>
            </a:r>
            <a:r>
              <a:rPr lang="en-US" altLang="en-US" sz="2000" b="1" smtClean="0">
                <a:latin typeface="Arial" panose="020B0604020202020204" pitchFamily="34" charset="0"/>
              </a:rPr>
              <a:t>f or f</a:t>
            </a:r>
            <a:r>
              <a:rPr lang="en-US" altLang="en-US" sz="2000" smtClean="0">
                <a:latin typeface="Arial" panose="020B060402020202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latin typeface="Arial" panose="020B0604020202020204" pitchFamily="34" charset="0"/>
              </a:rPr>
              <a:t> g? </a:t>
            </a:r>
            <a:endParaRPr lang="en-US" altLang="ko-KR" sz="2000" b="1" smtClean="0">
              <a:latin typeface="Arial" panose="020B0604020202020204" pitchFamily="34" charset="0"/>
              <a:ea typeface="굴림" panose="020B0600000101010101" pitchFamily="34" charset="-127"/>
            </a:endParaRPr>
          </a:p>
          <a:p>
            <a:pPr algn="just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ko-KR" sz="2000" b="1" smtClean="0">
                <a:latin typeface="Arial" panose="020B0604020202020204" pitchFamily="34" charset="0"/>
                <a:ea typeface="굴림" panose="020B0600000101010101" pitchFamily="34" charset="-127"/>
              </a:rPr>
              <a:t>	</a:t>
            </a:r>
            <a:r>
              <a:rPr lang="en-US" altLang="en-US" sz="2000" b="1" smtClean="0">
                <a:solidFill>
                  <a:schemeClr val="accent2"/>
                </a:solidFill>
                <a:latin typeface="Arial" panose="020B0604020202020204" pitchFamily="34" charset="0"/>
              </a:rPr>
              <a:t>NO</a:t>
            </a:r>
            <a:r>
              <a:rPr lang="en-US" altLang="en-US" sz="2000" b="1" smtClean="0">
                <a:latin typeface="Arial" panose="020B0604020202020204" pitchFamily="34" charset="0"/>
              </a:rPr>
              <a:t>.</a:t>
            </a:r>
            <a:r>
              <a:rPr lang="en-US" altLang="en-US" sz="2000" smtClean="0">
                <a:latin typeface="Arial" panose="020B0604020202020204" pitchFamily="34" charset="0"/>
              </a:rPr>
              <a:t>They are </a:t>
            </a:r>
            <a:r>
              <a:rPr lang="en-US" altLang="en-US" sz="2000" b="1" smtClean="0">
                <a:solidFill>
                  <a:srgbClr val="C70F05"/>
                </a:solidFill>
                <a:latin typeface="Arial" panose="020B0604020202020204" pitchFamily="34" charset="0"/>
              </a:rPr>
              <a:t>concurrent</a:t>
            </a:r>
            <a:r>
              <a:rPr lang="en-US" altLang="en-US" sz="2000" smtClean="0">
                <a:solidFill>
                  <a:srgbClr val="C70F05"/>
                </a:solidFill>
                <a:latin typeface="Arial" panose="020B0604020202020204" pitchFamily="34" charset="0"/>
              </a:rPr>
              <a:t>.</a:t>
            </a:r>
            <a:endParaRPr lang="en-US" altLang="en-US" sz="1400" b="1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60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257800" y="2362200"/>
          <a:ext cx="3579813" cy="170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4888992" imgH="2325624" progId="Word.Document.8">
                  <p:embed/>
                </p:oleObj>
              </mc:Choice>
              <mc:Fallback>
                <p:oleObj name="Document" r:id="rId3" imgW="4888992" imgH="2325624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362200"/>
                        <a:ext cx="3579813" cy="17033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4693" name="Rectangle 5"/>
          <p:cNvSpPr>
            <a:spLocks noChangeArrowheads="1"/>
          </p:cNvSpPr>
          <p:nvPr/>
        </p:nvSpPr>
        <p:spPr bwMode="auto">
          <a:xfrm>
            <a:off x="1143000" y="5410200"/>
            <a:ext cx="6781800" cy="579438"/>
          </a:xfrm>
          <a:prstGeom prst="rect">
            <a:avLst/>
          </a:prstGeom>
          <a:solidFill>
            <a:srgbClr val="FAD43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en-US" sz="3200">
                <a:solidFill>
                  <a:srgbClr val="C70F05"/>
                </a:solidFill>
                <a:latin typeface="Arial Narrow" panose="020B0606020202030204" pitchFamily="34" charset="0"/>
              </a:rPr>
              <a:t>Concurrency = absence of causal order</a:t>
            </a:r>
            <a:endParaRPr lang="en-US" altLang="en-US">
              <a:solidFill>
                <a:srgbClr val="C70F05"/>
              </a:solidFill>
              <a:latin typeface="Arial Narrow" panose="020B0606020202030204" pitchFamily="34" charset="0"/>
            </a:endParaRP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225425" y="4876800"/>
            <a:ext cx="8308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en-US" altLang="ko-KR" b="0" i="1" u="sng">
                <a:solidFill>
                  <a:schemeClr val="accent2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Note</a:t>
            </a:r>
            <a:r>
              <a:rPr lang="en-US" altLang="ko-KR" b="0">
                <a:solidFill>
                  <a:schemeClr val="accent2"/>
                </a:solidFill>
                <a:ea typeface="굴림" panose="020B0600000101010101" pitchFamily="34" charset="-127"/>
                <a:sym typeface="Wingdings" panose="05000000000000000000" pitchFamily="2" charset="2"/>
              </a:rPr>
              <a:t>: a distributed system cannot always be totally ordered.</a:t>
            </a:r>
            <a:endParaRPr lang="en-US" altLang="en-US" b="0">
              <a:solidFill>
                <a:schemeClr val="accent2"/>
              </a:solidFill>
              <a:sym typeface="Wingdings" panose="05000000000000000000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3" grpId="0" animBg="1"/>
      <p:bldP spid="1146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>
                <a:solidFill>
                  <a:schemeClr val="accent1">
                    <a:satMod val="150000"/>
                  </a:schemeClr>
                </a:solidFill>
              </a:rPr>
              <a:t>Logical clocks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828800"/>
            <a:ext cx="3813175" cy="4114800"/>
          </a:xfrm>
        </p:spPr>
        <p:txBody>
          <a:bodyPr/>
          <a:lstStyle/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	LC</a:t>
            </a:r>
            <a:r>
              <a:rPr lang="en-US" altLang="en-US" sz="2000" smtClean="0">
                <a:latin typeface="Arial Narrow" panose="020B0606020202030204" pitchFamily="34" charset="0"/>
              </a:rPr>
              <a:t> is a counter. Its value respects causal ordering as follows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smtClean="0">
              <a:latin typeface="Arial Narrow" panose="020B0606020202030204" pitchFamily="34" charset="0"/>
            </a:endParaRP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		a 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  <a:sym typeface="MT Extra" panose="05050102010205020202" pitchFamily="18" charset="2"/>
              </a:rPr>
              <a:t>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b 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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 LC(a) &lt; LC(b)</a:t>
            </a:r>
          </a:p>
          <a:p>
            <a:pPr algn="just" eaLnBrk="1" hangingPunct="1">
              <a:lnSpc>
                <a:spcPct val="125000"/>
              </a:lnSpc>
              <a:buFont typeface="Wingdings" panose="05000000000000000000" pitchFamily="2" charset="2"/>
              <a:buNone/>
            </a:pPr>
            <a:endParaRPr lang="en-US" altLang="en-US" sz="2000" b="1" smtClean="0">
              <a:solidFill>
                <a:srgbClr val="C70F05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125000"/>
              </a:lnSpc>
            </a:pPr>
            <a:endParaRPr lang="en-US" altLang="en-US" smtClean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676400"/>
            <a:ext cx="4041775" cy="4114800"/>
          </a:xfrm>
          <a:solidFill>
            <a:schemeClr val="accent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	Each process maintains its logical clock as follows:</a:t>
            </a:r>
          </a:p>
          <a:p>
            <a:pPr eaLnBrk="1" hangingPunct="1">
              <a:lnSpc>
                <a:spcPct val="120000"/>
              </a:lnSpc>
            </a:pPr>
            <a:endParaRPr lang="en-US" altLang="en-US" sz="2000" b="1" smtClean="0">
              <a:latin typeface="Arial Narrow" panose="020B0606020202030204" pitchFamily="34" charset="0"/>
            </a:endParaRP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LC1</a:t>
            </a:r>
            <a:r>
              <a:rPr lang="en-US" altLang="en-US" sz="2000" smtClean="0">
                <a:latin typeface="Arial Narrow" panose="020B0606020202030204" pitchFamily="34" charset="0"/>
              </a:rPr>
              <a:t>.  Each time a local event takes place, increment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.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LC2</a:t>
            </a:r>
            <a:r>
              <a:rPr lang="en-US" altLang="en-US" sz="2000" smtClean="0">
                <a:latin typeface="Arial Narrow" panose="020B0606020202030204" pitchFamily="34" charset="0"/>
              </a:rPr>
              <a:t>.  Append the value of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 to outgoing messages.</a:t>
            </a:r>
          </a:p>
          <a:p>
            <a:pPr algn="just"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 smtClean="0">
                <a:latin typeface="Arial Narrow" panose="020B0606020202030204" pitchFamily="34" charset="0"/>
              </a:rPr>
              <a:t>LC3.</a:t>
            </a:r>
            <a:r>
              <a:rPr lang="en-US" altLang="en-US" sz="2000" smtClean="0">
                <a:latin typeface="Arial Narrow" panose="020B0606020202030204" pitchFamily="34" charset="0"/>
              </a:rPr>
              <a:t>  When receiving a message, set </a:t>
            </a:r>
            <a:r>
              <a:rPr lang="en-US" altLang="en-US" sz="2000" b="1" smtClean="0">
                <a:latin typeface="Arial Narrow" panose="020B0606020202030204" pitchFamily="34" charset="0"/>
              </a:rPr>
              <a:t>LC</a:t>
            </a:r>
            <a:r>
              <a:rPr lang="en-US" altLang="en-US" sz="2000" smtClean="0">
                <a:latin typeface="Arial Narrow" panose="020B0606020202030204" pitchFamily="34" charset="0"/>
              </a:rPr>
              <a:t> to  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1 + max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 (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local LC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, </a:t>
            </a:r>
            <a:r>
              <a:rPr lang="en-US" altLang="en-US" sz="2000" b="1" smtClean="0">
                <a:solidFill>
                  <a:srgbClr val="C70F05"/>
                </a:solidFill>
                <a:latin typeface="Arial Narrow" panose="020B0606020202030204" pitchFamily="34" charset="0"/>
              </a:rPr>
              <a:t>message LC</a:t>
            </a:r>
            <a:r>
              <a:rPr lang="en-US" altLang="en-US" sz="2000" smtClean="0">
                <a:solidFill>
                  <a:srgbClr val="C70F05"/>
                </a:solidFill>
                <a:latin typeface="Arial Narrow" panose="020B0606020202030204" pitchFamily="34" charset="0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62&quot;&gt;&lt;/object&gt;&lt;object type=&quot;2&quot; unique_id=&quot;10163&quot;&gt;&lt;object type=&quot;3&quot; unique_id=&quot;10164&quot;&gt;&lt;property id=&quot;20148&quot; value=&quot;5&quot;/&gt;&lt;property id=&quot;20300&quot; value=&quot;Slide 1 - &amp;quot;ITEC452&amp;#x0D;&amp;#x0A;Distributed Computing&amp;#x0D;&amp;#x0A;&amp;#x0D;&amp;#x0A;&amp;#x0D;&amp;#x0A;Lecture 6&amp;#x0D;&amp;#x0A;Time in a Distributed System&amp;quot;&quot;/&gt;&lt;property id=&quot;20307&quot; value=&quot;304&quot;/&gt;&lt;/object&gt;&lt;object type=&quot;3&quot; unique_id=&quot;10165&quot;&gt;&lt;property id=&quot;20148&quot; value=&quot;5&quot;/&gt;&lt;property id=&quot;20300&quot; value=&quot;Slide 2 - &amp;quot;Time and Clock&amp;quot;&quot;/&gt;&lt;property id=&quot;20307&quot; value=&quot;305&quot;/&gt;&lt;/object&gt;&lt;object type=&quot;3&quot; unique_id=&quot;10166&quot;&gt;&lt;property id=&quot;20148&quot; value=&quot;5&quot;/&gt;&lt;property id=&quot;20300&quot; value=&quot;Slide 3 - &amp;quot;Global positioning system: GPS&amp;quot;&quot;/&gt;&lt;property id=&quot;20307&quot; value=&quot;306&quot;/&gt;&lt;/object&gt;&lt;object type=&quot;3&quot; unique_id=&quot;10167&quot;&gt;&lt;property id=&quot;20148&quot; value=&quot;5&quot;/&gt;&lt;property id=&quot;20300&quot; value=&quot;Slide 4 - &amp;quot;What does “concurrent” mean?&amp;quot;&quot;/&gt;&lt;property id=&quot;20307&quot; value=&quot;307&quot;/&gt;&lt;/object&gt;&lt;object type=&quot;3&quot; unique_id=&quot;10168&quot;&gt;&lt;property id=&quot;20148&quot; value=&quot;5&quot;/&gt;&lt;property id=&quot;20300&quot; value=&quot;Slide 5 - &amp;quot;Sequential and Concurrent events&amp;quot;&quot;/&gt;&lt;property id=&quot;20307&quot; value=&quot;308&quot;/&gt;&lt;/object&gt;&lt;object type=&quot;3&quot; unique_id=&quot;10169&quot;&gt;&lt;property id=&quot;20148&quot; value=&quot;5&quot;/&gt;&lt;property id=&quot;20300&quot; value=&quot;Slide 6 - &amp;quot;Causality&amp;quot;&quot;/&gt;&lt;property id=&quot;20307&quot; value=&quot;309&quot;/&gt;&lt;/object&gt;&lt;object type=&quot;3&quot; unique_id=&quot;10170&quot;&gt;&lt;property id=&quot;20148&quot; value=&quot;5&quot;/&gt;&lt;property id=&quot;20300&quot; value=&quot;Slide 7 - &amp;quot;Defining causal relationship&amp;quot;&quot;/&gt;&lt;property id=&quot;20307&quot; value=&quot;310&quot;/&gt;&lt;/object&gt;&lt;object type=&quot;3&quot; unique_id=&quot;10171&quot;&gt;&lt;property id=&quot;20148&quot; value=&quot;5&quot;/&gt;&lt;property id=&quot;20300&quot; value=&quot;Slide 8 - &amp;quot;Example of causality&amp;quot;&quot;/&gt;&lt;property id=&quot;20307&quot; value=&quot;311&quot;/&gt;&lt;/object&gt;&lt;object type=&quot;3&quot; unique_id=&quot;10172&quot;&gt;&lt;property id=&quot;20148&quot; value=&quot;5&quot;/&gt;&lt;property id=&quot;20300&quot; value=&quot;Slide 9 - &amp;quot;Logical clocks&amp;quot;&quot;/&gt;&lt;property id=&quot;20307&quot; value=&quot;312&quot;/&gt;&lt;/object&gt;&lt;object type=&quot;3&quot; unique_id=&quot;10173&quot;&gt;&lt;property id=&quot;20148&quot; value=&quot;5&quot;/&gt;&lt;property id=&quot;20300&quot; value=&quot;Slide 10 - &amp;quot;Total order in a distributed system&amp;quot;&quot;/&gt;&lt;property id=&quot;20307&quot; value=&quot;313&quot;/&gt;&lt;/object&gt;&lt;object type=&quot;3&quot; unique_id=&quot;10174&quot;&gt;&lt;property id=&quot;20148&quot; value=&quot;5&quot;/&gt;&lt;property id=&quot;20300&quot; value=&quot;Slide 11 - &amp;quot;Vector clock&amp;quot;&quot;/&gt;&lt;property id=&quot;20307&quot; value=&quot;314&quot;/&gt;&lt;/object&gt;&lt;object type=&quot;3&quot; unique_id=&quot;10175&quot;&gt;&lt;property id=&quot;20148&quot; value=&quot;5&quot;/&gt;&lt;property id=&quot;20300&quot; value=&quot;Slide 12 - &amp;quot;Implementing VC&amp;quot;&quot;/&gt;&lt;property id=&quot;20307&quot; value=&quot;315&quot;/&gt;&lt;/object&gt;&lt;object type=&quot;3&quot; unique_id=&quot;10176&quot;&gt;&lt;property id=&quot;20148&quot; value=&quot;5&quot;/&gt;&lt;property id=&quot;20300&quot; value=&quot;Slide 13 - &amp;quot;Vector clocks&amp;quot;&quot;/&gt;&lt;property id=&quot;20307&quot; value=&quot;316&quot;/&gt;&lt;/object&gt;&lt;object type=&quot;3&quot; unique_id=&quot;10177&quot;&gt;&lt;property id=&quot;20148&quot; value=&quot;5&quot;/&gt;&lt;property id=&quot;20300&quot; value=&quot;Slide 14 - &amp;quot;Physical clock synchronization&amp;quot;&quot;/&gt;&lt;property id=&quot;20307&quot; value=&quot;317&quot;/&gt;&lt;/object&gt;&lt;object type=&quot;3&quot; unique_id=&quot;10178&quot;&gt;&lt;property id=&quot;20148&quot; value=&quot;5&quot;/&gt;&lt;property id=&quot;20300&quot; value=&quot;Slide 15 - &amp;quot;Physical clock synchronization&amp;#x0D;&amp;#x0A;Classification&amp;quot;&quot;/&gt;&lt;property id=&quot;20307&quot; value=&quot;318&quot;/&gt;&lt;/object&gt;&lt;object type=&quot;3&quot; unique_id=&quot;10179&quot;&gt;&lt;property id=&quot;20148&quot; value=&quot;5&quot;/&gt;&lt;property id=&quot;20300&quot; value=&quot;Slide 16 - &amp;quot;Terminologies&amp;quot;&quot;/&gt;&lt;property id=&quot;20307&quot; value=&quot;319&quot;/&gt;&lt;/object&gt;&lt;object type=&quot;3&quot; unique_id=&quot;10180&quot;&gt;&lt;property id=&quot;20148&quot; value=&quot;5&quot;/&gt;&lt;property id=&quot;20300&quot; value=&quot;Slide 17 - &amp;quot;Internal synchronization&amp;quot;&quot;/&gt;&lt;property id=&quot;20307&quot; value=&quot;320&quot;/&gt;&lt;/object&gt;&lt;object type=&quot;3&quot; unique_id=&quot;10181&quot;&gt;&lt;property id=&quot;20148&quot; value=&quot;5&quot;/&gt;&lt;property id=&quot;20300&quot; value=&quot;Slide 18 - &amp;quot;Internal synchronization&amp;quot;&quot;/&gt;&lt;property id=&quot;20307&quot; value=&quot;321&quot;/&gt;&lt;/object&gt;&lt;object type=&quot;3&quot; unique_id=&quot;10182&quot;&gt;&lt;property id=&quot;20148&quot; value=&quot;5&quot;/&gt;&lt;property id=&quot;20300&quot; value=&quot;Slide 19 - &amp;quot;Internal synchronization&amp;quot;&quot;/&gt;&lt;property id=&quot;20307&quot; value=&quot;322&quot;/&gt;&lt;/object&gt;&lt;object type=&quot;3&quot; unique_id=&quot;10183&quot;&gt;&lt;property id=&quot;20148&quot; value=&quot;5&quot;/&gt;&lt;property id=&quot;20300&quot; value=&quot;Slide 20 - &amp;quot;Cristian’s method&amp;quot;&quot;/&gt;&lt;property id=&quot;20307&quot; value=&quot;323&quot;/&gt;&lt;/object&gt;&lt;object type=&quot;3&quot; unique_id=&quot;10184&quot;&gt;&lt;property id=&quot;20148&quot; value=&quot;5&quot;/&gt;&lt;property id=&quot;20300&quot; value=&quot;Slide 21 - &amp;quot;Network Time Protocol (NTP)&amp;quot;&quot;/&gt;&lt;property id=&quot;20307&quot; value=&quot;324&quot;/&gt;&lt;/object&gt;&lt;object type=&quot;3&quot; unique_id=&quot;10185&quot;&gt;&lt;property id=&quot;20148&quot; value=&quot;5&quot;/&gt;&lt;property id=&quot;20300&quot; value=&quot;Slide 22 - &amp;quot;P2P mode of NTP&amp;quot;&quot;/&gt;&lt;property id=&quot;20307&quot; value=&quot;325&quot;/&gt;&lt;/object&gt;&lt;object type=&quot;3&quot; unique_id=&quot;10186&quot;&gt;&lt;property id=&quot;20148&quot; value=&quot;5&quot;/&gt;&lt;property id=&quot;20300&quot; value=&quot;Slide 23 - &amp;quot;Problems with Clock adjustment&amp;quot;&quot;/&gt;&lt;property id=&quot;20307&quot; value=&quot;32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2554</TotalTime>
  <Words>1252</Words>
  <Application>Microsoft Office PowerPoint</Application>
  <PresentationFormat>On-screen Show (4:3)</PresentationFormat>
  <Paragraphs>291</Paragraphs>
  <Slides>25</Slides>
  <Notes>6</Notes>
  <HiddenSlides>12</HiddenSlides>
  <MMClips>0</MMClips>
  <ScaleCrop>false</ScaleCrop>
  <HeadingPairs>
    <vt:vector size="8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2" baseType="lpstr">
      <vt:lpstr>Tahoma</vt:lpstr>
      <vt:lpstr>Arial</vt:lpstr>
      <vt:lpstr>Corbel</vt:lpstr>
      <vt:lpstr>Wingdings 2</vt:lpstr>
      <vt:lpstr>Wingdings</vt:lpstr>
      <vt:lpstr>Wingdings 3</vt:lpstr>
      <vt:lpstr>Calibri</vt:lpstr>
      <vt:lpstr>Times New Roman</vt:lpstr>
      <vt:lpstr>굴림</vt:lpstr>
      <vt:lpstr>Arial Narrow</vt:lpstr>
      <vt:lpstr>Symbol</vt:lpstr>
      <vt:lpstr>MT Extra</vt:lpstr>
      <vt:lpstr>Trebuchet MS</vt:lpstr>
      <vt:lpstr>Arial Black</vt:lpstr>
      <vt:lpstr>Times</vt:lpstr>
      <vt:lpstr>Module</vt:lpstr>
      <vt:lpstr>Document</vt:lpstr>
      <vt:lpstr>ITEC452 Distributed Computing   Lecture 10 Time in a Distributed System</vt:lpstr>
      <vt:lpstr>Time and Clock</vt:lpstr>
      <vt:lpstr>Global positioning system: GPS</vt:lpstr>
      <vt:lpstr>What does “concurrent” mean?</vt:lpstr>
      <vt:lpstr>Sequential and Concurrent events</vt:lpstr>
      <vt:lpstr>Causality</vt:lpstr>
      <vt:lpstr>Defining causal relationship</vt:lpstr>
      <vt:lpstr>Example of causality</vt:lpstr>
      <vt:lpstr>Logical clocks</vt:lpstr>
      <vt:lpstr>Logical clocks</vt:lpstr>
      <vt:lpstr>Total order in a distributed system</vt:lpstr>
      <vt:lpstr>Vector clock</vt:lpstr>
      <vt:lpstr>Implementing VC</vt:lpstr>
      <vt:lpstr>Vector clocks</vt:lpstr>
      <vt:lpstr>Physical clock synchronization</vt:lpstr>
      <vt:lpstr>Physical clock synchronization</vt:lpstr>
      <vt:lpstr>Physical clock synchronization Classification</vt:lpstr>
      <vt:lpstr>Terminologies</vt:lpstr>
      <vt:lpstr>Internal synchronization</vt:lpstr>
      <vt:lpstr>Internal synchronization</vt:lpstr>
      <vt:lpstr>Internal synchronization</vt:lpstr>
      <vt:lpstr>External Synchronization Cristian’s method</vt:lpstr>
      <vt:lpstr>Network Time Protocol (NTP)</vt:lpstr>
      <vt:lpstr>P2P mode of NTP</vt:lpstr>
      <vt:lpstr>Problems with Clock adjustment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Lee, Hwajung</cp:lastModifiedBy>
  <cp:revision>202</cp:revision>
  <dcterms:created xsi:type="dcterms:W3CDTF">2002-11-01T02:53:35Z</dcterms:created>
  <dcterms:modified xsi:type="dcterms:W3CDTF">2017-10-27T16:47:28Z</dcterms:modified>
</cp:coreProperties>
</file>