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8" r:id="rId1"/>
  </p:sldMasterIdLst>
  <p:notesMasterIdLst>
    <p:notesMasterId r:id="rId22"/>
  </p:notesMasterIdLst>
  <p:handoutMasterIdLst>
    <p:handoutMasterId r:id="rId23"/>
  </p:handoutMasterIdLst>
  <p:sldIdLst>
    <p:sldId id="304" r:id="rId2"/>
    <p:sldId id="323" r:id="rId3"/>
    <p:sldId id="310" r:id="rId4"/>
    <p:sldId id="303" r:id="rId5"/>
    <p:sldId id="319" r:id="rId6"/>
    <p:sldId id="324" r:id="rId7"/>
    <p:sldId id="325" r:id="rId8"/>
    <p:sldId id="326" r:id="rId9"/>
    <p:sldId id="327" r:id="rId10"/>
    <p:sldId id="315" r:id="rId11"/>
    <p:sldId id="316" r:id="rId12"/>
    <p:sldId id="311" r:id="rId13"/>
    <p:sldId id="306" r:id="rId14"/>
    <p:sldId id="307" r:id="rId15"/>
    <p:sldId id="297" r:id="rId16"/>
    <p:sldId id="320" r:id="rId17"/>
    <p:sldId id="312" r:id="rId18"/>
    <p:sldId id="313" r:id="rId19"/>
    <p:sldId id="317" r:id="rId20"/>
    <p:sldId id="314" r:id="rId21"/>
  </p:sldIdLst>
  <p:sldSz cx="9144000" cy="6858000" type="screen4x3"/>
  <p:notesSz cx="7010400" cy="9296400"/>
  <p:custDataLst>
    <p:tags r:id="rId2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99"/>
    <a:srgbClr val="006666"/>
    <a:srgbClr val="FF0066"/>
    <a:srgbClr val="4D4D4D"/>
    <a:srgbClr val="003300"/>
    <a:srgbClr val="FF505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8" autoAdjust="0"/>
    <p:restoredTop sz="62519" autoAdjust="0"/>
  </p:normalViewPr>
  <p:slideViewPr>
    <p:cSldViewPr>
      <p:cViewPr varScale="1">
        <p:scale>
          <a:sx n="72" d="100"/>
          <a:sy n="72" d="100"/>
        </p:scale>
        <p:origin x="272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25A6F44-FAD5-4B73-A58E-24AEF83C30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1616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D50A5D67-6A52-4C98-BF97-71509732EECA}" type="datetimeFigureOut">
              <a:rPr lang="en-US"/>
              <a:pPr>
                <a:defRPr/>
              </a:pPr>
              <a:t>10/18/2017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9ECFCC04-7418-40CF-A646-76B2D53BFC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6355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#cite_note-Engines1-1"/><Relationship Id="rId13" Type="http://schemas.openxmlformats.org/officeDocument/2006/relationships/hyperlink" Target="http://en.wikipedia.org/wiki/Phenomena" TargetMode="External"/><Relationship Id="rId18" Type="http://schemas.openxmlformats.org/officeDocument/2006/relationships/hyperlink" Target="http://en.wikipedia.org/wiki/Bit" TargetMode="External"/><Relationship Id="rId3" Type="http://schemas.openxmlformats.org/officeDocument/2006/relationships/hyperlink" Target="http://en.wikipedia.org/wiki/Biocomputers" TargetMode="External"/><Relationship Id="rId7" Type="http://schemas.openxmlformats.org/officeDocument/2006/relationships/hyperlink" Target="http://en.wikipedia.org/wiki/Molecular" TargetMode="External"/><Relationship Id="rId12" Type="http://schemas.openxmlformats.org/officeDocument/2006/relationships/hyperlink" Target="http://en.wikipedia.org/wiki/Quantum_mechanics" TargetMode="External"/><Relationship Id="rId17" Type="http://schemas.openxmlformats.org/officeDocument/2006/relationships/hyperlink" Target="http://en.wikipedia.org/wiki/Transistor" TargetMode="External"/><Relationship Id="rId2" Type="http://schemas.openxmlformats.org/officeDocument/2006/relationships/slide" Target="../slides/slide6.xml"/><Relationship Id="rId16" Type="http://schemas.openxmlformats.org/officeDocument/2006/relationships/hyperlink" Target="http://en.wikipedia.org/wiki/Data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Atom" TargetMode="External"/><Relationship Id="rId11" Type="http://schemas.openxmlformats.org/officeDocument/2006/relationships/hyperlink" Target="http://en.wikipedia.org/wiki/Computation" TargetMode="External"/><Relationship Id="rId5" Type="http://schemas.openxmlformats.org/officeDocument/2006/relationships/hyperlink" Target="http://en.wikipedia.org/wiki/Bioinformatics" TargetMode="External"/><Relationship Id="rId15" Type="http://schemas.openxmlformats.org/officeDocument/2006/relationships/hyperlink" Target="http://en.wikipedia.org/wiki/Quantum_entanglement" TargetMode="External"/><Relationship Id="rId10" Type="http://schemas.openxmlformats.org/officeDocument/2006/relationships/hyperlink" Target="http://en.wikipedia.org/wiki/Molecular_nanotechnology" TargetMode="External"/><Relationship Id="rId19" Type="http://schemas.openxmlformats.org/officeDocument/2006/relationships/hyperlink" Target="http://en.wikipedia.org/wiki/Instruction_(computer_science)" TargetMode="External"/><Relationship Id="rId4" Type="http://schemas.openxmlformats.org/officeDocument/2006/relationships/hyperlink" Target="http://en.wikipedia.org/wiki/DNA_computing" TargetMode="External"/><Relationship Id="rId9" Type="http://schemas.openxmlformats.org/officeDocument/2006/relationships/hyperlink" Target="#cite_note-Nanotsystems-2"/><Relationship Id="rId14" Type="http://schemas.openxmlformats.org/officeDocument/2006/relationships/hyperlink" Target="http://en.wikipedia.org/wiki/Quantum_superposition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b="1" dirty="0" smtClean="0"/>
              <a:t>* Biocomputing</a:t>
            </a:r>
            <a:r>
              <a:rPr lang="en-US" altLang="en-US" dirty="0" smtClean="0"/>
              <a:t> may refer to:</a:t>
            </a:r>
          </a:p>
          <a:p>
            <a:r>
              <a:rPr lang="en-US" altLang="en-US" dirty="0" err="1" smtClean="0">
                <a:hlinkClick r:id="rId3" action="ppaction://hlinkfile" tooltip="Biocomputers"/>
              </a:rPr>
              <a:t>Biocomputers</a:t>
            </a:r>
            <a:r>
              <a:rPr lang="en-US" altLang="en-US" dirty="0" smtClean="0"/>
              <a:t>, systems of biologically derived molecules that perform computational processes </a:t>
            </a:r>
          </a:p>
          <a:p>
            <a:pPr lvl="1"/>
            <a:r>
              <a:rPr lang="en-US" altLang="en-US" dirty="0" smtClean="0">
                <a:hlinkClick r:id="rId4" action="ppaction://hlinkfile" tooltip="DNA computing"/>
              </a:rPr>
              <a:t>DNA computing</a:t>
            </a:r>
            <a:r>
              <a:rPr lang="en-US" altLang="en-US" dirty="0" smtClean="0"/>
              <a:t>, a form of biological computing that uses DNA</a:t>
            </a:r>
          </a:p>
          <a:p>
            <a:r>
              <a:rPr lang="en-US" altLang="en-US" dirty="0" smtClean="0">
                <a:hlinkClick r:id="rId5" action="ppaction://hlinkfile" tooltip="Bioinformatics"/>
              </a:rPr>
              <a:t>Bioinformatics</a:t>
            </a:r>
            <a:r>
              <a:rPr lang="en-US" altLang="en-US" dirty="0" smtClean="0"/>
              <a:t>, the application of statistics and computer science to the field of molecular biology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* </a:t>
            </a:r>
            <a:r>
              <a:rPr lang="en-US" altLang="en-US" dirty="0" err="1" smtClean="0"/>
              <a:t>Nanocomputing</a:t>
            </a:r>
            <a:endParaRPr lang="en-US" alt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Computation that use nanotechnology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1" dirty="0" smtClean="0"/>
              <a:t>Nanotechnology</a:t>
            </a:r>
            <a:r>
              <a:rPr lang="en-US" altLang="en-US" dirty="0" smtClean="0"/>
              <a:t> (sometimes shortened to "</a:t>
            </a:r>
            <a:r>
              <a:rPr lang="en-US" altLang="en-US" b="1" dirty="0" smtClean="0"/>
              <a:t>nanotech</a:t>
            </a:r>
            <a:r>
              <a:rPr lang="en-US" altLang="en-US" dirty="0" smtClean="0"/>
              <a:t>") is the manipulation of matter on an </a:t>
            </a:r>
            <a:r>
              <a:rPr lang="en-US" altLang="en-US" dirty="0" smtClean="0">
                <a:hlinkClick r:id="rId6" action="ppaction://hlinkfile" tooltip="Atom"/>
              </a:rPr>
              <a:t>atomic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hlinkClick r:id="rId7" action="ppaction://hlinkfile" tooltip="Molecular"/>
              </a:rPr>
              <a:t>molecular</a:t>
            </a:r>
            <a:r>
              <a:rPr lang="en-US" altLang="en-US" dirty="0" smtClean="0"/>
              <a:t> scale. The earliest, widespread description of nanotechnology</a:t>
            </a:r>
            <a:r>
              <a:rPr lang="en-US" altLang="en-US" baseline="30000" dirty="0" smtClean="0">
                <a:hlinkClick r:id="rId8" action="ppaction://hlinkfile"/>
              </a:rPr>
              <a:t>[1]</a:t>
            </a:r>
            <a:r>
              <a:rPr lang="en-US" altLang="en-US" baseline="30000" dirty="0" smtClean="0">
                <a:hlinkClick r:id="rId9" action="ppaction://hlinkfile"/>
              </a:rPr>
              <a:t>[2]</a:t>
            </a:r>
            <a:r>
              <a:rPr lang="en-US" altLang="en-US" dirty="0" smtClean="0"/>
              <a:t> referred to the particular technological goal of precisely manipulating atoms and molecules for fabrication of macroscale products, also now referred to as </a:t>
            </a:r>
            <a:r>
              <a:rPr lang="en-US" altLang="en-US" dirty="0" smtClean="0">
                <a:hlinkClick r:id="rId10" action="ppaction://hlinkfile" tooltip="Molecular nanotechnology"/>
              </a:rPr>
              <a:t>molecular nanotechnology</a:t>
            </a:r>
            <a:r>
              <a:rPr lang="en-US" altLang="en-US" dirty="0" smtClean="0"/>
              <a:t>. 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* A </a:t>
            </a:r>
            <a:r>
              <a:rPr lang="en-US" altLang="en-US" b="1" dirty="0" smtClean="0"/>
              <a:t>quantum computer</a:t>
            </a:r>
            <a:r>
              <a:rPr lang="en-US" altLang="en-US" dirty="0" smtClean="0"/>
              <a:t> (also known as a </a:t>
            </a:r>
            <a:r>
              <a:rPr lang="en-US" altLang="en-US" b="1" dirty="0" smtClean="0"/>
              <a:t>quantum supercomputer</a:t>
            </a:r>
            <a:r>
              <a:rPr lang="en-US" altLang="en-US" dirty="0" smtClean="0"/>
              <a:t>) is a </a:t>
            </a:r>
            <a:r>
              <a:rPr lang="en-US" altLang="en-US" dirty="0" smtClean="0">
                <a:hlinkClick r:id="rId11" action="ppaction://hlinkfile" tooltip="Computation"/>
              </a:rPr>
              <a:t>computation</a:t>
            </a:r>
            <a:r>
              <a:rPr lang="en-US" altLang="en-US" dirty="0" smtClean="0"/>
              <a:t> device that makes </a:t>
            </a:r>
            <a:r>
              <a:rPr lang="en-US" altLang="en-US" dirty="0" smtClean="0"/>
              <a:t>direct use of </a:t>
            </a:r>
            <a:r>
              <a:rPr lang="en-US" altLang="en-US" dirty="0" smtClean="0">
                <a:hlinkClick r:id="rId12" action="ppaction://hlinkfile" tooltip="Quantum mechanics"/>
              </a:rPr>
              <a:t>quantum-mechanical</a:t>
            </a:r>
            <a:r>
              <a:rPr lang="en-US" altLang="en-US" dirty="0" smtClean="0"/>
              <a:t> </a:t>
            </a:r>
            <a:r>
              <a:rPr lang="en-US" altLang="en-US" dirty="0" smtClean="0">
                <a:hlinkClick r:id="rId13" action="ppaction://hlinkfile" tooltip="Phenomena"/>
              </a:rPr>
              <a:t>phenomena</a:t>
            </a:r>
            <a:r>
              <a:rPr lang="en-US" altLang="en-US" dirty="0" smtClean="0"/>
              <a:t>, such as </a:t>
            </a:r>
            <a:r>
              <a:rPr lang="en-US" altLang="en-US" dirty="0" smtClean="0">
                <a:hlinkClick r:id="rId14" action="ppaction://hlinkfile" tooltip="Quantum superposition"/>
              </a:rPr>
              <a:t>superposition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hlinkClick r:id="rId15" action="ppaction://hlinkfile" tooltip="Quantum entanglement"/>
              </a:rPr>
              <a:t>entanglement</a:t>
            </a:r>
            <a:r>
              <a:rPr lang="en-US" altLang="en-US" dirty="0" smtClean="0"/>
              <a:t>, </a:t>
            </a:r>
            <a:r>
              <a:rPr lang="en-US" altLang="en-US" dirty="0" smtClean="0"/>
              <a:t>to perform operations on </a:t>
            </a:r>
            <a:r>
              <a:rPr lang="en-US" altLang="en-US" dirty="0" smtClean="0">
                <a:hlinkClick r:id="rId16" action="ppaction://hlinkfile" tooltip="Data"/>
              </a:rPr>
              <a:t>data</a:t>
            </a:r>
            <a:r>
              <a:rPr lang="en-US" altLang="en-US" dirty="0" smtClean="0"/>
              <a:t>. Quantum computers are different from digital computers based on </a:t>
            </a:r>
            <a:r>
              <a:rPr lang="en-US" altLang="en-US" dirty="0" smtClean="0">
                <a:hlinkClick r:id="rId17" action="ppaction://hlinkfile" tooltip="Transistor"/>
              </a:rPr>
              <a:t>transistors</a:t>
            </a:r>
            <a:r>
              <a:rPr lang="en-US" altLang="en-US" dirty="0" smtClean="0"/>
              <a:t>. Whereas digital computers require data to be encoded into binary digits (</a:t>
            </a:r>
            <a:r>
              <a:rPr lang="en-US" altLang="en-US" dirty="0" smtClean="0">
                <a:hlinkClick r:id="rId18" action="ppaction://hlinkfile" tooltip="Bit"/>
              </a:rPr>
              <a:t>bits</a:t>
            </a:r>
            <a:r>
              <a:rPr lang="en-US" altLang="en-US" dirty="0" smtClean="0"/>
              <a:t>), quantum computation uses quantum properties to represent data and perform </a:t>
            </a:r>
            <a:r>
              <a:rPr lang="en-US" altLang="en-US" dirty="0" smtClean="0">
                <a:hlinkClick r:id="rId19" action="ppaction://hlinkfile" tooltip="Instruction (computer science)"/>
              </a:rPr>
              <a:t>operations</a:t>
            </a:r>
            <a:r>
              <a:rPr lang="en-US" altLang="en-US" dirty="0" smtClean="0"/>
              <a:t> on these data.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7DFB3BB-A339-4FF6-B3FE-CFF892402638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874952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 eaLnBrk="1" hangingPunct="1">
              <a:spcBef>
                <a:spcPct val="0"/>
              </a:spcBef>
            </a:pPr>
            <a:r>
              <a:rPr lang="en-US" altLang="en-US" sz="2400" smtClean="0"/>
              <a:t>Google processes 20 PB a day (2008)</a:t>
            </a:r>
          </a:p>
          <a:p>
            <a:pPr lvl="1" eaLnBrk="1" hangingPunct="1">
              <a:spcBef>
                <a:spcPct val="0"/>
              </a:spcBef>
            </a:pPr>
            <a:endParaRPr lang="en-US" altLang="ko-KR" sz="2400" smtClean="0">
              <a:ea typeface="굴림" panose="020B0600000101010101" pitchFamily="34" charset="-127"/>
            </a:endParaRPr>
          </a:p>
          <a:p>
            <a:pPr lvl="1" eaLnBrk="1" hangingPunct="1">
              <a:spcBef>
                <a:spcPct val="0"/>
              </a:spcBef>
            </a:pPr>
            <a:endParaRPr lang="en-US" altLang="ko-KR" sz="2400" smtClean="0">
              <a:ea typeface="굴림" panose="020B0600000101010101" pitchFamily="34" charset="-127"/>
            </a:endParaRPr>
          </a:p>
          <a:p>
            <a:pPr lvl="1" eaLnBrk="1" hangingPunct="1">
              <a:spcBef>
                <a:spcPct val="0"/>
              </a:spcBef>
            </a:pPr>
            <a:r>
              <a:rPr lang="en-US" altLang="ko-KR" sz="2400" smtClean="0">
                <a:ea typeface="굴림" panose="020B0600000101010101" pitchFamily="34" charset="-127"/>
              </a:rPr>
              <a:t>Kazaa (formally, </a:t>
            </a:r>
            <a:r>
              <a:rPr lang="en-US" altLang="en-US" sz="2400" smtClean="0"/>
              <a:t>KaZaA</a:t>
            </a:r>
            <a:r>
              <a:rPr lang="en-US" altLang="ko-KR" sz="2400" smtClean="0">
                <a:ea typeface="굴림" panose="020B0600000101010101" pitchFamily="34" charset="-127"/>
              </a:rPr>
              <a:t>)</a:t>
            </a:r>
            <a:endParaRPr lang="en-US" altLang="en-US" sz="2400" smtClean="0"/>
          </a:p>
          <a:p>
            <a:pPr lvl="1" eaLnBrk="1" hangingPunct="1">
              <a:spcBef>
                <a:spcPct val="0"/>
              </a:spcBef>
            </a:pPr>
            <a:r>
              <a:rPr lang="en-US" altLang="en-US" sz="2400" smtClean="0"/>
              <a:t>BitTorrent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3A5F756-CA5C-448F-A2E7-3804D88D6473}" type="slidenum">
              <a:rPr lang="en-US" altLang="en-US" sz="1200"/>
              <a:pPr/>
              <a:t>13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328674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7FD880A-E3D2-42C5-AB8B-9FA828508306}" type="slidenum">
              <a:rPr lang="en-US" altLang="en-US" sz="1200"/>
              <a:pPr/>
              <a:t>19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690168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342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568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2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38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42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773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50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2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5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420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 smtClean="0">
                <a:solidFill>
                  <a:srgbClr val="BCBCB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35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794" r:id="rId2"/>
    <p:sldLayoutId id="2147483800" r:id="rId3"/>
    <p:sldLayoutId id="2147483795" r:id="rId4"/>
    <p:sldLayoutId id="2147483796" r:id="rId5"/>
    <p:sldLayoutId id="2147483797" r:id="rId6"/>
    <p:sldLayoutId id="2147483801" r:id="rId7"/>
    <p:sldLayoutId id="2147483802" r:id="rId8"/>
    <p:sldLayoutId id="2147483803" r:id="rId9"/>
    <p:sldLayoutId id="2147483798" r:id="rId10"/>
    <p:sldLayoutId id="214748380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Quantum_entanglement" TargetMode="External"/><Relationship Id="rId3" Type="http://schemas.openxmlformats.org/officeDocument/2006/relationships/hyperlink" Target="http://en.wikipedia.org/wiki/Atom" TargetMode="External"/><Relationship Id="rId7" Type="http://schemas.openxmlformats.org/officeDocument/2006/relationships/hyperlink" Target="http://en.wikipedia.org/wiki/Quantum_superposi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Phenomena" TargetMode="External"/><Relationship Id="rId5" Type="http://schemas.openxmlformats.org/officeDocument/2006/relationships/hyperlink" Target="http://en.wikipedia.org/wiki/Quantum_mechanics" TargetMode="External"/><Relationship Id="rId4" Type="http://schemas.openxmlformats.org/officeDocument/2006/relationships/hyperlink" Target="http://en.wikipedia.org/wiki/Molecular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4000" dirty="0">
                <a:solidFill>
                  <a:schemeClr val="accent1">
                    <a:satMod val="150000"/>
                  </a:schemeClr>
                </a:solidFill>
              </a:rPr>
              <a:t>ITEC452</a:t>
            </a:r>
            <a:br>
              <a:rPr lang="en-US" altLang="ko-KR" sz="4000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>
                <a:solidFill>
                  <a:schemeClr val="accent1">
                    <a:satMod val="150000"/>
                  </a:schemeClr>
                </a:solidFill>
              </a:rPr>
              <a:t>Distributed </a:t>
            </a: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Computing</a:t>
            </a:r>
            <a:r>
              <a:rPr lang="en-US" altLang="ko-KR" sz="4000" dirty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4000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4000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>Lecture </a:t>
            </a: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>6 </a:t>
            </a:r>
            <a:r>
              <a:rPr lang="en-US" altLang="ko-KR" sz="3200" dirty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3200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3200" dirty="0">
                <a:solidFill>
                  <a:schemeClr val="accent1">
                    <a:satMod val="150000"/>
                  </a:schemeClr>
                </a:solidFill>
              </a:rPr>
              <a:t>Introduction to Distributed Systems</a:t>
            </a:r>
            <a:endParaRPr lang="en-US" sz="32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pPr eaLnBrk="1" hangingPunct="1"/>
            <a:endParaRPr lang="en-US" altLang="ko-KR" smtClean="0">
              <a:ea typeface="굴림" panose="020B0600000101010101" pitchFamily="34" charset="-127"/>
            </a:endParaRPr>
          </a:p>
          <a:p>
            <a:pPr eaLnBrk="1" hangingPunct="1"/>
            <a:endParaRPr lang="en-US" altLang="ko-KR" smtClean="0">
              <a:ea typeface="굴림" panose="020B0600000101010101" pitchFamily="34" charset="-127"/>
            </a:endParaRPr>
          </a:p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Hwajung Lee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A classification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665163" y="5430838"/>
            <a:ext cx="323056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en-US" sz="2800">
                <a:latin typeface="Tahoma" panose="020B0604030504040204" pitchFamily="34" charset="0"/>
              </a:rPr>
              <a:t>Client-server model</a:t>
            </a:r>
            <a:endParaRPr lang="en-US" altLang="en-US" b="1">
              <a:solidFill>
                <a:srgbClr val="C70F05"/>
              </a:solidFill>
              <a:latin typeface="Tahoma" panose="020B0604030504040204" pitchFamily="34" charset="0"/>
            </a:endParaRPr>
          </a:p>
        </p:txBody>
      </p:sp>
      <p:sp>
        <p:nvSpPr>
          <p:cNvPr id="17412" name="Rectangle 14"/>
          <p:cNvSpPr>
            <a:spLocks noChangeArrowheads="1"/>
          </p:cNvSpPr>
          <p:nvPr/>
        </p:nvSpPr>
        <p:spPr bwMode="auto">
          <a:xfrm>
            <a:off x="5160963" y="5430838"/>
            <a:ext cx="32210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en-US" sz="2800">
                <a:latin typeface="Tahoma" panose="020B0604030504040204" pitchFamily="34" charset="0"/>
              </a:rPr>
              <a:t>Peer-to-peer model</a:t>
            </a:r>
            <a:endParaRPr lang="en-US" altLang="en-US" b="1">
              <a:solidFill>
                <a:srgbClr val="C70F05"/>
              </a:solidFill>
              <a:latin typeface="Tahoma" panose="020B0604030504040204" pitchFamily="34" charset="0"/>
            </a:endParaRPr>
          </a:p>
        </p:txBody>
      </p:sp>
      <p:pic>
        <p:nvPicPr>
          <p:cNvPr id="17413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2057400"/>
            <a:ext cx="3133725" cy="326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057400"/>
            <a:ext cx="3438525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Parallel vs</a:t>
            </a:r>
            <a:r>
              <a:rPr lang="en-US" altLang="ko-KR">
                <a:solidFill>
                  <a:schemeClr val="accent1">
                    <a:satMod val="150000"/>
                  </a:schemeClr>
                </a:solidFill>
              </a:rPr>
              <a:t>.</a:t>
            </a: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 Distributed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In both parallel and distributed systems, the events are </a:t>
            </a:r>
            <a:r>
              <a:rPr lang="en-US" altLang="en-US" sz="2800" b="1" i="1" smtClean="0">
                <a:solidFill>
                  <a:schemeClr val="accent2"/>
                </a:solidFill>
              </a:rPr>
              <a:t>partially ordered</a:t>
            </a:r>
            <a:r>
              <a:rPr lang="en-US" altLang="en-US" sz="2800" smtClean="0"/>
              <a:t>.</a:t>
            </a:r>
          </a:p>
          <a:p>
            <a:pPr eaLnBrk="1" hangingPunct="1"/>
            <a:endParaRPr lang="en-US" altLang="en-US" sz="2800" smtClean="0"/>
          </a:p>
          <a:p>
            <a:pPr eaLnBrk="1" hangingPunct="1"/>
            <a:r>
              <a:rPr lang="en-US" altLang="en-US" sz="2800" smtClean="0"/>
              <a:t> In </a:t>
            </a:r>
            <a:r>
              <a:rPr lang="en-US" altLang="en-US" sz="2800" b="1" smtClean="0">
                <a:solidFill>
                  <a:srgbClr val="C70F05"/>
                </a:solidFill>
              </a:rPr>
              <a:t>parallel</a:t>
            </a:r>
            <a:r>
              <a:rPr lang="en-US" altLang="en-US" sz="2800" smtClean="0"/>
              <a:t> systems, the primarily issue is </a:t>
            </a:r>
            <a:r>
              <a:rPr lang="en-US" altLang="en-US" sz="2800" smtClean="0">
                <a:solidFill>
                  <a:schemeClr val="accent2"/>
                </a:solidFill>
              </a:rPr>
              <a:t>speed-up</a:t>
            </a:r>
            <a:endParaRPr lang="en-US" altLang="en-US" sz="2800" smtClean="0"/>
          </a:p>
          <a:p>
            <a:pPr eaLnBrk="1" hangingPunct="1"/>
            <a:r>
              <a:rPr lang="en-US" altLang="en-US" sz="2800" smtClean="0"/>
              <a:t> In </a:t>
            </a:r>
            <a:r>
              <a:rPr lang="en-US" altLang="en-US" sz="2800" b="1" smtClean="0">
                <a:solidFill>
                  <a:srgbClr val="C70F05"/>
                </a:solidFill>
              </a:rPr>
              <a:t>distributed</a:t>
            </a:r>
            <a:r>
              <a:rPr lang="en-US" altLang="en-US" sz="2800" smtClean="0"/>
              <a:t> systems the primary issues</a:t>
            </a:r>
            <a:r>
              <a:rPr lang="en-US" altLang="ko-KR" sz="2800" smtClean="0">
                <a:ea typeface="굴림" panose="020B0600000101010101" pitchFamily="34" charset="-127"/>
              </a:rPr>
              <a:t> </a:t>
            </a:r>
            <a:r>
              <a:rPr lang="en-US" altLang="en-US" sz="2800" smtClean="0"/>
              <a:t>are </a:t>
            </a:r>
            <a:r>
              <a:rPr lang="en-US" altLang="en-US" sz="2800" smtClean="0">
                <a:solidFill>
                  <a:schemeClr val="accent2"/>
                </a:solidFill>
              </a:rPr>
              <a:t>fault-tolerance</a:t>
            </a:r>
            <a:r>
              <a:rPr lang="en-US" altLang="en-US" sz="2800" smtClean="0"/>
              <a:t> and </a:t>
            </a:r>
            <a:r>
              <a:rPr lang="en-US" altLang="en-US" sz="2800" smtClean="0">
                <a:solidFill>
                  <a:schemeClr val="accent2"/>
                </a:solidFill>
              </a:rPr>
              <a:t>availability</a:t>
            </a:r>
            <a:r>
              <a:rPr lang="en-US" altLang="en-US" sz="2800" smtClean="0"/>
              <a:t> of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Important services</a:t>
            </a:r>
          </a:p>
        </p:txBody>
      </p:sp>
      <p:sp>
        <p:nvSpPr>
          <p:cNvPr id="19459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57200" y="1773238"/>
            <a:ext cx="4038600" cy="4624387"/>
          </a:xfrm>
        </p:spPr>
        <p:txBody>
          <a:bodyPr/>
          <a:lstStyle/>
          <a:p>
            <a:pPr eaLnBrk="1" hangingPunct="1"/>
            <a:r>
              <a:rPr lang="en-US" altLang="en-US" smtClean="0"/>
              <a:t>Internet banking</a:t>
            </a:r>
          </a:p>
          <a:p>
            <a:pPr eaLnBrk="1" hangingPunct="1"/>
            <a:r>
              <a:rPr lang="en-US" altLang="en-US" smtClean="0"/>
              <a:t>Web search</a:t>
            </a:r>
          </a:p>
          <a:p>
            <a:pPr eaLnBrk="1" hangingPunct="1"/>
            <a:r>
              <a:rPr lang="en-US" altLang="en-US" smtClean="0"/>
              <a:t>Net meeting</a:t>
            </a:r>
          </a:p>
          <a:p>
            <a:pPr eaLnBrk="1" hangingPunct="1"/>
            <a:r>
              <a:rPr lang="en-US" altLang="en-US" smtClean="0"/>
              <a:t>Distance education</a:t>
            </a:r>
          </a:p>
        </p:txBody>
      </p:sp>
      <p:sp>
        <p:nvSpPr>
          <p:cNvPr id="19460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8200" y="1773238"/>
            <a:ext cx="4038600" cy="4624387"/>
          </a:xfrm>
        </p:spPr>
        <p:txBody>
          <a:bodyPr/>
          <a:lstStyle/>
          <a:p>
            <a:pPr eaLnBrk="1" hangingPunct="1"/>
            <a:r>
              <a:rPr lang="en-US" altLang="en-US" smtClean="0"/>
              <a:t>Internet auction</a:t>
            </a:r>
          </a:p>
          <a:p>
            <a:pPr eaLnBrk="1" hangingPunct="1"/>
            <a:r>
              <a:rPr lang="en-US" altLang="en-US" smtClean="0"/>
              <a:t>Google earth</a:t>
            </a:r>
          </a:p>
          <a:p>
            <a:pPr eaLnBrk="1" hangingPunct="1"/>
            <a:r>
              <a:rPr lang="en-US" altLang="en-US" smtClean="0"/>
              <a:t>Google sky</a:t>
            </a:r>
          </a:p>
          <a:p>
            <a:pPr eaLnBrk="1" hangingPunct="1"/>
            <a:r>
              <a:rPr lang="en-US" altLang="en-US" smtClean="0"/>
              <a:t>And so on…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Examples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Large networks are very commonplace these days. Think of the world wide web. Other examples are:</a:t>
            </a:r>
          </a:p>
          <a:p>
            <a:pPr lvl="1" eaLnBrk="1" hangingPunct="1"/>
            <a:r>
              <a:rPr lang="en-US" altLang="ko-KR" sz="2400" smtClean="0">
                <a:ea typeface="굴림" panose="020B0600000101010101" pitchFamily="34" charset="-127"/>
              </a:rPr>
              <a:t>Ubiquitous Computing</a:t>
            </a:r>
          </a:p>
          <a:p>
            <a:pPr lvl="1" eaLnBrk="1" hangingPunct="1"/>
            <a:r>
              <a:rPr lang="en-US" altLang="ko-KR" sz="2400" smtClean="0">
                <a:ea typeface="굴림" panose="020B0600000101010101" pitchFamily="34" charset="-127"/>
              </a:rPr>
              <a:t>Cloud computing</a:t>
            </a:r>
          </a:p>
          <a:p>
            <a:pPr lvl="1" eaLnBrk="1" hangingPunct="1"/>
            <a:r>
              <a:rPr lang="en-US" altLang="en-US" sz="2400" smtClean="0"/>
              <a:t>Grid computing, Grid computing networks</a:t>
            </a:r>
          </a:p>
          <a:p>
            <a:pPr lvl="2" eaLnBrk="1" hangingPunct="1"/>
            <a:r>
              <a:rPr lang="en-US" altLang="en-US" sz="2000" smtClean="0"/>
              <a:t>Ex. Computational grids</a:t>
            </a:r>
            <a:r>
              <a:rPr lang="en-US" altLang="ko-KR" sz="2000" smtClean="0">
                <a:ea typeface="굴림" panose="020B0600000101010101" pitchFamily="34" charset="-127"/>
              </a:rPr>
              <a:t> </a:t>
            </a:r>
            <a:r>
              <a:rPr lang="en-US" altLang="en-US" sz="2000" smtClean="0"/>
              <a:t>(</a:t>
            </a:r>
            <a:r>
              <a:rPr lang="en-US" altLang="en-US" sz="2000" smtClean="0">
                <a:solidFill>
                  <a:schemeClr val="accent2"/>
                </a:solidFill>
              </a:rPr>
              <a:t>OSG</a:t>
            </a:r>
            <a:r>
              <a:rPr lang="en-US" altLang="en-US" sz="2000" smtClean="0"/>
              <a:t>, </a:t>
            </a:r>
            <a:r>
              <a:rPr lang="en-US" altLang="en-US" sz="2000" smtClean="0">
                <a:solidFill>
                  <a:schemeClr val="accent2"/>
                </a:solidFill>
              </a:rPr>
              <a:t>Teragrid, SETI@home</a:t>
            </a:r>
            <a:r>
              <a:rPr lang="en-US" altLang="en-US" sz="2000" smtClean="0"/>
              <a:t>)</a:t>
            </a:r>
          </a:p>
          <a:p>
            <a:pPr lvl="1" eaLnBrk="1" hangingPunct="1"/>
            <a:r>
              <a:rPr lang="en-US" altLang="en-US" sz="2400" smtClean="0"/>
              <a:t>Sensor networks</a:t>
            </a:r>
          </a:p>
          <a:p>
            <a:pPr lvl="1" eaLnBrk="1" hangingPunct="1"/>
            <a:r>
              <a:rPr lang="en-US" altLang="en-US" sz="2400" smtClean="0"/>
              <a:t>Network of mobile robots</a:t>
            </a:r>
          </a:p>
          <a:p>
            <a:pPr lvl="1" eaLnBrk="1" hangingPunct="1"/>
            <a:r>
              <a:rPr lang="en-US" altLang="en-US" sz="2400" smtClean="0"/>
              <a:t>And so on…</a:t>
            </a:r>
          </a:p>
          <a:p>
            <a:pPr lvl="1" eaLnBrk="1" hangingPunct="1"/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Sensor Network</a:t>
            </a:r>
          </a:p>
        </p:txBody>
      </p:sp>
      <p:pic>
        <p:nvPicPr>
          <p:cNvPr id="2150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6400" y="1511300"/>
            <a:ext cx="5638800" cy="4889500"/>
          </a:xfrm>
        </p:spPr>
      </p:pic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1709738" y="5791200"/>
            <a:ext cx="37766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ahoma" panose="020B0604030504040204" pitchFamily="34" charset="0"/>
              </a:rPr>
              <a:t>Checking the structural integrity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Mobile robots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370138" y="2565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33525"/>
            <a:ext cx="5638800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Cloud Computing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23555" name="Content Placeholder 3" descr="Cloud-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516063"/>
            <a:ext cx="6477000" cy="4857750"/>
          </a:xfrm>
        </p:spPr>
      </p:pic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1520825" y="6324600"/>
            <a:ext cx="6175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Corbel" panose="020B0503020204020204" pitchFamily="34" charset="0"/>
              </a:rPr>
              <a:t>Image Source: www.vemurivenkatrao.com/nature/cloud/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Important issues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Knowledge is local</a:t>
            </a:r>
          </a:p>
          <a:p>
            <a:pPr eaLnBrk="1" hangingPunct="1"/>
            <a:r>
              <a:rPr lang="en-US" altLang="en-US" sz="2800" smtClean="0"/>
              <a:t>Clocks are not synchronized</a:t>
            </a:r>
          </a:p>
          <a:p>
            <a:pPr eaLnBrk="1" hangingPunct="1"/>
            <a:r>
              <a:rPr lang="en-US" altLang="en-US" sz="2800" smtClean="0"/>
              <a:t>No shared address space</a:t>
            </a:r>
          </a:p>
          <a:p>
            <a:pPr eaLnBrk="1" hangingPunct="1"/>
            <a:r>
              <a:rPr lang="en-US" altLang="en-US" sz="2800" smtClean="0"/>
              <a:t>Topology and routing</a:t>
            </a:r>
          </a:p>
          <a:p>
            <a:pPr eaLnBrk="1" hangingPunct="1"/>
            <a:r>
              <a:rPr lang="en-US" altLang="en-US" sz="2800" smtClean="0">
                <a:solidFill>
                  <a:srgbClr val="C70F05"/>
                </a:solidFill>
              </a:rPr>
              <a:t>Scalability</a:t>
            </a:r>
            <a:endParaRPr lang="en-US" altLang="en-US" sz="2800" smtClean="0"/>
          </a:p>
          <a:p>
            <a:pPr eaLnBrk="1" hangingPunct="1"/>
            <a:r>
              <a:rPr lang="en-US" altLang="en-US" sz="2800" smtClean="0">
                <a:solidFill>
                  <a:srgbClr val="C70F05"/>
                </a:solidFill>
              </a:rPr>
              <a:t>Fault tolerance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Some common sub</a:t>
            </a:r>
            <a:r>
              <a:rPr lang="en-US" altLang="ko-KR">
                <a:solidFill>
                  <a:schemeClr val="accent1">
                    <a:satMod val="150000"/>
                  </a:schemeClr>
                </a:solidFill>
              </a:rPr>
              <a:t>-</a:t>
            </a: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problems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Leader election</a:t>
            </a:r>
          </a:p>
          <a:p>
            <a:pPr eaLnBrk="1" hangingPunct="1"/>
            <a:r>
              <a:rPr lang="en-US" altLang="en-US" sz="2800" smtClean="0"/>
              <a:t>Mutual exclusion</a:t>
            </a:r>
          </a:p>
          <a:p>
            <a:pPr eaLnBrk="1" hangingPunct="1"/>
            <a:r>
              <a:rPr lang="en-US" altLang="en-US" sz="2800" smtClean="0"/>
              <a:t>Time synchronization</a:t>
            </a:r>
          </a:p>
          <a:p>
            <a:pPr eaLnBrk="1" hangingPunct="1"/>
            <a:r>
              <a:rPr lang="en-US" altLang="en-US" sz="2800" smtClean="0"/>
              <a:t>Distributed snapshot</a:t>
            </a:r>
          </a:p>
          <a:p>
            <a:pPr eaLnBrk="1" hangingPunct="1"/>
            <a:r>
              <a:rPr lang="en-US" altLang="en-US" sz="2800" smtClean="0"/>
              <a:t>Replica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Objective of the course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Understand how a system works, why it</a:t>
            </a:r>
            <a:r>
              <a:rPr lang="en-US" altLang="ko-KR" sz="2800" smtClean="0">
                <a:ea typeface="굴림" panose="020B0600000101010101" pitchFamily="34" charset="-127"/>
              </a:rPr>
              <a:t> </a:t>
            </a:r>
            <a:r>
              <a:rPr lang="en-US" altLang="en-US" sz="2800" smtClean="0"/>
              <a:t>fails, and how we can guarantee our design.</a:t>
            </a:r>
            <a:endParaRPr lang="en-US" altLang="ko-KR" sz="2800" smtClean="0">
              <a:ea typeface="굴림" panose="020B0600000101010101" pitchFamily="34" charset="-127"/>
            </a:endParaRPr>
          </a:p>
          <a:p>
            <a:pPr eaLnBrk="1" hangingPunct="1">
              <a:lnSpc>
                <a:spcPct val="90000"/>
              </a:lnSpc>
            </a:pPr>
            <a:endParaRPr lang="en-US" altLang="ko-KR" sz="2800" smtClean="0">
              <a:ea typeface="굴림" panose="020B0600000101010101" pitchFamily="34" charset="-127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C70F05"/>
                </a:solidFill>
              </a:rPr>
              <a:t>We are not discussing implementation or programming, although they are also</a:t>
            </a:r>
            <a:r>
              <a:rPr lang="en-US" altLang="ko-KR" sz="2800" smtClean="0">
                <a:solidFill>
                  <a:srgbClr val="C70F05"/>
                </a:solidFill>
                <a:ea typeface="굴림" panose="020B0600000101010101" pitchFamily="34" charset="-127"/>
              </a:rPr>
              <a:t> </a:t>
            </a:r>
            <a:r>
              <a:rPr lang="en-US" altLang="en-US" sz="2800" smtClean="0">
                <a:solidFill>
                  <a:srgbClr val="C70F05"/>
                </a:solidFill>
              </a:rPr>
              <a:t>important issues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4"/>
          <p:cNvSpPr txBox="1">
            <a:spLocks noChangeArrowheads="1"/>
          </p:cNvSpPr>
          <p:nvPr/>
        </p:nvSpPr>
        <p:spPr bwMode="auto">
          <a:xfrm>
            <a:off x="7462838" y="6611938"/>
            <a:ext cx="16811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/>
              <a:t>Maximilien Brice, © CERN</a:t>
            </a:r>
          </a:p>
        </p:txBody>
      </p:sp>
      <p:pic>
        <p:nvPicPr>
          <p:cNvPr id="9219" name="Picture 4" descr="lhc2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3588"/>
            <a:ext cx="9144000" cy="533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Implementation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Practical distributed systems must have a real</a:t>
            </a:r>
            <a:r>
              <a:rPr lang="en-US" altLang="ko-KR" sz="2800" smtClean="0">
                <a:ea typeface="굴림" panose="020B0600000101010101" pitchFamily="34" charset="-127"/>
              </a:rPr>
              <a:t> </a:t>
            </a:r>
            <a:r>
              <a:rPr lang="en-US" altLang="en-US" sz="2800" smtClean="0"/>
              <a:t>network as its backbone. However, such systems</a:t>
            </a:r>
            <a:r>
              <a:rPr lang="en-US" altLang="ko-KR" sz="2800" smtClean="0">
                <a:ea typeface="굴림" panose="020B0600000101010101" pitchFamily="34" charset="-127"/>
              </a:rPr>
              <a:t> </a:t>
            </a:r>
            <a:r>
              <a:rPr lang="en-US" altLang="en-US" sz="2800" smtClean="0"/>
              <a:t>can be </a:t>
            </a:r>
            <a:r>
              <a:rPr lang="en-US" altLang="en-US" sz="2800" i="1" smtClean="0">
                <a:solidFill>
                  <a:srgbClr val="C70F05"/>
                </a:solidFill>
              </a:rPr>
              <a:t>simulated</a:t>
            </a:r>
            <a:r>
              <a:rPr lang="en-US" altLang="en-US" sz="2800" smtClean="0"/>
              <a:t> on a shared-memory</a:t>
            </a:r>
            <a:r>
              <a:rPr lang="en-US" altLang="ko-KR" sz="2800" smtClean="0">
                <a:ea typeface="굴림" panose="020B0600000101010101" pitchFamily="34" charset="-127"/>
              </a:rPr>
              <a:t> </a:t>
            </a:r>
            <a:r>
              <a:rPr lang="en-US" altLang="en-US" sz="2800" smtClean="0"/>
              <a:t>multiprocessor, or even on a uniprocessor.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800" i="1" smtClean="0">
                <a:solidFill>
                  <a:srgbClr val="C70F05"/>
                </a:solidFill>
                <a:ea typeface="굴림" panose="020B0600000101010101" pitchFamily="34" charset="-127"/>
              </a:rPr>
              <a:t>	</a:t>
            </a:r>
            <a:endParaRPr lang="en-US" altLang="en-US" sz="2800" i="1" smtClean="0">
              <a:solidFill>
                <a:srgbClr val="C70F05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Why distributed systems</a:t>
            </a:r>
            <a:r>
              <a:rPr lang="en-US" altLang="ko-KR">
                <a:solidFill>
                  <a:schemeClr val="accent1">
                    <a:satMod val="150000"/>
                  </a:schemeClr>
                </a:solidFill>
              </a:rPr>
              <a:t> ?</a:t>
            </a: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z="2800" smtClean="0">
                <a:solidFill>
                  <a:srgbClr val="0000FF"/>
                </a:solidFill>
                <a:ea typeface="굴림" panose="020B0600000101010101" pitchFamily="34" charset="-127"/>
              </a:rPr>
              <a:t>Fact</a:t>
            </a:r>
            <a:r>
              <a:rPr lang="en-US" altLang="ko-KR" sz="2800" smtClean="0">
                <a:ea typeface="굴림" panose="020B0600000101010101" pitchFamily="34" charset="-127"/>
              </a:rPr>
              <a:t>: </a:t>
            </a:r>
            <a:r>
              <a:rPr lang="en-US" altLang="en-US" sz="2800" smtClean="0"/>
              <a:t>Processor population is exploding. Technology has dramatically reduced the price of processors</a:t>
            </a:r>
            <a:r>
              <a:rPr lang="en-US" altLang="ko-KR" sz="2800" smtClean="0">
                <a:ea typeface="굴림" panose="020B0600000101010101" pitchFamily="34" charset="-127"/>
              </a:rPr>
              <a:t>.</a:t>
            </a:r>
          </a:p>
          <a:p>
            <a:pPr eaLnBrk="1" hangingPunct="1"/>
            <a:endParaRPr lang="en-US" altLang="ko-KR" sz="2800" smtClean="0">
              <a:ea typeface="굴림" panose="020B0600000101010101" pitchFamily="34" charset="-127"/>
            </a:endParaRPr>
          </a:p>
          <a:p>
            <a:pPr eaLnBrk="1" hangingPunct="1"/>
            <a:r>
              <a:rPr lang="en-US" altLang="en-US" sz="2800" smtClean="0"/>
              <a:t>Geographic distribution of processes</a:t>
            </a:r>
          </a:p>
          <a:p>
            <a:pPr eaLnBrk="1" hangingPunct="1"/>
            <a:endParaRPr lang="en-US" altLang="en-US" sz="2800" smtClean="0"/>
          </a:p>
          <a:p>
            <a:pPr eaLnBrk="1" hangingPunct="1"/>
            <a:r>
              <a:rPr lang="en-US" altLang="en-US" sz="2800" smtClean="0"/>
              <a:t>Resource sharing as used in P2P networks</a:t>
            </a:r>
          </a:p>
          <a:p>
            <a:pPr eaLnBrk="1" hangingPunct="1"/>
            <a:endParaRPr lang="en-US" altLang="en-US" sz="2800" smtClean="0"/>
          </a:p>
          <a:p>
            <a:pPr eaLnBrk="1" hangingPunct="1"/>
            <a:r>
              <a:rPr lang="en-US" altLang="en-US" sz="2800" smtClean="0"/>
              <a:t>Computation speed up (as in a grid)</a:t>
            </a:r>
          </a:p>
          <a:p>
            <a:pPr eaLnBrk="1" hangingPunct="1"/>
            <a:endParaRPr lang="en-US" altLang="en-US" sz="2800" smtClean="0"/>
          </a:p>
          <a:p>
            <a:pPr eaLnBrk="1" hangingPunct="1"/>
            <a:r>
              <a:rPr lang="en-US" altLang="en-US" sz="2800" b="1" smtClean="0">
                <a:solidFill>
                  <a:srgbClr val="C70F05"/>
                </a:solidFill>
              </a:rPr>
              <a:t>Fault tolerance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>
                <a:solidFill>
                  <a:schemeClr val="accent1">
                    <a:satMod val="150000"/>
                  </a:schemeClr>
                </a:solidFill>
              </a:rPr>
              <a:t>What is a distributed system?</a:t>
            </a:r>
            <a:r>
              <a:rPr lang="en-US" altLang="ko-KR" sz="4000">
                <a:solidFill>
                  <a:schemeClr val="accent1">
                    <a:satMod val="150000"/>
                  </a:schemeClr>
                </a:solidFill>
              </a:rPr>
              <a:t> (1)</a:t>
            </a:r>
            <a:endParaRPr lang="en-US" sz="400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ko-KR" sz="2800" smtClean="0">
              <a:ea typeface="굴림" panose="020B0600000101010101" pitchFamily="34" charset="-127"/>
            </a:endParaRPr>
          </a:p>
          <a:p>
            <a:pPr eaLnBrk="1" hangingPunct="1"/>
            <a:endParaRPr lang="en-US" altLang="ko-KR" sz="2800" smtClean="0">
              <a:ea typeface="굴림" panose="020B0600000101010101" pitchFamily="34" charset="-127"/>
            </a:endParaRPr>
          </a:p>
          <a:p>
            <a:pPr eaLnBrk="1" hangingPunct="1"/>
            <a:endParaRPr lang="en-US" altLang="ko-KR" sz="2800" smtClean="0">
              <a:ea typeface="굴림" panose="020B0600000101010101" pitchFamily="34" charset="-127"/>
            </a:endParaRPr>
          </a:p>
          <a:p>
            <a:pPr eaLnBrk="1" hangingPunct="1"/>
            <a:endParaRPr lang="en-US" altLang="ko-KR" sz="2800" smtClean="0">
              <a:ea typeface="굴림" panose="020B0600000101010101" pitchFamily="34" charset="-127"/>
            </a:endParaRPr>
          </a:p>
          <a:p>
            <a:pPr eaLnBrk="1" hangingPunct="1"/>
            <a:endParaRPr lang="en-US" altLang="ko-KR" sz="2800" smtClean="0">
              <a:ea typeface="굴림" panose="020B0600000101010101" pitchFamily="34" charset="-127"/>
            </a:endParaRPr>
          </a:p>
          <a:p>
            <a:pPr eaLnBrk="1" hangingPunct="1"/>
            <a:endParaRPr lang="en-US" altLang="ko-KR" sz="2800" smtClean="0">
              <a:ea typeface="굴림" panose="020B0600000101010101" pitchFamily="34" charset="-127"/>
            </a:endParaRPr>
          </a:p>
          <a:p>
            <a:pPr eaLnBrk="1" hangingPunct="1"/>
            <a:endParaRPr lang="en-US" altLang="ko-KR" sz="2800" smtClean="0">
              <a:ea typeface="굴림" panose="020B0600000101010101" pitchFamily="34" charset="-127"/>
            </a:endParaRPr>
          </a:p>
          <a:p>
            <a:pPr eaLnBrk="1" hangingPunct="1"/>
            <a:r>
              <a:rPr lang="en-US" altLang="en-US" sz="2800" smtClean="0"/>
              <a:t>A network of processes/resources. </a:t>
            </a:r>
            <a:endParaRPr lang="en-US" altLang="ko-KR" sz="2800" smtClean="0">
              <a:ea typeface="굴림" panose="020B0600000101010101" pitchFamily="34" charset="-127"/>
            </a:endParaRPr>
          </a:p>
          <a:p>
            <a:pPr eaLnBrk="1" hangingPunct="1"/>
            <a:r>
              <a:rPr lang="en-US" altLang="en-US" sz="2800" smtClean="0"/>
              <a:t>The nodes are processes/resources, and the edges are communication</a:t>
            </a:r>
            <a:r>
              <a:rPr lang="en-US" altLang="ko-KR" sz="2800" smtClean="0">
                <a:ea typeface="굴림" panose="020B0600000101010101" pitchFamily="34" charset="-127"/>
              </a:rPr>
              <a:t> </a:t>
            </a:r>
            <a:r>
              <a:rPr lang="en-US" altLang="en-US" sz="2800" smtClean="0"/>
              <a:t>channels</a:t>
            </a:r>
            <a:r>
              <a:rPr lang="en-US" altLang="ko-KR" sz="2800" smtClean="0">
                <a:ea typeface="굴림" panose="020B0600000101010101" pitchFamily="34" charset="-127"/>
              </a:rPr>
              <a:t>.</a:t>
            </a:r>
            <a:endParaRPr lang="en-US" altLang="en-US" sz="2800" smtClean="0"/>
          </a:p>
        </p:txBody>
      </p:sp>
      <p:pic>
        <p:nvPicPr>
          <p:cNvPr id="11268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1668463"/>
            <a:ext cx="5305425" cy="305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1">
                    <a:satMod val="150000"/>
                  </a:schemeClr>
                </a:solidFill>
              </a:rPr>
              <a:t>What is a distributed system?</a:t>
            </a:r>
            <a:r>
              <a:rPr lang="en-US" altLang="ko-KR" sz="4000" dirty="0">
                <a:solidFill>
                  <a:schemeClr val="accent1">
                    <a:satMod val="150000"/>
                  </a:schemeClr>
                </a:solidFill>
              </a:rPr>
              <a:t> (2)</a:t>
            </a:r>
            <a:endParaRPr lang="en-US" sz="40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The logical distribution of functional capabilities</a:t>
            </a:r>
          </a:p>
          <a:p>
            <a:pPr lvl="1" eaLnBrk="1" hangingPunct="1"/>
            <a:r>
              <a:rPr lang="en-US" altLang="ko-KR" smtClean="0">
                <a:ea typeface="굴림" panose="020B0600000101010101" pitchFamily="34" charset="-127"/>
              </a:rPr>
              <a:t>Multiple processes</a:t>
            </a:r>
          </a:p>
          <a:p>
            <a:pPr lvl="1" eaLnBrk="1" hangingPunct="1"/>
            <a:r>
              <a:rPr lang="en-US" altLang="ko-KR" smtClean="0">
                <a:ea typeface="굴림" panose="020B0600000101010101" pitchFamily="34" charset="-127"/>
              </a:rPr>
              <a:t>Interprocess communication</a:t>
            </a:r>
          </a:p>
          <a:p>
            <a:pPr lvl="1" eaLnBrk="1" hangingPunct="1"/>
            <a:r>
              <a:rPr lang="en-US" altLang="ko-KR" smtClean="0">
                <a:ea typeface="굴림" panose="020B0600000101010101" pitchFamily="34" charset="-127"/>
              </a:rPr>
              <a:t>Disjoint address space</a:t>
            </a:r>
          </a:p>
          <a:p>
            <a:pPr lvl="1" eaLnBrk="1" hangingPunct="1"/>
            <a:r>
              <a:rPr lang="en-US" altLang="ko-KR" smtClean="0">
                <a:solidFill>
                  <a:srgbClr val="C00000"/>
                </a:solidFill>
                <a:ea typeface="굴림" panose="020B0600000101010101" pitchFamily="34" charset="-127"/>
              </a:rPr>
              <a:t>Collective goal</a:t>
            </a:r>
            <a:endParaRPr lang="en-US" altLang="en-US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accent1">
                    <a:satMod val="150000"/>
                  </a:schemeClr>
                </a:solidFill>
              </a:rPr>
              <a:t>What is a distributed system?</a:t>
            </a:r>
            <a:r>
              <a:rPr lang="en-US" altLang="ko-KR" sz="4800" dirty="0" smtClean="0">
                <a:solidFill>
                  <a:schemeClr val="accent1">
                    <a:satMod val="150000"/>
                  </a:schemeClr>
                </a:solidFill>
              </a:rPr>
              <a:t> (2)</a:t>
            </a:r>
            <a:r>
              <a:rPr lang="en-US" sz="48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48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600" dirty="0" smtClean="0">
                <a:solidFill>
                  <a:schemeClr val="accent1">
                    <a:satMod val="150000"/>
                  </a:schemeClr>
                </a:solidFill>
              </a:rPr>
              <a:t>Collective Goal?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228600" y="1408176"/>
            <a:ext cx="8763000" cy="5297423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Don’t hold your breath:</a:t>
            </a:r>
          </a:p>
          <a:p>
            <a:pPr lvl="1" eaLnBrk="1" hangingPunct="1"/>
            <a:r>
              <a:rPr lang="en-US" altLang="en-US" sz="2400" dirty="0" smtClean="0"/>
              <a:t>Biocomputing</a:t>
            </a:r>
          </a:p>
          <a:p>
            <a:pPr lvl="2" eaLnBrk="1" hangingPunct="1"/>
            <a:r>
              <a:rPr lang="en-US" altLang="en-US" sz="2000" dirty="0" smtClean="0"/>
              <a:t>Using </a:t>
            </a:r>
            <a:r>
              <a:rPr lang="en-US" altLang="en-US" sz="2000" dirty="0" smtClean="0"/>
              <a:t>biologically derived molecules </a:t>
            </a:r>
            <a:endParaRPr lang="en-US" altLang="en-US" sz="2000" dirty="0" smtClean="0"/>
          </a:p>
          <a:p>
            <a:pPr lvl="1" eaLnBrk="1" hangingPunct="1"/>
            <a:r>
              <a:rPr lang="en-US" altLang="en-US" sz="2400" dirty="0" err="1" smtClean="0"/>
              <a:t>Nanocomputing</a:t>
            </a:r>
            <a:r>
              <a:rPr lang="en-US" altLang="en-US" sz="2400" dirty="0" smtClean="0"/>
              <a:t>: </a:t>
            </a:r>
          </a:p>
          <a:p>
            <a:pPr lvl="2" eaLnBrk="1" hangingPunct="1"/>
            <a:r>
              <a:rPr lang="en-US" altLang="en-US" sz="2000" dirty="0" smtClean="0"/>
              <a:t>the manipulation of matter on an </a:t>
            </a:r>
            <a:r>
              <a:rPr lang="en-US" altLang="en-US" sz="2000" dirty="0" smtClean="0">
                <a:hlinkClick r:id="rId3" action="ppaction://hlinkfile" tooltip="Atom"/>
              </a:rPr>
              <a:t>atomic</a:t>
            </a:r>
            <a:r>
              <a:rPr lang="en-US" altLang="en-US" sz="2000" dirty="0" smtClean="0"/>
              <a:t> and </a:t>
            </a:r>
            <a:r>
              <a:rPr lang="en-US" altLang="en-US" sz="2000" dirty="0" smtClean="0">
                <a:hlinkClick r:id="rId4" action="ppaction://hlinkfile" tooltip="Molecular"/>
              </a:rPr>
              <a:t>molecular</a:t>
            </a:r>
            <a:r>
              <a:rPr lang="en-US" altLang="en-US" sz="2000" dirty="0" smtClean="0"/>
              <a:t> scale</a:t>
            </a:r>
            <a:endParaRPr lang="en-US" altLang="en-US" sz="2000" dirty="0" smtClean="0"/>
          </a:p>
          <a:p>
            <a:pPr lvl="1" eaLnBrk="1" hangingPunct="1"/>
            <a:r>
              <a:rPr lang="en-US" altLang="en-US" sz="2400" dirty="0" smtClean="0"/>
              <a:t>Quantum </a:t>
            </a:r>
            <a:r>
              <a:rPr lang="en-US" altLang="en-US" sz="2400" dirty="0" smtClean="0"/>
              <a:t>computing</a:t>
            </a:r>
          </a:p>
          <a:p>
            <a:pPr lvl="2" eaLnBrk="1" hangingPunct="1"/>
            <a:r>
              <a:rPr lang="en-US" altLang="en-US" sz="2000" dirty="0" smtClean="0"/>
              <a:t>use of </a:t>
            </a:r>
            <a:r>
              <a:rPr lang="en-US" altLang="en-US" sz="2000" dirty="0" smtClean="0">
                <a:hlinkClick r:id="rId5" action="ppaction://hlinkfile" tooltip="Quantum mechanics"/>
              </a:rPr>
              <a:t>quantum-mechanical</a:t>
            </a:r>
            <a:r>
              <a:rPr lang="en-US" altLang="en-US" sz="2000" dirty="0" smtClean="0"/>
              <a:t> </a:t>
            </a:r>
            <a:r>
              <a:rPr lang="en-US" altLang="en-US" sz="2000" dirty="0" smtClean="0">
                <a:hlinkClick r:id="rId6" action="ppaction://hlinkfile" tooltip="Phenomena"/>
              </a:rPr>
              <a:t>phenomena</a:t>
            </a:r>
            <a:r>
              <a:rPr lang="en-US" altLang="en-US" sz="2000" dirty="0" smtClean="0"/>
              <a:t>, such as </a:t>
            </a:r>
            <a:r>
              <a:rPr lang="en-US" altLang="en-US" sz="2000" dirty="0" smtClean="0">
                <a:hlinkClick r:id="rId7" action="ppaction://hlinkfile" tooltip="Quantum superposition"/>
              </a:rPr>
              <a:t>superposition</a:t>
            </a:r>
            <a:r>
              <a:rPr lang="en-US" altLang="en-US" sz="2000" dirty="0" smtClean="0"/>
              <a:t> and </a:t>
            </a:r>
            <a:r>
              <a:rPr lang="en-US" altLang="en-US" sz="2000" dirty="0" smtClean="0">
                <a:hlinkClick r:id="rId8" action="ppaction://hlinkfile" tooltip="Quantum entanglement"/>
              </a:rPr>
              <a:t>entanglement</a:t>
            </a:r>
            <a:endParaRPr lang="en-US" altLang="en-US" sz="2000" dirty="0" smtClean="0"/>
          </a:p>
          <a:p>
            <a:pPr lvl="2" eaLnBrk="1" hangingPunct="1"/>
            <a:endParaRPr lang="en-US" altLang="en-US" sz="2000" dirty="0" smtClean="0"/>
          </a:p>
          <a:p>
            <a:pPr lvl="1" eaLnBrk="1" hangingPunct="1"/>
            <a:r>
              <a:rPr lang="en-US" altLang="en-US" sz="2400" dirty="0" smtClean="0"/>
              <a:t>…</a:t>
            </a:r>
          </a:p>
          <a:p>
            <a:pPr eaLnBrk="1" hangingPunct="1"/>
            <a:r>
              <a:rPr lang="en-US" altLang="en-US" sz="2800" dirty="0" smtClean="0"/>
              <a:t>It all boils down to…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C00000"/>
                </a:solidFill>
              </a:rPr>
              <a:t>Divide-and-conquer</a:t>
            </a:r>
          </a:p>
          <a:p>
            <a:pPr lvl="1" eaLnBrk="1" hangingPunct="1"/>
            <a:r>
              <a:rPr lang="en-US" altLang="en-US" sz="2400" dirty="0" smtClean="0"/>
              <a:t>Throwing more hardware at the problem</a:t>
            </a:r>
          </a:p>
          <a:p>
            <a:pPr lvl="1" eaLnBrk="1" hangingPunct="1"/>
            <a:endParaRPr lang="en-US" altLang="en-US" sz="2400" dirty="0" smtClean="0"/>
          </a:p>
          <a:p>
            <a:pPr lvl="1" eaLnBrk="1" hangingPunct="1"/>
            <a:endParaRPr lang="en-US" altLang="en-US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accent1">
                    <a:satMod val="150000"/>
                  </a:schemeClr>
                </a:solidFill>
              </a:rPr>
              <a:t>What is a distributed system?</a:t>
            </a:r>
            <a:r>
              <a:rPr lang="en-US" altLang="ko-KR" sz="4800" dirty="0" smtClean="0">
                <a:solidFill>
                  <a:schemeClr val="accent1">
                    <a:satMod val="150000"/>
                  </a:schemeClr>
                </a:solidFill>
              </a:rPr>
              <a:t> (2)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Divide and Conquer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057400" y="1676400"/>
            <a:ext cx="3505200" cy="38100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Corbel" panose="020B0503020204020204" pitchFamily="34" charset="0"/>
              </a:rPr>
              <a:t>“Work”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47800" y="2819400"/>
            <a:ext cx="1219200" cy="38100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i="1">
                <a:latin typeface="+mn-lt"/>
              </a:rPr>
              <a:t>w</a:t>
            </a:r>
            <a:r>
              <a:rPr lang="en-US" i="1" baseline="-25000">
                <a:latin typeface="+mn-lt"/>
              </a:rPr>
              <a:t>1</a:t>
            </a:r>
          </a:p>
        </p:txBody>
      </p: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rot="5400000">
            <a:off x="3504407" y="2439194"/>
            <a:ext cx="6096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>
            <a:off x="4572000" y="2133600"/>
            <a:ext cx="762000" cy="609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Arrow Connector 11"/>
          <p:cNvCxnSpPr>
            <a:cxnSpLocks noChangeShapeType="1"/>
          </p:cNvCxnSpPr>
          <p:nvPr/>
        </p:nvCxnSpPr>
        <p:spPr bwMode="auto">
          <a:xfrm flipH="1">
            <a:off x="2286000" y="2133600"/>
            <a:ext cx="762000" cy="609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200400" y="2819400"/>
            <a:ext cx="1219200" cy="38100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i="1">
                <a:latin typeface="+mn-lt"/>
              </a:rPr>
              <a:t>w</a:t>
            </a:r>
            <a:r>
              <a:rPr lang="en-US" i="1" baseline="-25000">
                <a:latin typeface="+mn-lt"/>
              </a:rPr>
              <a:t>2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876800" y="2819400"/>
            <a:ext cx="1219200" cy="38100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i="1">
                <a:latin typeface="+mn-lt"/>
              </a:rPr>
              <a:t>w</a:t>
            </a:r>
            <a:r>
              <a:rPr lang="en-US" i="1" baseline="-25000">
                <a:latin typeface="+mn-lt"/>
              </a:rPr>
              <a:t>3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47800" y="4038600"/>
            <a:ext cx="1219200" cy="381000"/>
          </a:xfrm>
          <a:prstGeom prst="rect">
            <a:avLst/>
          </a:prstGeom>
          <a:solidFill>
            <a:srgbClr val="CCFF99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i="1">
                <a:latin typeface="+mn-lt"/>
              </a:rPr>
              <a:t>r</a:t>
            </a:r>
            <a:r>
              <a:rPr lang="en-US" i="1" baseline="-25000">
                <a:latin typeface="+mn-lt"/>
              </a:rPr>
              <a:t>1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200400" y="4038600"/>
            <a:ext cx="1219200" cy="381000"/>
          </a:xfrm>
          <a:prstGeom prst="rect">
            <a:avLst/>
          </a:prstGeom>
          <a:solidFill>
            <a:srgbClr val="CCFF99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i="1">
                <a:latin typeface="+mn-lt"/>
              </a:rPr>
              <a:t>r</a:t>
            </a:r>
            <a:r>
              <a:rPr lang="en-US" i="1" baseline="-25000">
                <a:latin typeface="+mn-lt"/>
              </a:rPr>
              <a:t>2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876800" y="4038600"/>
            <a:ext cx="1219200" cy="381000"/>
          </a:xfrm>
          <a:prstGeom prst="rect">
            <a:avLst/>
          </a:prstGeom>
          <a:solidFill>
            <a:srgbClr val="CCFF99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i="1">
                <a:latin typeface="+mn-lt"/>
              </a:rPr>
              <a:t>r</a:t>
            </a:r>
            <a:r>
              <a:rPr lang="en-US" i="1" baseline="-25000">
                <a:latin typeface="+mn-lt"/>
              </a:rPr>
              <a:t>3</a:t>
            </a:r>
          </a:p>
        </p:txBody>
      </p:sp>
      <p:cxnSp>
        <p:nvCxnSpPr>
          <p:cNvPr id="18" name="Straight Arrow Connector 17"/>
          <p:cNvCxnSpPr>
            <a:cxnSpLocks noChangeShapeType="1"/>
          </p:cNvCxnSpPr>
          <p:nvPr/>
        </p:nvCxnSpPr>
        <p:spPr bwMode="auto">
          <a:xfrm rot="5400000">
            <a:off x="3505994" y="3656806"/>
            <a:ext cx="609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Arrow Connector 18"/>
          <p:cNvCxnSpPr>
            <a:cxnSpLocks noChangeShapeType="1"/>
          </p:cNvCxnSpPr>
          <p:nvPr/>
        </p:nvCxnSpPr>
        <p:spPr bwMode="auto">
          <a:xfrm rot="5400000">
            <a:off x="5180807" y="3656806"/>
            <a:ext cx="6096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Arrow Connector 19"/>
          <p:cNvCxnSpPr>
            <a:cxnSpLocks noChangeShapeType="1"/>
          </p:cNvCxnSpPr>
          <p:nvPr/>
        </p:nvCxnSpPr>
        <p:spPr bwMode="auto">
          <a:xfrm rot="5400000">
            <a:off x="1753394" y="3656806"/>
            <a:ext cx="609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057400" y="5334000"/>
            <a:ext cx="3505200" cy="381000"/>
          </a:xfrm>
          <a:prstGeom prst="rect">
            <a:avLst/>
          </a:prstGeom>
          <a:solidFill>
            <a:srgbClr val="CCFF99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Corbel" panose="020B0503020204020204" pitchFamily="34" charset="0"/>
              </a:rPr>
              <a:t>“Result”</a:t>
            </a:r>
          </a:p>
        </p:txBody>
      </p: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rot="5400000">
            <a:off x="3505994" y="4876006"/>
            <a:ext cx="609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Arrow Connector 22"/>
          <p:cNvCxnSpPr>
            <a:cxnSpLocks noChangeShapeType="1"/>
          </p:cNvCxnSpPr>
          <p:nvPr/>
        </p:nvCxnSpPr>
        <p:spPr bwMode="auto">
          <a:xfrm flipH="1">
            <a:off x="4572000" y="4572000"/>
            <a:ext cx="762000" cy="609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>
            <a:off x="2286000" y="4572000"/>
            <a:ext cx="762000" cy="609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Rounded Rectangle 28"/>
          <p:cNvSpPr>
            <a:spLocks noChangeArrowheads="1"/>
          </p:cNvSpPr>
          <p:nvPr/>
        </p:nvSpPr>
        <p:spPr bwMode="auto">
          <a:xfrm>
            <a:off x="1600200" y="3429000"/>
            <a:ext cx="9144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Corbel" panose="020B0503020204020204" pitchFamily="34" charset="0"/>
              </a:rPr>
              <a:t>“worker”</a:t>
            </a:r>
          </a:p>
        </p:txBody>
      </p:sp>
      <p:sp>
        <p:nvSpPr>
          <p:cNvPr id="30" name="Rounded Rectangle 29"/>
          <p:cNvSpPr>
            <a:spLocks noChangeArrowheads="1"/>
          </p:cNvSpPr>
          <p:nvPr/>
        </p:nvSpPr>
        <p:spPr bwMode="auto">
          <a:xfrm>
            <a:off x="3352800" y="3429000"/>
            <a:ext cx="9144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Corbel" panose="020B0503020204020204" pitchFamily="34" charset="0"/>
              </a:rPr>
              <a:t>“worker”</a:t>
            </a:r>
          </a:p>
        </p:txBody>
      </p:sp>
      <p:sp>
        <p:nvSpPr>
          <p:cNvPr id="31" name="Rounded Rectangle 30"/>
          <p:cNvSpPr>
            <a:spLocks noChangeArrowheads="1"/>
          </p:cNvSpPr>
          <p:nvPr/>
        </p:nvSpPr>
        <p:spPr bwMode="auto">
          <a:xfrm>
            <a:off x="5029200" y="3429000"/>
            <a:ext cx="9144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Corbel" panose="020B0503020204020204" pitchFamily="34" charset="0"/>
              </a:rPr>
              <a:t>“worker”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148388" y="1752600"/>
            <a:ext cx="1298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rgbClr val="FF0000"/>
                </a:solidFill>
                <a:latin typeface="+mn-lt"/>
              </a:rPr>
              <a:t>Partition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6096000" y="5176838"/>
            <a:ext cx="1336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rgbClr val="FF0000"/>
                </a:solidFill>
                <a:latin typeface="+mn-lt"/>
              </a:rPr>
              <a:t>Combine</a:t>
            </a:r>
          </a:p>
        </p:txBody>
      </p:sp>
      <p:cxnSp>
        <p:nvCxnSpPr>
          <p:cNvPr id="34" name="Straight Arrow Connector 33"/>
          <p:cNvCxnSpPr>
            <a:cxnSpLocks noChangeShapeType="1"/>
          </p:cNvCxnSpPr>
          <p:nvPr/>
        </p:nvCxnSpPr>
        <p:spPr bwMode="auto">
          <a:xfrm rot="5400000">
            <a:off x="6414294" y="2704306"/>
            <a:ext cx="839788" cy="3175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 rot="5400000">
            <a:off x="6415088" y="4760913"/>
            <a:ext cx="839787" cy="1587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029200" y="6324600"/>
            <a:ext cx="3810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latin typeface="+mn-lt"/>
              </a:rPr>
              <a:t>Reference: Lecture Note by Jimmy Lin, Univ. of Maryland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1" grpId="0" animBg="1"/>
      <p:bldP spid="29" grpId="0" animBg="1"/>
      <p:bldP spid="30" grpId="0" animBg="1"/>
      <p:bldP spid="31" grpId="0" animBg="1"/>
      <p:bldP spid="32" grpId="0"/>
      <p:bldP spid="33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accent1">
                    <a:satMod val="150000"/>
                  </a:schemeClr>
                </a:solidFill>
              </a:rPr>
              <a:t>What is a distributed system?</a:t>
            </a:r>
            <a:r>
              <a:rPr lang="en-US" altLang="ko-KR" sz="4800" dirty="0" smtClean="0">
                <a:solidFill>
                  <a:schemeClr val="accent1">
                    <a:satMod val="150000"/>
                  </a:schemeClr>
                </a:solidFill>
              </a:rPr>
              <a:t> (2)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Different Workers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Different threads in the same core</a:t>
            </a:r>
          </a:p>
          <a:p>
            <a:pPr eaLnBrk="1" hangingPunct="1"/>
            <a:r>
              <a:rPr lang="en-US" altLang="en-US" smtClean="0"/>
              <a:t>Different cores in the same CPU</a:t>
            </a:r>
          </a:p>
          <a:p>
            <a:pPr eaLnBrk="1" hangingPunct="1"/>
            <a:r>
              <a:rPr lang="en-US" altLang="en-US" smtClean="0"/>
              <a:t>Different CPUs in a multi-processor system</a:t>
            </a:r>
          </a:p>
          <a:p>
            <a:pPr eaLnBrk="1" hangingPunct="1"/>
            <a:r>
              <a:rPr lang="en-US" altLang="en-US" smtClean="0"/>
              <a:t>Different machines in a distributed system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029200" y="6324600"/>
            <a:ext cx="3810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latin typeface="+mn-lt"/>
              </a:rPr>
              <a:t>Reference: Lecture Note by Jimmy Lin, Univ. of Maryland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accent1">
                    <a:satMod val="150000"/>
                  </a:schemeClr>
                </a:solidFill>
              </a:rPr>
              <a:t>What is a distributed system?</a:t>
            </a:r>
            <a:r>
              <a:rPr lang="en-US" altLang="ko-KR" sz="4800" dirty="0" smtClean="0">
                <a:solidFill>
                  <a:schemeClr val="accent1">
                    <a:satMod val="150000"/>
                  </a:schemeClr>
                </a:solidFill>
              </a:rPr>
              <a:t> (2)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Choices, Choices, Choices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Commodity vs. “exotic” hardware</a:t>
            </a:r>
          </a:p>
          <a:p>
            <a:pPr eaLnBrk="1" hangingPunct="1"/>
            <a:r>
              <a:rPr lang="en-US" altLang="en-US" smtClean="0"/>
              <a:t>Number of machines vs. processor vs. cores</a:t>
            </a:r>
          </a:p>
          <a:p>
            <a:pPr eaLnBrk="1" hangingPunct="1"/>
            <a:r>
              <a:rPr lang="en-US" altLang="en-US" smtClean="0"/>
              <a:t>Memory vs. disk vs. network bandwidth</a:t>
            </a:r>
          </a:p>
          <a:p>
            <a:pPr eaLnBrk="1" hangingPunct="1"/>
            <a:r>
              <a:rPr lang="en-US" altLang="en-US" smtClean="0"/>
              <a:t>Different programming models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029200" y="6324600"/>
            <a:ext cx="3810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latin typeface="+mn-lt"/>
              </a:rPr>
              <a:t>Reference: Lecture Note by Jimmy Lin, Univ. of Maryland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499&quot;&gt;&lt;/object&gt;&lt;object type=&quot;2&quot; unique_id=&quot;10500&quot;&gt;&lt;object type=&quot;3&quot; unique_id=&quot;10501&quot;&gt;&lt;property id=&quot;20148&quot; value=&quot;5&quot;/&gt;&lt;property id=&quot;20300&quot; value=&quot;Slide 1 - &amp;quot;ITEC452&amp;#x0D;&amp;#x0A;Distributed Computing&amp;#x0D;&amp;#x0A;&amp;#x0D;&amp;#x0A;&amp;#x0D;&amp;#x0A;Lecture 1 &amp;#x0D;&amp;#x0A;Introduction to Distributed Systems&amp;quot;&quot;/&gt;&lt;property id=&quot;20307&quot; value=&quot;304&quot;/&gt;&lt;/object&gt;&lt;object type=&quot;3&quot; unique_id=&quot;10502&quot;&gt;&lt;property id=&quot;20148&quot; value=&quot;5&quot;/&gt;&lt;property id=&quot;20300&quot; value=&quot;Slide 5 - &amp;quot;Why distributed systems ?&amp;quot;&quot;/&gt;&lt;property id=&quot;20307&quot; value=&quot;310&quot;/&gt;&lt;/object&gt;&lt;object type=&quot;3&quot; unique_id=&quot;10503&quot;&gt;&lt;property id=&quot;20148&quot; value=&quot;5&quot;/&gt;&lt;property id=&quot;20300&quot; value=&quot;Slide 6 - &amp;quot;What is a distributed system? (1)&amp;quot;&quot;/&gt;&lt;property id=&quot;20307&quot; value=&quot;303&quot;/&gt;&lt;/object&gt;&lt;object type=&quot;3&quot; unique_id=&quot;10504&quot;&gt;&lt;property id=&quot;20148&quot; value=&quot;5&quot;/&gt;&lt;property id=&quot;20300&quot; value=&quot;Slide 7 - &amp;quot;What is a distributed system? (2)&amp;quot;&quot;/&gt;&lt;property id=&quot;20307&quot; value=&quot;319&quot;/&gt;&lt;/object&gt;&lt;object type=&quot;3&quot; unique_id=&quot;10505&quot;&gt;&lt;property id=&quot;20148&quot; value=&quot;5&quot;/&gt;&lt;property id=&quot;20300&quot; value=&quot;Slide 12 - &amp;quot;A classification&amp;quot;&quot;/&gt;&lt;property id=&quot;20307&quot; value=&quot;315&quot;/&gt;&lt;/object&gt;&lt;object type=&quot;3&quot; unique_id=&quot;10506&quot;&gt;&lt;property id=&quot;20148&quot; value=&quot;5&quot;/&gt;&lt;property id=&quot;20300&quot; value=&quot;Slide 13 - &amp;quot;Parallel vs. Distributed&amp;quot;&quot;/&gt;&lt;property id=&quot;20307&quot; value=&quot;316&quot;/&gt;&lt;/object&gt;&lt;object type=&quot;3&quot; unique_id=&quot;10507&quot;&gt;&lt;property id=&quot;20148&quot; value=&quot;5&quot;/&gt;&lt;property id=&quot;20300&quot; value=&quot;Slide 14 - &amp;quot;Important services&amp;quot;&quot;/&gt;&lt;property id=&quot;20307&quot; value=&quot;311&quot;/&gt;&lt;/object&gt;&lt;object type=&quot;3&quot; unique_id=&quot;10508&quot;&gt;&lt;property id=&quot;20148&quot; value=&quot;5&quot;/&gt;&lt;property id=&quot;20300&quot; value=&quot;Slide 15 - &amp;quot;Examples&amp;quot;&quot;/&gt;&lt;property id=&quot;20307&quot; value=&quot;306&quot;/&gt;&lt;/object&gt;&lt;object type=&quot;3&quot; unique_id=&quot;10509&quot;&gt;&lt;property id=&quot;20148&quot; value=&quot;5&quot;/&gt;&lt;property id=&quot;20300&quot; value=&quot;Slide 16 - &amp;quot;Sensor Network&amp;quot;&quot;/&gt;&lt;property id=&quot;20307&quot; value=&quot;307&quot;/&gt;&lt;/object&gt;&lt;object type=&quot;3&quot; unique_id=&quot;10510&quot;&gt;&lt;property id=&quot;20148&quot; value=&quot;5&quot;/&gt;&lt;property id=&quot;20300&quot; value=&quot;Slide 17 - &amp;quot;Mobile robots&amp;quot;&quot;/&gt;&lt;property id=&quot;20307&quot; value=&quot;297&quot;/&gt;&lt;/object&gt;&lt;object type=&quot;3&quot; unique_id=&quot;10511&quot;&gt;&lt;property id=&quot;20148&quot; value=&quot;5&quot;/&gt;&lt;property id=&quot;20300&quot; value=&quot;Slide 18 - &amp;quot;Cloud Computing&amp;quot;&quot;/&gt;&lt;property id=&quot;20307&quot; value=&quot;320&quot;/&gt;&lt;/object&gt;&lt;object type=&quot;3&quot; unique_id=&quot;10512&quot;&gt;&lt;property id=&quot;20148&quot; value=&quot;5&quot;/&gt;&lt;property id=&quot;20300&quot; value=&quot;Slide 19 - &amp;quot;Important issues&amp;quot;&quot;/&gt;&lt;property id=&quot;20307&quot; value=&quot;312&quot;/&gt;&lt;/object&gt;&lt;object type=&quot;3&quot; unique_id=&quot;10513&quot;&gt;&lt;property id=&quot;20148&quot; value=&quot;5&quot;/&gt;&lt;property id=&quot;20300&quot; value=&quot;Slide 20 - &amp;quot;Some common sub-problems&amp;quot;&quot;/&gt;&lt;property id=&quot;20307&quot; value=&quot;313&quot;/&gt;&lt;/object&gt;&lt;object type=&quot;3&quot; unique_id=&quot;10514&quot;&gt;&lt;property id=&quot;20148&quot; value=&quot;5&quot;/&gt;&lt;property id=&quot;20300&quot; value=&quot;Slide 21 - &amp;quot;Objective of the course&amp;quot;&quot;/&gt;&lt;property id=&quot;20307&quot; value=&quot;317&quot;/&gt;&lt;/object&gt;&lt;object type=&quot;3&quot; unique_id=&quot;10515&quot;&gt;&lt;property id=&quot;20148&quot; value=&quot;5&quot;/&gt;&lt;property id=&quot;20300&quot; value=&quot;Slide 22 - &amp;quot;Implementation&amp;quot;&quot;/&gt;&lt;property id=&quot;20307&quot; value=&quot;314&quot;/&gt;&lt;/object&gt;&lt;object type=&quot;3&quot; unique_id=&quot;10516&quot;&gt;&lt;property id=&quot;20148&quot; value=&quot;5&quot;/&gt;&lt;property id=&quot;20300&quot; value=&quot;Slide 2&quot;/&gt;&lt;property id=&quot;20307&quot; value=&quot;321&quot;/&gt;&lt;/object&gt;&lt;object type=&quot;3&quot; unique_id=&quot;10517&quot;&gt;&lt;property id=&quot;20148&quot; value=&quot;5&quot;/&gt;&lt;property id=&quot;20300&quot; value=&quot;Slide 3&quot;/&gt;&lt;property id=&quot;20307&quot; value=&quot;322&quot;/&gt;&lt;/object&gt;&lt;object type=&quot;3&quot; unique_id=&quot;10518&quot;&gt;&lt;property id=&quot;20148&quot; value=&quot;5&quot;/&gt;&lt;property id=&quot;20300&quot; value=&quot;Slide 4&quot;/&gt;&lt;property id=&quot;20307&quot; value=&quot;323&quot;/&gt;&lt;/object&gt;&lt;object type=&quot;3&quot; unique_id=&quot;10519&quot;&gt;&lt;property id=&quot;20148&quot; value=&quot;5&quot;/&gt;&lt;property id=&quot;20300&quot; value=&quot;Slide 8 - &amp;quot;What is a distributed system? (2)&amp;#x0D;&amp;#x0A;Collective Goal?&amp;quot;&quot;/&gt;&lt;property id=&quot;20307&quot; value=&quot;324&quot;/&gt;&lt;/object&gt;&lt;object type=&quot;3&quot; unique_id=&quot;10520&quot;&gt;&lt;property id=&quot;20148&quot; value=&quot;5&quot;/&gt;&lt;property id=&quot;20300&quot; value=&quot;Slide 9 - &amp;quot;What is a distributed system? (2)&amp;#x0D;&amp;#x0A;Divide and Conquer&amp;quot;&quot;/&gt;&lt;property id=&quot;20307&quot; value=&quot;325&quot;/&gt;&lt;/object&gt;&lt;object type=&quot;3&quot; unique_id=&quot;10521&quot;&gt;&lt;property id=&quot;20148&quot; value=&quot;5&quot;/&gt;&lt;property id=&quot;20300&quot; value=&quot;Slide 10 - &amp;quot;What is a distributed system? (2)&amp;#x0D;&amp;#x0A;Different Workers&amp;quot;&quot;/&gt;&lt;property id=&quot;20307&quot; value=&quot;326&quot;/&gt;&lt;/object&gt;&lt;object type=&quot;3&quot; unique_id=&quot;10522&quot;&gt;&lt;property id=&quot;20148&quot; value=&quot;5&quot;/&gt;&lt;property id=&quot;20300&quot; value=&quot;Slide 11 - &amp;quot;What is a distributed system? (2)&amp;#x0D;&amp;#x0A;Choices, Choices, Choices&amp;quot;&quot;/&gt;&lt;property id=&quot;20307&quot; value=&quot;327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Panels</Template>
  <TotalTime>2621</TotalTime>
  <Words>725</Words>
  <Application>Microsoft Office PowerPoint</Application>
  <PresentationFormat>On-screen Show (4:3)</PresentationFormat>
  <Paragraphs>141</Paragraphs>
  <Slides>20</Slides>
  <Notes>3</Notes>
  <HiddenSlides>2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Times New Roman</vt:lpstr>
      <vt:lpstr>Arial</vt:lpstr>
      <vt:lpstr>Corbel</vt:lpstr>
      <vt:lpstr>Wingdings 2</vt:lpstr>
      <vt:lpstr>Wingdings</vt:lpstr>
      <vt:lpstr>Wingdings 3</vt:lpstr>
      <vt:lpstr>Calibri</vt:lpstr>
      <vt:lpstr>굴림</vt:lpstr>
      <vt:lpstr>Tahoma</vt:lpstr>
      <vt:lpstr>Module</vt:lpstr>
      <vt:lpstr>ITEC452 Distributed Computing   Lecture 6  Introduction to Distributed Systems</vt:lpstr>
      <vt:lpstr>PowerPoint Presentation</vt:lpstr>
      <vt:lpstr>Why distributed systems ?</vt:lpstr>
      <vt:lpstr>What is a distributed system? (1)</vt:lpstr>
      <vt:lpstr>What is a distributed system? (2)</vt:lpstr>
      <vt:lpstr>What is a distributed system? (2) Collective Goal?</vt:lpstr>
      <vt:lpstr>What is a distributed system? (2) Divide and Conquer</vt:lpstr>
      <vt:lpstr>What is a distributed system? (2) Different Workers</vt:lpstr>
      <vt:lpstr>What is a distributed system? (2) Choices, Choices, Choices</vt:lpstr>
      <vt:lpstr>A classification</vt:lpstr>
      <vt:lpstr>Parallel vs. Distributed</vt:lpstr>
      <vt:lpstr>Important services</vt:lpstr>
      <vt:lpstr>Examples</vt:lpstr>
      <vt:lpstr>Sensor Network</vt:lpstr>
      <vt:lpstr>Mobile robots</vt:lpstr>
      <vt:lpstr>Cloud Computing</vt:lpstr>
      <vt:lpstr>Important issues</vt:lpstr>
      <vt:lpstr>Some common sub-problems</vt:lpstr>
      <vt:lpstr>Objective of the course</vt:lpstr>
      <vt:lpstr>Implementation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Reading and Writing using Mobile Agents</dc:title>
  <dc:creator>Sukumar Ghosh</dc:creator>
  <cp:lastModifiedBy>Lee, Hwajung</cp:lastModifiedBy>
  <cp:revision>183</cp:revision>
  <dcterms:created xsi:type="dcterms:W3CDTF">2002-11-01T02:53:35Z</dcterms:created>
  <dcterms:modified xsi:type="dcterms:W3CDTF">2017-10-18T16:43:20Z</dcterms:modified>
</cp:coreProperties>
</file>