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304" r:id="rId2"/>
    <p:sldId id="305" r:id="rId3"/>
    <p:sldId id="306" r:id="rId4"/>
    <p:sldId id="307" r:id="rId5"/>
    <p:sldId id="318" r:id="rId6"/>
    <p:sldId id="308" r:id="rId7"/>
    <p:sldId id="309" r:id="rId8"/>
    <p:sldId id="310" r:id="rId9"/>
    <p:sldId id="313" r:id="rId10"/>
    <p:sldId id="314" r:id="rId11"/>
    <p:sldId id="315" r:id="rId12"/>
    <p:sldId id="311" r:id="rId13"/>
    <p:sldId id="316" r:id="rId14"/>
    <p:sldId id="312" r:id="rId15"/>
    <p:sldId id="317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</p:sldIdLst>
  <p:sldSz cx="9144000" cy="6858000" type="screen4x3"/>
  <p:notesSz cx="7010400" cy="9296400"/>
  <p:custDataLst>
    <p:tags r:id="rId2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99"/>
    <a:srgbClr val="006666"/>
    <a:srgbClr val="FF0066"/>
    <a:srgbClr val="4D4D4D"/>
    <a:srgbClr val="003300"/>
    <a:srgbClr val="FF505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0880" autoAdjust="0"/>
  </p:normalViewPr>
  <p:slideViewPr>
    <p:cSldViewPr>
      <p:cViewPr varScale="1">
        <p:scale>
          <a:sx n="94" d="100"/>
          <a:sy n="94" d="100"/>
        </p:scale>
        <p:origin x="20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9967EA2-C718-4EAE-9911-DC24A41469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459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CE236EA-7FD9-4510-9313-6863FA9E83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7049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inux.die.net/man/2/shmget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linux.die.net/man/2/open" TargetMode="External"/><Relationship Id="rId5" Type="http://schemas.openxmlformats.org/officeDocument/2006/relationships/hyperlink" Target="http://linux.die.net/include/sys/shm.h" TargetMode="External"/><Relationship Id="rId4" Type="http://schemas.openxmlformats.org/officeDocument/2006/relationships/hyperlink" Target="http://linux.die.net/include/sys/ipc.h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med_pipe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Gzip" TargetMode="External"/><Relationship Id="rId5" Type="http://schemas.openxmlformats.org/officeDocument/2006/relationships/hyperlink" Target="https://en.wikipedia.org/wiki/Named_pipe#cite_note-2" TargetMode="External"/><Relationship Id="rId4" Type="http://schemas.openxmlformats.org/officeDocument/2006/relationships/hyperlink" Target="https://en.wikipedia.org/wiki/Named_pipe#cite_note-1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321829-B193-421F-92A4-AD4FB0384F5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1799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endParaRPr lang="en-US" dirty="0" smtClean="0">
              <a:hlinkClick r:id="rId3"/>
            </a:endParaRPr>
          </a:p>
          <a:p>
            <a:pPr>
              <a:defRPr/>
            </a:pPr>
            <a:r>
              <a:rPr lang="en-US" dirty="0" smtClean="0"/>
              <a:t>Octal number (0-7)</a:t>
            </a:r>
          </a:p>
          <a:p>
            <a:pPr>
              <a:defRPr/>
            </a:pPr>
            <a:endParaRPr lang="en-US" dirty="0" smtClean="0">
              <a:hlinkClick r:id="rId3"/>
            </a:endParaRPr>
          </a:p>
          <a:p>
            <a:pPr>
              <a:defRPr/>
            </a:pPr>
            <a:endParaRPr lang="en-US" dirty="0" smtClean="0">
              <a:hlinkClick r:id="rId3"/>
            </a:endParaRPr>
          </a:p>
          <a:p>
            <a:pPr>
              <a:defRPr/>
            </a:pPr>
            <a:r>
              <a:rPr lang="en-US" dirty="0" smtClean="0">
                <a:hlinkClick r:id="rId3"/>
              </a:rPr>
              <a:t>http://linux.die.net/man/2/shmget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shmget</a:t>
            </a:r>
            <a:r>
              <a:rPr lang="en-US" dirty="0" smtClean="0"/>
              <a:t> - allocates a shared memory segment</a:t>
            </a:r>
          </a:p>
          <a:p>
            <a:pPr>
              <a:defRPr/>
            </a:pPr>
            <a:r>
              <a:rPr lang="en-US" b="1" dirty="0" smtClean="0"/>
              <a:t>Synopsis</a:t>
            </a:r>
          </a:p>
          <a:p>
            <a:pPr>
              <a:defRPr/>
            </a:pPr>
            <a:r>
              <a:rPr lang="en-US" b="1" dirty="0" smtClean="0"/>
              <a:t>#include &lt;</a:t>
            </a:r>
            <a:r>
              <a:rPr lang="en-US" b="1" dirty="0" smtClean="0">
                <a:hlinkClick r:id="rId4"/>
              </a:rPr>
              <a:t>sys/</a:t>
            </a:r>
            <a:r>
              <a:rPr lang="en-US" b="1" dirty="0" err="1" smtClean="0">
                <a:hlinkClick r:id="rId4"/>
              </a:rPr>
              <a:t>ipc.h</a:t>
            </a:r>
            <a:r>
              <a:rPr lang="en-US" b="1" dirty="0" smtClean="0"/>
              <a:t>&gt;</a:t>
            </a:r>
            <a:br>
              <a:rPr lang="en-US" b="1" dirty="0" smtClean="0"/>
            </a:br>
            <a:r>
              <a:rPr lang="en-US" b="1" dirty="0" smtClean="0"/>
              <a:t>#include &lt;</a:t>
            </a:r>
            <a:r>
              <a:rPr lang="en-US" b="1" dirty="0" smtClean="0">
                <a:hlinkClick r:id="rId5"/>
              </a:rPr>
              <a:t>sys/</a:t>
            </a:r>
            <a:r>
              <a:rPr lang="en-US" b="1" dirty="0" err="1" smtClean="0">
                <a:hlinkClick r:id="rId5"/>
              </a:rPr>
              <a:t>shm.h</a:t>
            </a:r>
            <a:r>
              <a:rPr lang="en-US" b="1" dirty="0" smtClean="0"/>
              <a:t>&gt;</a:t>
            </a:r>
            <a:endParaRPr lang="en-US" dirty="0" smtClean="0"/>
          </a:p>
          <a:p>
            <a:pPr>
              <a:defRPr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shmget</a:t>
            </a:r>
            <a:r>
              <a:rPr lang="en-US" b="1" dirty="0" smtClean="0"/>
              <a:t>(</a:t>
            </a:r>
            <a:r>
              <a:rPr lang="en-US" b="1" dirty="0" err="1" smtClean="0"/>
              <a:t>key_t</a:t>
            </a:r>
            <a:r>
              <a:rPr lang="en-US" dirty="0" smtClean="0"/>
              <a:t> </a:t>
            </a:r>
            <a:r>
              <a:rPr lang="en-US" i="1" dirty="0" smtClean="0"/>
              <a:t>key</a:t>
            </a:r>
            <a:r>
              <a:rPr lang="en-US" b="1" dirty="0" smtClean="0"/>
              <a:t>, </a:t>
            </a:r>
            <a:r>
              <a:rPr lang="en-US" b="1" dirty="0" err="1" smtClean="0"/>
              <a:t>size_t</a:t>
            </a:r>
            <a:r>
              <a:rPr lang="en-US" dirty="0" smtClean="0"/>
              <a:t> </a:t>
            </a:r>
            <a:r>
              <a:rPr lang="en-US" i="1" dirty="0" smtClean="0"/>
              <a:t>size</a:t>
            </a:r>
            <a:r>
              <a:rPr lang="en-US" b="1" dirty="0" smtClean="0"/>
              <a:t>, </a:t>
            </a:r>
            <a:r>
              <a:rPr lang="en-US" b="1" dirty="0" err="1" smtClean="0"/>
              <a:t>int</a:t>
            </a:r>
            <a:r>
              <a:rPr lang="en-US" dirty="0" smtClean="0"/>
              <a:t> </a:t>
            </a:r>
            <a:r>
              <a:rPr lang="en-US" i="1" dirty="0" err="1" smtClean="0"/>
              <a:t>shmflg</a:t>
            </a:r>
            <a:r>
              <a:rPr lang="en-US" b="1" dirty="0" smtClean="0"/>
              <a:t>);</a:t>
            </a:r>
            <a:endParaRPr lang="en-US" dirty="0" smtClean="0"/>
          </a:p>
          <a:p>
            <a:pPr>
              <a:defRPr/>
            </a:pPr>
            <a:r>
              <a:rPr lang="en-US" b="1" dirty="0" smtClean="0"/>
              <a:t>Description</a:t>
            </a:r>
          </a:p>
          <a:p>
            <a:pPr>
              <a:defRPr/>
            </a:pPr>
            <a:r>
              <a:rPr lang="en-US" b="1" dirty="0" err="1" smtClean="0"/>
              <a:t>shmget</a:t>
            </a:r>
            <a:r>
              <a:rPr lang="en-US" dirty="0" smtClean="0"/>
              <a:t>() returns the identifier of the shared memory segment associated with the value of the argument </a:t>
            </a:r>
            <a:r>
              <a:rPr lang="en-US" i="1" dirty="0" smtClean="0"/>
              <a:t>key</a:t>
            </a:r>
            <a:r>
              <a:rPr lang="en-US" dirty="0" smtClean="0"/>
              <a:t>. A new shared memory segment, with size equal to the value of </a:t>
            </a:r>
            <a:r>
              <a:rPr lang="en-US" i="1" dirty="0" smtClean="0"/>
              <a:t>size</a:t>
            </a:r>
            <a:r>
              <a:rPr lang="en-US" dirty="0" smtClean="0"/>
              <a:t> rounded up to a multiple of </a:t>
            </a:r>
            <a:r>
              <a:rPr lang="en-US" b="1" dirty="0" smtClean="0"/>
              <a:t>PAGE_SIZE</a:t>
            </a:r>
            <a:r>
              <a:rPr lang="en-US" dirty="0" smtClean="0"/>
              <a:t>, is created if </a:t>
            </a:r>
            <a:r>
              <a:rPr lang="en-US" i="1" dirty="0" smtClean="0"/>
              <a:t>key</a:t>
            </a:r>
            <a:r>
              <a:rPr lang="en-US" dirty="0" smtClean="0"/>
              <a:t> has the </a:t>
            </a:r>
            <a:r>
              <a:rPr lang="en-US" dirty="0" err="1" smtClean="0"/>
              <a:t>value</a:t>
            </a:r>
            <a:r>
              <a:rPr lang="en-US" b="1" dirty="0" err="1" smtClean="0"/>
              <a:t>IPC_PRIVATE</a:t>
            </a:r>
            <a:r>
              <a:rPr lang="en-US" dirty="0" smtClean="0"/>
              <a:t> or </a:t>
            </a:r>
            <a:r>
              <a:rPr lang="en-US" i="1" dirty="0" smtClean="0"/>
              <a:t>key</a:t>
            </a:r>
            <a:r>
              <a:rPr lang="en-US" dirty="0" smtClean="0"/>
              <a:t> isn't </a:t>
            </a:r>
            <a:r>
              <a:rPr lang="en-US" b="1" dirty="0" smtClean="0"/>
              <a:t>IPC_PRIVATE</a:t>
            </a:r>
            <a:r>
              <a:rPr lang="en-US" dirty="0" smtClean="0"/>
              <a:t>, no shared memory segment corresponding to </a:t>
            </a:r>
            <a:r>
              <a:rPr lang="en-US" i="1" dirty="0" smtClean="0"/>
              <a:t>key</a:t>
            </a:r>
            <a:r>
              <a:rPr lang="en-US" dirty="0" smtClean="0"/>
              <a:t> exists, and </a:t>
            </a:r>
            <a:r>
              <a:rPr lang="en-US" b="1" dirty="0" smtClean="0"/>
              <a:t>IPC_CREAT</a:t>
            </a:r>
            <a:r>
              <a:rPr lang="en-US" dirty="0" smtClean="0"/>
              <a:t> is specified in </a:t>
            </a:r>
            <a:r>
              <a:rPr lang="en-US" i="1" dirty="0" err="1" smtClean="0"/>
              <a:t>shmflg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If </a:t>
            </a:r>
            <a:r>
              <a:rPr lang="en-US" i="1" dirty="0" err="1" smtClean="0"/>
              <a:t>shmflg</a:t>
            </a:r>
            <a:r>
              <a:rPr lang="en-US" dirty="0" smtClean="0"/>
              <a:t> specifies both </a:t>
            </a:r>
            <a:r>
              <a:rPr lang="en-US" b="1" dirty="0" smtClean="0"/>
              <a:t>IPC_CREAT</a:t>
            </a:r>
            <a:r>
              <a:rPr lang="en-US" dirty="0" smtClean="0"/>
              <a:t> and </a:t>
            </a:r>
            <a:r>
              <a:rPr lang="en-US" b="1" dirty="0" smtClean="0"/>
              <a:t>IPC_EXCL</a:t>
            </a:r>
            <a:r>
              <a:rPr lang="en-US" dirty="0" smtClean="0"/>
              <a:t> and a shared memory segment already exists for </a:t>
            </a:r>
            <a:r>
              <a:rPr lang="en-US" i="1" dirty="0" smtClean="0"/>
              <a:t>key</a:t>
            </a:r>
            <a:r>
              <a:rPr lang="en-US" dirty="0" smtClean="0"/>
              <a:t>, then </a:t>
            </a:r>
            <a:r>
              <a:rPr lang="en-US" b="1" dirty="0" err="1" smtClean="0"/>
              <a:t>shmget</a:t>
            </a:r>
            <a:r>
              <a:rPr lang="en-US" dirty="0" smtClean="0"/>
              <a:t>() fails </a:t>
            </a:r>
            <a:r>
              <a:rPr lang="en-US" dirty="0" err="1" smtClean="0"/>
              <a:t>with</a:t>
            </a:r>
            <a:r>
              <a:rPr lang="en-US" i="1" dirty="0" err="1" smtClean="0"/>
              <a:t>errno</a:t>
            </a:r>
            <a:r>
              <a:rPr lang="en-US" dirty="0" smtClean="0"/>
              <a:t> set to </a:t>
            </a:r>
            <a:r>
              <a:rPr lang="en-US" b="1" dirty="0" smtClean="0"/>
              <a:t>EEXIST</a:t>
            </a:r>
            <a:r>
              <a:rPr lang="en-US" dirty="0" smtClean="0"/>
              <a:t>. (This is analogous to the effect of the combination </a:t>
            </a:r>
            <a:r>
              <a:rPr lang="en-US" b="1" dirty="0" smtClean="0"/>
              <a:t>O_CREAT | O_EXCL</a:t>
            </a:r>
            <a:r>
              <a:rPr lang="en-US" dirty="0" smtClean="0"/>
              <a:t> for </a:t>
            </a:r>
            <a:r>
              <a:rPr lang="en-US" b="1" dirty="0" smtClean="0">
                <a:hlinkClick r:id="rId6"/>
              </a:rPr>
              <a:t>open</a:t>
            </a:r>
            <a:r>
              <a:rPr lang="en-US" dirty="0" smtClean="0"/>
              <a:t>(2).)</a:t>
            </a:r>
          </a:p>
          <a:p>
            <a:pPr>
              <a:defRPr/>
            </a:pPr>
            <a:r>
              <a:rPr lang="en-US" dirty="0" smtClean="0"/>
              <a:t>The value </a:t>
            </a:r>
            <a:r>
              <a:rPr lang="en-US" i="1" dirty="0" err="1" smtClean="0"/>
              <a:t>shmflg</a:t>
            </a:r>
            <a:r>
              <a:rPr lang="en-US" dirty="0" smtClean="0"/>
              <a:t> is composed of:</a:t>
            </a:r>
          </a:p>
          <a:p>
            <a:pPr>
              <a:defRPr/>
            </a:pPr>
            <a:r>
              <a:rPr lang="en-US" b="1" dirty="0" err="1" smtClean="0"/>
              <a:t>IPC_CREAT</a:t>
            </a:r>
            <a:r>
              <a:rPr lang="en-US" dirty="0" err="1" smtClean="0"/>
              <a:t>to</a:t>
            </a:r>
            <a:r>
              <a:rPr lang="en-US" dirty="0" smtClean="0"/>
              <a:t> create a new segment. If this flag is not used, then </a:t>
            </a:r>
            <a:r>
              <a:rPr lang="en-US" b="1" dirty="0" err="1" smtClean="0"/>
              <a:t>shmget</a:t>
            </a:r>
            <a:r>
              <a:rPr lang="en-US" dirty="0" smtClean="0"/>
              <a:t>() will find the segment associated with </a:t>
            </a:r>
            <a:r>
              <a:rPr lang="en-US" i="1" dirty="0" smtClean="0"/>
              <a:t>key</a:t>
            </a:r>
            <a:r>
              <a:rPr lang="en-US" dirty="0" smtClean="0"/>
              <a:t> and check to see if the user has permission to access the segment.</a:t>
            </a:r>
          </a:p>
          <a:p>
            <a:pPr>
              <a:defRPr/>
            </a:pPr>
            <a:r>
              <a:rPr lang="en-US" b="1" dirty="0" smtClean="0"/>
              <a:t>IPC_EXCL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used with </a:t>
            </a:r>
            <a:r>
              <a:rPr lang="en-US" b="1" dirty="0" smtClean="0"/>
              <a:t>IPC_CREAT</a:t>
            </a:r>
            <a:r>
              <a:rPr lang="en-US" dirty="0" smtClean="0"/>
              <a:t> to ensure failure if the segment already exists.</a:t>
            </a:r>
          </a:p>
          <a:p>
            <a:pPr>
              <a:defRPr/>
            </a:pPr>
            <a:r>
              <a:rPr lang="en-US" i="1" dirty="0" err="1" smtClean="0"/>
              <a:t>mode_flags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(least significant 9 bits) specifying the permissions granted to the owner, group, and world. These bits have the same format, and the same meaning, as the </a:t>
            </a:r>
            <a:r>
              <a:rPr lang="en-US" i="1" dirty="0" smtClean="0"/>
              <a:t>mode</a:t>
            </a:r>
            <a:r>
              <a:rPr lang="en-US" dirty="0" smtClean="0"/>
              <a:t> argument of </a:t>
            </a:r>
            <a:r>
              <a:rPr lang="en-US" b="1" dirty="0" smtClean="0">
                <a:hlinkClick r:id="rId6"/>
              </a:rPr>
              <a:t>open</a:t>
            </a:r>
            <a:r>
              <a:rPr lang="en-US" dirty="0" smtClean="0"/>
              <a:t>(2). Presently, the execute permissions are not used by the system.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F4DD8BC-8E31-4EAC-96D5-7FC0B183EB9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955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Named pipes</a:t>
            </a:r>
          </a:p>
          <a:p>
            <a:r>
              <a:rPr lang="en-US" altLang="en-US" dirty="0" smtClean="0">
                <a:hlinkClick r:id="rId3"/>
              </a:rPr>
              <a:t>http://en.wikipedia.org/wiki/Named_pipe</a:t>
            </a: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It is explicitly created using </a:t>
            </a:r>
            <a:r>
              <a:rPr lang="en-US" dirty="0" err="1" smtClean="0"/>
              <a:t>mkfifo</a:t>
            </a:r>
            <a:r>
              <a:rPr lang="en-US" dirty="0" smtClean="0"/>
              <a:t>()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  <a:hlinkClick r:id="rId4"/>
              </a:rPr>
              <a:t>[1]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or </a:t>
            </a:r>
            <a:r>
              <a:rPr lang="en-US" dirty="0" err="1" smtClean="0"/>
              <a:t>mknod</a:t>
            </a:r>
            <a:r>
              <a:rPr lang="en-US" dirty="0" smtClean="0"/>
              <a:t>()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  <a:hlinkClick r:id="rId5"/>
              </a:rPr>
              <a:t>[2]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For example, one can create a pipe and set up </a:t>
            </a:r>
            <a:r>
              <a:rPr lang="en-US" altLang="en-US" dirty="0" err="1" smtClean="0">
                <a:hlinkClick r:id="rId6" tooltip="Gzip"/>
              </a:rPr>
              <a:t>gzip</a:t>
            </a:r>
            <a:r>
              <a:rPr lang="en-US" altLang="en-US" dirty="0" smtClean="0"/>
              <a:t> to compress things piped to it:</a:t>
            </a:r>
          </a:p>
          <a:p>
            <a:endParaRPr lang="en-US" altLang="en-US" b="1" dirty="0" smtClean="0"/>
          </a:p>
          <a:p>
            <a:r>
              <a:rPr lang="en-US" altLang="en-US" b="1" dirty="0" err="1" smtClean="0"/>
              <a:t>mkfifo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my_pipe</a:t>
            </a:r>
            <a:r>
              <a:rPr lang="en-US" altLang="en-US" dirty="0" smtClean="0"/>
              <a:t> </a:t>
            </a:r>
          </a:p>
          <a:p>
            <a:r>
              <a:rPr lang="en-US" altLang="en-US" b="1" dirty="0" err="1" smtClean="0"/>
              <a:t>gzip</a:t>
            </a:r>
            <a:r>
              <a:rPr lang="en-US" altLang="en-US" dirty="0" smtClean="0"/>
              <a:t> -9 -c </a:t>
            </a:r>
            <a:r>
              <a:rPr lang="en-US" altLang="en-US" b="1" dirty="0" smtClean="0"/>
              <a:t>&lt;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my_pipe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&gt;</a:t>
            </a:r>
            <a:r>
              <a:rPr lang="en-US" altLang="en-US" dirty="0" smtClean="0"/>
              <a:t> out.gz </a:t>
            </a:r>
            <a:r>
              <a:rPr lang="en-US" altLang="en-US" b="1" dirty="0" smtClean="0"/>
              <a:t>&amp;</a:t>
            </a:r>
            <a:r>
              <a:rPr lang="en-US" altLang="en-US" dirty="0" smtClean="0"/>
              <a:t>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In a separate process shell, independently, one could send the data to be compressed: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cat file &gt; </a:t>
            </a:r>
            <a:r>
              <a:rPr lang="en-US" altLang="en-US" dirty="0" err="1" smtClean="0"/>
              <a:t>my_pipe</a:t>
            </a:r>
            <a:r>
              <a:rPr lang="en-US" altLang="en-US" dirty="0" smtClean="0"/>
              <a:t>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 named pipe can be deleted just like any file:</a:t>
            </a:r>
          </a:p>
          <a:p>
            <a:endParaRPr lang="en-US" altLang="en-US" dirty="0" smtClean="0"/>
          </a:p>
          <a:p>
            <a:r>
              <a:rPr lang="en-US" altLang="en-US" dirty="0" err="1" smtClean="0"/>
              <a:t>rm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my_pipe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0723DE-F3C1-40F4-A400-02254F3B1C38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50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Sockets are typically used in server/client communication: server creates socket and binds it to a</a:t>
            </a:r>
          </a:p>
          <a:p>
            <a:r>
              <a:rPr lang="en-US" altLang="en-US" dirty="0" smtClean="0"/>
              <a:t>communication port and waits for connection request from a client (passive role - waits for client</a:t>
            </a:r>
          </a:p>
          <a:p>
            <a:r>
              <a:rPr lang="en-US" altLang="en-US" dirty="0" smtClean="0"/>
              <a:t>to initiate the connection). Client also creates a socket of the same type, then requests a connection</a:t>
            </a:r>
          </a:p>
          <a:p>
            <a:r>
              <a:rPr lang="en-US" altLang="en-US" dirty="0" smtClean="0"/>
              <a:t>to the known port on the known machine (active role - client initiates the connection). Once</a:t>
            </a:r>
          </a:p>
          <a:p>
            <a:r>
              <a:rPr lang="en-US" altLang="en-US" dirty="0" smtClean="0"/>
              <a:t>the server accepts the client's connection request, it will create another socket and bind it to another</a:t>
            </a:r>
          </a:p>
          <a:p>
            <a:r>
              <a:rPr lang="en-US" altLang="en-US" dirty="0" smtClean="0"/>
              <a:t>port, which will be used for further communication with the client. Once this is done, data</a:t>
            </a:r>
          </a:p>
          <a:p>
            <a:r>
              <a:rPr lang="en-US" altLang="en-US" dirty="0" smtClean="0"/>
              <a:t>can flow between the client's socket and the server's second socket. The server's first socket remains</a:t>
            </a:r>
          </a:p>
          <a:p>
            <a:r>
              <a:rPr lang="en-US" altLang="en-US" dirty="0" smtClean="0"/>
              <a:t>open, waiting requests from new clients. Waiting for new requests and communicating with</a:t>
            </a:r>
          </a:p>
          <a:p>
            <a:r>
              <a:rPr lang="en-US" altLang="en-US" dirty="0" smtClean="0"/>
              <a:t>clients with established connection is normally done through different threads (see diagram on the</a:t>
            </a:r>
          </a:p>
          <a:p>
            <a:r>
              <a:rPr lang="en-US" altLang="en-US" dirty="0" smtClean="0"/>
              <a:t>page 9-19).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903FD01-D226-4819-9B84-037972ED0C5C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773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www.corba.org</a:t>
            </a:r>
          </a:p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01F3BB6-E28D-44FD-A2CC-3AFDD1D3DD2D}" type="slidenum">
              <a:rPr lang="en-US" altLang="en-US" sz="1200" b="0">
                <a:latin typeface="Times New Roman" panose="02020603050405020304" pitchFamily="18" charset="0"/>
              </a:rPr>
              <a:pPr/>
              <a:t>20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255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7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9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9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5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7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3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23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0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2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0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23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7" r:id="rId2"/>
    <p:sldLayoutId id="2147483803" r:id="rId3"/>
    <p:sldLayoutId id="2147483798" r:id="rId4"/>
    <p:sldLayoutId id="2147483799" r:id="rId5"/>
    <p:sldLayoutId id="2147483800" r:id="rId6"/>
    <p:sldLayoutId id="2147483804" r:id="rId7"/>
    <p:sldLayoutId id="2147483805" r:id="rId8"/>
    <p:sldLayoutId id="2147483806" r:id="rId9"/>
    <p:sldLayoutId id="2147483801" r:id="rId10"/>
    <p:sldLayoutId id="21474838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en.wikipedia.org/wiki/Gzip" TargetMode="Externa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ITEC452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Distributed Computing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Lecture 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7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err="1" smtClean="0">
                <a:solidFill>
                  <a:schemeClr val="accent1">
                    <a:satMod val="150000"/>
                  </a:schemeClr>
                </a:solidFill>
              </a:rPr>
              <a:t>Interprocess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 Communication (IPC): An Overview</a:t>
            </a:r>
            <a:endParaRPr lang="en-US" sz="32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Hwajung Lee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Messages (3)</a:t>
            </a:r>
            <a:endParaRPr lang="en-US" dirty="0"/>
          </a:p>
        </p:txBody>
      </p:sp>
      <p:sp>
        <p:nvSpPr>
          <p:cNvPr id="21507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smtClean="0"/>
              <a:t>Two Types of Messages</a:t>
            </a:r>
          </a:p>
          <a:p>
            <a:pPr lvl="1"/>
            <a:r>
              <a:rPr lang="en-US" altLang="en-US" smtClean="0"/>
              <a:t>Transient Messages</a:t>
            </a:r>
          </a:p>
          <a:p>
            <a:pPr lvl="2"/>
            <a:r>
              <a:rPr lang="en-US" altLang="en-US" smtClean="0"/>
              <a:t>A message is lost unless the receiver is active at the time of the message delivery and retrieves it during the life of the application</a:t>
            </a:r>
          </a:p>
          <a:p>
            <a:pPr lvl="1"/>
            <a:r>
              <a:rPr lang="en-US" altLang="en-US" smtClean="0"/>
              <a:t>Persistent Messages</a:t>
            </a:r>
          </a:p>
          <a:p>
            <a:pPr lvl="2"/>
            <a:r>
              <a:rPr lang="en-US" altLang="en-US" smtClean="0"/>
              <a:t>Messages are not lost, but saved in a buffer at the time of message delivery</a:t>
            </a:r>
          </a:p>
          <a:p>
            <a:endParaRPr lang="en-US" altLang="en-US" smtClean="0"/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Messages (4)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smtClean="0"/>
              <a:t>Stream</a:t>
            </a:r>
          </a:p>
          <a:p>
            <a:pPr lvl="1"/>
            <a:r>
              <a:rPr lang="en-US" altLang="en-US" smtClean="0"/>
              <a:t>Sequence of data items.</a:t>
            </a:r>
          </a:p>
          <a:p>
            <a:pPr lvl="1"/>
            <a:r>
              <a:rPr lang="en-US" altLang="en-US" smtClean="0"/>
              <a:t>Communication using streams </a:t>
            </a:r>
            <a:r>
              <a:rPr lang="en-US" altLang="en-US" b="1" i="1" smtClean="0"/>
              <a:t>requires a connection establishment</a:t>
            </a:r>
            <a:r>
              <a:rPr lang="en-US" altLang="en-US" i="1" smtClean="0"/>
              <a:t> </a:t>
            </a:r>
            <a:r>
              <a:rPr lang="en-US" altLang="en-US" smtClean="0"/>
              <a:t>between a sender of a receiver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Pipes (1)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4876800"/>
          </a:xfrm>
        </p:spPr>
        <p:txBody>
          <a:bodyPr/>
          <a:lstStyle/>
          <a:p>
            <a:r>
              <a:rPr lang="en-US" altLang="en-US" smtClean="0"/>
              <a:t>Pipes are implemented in file system.</a:t>
            </a:r>
          </a:p>
          <a:p>
            <a:pPr lvl="1"/>
            <a:r>
              <a:rPr lang="en-US" altLang="en-US" smtClean="0"/>
              <a:t>Pipes are basically files with only two file offsets: one for reading, another for writing.</a:t>
            </a:r>
          </a:p>
          <a:p>
            <a:pPr lvl="1"/>
            <a:r>
              <a:rPr lang="en-US" altLang="en-US" smtClean="0"/>
              <a:t>Writing to a pipe and reading from a pipe is strictly in FIFO manner.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50" y="3508375"/>
            <a:ext cx="513715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5410200" y="65659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 b="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Pipes (2) </a:t>
            </a:r>
            <a:br>
              <a:rPr lang="en-US" dirty="0" smtClean="0"/>
            </a:br>
            <a:r>
              <a:rPr lang="en-US" dirty="0" smtClean="0"/>
              <a:t>Two Types of Pipes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" y="1698625"/>
            <a:ext cx="4572000" cy="71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Anonymous (Unnamed) Pipes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698625"/>
            <a:ext cx="4343400" cy="71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dirty="0" smtClean="0"/>
              <a:t>Named Pipes</a:t>
            </a:r>
            <a:endParaRPr lang="en-US" dirty="0"/>
          </a:p>
        </p:txBody>
      </p:sp>
      <p:pic>
        <p:nvPicPr>
          <p:cNvPr id="2458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" y="2693988"/>
            <a:ext cx="4476750" cy="1954212"/>
          </a:xfrm>
          <a:noFill/>
        </p:spPr>
      </p:pic>
      <p:pic>
        <p:nvPicPr>
          <p:cNvPr id="24582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587625"/>
            <a:ext cx="4368800" cy="2136775"/>
          </a:xfrm>
          <a:noFill/>
        </p:spPr>
      </p:pic>
      <p:sp>
        <p:nvSpPr>
          <p:cNvPr id="24583" name="TextBox 8"/>
          <p:cNvSpPr txBox="1">
            <a:spLocks noChangeArrowheads="1"/>
          </p:cNvSpPr>
          <p:nvPr/>
        </p:nvSpPr>
        <p:spPr bwMode="auto">
          <a:xfrm>
            <a:off x="76200" y="4800600"/>
            <a:ext cx="41544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Unidirectional </a:t>
            </a:r>
          </a:p>
          <a:p>
            <a:pPr algn="ctr" eaLnBrk="1" hangingPunct="1">
              <a:buClrTx/>
              <a:buSzTx/>
              <a:buFontTx/>
              <a:buNone/>
            </a:pPr>
            <a:r>
              <a:rPr lang="en-US" altLang="en-US" sz="1200" b="0">
                <a:latin typeface="Tahoma" panose="020B0604030504040204" pitchFamily="34" charset="0"/>
              </a:rPr>
              <a:t>To communicate two related processes in both directions, two anonymous pipes must be created.</a:t>
            </a:r>
          </a:p>
        </p:txBody>
      </p:sp>
      <p:sp>
        <p:nvSpPr>
          <p:cNvPr id="24584" name="TextBox 9"/>
          <p:cNvSpPr txBox="1">
            <a:spLocks noChangeArrowheads="1"/>
          </p:cNvSpPr>
          <p:nvPr/>
        </p:nvSpPr>
        <p:spPr bwMode="auto">
          <a:xfrm>
            <a:off x="4800600" y="4824413"/>
            <a:ext cx="4343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Full-duplex or half-duplex</a:t>
            </a:r>
          </a:p>
        </p:txBody>
      </p:sp>
      <p:sp>
        <p:nvSpPr>
          <p:cNvPr id="24585" name="TextBox 10"/>
          <p:cNvSpPr txBox="1">
            <a:spLocks noChangeArrowheads="1"/>
          </p:cNvSpPr>
          <p:nvPr/>
        </p:nvSpPr>
        <p:spPr bwMode="auto">
          <a:xfrm>
            <a:off x="5486400" y="51054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 b="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  <p:sp>
        <p:nvSpPr>
          <p:cNvPr id="24586" name="TextBox 9"/>
          <p:cNvSpPr txBox="1">
            <a:spLocks noChangeArrowheads="1"/>
          </p:cNvSpPr>
          <p:nvPr/>
        </p:nvSpPr>
        <p:spPr bwMode="auto">
          <a:xfrm>
            <a:off x="5638800" y="5410200"/>
            <a:ext cx="301076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For example, one can create a pipe and 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set up </a:t>
            </a:r>
            <a:r>
              <a:rPr lang="en-US" altLang="en-US" sz="1200" b="0" dirty="0" err="1">
                <a:latin typeface="Arial" panose="020B0604020202020204" pitchFamily="34" charset="0"/>
                <a:cs typeface="Arial" panose="020B0604020202020204" pitchFamily="34" charset="0"/>
                <a:hlinkClick r:id="rId5" tooltip="Gzip"/>
              </a:rPr>
              <a:t>gzip</a:t>
            </a:r>
            <a:r>
              <a:rPr lang="en-US" alt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 to compress things piped to it:</a:t>
            </a:r>
          </a:p>
          <a:p>
            <a:pPr eaLnBrk="1" hangingPunct="1">
              <a:buClrTx/>
              <a:buSzTx/>
              <a:buFontTx/>
              <a:buNone/>
            </a:pP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mkfifo</a:t>
            </a:r>
            <a:r>
              <a:rPr lang="en-US" alt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200" b="0" dirty="0" err="1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r>
              <a:rPr lang="en-US" alt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gzip</a:t>
            </a:r>
            <a:r>
              <a:rPr lang="en-US" alt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 -9 -c 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200" b="0" dirty="0" err="1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r>
              <a:rPr lang="en-US" alt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alt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 out.gz 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alt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Tx/>
              <a:buSzTx/>
              <a:buNone/>
            </a:pPr>
            <a:r>
              <a:rPr lang="en-US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cat </a:t>
            </a:r>
            <a:r>
              <a:rPr lang="en-US" alt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file &gt; </a:t>
            </a:r>
            <a:r>
              <a:rPr lang="en-US" altLang="en-US" sz="1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r>
              <a:rPr lang="en-US" alt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ClrTx/>
              <a:buSzTx/>
              <a:buNone/>
            </a:pPr>
            <a:r>
              <a:rPr lang="en-US" alt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rm</a:t>
            </a:r>
            <a:r>
              <a:rPr lang="en-US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endParaRPr lang="en-US" alt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Courier New" panose="02070309020205020404" pitchFamily="49" charset="0"/>
              </a:rPr>
              <a:t>cat file &gt; my_pipe</a:t>
            </a:r>
            <a:r>
              <a:rPr kumimoji="0" lang="en-US" altLang="en-US" sz="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rPr>
              <a:t> </a:t>
            </a:r>
            <a:endParaRPr kumimoji="0" lang="en-US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43400" y="1828800"/>
            <a:ext cx="4724400" cy="3665538"/>
          </a:xfr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Sockets (1)</a:t>
            </a:r>
            <a:endParaRPr lang="en-US" dirty="0"/>
          </a:p>
        </p:txBody>
      </p:sp>
      <p:sp>
        <p:nvSpPr>
          <p:cNvPr id="26628" name="Content Placeholder 5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953000" cy="4873625"/>
          </a:xfrm>
        </p:spPr>
        <p:txBody>
          <a:bodyPr/>
          <a:lstStyle/>
          <a:p>
            <a:r>
              <a:rPr lang="en-US" altLang="en-US" smtClean="0"/>
              <a:t>Sockets are abstract endpoints of communication between a pair of processes.</a:t>
            </a:r>
          </a:p>
          <a:p>
            <a:pPr lvl="1"/>
            <a:r>
              <a:rPr lang="en-US" altLang="en-US" smtClean="0"/>
              <a:t>originally used in BSD 4.2 (1983)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by now widely accepted in other operating systems.</a:t>
            </a:r>
          </a:p>
          <a:p>
            <a:pPr lvl="1"/>
            <a:r>
              <a:rPr lang="en-US" altLang="en-US" smtClean="0"/>
              <a:t>typically used in server/client communication.</a:t>
            </a:r>
          </a:p>
        </p:txBody>
      </p:sp>
      <p:sp>
        <p:nvSpPr>
          <p:cNvPr id="26629" name="TextBox 8"/>
          <p:cNvSpPr txBox="1">
            <a:spLocks noChangeArrowheads="1"/>
          </p:cNvSpPr>
          <p:nvPr/>
        </p:nvSpPr>
        <p:spPr bwMode="auto">
          <a:xfrm>
            <a:off x="990600" y="3395663"/>
            <a:ext cx="4070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1600" b="0" i="1" u="sng">
                <a:latin typeface="Tahoma" panose="020B0604030504040204" pitchFamily="34" charset="0"/>
              </a:rPr>
              <a:t>Note</a:t>
            </a:r>
            <a:r>
              <a:rPr lang="en-US" altLang="en-US" sz="1600" b="0">
                <a:latin typeface="Tahoma" panose="020B0604030504040204" pitchFamily="34" charset="0"/>
              </a:rPr>
              <a:t>: BSD (Berkeley Software Distribution)</a:t>
            </a:r>
          </a:p>
        </p:txBody>
      </p:sp>
      <p:sp>
        <p:nvSpPr>
          <p:cNvPr id="26630" name="TextBox 9"/>
          <p:cNvSpPr txBox="1">
            <a:spLocks noChangeArrowheads="1"/>
          </p:cNvSpPr>
          <p:nvPr/>
        </p:nvSpPr>
        <p:spPr bwMode="auto">
          <a:xfrm>
            <a:off x="5291138" y="5727700"/>
            <a:ext cx="3319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 b="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Sockets (2)</a:t>
            </a:r>
            <a:endParaRPr lang="en-US" dirty="0"/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447800"/>
            <a:ext cx="6248400" cy="5099050"/>
          </a:xfrm>
          <a:noFill/>
        </p:spPr>
      </p:pic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5334000" y="65532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 b="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IPCs (1)</a:t>
            </a: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smtClean="0"/>
              <a:t>Remote Procedure Call (RPC)</a:t>
            </a:r>
          </a:p>
          <a:p>
            <a:pPr lvl="1"/>
            <a:r>
              <a:rPr lang="en-US" altLang="en-US" smtClean="0"/>
              <a:t>A procedure call that helps a client communicate with a server running on a different machine that may belong to a different network and a different administrative domain</a:t>
            </a:r>
          </a:p>
          <a:p>
            <a:pPr lvl="1"/>
            <a:r>
              <a:rPr lang="en-US" altLang="en-US" smtClean="0"/>
              <a:t>The task of packing the parameters of the call into a message is called </a:t>
            </a:r>
            <a:r>
              <a:rPr lang="en-US" altLang="en-US" b="1" i="1" u="sng" smtClean="0"/>
              <a:t>parameter marshalling</a:t>
            </a:r>
            <a:r>
              <a:rPr lang="en-US" altLang="en-US" b="1" i="1" smtClean="0"/>
              <a:t>.</a:t>
            </a:r>
          </a:p>
          <a:p>
            <a:r>
              <a:rPr lang="en-US" altLang="en-US" smtClean="0"/>
              <a:t>Remote Method Invocation (RMI)</a:t>
            </a:r>
          </a:p>
          <a:p>
            <a:pPr lvl="1"/>
            <a:r>
              <a:rPr lang="en-US" altLang="en-US" u="sng" smtClean="0"/>
              <a:t>A generalization of RPC </a:t>
            </a:r>
            <a:r>
              <a:rPr lang="en-US" altLang="en-US" smtClean="0"/>
              <a:t>in an object-oriented environment.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IPCs (2)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smtClean="0"/>
              <a:t>Web Services</a:t>
            </a:r>
          </a:p>
          <a:p>
            <a:pPr lvl="1"/>
            <a:r>
              <a:rPr lang="en-US" altLang="en-US" smtClean="0"/>
              <a:t>Most web services are based on XML that is widely used for </a:t>
            </a:r>
            <a:r>
              <a:rPr lang="en-US" altLang="en-US" u="sng" smtClean="0"/>
              <a:t>cross-platform data communication</a:t>
            </a:r>
            <a:r>
              <a:rPr lang="en-US" altLang="en-US" smtClean="0"/>
              <a:t> including:</a:t>
            </a:r>
          </a:p>
          <a:p>
            <a:pPr lvl="2"/>
            <a:r>
              <a:rPr lang="en-US" altLang="en-US" smtClean="0"/>
              <a:t>Simple Object Access Protocol (SOAP)</a:t>
            </a:r>
          </a:p>
          <a:p>
            <a:pPr lvl="3"/>
            <a:r>
              <a:rPr lang="en-US" altLang="en-US" smtClean="0"/>
              <a:t>SOAP allows a one-way message containing a structured data to be sent from one process to another using any transport protocol like TCP.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IPCs (3)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lvl="2"/>
            <a:r>
              <a:rPr lang="en-US" altLang="en-US" smtClean="0"/>
              <a:t>Web Service Description Language (WSDL)</a:t>
            </a:r>
          </a:p>
          <a:p>
            <a:pPr lvl="3"/>
            <a:r>
              <a:rPr lang="en-US" altLang="en-US" smtClean="0"/>
              <a:t>It describes the public interface to the web service. </a:t>
            </a:r>
          </a:p>
          <a:p>
            <a:pPr lvl="3"/>
            <a:r>
              <a:rPr lang="en-US" altLang="en-US" smtClean="0"/>
              <a:t>An XML-based service description that explains how a client should communicate using the web service</a:t>
            </a:r>
          </a:p>
          <a:p>
            <a:pPr lvl="2"/>
            <a:r>
              <a:rPr lang="en-US" altLang="en-US" smtClean="0"/>
              <a:t>Universal Description Discovery, and Integration specification (UDDI)</a:t>
            </a:r>
          </a:p>
          <a:p>
            <a:pPr lvl="2"/>
            <a:r>
              <a:rPr lang="en-US" altLang="en-US" smtClean="0"/>
              <a:t>Java Web Services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IPCs (4)</a:t>
            </a:r>
            <a:endParaRPr lang="en-US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smtClean="0"/>
              <a:t>Event Notification</a:t>
            </a:r>
          </a:p>
          <a:p>
            <a:pPr lvl="1"/>
            <a:r>
              <a:rPr lang="en-US" altLang="en-US" smtClean="0"/>
              <a:t>Event notification systems help establish a form of asynchronous communication among distributed objects on heterogeneous platforms.</a:t>
            </a:r>
          </a:p>
          <a:p>
            <a:pPr lvl="1"/>
            <a:r>
              <a:rPr lang="en-US" altLang="en-US" b="1" smtClean="0"/>
              <a:t>Jini®, </a:t>
            </a:r>
            <a:r>
              <a:rPr lang="en-US" altLang="en-US" smtClean="0"/>
              <a:t>also called </a:t>
            </a:r>
            <a:r>
              <a:rPr lang="en-US" altLang="en-US" b="1" smtClean="0"/>
              <a:t>Apache River</a:t>
            </a:r>
            <a:r>
              <a:rPr lang="en-US" altLang="en-US" smtClean="0"/>
              <a:t>, a product of Sun Microsystems, provides event notification service for Java-based platforms. It allows subscribers in one JVM to receive notification of events of interest from another JVM.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 to IPC (1)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975"/>
          </a:xfrm>
        </p:spPr>
        <p:txBody>
          <a:bodyPr/>
          <a:lstStyle/>
          <a:p>
            <a:r>
              <a:rPr lang="en-US" altLang="en-US" smtClean="0"/>
              <a:t>Interprocess Communication (</a:t>
            </a:r>
            <a:r>
              <a:rPr lang="en-US" altLang="en-US" b="1" smtClean="0">
                <a:solidFill>
                  <a:srgbClr val="0000FF"/>
                </a:solidFill>
              </a:rPr>
              <a:t>IPC</a:t>
            </a:r>
            <a:r>
              <a:rPr lang="en-US" altLang="en-US" smtClean="0"/>
              <a:t>) is </a:t>
            </a:r>
            <a:r>
              <a:rPr lang="en-US" altLang="en-US" b="1" smtClean="0">
                <a:solidFill>
                  <a:srgbClr val="0000FF"/>
                </a:solidFill>
              </a:rPr>
              <a:t>at the heart of distributed computing</a:t>
            </a:r>
            <a:r>
              <a:rPr lang="en-US" altLang="en-US" smtClean="0"/>
              <a:t>.</a:t>
            </a:r>
          </a:p>
          <a:p>
            <a:r>
              <a:rPr lang="en-US" altLang="en-US" smtClean="0"/>
              <a:t>Processes and Threads</a:t>
            </a:r>
          </a:p>
          <a:p>
            <a:pPr lvl="1"/>
            <a:r>
              <a:rPr lang="en-US" altLang="en-US" b="1" i="1" smtClean="0"/>
              <a:t>Process</a:t>
            </a:r>
            <a:r>
              <a:rPr lang="en-US" altLang="en-US" smtClean="0"/>
              <a:t> is the execution of a program</a:t>
            </a:r>
          </a:p>
          <a:p>
            <a:pPr lvl="1"/>
            <a:r>
              <a:rPr lang="en-US" altLang="en-US" b="1" i="1" smtClean="0"/>
              <a:t>Threads</a:t>
            </a:r>
            <a:r>
              <a:rPr lang="en-US" altLang="en-US" smtClean="0"/>
              <a:t> are lightweight processes </a:t>
            </a:r>
          </a:p>
          <a:p>
            <a:pPr lvl="2"/>
            <a:r>
              <a:rPr lang="en-US" altLang="en-US" smtClean="0"/>
              <a:t>Like a process, each thread maintains a separate flow of control, but threads share a common address space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IPCs (5)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76800"/>
          </a:xfrm>
        </p:spPr>
        <p:txBody>
          <a:bodyPr/>
          <a:lstStyle/>
          <a:p>
            <a:r>
              <a:rPr lang="en-US" altLang="en-US" smtClean="0"/>
              <a:t>Common Object Request Broker Architecture (CORBA)</a:t>
            </a:r>
          </a:p>
          <a:p>
            <a:pPr lvl="1"/>
            <a:r>
              <a:rPr lang="en-US" altLang="en-US" smtClean="0"/>
              <a:t>The framework of a middleware that enables clients to transparently access remote objects across a distributed computing platform, </a:t>
            </a:r>
            <a:r>
              <a:rPr lang="en-US" altLang="en-US" u="sng" smtClean="0"/>
              <a:t>regardless of the machines </a:t>
            </a:r>
            <a:r>
              <a:rPr lang="en-US" altLang="en-US" smtClean="0"/>
              <a:t>on which they are running </a:t>
            </a:r>
            <a:r>
              <a:rPr lang="en-US" altLang="en-US" u="sng" smtClean="0"/>
              <a:t>or the language </a:t>
            </a:r>
            <a:r>
              <a:rPr lang="en-US" altLang="en-US" smtClean="0"/>
              <a:t>in which they are written.</a:t>
            </a:r>
          </a:p>
          <a:p>
            <a:pPr lvl="2"/>
            <a:r>
              <a:rPr lang="en-US" altLang="en-US" smtClean="0"/>
              <a:t>Its specifications were drown by the </a:t>
            </a:r>
            <a:r>
              <a:rPr lang="en-US" altLang="en-US" b="1" smtClean="0"/>
              <a:t>Object Management Group (OMG) </a:t>
            </a:r>
            <a:r>
              <a:rPr lang="en-US" altLang="en-US" smtClean="0"/>
              <a:t>consisting of some 700 companies.</a:t>
            </a:r>
          </a:p>
          <a:p>
            <a:pPr lvl="2"/>
            <a:r>
              <a:rPr lang="en-US" altLang="en-US" smtClean="0"/>
              <a:t>The core of CORBA is the </a:t>
            </a:r>
            <a:r>
              <a:rPr lang="en-US" altLang="en-US" b="1" smtClean="0"/>
              <a:t>Object Request Broker (ORB)</a:t>
            </a:r>
            <a:r>
              <a:rPr lang="en-US" alt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IPCs (6)</a:t>
            </a:r>
            <a:endParaRPr 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smtClean="0"/>
              <a:t>Mobile Agents</a:t>
            </a:r>
          </a:p>
          <a:p>
            <a:pPr lvl="1"/>
            <a:r>
              <a:rPr lang="en-US" altLang="en-US" smtClean="0"/>
              <a:t>A piece of code that migrates from one machine to another.</a:t>
            </a:r>
          </a:p>
          <a:p>
            <a:pPr lvl="1"/>
            <a:r>
              <a:rPr lang="en-US" altLang="en-US" smtClean="0"/>
              <a:t>The code, which is an executable program, is called a </a:t>
            </a:r>
            <a:r>
              <a:rPr lang="en-US" altLang="en-US" b="1" i="1" smtClean="0"/>
              <a:t>script</a:t>
            </a:r>
          </a:p>
          <a:p>
            <a:pPr lvl="1"/>
            <a:r>
              <a:rPr lang="en-US" altLang="en-US" smtClean="0"/>
              <a:t>Agents carry data values or procedure arguments or results across machines</a:t>
            </a:r>
          </a:p>
          <a:p>
            <a:pPr lvl="1"/>
            <a:r>
              <a:rPr lang="en-US" altLang="en-US" smtClean="0"/>
              <a:t>The use of an interpretable language like</a:t>
            </a:r>
            <a:r>
              <a:rPr lang="en-US" altLang="en-US" b="1" smtClean="0"/>
              <a:t> Tcl </a:t>
            </a:r>
            <a:r>
              <a:rPr lang="en-US" altLang="en-US" smtClean="0"/>
              <a:t>makes it easy to support mobile agent based communication on heterogeneous platforms.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IPCs (7)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smtClean="0"/>
              <a:t>Basic Group Communication Services</a:t>
            </a:r>
          </a:p>
          <a:p>
            <a:pPr lvl="1"/>
            <a:r>
              <a:rPr lang="en-US" altLang="en-US" smtClean="0"/>
              <a:t>With the rapid growth of the World Wide Web and electronic commerce, </a:t>
            </a:r>
            <a:r>
              <a:rPr lang="en-US" altLang="en-US" u="sng" smtClean="0"/>
              <a:t>group oriented activities </a:t>
            </a:r>
            <a:r>
              <a:rPr lang="en-US" altLang="en-US" smtClean="0"/>
              <a:t>have substantially increased in recent years.</a:t>
            </a:r>
          </a:p>
          <a:p>
            <a:pPr lvl="1"/>
            <a:r>
              <a:rPr lang="en-US" altLang="en-US" smtClean="0"/>
              <a:t>Multicasts are useful in the implementation of specific group service.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IPCs (7)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smtClean="0"/>
              <a:t>Basic Group Communication Services</a:t>
            </a:r>
          </a:p>
          <a:p>
            <a:pPr lvl="1"/>
            <a:r>
              <a:rPr lang="en-US" altLang="en-US" smtClean="0"/>
              <a:t>With the rapid growth of the World Wide Web and electronic commerce, </a:t>
            </a:r>
            <a:r>
              <a:rPr lang="en-US" altLang="en-US" u="sng" smtClean="0"/>
              <a:t>group oriented activities </a:t>
            </a:r>
            <a:r>
              <a:rPr lang="en-US" altLang="en-US" smtClean="0"/>
              <a:t>have substantially increased in recent years.</a:t>
            </a:r>
          </a:p>
          <a:p>
            <a:pPr lvl="1"/>
            <a:r>
              <a:rPr lang="en-US" altLang="en-US" smtClean="0"/>
              <a:t>Multicasts are useful in the implementation of specific group service. If interested, read Chapter 15.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 to IPC (2)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b="1" smtClean="0">
                <a:solidFill>
                  <a:srgbClr val="0000FF"/>
                </a:solidFill>
              </a:rPr>
              <a:t>Client-Server Model</a:t>
            </a:r>
          </a:p>
          <a:p>
            <a:pPr lvl="1"/>
            <a:r>
              <a:rPr lang="en-US" altLang="en-US" u="sng" smtClean="0"/>
              <a:t>a widely accepted </a:t>
            </a:r>
            <a:r>
              <a:rPr lang="en-US" altLang="en-US" smtClean="0"/>
              <a:t>model for designing distributed system</a:t>
            </a:r>
          </a:p>
          <a:p>
            <a:pPr lvl="1"/>
            <a:r>
              <a:rPr lang="en-US" altLang="en-US" smtClean="0"/>
              <a:t>Example: a search engine like Google®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 to IPC (3)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495800" cy="4624388"/>
          </a:xfrm>
        </p:spPr>
        <p:txBody>
          <a:bodyPr/>
          <a:lstStyle/>
          <a:p>
            <a:r>
              <a:rPr lang="en-US" altLang="en-US" smtClean="0"/>
              <a:t>Middleware</a:t>
            </a:r>
          </a:p>
          <a:p>
            <a:pPr lvl="1"/>
            <a:r>
              <a:rPr lang="en-US" altLang="en-US" smtClean="0"/>
              <a:t>Processes, processors, and objects may be scattered anywhere in a network. </a:t>
            </a:r>
          </a:p>
          <a:p>
            <a:pPr lvl="1"/>
            <a:r>
              <a:rPr lang="en-US" altLang="en-US" smtClean="0"/>
              <a:t>From developing distributed applications, transparency is a desirable property. </a:t>
            </a:r>
          </a:p>
          <a:p>
            <a:pPr lvl="1"/>
            <a:r>
              <a:rPr lang="en-US" altLang="en-US" smtClean="0"/>
              <a:t>The layer of software that makes it possible is called </a:t>
            </a:r>
            <a:r>
              <a:rPr lang="en-US" altLang="en-US" b="1" i="1" smtClean="0"/>
              <a:t>middleware</a:t>
            </a:r>
            <a:r>
              <a:rPr lang="en-US" altLang="en-US" smtClean="0"/>
              <a:t>.</a:t>
            </a:r>
          </a:p>
        </p:txBody>
      </p:sp>
      <p:grpSp>
        <p:nvGrpSpPr>
          <p:cNvPr id="13316" name="Group 20"/>
          <p:cNvGrpSpPr>
            <a:grpSpLocks/>
          </p:cNvGrpSpPr>
          <p:nvPr/>
        </p:nvGrpSpPr>
        <p:grpSpPr bwMode="auto">
          <a:xfrm>
            <a:off x="5029200" y="2514600"/>
            <a:ext cx="3810000" cy="2381250"/>
            <a:chOff x="1447800" y="4724400"/>
            <a:chExt cx="3810000" cy="2381310"/>
          </a:xfrm>
        </p:grpSpPr>
        <p:sp>
          <p:nvSpPr>
            <p:cNvPr id="5" name="Rectangle 4"/>
            <p:cNvSpPr/>
            <p:nvPr/>
          </p:nvSpPr>
          <p:spPr>
            <a:xfrm>
              <a:off x="1676400" y="4724400"/>
              <a:ext cx="3352800" cy="533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Applications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682264" y="5299672"/>
              <a:ext cx="3352800" cy="5334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Middleware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676400" y="5867400"/>
              <a:ext cx="914400" cy="5334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OS of Machine 1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95600" y="5867400"/>
              <a:ext cx="914400" cy="533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OS of Machine 2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14800" y="5867400"/>
              <a:ext cx="914400" cy="5334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OS of Machine 3</a:t>
              </a:r>
            </a:p>
          </p:txBody>
        </p:sp>
        <p:grpSp>
          <p:nvGrpSpPr>
            <p:cNvPr id="13332" name="Group 18"/>
            <p:cNvGrpSpPr>
              <a:grpSpLocks/>
            </p:cNvGrpSpPr>
            <p:nvPr/>
          </p:nvGrpSpPr>
          <p:grpSpPr bwMode="auto">
            <a:xfrm>
              <a:off x="1447800" y="6400800"/>
              <a:ext cx="3810000" cy="457200"/>
              <a:chOff x="1447800" y="6400800"/>
              <a:chExt cx="3810000" cy="457200"/>
            </a:xfrm>
          </p:grpSpPr>
          <p:sp>
            <p:nvSpPr>
              <p:cNvPr id="15" name="Left-Right Arrow 14"/>
              <p:cNvSpPr/>
              <p:nvPr/>
            </p:nvSpPr>
            <p:spPr>
              <a:xfrm>
                <a:off x="1447800" y="6553200"/>
                <a:ext cx="3810000" cy="304800"/>
              </a:xfrm>
              <a:prstGeom prst="leftRightArrow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027256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276600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495800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3333" name="TextBox 19"/>
            <p:cNvSpPr txBox="1">
              <a:spLocks noChangeArrowheads="1"/>
            </p:cNvSpPr>
            <p:nvPr/>
          </p:nvSpPr>
          <p:spPr bwMode="auto">
            <a:xfrm>
              <a:off x="2747862" y="6705600"/>
              <a:ext cx="12907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"/>
                <a:defRPr sz="32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Char char=""/>
                <a:defRPr sz="28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66C7D"/>
                </a:buClr>
                <a:buFont typeface="Arial" panose="020B0604020202020204" pitchFamily="34" charset="0"/>
                <a:buChar char="▪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BB76D"/>
                </a:buClr>
                <a:buFont typeface="Arial" panose="020B0604020202020204" pitchFamily="34" charset="0"/>
                <a:buChar char="▪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eaLnBrk="1" hangingPunct="1">
                <a:buClrTx/>
                <a:buSzTx/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Network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 to IPC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lvl="1"/>
            <a:r>
              <a:rPr lang="en-US" altLang="en-US" smtClean="0"/>
              <a:t>Some important middleware services address the following issues:</a:t>
            </a:r>
          </a:p>
          <a:p>
            <a:pPr lvl="2"/>
            <a:r>
              <a:rPr lang="en-US" altLang="en-US" smtClean="0"/>
              <a:t>How does a process </a:t>
            </a:r>
            <a:r>
              <a:rPr lang="en-US" altLang="en-US" smtClean="0">
                <a:solidFill>
                  <a:srgbClr val="FF0000"/>
                </a:solidFill>
              </a:rPr>
              <a:t>locate</a:t>
            </a:r>
            <a:r>
              <a:rPr lang="en-US" altLang="en-US" smtClean="0"/>
              <a:t> another named process or object anywhere on the Internet?</a:t>
            </a:r>
          </a:p>
          <a:p>
            <a:pPr lvl="2"/>
            <a:r>
              <a:rPr lang="en-US" altLang="en-US" smtClean="0"/>
              <a:t>How does a process in the application layer </a:t>
            </a:r>
            <a:r>
              <a:rPr lang="en-US" altLang="en-US" smtClean="0">
                <a:solidFill>
                  <a:srgbClr val="FF0000"/>
                </a:solidFill>
              </a:rPr>
              <a:t>communicate with </a:t>
            </a:r>
            <a:r>
              <a:rPr lang="en-US" altLang="en-US" smtClean="0"/>
              <a:t>another process anywhere on the Internet?</a:t>
            </a:r>
          </a:p>
          <a:p>
            <a:pPr lvl="2"/>
            <a:r>
              <a:rPr lang="en-US" altLang="en-US" smtClean="0">
                <a:solidFill>
                  <a:srgbClr val="FF0000"/>
                </a:solidFill>
              </a:rPr>
              <a:t>How to isolate </a:t>
            </a:r>
            <a:r>
              <a:rPr lang="en-US" altLang="en-US" smtClean="0"/>
              <a:t>the application programs from </a:t>
            </a:r>
            <a:r>
              <a:rPr lang="en-US" altLang="en-US" smtClean="0">
                <a:solidFill>
                  <a:srgbClr val="FF0000"/>
                </a:solidFill>
              </a:rPr>
              <a:t>differences</a:t>
            </a:r>
            <a:r>
              <a:rPr lang="en-US" altLang="en-US" smtClean="0"/>
              <a:t> in programming languages and communication protocols?</a:t>
            </a:r>
          </a:p>
          <a:p>
            <a:pPr lvl="2"/>
            <a:r>
              <a:rPr lang="en-US" altLang="en-US" smtClean="0"/>
              <a:t>How is the </a:t>
            </a:r>
            <a:r>
              <a:rPr lang="en-US" altLang="en-US" smtClean="0">
                <a:solidFill>
                  <a:srgbClr val="FF0000"/>
                </a:solidFill>
              </a:rPr>
              <a:t>security</a:t>
            </a:r>
            <a:r>
              <a:rPr lang="en-US" altLang="en-US" smtClean="0"/>
              <a:t> of the communication guaranteed </a:t>
            </a:r>
            <a:r>
              <a:rPr lang="en-US" altLang="en-US" smtClean="0">
                <a:solidFill>
                  <a:srgbClr val="FF0000"/>
                </a:solidFill>
              </a:rPr>
              <a:t>without any knowledge </a:t>
            </a:r>
            <a:r>
              <a:rPr lang="en-US" altLang="en-US" smtClean="0"/>
              <a:t>about the trustworthiness of the operating systems at the two endpoints?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Four General Approaches of IPC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smtClean="0"/>
              <a:t>Shared Memory</a:t>
            </a:r>
          </a:p>
          <a:p>
            <a:endParaRPr lang="en-US" altLang="en-US" smtClean="0"/>
          </a:p>
          <a:p>
            <a:r>
              <a:rPr lang="en-US" altLang="en-US" smtClean="0"/>
              <a:t>Messages</a:t>
            </a:r>
          </a:p>
          <a:p>
            <a:endParaRPr lang="en-US" altLang="en-US" smtClean="0"/>
          </a:p>
          <a:p>
            <a:r>
              <a:rPr lang="en-US" altLang="en-US" smtClean="0"/>
              <a:t>Pipes</a:t>
            </a:r>
          </a:p>
          <a:p>
            <a:endParaRPr lang="en-US" altLang="en-US" smtClean="0"/>
          </a:p>
          <a:p>
            <a:r>
              <a:rPr lang="en-US" altLang="en-US" smtClean="0"/>
              <a:t>Sockets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Shared Memory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25975"/>
          </a:xfrm>
        </p:spPr>
        <p:txBody>
          <a:bodyPr/>
          <a:lstStyle/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</a:pPr>
            <a:r>
              <a:rPr lang="en-US" altLang="en-US" smtClean="0"/>
              <a:t>Two or several processes can map a segment of their virtual space into an identical segment of physical memory. </a:t>
            </a:r>
          </a:p>
          <a:p>
            <a:pPr marL="703263" lvl="2" indent="-319088">
              <a:spcBef>
                <a:spcPct val="0"/>
              </a:spcBef>
              <a:buClr>
                <a:srgbClr val="3792AA"/>
              </a:buClr>
              <a:buSzPct val="80000"/>
              <a:buFont typeface="Wingdings 2" panose="05020102010507070707" pitchFamily="18" charset="2"/>
              <a:buChar char=""/>
            </a:pPr>
            <a:r>
              <a:rPr lang="en-US" altLang="en-US" smtClean="0"/>
              <a:t>Shared memory is </a:t>
            </a:r>
            <a:r>
              <a:rPr lang="en-US" altLang="en-US" b="1" i="1" smtClean="0"/>
              <a:t>the most efficient way</a:t>
            </a:r>
            <a:r>
              <a:rPr lang="en-US" altLang="en-US" b="1" smtClean="0"/>
              <a:t> </a:t>
            </a:r>
            <a:r>
              <a:rPr lang="en-US" altLang="en-US" smtClean="0"/>
              <a:t>of IPC</a:t>
            </a:r>
          </a:p>
          <a:p>
            <a:pPr marL="703263" lvl="2" indent="-319088">
              <a:spcBef>
                <a:spcPct val="0"/>
              </a:spcBef>
              <a:buClr>
                <a:srgbClr val="3792AA"/>
              </a:buClr>
              <a:buSzPct val="80000"/>
              <a:buFont typeface="Wingdings 2" panose="05020102010507070707" pitchFamily="18" charset="2"/>
              <a:buChar char=""/>
            </a:pPr>
            <a:r>
              <a:rPr lang="en-US" altLang="en-US" smtClean="0"/>
              <a:t>But it may </a:t>
            </a:r>
            <a:r>
              <a:rPr lang="en-US" altLang="en-US" b="1" i="1" smtClean="0"/>
              <a:t>require synchronization</a:t>
            </a:r>
          </a:p>
          <a:p>
            <a:endParaRPr lang="en-US" altLang="en-US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657600"/>
            <a:ext cx="5562600" cy="262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4191000" y="63246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 b="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Messages (1)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5029200" cy="4873625"/>
          </a:xfrm>
        </p:spPr>
        <p:txBody>
          <a:bodyPr/>
          <a:lstStyle/>
          <a:p>
            <a:r>
              <a:rPr lang="en-US" altLang="en-US" smtClean="0"/>
              <a:t>Most distributed applications are implemented using message passing. </a:t>
            </a:r>
          </a:p>
          <a:p>
            <a:pPr lvl="1"/>
            <a:r>
              <a:rPr lang="en-US" altLang="en-US" smtClean="0"/>
              <a:t>Messages are </a:t>
            </a:r>
            <a:r>
              <a:rPr lang="en-US" altLang="en-US" b="1" i="1" smtClean="0"/>
              <a:t>less efficient</a:t>
            </a:r>
            <a:r>
              <a:rPr lang="en-US" altLang="en-US" b="1" smtClean="0"/>
              <a:t> </a:t>
            </a:r>
            <a:r>
              <a:rPr lang="en-US" altLang="en-US" smtClean="0"/>
              <a:t>than shared memory (</a:t>
            </a:r>
            <a:r>
              <a:rPr lang="en-US" altLang="en-US" b="1" i="1" smtClean="0"/>
              <a:t>require buffering and synchronization</a:t>
            </a:r>
            <a:r>
              <a:rPr lang="en-US" altLang="en-US" smtClean="0"/>
              <a:t>), but sometimes are more suitable due to the built-in synchronization</a:t>
            </a:r>
          </a:p>
          <a:p>
            <a:pPr lvl="1"/>
            <a:endParaRPr lang="en-US" altLang="en-US" smtClean="0"/>
          </a:p>
        </p:txBody>
      </p:sp>
      <p:pic>
        <p:nvPicPr>
          <p:cNvPr id="19460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35550" y="1752600"/>
            <a:ext cx="3903663" cy="3505200"/>
          </a:xfrm>
          <a:noFill/>
        </p:spPr>
      </p:pic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5334000" y="51816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 b="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Messages (2)</a:t>
            </a:r>
            <a:endParaRPr lang="en-US" dirty="0"/>
          </a:p>
        </p:txBody>
      </p:sp>
      <p:sp>
        <p:nvSpPr>
          <p:cNvPr id="20483" name="Content Placeholder 5"/>
          <p:cNvSpPr>
            <a:spLocks noGrp="1"/>
          </p:cNvSpPr>
          <p:nvPr>
            <p:ph sz="half" idx="1"/>
          </p:nvPr>
        </p:nvSpPr>
        <p:spPr>
          <a:xfrm>
            <a:off x="228600" y="1773238"/>
            <a:ext cx="4800600" cy="4624387"/>
          </a:xfrm>
        </p:spPr>
        <p:txBody>
          <a:bodyPr/>
          <a:lstStyle/>
          <a:p>
            <a:pPr lvl="1"/>
            <a:r>
              <a:rPr lang="en-US" altLang="en-US" smtClean="0"/>
              <a:t>The messaging layer is logically located just above the TCP/IP or the UDP/IP layer, but below the application layer.</a:t>
            </a:r>
          </a:p>
          <a:p>
            <a:pPr lvl="1"/>
            <a:r>
              <a:rPr lang="en-US" altLang="en-US" smtClean="0"/>
              <a:t>The implementation of sockets at the TCP or the UDP layer helps processes address one another using specific socket addresses.</a:t>
            </a:r>
          </a:p>
          <a:p>
            <a:pPr lvl="1"/>
            <a:endParaRPr lang="en-US" altLang="en-US" smtClean="0"/>
          </a:p>
          <a:p>
            <a:endParaRPr lang="en-US" altLang="en-US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550" y="1752600"/>
            <a:ext cx="3903663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5334000" y="51816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 b="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64&quot;&gt;&lt;/object&gt;&lt;object type=&quot;2&quot; unique_id=&quot;10165&quot;&gt;&lt;object type=&quot;3&quot; unique_id=&quot;10166&quot;&gt;&lt;property id=&quot;20148&quot; value=&quot;5&quot;/&gt;&lt;property id=&quot;20300&quot; value=&quot;Slide 1 - &amp;quot;ITEC452&amp;#x0D;&amp;#x0A;Distributed Computing&amp;#x0D;&amp;#x0A;&amp;#x0D;&amp;#x0A;&amp;#x0D;&amp;#x0A;Lecture 2&amp;#x0D;&amp;#x0A;Interprocess Communication (IPC): An Overview&amp;quot;&quot;/&gt;&lt;property id=&quot;20307&quot; value=&quot;304&quot;/&gt;&lt;/object&gt;&lt;object type=&quot;3&quot; unique_id=&quot;10925&quot;&gt;&lt;property id=&quot;20148&quot; value=&quot;5&quot;/&gt;&lt;property id=&quot;20300&quot; value=&quot;Slide 2 - &amp;quot;Introduction to IPC (1)&amp;quot;&quot;/&gt;&lt;property id=&quot;20307&quot; value=&quot;305&quot;/&gt;&lt;/object&gt;&lt;object type=&quot;3&quot; unique_id=&quot;11012&quot;&gt;&lt;property id=&quot;20148&quot; value=&quot;5&quot;/&gt;&lt;property id=&quot;20300&quot; value=&quot;Slide 3 - &amp;quot;Introduction to IPC (2)&amp;quot;&quot;/&gt;&lt;property id=&quot;20307&quot; value=&quot;306&quot;/&gt;&lt;/object&gt;&lt;object type=&quot;3&quot; unique_id=&quot;11073&quot;&gt;&lt;property id=&quot;20148&quot; value=&quot;5&quot;/&gt;&lt;property id=&quot;20300&quot; value=&quot;Slide 4 - &amp;quot;Introduction to IPC (3)&amp;quot;&quot;/&gt;&lt;property id=&quot;20307&quot; value=&quot;307&quot;/&gt;&lt;/object&gt;&lt;object type=&quot;3&quot; unique_id=&quot;11074&quot;&gt;&lt;property id=&quot;20148&quot; value=&quot;5&quot;/&gt;&lt;property id=&quot;20300&quot; value=&quot;Slide 6 - &amp;quot;Four General Approaches of IPC&amp;quot;&quot;/&gt;&lt;property id=&quot;20307&quot; value=&quot;308&quot;/&gt;&lt;/object&gt;&lt;object type=&quot;3&quot; unique_id=&quot;11117&quot;&gt;&lt;property id=&quot;20148&quot; value=&quot;5&quot;/&gt;&lt;property id=&quot;20300&quot; value=&quot;Slide 7 - &amp;quot;Shared Memory&amp;quot;&quot;/&gt;&lt;property id=&quot;20307&quot; value=&quot;309&quot;/&gt;&lt;/object&gt;&lt;object type=&quot;3&quot; unique_id=&quot;11118&quot;&gt;&lt;property id=&quot;20148&quot; value=&quot;5&quot;/&gt;&lt;property id=&quot;20300&quot; value=&quot;Slide 8 - &amp;quot;Messages (1)&amp;quot;&quot;/&gt;&lt;property id=&quot;20307&quot; value=&quot;310&quot;/&gt;&lt;/object&gt;&lt;object type=&quot;3&quot; unique_id=&quot;11119&quot;&gt;&lt;property id=&quot;20148&quot; value=&quot;5&quot;/&gt;&lt;property id=&quot;20300&quot; value=&quot;Slide 12 - &amp;quot;Pipes (1)&amp;quot;&quot;/&gt;&lt;property id=&quot;20307&quot; value=&quot;311&quot;/&gt;&lt;/object&gt;&lt;object type=&quot;3&quot; unique_id=&quot;11120&quot;&gt;&lt;property id=&quot;20148&quot; value=&quot;5&quot;/&gt;&lt;property id=&quot;20300&quot; value=&quot;Slide 14 - &amp;quot;Sockets (1)&amp;quot;&quot;/&gt;&lt;property id=&quot;20307&quot; value=&quot;312&quot;/&gt;&lt;/object&gt;&lt;object type=&quot;3&quot; unique_id=&quot;11176&quot;&gt;&lt;property id=&quot;20148&quot; value=&quot;5&quot;/&gt;&lt;property id=&quot;20300&quot; value=&quot;Slide 9 - &amp;quot;Messages (2)&amp;quot;&quot;/&gt;&lt;property id=&quot;20307&quot; value=&quot;313&quot;/&gt;&lt;/object&gt;&lt;object type=&quot;3&quot; unique_id=&quot;11285&quot;&gt;&lt;property id=&quot;20148&quot; value=&quot;5&quot;/&gt;&lt;property id=&quot;20300&quot; value=&quot;Slide 10 - &amp;quot;Messages (3)&amp;quot;&quot;/&gt;&lt;property id=&quot;20307&quot; value=&quot;314&quot;/&gt;&lt;/object&gt;&lt;object type=&quot;3&quot; unique_id=&quot;11351&quot;&gt;&lt;property id=&quot;20148&quot; value=&quot;5&quot;/&gt;&lt;property id=&quot;20300&quot; value=&quot;Slide 11 - &amp;quot;Messages (4)&amp;quot;&quot;/&gt;&lt;property id=&quot;20307&quot; value=&quot;315&quot;/&gt;&lt;/object&gt;&lt;object type=&quot;3&quot; unique_id=&quot;11478&quot;&gt;&lt;property id=&quot;20148&quot; value=&quot;5&quot;/&gt;&lt;property id=&quot;20300&quot; value=&quot;Slide 13 - &amp;quot;Pipes (2) &amp;#x0D;&amp;#x0A;Two Types of Pipes&amp;quot;&quot;/&gt;&lt;property id=&quot;20307&quot; value=&quot;316&quot;/&gt;&lt;/object&gt;&lt;object type=&quot;3&quot; unique_id=&quot;11614&quot;&gt;&lt;property id=&quot;20148&quot; value=&quot;5&quot;/&gt;&lt;property id=&quot;20300&quot; value=&quot;Slide 15 - &amp;quot;Sockets (2)&amp;quot;&quot;/&gt;&lt;property id=&quot;20307&quot; value=&quot;317&quot;/&gt;&lt;/object&gt;&lt;object type=&quot;3&quot; unique_id=&quot;11855&quot;&gt;&lt;property id=&quot;20148&quot; value=&quot;5&quot;/&gt;&lt;property id=&quot;20300&quot; value=&quot;Slide 5 - &amp;quot;Introduction to IPC (4)&amp;quot;&quot;/&gt;&lt;property id=&quot;20307&quot; value=&quot;318&quot;/&gt;&lt;/object&gt;&lt;object type=&quot;3&quot; unique_id=&quot;12464&quot;&gt;&lt;property id=&quot;20148&quot; value=&quot;5&quot;/&gt;&lt;property id=&quot;20300&quot; value=&quot;Slide 16 - &amp;quot;More IPCs (1)&amp;quot;&quot;/&gt;&lt;property id=&quot;20307&quot; value=&quot;319&quot;/&gt;&lt;/object&gt;&lt;object type=&quot;3&quot; unique_id=&quot;12465&quot;&gt;&lt;property id=&quot;20148&quot; value=&quot;5&quot;/&gt;&lt;property id=&quot;20300&quot; value=&quot;Slide 17 - &amp;quot;More IPCs (2)&amp;quot;&quot;/&gt;&lt;property id=&quot;20307&quot; value=&quot;320&quot;/&gt;&lt;/object&gt;&lt;object type=&quot;3&quot; unique_id=&quot;12466&quot;&gt;&lt;property id=&quot;20148&quot; value=&quot;5&quot;/&gt;&lt;property id=&quot;20300&quot; value=&quot;Slide 18 - &amp;quot;More IPCs (3)&amp;quot;&quot;/&gt;&lt;property id=&quot;20307&quot; value=&quot;321&quot;/&gt;&lt;/object&gt;&lt;object type=&quot;3&quot; unique_id=&quot;12467&quot;&gt;&lt;property id=&quot;20148&quot; value=&quot;5&quot;/&gt;&lt;property id=&quot;20300&quot; value=&quot;Slide 19 - &amp;quot;More IPCs (4)&amp;quot;&quot;/&gt;&lt;property id=&quot;20307&quot; value=&quot;322&quot;/&gt;&lt;/object&gt;&lt;object type=&quot;3&quot; unique_id=&quot;12468&quot;&gt;&lt;property id=&quot;20148&quot; value=&quot;5&quot;/&gt;&lt;property id=&quot;20300&quot; value=&quot;Slide 20 - &amp;quot;More IPCs (5)&amp;quot;&quot;/&gt;&lt;property id=&quot;20307&quot; value=&quot;323&quot;/&gt;&lt;/object&gt;&lt;object type=&quot;3&quot; unique_id=&quot;12469&quot;&gt;&lt;property id=&quot;20148&quot; value=&quot;5&quot;/&gt;&lt;property id=&quot;20300&quot; value=&quot;Slide 21 - &amp;quot;More IPCs (6)&amp;quot;&quot;/&gt;&lt;property id=&quot;20307&quot; value=&quot;324&quot;/&gt;&lt;/object&gt;&lt;object type=&quot;3&quot; unique_id=&quot;12470&quot;&gt;&lt;property id=&quot;20148&quot; value=&quot;5&quot;/&gt;&lt;property id=&quot;20300&quot; value=&quot;Slide 22 - &amp;quot;More IPCs (7)&amp;quot;&quot;/&gt;&lt;property id=&quot;20307&quot; value=&quot;32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2820</TotalTime>
  <Words>1280</Words>
  <Application>Microsoft Office PowerPoint</Application>
  <PresentationFormat>On-screen Show (4:3)</PresentationFormat>
  <Paragraphs>185</Paragraphs>
  <Slides>23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Tahoma</vt:lpstr>
      <vt:lpstr>Arial</vt:lpstr>
      <vt:lpstr>Corbel</vt:lpstr>
      <vt:lpstr>Wingdings 2</vt:lpstr>
      <vt:lpstr>Wingdings</vt:lpstr>
      <vt:lpstr>Wingdings 3</vt:lpstr>
      <vt:lpstr>Times New Roman</vt:lpstr>
      <vt:lpstr>굴림</vt:lpstr>
      <vt:lpstr>Module</vt:lpstr>
      <vt:lpstr>ITEC452 Distributed Computing   Lecture 7 Interprocess Communication (IPC): An Overview</vt:lpstr>
      <vt:lpstr>Introduction to IPC (1)</vt:lpstr>
      <vt:lpstr>Introduction to IPC (2)</vt:lpstr>
      <vt:lpstr>Introduction to IPC (3)</vt:lpstr>
      <vt:lpstr>Introduction to IPC (4)</vt:lpstr>
      <vt:lpstr>Four General Approaches of IPC</vt:lpstr>
      <vt:lpstr>Shared Memory</vt:lpstr>
      <vt:lpstr>Messages (1)</vt:lpstr>
      <vt:lpstr>Messages (2)</vt:lpstr>
      <vt:lpstr>Messages (3)</vt:lpstr>
      <vt:lpstr>Messages (4)</vt:lpstr>
      <vt:lpstr>Pipes (1)</vt:lpstr>
      <vt:lpstr>Pipes (2)  Two Types of Pipes</vt:lpstr>
      <vt:lpstr>Sockets (1)</vt:lpstr>
      <vt:lpstr>Sockets (2)</vt:lpstr>
      <vt:lpstr>More IPCs (1)</vt:lpstr>
      <vt:lpstr>More IPCs (2)</vt:lpstr>
      <vt:lpstr>More IPCs (3)</vt:lpstr>
      <vt:lpstr>More IPCs (4)</vt:lpstr>
      <vt:lpstr>More IPCs (5)</vt:lpstr>
      <vt:lpstr>More IPCs (6)</vt:lpstr>
      <vt:lpstr>More IPCs (7)</vt:lpstr>
      <vt:lpstr>More IPCs (7)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Lee, Hwajung</cp:lastModifiedBy>
  <cp:revision>249</cp:revision>
  <dcterms:created xsi:type="dcterms:W3CDTF">2002-11-01T02:53:35Z</dcterms:created>
  <dcterms:modified xsi:type="dcterms:W3CDTF">2017-10-18T16:43:53Z</dcterms:modified>
</cp:coreProperties>
</file>