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304" r:id="rId2"/>
    <p:sldId id="305" r:id="rId3"/>
    <p:sldId id="306" r:id="rId4"/>
    <p:sldId id="328" r:id="rId5"/>
    <p:sldId id="340" r:id="rId6"/>
    <p:sldId id="342" r:id="rId7"/>
    <p:sldId id="343" r:id="rId8"/>
    <p:sldId id="344" r:id="rId9"/>
    <p:sldId id="330" r:id="rId10"/>
    <p:sldId id="331" r:id="rId11"/>
    <p:sldId id="326" r:id="rId12"/>
    <p:sldId id="327" r:id="rId13"/>
    <p:sldId id="338" r:id="rId14"/>
    <p:sldId id="339" r:id="rId15"/>
    <p:sldId id="316" r:id="rId16"/>
    <p:sldId id="317" r:id="rId17"/>
    <p:sldId id="318" r:id="rId18"/>
    <p:sldId id="319" r:id="rId19"/>
  </p:sldIdLst>
  <p:sldSz cx="9144000" cy="6858000" type="screen4x3"/>
  <p:notesSz cx="7010400" cy="92964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99"/>
    <a:srgbClr val="006666"/>
    <a:srgbClr val="FF0066"/>
    <a:srgbClr val="4D4D4D"/>
    <a:srgbClr val="003300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80202" autoAdjust="0"/>
  </p:normalViewPr>
  <p:slideViewPr>
    <p:cSldViewPr>
      <p:cViewPr varScale="1">
        <p:scale>
          <a:sx n="93" d="100"/>
          <a:sy n="93" d="100"/>
        </p:scale>
        <p:origin x="21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anose="02020603050405020304" pitchFamily="18" charset="0"/>
              </a:defRPr>
            </a:lvl1pPr>
          </a:lstStyle>
          <a:p>
            <a:fld id="{AE68C06B-522F-4B94-90D5-142AE244F7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293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anose="02020603050405020304" pitchFamily="18" charset="0"/>
              </a:defRPr>
            </a:lvl1pPr>
          </a:lstStyle>
          <a:p>
            <a:fld id="{D8D96F7A-1C4F-496D-8BB7-8600B2D3F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981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We want to check if the program could arrive at one of the final states.</a:t>
            </a:r>
          </a:p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308AD03-32AB-4847-8C6D-A50170E2A7F9}" type="slidenum">
              <a:rPr lang="en-US" altLang="en-US" sz="1200" b="0">
                <a:latin typeface="Times New Roman" panose="02020603050405020304" pitchFamily="18" charset="0"/>
              </a:rPr>
              <a:pPr/>
              <a:t>2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3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E8D86AD-D47E-4A74-9AEF-D3416A50610E}" type="slidenum">
              <a:rPr lang="en-US" altLang="en-US" sz="1200" b="0">
                <a:latin typeface="Times New Roman" panose="02020603050405020304" pitchFamily="18" charset="0"/>
              </a:rPr>
              <a:pPr/>
              <a:t>4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54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EA2F02B-131D-41D1-BAEF-72EDC0206C42}" type="slidenum">
              <a:rPr lang="en-US" altLang="en-US" sz="1200" b="0">
                <a:latin typeface="Times New Roman" panose="02020603050405020304" pitchFamily="18" charset="0"/>
              </a:rPr>
              <a:pPr/>
              <a:t>9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3. Partial correctness: The bad thing here is the possibility of the program terminating with a wrong answer or entering into a deadlock.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4147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Only one write can write to the file at a time. </a:t>
            </a:r>
          </a:p>
          <a:p>
            <a:r>
              <a:rPr lang="en-US" altLang="en-US" smtClean="0"/>
              <a:t>When a writer write to the file, no process can read.</a:t>
            </a:r>
          </a:p>
          <a:p>
            <a:r>
              <a:rPr lang="en-US" altLang="en-US" smtClean="0"/>
              <a:t>Many processes can read at the same time.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2F254A6-431C-4A54-93E0-C561E46D20B6}" type="slidenum">
              <a:rPr lang="en-US" altLang="en-US" sz="1200" b="0">
                <a:latin typeface="Times New Roman" panose="02020603050405020304" pitchFamily="18" charset="0"/>
              </a:rPr>
              <a:pPr/>
              <a:t>10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79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8825C6-8306-4B96-9153-E1A62FAD606D}" type="slidenum">
              <a:rPr lang="en-US" altLang="en-US" sz="1200" b="0">
                <a:latin typeface="Times New Roman" panose="02020603050405020304" pitchFamily="18" charset="0"/>
              </a:rPr>
              <a:pPr/>
              <a:t>12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8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58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4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90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46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8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8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8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3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2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39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25" r:id="rId2"/>
    <p:sldLayoutId id="2147483832" r:id="rId3"/>
    <p:sldLayoutId id="2147483826" r:id="rId4"/>
    <p:sldLayoutId id="2147483827" r:id="rId5"/>
    <p:sldLayoutId id="2147483828" r:id="rId6"/>
    <p:sldLayoutId id="2147483833" r:id="rId7"/>
    <p:sldLayoutId id="2147483834" r:id="rId8"/>
    <p:sldLayoutId id="2147483835" r:id="rId9"/>
    <p:sldLayoutId id="2147483829" r:id="rId10"/>
    <p:sldLayoutId id="2147483836" r:id="rId11"/>
    <p:sldLayoutId id="214748383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Distributed Computing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Lecture 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9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Program Correctness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Hwajung Lee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Exercise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800" smtClean="0">
                <a:solidFill>
                  <a:srgbClr val="FF5050"/>
                </a:solidFill>
                <a:ea typeface="굴림" panose="020B0600000101010101" pitchFamily="34" charset="-127"/>
              </a:rPr>
              <a:t>   </a:t>
            </a:r>
            <a:r>
              <a:rPr lang="en-US" altLang="ko-KR" sz="2800" smtClean="0">
                <a:solidFill>
                  <a:srgbClr val="CC0000"/>
                </a:solidFill>
                <a:ea typeface="굴림" panose="020B0600000101010101" pitchFamily="34" charset="-127"/>
              </a:rPr>
              <a:t>What can be a safety invariant for the readers and writers problem?</a:t>
            </a:r>
          </a:p>
          <a:p>
            <a:pPr lvl="1"/>
            <a:r>
              <a:rPr lang="en-US" altLang="en-US" sz="2000" smtClean="0"/>
              <a:t>Only one write can write to the file at a time. </a:t>
            </a:r>
          </a:p>
          <a:p>
            <a:pPr lvl="1"/>
            <a:r>
              <a:rPr lang="en-US" altLang="en-US" sz="2000" smtClean="0"/>
              <a:t>When a writer write to the file, no process can read.</a:t>
            </a:r>
          </a:p>
          <a:p>
            <a:pPr lvl="1"/>
            <a:r>
              <a:rPr lang="en-US" altLang="en-US" sz="2000" smtClean="0"/>
              <a:t>Many processes can read at the same time.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800" smtClean="0">
                <a:ea typeface="굴림" panose="020B0600000101010101" pitchFamily="34" charset="-127"/>
              </a:rPr>
              <a:t>	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Let N</a:t>
            </a:r>
            <a:r>
              <a:rPr lang="en-US" altLang="ko-KR" sz="2000" baseline="-25000" smtClean="0">
                <a:latin typeface="Arial" panose="020B0604020202020204" pitchFamily="34" charset="0"/>
                <a:ea typeface="굴림" panose="020B0600000101010101" pitchFamily="34" charset="-127"/>
              </a:rPr>
              <a:t>W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 denote the number of writer processes updating the file and N</a:t>
            </a:r>
            <a:r>
              <a:rPr lang="en-US" altLang="ko-KR" sz="2000" baseline="-25000" smtClean="0"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 denote the number of reader processes reading the file.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800" smtClean="0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  <a:sym typeface="Wingdings" panose="05000000000000000000" pitchFamily="2" charset="2"/>
              </a:rPr>
              <a:t> ((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N</a:t>
            </a:r>
            <a:r>
              <a:rPr lang="en-US" altLang="ko-KR" sz="2800" b="1" baseline="-25000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W 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= 1) </a:t>
            </a:r>
            <a:r>
              <a:rPr lang="el-GR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Λ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 (N</a:t>
            </a:r>
            <a:r>
              <a:rPr lang="en-US" altLang="ko-KR" sz="2800" b="1" baseline="-25000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=0)) V ((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N</a:t>
            </a:r>
            <a:r>
              <a:rPr lang="en-US" altLang="ko-KR" sz="2800" b="1" baseline="-25000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W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 =0) </a:t>
            </a:r>
            <a:r>
              <a:rPr lang="el-GR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Λ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 (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N</a:t>
            </a:r>
            <a:r>
              <a:rPr lang="en-US" altLang="ko-KR" sz="2800" b="1" baseline="-25000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ko-KR" sz="2800" b="1" smtClean="0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≥0))</a:t>
            </a:r>
            <a:endParaRPr lang="en-US" altLang="en-US" sz="2800" b="1" smtClean="0">
              <a:solidFill>
                <a:schemeClr val="accent2"/>
              </a:solidFill>
              <a:latin typeface="Arial" panose="020B0604020202020204" pitchFamily="34" charset="0"/>
              <a:ea typeface="바탕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err="1" smtClean="0">
                <a:solidFill>
                  <a:schemeClr val="accent1">
                    <a:satMod val="150000"/>
                  </a:schemeClr>
                </a:solidFill>
              </a:rPr>
              <a:t>Assertional</a:t>
            </a: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 reasoning of proving safety properties (1)</a:t>
            </a:r>
            <a:endParaRPr lang="en-US" sz="40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828800"/>
            <a:ext cx="5105400" cy="4114800"/>
          </a:xfrm>
        </p:spPr>
        <p:txBody>
          <a:bodyPr/>
          <a:lstStyle/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define</a:t>
            </a:r>
            <a:r>
              <a:rPr lang="en-US" altLang="en-US" sz="1600" smtClean="0"/>
              <a:t> 	c1, c2 :  channel; {</a:t>
            </a:r>
            <a:r>
              <a:rPr lang="en-US" altLang="en-US" sz="1600" b="1" smtClean="0"/>
              <a:t>init</a:t>
            </a:r>
            <a:r>
              <a:rPr lang="en-US" altLang="en-US" sz="1600" smtClean="0"/>
              <a:t> c1 = </a:t>
            </a:r>
            <a:r>
              <a:rPr lang="en-US" altLang="en-US" sz="1600" smtClean="0">
                <a:sym typeface="Symbol" panose="05050102010706020507" pitchFamily="18" charset="2"/>
              </a:rPr>
              <a:t></a:t>
            </a:r>
            <a:r>
              <a:rPr lang="en-US" altLang="en-US" sz="1600" smtClean="0"/>
              <a:t> c2 =</a:t>
            </a:r>
            <a:r>
              <a:rPr lang="en-US" altLang="en-US" sz="1600" smtClean="0">
                <a:sym typeface="Symbol" panose="05050102010706020507" pitchFamily="18" charset="2"/>
              </a:rPr>
              <a:t>}</a:t>
            </a:r>
            <a:endParaRPr lang="en-US" altLang="en-US" sz="1600" smtClean="0"/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		r, t : integer; {</a:t>
            </a:r>
            <a:r>
              <a:rPr lang="en-US" altLang="en-US" sz="1600" b="1" smtClean="0"/>
              <a:t>init</a:t>
            </a:r>
            <a:r>
              <a:rPr lang="en-US" altLang="en-US" sz="1600" smtClean="0"/>
              <a:t> r = 5, t = 5}</a:t>
            </a:r>
            <a:endParaRPr lang="en-US" altLang="en-US" sz="1600" smtClean="0">
              <a:sym typeface="Symbol" panose="05050102010706020507" pitchFamily="18" charset="2"/>
            </a:endParaRP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1600" smtClean="0">
              <a:ea typeface="굴림" panose="020B0600000101010101" pitchFamily="34" charset="-127"/>
            </a:endParaRP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{program for </a:t>
            </a:r>
            <a:r>
              <a:rPr lang="en-US" altLang="en-US" sz="1600" b="1" smtClean="0"/>
              <a:t>T</a:t>
            </a:r>
            <a:r>
              <a:rPr lang="en-US" altLang="en-US" sz="1600" smtClean="0"/>
              <a:t>}  </a:t>
            </a:r>
          </a:p>
          <a:p>
            <a:pPr marL="457200" indent="-457200" algn="just"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ko-KR" sz="1600" smtClean="0">
                <a:ea typeface="굴림" panose="020B0600000101010101" pitchFamily="34" charset="-127"/>
              </a:rPr>
              <a:t>1	</a:t>
            </a:r>
            <a:r>
              <a:rPr lang="en-US" altLang="en-US" sz="1600" b="1" smtClean="0"/>
              <a:t>do</a:t>
            </a:r>
            <a:r>
              <a:rPr lang="en-US" altLang="en-US" sz="1600" smtClean="0"/>
              <a:t> 	t &gt; 0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	send msg along c1; t := t -1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2	</a:t>
            </a:r>
            <a:r>
              <a:rPr lang="en-US" altLang="en-US" sz="1600" smtClean="0">
                <a:sym typeface="Symbol" panose="05050102010706020507" pitchFamily="18" charset="2"/>
              </a:rPr>
              <a:t></a:t>
            </a:r>
            <a:r>
              <a:rPr lang="en-US" altLang="en-US" sz="1600" smtClean="0"/>
              <a:t>   ¬empty (c2) 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rcv msg from c2; t := t + 1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	od</a:t>
            </a:r>
            <a:r>
              <a:rPr lang="en-US" altLang="en-US" sz="1600" smtClean="0"/>
              <a:t> 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1600" smtClean="0">
              <a:ea typeface="굴림" panose="020B0600000101010101" pitchFamily="34" charset="-127"/>
            </a:endParaRP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{program for </a:t>
            </a:r>
            <a:r>
              <a:rPr lang="en-US" altLang="en-US" sz="1600" b="1" smtClean="0"/>
              <a:t>R</a:t>
            </a:r>
            <a:r>
              <a:rPr lang="en-US" altLang="en-US" sz="1600" smtClean="0"/>
              <a:t>}  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3	</a:t>
            </a:r>
            <a:r>
              <a:rPr lang="en-US" altLang="en-US" sz="1600" b="1" smtClean="0"/>
              <a:t>do</a:t>
            </a:r>
            <a:r>
              <a:rPr lang="en-US" altLang="en-US" sz="1600" smtClean="0"/>
              <a:t> 	¬empty (c1) 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rcv msg from c1; r := r+1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4	</a:t>
            </a:r>
            <a:r>
              <a:rPr lang="en-US" altLang="en-US" sz="1600" smtClean="0">
                <a:sym typeface="Symbol" panose="05050102010706020507" pitchFamily="18" charset="2"/>
              </a:rPr>
              <a:t></a:t>
            </a:r>
            <a:r>
              <a:rPr lang="en-US" altLang="en-US" sz="1600" smtClean="0"/>
              <a:t>	 r &gt; 0  	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send msg along c2; r := r-1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	od</a:t>
            </a:r>
            <a:r>
              <a:rPr lang="en-US" altLang="en-US" sz="1600" smtClean="0"/>
              <a:t> 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We want to prove  </a:t>
            </a:r>
            <a:r>
              <a:rPr lang="en-US" altLang="en-US" sz="1600" smtClean="0">
                <a:solidFill>
                  <a:schemeClr val="accent2"/>
                </a:solidFill>
              </a:rPr>
              <a:t>the safety property </a:t>
            </a:r>
            <a:r>
              <a:rPr lang="en-US" altLang="en-US" sz="1600" b="1" smtClean="0">
                <a:solidFill>
                  <a:schemeClr val="accent2"/>
                </a:solidFill>
              </a:rPr>
              <a:t>P: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rgbClr val="C70F05"/>
                </a:solidFill>
              </a:rPr>
              <a:t>P </a:t>
            </a:r>
            <a:r>
              <a:rPr lang="en-US" altLang="en-US" sz="1600" b="1" smtClean="0">
                <a:solidFill>
                  <a:srgbClr val="C70F05"/>
                </a:solidFill>
                <a:sym typeface="Symbol" panose="05050102010706020507" pitchFamily="18" charset="2"/>
              </a:rPr>
              <a:t> </a:t>
            </a:r>
            <a:r>
              <a:rPr lang="en-US" altLang="en-US" sz="1600" b="1" smtClean="0">
                <a:solidFill>
                  <a:srgbClr val="C70F05"/>
                </a:solidFill>
              </a:rPr>
              <a:t>n1 + n2 ≤ 10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en-US" altLang="en-US" sz="1600" smtClean="0"/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562600" y="2722563"/>
          <a:ext cx="2819400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1840992" imgH="1383792" progId="Word.Document.8">
                  <p:embed/>
                </p:oleObj>
              </mc:Choice>
              <mc:Fallback>
                <p:oleObj name="Document" r:id="rId3" imgW="1840992" imgH="138379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22563"/>
                        <a:ext cx="2819400" cy="2119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5105400" y="5486400"/>
            <a:ext cx="1447800" cy="609600"/>
          </a:xfrm>
          <a:prstGeom prst="wedgeRoundRectCallout">
            <a:avLst>
              <a:gd name="adj1" fmla="val 1866"/>
              <a:gd name="adj2" fmla="val -283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200" b="0"/>
              <a:t>transmitter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7391400" y="5562600"/>
            <a:ext cx="1447800" cy="609600"/>
          </a:xfrm>
          <a:prstGeom prst="wedgeRoundRectCallout">
            <a:avLst>
              <a:gd name="adj1" fmla="val 1866"/>
              <a:gd name="adj2" fmla="val -283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200" b="0"/>
              <a:t>receiver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410200" y="1717675"/>
            <a:ext cx="2994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0"/>
              <a:t>n1= # of messages in c1</a:t>
            </a:r>
          </a:p>
          <a:p>
            <a:r>
              <a:rPr lang="en-US" altLang="en-US" sz="2000" b="0"/>
              <a:t>n2= # of messages in c2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Assertional reasoning of proving safety properties (2)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5105400" cy="4648200"/>
          </a:xfrm>
        </p:spPr>
        <p:txBody>
          <a:bodyPr/>
          <a:lstStyle/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n1, n2</a:t>
            </a:r>
            <a:r>
              <a:rPr lang="en-US" altLang="en-US" sz="1600" smtClean="0"/>
              <a:t> = # of msg in </a:t>
            </a:r>
            <a:r>
              <a:rPr lang="en-US" altLang="en-US" sz="1600" b="1" smtClean="0"/>
              <a:t>c1</a:t>
            </a:r>
            <a:r>
              <a:rPr lang="en-US" altLang="en-US" sz="1600" smtClean="0"/>
              <a:t>and </a:t>
            </a:r>
            <a:r>
              <a:rPr lang="en-US" altLang="en-US" sz="1600" b="1" smtClean="0"/>
              <a:t>c2</a:t>
            </a:r>
            <a:r>
              <a:rPr lang="en-US" altLang="en-US" sz="1600" smtClean="0"/>
              <a:t> respectively.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We will establish the following invariant:</a:t>
            </a:r>
          </a:p>
          <a:p>
            <a:pPr marL="457200" indent="-457200" algn="just" eaLnBrk="1" hangingPunct="1">
              <a:lnSpc>
                <a:spcPct val="80000"/>
              </a:lnSpc>
            </a:pPr>
            <a:endParaRPr lang="en-US" altLang="en-US" sz="1600" smtClean="0"/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I </a:t>
            </a:r>
            <a:r>
              <a:rPr lang="en-US" altLang="en-US" sz="1600" b="1" smtClean="0">
                <a:sym typeface="Symbol" panose="05050102010706020507" pitchFamily="18" charset="2"/>
              </a:rPr>
              <a:t></a:t>
            </a:r>
            <a:r>
              <a:rPr lang="en-US" altLang="en-US" sz="1600" b="1" smtClean="0"/>
              <a:t>  (t ≥ 0) </a:t>
            </a:r>
            <a:r>
              <a:rPr lang="en-US" altLang="en-US" sz="1600" b="1" smtClean="0">
                <a:sym typeface="Symbol" panose="05050102010706020507" pitchFamily="18" charset="2"/>
              </a:rPr>
              <a:t></a:t>
            </a:r>
            <a:r>
              <a:rPr lang="en-US" altLang="en-US" sz="1600" b="1" smtClean="0"/>
              <a:t> (r ≥ 0) </a:t>
            </a:r>
            <a:r>
              <a:rPr lang="en-US" altLang="en-US" sz="1600" b="1" smtClean="0">
                <a:sym typeface="Symbol" panose="05050102010706020507" pitchFamily="18" charset="2"/>
              </a:rPr>
              <a:t></a:t>
            </a:r>
            <a:r>
              <a:rPr lang="en-US" altLang="en-US" sz="1600" b="1" smtClean="0"/>
              <a:t> (n1 + t + n2 + r = 10)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(</a:t>
            </a:r>
            <a:r>
              <a:rPr lang="en-US" altLang="en-US" sz="1600" b="1" smtClean="0"/>
              <a:t>I</a:t>
            </a:r>
            <a:r>
              <a:rPr lang="en-US" altLang="en-US" sz="1600" smtClean="0"/>
              <a:t> implies </a:t>
            </a:r>
            <a:r>
              <a:rPr lang="en-US" altLang="en-US" sz="1600" b="1" smtClean="0"/>
              <a:t>P</a:t>
            </a:r>
            <a:r>
              <a:rPr lang="en-US" altLang="en-US" sz="1600" smtClean="0"/>
              <a:t>). Check if </a:t>
            </a:r>
            <a:r>
              <a:rPr lang="en-US" altLang="en-US" sz="1600" b="1" smtClean="0"/>
              <a:t>I</a:t>
            </a:r>
            <a:r>
              <a:rPr lang="en-US" altLang="en-US" sz="1600" smtClean="0"/>
              <a:t> holds after </a:t>
            </a:r>
            <a:r>
              <a:rPr lang="en-US" altLang="en-US" sz="1600" b="1" smtClean="0">
                <a:solidFill>
                  <a:srgbClr val="C70F05"/>
                </a:solidFill>
              </a:rPr>
              <a:t>every action</a:t>
            </a:r>
            <a:r>
              <a:rPr lang="en-US" altLang="en-US" sz="1600" smtClean="0"/>
              <a:t>.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{program for </a:t>
            </a:r>
            <a:r>
              <a:rPr lang="en-US" altLang="en-US" sz="1600" b="1" smtClean="0"/>
              <a:t>T</a:t>
            </a:r>
            <a:r>
              <a:rPr lang="en-US" altLang="en-US" sz="1600" smtClean="0"/>
              <a:t>}  </a:t>
            </a:r>
          </a:p>
          <a:p>
            <a:pPr marL="457200" indent="-457200" algn="just"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ko-KR" sz="1600" smtClean="0">
                <a:ea typeface="굴림" panose="020B0600000101010101" pitchFamily="34" charset="-127"/>
              </a:rPr>
              <a:t>1	</a:t>
            </a:r>
            <a:r>
              <a:rPr lang="en-US" altLang="en-US" sz="1600" b="1" smtClean="0"/>
              <a:t>do</a:t>
            </a:r>
            <a:r>
              <a:rPr lang="en-US" altLang="en-US" sz="1600" smtClean="0"/>
              <a:t> 	t &gt; 0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	send msg along c1; t := t -1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2	</a:t>
            </a:r>
            <a:r>
              <a:rPr lang="en-US" altLang="en-US" sz="1600" smtClean="0">
                <a:sym typeface="Symbol" panose="05050102010706020507" pitchFamily="18" charset="2"/>
              </a:rPr>
              <a:t></a:t>
            </a:r>
            <a:r>
              <a:rPr lang="en-US" altLang="en-US" sz="1600" smtClean="0"/>
              <a:t>   ¬empty (c2) 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rcv msg from c2; t := t+1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	od</a:t>
            </a:r>
            <a:r>
              <a:rPr lang="en-US" altLang="en-US" sz="1600" smtClean="0"/>
              <a:t> 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{program for </a:t>
            </a:r>
            <a:r>
              <a:rPr lang="en-US" altLang="en-US" sz="1600" b="1" smtClean="0"/>
              <a:t>R</a:t>
            </a:r>
            <a:r>
              <a:rPr lang="en-US" altLang="en-US" sz="1600" smtClean="0"/>
              <a:t>}  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3	</a:t>
            </a:r>
            <a:r>
              <a:rPr lang="en-US" altLang="en-US" sz="1600" b="1" smtClean="0"/>
              <a:t>do</a:t>
            </a:r>
            <a:r>
              <a:rPr lang="en-US" altLang="en-US" sz="1600" smtClean="0"/>
              <a:t> 	¬empty (c1) 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rcv msg from c1; r := r+1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4	</a:t>
            </a:r>
            <a:r>
              <a:rPr lang="en-US" altLang="en-US" sz="1600" smtClean="0">
                <a:sym typeface="Symbol" panose="05050102010706020507" pitchFamily="18" charset="2"/>
              </a:rPr>
              <a:t></a:t>
            </a:r>
            <a:r>
              <a:rPr lang="en-US" altLang="en-US" sz="1600" smtClean="0"/>
              <a:t>	 r &gt; 0  	</a:t>
            </a:r>
            <a:r>
              <a:rPr lang="en-US" altLang="en-US" sz="1600" smtClean="0">
                <a:sym typeface="Symbol" panose="05050102010706020507" pitchFamily="18" charset="2"/>
              </a:rPr>
              <a:t></a:t>
            </a:r>
            <a:r>
              <a:rPr lang="en-US" altLang="en-US" sz="1600" smtClean="0"/>
              <a:t>  send msg along c2; r := r-1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	od</a:t>
            </a:r>
            <a:r>
              <a:rPr lang="en-US" altLang="en-US" sz="1600" smtClean="0"/>
              <a:t> </a:t>
            </a:r>
          </a:p>
          <a:p>
            <a:pPr marL="457200" indent="-457200" eaLnBrk="1" hangingPunct="1">
              <a:lnSpc>
                <a:spcPct val="80000"/>
              </a:lnSpc>
            </a:pPr>
            <a:endParaRPr lang="en-US" altLang="en-US" sz="1400" smtClean="0"/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0" y="1577975"/>
          <a:ext cx="32004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4" imgW="1840992" imgH="1383792" progId="Word.Document.8">
                  <p:embed/>
                </p:oleObj>
              </mc:Choice>
              <mc:Fallback>
                <p:oleObj name="Document" r:id="rId4" imgW="1840992" imgH="138379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577975"/>
                        <a:ext cx="3200400" cy="2405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6705600" y="1981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6096000" y="2133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6629400" y="3429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7162800" y="3429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5532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65532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334000" y="4459288"/>
            <a:ext cx="3794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>
                <a:solidFill>
                  <a:schemeClr val="accent2"/>
                </a:solidFill>
              </a:rPr>
              <a:t>Use the method of induction</a:t>
            </a:r>
            <a:endParaRPr lang="en-US" altLang="en-US" sz="2000" b="0"/>
          </a:p>
          <a:p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Liveness properties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C70F05"/>
                </a:solidFill>
              </a:rPr>
              <a:t>Eventuality</a:t>
            </a:r>
            <a:r>
              <a:rPr lang="en-US" altLang="en-US" sz="2800" smtClean="0"/>
              <a:t> is tricky. There is no need to guarantee </a:t>
            </a:r>
            <a:r>
              <a:rPr lang="en-US" altLang="en-US" sz="2800" b="1" i="1" smtClean="0"/>
              <a:t>when</a:t>
            </a:r>
            <a:r>
              <a:rPr lang="en-US" altLang="en-US" sz="2800" b="1" smtClean="0"/>
              <a:t> </a:t>
            </a:r>
            <a:r>
              <a:rPr lang="en-US" altLang="en-US" sz="2800" smtClean="0"/>
              <a:t>the desired thing will happen, as long as it happens.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Type of Liveness Properties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 b="1" i="1" smtClean="0">
                <a:ea typeface="굴림" panose="020B0600000101010101" pitchFamily="34" charset="-127"/>
              </a:rPr>
              <a:t>Progress Properties</a:t>
            </a:r>
            <a:endParaRPr lang="en-US" altLang="en-US" sz="2800" b="1" i="1" smtClean="0"/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ko-KR" sz="2400" smtClean="0">
                <a:ea typeface="굴림" panose="020B0600000101010101" pitchFamily="34" charset="-127"/>
              </a:rPr>
              <a:t>If t</a:t>
            </a:r>
            <a:r>
              <a:rPr lang="en-US" altLang="en-US" sz="2400" smtClean="0"/>
              <a:t>he process </a:t>
            </a:r>
            <a:r>
              <a:rPr lang="en-US" altLang="ko-KR" sz="2400" smtClean="0">
                <a:ea typeface="굴림" panose="020B0600000101010101" pitchFamily="34" charset="-127"/>
              </a:rPr>
              <a:t>want to </a:t>
            </a:r>
            <a:r>
              <a:rPr lang="en-US" altLang="en-US" sz="2400" smtClean="0"/>
              <a:t>enter its critical section</a:t>
            </a:r>
            <a:r>
              <a:rPr lang="en-US" altLang="ko-KR" sz="2400" smtClean="0">
                <a:ea typeface="굴림" panose="020B0600000101010101" pitchFamily="34" charset="-127"/>
              </a:rPr>
              <a:t>, it </a:t>
            </a:r>
            <a:r>
              <a:rPr lang="en-US" altLang="en-US" sz="2400" smtClean="0"/>
              <a:t>will eventually </a:t>
            </a:r>
            <a:r>
              <a:rPr lang="en-US" altLang="ko-KR" sz="2400" smtClean="0">
                <a:ea typeface="굴림" panose="020B0600000101010101" pitchFamily="34" charset="-127"/>
              </a:rPr>
              <a:t>do.</a:t>
            </a: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ko-KR" sz="2400" smtClean="0">
                <a:ea typeface="굴림" panose="020B0600000101010101" pitchFamily="34" charset="-127"/>
              </a:rPr>
              <a:t>No deadlock? 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sz="2800" b="1" i="1" smtClean="0">
                <a:ea typeface="굴림" panose="020B0600000101010101" pitchFamily="34" charset="-127"/>
              </a:rPr>
              <a:t>Reachability Properties</a:t>
            </a: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sz="2400" smtClean="0">
                <a:ea typeface="굴림" panose="020B0600000101010101" pitchFamily="34" charset="-127"/>
              </a:rPr>
              <a:t>: The question is that S</a:t>
            </a:r>
            <a:r>
              <a:rPr lang="en-US" altLang="ko-KR" sz="2400" baseline="-25000" smtClean="0">
                <a:ea typeface="굴림" panose="020B0600000101010101" pitchFamily="34" charset="-127"/>
              </a:rPr>
              <a:t>t</a:t>
            </a:r>
            <a:r>
              <a:rPr lang="en-US" altLang="ko-KR" sz="2400" smtClean="0">
                <a:ea typeface="굴림" panose="020B0600000101010101" pitchFamily="34" charset="-127"/>
              </a:rPr>
              <a:t> is reachable from S</a:t>
            </a:r>
            <a:r>
              <a:rPr lang="en-US" altLang="ko-KR" sz="2400" baseline="-25000" smtClean="0">
                <a:ea typeface="굴림" panose="020B0600000101010101" pitchFamily="34" charset="-127"/>
              </a:rPr>
              <a:t>0</a:t>
            </a:r>
            <a:r>
              <a:rPr lang="en-US" altLang="ko-KR" sz="2400" smtClean="0">
                <a:ea typeface="굴림" panose="020B0600000101010101" pitchFamily="34" charset="-127"/>
              </a:rPr>
              <a:t>?</a:t>
            </a: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en-US" sz="2400" smtClean="0"/>
              <a:t>The message will eventually reach the receiver.</a:t>
            </a:r>
            <a:endParaRPr lang="en-US" altLang="ko-KR" sz="2400" smtClean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en-US" sz="2400" smtClean="0"/>
              <a:t>The faulty process will be eventually be diagnosed</a:t>
            </a:r>
            <a:endParaRPr lang="en-US" altLang="ko-KR" sz="240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sz="2800" b="1" i="1" smtClean="0">
                <a:ea typeface="굴림" panose="020B0600000101010101" pitchFamily="34" charset="-127"/>
              </a:rPr>
              <a:t>Fairness Properties</a:t>
            </a:r>
            <a:endParaRPr lang="en-US" altLang="en-US" sz="2800" b="1" i="1" smtClean="0"/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sz="2400" smtClean="0">
                <a:ea typeface="굴림" panose="020B0600000101010101" pitchFamily="34" charset="-127"/>
              </a:rPr>
              <a:t>: The question is if</a:t>
            </a:r>
            <a:r>
              <a:rPr lang="en-US" altLang="en-US" sz="2400" smtClean="0"/>
              <a:t> an action will eventually be scheduled</a:t>
            </a:r>
            <a:r>
              <a:rPr lang="en-US" altLang="ko-KR" sz="2400" smtClean="0">
                <a:ea typeface="굴림" panose="020B0600000101010101" pitchFamily="34" charset="-127"/>
              </a:rPr>
              <a:t>.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sz="2800" b="1" i="1" smtClean="0">
                <a:ea typeface="굴림" panose="020B0600000101010101" pitchFamily="34" charset="-127"/>
              </a:rPr>
              <a:t>Termination Properties</a:t>
            </a:r>
            <a:endParaRPr lang="en-US" altLang="en-US" sz="2800" b="1" i="1" smtClean="0"/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en-US" sz="2400" smtClean="0"/>
              <a:t>The program will eventually terminate.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marL="342900" indent="-34290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Proving liveness</a:t>
            </a:r>
            <a:br>
              <a:rPr lang="en-US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2400" smtClean="0">
                <a:solidFill>
                  <a:schemeClr val="accent1">
                    <a:satMod val="150000"/>
                  </a:schemeClr>
                </a:solidFill>
                <a:ea typeface="굴림" pitchFamily="50" charset="-127"/>
              </a:rPr>
              <a:t>Use of well-founded sets of proving liveness properties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2149475"/>
            <a:ext cx="396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S1</a:t>
            </a:r>
            <a:r>
              <a:rPr lang="en-US" altLang="en-US" smtClean="0">
                <a:sym typeface="Symbol" panose="05050102010706020507" pitchFamily="18" charset="2"/>
              </a:rPr>
              <a:t> S2  S3  S4 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>
                <a:sym typeface="Symbol" panose="05050102010706020507" pitchFamily="18" charset="2"/>
              </a:rPr>
              <a:t>	</a:t>
            </a:r>
            <a:r>
              <a:rPr lang="en-US" altLang="en-US" sz="1800" smtClean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r>
              <a:rPr lang="en-US" altLang="en-US" smtClean="0">
                <a:sym typeface="Symbol" panose="05050102010706020507" pitchFamily="18" charset="2"/>
              </a:rPr>
              <a:t> 	 </a:t>
            </a:r>
            <a:r>
              <a:rPr lang="en-US" altLang="en-US" sz="1800" smtClean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r>
              <a:rPr lang="en-US" altLang="en-US" smtClean="0">
                <a:sym typeface="Symbol" panose="05050102010706020507" pitchFamily="18" charset="2"/>
              </a:rPr>
              <a:t> 	   </a:t>
            </a:r>
            <a:r>
              <a:rPr lang="en-US" altLang="en-US" sz="1800" smtClean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r>
              <a:rPr lang="en-US" altLang="en-US" smtClean="0">
                <a:sym typeface="Symbol" panose="05050102010706020507" pitchFamily="18" charset="2"/>
              </a:rPr>
              <a:t> 	  </a:t>
            </a:r>
            <a:r>
              <a:rPr lang="en-US" altLang="en-US" sz="1800" smtClean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endParaRPr lang="en-US" altLang="en-US" smtClean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>
                <a:solidFill>
                  <a:srgbClr val="C70F05"/>
                </a:solidFill>
                <a:sym typeface="Symbol" panose="05050102010706020507" pitchFamily="18" charset="2"/>
              </a:rPr>
              <a:t>w1	w2	w3	w4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sz="2000" b="1" smtClean="0"/>
          </a:p>
          <a:p>
            <a:pPr eaLnBrk="1" hangingPunct="1">
              <a:buFontTx/>
              <a:buChar char="o"/>
            </a:pPr>
            <a:r>
              <a:rPr lang="en-US" altLang="en-US" sz="2000" b="1" smtClean="0"/>
              <a:t>w1, w2,  w3, w4  </a:t>
            </a:r>
            <a:r>
              <a:rPr lang="en-US" altLang="en-US" sz="2000" b="1" smtClean="0">
                <a:sym typeface="Symbol" panose="05050102010706020507" pitchFamily="18" charset="2"/>
              </a:rPr>
              <a:t>  WF</a:t>
            </a:r>
          </a:p>
          <a:p>
            <a:pPr eaLnBrk="1" hangingPunct="1">
              <a:buFontTx/>
              <a:buChar char="o"/>
            </a:pPr>
            <a:r>
              <a:rPr lang="en-US" altLang="en-US" sz="2000" b="1" smtClean="0">
                <a:sym typeface="Symbol" panose="05050102010706020507" pitchFamily="18" charset="2"/>
              </a:rPr>
              <a:t>WF is  a </a:t>
            </a:r>
            <a:r>
              <a:rPr lang="en-US" altLang="en-US" sz="2000" b="1" smtClean="0">
                <a:solidFill>
                  <a:schemeClr val="accent2"/>
                </a:solidFill>
                <a:sym typeface="Symbol" panose="05050102010706020507" pitchFamily="18" charset="2"/>
              </a:rPr>
              <a:t>well-founded set</a:t>
            </a:r>
            <a:r>
              <a:rPr lang="en-US" altLang="en-US" sz="2000" b="1" smtClean="0">
                <a:sym typeface="Symbol" panose="05050102010706020507" pitchFamily="18" charset="2"/>
              </a:rPr>
              <a:t> whose elements can be ordered by </a:t>
            </a:r>
            <a:r>
              <a:rPr lang="en-US" altLang="en-US" sz="2000" b="1" smtClean="0">
                <a:ea typeface="굴림" panose="020B0600000101010101" pitchFamily="34" charset="-127"/>
                <a:sym typeface="Symbol" panose="05050102010706020507" pitchFamily="18" charset="2"/>
              </a:rPr>
              <a:t>]</a:t>
            </a:r>
            <a:r>
              <a:rPr lang="en-US" altLang="ko-KR" sz="2000" b="1" smtClean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endParaRPr lang="en-US" altLang="en-US" sz="2000" b="1" smtClean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920875"/>
            <a:ext cx="4267200" cy="41148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 smtClean="0"/>
              <a:t>If there is </a:t>
            </a:r>
            <a:r>
              <a:rPr lang="en-US" sz="2000" b="1" dirty="0" smtClean="0">
                <a:solidFill>
                  <a:srgbClr val="FF0000"/>
                </a:solidFill>
              </a:rPr>
              <a:t>no infinite </a:t>
            </a:r>
            <a:r>
              <a:rPr lang="en-US" sz="2000" b="1" dirty="0" smtClean="0"/>
              <a:t>chain like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 smtClean="0"/>
              <a:t>	w1 </a:t>
            </a:r>
            <a:r>
              <a:rPr lang="en-US" altLang="ko-KR" sz="2000" b="1" dirty="0" smtClean="0">
                <a:ea typeface="굴림" pitchFamily="50" charset="-127"/>
              </a:rPr>
              <a:t>]</a:t>
            </a:r>
            <a:r>
              <a:rPr lang="en-US" sz="2000" b="1" dirty="0" smtClean="0"/>
              <a:t> w2 </a:t>
            </a:r>
            <a:r>
              <a:rPr lang="en-US" sz="2000" b="1" dirty="0" smtClean="0">
                <a:ea typeface="굴림" pitchFamily="50" charset="-127"/>
              </a:rPr>
              <a:t>]</a:t>
            </a:r>
            <a:r>
              <a:rPr lang="en-US" sz="2000" b="1" dirty="0" smtClean="0"/>
              <a:t> w3 </a:t>
            </a:r>
            <a:r>
              <a:rPr lang="en-US" sz="2000" b="1" dirty="0" smtClean="0">
                <a:ea typeface="굴림" pitchFamily="50" charset="-127"/>
              </a:rPr>
              <a:t>]</a:t>
            </a:r>
            <a:r>
              <a:rPr lang="en-US" sz="2000" b="1" dirty="0" smtClean="0"/>
              <a:t> w4 .</a:t>
            </a:r>
            <a:r>
              <a:rPr lang="en-US" altLang="ko-KR" sz="2000" b="1" dirty="0" smtClean="0">
                <a:ea typeface="굴림" pitchFamily="50" charset="-127"/>
              </a:rPr>
              <a:t>.</a:t>
            </a:r>
            <a:r>
              <a:rPr lang="en-US" sz="2000" b="1" dirty="0" smtClean="0"/>
              <a:t>., </a:t>
            </a:r>
            <a:r>
              <a:rPr lang="en-US" sz="2000" b="1" i="1" dirty="0" smtClean="0">
                <a:solidFill>
                  <a:schemeClr val="accent2"/>
                </a:solidFill>
              </a:rPr>
              <a:t>i.e</a:t>
            </a:r>
            <a:r>
              <a:rPr lang="en-US" sz="2000" b="1" i="1" dirty="0" smtClean="0"/>
              <a:t>.</a:t>
            </a:r>
            <a:endParaRPr lang="en-US" sz="2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 smtClean="0"/>
              <a:t>If an action changes the system state from s</a:t>
            </a:r>
            <a:r>
              <a:rPr lang="en-US" sz="1600" b="1" dirty="0" smtClean="0"/>
              <a:t>1</a:t>
            </a:r>
            <a:r>
              <a:rPr lang="en-US" sz="2000" b="1" dirty="0" smtClean="0"/>
              <a:t> to s</a:t>
            </a:r>
            <a:r>
              <a:rPr lang="en-US" sz="1800" b="1" dirty="0" smtClean="0"/>
              <a:t>2</a:t>
            </a:r>
            <a:r>
              <a:rPr lang="en-US" sz="2000" b="1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 smtClean="0"/>
              <a:t>	f(</a:t>
            </a:r>
            <a:r>
              <a:rPr lang="en-US" sz="2000" b="1" dirty="0" err="1" smtClean="0"/>
              <a:t>s</a:t>
            </a:r>
            <a:r>
              <a:rPr lang="en-US" sz="2000" b="1" baseline="-25000" dirty="0" err="1" smtClean="0"/>
              <a:t>i</a:t>
            </a:r>
            <a:r>
              <a:rPr lang="en-US" sz="2000" b="1" dirty="0" smtClean="0"/>
              <a:t>) </a:t>
            </a:r>
            <a:r>
              <a:rPr lang="en-US" sz="2000" b="1" dirty="0" smtClean="0">
                <a:ea typeface="굴림" pitchFamily="50" charset="-127"/>
              </a:rPr>
              <a:t>]</a:t>
            </a:r>
            <a:r>
              <a:rPr lang="en-US" sz="2000" b="1" dirty="0" smtClean="0"/>
              <a:t> f(s</a:t>
            </a:r>
            <a:r>
              <a:rPr lang="en-US" sz="2000" b="1" baseline="-25000" dirty="0" smtClean="0"/>
              <a:t>i+1</a:t>
            </a:r>
            <a:r>
              <a:rPr lang="en-US" sz="2000" b="1" dirty="0" smtClean="0"/>
              <a:t>) </a:t>
            </a:r>
            <a:r>
              <a:rPr lang="en-US" sz="2000" b="1" dirty="0" smtClean="0">
                <a:ea typeface="굴림" pitchFamily="50" charset="-127"/>
              </a:rPr>
              <a:t>]</a:t>
            </a:r>
            <a:r>
              <a:rPr lang="en-US" sz="2000" b="1" dirty="0" smtClean="0"/>
              <a:t> f(s</a:t>
            </a:r>
            <a:r>
              <a:rPr lang="en-US" sz="2000" b="1" baseline="-25000" dirty="0" smtClean="0"/>
              <a:t>i+2</a:t>
            </a:r>
            <a:r>
              <a:rPr lang="en-US" sz="2000" b="1" dirty="0" smtClean="0"/>
              <a:t>) .</a:t>
            </a:r>
            <a:r>
              <a:rPr lang="en-US" altLang="ko-KR" sz="2000" b="1" dirty="0" smtClean="0">
                <a:ea typeface="굴림" pitchFamily="50" charset="-127"/>
              </a:rPr>
              <a:t>.</a:t>
            </a:r>
            <a:r>
              <a:rPr lang="en-US" sz="2000" b="1" dirty="0" smtClean="0"/>
              <a:t>. </a:t>
            </a: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1066800" y="1768475"/>
            <a:ext cx="1143000" cy="533400"/>
          </a:xfrm>
          <a:prstGeom prst="wedgeRoundRectCallout">
            <a:avLst>
              <a:gd name="adj1" fmla="val -65556"/>
              <a:gd name="adj2" fmla="val 133931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/>
              <a:t>Global state</a:t>
            </a:r>
          </a:p>
        </p:txBody>
      </p:sp>
      <p:sp>
        <p:nvSpPr>
          <p:cNvPr id="5127" name="AutoShape 6"/>
          <p:cNvSpPr>
            <a:spLocks noChangeArrowheads="1"/>
          </p:cNvSpPr>
          <p:nvPr/>
        </p:nvSpPr>
        <p:spPr bwMode="auto">
          <a:xfrm>
            <a:off x="2362200" y="1768475"/>
            <a:ext cx="1143000" cy="533400"/>
          </a:xfrm>
          <a:prstGeom prst="wedgeRoundRectCallout">
            <a:avLst>
              <a:gd name="adj1" fmla="val -98194"/>
              <a:gd name="adj2" fmla="val 138690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/>
              <a:t>Global state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4724400" y="5014913"/>
            <a:ext cx="3471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>
                <a:solidFill>
                  <a:srgbClr val="0000FF"/>
                </a:solidFill>
              </a:rPr>
              <a:t>then the computation will</a:t>
            </a:r>
          </a:p>
          <a:p>
            <a:r>
              <a:rPr lang="en-US" altLang="en-US" sz="2000">
                <a:solidFill>
                  <a:srgbClr val="0000FF"/>
                </a:solidFill>
              </a:rPr>
              <a:t>definitely terminate!</a:t>
            </a:r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914400" y="6000750"/>
            <a:ext cx="3646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/>
              <a:t>f</a:t>
            </a:r>
            <a:r>
              <a:rPr lang="en-US" altLang="en-US" sz="2000" b="0"/>
              <a:t> is called a </a:t>
            </a:r>
            <a:r>
              <a:rPr lang="en-US" altLang="en-US" sz="2000" b="0">
                <a:solidFill>
                  <a:srgbClr val="C70F05"/>
                </a:solidFill>
              </a:rPr>
              <a:t>measure function</a:t>
            </a:r>
            <a:endParaRPr lang="en-US" altLang="en-US" sz="2000" b="0"/>
          </a:p>
        </p:txBody>
      </p:sp>
      <p:graphicFrame>
        <p:nvGraphicFramePr>
          <p:cNvPr id="5122" name="Object 10"/>
          <p:cNvGraphicFramePr>
            <a:graphicFrameLocks noChangeAspect="1"/>
          </p:cNvGraphicFramePr>
          <p:nvPr/>
        </p:nvGraphicFramePr>
        <p:xfrm>
          <a:off x="4521200" y="3959225"/>
          <a:ext cx="10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3" imgW="101520" imgH="190440" progId="Equation.3">
                  <p:embed/>
                </p:oleObj>
              </mc:Choice>
              <mc:Fallback>
                <p:oleObj name="Equation" r:id="rId3" imgW="101520" imgH="1904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3959225"/>
                        <a:ext cx="1016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Proof of liveness: an example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295400" y="19050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0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219200" y="5257800"/>
            <a:ext cx="6096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n-1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295400" y="44196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3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295400" y="35814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2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1295400" y="27432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524000" y="23622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524000" y="32004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524000" y="40386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1524000" y="4876800"/>
            <a:ext cx="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2514600" y="2054225"/>
            <a:ext cx="609917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i="1"/>
              <a:t>Clock phase synchronization</a:t>
            </a:r>
          </a:p>
          <a:p>
            <a:endParaRPr lang="en-US" altLang="en-US" sz="2000" i="1"/>
          </a:p>
          <a:p>
            <a:pPr>
              <a:lnSpc>
                <a:spcPct val="140000"/>
              </a:lnSpc>
            </a:pPr>
            <a:r>
              <a:rPr lang="en-US" altLang="en-US" sz="2000" b="0"/>
              <a:t>System of n clocks ticking at the  same rate.</a:t>
            </a:r>
          </a:p>
          <a:p>
            <a:pPr>
              <a:lnSpc>
                <a:spcPct val="140000"/>
              </a:lnSpc>
            </a:pPr>
            <a:r>
              <a:rPr lang="en-US" altLang="en-US" sz="2000" b="0"/>
              <a:t>Each clock is 3-valued, i,e it ticks as 0, 1, 2, 0, 1, 2…</a:t>
            </a:r>
          </a:p>
          <a:p>
            <a:pPr>
              <a:lnSpc>
                <a:spcPct val="140000"/>
              </a:lnSpc>
            </a:pPr>
            <a:r>
              <a:rPr lang="en-US" altLang="en-US" sz="2000" b="0"/>
              <a:t>A failure may arbitrarily alter the clock phases.</a:t>
            </a:r>
          </a:p>
          <a:p>
            <a:pPr>
              <a:lnSpc>
                <a:spcPct val="140000"/>
              </a:lnSpc>
            </a:pPr>
            <a:r>
              <a:rPr lang="en-US" altLang="en-US" sz="2000" b="0"/>
              <a:t>The clocks need to return to the same phase.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Proof of liveness: an 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828800"/>
            <a:ext cx="4602163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i="1" smtClean="0"/>
              <a:t>Clock phase synchronization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{Program for each clock}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>
                <a:solidFill>
                  <a:srgbClr val="C70F05"/>
                </a:solidFill>
              </a:rPr>
              <a:t>(c[k] = phase of clock k, initially arbitrary)</a:t>
            </a:r>
            <a:endParaRPr lang="en-US" altLang="en-US" sz="1800" smtClean="0"/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/>
              <a:t>do</a:t>
            </a:r>
            <a:r>
              <a:rPr lang="en-US" altLang="en-US" sz="1800" smtClean="0"/>
              <a:t> </a:t>
            </a:r>
            <a:r>
              <a:rPr lang="en-US" altLang="en-US" sz="1800" smtClean="0">
                <a:sym typeface="Symbol" panose="05050102010706020507" pitchFamily="18" charset="2"/>
              </a:rPr>
              <a:t></a:t>
            </a:r>
            <a:r>
              <a:rPr lang="en-US" altLang="en-US" sz="1800" smtClean="0"/>
              <a:t> j: j </a:t>
            </a:r>
            <a:r>
              <a:rPr lang="en-US" altLang="en-US" sz="1800" smtClean="0">
                <a:sym typeface="Symbol" panose="05050102010706020507" pitchFamily="18" charset="2"/>
              </a:rPr>
              <a:t></a:t>
            </a:r>
            <a:r>
              <a:rPr lang="en-US" altLang="en-US" sz="1800" smtClean="0"/>
              <a:t> N(i) :: c[j] = c[i] +1 </a:t>
            </a:r>
            <a:r>
              <a:rPr lang="en-US" altLang="en-US" sz="1800" b="1" smtClean="0"/>
              <a:t>mod</a:t>
            </a:r>
            <a:r>
              <a:rPr lang="en-US" altLang="en-US" sz="1800" smtClean="0"/>
              <a:t> 3 	</a:t>
            </a:r>
            <a:r>
              <a:rPr lang="en-US" altLang="en-US" sz="1800" smtClean="0">
                <a:sym typeface="Symbol" panose="05050102010706020507" pitchFamily="18" charset="2"/>
              </a:rPr>
              <a:t></a:t>
            </a:r>
            <a:r>
              <a:rPr lang="en-US" altLang="en-US" sz="1800" smtClean="0"/>
              <a:t> 	c[i] := c[i] + 2 </a:t>
            </a:r>
            <a:r>
              <a:rPr lang="en-US" altLang="en-US" sz="1800" b="1" smtClean="0"/>
              <a:t>mod</a:t>
            </a:r>
            <a:r>
              <a:rPr lang="en-US" altLang="en-US" sz="1800" smtClean="0"/>
              <a:t> 3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1800" smtClean="0">
                <a:sym typeface="Symbol" panose="05050102010706020507" pitchFamily="18" charset="2"/>
              </a:rPr>
              <a:t></a:t>
            </a:r>
            <a:r>
              <a:rPr lang="en-US" altLang="en-US" sz="1800" smtClean="0"/>
              <a:t>   </a:t>
            </a:r>
            <a:r>
              <a:rPr lang="en-US" altLang="en-US" sz="1800" smtClean="0">
                <a:sym typeface="Symbol" panose="05050102010706020507" pitchFamily="18" charset="2"/>
              </a:rPr>
              <a:t></a:t>
            </a:r>
            <a:r>
              <a:rPr lang="en-US" altLang="en-US" sz="1800" smtClean="0"/>
              <a:t> j: j </a:t>
            </a:r>
            <a:r>
              <a:rPr lang="en-US" altLang="en-US" sz="1800" smtClean="0">
                <a:sym typeface="Symbol" panose="05050102010706020507" pitchFamily="18" charset="2"/>
              </a:rPr>
              <a:t></a:t>
            </a:r>
            <a:r>
              <a:rPr lang="en-US" altLang="en-US" sz="1800" smtClean="0"/>
              <a:t>N(i) :: c[j] ≠ c[i] +1 </a:t>
            </a:r>
            <a:r>
              <a:rPr lang="en-US" altLang="en-US" sz="1800" b="1" smtClean="0"/>
              <a:t>mod</a:t>
            </a:r>
            <a:r>
              <a:rPr lang="en-US" altLang="en-US" sz="1800" smtClean="0"/>
              <a:t> 3 	</a:t>
            </a:r>
            <a:r>
              <a:rPr lang="en-US" altLang="en-US" sz="1800" smtClean="0">
                <a:sym typeface="Symbol" panose="05050102010706020507" pitchFamily="18" charset="2"/>
              </a:rPr>
              <a:t></a:t>
            </a:r>
            <a:r>
              <a:rPr lang="en-US" altLang="en-US" sz="1800" smtClean="0"/>
              <a:t> 	c[i] := c[i] + 1 </a:t>
            </a:r>
            <a:r>
              <a:rPr lang="en-US" altLang="en-US" sz="1800" b="1" smtClean="0"/>
              <a:t>mod</a:t>
            </a:r>
            <a:r>
              <a:rPr lang="en-US" altLang="en-US" sz="1800" smtClean="0"/>
              <a:t> 3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/>
              <a:t>od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smtClean="0">
              <a:solidFill>
                <a:srgbClr val="C70F05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solidFill>
                  <a:srgbClr val="C70F05"/>
                </a:solidFill>
              </a:rPr>
              <a:t>Show that eventually all clocks will return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solidFill>
                  <a:srgbClr val="C70F05"/>
                </a:solidFill>
              </a:rPr>
              <a:t>to the same phase (</a:t>
            </a:r>
            <a:r>
              <a:rPr lang="en-US" altLang="en-US" sz="1800" b="1" smtClean="0">
                <a:solidFill>
                  <a:schemeClr val="accent2"/>
                </a:solidFill>
              </a:rPr>
              <a:t>convergence</a:t>
            </a:r>
            <a:r>
              <a:rPr lang="en-US" altLang="en-US" sz="1800" b="1" smtClean="0">
                <a:solidFill>
                  <a:srgbClr val="C70F05"/>
                </a:solidFill>
              </a:rPr>
              <a:t>), and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solidFill>
                  <a:srgbClr val="C70F05"/>
                </a:solidFill>
              </a:rPr>
              <a:t>continue to be in the same phase (</a:t>
            </a:r>
            <a:r>
              <a:rPr lang="en-US" altLang="en-US" sz="1800" b="1" smtClean="0">
                <a:solidFill>
                  <a:schemeClr val="accent2"/>
                </a:solidFill>
              </a:rPr>
              <a:t>closure</a:t>
            </a:r>
            <a:r>
              <a:rPr lang="en-US" altLang="en-US" sz="1600" b="1" smtClean="0">
                <a:solidFill>
                  <a:srgbClr val="C70F05"/>
                </a:solidFill>
              </a:rPr>
              <a:t>)</a:t>
            </a:r>
          </a:p>
        </p:txBody>
      </p:sp>
      <p:sp>
        <p:nvSpPr>
          <p:cNvPr id="24580" name="Rectangle 13"/>
          <p:cNvSpPr>
            <a:spLocks noChangeArrowheads="1"/>
          </p:cNvSpPr>
          <p:nvPr/>
        </p:nvSpPr>
        <p:spPr bwMode="auto">
          <a:xfrm>
            <a:off x="5884863" y="1673225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solidFill>
                  <a:srgbClr val="C70F05"/>
                </a:solidFill>
              </a:rPr>
              <a:t>c[k] </a:t>
            </a:r>
            <a:r>
              <a:rPr lang="en-US" altLang="en-US" sz="1800" b="0">
                <a:solidFill>
                  <a:srgbClr val="C70F05"/>
                </a:solidFill>
                <a:sym typeface="Symbol" panose="05050102010706020507" pitchFamily="18" charset="2"/>
              </a:rPr>
              <a:t> </a:t>
            </a:r>
            <a:r>
              <a:rPr lang="en-US" altLang="en-US" sz="1800" b="0">
                <a:solidFill>
                  <a:srgbClr val="C70F05"/>
                </a:solidFill>
              </a:rPr>
              <a:t>{0,1,2}</a:t>
            </a:r>
          </a:p>
        </p:txBody>
      </p:sp>
      <p:sp>
        <p:nvSpPr>
          <p:cNvPr id="24581" name="Oval 14"/>
          <p:cNvSpPr>
            <a:spLocks noChangeArrowheads="1"/>
          </p:cNvSpPr>
          <p:nvPr/>
        </p:nvSpPr>
        <p:spPr bwMode="auto">
          <a:xfrm>
            <a:off x="6477000" y="22860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0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2" name="Oval 15"/>
          <p:cNvSpPr>
            <a:spLocks noChangeArrowheads="1"/>
          </p:cNvSpPr>
          <p:nvPr/>
        </p:nvSpPr>
        <p:spPr bwMode="auto">
          <a:xfrm>
            <a:off x="6400800" y="5638800"/>
            <a:ext cx="6096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n-1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3" name="Oval 16"/>
          <p:cNvSpPr>
            <a:spLocks noChangeArrowheads="1"/>
          </p:cNvSpPr>
          <p:nvPr/>
        </p:nvSpPr>
        <p:spPr bwMode="auto">
          <a:xfrm>
            <a:off x="6477000" y="48006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3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4" name="Oval 17"/>
          <p:cNvSpPr>
            <a:spLocks noChangeArrowheads="1"/>
          </p:cNvSpPr>
          <p:nvPr/>
        </p:nvSpPr>
        <p:spPr bwMode="auto">
          <a:xfrm>
            <a:off x="6477000" y="39624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2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5" name="Oval 18"/>
          <p:cNvSpPr>
            <a:spLocks noChangeArrowheads="1"/>
          </p:cNvSpPr>
          <p:nvPr/>
        </p:nvSpPr>
        <p:spPr bwMode="auto">
          <a:xfrm>
            <a:off x="6477000" y="31242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6" name="Line 19"/>
          <p:cNvSpPr>
            <a:spLocks noChangeShapeType="1"/>
          </p:cNvSpPr>
          <p:nvPr/>
        </p:nvSpPr>
        <p:spPr bwMode="auto">
          <a:xfrm>
            <a:off x="6705600" y="27432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20"/>
          <p:cNvSpPr>
            <a:spLocks noChangeShapeType="1"/>
          </p:cNvSpPr>
          <p:nvPr/>
        </p:nvSpPr>
        <p:spPr bwMode="auto">
          <a:xfrm>
            <a:off x="6705600" y="35814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21"/>
          <p:cNvSpPr>
            <a:spLocks noChangeShapeType="1"/>
          </p:cNvSpPr>
          <p:nvPr/>
        </p:nvSpPr>
        <p:spPr bwMode="auto">
          <a:xfrm>
            <a:off x="6705600" y="44196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22"/>
          <p:cNvSpPr>
            <a:spLocks noChangeShapeType="1"/>
          </p:cNvSpPr>
          <p:nvPr/>
        </p:nvSpPr>
        <p:spPr bwMode="auto">
          <a:xfrm>
            <a:off x="6705600" y="5257800"/>
            <a:ext cx="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Proof of convergence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4958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76800" y="1447800"/>
            <a:ext cx="4041775" cy="4876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solidFill>
                  <a:srgbClr val="C70F05"/>
                </a:solidFill>
                <a:latin typeface="Arial Narrow" panose="020B0606020202030204" pitchFamily="34" charset="0"/>
              </a:rPr>
              <a:t>Let </a:t>
            </a:r>
            <a:r>
              <a:rPr lang="en-US" altLang="en-US" b="1" smtClean="0">
                <a:solidFill>
                  <a:srgbClr val="C70F05"/>
                </a:solidFill>
                <a:latin typeface="Arial" panose="020B0604020202020204" pitchFamily="34" charset="0"/>
              </a:rPr>
              <a:t>D</a:t>
            </a:r>
            <a:r>
              <a:rPr lang="en-US" altLang="en-US" sz="18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 = d[0] + d[1] + d[2] + … + d[n-1]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smtClean="0">
              <a:latin typeface="Arial Narrow" panose="020B0606020202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b="1" smtClean="0">
                <a:latin typeface="Arial Narrow" panose="020B0606020202030204" pitchFamily="34" charset="0"/>
              </a:rPr>
              <a:t>d[i] </a:t>
            </a:r>
            <a:r>
              <a:rPr lang="en-US" altLang="en-US" sz="1800" smtClean="0">
                <a:latin typeface="Arial Narrow" panose="020B0606020202030204" pitchFamily="34" charset="0"/>
              </a:rPr>
              <a:t>= </a:t>
            </a:r>
            <a:r>
              <a:rPr lang="en-US" altLang="en-US" sz="1800" b="1" smtClean="0">
                <a:latin typeface="Arial Narrow" panose="020B0606020202030204" pitchFamily="34" charset="0"/>
              </a:rPr>
              <a:t>0</a:t>
            </a:r>
            <a:r>
              <a:rPr lang="en-US" altLang="en-US" sz="1800" smtClean="0">
                <a:latin typeface="Arial Narrow" panose="020B0606020202030204" pitchFamily="34" charset="0"/>
              </a:rPr>
              <a:t>      if no arrow points towards clock </a:t>
            </a:r>
            <a:r>
              <a:rPr lang="en-US" altLang="en-US" sz="1800" b="1" smtClean="0">
                <a:latin typeface="Arial Narrow" panose="020B0606020202030204" pitchFamily="34" charset="0"/>
              </a:rPr>
              <a:t>i</a:t>
            </a:r>
            <a:r>
              <a:rPr lang="en-US" altLang="en-US" sz="1800" smtClean="0">
                <a:latin typeface="Arial Narrow" panose="020B0606020202030204" pitchFamily="34" charset="0"/>
              </a:rPr>
              <a:t>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 Narrow" panose="020B0606020202030204" pitchFamily="34" charset="0"/>
              </a:rPr>
              <a:t>	= </a:t>
            </a:r>
            <a:r>
              <a:rPr lang="en-US" altLang="en-US" sz="1800" b="1" smtClean="0">
                <a:latin typeface="Arial Narrow" panose="020B0606020202030204" pitchFamily="34" charset="0"/>
              </a:rPr>
              <a:t>i + 1</a:t>
            </a:r>
            <a:r>
              <a:rPr lang="en-US" altLang="en-US" sz="1800" smtClean="0">
                <a:latin typeface="Arial Narrow" panose="020B0606020202030204" pitchFamily="34" charset="0"/>
              </a:rPr>
              <a:t> if a  </a:t>
            </a:r>
            <a:r>
              <a:rPr lang="en-US" altLang="en-US" sz="1800" b="1" smtClean="0">
                <a:latin typeface="Arial Narrow" panose="020B060602020203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1800" smtClean="0">
                <a:latin typeface="Arial Narrow" panose="020B0606020202030204" pitchFamily="34" charset="0"/>
                <a:sym typeface="Symbol" panose="05050102010706020507" pitchFamily="18" charset="2"/>
              </a:rPr>
              <a:t></a:t>
            </a:r>
            <a:r>
              <a:rPr lang="en-US" altLang="en-US" sz="1800" smtClean="0">
                <a:latin typeface="Arial Narrow" panose="020B0606020202030204" pitchFamily="34" charset="0"/>
              </a:rPr>
              <a:t>pointing towards clock </a:t>
            </a:r>
            <a:r>
              <a:rPr lang="en-US" altLang="en-US" sz="1800" b="1" smtClean="0">
                <a:latin typeface="Arial Narrow" panose="020B0606020202030204" pitchFamily="34" charset="0"/>
              </a:rPr>
              <a:t>i</a:t>
            </a:r>
            <a:r>
              <a:rPr lang="en-US" altLang="en-US" sz="1800" smtClean="0">
                <a:latin typeface="Arial Narrow" panose="020B0606020202030204" pitchFamily="34" charset="0"/>
              </a:rPr>
              <a:t>;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ko-KR" sz="1800" smtClean="0">
                <a:latin typeface="Arial Narrow" panose="020B0606020202030204" pitchFamily="34" charset="0"/>
                <a:ea typeface="굴림" panose="020B0600000101010101" pitchFamily="34" charset="-127"/>
              </a:rPr>
              <a:t>	= </a:t>
            </a:r>
            <a:r>
              <a:rPr lang="en-US" altLang="ko-KR" sz="1800" b="1" smtClean="0">
                <a:latin typeface="Arial Narrow" panose="020B0606020202030204" pitchFamily="34" charset="0"/>
                <a:ea typeface="굴림" panose="020B0600000101010101" pitchFamily="34" charset="-127"/>
              </a:rPr>
              <a:t>n – i</a:t>
            </a:r>
            <a:r>
              <a:rPr lang="en-US" altLang="ko-KR" sz="1800" smtClean="0">
                <a:latin typeface="Arial Narrow" panose="020B0606020202030204" pitchFamily="34" charset="0"/>
                <a:cs typeface="HY엽서L"/>
              </a:rPr>
              <a:t> </a:t>
            </a:r>
            <a:r>
              <a:rPr lang="en-US" altLang="en-US" sz="1800" smtClean="0">
                <a:latin typeface="Arial Narrow" panose="020B0606020202030204" pitchFamily="34" charset="0"/>
              </a:rPr>
              <a:t>if a </a:t>
            </a:r>
            <a:r>
              <a:rPr lang="en-US" altLang="en-US" sz="1800" b="1" smtClean="0">
                <a:latin typeface="Arial Narrow" panose="020B060602020203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1800" smtClean="0">
                <a:latin typeface="Arial Narrow" panose="020B0606020202030204" pitchFamily="34" charset="0"/>
                <a:sym typeface="Symbol" panose="05050102010706020507" pitchFamily="18" charset="2"/>
              </a:rPr>
              <a:t></a:t>
            </a:r>
            <a:r>
              <a:rPr lang="en-US" altLang="en-US" sz="1800" smtClean="0">
                <a:latin typeface="Arial Narrow" panose="020B0606020202030204" pitchFamily="34" charset="0"/>
              </a:rPr>
              <a:t> pointing towards clock </a:t>
            </a:r>
            <a:r>
              <a:rPr lang="en-US" altLang="en-US" sz="1800" b="1" smtClean="0">
                <a:latin typeface="Arial Narrow" panose="020B0606020202030204" pitchFamily="34" charset="0"/>
              </a:rPr>
              <a:t>i</a:t>
            </a:r>
            <a:r>
              <a:rPr lang="en-US" altLang="en-US" sz="1800" smtClean="0">
                <a:latin typeface="Arial Narrow" panose="020B0606020202030204" pitchFamily="34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 Narrow" panose="020B0606020202030204" pitchFamily="34" charset="0"/>
              </a:rPr>
              <a:t>	= </a:t>
            </a:r>
            <a:r>
              <a:rPr lang="en-US" altLang="en-US" sz="1800" b="1" smtClean="0">
                <a:latin typeface="Arial Narrow" panose="020B0606020202030204" pitchFamily="34" charset="0"/>
              </a:rPr>
              <a:t>1	</a:t>
            </a:r>
            <a:r>
              <a:rPr lang="en-US" altLang="en-US" sz="1800" smtClean="0">
                <a:latin typeface="Arial Narrow" panose="020B0606020202030204" pitchFamily="34" charset="0"/>
              </a:rPr>
              <a:t>if both </a:t>
            </a:r>
            <a:r>
              <a:rPr lang="en-US" altLang="en-US" sz="1800" b="1" smtClean="0">
                <a:latin typeface="Arial Narrow" panose="020B060602020203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1800" smtClean="0">
                <a:latin typeface="Arial Narrow" panose="020B0606020202030204" pitchFamily="34" charset="0"/>
              </a:rPr>
              <a:t> and  </a:t>
            </a:r>
            <a:r>
              <a:rPr lang="en-US" altLang="en-US" sz="1800" b="1" smtClean="0">
                <a:latin typeface="Arial Narrow" panose="020B0606020202030204" pitchFamily="34" charset="0"/>
                <a:sym typeface="Symbol" panose="05050102010706020507" pitchFamily="18" charset="2"/>
              </a:rPr>
              <a:t></a:t>
            </a:r>
            <a:r>
              <a:rPr lang="en-US" altLang="en-US" sz="1800" smtClean="0">
                <a:latin typeface="Arial Narrow" panose="020B0606020202030204" pitchFamily="34" charset="0"/>
              </a:rPr>
              <a:t>point towards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 Narrow" panose="020B0606020202030204" pitchFamily="34" charset="0"/>
              </a:rPr>
              <a:t>	 	clock </a:t>
            </a:r>
            <a:r>
              <a:rPr lang="en-US" altLang="en-US" sz="1800" b="1" smtClean="0">
                <a:latin typeface="Arial Narrow" panose="020B0606020202030204" pitchFamily="34" charset="0"/>
              </a:rPr>
              <a:t>i.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	By definition, </a:t>
            </a:r>
            <a:r>
              <a:rPr lang="en-US" altLang="en-US" smtClean="0">
                <a:solidFill>
                  <a:srgbClr val="C70F05"/>
                </a:solidFill>
                <a:latin typeface="Arial" panose="020B0604020202020204" pitchFamily="34" charset="0"/>
              </a:rPr>
              <a:t>D ≥ 0</a:t>
            </a:r>
            <a:r>
              <a:rPr lang="en-US" altLang="en-US" sz="18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.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	Also, D decreases after every step in the system. So the number of arrows must reduce to 0.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	D= 0 means all the clocks are synchronized.</a:t>
            </a:r>
            <a:endParaRPr lang="en-US" altLang="en-US" sz="1800" b="1" smtClean="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9906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18288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3434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26670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5052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12954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21336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971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8100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989013" y="2667000"/>
            <a:ext cx="39782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9144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17526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43434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8" name="Oval 18"/>
          <p:cNvSpPr>
            <a:spLocks noChangeArrowheads="1"/>
          </p:cNvSpPr>
          <p:nvPr/>
        </p:nvSpPr>
        <p:spPr bwMode="auto">
          <a:xfrm>
            <a:off x="25908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34290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1219200" y="3810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2057400" y="3810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2895600" y="3810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3733800" y="3810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304800" y="1524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25" name="Oval 25"/>
          <p:cNvSpPr>
            <a:spLocks noChangeArrowheads="1"/>
          </p:cNvSpPr>
          <p:nvPr/>
        </p:nvSpPr>
        <p:spPr bwMode="auto">
          <a:xfrm>
            <a:off x="914400" y="4800600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6" name="Oval 26"/>
          <p:cNvSpPr>
            <a:spLocks noChangeArrowheads="1"/>
          </p:cNvSpPr>
          <p:nvPr/>
        </p:nvSpPr>
        <p:spPr bwMode="auto">
          <a:xfrm>
            <a:off x="1828800" y="4800600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7" name="Oval 27"/>
          <p:cNvSpPr>
            <a:spLocks noChangeArrowheads="1"/>
          </p:cNvSpPr>
          <p:nvPr/>
        </p:nvSpPr>
        <p:spPr bwMode="auto">
          <a:xfrm>
            <a:off x="4343400" y="4800600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8" name="Oval 28"/>
          <p:cNvSpPr>
            <a:spLocks noChangeArrowheads="1"/>
          </p:cNvSpPr>
          <p:nvPr/>
        </p:nvSpPr>
        <p:spPr bwMode="auto">
          <a:xfrm>
            <a:off x="2743200" y="4800600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3581400" y="4800600"/>
            <a:ext cx="304800" cy="330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12192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21336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3048000" y="4953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388620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1371600" y="25908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2133600" y="38862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>
            <a:off x="3962400" y="25908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 flipH="1">
            <a:off x="3048000" y="38862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974725" y="5670550"/>
            <a:ext cx="3390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solidFill>
                  <a:srgbClr val="C70F05"/>
                </a:solidFill>
              </a:rPr>
              <a:t>Understand the game of arrows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Program correctness</a:t>
            </a:r>
            <a:endParaRPr lang="en-US" sz="36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76400"/>
            <a:ext cx="43434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i="1" u="sng" smtClean="0"/>
              <a:t>The State-transition model</a:t>
            </a:r>
            <a:endParaRPr lang="en-US" altLang="en-US" sz="20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The set of global </a:t>
            </a:r>
            <a:r>
              <a:rPr lang="en-US" altLang="en-US" sz="2000" smtClean="0">
                <a:solidFill>
                  <a:srgbClr val="C70F05"/>
                </a:solidFill>
              </a:rPr>
              <a:t>states</a:t>
            </a:r>
            <a:r>
              <a:rPr lang="en-US" altLang="en-US" sz="2000" smtClean="0"/>
              <a:t> =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	s</a:t>
            </a:r>
            <a:r>
              <a:rPr lang="en-US" altLang="en-US" sz="2000" baseline="-25000" smtClean="0"/>
              <a:t>0</a:t>
            </a:r>
            <a:r>
              <a:rPr lang="en-US" altLang="en-US" sz="2000" smtClean="0"/>
              <a:t> x s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x … x s</a:t>
            </a:r>
            <a:r>
              <a:rPr lang="en-US" altLang="en-US" sz="2000" baseline="-25000" smtClean="0"/>
              <a:t>m</a:t>
            </a:r>
            <a:endParaRPr lang="en-US" altLang="en-US" sz="2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/>
              <a:t>{s</a:t>
            </a:r>
            <a:r>
              <a:rPr lang="en-US" altLang="en-US" sz="1800" baseline="-25000" smtClean="0"/>
              <a:t>k</a:t>
            </a:r>
            <a:r>
              <a:rPr lang="en-US" altLang="en-US" sz="1800" smtClean="0"/>
              <a:t> is the set of local states of process k}</a:t>
            </a:r>
            <a:r>
              <a:rPr lang="en-US" altLang="en-US" sz="2000" smtClean="0"/>
              <a:t>	   </a:t>
            </a:r>
            <a:endParaRPr lang="en-US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smtClean="0">
              <a:solidFill>
                <a:srgbClr val="C70F05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solidFill>
                  <a:srgbClr val="C70F05"/>
                </a:solidFill>
              </a:rPr>
              <a:t>  S0    </a:t>
            </a:r>
            <a:r>
              <a:rPr lang="en-US" altLang="en-US" sz="2000" smtClean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000" smtClean="0">
                <a:solidFill>
                  <a:srgbClr val="C70F05"/>
                </a:solidFill>
              </a:rPr>
              <a:t>   S1    </a:t>
            </a:r>
            <a:r>
              <a:rPr lang="en-US" altLang="en-US" sz="2000" smtClean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000" smtClean="0">
                <a:solidFill>
                  <a:srgbClr val="C70F05"/>
                </a:solidFill>
              </a:rPr>
              <a:t>  S2  </a:t>
            </a:r>
            <a:r>
              <a:rPr lang="en-US" altLang="en-US" sz="2000" smtClean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endParaRPr lang="en-US" altLang="en-US" sz="2000" smtClean="0">
              <a:solidFill>
                <a:srgbClr val="C70F05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Each </a:t>
            </a:r>
            <a:r>
              <a:rPr lang="en-US" altLang="en-US" sz="2000" smtClean="0">
                <a:solidFill>
                  <a:srgbClr val="C70F05"/>
                </a:solidFill>
              </a:rPr>
              <a:t>transition</a:t>
            </a:r>
            <a:r>
              <a:rPr lang="en-US" altLang="en-US" sz="2000" smtClean="0"/>
              <a:t> is caused by an action of an eligible process.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We reason using </a:t>
            </a:r>
            <a:r>
              <a:rPr lang="en-US" altLang="en-US" sz="2000" smtClean="0">
                <a:solidFill>
                  <a:srgbClr val="C70F05"/>
                </a:solidFill>
              </a:rPr>
              <a:t>interleaving semantics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343400" y="3175000"/>
          <a:ext cx="4119563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4724400" imgH="2249424" progId="Word.Document.8">
                  <p:embed/>
                </p:oleObj>
              </mc:Choice>
              <mc:Fallback>
                <p:oleObj name="Document" r:id="rId4" imgW="4724400" imgH="224942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75000"/>
                        <a:ext cx="4119563" cy="196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85800" y="4029075"/>
            <a:ext cx="62706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300" b="0" dirty="0">
                <a:solidFill>
                  <a:srgbClr val="C70F05"/>
                </a:solidFill>
                <a:latin typeface="+mn-lt"/>
              </a:rPr>
              <a:t>action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522413" y="4014788"/>
            <a:ext cx="92551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300" b="0" dirty="0">
                <a:solidFill>
                  <a:srgbClr val="C70F05"/>
                </a:solidFill>
                <a:latin typeface="+mn-lt"/>
              </a:rPr>
              <a:t>    action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438400" y="4038600"/>
            <a:ext cx="8191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300" b="0" dirty="0">
                <a:solidFill>
                  <a:srgbClr val="C70F05"/>
                </a:solidFill>
                <a:latin typeface="+mn-lt"/>
              </a:rPr>
              <a:t> action</a:t>
            </a: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7772400" y="2057400"/>
            <a:ext cx="762000" cy="609600"/>
          </a:xfrm>
          <a:prstGeom prst="wedgeRoundRectCallout">
            <a:avLst>
              <a:gd name="adj1" fmla="val -121042"/>
              <a:gd name="adj2" fmla="val 112759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state</a:t>
            </a:r>
            <a:endParaRPr lang="en-US" altLang="en-US" b="0">
              <a:latin typeface="Corbel" panose="020B0503020204020204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4419600" y="4343400"/>
            <a:ext cx="762000" cy="609600"/>
          </a:xfrm>
          <a:prstGeom prst="wedgeRoundRectCallout">
            <a:avLst>
              <a:gd name="adj1" fmla="val -31042"/>
              <a:gd name="adj2" fmla="val -136458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Initial </a:t>
            </a:r>
          </a:p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state</a:t>
            </a:r>
            <a:endParaRPr lang="en-US" altLang="en-US" b="0">
              <a:latin typeface="Corbel" panose="020B0503020204020204" pitchFamily="34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5715000" y="1981200"/>
            <a:ext cx="1066800" cy="609600"/>
          </a:xfrm>
          <a:prstGeom prst="wedgeRoundRectCallout">
            <a:avLst>
              <a:gd name="adj1" fmla="val -24403"/>
              <a:gd name="adj2" fmla="val 145574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transition</a:t>
            </a:r>
            <a:endParaRPr lang="en-US" altLang="en-US" b="0">
              <a:latin typeface="Corbel" panose="020B0503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Correctness criteria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Safety properties</a:t>
            </a:r>
          </a:p>
          <a:p>
            <a:pPr lvl="2" eaLnBrk="1" hangingPunct="1"/>
            <a:r>
              <a:rPr lang="en-US" altLang="en-US" smtClean="0"/>
              <a:t>Bad things never happen</a:t>
            </a:r>
          </a:p>
          <a:p>
            <a:pPr lvl="2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Liveness properties</a:t>
            </a:r>
          </a:p>
          <a:p>
            <a:pPr lvl="2" eaLnBrk="1" hangingPunct="1"/>
            <a:r>
              <a:rPr lang="en-US" altLang="en-US" smtClean="0"/>
              <a:t>Good things eventually happen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Example 1: Mutual Exclusion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229600" cy="4724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</a:t>
            </a:r>
            <a:r>
              <a:rPr lang="en-US" altLang="en-US" sz="2000" b="1" i="1" u="sng" smtClean="0"/>
              <a:t>Process 0</a:t>
            </a:r>
            <a:r>
              <a:rPr lang="en-US" altLang="en-US" sz="2000" i="1" smtClean="0"/>
              <a:t>	</a:t>
            </a:r>
            <a:r>
              <a:rPr lang="en-US" altLang="en-US" sz="2000" smtClean="0"/>
              <a:t>			</a:t>
            </a:r>
            <a:r>
              <a:rPr lang="en-US" altLang="en-US" sz="2000" b="1" i="1" u="sng" smtClean="0"/>
              <a:t>Process 1</a:t>
            </a:r>
            <a:endParaRPr lang="en-US" altLang="en-US" sz="2000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/>
              <a:t>	do true </a:t>
            </a:r>
            <a:r>
              <a:rPr lang="en-US" altLang="en-US" sz="2000" b="1" smtClean="0">
                <a:sym typeface="Wingdings" panose="05000000000000000000" pitchFamily="2" charset="2"/>
              </a:rPr>
              <a:t></a:t>
            </a:r>
            <a:r>
              <a:rPr lang="en-US" altLang="en-US" sz="2000" smtClean="0"/>
              <a:t>				</a:t>
            </a:r>
            <a:r>
              <a:rPr lang="en-US" altLang="en-US" sz="2000" b="1" smtClean="0"/>
              <a:t>do</a:t>
            </a:r>
            <a:r>
              <a:rPr lang="en-US" altLang="en-US" sz="2000" smtClean="0"/>
              <a:t> true </a:t>
            </a:r>
            <a:r>
              <a:rPr lang="en-US" altLang="en-US" sz="2000" smtClean="0">
                <a:sym typeface="Wingdings" panose="05000000000000000000" pitchFamily="2" charset="2"/>
              </a:rPr>
              <a:t></a:t>
            </a:r>
            <a:endParaRPr lang="en-US" altLang="en-US" sz="2000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	Entry protocol				Entry protocol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	</a:t>
            </a:r>
            <a:r>
              <a:rPr lang="en-US" altLang="en-US" sz="2000" i="1" smtClean="0">
                <a:solidFill>
                  <a:srgbClr val="C70F05"/>
                </a:solidFill>
              </a:rPr>
              <a:t>Critical section</a:t>
            </a:r>
            <a:r>
              <a:rPr lang="en-US" altLang="en-US" sz="2000" smtClean="0">
                <a:solidFill>
                  <a:srgbClr val="C70F05"/>
                </a:solidFill>
              </a:rPr>
              <a:t>				</a:t>
            </a:r>
            <a:r>
              <a:rPr lang="en-US" altLang="en-US" sz="2000" i="1" smtClean="0">
                <a:solidFill>
                  <a:srgbClr val="C70F05"/>
                </a:solidFill>
              </a:rPr>
              <a:t>Critical section</a:t>
            </a:r>
            <a:endParaRPr lang="en-US" altLang="en-US" sz="2000" smtClean="0">
              <a:solidFill>
                <a:srgbClr val="C70F05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	Exit protocol				Exit protocol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/>
              <a:t>	od</a:t>
            </a:r>
            <a:r>
              <a:rPr lang="en-US" altLang="en-US" sz="2000" smtClean="0"/>
              <a:t>					</a:t>
            </a:r>
            <a:r>
              <a:rPr lang="en-US" altLang="en-US" sz="2000" b="1" smtClean="0"/>
              <a:t>od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i="1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/>
              <a:t>	Safety properties </a:t>
            </a:r>
          </a:p>
          <a:p>
            <a:pPr marL="533400" indent="-533400"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000" smtClean="0"/>
              <a:t>	(1) There is no deadlock </a:t>
            </a:r>
          </a:p>
          <a:p>
            <a:pPr marL="533400" indent="-533400"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000" smtClean="0"/>
              <a:t>	(2) At most one process enters the critical section.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i="1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/>
              <a:t>	Liveness property 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A process trying to enter the CS must </a:t>
            </a:r>
            <a:r>
              <a:rPr lang="en-US" altLang="en-US" sz="2000" b="1" smtClean="0">
                <a:solidFill>
                  <a:srgbClr val="C70F05"/>
                </a:solidFill>
              </a:rPr>
              <a:t>eventually succeed</a:t>
            </a:r>
            <a:r>
              <a:rPr lang="en-US" altLang="en-US" sz="2000" smtClean="0"/>
              <a:t>. 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(This is also called the </a:t>
            </a:r>
            <a:r>
              <a:rPr lang="en-US" altLang="en-US" sz="2000" b="1" i="1" smtClean="0">
                <a:solidFill>
                  <a:srgbClr val="C70F05"/>
                </a:solidFill>
              </a:rPr>
              <a:t>progress property</a:t>
            </a:r>
            <a:r>
              <a:rPr lang="en-US" altLang="en-US" sz="2000" smtClean="0"/>
              <a:t>)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700" smtClean="0"/>
          </a:p>
          <a:p>
            <a:pPr marL="533400" indent="-533400" eaLnBrk="1" hangingPunct="1">
              <a:lnSpc>
                <a:spcPct val="90000"/>
              </a:lnSpc>
            </a:pPr>
            <a:endParaRPr lang="en-US" altLang="en-US" sz="1700" smtClean="0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6934200" y="3962400"/>
            <a:ext cx="3810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7924800" y="3886200"/>
            <a:ext cx="3810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162800" y="4572000"/>
            <a:ext cx="381000" cy="457200"/>
          </a:xfrm>
          <a:prstGeom prst="rect">
            <a:avLst/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CS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8153400" y="4648200"/>
            <a:ext cx="457200" cy="457200"/>
          </a:xfrm>
          <a:prstGeom prst="rect">
            <a:avLst/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CS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6934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79248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8229600" y="4419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7162800" y="4038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Testing vs. Proof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600" y="1417638"/>
            <a:ext cx="79248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3"/>
            <a:endParaRPr lang="en-US" altLang="en-US" b="0"/>
          </a:p>
          <a:p>
            <a:pPr>
              <a:lnSpc>
                <a:spcPct val="125000"/>
              </a:lnSpc>
            </a:pPr>
            <a:r>
              <a:rPr lang="en-US" altLang="en-US">
                <a:solidFill>
                  <a:srgbClr val="FF0066"/>
                </a:solidFill>
              </a:rPr>
              <a:t>Testing</a:t>
            </a:r>
            <a:r>
              <a:rPr lang="en-US" altLang="en-US"/>
              <a:t>:</a:t>
            </a:r>
            <a:r>
              <a:rPr lang="en-US" altLang="en-US" b="0"/>
              <a:t> Apply inputs and observe if the outputs satisfy the specifications. Fool proof testing can be painfully slow, even for small systems. Most testing are partial.</a:t>
            </a:r>
          </a:p>
          <a:p>
            <a:pPr>
              <a:lnSpc>
                <a:spcPct val="125000"/>
              </a:lnSpc>
            </a:pPr>
            <a:endParaRPr lang="en-US" altLang="en-US" b="0"/>
          </a:p>
          <a:p>
            <a:pPr>
              <a:lnSpc>
                <a:spcPct val="125000"/>
              </a:lnSpc>
            </a:pPr>
            <a:r>
              <a:rPr lang="en-US" altLang="en-US">
                <a:solidFill>
                  <a:srgbClr val="FF0066"/>
                </a:solidFill>
              </a:rPr>
              <a:t>Proof</a:t>
            </a:r>
            <a:r>
              <a:rPr lang="en-US" altLang="en-US" b="0"/>
              <a:t>: Has a mathematical foundation, and a complete guarantee. Sometimes not scalable.</a:t>
            </a:r>
          </a:p>
          <a:p>
            <a:pPr>
              <a:lnSpc>
                <a:spcPct val="125000"/>
              </a:lnSpc>
            </a:pPr>
            <a:endParaRPr lang="en-US" altLang="en-US" b="0"/>
          </a:p>
          <a:p>
            <a:pPr>
              <a:lnSpc>
                <a:spcPct val="125000"/>
              </a:lnSpc>
            </a:pPr>
            <a:endParaRPr lang="en-US" altLang="en-US" b="0"/>
          </a:p>
          <a:p>
            <a:endParaRPr lang="en-US" alt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Correctness proofs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458200" cy="4800600"/>
          </a:xfrm>
        </p:spPr>
        <p:txBody>
          <a:bodyPr/>
          <a:lstStyle/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Since </a:t>
            </a:r>
            <a:r>
              <a:rPr lang="en-US" altLang="ko-KR" sz="2800" b="1" smtClean="0">
                <a:ea typeface="굴림" panose="020B0600000101010101" pitchFamily="34" charset="-127"/>
              </a:rPr>
              <a:t>testing is not a feasible</a:t>
            </a:r>
            <a:r>
              <a:rPr lang="en-US" altLang="ko-KR" sz="2800" smtClean="0">
                <a:ea typeface="굴림" panose="020B0600000101010101" pitchFamily="34" charset="-127"/>
              </a:rPr>
              <a:t> way of demonstrating the correctness of program in a distributed system, we will use </a:t>
            </a:r>
            <a:r>
              <a:rPr lang="en-US" altLang="ko-KR" sz="2800" b="1" smtClean="0">
                <a:ea typeface="굴림" panose="020B0600000101010101" pitchFamily="34" charset="-127"/>
              </a:rPr>
              <a:t>some form of mathematical reasoning</a:t>
            </a:r>
            <a:r>
              <a:rPr lang="en-US" altLang="ko-KR" sz="2800" smtClean="0">
                <a:ea typeface="굴림" panose="020B0600000101010101" pitchFamily="34" charset="-127"/>
              </a:rPr>
              <a:t> as follows:</a:t>
            </a:r>
          </a:p>
          <a:p>
            <a:pPr eaLnBrk="1" hangingPunct="1"/>
            <a:endParaRPr lang="en-US" altLang="ko-KR" sz="2800" smtClean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Assertional reasoning of proving safety properties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Use of well-founded sets of proving liveness properties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Programming logic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Predicate transformers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Review of Propositional Logic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u="sng" smtClean="0">
                <a:ea typeface="굴림" panose="020B0600000101010101" pitchFamily="34" charset="-127"/>
              </a:rPr>
              <a:t>Example</a:t>
            </a:r>
            <a:r>
              <a:rPr lang="en-US" altLang="ko-KR" sz="2800" smtClean="0">
                <a:ea typeface="굴림" panose="020B0600000101010101" pitchFamily="34" charset="-127"/>
              </a:rPr>
              <a:t>: Prove that P      P V Q</a:t>
            </a:r>
          </a:p>
          <a:p>
            <a:pPr eaLnBrk="1" hangingPunct="1">
              <a:lnSpc>
                <a:spcPct val="90000"/>
              </a:lnSpc>
            </a:pPr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280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800" smtClean="0">
                <a:ea typeface="굴림" panose="020B0600000101010101" pitchFamily="34" charset="-127"/>
              </a:rPr>
              <a:t>Pure propositional logic is sometimes not adequate for proving the properties of a program, since propositions can not be related to program variables or program state. Yet, </a:t>
            </a:r>
            <a:r>
              <a:rPr lang="en-US" altLang="ko-KR" sz="2800" smtClean="0">
                <a:solidFill>
                  <a:srgbClr val="CC0000"/>
                </a:solidFill>
                <a:ea typeface="굴림" panose="020B0600000101010101" pitchFamily="34" charset="-127"/>
              </a:rPr>
              <a:t>an extension of propositional logic, called </a:t>
            </a:r>
            <a:r>
              <a:rPr lang="en-US" altLang="ko-KR" sz="2800" b="1" i="1" smtClean="0">
                <a:solidFill>
                  <a:srgbClr val="CC0000"/>
                </a:solidFill>
                <a:ea typeface="굴림" panose="020B0600000101010101" pitchFamily="34" charset="-127"/>
              </a:rPr>
              <a:t>predicate logic</a:t>
            </a:r>
            <a:r>
              <a:rPr lang="en-US" altLang="ko-KR" sz="2800" smtClean="0">
                <a:solidFill>
                  <a:srgbClr val="CC0000"/>
                </a:solidFill>
                <a:ea typeface="굴림" panose="020B0600000101010101" pitchFamily="34" charset="-127"/>
              </a:rPr>
              <a:t>, will be used for proving the properties.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solidFill>
                <a:srgbClr val="CC0000"/>
              </a:solidFill>
            </a:endParaRPr>
          </a:p>
        </p:txBody>
      </p:sp>
      <p:graphicFrame>
        <p:nvGraphicFramePr>
          <p:cNvPr id="2050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419600" y="1676400"/>
          <a:ext cx="3810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77480" imgH="139680" progId="Equation.3">
                  <p:embed/>
                </p:oleObj>
              </mc:Choice>
              <mc:Fallback>
                <p:oleObj name="Equation" r:id="rId3" imgW="177480" imgH="139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76400"/>
                        <a:ext cx="381000" cy="300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Review of Predicate Logic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8001000" cy="5257800"/>
          </a:xfrm>
        </p:spPr>
        <p:txBody>
          <a:bodyPr/>
          <a:lstStyle/>
          <a:p>
            <a:pPr eaLnBrk="1" hangingPunct="1"/>
            <a:r>
              <a:rPr lang="en-US" altLang="ko-KR" sz="2400" smtClean="0">
                <a:solidFill>
                  <a:srgbClr val="CC0000"/>
                </a:solidFill>
                <a:ea typeface="굴림" panose="020B0600000101010101" pitchFamily="34" charset="-127"/>
              </a:rPr>
              <a:t>Predicate logic is an extension of propositional logic</a:t>
            </a:r>
            <a:r>
              <a:rPr lang="en-US" altLang="ko-KR" sz="2400" smtClean="0">
                <a:ea typeface="굴림" panose="020B0600000101010101" pitchFamily="34" charset="-127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smtClean="0">
                <a:ea typeface="굴림" panose="020B0600000101010101" pitchFamily="34" charset="-127"/>
              </a:rPr>
              <a:t>    cf. A proposition is a statement that is either true or false.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400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smtClean="0">
                <a:ea typeface="굴림" panose="020B0600000101010101" pitchFamily="34" charset="-127"/>
              </a:rPr>
              <a:t>A predicate specifies the property of an object or a relationship among objects. A predicate is associated with a set, whose properties are often represented using the universal quantifier </a:t>
            </a:r>
            <a:r>
              <a:rPr lang="en-US" altLang="ko-KR" sz="2400" u="sng" smtClean="0">
                <a:ea typeface="굴림" panose="020B0600000101010101" pitchFamily="34" charset="-127"/>
              </a:rPr>
              <a:t>        </a:t>
            </a:r>
            <a:r>
              <a:rPr lang="en-US" altLang="ko-KR" sz="2400" u="sng" smtClean="0">
                <a:solidFill>
                  <a:schemeClr val="bg1"/>
                </a:solidFill>
                <a:ea typeface="굴림" panose="020B0600000101010101" pitchFamily="34" charset="-127"/>
              </a:rPr>
              <a:t>.</a:t>
            </a:r>
            <a:r>
              <a:rPr lang="en-US" altLang="ko-KR" sz="2400" smtClean="0">
                <a:ea typeface="굴림" panose="020B0600000101010101" pitchFamily="34" charset="-127"/>
              </a:rPr>
              <a:t>(for all) and the existential quantifier</a:t>
            </a:r>
            <a:r>
              <a:rPr lang="en-US" altLang="ko-KR" sz="2400" u="sng" smtClean="0">
                <a:solidFill>
                  <a:schemeClr val="bg1"/>
                </a:solidFill>
                <a:ea typeface="굴림" panose="020B0600000101010101" pitchFamily="34" charset="-127"/>
              </a:rPr>
              <a:t>.</a:t>
            </a:r>
            <a:r>
              <a:rPr lang="en-US" altLang="ko-KR" sz="2400" u="sng" smtClean="0">
                <a:ea typeface="굴림" panose="020B0600000101010101" pitchFamily="34" charset="-127"/>
              </a:rPr>
              <a:t>         </a:t>
            </a:r>
            <a:r>
              <a:rPr lang="en-US" altLang="ko-KR" sz="2400" smtClean="0">
                <a:ea typeface="굴림" panose="020B0600000101010101" pitchFamily="34" charset="-127"/>
              </a:rPr>
              <a:t>(there exists).</a:t>
            </a:r>
          </a:p>
          <a:p>
            <a:pPr eaLnBrk="1" hangingPunct="1"/>
            <a:endParaRPr lang="en-US" altLang="ko-KR" sz="2400" smtClean="0"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smtClean="0">
                <a:ea typeface="굴림" panose="020B0600000101010101" pitchFamily="34" charset="-127"/>
              </a:rPr>
              <a:t>&lt;quantifier&gt;&lt;bound variable(s)&gt;:&lt;range&gt;::&lt;property&gt;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C0000"/>
                </a:solidFill>
              </a:rPr>
              <a:t>	</a:t>
            </a:r>
            <a:r>
              <a:rPr lang="en-US" altLang="en-US" sz="2400" smtClean="0"/>
              <a:t>(ex) </a:t>
            </a:r>
            <a:r>
              <a:rPr lang="en-US" altLang="en-US" sz="2400" smtClean="0">
                <a:sym typeface="Symbol" panose="05050102010706020507" pitchFamily="18" charset="2"/>
              </a:rPr>
              <a:t>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j</a:t>
            </a:r>
            <a:r>
              <a:rPr lang="en-US" altLang="en-US" sz="2400" smtClean="0"/>
              <a:t>: </a:t>
            </a:r>
            <a:r>
              <a:rPr lang="en-US" altLang="en-US" sz="2400" i="1" smtClean="0"/>
              <a:t>j</a:t>
            </a:r>
            <a:r>
              <a:rPr lang="en-US" altLang="en-US" sz="2400" smtClean="0"/>
              <a:t> </a:t>
            </a:r>
            <a:r>
              <a:rPr lang="en-US" altLang="en-US" sz="2400" smtClean="0">
                <a:sym typeface="Symbol" panose="05050102010706020507" pitchFamily="18" charset="2"/>
              </a:rPr>
              <a:t>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N</a:t>
            </a:r>
            <a:r>
              <a:rPr lang="en-US" altLang="en-US" sz="2400" smtClean="0"/>
              <a:t>(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) :: c[</a:t>
            </a:r>
            <a:r>
              <a:rPr lang="en-US" altLang="en-US" sz="2400" i="1" smtClean="0"/>
              <a:t>j</a:t>
            </a:r>
            <a:r>
              <a:rPr lang="en-US" altLang="en-US" sz="2400" smtClean="0"/>
              <a:t>] = c[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] +1 </a:t>
            </a:r>
            <a:r>
              <a:rPr lang="en-US" altLang="en-US" sz="2400" b="1" smtClean="0"/>
              <a:t>mod</a:t>
            </a:r>
            <a:r>
              <a:rPr lang="en-US" altLang="en-US" sz="2400" smtClean="0"/>
              <a:t> 3 </a:t>
            </a:r>
            <a:endParaRPr lang="en-US" altLang="en-US" sz="240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Examples of </a:t>
            </a: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>Safety invariant</a:t>
            </a: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Well-known synchronization problems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57200" y="1622425"/>
            <a:ext cx="77914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i="1">
                <a:solidFill>
                  <a:srgbClr val="C70F05"/>
                </a:solidFill>
              </a:rPr>
              <a:t>Invariant means: </a:t>
            </a:r>
            <a:r>
              <a:rPr lang="en-US" altLang="ko-KR" sz="1800" i="1">
                <a:solidFill>
                  <a:srgbClr val="C70F05"/>
                </a:solidFill>
                <a:ea typeface="굴림" panose="020B0600000101010101" pitchFamily="34" charset="-127"/>
              </a:rPr>
              <a:t>a logical condition which </a:t>
            </a:r>
            <a:r>
              <a:rPr lang="en-US" altLang="en-US" sz="1800" i="1">
                <a:solidFill>
                  <a:srgbClr val="C70F05"/>
                </a:solidFill>
              </a:rPr>
              <a:t>should always </a:t>
            </a:r>
            <a:r>
              <a:rPr lang="en-US" altLang="ko-KR" sz="1800" i="1">
                <a:solidFill>
                  <a:srgbClr val="C70F05"/>
                </a:solidFill>
                <a:ea typeface="굴림" panose="020B0600000101010101" pitchFamily="34" charset="-127"/>
              </a:rPr>
              <a:t>be true.</a:t>
            </a:r>
            <a:endParaRPr lang="en-US" altLang="en-US" sz="1800" i="1"/>
          </a:p>
          <a:p>
            <a:endParaRPr lang="en-US" altLang="ko-KR" sz="1800" i="1">
              <a:ea typeface="굴림" panose="020B0600000101010101" pitchFamily="34" charset="-127"/>
            </a:endParaRPr>
          </a:p>
          <a:p>
            <a:r>
              <a:rPr lang="en-US" altLang="ko-KR" sz="1800" i="1">
                <a:ea typeface="굴림" panose="020B0600000101010101" pitchFamily="34" charset="-127"/>
              </a:rPr>
              <a:t>1. </a:t>
            </a:r>
            <a:r>
              <a:rPr lang="en-US" altLang="en-US" sz="1800" i="1"/>
              <a:t>The mutual exclusion problem</a:t>
            </a:r>
            <a:r>
              <a:rPr lang="en-US" altLang="en-US" sz="1800" b="0"/>
              <a:t>. </a:t>
            </a:r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1800" baseline="-25000">
                <a:solidFill>
                  <a:schemeClr val="accent2"/>
                </a:solidFill>
                <a:ea typeface="굴림" panose="020B0600000101010101" pitchFamily="34" charset="-127"/>
              </a:rPr>
              <a:t>CS</a:t>
            </a:r>
            <a:r>
              <a:rPr lang="en-US" altLang="en-US" sz="1800">
                <a:solidFill>
                  <a:schemeClr val="accent2"/>
                </a:solidFill>
              </a:rPr>
              <a:t> ≤ 1</a:t>
            </a:r>
            <a:r>
              <a:rPr lang="en-US" altLang="ko-KR" sz="1800" b="0">
                <a:ea typeface="굴림" panose="020B0600000101010101" pitchFamily="34" charset="-127"/>
              </a:rPr>
              <a:t>, </a:t>
            </a:r>
          </a:p>
          <a:p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     </a:t>
            </a:r>
            <a:r>
              <a:rPr lang="en-US" altLang="ko-KR" sz="1800" b="0">
                <a:ea typeface="굴림" panose="020B0600000101010101" pitchFamily="34" charset="-127"/>
              </a:rPr>
              <a:t>where N</a:t>
            </a:r>
            <a:r>
              <a:rPr lang="en-US" altLang="ko-KR" sz="1800" b="0" baseline="-25000">
                <a:ea typeface="굴림" panose="020B0600000101010101" pitchFamily="34" charset="-127"/>
              </a:rPr>
              <a:t>CS</a:t>
            </a:r>
            <a:r>
              <a:rPr lang="en-US" altLang="ko-KR" sz="1800" b="0">
                <a:ea typeface="굴림" panose="020B0600000101010101" pitchFamily="34" charset="-127"/>
              </a:rPr>
              <a:t> is the</a:t>
            </a:r>
            <a:r>
              <a:rPr lang="en-US" altLang="en-US" sz="1800" b="0"/>
              <a:t> Total n</a:t>
            </a:r>
            <a:r>
              <a:rPr lang="en-US" altLang="ko-KR" sz="1800" b="0">
                <a:ea typeface="굴림" panose="020B0600000101010101" pitchFamily="34" charset="-127"/>
              </a:rPr>
              <a:t>umber </a:t>
            </a:r>
            <a:r>
              <a:rPr lang="en-US" altLang="en-US" sz="1800" b="0"/>
              <a:t>of processes in CS</a:t>
            </a:r>
            <a:r>
              <a:rPr lang="en-US" altLang="ko-KR" sz="1800" b="0">
                <a:ea typeface="굴림" panose="020B0600000101010101" pitchFamily="34" charset="-127"/>
              </a:rPr>
              <a:t> at any time</a:t>
            </a:r>
          </a:p>
          <a:p>
            <a:endParaRPr lang="en-US" altLang="ko-KR" sz="1800" b="0">
              <a:ea typeface="굴림" panose="020B0600000101010101" pitchFamily="34" charset="-127"/>
            </a:endParaRPr>
          </a:p>
          <a:p>
            <a:endParaRPr lang="en-US" altLang="ko-KR" sz="1800" b="0">
              <a:ea typeface="굴림" panose="020B0600000101010101" pitchFamily="34" charset="-127"/>
            </a:endParaRPr>
          </a:p>
          <a:p>
            <a:endParaRPr lang="en-US" altLang="en-US" sz="1800" b="0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1219200" y="4724400"/>
            <a:ext cx="1066800" cy="990600"/>
          </a:xfrm>
          <a:prstGeom prst="ellipse">
            <a:avLst/>
          </a:prstGeom>
          <a:solidFill>
            <a:srgbClr val="FFFF1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/>
              <a:t>producer</a:t>
            </a:r>
            <a:endParaRPr lang="en-US" altLang="en-US" b="0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5791200" y="4724400"/>
            <a:ext cx="1143000" cy="914400"/>
          </a:xfrm>
          <a:prstGeom prst="ellipse">
            <a:avLst/>
          </a:prstGeom>
          <a:solidFill>
            <a:srgbClr val="FFFF1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/>
              <a:t>consumer</a:t>
            </a:r>
            <a:endParaRPr lang="en-US" altLang="en-US" b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505200" y="4876800"/>
            <a:ext cx="990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/>
              <a:t>buffer</a:t>
            </a:r>
            <a:endParaRPr lang="en-US" altLang="en-US" b="0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2286000" y="5029200"/>
            <a:ext cx="1295400" cy="381000"/>
          </a:xfrm>
          <a:prstGeom prst="rightArrow">
            <a:avLst>
              <a:gd name="adj1" fmla="val 50000"/>
              <a:gd name="adj2" fmla="val 8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4495800" y="5029200"/>
            <a:ext cx="1295400" cy="381000"/>
          </a:xfrm>
          <a:prstGeom prst="rightArrow">
            <a:avLst>
              <a:gd name="adj1" fmla="val 50000"/>
              <a:gd name="adj2" fmla="val 8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457200" y="3048000"/>
            <a:ext cx="7180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 sz="1800" i="1">
                <a:ea typeface="굴림" panose="020B0600000101010101" pitchFamily="34" charset="-127"/>
              </a:rPr>
              <a:t>2. </a:t>
            </a:r>
            <a:r>
              <a:rPr lang="en-US" altLang="en-US" sz="1800" i="1"/>
              <a:t>Producer-consumer problem</a:t>
            </a:r>
            <a:r>
              <a:rPr lang="en-US" altLang="en-US" sz="1800" b="0"/>
              <a:t>. </a:t>
            </a:r>
            <a:r>
              <a:rPr lang="en-US" altLang="en-US" sz="1800">
                <a:solidFill>
                  <a:schemeClr val="accent2"/>
                </a:solidFill>
              </a:rPr>
              <a:t>0 ≤ </a:t>
            </a:r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1800" baseline="-25000">
                <a:solidFill>
                  <a:schemeClr val="accent2"/>
                </a:solidFill>
                <a:ea typeface="굴림" panose="020B0600000101010101" pitchFamily="34" charset="-127"/>
              </a:rPr>
              <a:t>P</a:t>
            </a:r>
            <a:r>
              <a:rPr lang="en-US" altLang="en-US" sz="1800">
                <a:solidFill>
                  <a:schemeClr val="accent2"/>
                </a:solidFill>
              </a:rPr>
              <a:t> - </a:t>
            </a:r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1800" baseline="-25000">
                <a:solidFill>
                  <a:schemeClr val="accent2"/>
                </a:solidFill>
                <a:ea typeface="굴림" panose="020B0600000101010101" pitchFamily="34" charset="-127"/>
              </a:rPr>
              <a:t>C</a:t>
            </a:r>
            <a:r>
              <a:rPr lang="en-US" altLang="en-US" sz="1800">
                <a:solidFill>
                  <a:schemeClr val="accent2"/>
                </a:solidFill>
              </a:rPr>
              <a:t> ≤ buffer capacity</a:t>
            </a:r>
            <a:endParaRPr lang="en-US" altLang="en-US" sz="1800" b="0"/>
          </a:p>
          <a:p>
            <a:r>
              <a:rPr lang="en-US" altLang="ko-KR" sz="1800" b="0">
                <a:ea typeface="굴림" panose="020B0600000101010101" pitchFamily="34" charset="-127"/>
              </a:rPr>
              <a:t>    </a:t>
            </a:r>
            <a:r>
              <a:rPr lang="en-US" altLang="en-US" sz="1800" b="0"/>
              <a:t>(</a:t>
            </a:r>
            <a:r>
              <a:rPr lang="en-US" altLang="ko-KR" sz="1800" b="0">
                <a:ea typeface="굴림" panose="020B0600000101010101" pitchFamily="34" charset="-127"/>
              </a:rPr>
              <a:t>N</a:t>
            </a:r>
            <a:r>
              <a:rPr lang="en-US" altLang="ko-KR" sz="1800" b="0" baseline="-25000">
                <a:ea typeface="굴림" panose="020B0600000101010101" pitchFamily="34" charset="-127"/>
              </a:rPr>
              <a:t>P</a:t>
            </a:r>
            <a:r>
              <a:rPr lang="en-US" altLang="en-US" sz="1800" b="0"/>
              <a:t> = no. of items produced, </a:t>
            </a:r>
            <a:r>
              <a:rPr lang="en-US" altLang="ko-KR" sz="1800" b="0">
                <a:ea typeface="굴림" panose="020B0600000101010101" pitchFamily="34" charset="-127"/>
              </a:rPr>
              <a:t>N</a:t>
            </a:r>
            <a:r>
              <a:rPr lang="en-US" altLang="ko-KR" sz="1800" b="0" baseline="-25000">
                <a:ea typeface="굴림" panose="020B0600000101010101" pitchFamily="34" charset="-127"/>
              </a:rPr>
              <a:t>C</a:t>
            </a:r>
            <a:r>
              <a:rPr lang="en-US" altLang="en-US" sz="1800" b="0"/>
              <a:t> = no. of items consumed)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4&amp;#x0D;&amp;#x0A;Program Correctness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Program correctness&amp;quot;&quot;/&gt;&lt;property id=&quot;20307&quot; value=&quot;305&quot;/&gt;&lt;/object&gt;&lt;object type=&quot;3&quot; unique_id=&quot;10006&quot;&gt;&lt;property id=&quot;20148&quot; value=&quot;5&quot;/&gt;&lt;property id=&quot;20300&quot; value=&quot;Slide 3 - &amp;quot;Correctness criteria&amp;quot;&quot;/&gt;&lt;property id=&quot;20307&quot; value=&quot;306&quot;/&gt;&lt;/object&gt;&lt;object type=&quot;3&quot; unique_id=&quot;10007&quot;&gt;&lt;property id=&quot;20148&quot; value=&quot;5&quot;/&gt;&lt;property id=&quot;20300&quot; value=&quot;Slide 4 - &amp;quot;Example 1: Mutual Exclusion&amp;quot;&quot;/&gt;&lt;property id=&quot;20307&quot; value=&quot;328&quot;/&gt;&lt;/object&gt;&lt;object type=&quot;3&quot; unique_id=&quot;10008&quot;&gt;&lt;property id=&quot;20148&quot; value=&quot;5&quot;/&gt;&lt;property id=&quot;20300&quot; value=&quot;Slide 5 - &amp;quot;Testing vs. Proof&amp;quot;&quot;/&gt;&lt;property id=&quot;20307&quot; value=&quot;340&quot;/&gt;&lt;/object&gt;&lt;object type=&quot;3&quot; unique_id=&quot;10009&quot;&gt;&lt;property id=&quot;20148&quot; value=&quot;5&quot;/&gt;&lt;property id=&quot;20300&quot; value=&quot;Slide 6 - &amp;quot;Correctness proofs&amp;quot;&quot;/&gt;&lt;property id=&quot;20307&quot; value=&quot;342&quot;/&gt;&lt;/object&gt;&lt;object type=&quot;3&quot; unique_id=&quot;10010&quot;&gt;&lt;property id=&quot;20148&quot; value=&quot;5&quot;/&gt;&lt;property id=&quot;20300&quot; value=&quot;Slide 7 - &amp;quot;Review of Propositional Logic&amp;quot;&quot;/&gt;&lt;property id=&quot;20307&quot; value=&quot;343&quot;/&gt;&lt;/object&gt;&lt;object type=&quot;3&quot; unique_id=&quot;10011&quot;&gt;&lt;property id=&quot;20148&quot; value=&quot;5&quot;/&gt;&lt;property id=&quot;20300&quot; value=&quot;Slide 8 - &amp;quot;Review of Predicate Logic&amp;quot;&quot;/&gt;&lt;property id=&quot;20307&quot; value=&quot;344&quot;/&gt;&lt;/object&gt;&lt;object type=&quot;3&quot; unique_id=&quot;10012&quot;&gt;&lt;property id=&quot;20148&quot; value=&quot;5&quot;/&gt;&lt;property id=&quot;20300&quot; value=&quot;Slide 9 - &amp;quot;Examples of Safety invariant&amp;#x0D;&amp;#x0A;Well-known synchronization problems&amp;quot;&quot;/&gt;&lt;property id=&quot;20307&quot; value=&quot;330&quot;/&gt;&lt;/object&gt;&lt;object type=&quot;3&quot; unique_id=&quot;10013&quot;&gt;&lt;property id=&quot;20148&quot; value=&quot;5&quot;/&gt;&lt;property id=&quot;20300&quot; value=&quot;Slide 10 - &amp;quot;Exercise&amp;quot;&quot;/&gt;&lt;property id=&quot;20307&quot; value=&quot;331&quot;/&gt;&lt;/object&gt;&lt;object type=&quot;3&quot; unique_id=&quot;10014&quot;&gt;&lt;property id=&quot;20148&quot; value=&quot;5&quot;/&gt;&lt;property id=&quot;20300&quot; value=&quot;Slide 11 - &amp;quot;Assertional reasoning of proving safety properties (1)&amp;quot;&quot;/&gt;&lt;property id=&quot;20307&quot; value=&quot;326&quot;/&gt;&lt;/object&gt;&lt;object type=&quot;3&quot; unique_id=&quot;10015&quot;&gt;&lt;property id=&quot;20148&quot; value=&quot;5&quot;/&gt;&lt;property id=&quot;20300&quot; value=&quot;Slide 12 - &amp;quot;Assertional reasoning of proving safety properties (2)&amp;quot;&quot;/&gt;&lt;property id=&quot;20307&quot; value=&quot;327&quot;/&gt;&lt;/object&gt;&lt;object type=&quot;3&quot; unique_id=&quot;10016&quot;&gt;&lt;property id=&quot;20148&quot; value=&quot;5&quot;/&gt;&lt;property id=&quot;20300&quot; value=&quot;Slide 13 - &amp;quot;Liveness properties&amp;quot;&quot;/&gt;&lt;property id=&quot;20307&quot; value=&quot;338&quot;/&gt;&lt;/object&gt;&lt;object type=&quot;3&quot; unique_id=&quot;10017&quot;&gt;&lt;property id=&quot;20148&quot; value=&quot;5&quot;/&gt;&lt;property id=&quot;20300&quot; value=&quot;Slide 14 - &amp;quot;Type of Liveness Properties&amp;quot;&quot;/&gt;&lt;property id=&quot;20307&quot; value=&quot;339&quot;/&gt;&lt;/object&gt;&lt;object type=&quot;3&quot; unique_id=&quot;10018&quot;&gt;&lt;property id=&quot;20148&quot; value=&quot;5&quot;/&gt;&lt;property id=&quot;20300&quot; value=&quot;Slide 15 - &amp;quot;Proving liveness&amp;#x0D;&amp;#x0A;Use of well-founded sets of proving liveness properties&amp;quot;&quot;/&gt;&lt;property id=&quot;20307&quot; value=&quot;316&quot;/&gt;&lt;/object&gt;&lt;object type=&quot;3&quot; unique_id=&quot;10019&quot;&gt;&lt;property id=&quot;20148&quot; value=&quot;5&quot;/&gt;&lt;property id=&quot;20300&quot; value=&quot;Slide 16 - &amp;quot;Proof of liveness: an example&amp;quot;&quot;/&gt;&lt;property id=&quot;20307&quot; value=&quot;317&quot;/&gt;&lt;/object&gt;&lt;object type=&quot;3&quot; unique_id=&quot;10020&quot;&gt;&lt;property id=&quot;20148&quot; value=&quot;5&quot;/&gt;&lt;property id=&quot;20300&quot; value=&quot;Slide 17 - &amp;quot;Proof of liveness: an example&amp;quot;&quot;/&gt;&lt;property id=&quot;20307&quot; value=&quot;318&quot;/&gt;&lt;/object&gt;&lt;object type=&quot;3&quot; unique_id=&quot;10021&quot;&gt;&lt;property id=&quot;20148&quot; value=&quot;5&quot;/&gt;&lt;property id=&quot;20300&quot; value=&quot;Slide 18 - &amp;quot;Proof of convergence&amp;quot;&quot;/&gt;&lt;property id=&quot;20307&quot; value=&quot;319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2800</TotalTime>
  <Words>909</Words>
  <Application>Microsoft Office PowerPoint</Application>
  <PresentationFormat>On-screen Show (4:3)</PresentationFormat>
  <Paragraphs>233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4" baseType="lpstr">
      <vt:lpstr>바탕</vt:lpstr>
      <vt:lpstr>굴림</vt:lpstr>
      <vt:lpstr>HY엽서L</vt:lpstr>
      <vt:lpstr>Arial</vt:lpstr>
      <vt:lpstr>Arial Narrow</vt:lpstr>
      <vt:lpstr>Corbel</vt:lpstr>
      <vt:lpstr>Symbol</vt:lpstr>
      <vt:lpstr>Tahoma</vt:lpstr>
      <vt:lpstr>Times</vt:lpstr>
      <vt:lpstr>Times New Roman</vt:lpstr>
      <vt:lpstr>Wingdings</vt:lpstr>
      <vt:lpstr>Wingdings 2</vt:lpstr>
      <vt:lpstr>Wingdings 3</vt:lpstr>
      <vt:lpstr>Module</vt:lpstr>
      <vt:lpstr>Document</vt:lpstr>
      <vt:lpstr>Equation</vt:lpstr>
      <vt:lpstr>ITEC452 Distributed Computing   Lecture 9 Program Correctness</vt:lpstr>
      <vt:lpstr>Program correctness</vt:lpstr>
      <vt:lpstr>Correctness criteria</vt:lpstr>
      <vt:lpstr>Example 1: Mutual Exclusion</vt:lpstr>
      <vt:lpstr>Testing vs. Proof</vt:lpstr>
      <vt:lpstr>Correctness proofs</vt:lpstr>
      <vt:lpstr>Review of Propositional Logic</vt:lpstr>
      <vt:lpstr>Review of Predicate Logic</vt:lpstr>
      <vt:lpstr>Examples of Safety invariant Well-known synchronization problems</vt:lpstr>
      <vt:lpstr>Exercise</vt:lpstr>
      <vt:lpstr>Assertional reasoning of proving safety properties (1)</vt:lpstr>
      <vt:lpstr>Assertional reasoning of proving safety properties (2)</vt:lpstr>
      <vt:lpstr>Liveness properties</vt:lpstr>
      <vt:lpstr>Type of Liveness Properties</vt:lpstr>
      <vt:lpstr>Proving liveness Use of well-founded sets of proving liveness properties</vt:lpstr>
      <vt:lpstr>Proof of liveness: an example</vt:lpstr>
      <vt:lpstr>Proof of liveness: an example</vt:lpstr>
      <vt:lpstr>Proof of convergence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Lee, Hwajung</cp:lastModifiedBy>
  <cp:revision>225</cp:revision>
  <dcterms:created xsi:type="dcterms:W3CDTF">2002-11-01T02:53:35Z</dcterms:created>
  <dcterms:modified xsi:type="dcterms:W3CDTF">2017-10-27T16:48:21Z</dcterms:modified>
</cp:coreProperties>
</file>