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EB9C49-B178-475C-99D1-606DCD4A707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AAB71E-8D9B-4AD6-9E29-095623FEE31B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800" b="1" dirty="0"/>
            <a:t>Intelligence Community</a:t>
          </a:r>
        </a:p>
      </dgm:t>
    </dgm:pt>
    <dgm:pt modelId="{B3F3E09D-3697-43F0-A1F1-57124FCA98CB}" type="parTrans" cxnId="{EC5CBF3B-7883-4E09-A5AC-6C08E4A753A7}">
      <dgm:prSet/>
      <dgm:spPr/>
      <dgm:t>
        <a:bodyPr/>
        <a:lstStyle/>
        <a:p>
          <a:endParaRPr lang="en-US"/>
        </a:p>
      </dgm:t>
    </dgm:pt>
    <dgm:pt modelId="{B6A38614-0DE1-4BDF-BC8A-19FA73B7C292}" type="sibTrans" cxnId="{EC5CBF3B-7883-4E09-A5AC-6C08E4A753A7}">
      <dgm:prSet/>
      <dgm:spPr/>
      <dgm:t>
        <a:bodyPr/>
        <a:lstStyle/>
        <a:p>
          <a:endParaRPr lang="en-US"/>
        </a:p>
      </dgm:t>
    </dgm:pt>
    <dgm:pt modelId="{0EFDE4A8-97BC-4FBF-B328-E9A1FE0DD48C}">
      <dgm:prSet phldrT="[Text]"/>
      <dgm:spPr/>
      <dgm:t>
        <a:bodyPr/>
        <a:lstStyle/>
        <a:p>
          <a:r>
            <a:rPr lang="en-US" dirty="0"/>
            <a:t>Departments</a:t>
          </a:r>
        </a:p>
      </dgm:t>
    </dgm:pt>
    <dgm:pt modelId="{A06F9913-E2D9-4913-A0B9-E7EC172EB82C}" type="parTrans" cxnId="{36F7682E-BAFC-41AF-924A-1A396801D043}">
      <dgm:prSet/>
      <dgm:spPr/>
      <dgm:t>
        <a:bodyPr/>
        <a:lstStyle/>
        <a:p>
          <a:endParaRPr lang="en-US"/>
        </a:p>
      </dgm:t>
    </dgm:pt>
    <dgm:pt modelId="{0F9376BA-8642-4499-A583-95D7AFE2795A}" type="sibTrans" cxnId="{36F7682E-BAFC-41AF-924A-1A396801D043}">
      <dgm:prSet/>
      <dgm:spPr/>
      <dgm:t>
        <a:bodyPr/>
        <a:lstStyle/>
        <a:p>
          <a:endParaRPr lang="en-US"/>
        </a:p>
      </dgm:t>
    </dgm:pt>
    <dgm:pt modelId="{B986BC1E-6C01-4265-A98B-6120DE19A801}">
      <dgm:prSet phldrT="[Text]"/>
      <dgm:spPr/>
      <dgm:t>
        <a:bodyPr/>
        <a:lstStyle/>
        <a:p>
          <a:r>
            <a:rPr lang="en-US" dirty="0"/>
            <a:t>Services</a:t>
          </a:r>
        </a:p>
      </dgm:t>
    </dgm:pt>
    <dgm:pt modelId="{1B67D5F6-7EDD-4AA0-8AA3-DDAA7682618A}" type="parTrans" cxnId="{50A4C2CC-C723-45DE-980D-E9F2B5209B05}">
      <dgm:prSet/>
      <dgm:spPr/>
      <dgm:t>
        <a:bodyPr/>
        <a:lstStyle/>
        <a:p>
          <a:endParaRPr lang="en-US"/>
        </a:p>
      </dgm:t>
    </dgm:pt>
    <dgm:pt modelId="{E333CAA7-179E-4388-BE9F-E6504480325E}" type="sibTrans" cxnId="{50A4C2CC-C723-45DE-980D-E9F2B5209B05}">
      <dgm:prSet/>
      <dgm:spPr/>
      <dgm:t>
        <a:bodyPr/>
        <a:lstStyle/>
        <a:p>
          <a:endParaRPr lang="en-US"/>
        </a:p>
      </dgm:t>
    </dgm:pt>
    <dgm:pt modelId="{BA5826C4-5FAC-49F1-A1E2-848F9528900E}">
      <dgm:prSet phldrT="[Text]"/>
      <dgm:spPr/>
      <dgm:t>
        <a:bodyPr/>
        <a:lstStyle/>
        <a:p>
          <a:r>
            <a:rPr lang="en-US" dirty="0"/>
            <a:t>Agencies</a:t>
          </a:r>
        </a:p>
      </dgm:t>
    </dgm:pt>
    <dgm:pt modelId="{8BBDEE0C-5091-424A-A574-03CDB1A32394}" type="parTrans" cxnId="{EF962EE1-A6ED-4B9D-86FF-8F9BE53534DB}">
      <dgm:prSet/>
      <dgm:spPr/>
      <dgm:t>
        <a:bodyPr/>
        <a:lstStyle/>
        <a:p>
          <a:endParaRPr lang="en-US"/>
        </a:p>
      </dgm:t>
    </dgm:pt>
    <dgm:pt modelId="{E3C59831-D7C0-4E85-B57D-93BD9E867895}" type="sibTrans" cxnId="{EF962EE1-A6ED-4B9D-86FF-8F9BE53534DB}">
      <dgm:prSet/>
      <dgm:spPr/>
      <dgm:t>
        <a:bodyPr/>
        <a:lstStyle/>
        <a:p>
          <a:endParaRPr lang="en-US"/>
        </a:p>
      </dgm:t>
    </dgm:pt>
    <dgm:pt modelId="{560D0403-22AE-41E0-9E01-94C705C4F5D1}" type="pres">
      <dgm:prSet presAssocID="{18EB9C49-B178-475C-99D1-606DCD4A707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A10E237-CA5A-41D5-9C34-8E0E6002CDF1}" type="pres">
      <dgm:prSet presAssocID="{9CAAB71E-8D9B-4AD6-9E29-095623FEE31B}" presName="hierRoot1" presStyleCnt="0">
        <dgm:presLayoutVars>
          <dgm:hierBranch val="init"/>
        </dgm:presLayoutVars>
      </dgm:prSet>
      <dgm:spPr/>
    </dgm:pt>
    <dgm:pt modelId="{609AE039-CC2D-4684-A8DC-62FC46034D52}" type="pres">
      <dgm:prSet presAssocID="{9CAAB71E-8D9B-4AD6-9E29-095623FEE31B}" presName="rootComposite1" presStyleCnt="0"/>
      <dgm:spPr/>
    </dgm:pt>
    <dgm:pt modelId="{2BE561E5-B897-417B-A218-1C92196423ED}" type="pres">
      <dgm:prSet presAssocID="{9CAAB71E-8D9B-4AD6-9E29-095623FEE31B}" presName="rootText1" presStyleLbl="node0" presStyleIdx="0" presStyleCnt="1">
        <dgm:presLayoutVars>
          <dgm:chPref val="3"/>
        </dgm:presLayoutVars>
      </dgm:prSet>
      <dgm:spPr/>
    </dgm:pt>
    <dgm:pt modelId="{FD129EBF-9FFA-44E3-8AAA-7EFE813C9155}" type="pres">
      <dgm:prSet presAssocID="{9CAAB71E-8D9B-4AD6-9E29-095623FEE31B}" presName="rootConnector1" presStyleLbl="node1" presStyleIdx="0" presStyleCnt="0"/>
      <dgm:spPr/>
    </dgm:pt>
    <dgm:pt modelId="{B7287B5C-6978-4214-B1FF-217387BD997E}" type="pres">
      <dgm:prSet presAssocID="{9CAAB71E-8D9B-4AD6-9E29-095623FEE31B}" presName="hierChild2" presStyleCnt="0"/>
      <dgm:spPr/>
    </dgm:pt>
    <dgm:pt modelId="{995ABD63-7D44-4C4A-8C81-6F13F8060A47}" type="pres">
      <dgm:prSet presAssocID="{8BBDEE0C-5091-424A-A574-03CDB1A32394}" presName="Name37" presStyleLbl="parChTrans1D2" presStyleIdx="0" presStyleCnt="3"/>
      <dgm:spPr/>
    </dgm:pt>
    <dgm:pt modelId="{9E67ADFC-2C5A-420A-B0C5-2BCD80E13D7F}" type="pres">
      <dgm:prSet presAssocID="{BA5826C4-5FAC-49F1-A1E2-848F9528900E}" presName="hierRoot2" presStyleCnt="0">
        <dgm:presLayoutVars>
          <dgm:hierBranch val="init"/>
        </dgm:presLayoutVars>
      </dgm:prSet>
      <dgm:spPr/>
    </dgm:pt>
    <dgm:pt modelId="{25237215-1E77-432D-A260-7F8B9D57AB56}" type="pres">
      <dgm:prSet presAssocID="{BA5826C4-5FAC-49F1-A1E2-848F9528900E}" presName="rootComposite" presStyleCnt="0"/>
      <dgm:spPr/>
    </dgm:pt>
    <dgm:pt modelId="{9211CB8E-E352-442D-9BB4-326B1E72BCE3}" type="pres">
      <dgm:prSet presAssocID="{BA5826C4-5FAC-49F1-A1E2-848F9528900E}" presName="rootText" presStyleLbl="node2" presStyleIdx="0" presStyleCnt="3">
        <dgm:presLayoutVars>
          <dgm:chPref val="3"/>
        </dgm:presLayoutVars>
      </dgm:prSet>
      <dgm:spPr/>
    </dgm:pt>
    <dgm:pt modelId="{22975A9A-5237-4EF3-91B7-90CED79C604C}" type="pres">
      <dgm:prSet presAssocID="{BA5826C4-5FAC-49F1-A1E2-848F9528900E}" presName="rootConnector" presStyleLbl="node2" presStyleIdx="0" presStyleCnt="3"/>
      <dgm:spPr/>
    </dgm:pt>
    <dgm:pt modelId="{F254ED67-3665-4556-AB55-73D4281A13FE}" type="pres">
      <dgm:prSet presAssocID="{BA5826C4-5FAC-49F1-A1E2-848F9528900E}" presName="hierChild4" presStyleCnt="0"/>
      <dgm:spPr/>
    </dgm:pt>
    <dgm:pt modelId="{E8DC3D5A-D546-4EA7-B89B-5FBA148C81D9}" type="pres">
      <dgm:prSet presAssocID="{BA5826C4-5FAC-49F1-A1E2-848F9528900E}" presName="hierChild5" presStyleCnt="0"/>
      <dgm:spPr/>
    </dgm:pt>
    <dgm:pt modelId="{3BA6B18E-F9AC-4EB0-9045-732BF20FF80F}" type="pres">
      <dgm:prSet presAssocID="{A06F9913-E2D9-4913-A0B9-E7EC172EB82C}" presName="Name37" presStyleLbl="parChTrans1D2" presStyleIdx="1" presStyleCnt="3"/>
      <dgm:spPr/>
    </dgm:pt>
    <dgm:pt modelId="{23926C35-F01E-47F0-BE32-717C3B817021}" type="pres">
      <dgm:prSet presAssocID="{0EFDE4A8-97BC-4FBF-B328-E9A1FE0DD48C}" presName="hierRoot2" presStyleCnt="0">
        <dgm:presLayoutVars>
          <dgm:hierBranch val="init"/>
        </dgm:presLayoutVars>
      </dgm:prSet>
      <dgm:spPr/>
    </dgm:pt>
    <dgm:pt modelId="{8CABEF27-F9E5-4B57-9B60-528830C0F6BC}" type="pres">
      <dgm:prSet presAssocID="{0EFDE4A8-97BC-4FBF-B328-E9A1FE0DD48C}" presName="rootComposite" presStyleCnt="0"/>
      <dgm:spPr/>
    </dgm:pt>
    <dgm:pt modelId="{F78C3329-7CC8-40A4-AB49-57E70749B7D3}" type="pres">
      <dgm:prSet presAssocID="{0EFDE4A8-97BC-4FBF-B328-E9A1FE0DD48C}" presName="rootText" presStyleLbl="node2" presStyleIdx="1" presStyleCnt="3">
        <dgm:presLayoutVars>
          <dgm:chPref val="3"/>
        </dgm:presLayoutVars>
      </dgm:prSet>
      <dgm:spPr/>
    </dgm:pt>
    <dgm:pt modelId="{EFED98BA-8288-4E46-B042-BB5BBF8BE3AA}" type="pres">
      <dgm:prSet presAssocID="{0EFDE4A8-97BC-4FBF-B328-E9A1FE0DD48C}" presName="rootConnector" presStyleLbl="node2" presStyleIdx="1" presStyleCnt="3"/>
      <dgm:spPr/>
    </dgm:pt>
    <dgm:pt modelId="{DF3926BA-4185-4773-AC28-87317BF89F95}" type="pres">
      <dgm:prSet presAssocID="{0EFDE4A8-97BC-4FBF-B328-E9A1FE0DD48C}" presName="hierChild4" presStyleCnt="0"/>
      <dgm:spPr/>
    </dgm:pt>
    <dgm:pt modelId="{8F475FDA-C307-4063-B622-F05C626999A5}" type="pres">
      <dgm:prSet presAssocID="{0EFDE4A8-97BC-4FBF-B328-E9A1FE0DD48C}" presName="hierChild5" presStyleCnt="0"/>
      <dgm:spPr/>
    </dgm:pt>
    <dgm:pt modelId="{8ACED59C-9852-4E8A-9645-ABA29EE2DCBE}" type="pres">
      <dgm:prSet presAssocID="{1B67D5F6-7EDD-4AA0-8AA3-DDAA7682618A}" presName="Name37" presStyleLbl="parChTrans1D2" presStyleIdx="2" presStyleCnt="3"/>
      <dgm:spPr/>
    </dgm:pt>
    <dgm:pt modelId="{7442A66D-1C13-4A88-B924-77C600C99421}" type="pres">
      <dgm:prSet presAssocID="{B986BC1E-6C01-4265-A98B-6120DE19A801}" presName="hierRoot2" presStyleCnt="0">
        <dgm:presLayoutVars>
          <dgm:hierBranch val="init"/>
        </dgm:presLayoutVars>
      </dgm:prSet>
      <dgm:spPr/>
    </dgm:pt>
    <dgm:pt modelId="{5330FA32-C9A5-4FE4-857F-B27A364D174E}" type="pres">
      <dgm:prSet presAssocID="{B986BC1E-6C01-4265-A98B-6120DE19A801}" presName="rootComposite" presStyleCnt="0"/>
      <dgm:spPr/>
    </dgm:pt>
    <dgm:pt modelId="{2092E48C-3AA1-45AB-BD3A-30C4A611C229}" type="pres">
      <dgm:prSet presAssocID="{B986BC1E-6C01-4265-A98B-6120DE19A801}" presName="rootText" presStyleLbl="node2" presStyleIdx="2" presStyleCnt="3">
        <dgm:presLayoutVars>
          <dgm:chPref val="3"/>
        </dgm:presLayoutVars>
      </dgm:prSet>
      <dgm:spPr/>
    </dgm:pt>
    <dgm:pt modelId="{0BB8BC11-155C-4BD9-B0D5-B8CD7C984033}" type="pres">
      <dgm:prSet presAssocID="{B986BC1E-6C01-4265-A98B-6120DE19A801}" presName="rootConnector" presStyleLbl="node2" presStyleIdx="2" presStyleCnt="3"/>
      <dgm:spPr/>
    </dgm:pt>
    <dgm:pt modelId="{87A80377-643C-4C20-BC8F-6AB95C6C893E}" type="pres">
      <dgm:prSet presAssocID="{B986BC1E-6C01-4265-A98B-6120DE19A801}" presName="hierChild4" presStyleCnt="0"/>
      <dgm:spPr/>
    </dgm:pt>
    <dgm:pt modelId="{BFDD7C2B-EB8A-470C-AD43-F6AD3F17B1EE}" type="pres">
      <dgm:prSet presAssocID="{B986BC1E-6C01-4265-A98B-6120DE19A801}" presName="hierChild5" presStyleCnt="0"/>
      <dgm:spPr/>
    </dgm:pt>
    <dgm:pt modelId="{31F84776-7814-4F19-863A-8FE15BAD3334}" type="pres">
      <dgm:prSet presAssocID="{9CAAB71E-8D9B-4AD6-9E29-095623FEE31B}" presName="hierChild3" presStyleCnt="0"/>
      <dgm:spPr/>
    </dgm:pt>
  </dgm:ptLst>
  <dgm:cxnLst>
    <dgm:cxn modelId="{3177DB1E-F308-4B4C-B546-ADE6E45F989F}" type="presOf" srcId="{B986BC1E-6C01-4265-A98B-6120DE19A801}" destId="{0BB8BC11-155C-4BD9-B0D5-B8CD7C984033}" srcOrd="1" destOrd="0" presId="urn:microsoft.com/office/officeart/2005/8/layout/orgChart1"/>
    <dgm:cxn modelId="{36F7682E-BAFC-41AF-924A-1A396801D043}" srcId="{9CAAB71E-8D9B-4AD6-9E29-095623FEE31B}" destId="{0EFDE4A8-97BC-4FBF-B328-E9A1FE0DD48C}" srcOrd="1" destOrd="0" parTransId="{A06F9913-E2D9-4913-A0B9-E7EC172EB82C}" sibTransId="{0F9376BA-8642-4499-A583-95D7AFE2795A}"/>
    <dgm:cxn modelId="{1339F72F-E470-4329-9AE3-6171E1BC8BC5}" type="presOf" srcId="{8BBDEE0C-5091-424A-A574-03CDB1A32394}" destId="{995ABD63-7D44-4C4A-8C81-6F13F8060A47}" srcOrd="0" destOrd="0" presId="urn:microsoft.com/office/officeart/2005/8/layout/orgChart1"/>
    <dgm:cxn modelId="{80CAB538-02B1-47E9-990A-C11496E179F1}" type="presOf" srcId="{1B67D5F6-7EDD-4AA0-8AA3-DDAA7682618A}" destId="{8ACED59C-9852-4E8A-9645-ABA29EE2DCBE}" srcOrd="0" destOrd="0" presId="urn:microsoft.com/office/officeart/2005/8/layout/orgChart1"/>
    <dgm:cxn modelId="{EC5CBF3B-7883-4E09-A5AC-6C08E4A753A7}" srcId="{18EB9C49-B178-475C-99D1-606DCD4A7078}" destId="{9CAAB71E-8D9B-4AD6-9E29-095623FEE31B}" srcOrd="0" destOrd="0" parTransId="{B3F3E09D-3697-43F0-A1F1-57124FCA98CB}" sibTransId="{B6A38614-0DE1-4BDF-BC8A-19FA73B7C292}"/>
    <dgm:cxn modelId="{91BF7C61-CD5A-4966-AD2F-61E7A3A9D189}" type="presOf" srcId="{BA5826C4-5FAC-49F1-A1E2-848F9528900E}" destId="{9211CB8E-E352-442D-9BB4-326B1E72BCE3}" srcOrd="0" destOrd="0" presId="urn:microsoft.com/office/officeart/2005/8/layout/orgChart1"/>
    <dgm:cxn modelId="{CD7A888B-3225-4BB4-909A-135B65ECD859}" type="presOf" srcId="{9CAAB71E-8D9B-4AD6-9E29-095623FEE31B}" destId="{FD129EBF-9FFA-44E3-8AAA-7EFE813C9155}" srcOrd="1" destOrd="0" presId="urn:microsoft.com/office/officeart/2005/8/layout/orgChart1"/>
    <dgm:cxn modelId="{2A55E4A4-9DFC-4902-9D5F-7F8F3AC71DF0}" type="presOf" srcId="{BA5826C4-5FAC-49F1-A1E2-848F9528900E}" destId="{22975A9A-5237-4EF3-91B7-90CED79C604C}" srcOrd="1" destOrd="0" presId="urn:microsoft.com/office/officeart/2005/8/layout/orgChart1"/>
    <dgm:cxn modelId="{0DF1CCA6-1419-480F-A46E-194ABB873852}" type="presOf" srcId="{A06F9913-E2D9-4913-A0B9-E7EC172EB82C}" destId="{3BA6B18E-F9AC-4EB0-9045-732BF20FF80F}" srcOrd="0" destOrd="0" presId="urn:microsoft.com/office/officeart/2005/8/layout/orgChart1"/>
    <dgm:cxn modelId="{2201E0AF-EB1B-4057-8B14-52D0F8DD07CC}" type="presOf" srcId="{0EFDE4A8-97BC-4FBF-B328-E9A1FE0DD48C}" destId="{F78C3329-7CC8-40A4-AB49-57E70749B7D3}" srcOrd="0" destOrd="0" presId="urn:microsoft.com/office/officeart/2005/8/layout/orgChart1"/>
    <dgm:cxn modelId="{AC66C8B6-C342-4467-95F9-9E39020DBA88}" type="presOf" srcId="{B986BC1E-6C01-4265-A98B-6120DE19A801}" destId="{2092E48C-3AA1-45AB-BD3A-30C4A611C229}" srcOrd="0" destOrd="0" presId="urn:microsoft.com/office/officeart/2005/8/layout/orgChart1"/>
    <dgm:cxn modelId="{22076EBE-4DD7-4AAD-85C9-0306BCF29632}" type="presOf" srcId="{0EFDE4A8-97BC-4FBF-B328-E9A1FE0DD48C}" destId="{EFED98BA-8288-4E46-B042-BB5BBF8BE3AA}" srcOrd="1" destOrd="0" presId="urn:microsoft.com/office/officeart/2005/8/layout/orgChart1"/>
    <dgm:cxn modelId="{50A4C2CC-C723-45DE-980D-E9F2B5209B05}" srcId="{9CAAB71E-8D9B-4AD6-9E29-095623FEE31B}" destId="{B986BC1E-6C01-4265-A98B-6120DE19A801}" srcOrd="2" destOrd="0" parTransId="{1B67D5F6-7EDD-4AA0-8AA3-DDAA7682618A}" sibTransId="{E333CAA7-179E-4388-BE9F-E6504480325E}"/>
    <dgm:cxn modelId="{EF962EE1-A6ED-4B9D-86FF-8F9BE53534DB}" srcId="{9CAAB71E-8D9B-4AD6-9E29-095623FEE31B}" destId="{BA5826C4-5FAC-49F1-A1E2-848F9528900E}" srcOrd="0" destOrd="0" parTransId="{8BBDEE0C-5091-424A-A574-03CDB1A32394}" sibTransId="{E3C59831-D7C0-4E85-B57D-93BD9E867895}"/>
    <dgm:cxn modelId="{56D541F5-AE3D-4D8B-8AEA-B23E1B709707}" type="presOf" srcId="{18EB9C49-B178-475C-99D1-606DCD4A7078}" destId="{560D0403-22AE-41E0-9E01-94C705C4F5D1}" srcOrd="0" destOrd="0" presId="urn:microsoft.com/office/officeart/2005/8/layout/orgChart1"/>
    <dgm:cxn modelId="{0E2914F8-22EA-4499-85EA-4DC355B0F244}" type="presOf" srcId="{9CAAB71E-8D9B-4AD6-9E29-095623FEE31B}" destId="{2BE561E5-B897-417B-A218-1C92196423ED}" srcOrd="0" destOrd="0" presId="urn:microsoft.com/office/officeart/2005/8/layout/orgChart1"/>
    <dgm:cxn modelId="{13CAC4D2-B69B-4E43-8DB3-9493323FE467}" type="presParOf" srcId="{560D0403-22AE-41E0-9E01-94C705C4F5D1}" destId="{9A10E237-CA5A-41D5-9C34-8E0E6002CDF1}" srcOrd="0" destOrd="0" presId="urn:microsoft.com/office/officeart/2005/8/layout/orgChart1"/>
    <dgm:cxn modelId="{EC651EC8-EF96-4D4E-A50D-280BC8197780}" type="presParOf" srcId="{9A10E237-CA5A-41D5-9C34-8E0E6002CDF1}" destId="{609AE039-CC2D-4684-A8DC-62FC46034D52}" srcOrd="0" destOrd="0" presId="urn:microsoft.com/office/officeart/2005/8/layout/orgChart1"/>
    <dgm:cxn modelId="{3E39C448-61DF-4159-A384-30149EE826A6}" type="presParOf" srcId="{609AE039-CC2D-4684-A8DC-62FC46034D52}" destId="{2BE561E5-B897-417B-A218-1C92196423ED}" srcOrd="0" destOrd="0" presId="urn:microsoft.com/office/officeart/2005/8/layout/orgChart1"/>
    <dgm:cxn modelId="{95381D31-DA28-492B-95CF-E77772FE6BD2}" type="presParOf" srcId="{609AE039-CC2D-4684-A8DC-62FC46034D52}" destId="{FD129EBF-9FFA-44E3-8AAA-7EFE813C9155}" srcOrd="1" destOrd="0" presId="urn:microsoft.com/office/officeart/2005/8/layout/orgChart1"/>
    <dgm:cxn modelId="{BF502FAE-7434-4BDA-B5F5-6D0E924C582E}" type="presParOf" srcId="{9A10E237-CA5A-41D5-9C34-8E0E6002CDF1}" destId="{B7287B5C-6978-4214-B1FF-217387BD997E}" srcOrd="1" destOrd="0" presId="urn:microsoft.com/office/officeart/2005/8/layout/orgChart1"/>
    <dgm:cxn modelId="{4D49CECE-F922-4397-95B6-EB993BFAD8BB}" type="presParOf" srcId="{B7287B5C-6978-4214-B1FF-217387BD997E}" destId="{995ABD63-7D44-4C4A-8C81-6F13F8060A47}" srcOrd="0" destOrd="0" presId="urn:microsoft.com/office/officeart/2005/8/layout/orgChart1"/>
    <dgm:cxn modelId="{7CE79294-3FBF-4407-B259-9D50DF9FE833}" type="presParOf" srcId="{B7287B5C-6978-4214-B1FF-217387BD997E}" destId="{9E67ADFC-2C5A-420A-B0C5-2BCD80E13D7F}" srcOrd="1" destOrd="0" presId="urn:microsoft.com/office/officeart/2005/8/layout/orgChart1"/>
    <dgm:cxn modelId="{0BBFC39C-DE35-4010-B6DA-2ACC30C1EDB5}" type="presParOf" srcId="{9E67ADFC-2C5A-420A-B0C5-2BCD80E13D7F}" destId="{25237215-1E77-432D-A260-7F8B9D57AB56}" srcOrd="0" destOrd="0" presId="urn:microsoft.com/office/officeart/2005/8/layout/orgChart1"/>
    <dgm:cxn modelId="{601DA2A6-8431-4877-AA4C-DAF0EB99B899}" type="presParOf" srcId="{25237215-1E77-432D-A260-7F8B9D57AB56}" destId="{9211CB8E-E352-442D-9BB4-326B1E72BCE3}" srcOrd="0" destOrd="0" presId="urn:microsoft.com/office/officeart/2005/8/layout/orgChart1"/>
    <dgm:cxn modelId="{F11B39F0-ECA4-42B6-9214-CCA8CC5CCC25}" type="presParOf" srcId="{25237215-1E77-432D-A260-7F8B9D57AB56}" destId="{22975A9A-5237-4EF3-91B7-90CED79C604C}" srcOrd="1" destOrd="0" presId="urn:microsoft.com/office/officeart/2005/8/layout/orgChart1"/>
    <dgm:cxn modelId="{0542B01F-F2B5-454A-9D53-F8D0FE15060A}" type="presParOf" srcId="{9E67ADFC-2C5A-420A-B0C5-2BCD80E13D7F}" destId="{F254ED67-3665-4556-AB55-73D4281A13FE}" srcOrd="1" destOrd="0" presId="urn:microsoft.com/office/officeart/2005/8/layout/orgChart1"/>
    <dgm:cxn modelId="{207EDCA0-BBB4-453F-8E24-19E56E3B7DD9}" type="presParOf" srcId="{9E67ADFC-2C5A-420A-B0C5-2BCD80E13D7F}" destId="{E8DC3D5A-D546-4EA7-B89B-5FBA148C81D9}" srcOrd="2" destOrd="0" presId="urn:microsoft.com/office/officeart/2005/8/layout/orgChart1"/>
    <dgm:cxn modelId="{C224D95B-3590-45E2-86B5-3476F4D950F6}" type="presParOf" srcId="{B7287B5C-6978-4214-B1FF-217387BD997E}" destId="{3BA6B18E-F9AC-4EB0-9045-732BF20FF80F}" srcOrd="2" destOrd="0" presId="urn:microsoft.com/office/officeart/2005/8/layout/orgChart1"/>
    <dgm:cxn modelId="{F3AADDE2-93A5-42A0-86B5-E4B9CB6C28DA}" type="presParOf" srcId="{B7287B5C-6978-4214-B1FF-217387BD997E}" destId="{23926C35-F01E-47F0-BE32-717C3B817021}" srcOrd="3" destOrd="0" presId="urn:microsoft.com/office/officeart/2005/8/layout/orgChart1"/>
    <dgm:cxn modelId="{BEED52F6-1FF3-47D6-A96F-C7F81E180B2D}" type="presParOf" srcId="{23926C35-F01E-47F0-BE32-717C3B817021}" destId="{8CABEF27-F9E5-4B57-9B60-528830C0F6BC}" srcOrd="0" destOrd="0" presId="urn:microsoft.com/office/officeart/2005/8/layout/orgChart1"/>
    <dgm:cxn modelId="{B543C6E7-9EFD-4305-960B-F83904DE468B}" type="presParOf" srcId="{8CABEF27-F9E5-4B57-9B60-528830C0F6BC}" destId="{F78C3329-7CC8-40A4-AB49-57E70749B7D3}" srcOrd="0" destOrd="0" presId="urn:microsoft.com/office/officeart/2005/8/layout/orgChart1"/>
    <dgm:cxn modelId="{DAF49799-A1FE-4D88-BF22-BF8418855EA3}" type="presParOf" srcId="{8CABEF27-F9E5-4B57-9B60-528830C0F6BC}" destId="{EFED98BA-8288-4E46-B042-BB5BBF8BE3AA}" srcOrd="1" destOrd="0" presId="urn:microsoft.com/office/officeart/2005/8/layout/orgChart1"/>
    <dgm:cxn modelId="{2015641C-A918-42AF-BDDD-36525B66F4CB}" type="presParOf" srcId="{23926C35-F01E-47F0-BE32-717C3B817021}" destId="{DF3926BA-4185-4773-AC28-87317BF89F95}" srcOrd="1" destOrd="0" presId="urn:microsoft.com/office/officeart/2005/8/layout/orgChart1"/>
    <dgm:cxn modelId="{17797B2B-1085-4911-A34A-E482AB498271}" type="presParOf" srcId="{23926C35-F01E-47F0-BE32-717C3B817021}" destId="{8F475FDA-C307-4063-B622-F05C626999A5}" srcOrd="2" destOrd="0" presId="urn:microsoft.com/office/officeart/2005/8/layout/orgChart1"/>
    <dgm:cxn modelId="{D8C8FC35-7C8D-49DD-8D01-75F197AFB79D}" type="presParOf" srcId="{B7287B5C-6978-4214-B1FF-217387BD997E}" destId="{8ACED59C-9852-4E8A-9645-ABA29EE2DCBE}" srcOrd="4" destOrd="0" presId="urn:microsoft.com/office/officeart/2005/8/layout/orgChart1"/>
    <dgm:cxn modelId="{1345A9A3-8536-4CF3-91A1-35490006E699}" type="presParOf" srcId="{B7287B5C-6978-4214-B1FF-217387BD997E}" destId="{7442A66D-1C13-4A88-B924-77C600C99421}" srcOrd="5" destOrd="0" presId="urn:microsoft.com/office/officeart/2005/8/layout/orgChart1"/>
    <dgm:cxn modelId="{E4CC9FE8-C9B4-42B6-92E6-DA5AE778DC42}" type="presParOf" srcId="{7442A66D-1C13-4A88-B924-77C600C99421}" destId="{5330FA32-C9A5-4FE4-857F-B27A364D174E}" srcOrd="0" destOrd="0" presId="urn:microsoft.com/office/officeart/2005/8/layout/orgChart1"/>
    <dgm:cxn modelId="{37D0FE88-3DD5-4630-A401-D38ABBAD3FB9}" type="presParOf" srcId="{5330FA32-C9A5-4FE4-857F-B27A364D174E}" destId="{2092E48C-3AA1-45AB-BD3A-30C4A611C229}" srcOrd="0" destOrd="0" presId="urn:microsoft.com/office/officeart/2005/8/layout/orgChart1"/>
    <dgm:cxn modelId="{89EBB61F-595B-4B48-BC4A-BF5352EC6508}" type="presParOf" srcId="{5330FA32-C9A5-4FE4-857F-B27A364D174E}" destId="{0BB8BC11-155C-4BD9-B0D5-B8CD7C984033}" srcOrd="1" destOrd="0" presId="urn:microsoft.com/office/officeart/2005/8/layout/orgChart1"/>
    <dgm:cxn modelId="{D215FB84-9D44-4BAC-B000-EDD84A5E2AA7}" type="presParOf" srcId="{7442A66D-1C13-4A88-B924-77C600C99421}" destId="{87A80377-643C-4C20-BC8F-6AB95C6C893E}" srcOrd="1" destOrd="0" presId="urn:microsoft.com/office/officeart/2005/8/layout/orgChart1"/>
    <dgm:cxn modelId="{6D4A62E4-8B63-47A6-BD4F-1A5D49D92BAB}" type="presParOf" srcId="{7442A66D-1C13-4A88-B924-77C600C99421}" destId="{BFDD7C2B-EB8A-470C-AD43-F6AD3F17B1EE}" srcOrd="2" destOrd="0" presId="urn:microsoft.com/office/officeart/2005/8/layout/orgChart1"/>
    <dgm:cxn modelId="{E1C7EEF6-A9BF-4843-9C92-6A9AF41F4CC2}" type="presParOf" srcId="{9A10E237-CA5A-41D5-9C34-8E0E6002CDF1}" destId="{31F84776-7814-4F19-863A-8FE15BAD333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CED59C-9852-4E8A-9645-ABA29EE2DCBE}">
      <dsp:nvSpPr>
        <dsp:cNvPr id="0" name=""/>
        <dsp:cNvSpPr/>
      </dsp:nvSpPr>
      <dsp:spPr>
        <a:xfrm>
          <a:off x="2134973" y="1292238"/>
          <a:ext cx="1510509" cy="262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077"/>
              </a:lnTo>
              <a:lnTo>
                <a:pt x="1510509" y="131077"/>
              </a:lnTo>
              <a:lnTo>
                <a:pt x="1510509" y="2621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A6B18E-F9AC-4EB0-9045-732BF20FF80F}">
      <dsp:nvSpPr>
        <dsp:cNvPr id="0" name=""/>
        <dsp:cNvSpPr/>
      </dsp:nvSpPr>
      <dsp:spPr>
        <a:xfrm>
          <a:off x="2089253" y="1292238"/>
          <a:ext cx="91440" cy="2621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1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5ABD63-7D44-4C4A-8C81-6F13F8060A47}">
      <dsp:nvSpPr>
        <dsp:cNvPr id="0" name=""/>
        <dsp:cNvSpPr/>
      </dsp:nvSpPr>
      <dsp:spPr>
        <a:xfrm>
          <a:off x="624463" y="1292238"/>
          <a:ext cx="1510509" cy="262154"/>
        </a:xfrm>
        <a:custGeom>
          <a:avLst/>
          <a:gdLst/>
          <a:ahLst/>
          <a:cxnLst/>
          <a:rect l="0" t="0" r="0" b="0"/>
          <a:pathLst>
            <a:path>
              <a:moveTo>
                <a:pt x="1510509" y="0"/>
              </a:moveTo>
              <a:lnTo>
                <a:pt x="1510509" y="131077"/>
              </a:lnTo>
              <a:lnTo>
                <a:pt x="0" y="131077"/>
              </a:lnTo>
              <a:lnTo>
                <a:pt x="0" y="2621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E561E5-B897-417B-A218-1C92196423ED}">
      <dsp:nvSpPr>
        <dsp:cNvPr id="0" name=""/>
        <dsp:cNvSpPr/>
      </dsp:nvSpPr>
      <dsp:spPr>
        <a:xfrm>
          <a:off x="1510795" y="668060"/>
          <a:ext cx="1248354" cy="624177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Intelligence Community</a:t>
          </a:r>
        </a:p>
      </dsp:txBody>
      <dsp:txXfrm>
        <a:off x="1510795" y="668060"/>
        <a:ext cx="1248354" cy="624177"/>
      </dsp:txXfrm>
    </dsp:sp>
    <dsp:sp modelId="{9211CB8E-E352-442D-9BB4-326B1E72BCE3}">
      <dsp:nvSpPr>
        <dsp:cNvPr id="0" name=""/>
        <dsp:cNvSpPr/>
      </dsp:nvSpPr>
      <dsp:spPr>
        <a:xfrm>
          <a:off x="286" y="1554392"/>
          <a:ext cx="1248354" cy="624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Agencies</a:t>
          </a:r>
        </a:p>
      </dsp:txBody>
      <dsp:txXfrm>
        <a:off x="286" y="1554392"/>
        <a:ext cx="1248354" cy="624177"/>
      </dsp:txXfrm>
    </dsp:sp>
    <dsp:sp modelId="{F78C3329-7CC8-40A4-AB49-57E70749B7D3}">
      <dsp:nvSpPr>
        <dsp:cNvPr id="0" name=""/>
        <dsp:cNvSpPr/>
      </dsp:nvSpPr>
      <dsp:spPr>
        <a:xfrm>
          <a:off x="1510795" y="1554392"/>
          <a:ext cx="1248354" cy="624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Departments</a:t>
          </a:r>
        </a:p>
      </dsp:txBody>
      <dsp:txXfrm>
        <a:off x="1510795" y="1554392"/>
        <a:ext cx="1248354" cy="624177"/>
      </dsp:txXfrm>
    </dsp:sp>
    <dsp:sp modelId="{2092E48C-3AA1-45AB-BD3A-30C4A611C229}">
      <dsp:nvSpPr>
        <dsp:cNvPr id="0" name=""/>
        <dsp:cNvSpPr/>
      </dsp:nvSpPr>
      <dsp:spPr>
        <a:xfrm>
          <a:off x="3021304" y="1554392"/>
          <a:ext cx="1248354" cy="624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Services</a:t>
          </a:r>
        </a:p>
      </dsp:txBody>
      <dsp:txXfrm>
        <a:off x="3021304" y="1554392"/>
        <a:ext cx="1248354" cy="624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sv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A39E4-5898-4B19-922A-E285D2601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3815751"/>
            <a:ext cx="9144000" cy="164149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br>
              <a:rPr lang="en-US" sz="6600" dirty="0"/>
            </a:br>
            <a:r>
              <a:rPr lang="en-US" sz="6600" i="1" dirty="0"/>
              <a:t>What it’s like working in the “IC”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6E9889-F642-4F96-B01B-07A3530DBF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9799" y="5457273"/>
            <a:ext cx="9144000" cy="75402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Mike McCoy</a:t>
            </a:r>
          </a:p>
          <a:p>
            <a:r>
              <a:rPr lang="en-US" dirty="0"/>
              <a:t>RU ‘08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175A35-AB3B-439E-9619-50647A30B8CD}"/>
              </a:ext>
            </a:extLst>
          </p:cNvPr>
          <p:cNvSpPr/>
          <p:nvPr/>
        </p:nvSpPr>
        <p:spPr>
          <a:xfrm>
            <a:off x="4724663" y="646702"/>
            <a:ext cx="2742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Guest Speaker</a:t>
            </a:r>
          </a:p>
        </p:txBody>
      </p:sp>
    </p:spTree>
    <p:extLst>
      <p:ext uri="{BB962C8B-B14F-4D97-AF65-F5344CB8AC3E}">
        <p14:creationId xmlns:p14="http://schemas.microsoft.com/office/powerpoint/2010/main" val="382288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502A8-AF7A-408B-AADA-09F642D58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Who am 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C03F2-FF4E-447D-8E5C-B97515051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038225"/>
            <a:ext cx="10233800" cy="4773613"/>
          </a:xfrm>
        </p:spPr>
        <p:txBody>
          <a:bodyPr/>
          <a:lstStyle/>
          <a:p>
            <a:r>
              <a:rPr lang="en-US" dirty="0"/>
              <a:t>BS - Radford ’08 - Information Systems</a:t>
            </a:r>
          </a:p>
          <a:p>
            <a:pPr lvl="1"/>
            <a:r>
              <a:rPr lang="en-US" dirty="0"/>
              <a:t>Co-founder of RU Collegiate Entrepreneurs (CE)</a:t>
            </a:r>
          </a:p>
          <a:p>
            <a:r>
              <a:rPr lang="en-US" dirty="0"/>
              <a:t>MS – Johns Hopkins University ‘12 - Systems Engineering</a:t>
            </a:r>
          </a:p>
        </p:txBody>
      </p:sp>
      <p:pic>
        <p:nvPicPr>
          <p:cNvPr id="1028" name="Picture 4" descr="https://cuttermasters.com/wp-content/uploads/2017/12/Johns-Hopkins-Applied-Physics-Laboratory.png">
            <a:extLst>
              <a:ext uri="{FF2B5EF4-FFF2-40B4-BE49-F238E27FC236}">
                <a16:creationId xmlns:a16="http://schemas.microsoft.com/office/drawing/2014/main" id="{B36E3F7A-6651-49D4-9082-27A8D01E0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26" y="3153139"/>
            <a:ext cx="1731214" cy="1731214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10E375-53D0-40B7-9AFC-AAE8B3A20D37}"/>
              </a:ext>
            </a:extLst>
          </p:cNvPr>
          <p:cNvSpPr txBox="1"/>
          <p:nvPr/>
        </p:nvSpPr>
        <p:spPr>
          <a:xfrm>
            <a:off x="76200" y="2543175"/>
            <a:ext cx="19191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Internships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64584D-5B2C-4439-9CE9-477BA467A588}"/>
              </a:ext>
            </a:extLst>
          </p:cNvPr>
          <p:cNvSpPr txBox="1"/>
          <p:nvPr/>
        </p:nvSpPr>
        <p:spPr>
          <a:xfrm>
            <a:off x="4544410" y="2543175"/>
            <a:ext cx="1197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Career</a:t>
            </a:r>
          </a:p>
        </p:txBody>
      </p:sp>
      <p:pic>
        <p:nvPicPr>
          <p:cNvPr id="9" name="Picture 6" descr="https://www.lockheedmartin.com/content/dam/lockheed-martin/rms/photo/frigate/LM-logo.png">
            <a:extLst>
              <a:ext uri="{FF2B5EF4-FFF2-40B4-BE49-F238E27FC236}">
                <a16:creationId xmlns:a16="http://schemas.microsoft.com/office/drawing/2014/main" id="{E5E6AE37-0BEB-4330-9160-B2FD5E6C05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351" y="3156882"/>
            <a:ext cx="2237434" cy="608010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032" name="Picture 8" descr="Image result for the si logo">
            <a:extLst>
              <a:ext uri="{FF2B5EF4-FFF2-40B4-BE49-F238E27FC236}">
                <a16:creationId xmlns:a16="http://schemas.microsoft.com/office/drawing/2014/main" id="{679C870D-B800-43A0-A51A-5378E283E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351" y="4163357"/>
            <a:ext cx="2237434" cy="1165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vencore logo">
            <a:extLst>
              <a:ext uri="{FF2B5EF4-FFF2-40B4-BE49-F238E27FC236}">
                <a16:creationId xmlns:a16="http://schemas.microsoft.com/office/drawing/2014/main" id="{2D331E3C-F248-442B-9462-5D1E2C820B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351" y="5728482"/>
            <a:ext cx="2237434" cy="69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pssfed.com/sites/default/files/gsm.png">
            <a:extLst>
              <a:ext uri="{FF2B5EF4-FFF2-40B4-BE49-F238E27FC236}">
                <a16:creationId xmlns:a16="http://schemas.microsoft.com/office/drawing/2014/main" id="{E5E942AF-FD0E-4A8B-A795-6560557A24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7"/>
          <a:stretch/>
        </p:blipFill>
        <p:spPr bwMode="auto">
          <a:xfrm>
            <a:off x="8157350" y="3197050"/>
            <a:ext cx="799452" cy="111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ltconsultingllc.net/wp-content/uploads/2012/03/logo.png">
            <a:extLst>
              <a:ext uri="{FF2B5EF4-FFF2-40B4-BE49-F238E27FC236}">
                <a16:creationId xmlns:a16="http://schemas.microsoft.com/office/drawing/2014/main" id="{D1803C0F-88D6-47DD-B250-5F5BDB7C1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7350" y="4694844"/>
            <a:ext cx="291465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F0267A8-BD09-4093-AB15-224B35B9B17A}"/>
              </a:ext>
            </a:extLst>
          </p:cNvPr>
          <p:cNvCxnSpPr/>
          <p:nvPr/>
        </p:nvCxnSpPr>
        <p:spPr>
          <a:xfrm>
            <a:off x="3678194" y="2771775"/>
            <a:ext cx="0" cy="38766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102DC07-3A0A-4C0D-93A9-1BF1C86D5080}"/>
              </a:ext>
            </a:extLst>
          </p:cNvPr>
          <p:cNvSpPr txBox="1"/>
          <p:nvPr/>
        </p:nvSpPr>
        <p:spPr>
          <a:xfrm>
            <a:off x="6880211" y="4087673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‘10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79431C-6332-417B-B4B4-33D88AF5A7B8}"/>
              </a:ext>
            </a:extLst>
          </p:cNvPr>
          <p:cNvSpPr txBox="1"/>
          <p:nvPr/>
        </p:nvSpPr>
        <p:spPr>
          <a:xfrm>
            <a:off x="6880211" y="3066395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‘08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00D4EE3-7A2A-43D2-ABA8-669D12DE33D8}"/>
              </a:ext>
            </a:extLst>
          </p:cNvPr>
          <p:cNvSpPr txBox="1"/>
          <p:nvPr/>
        </p:nvSpPr>
        <p:spPr>
          <a:xfrm>
            <a:off x="6880211" y="5641738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‘14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F3A21FB-12BF-4E28-B70A-8978D7A0C708}"/>
              </a:ext>
            </a:extLst>
          </p:cNvPr>
          <p:cNvSpPr txBox="1"/>
          <p:nvPr/>
        </p:nvSpPr>
        <p:spPr>
          <a:xfrm>
            <a:off x="8956802" y="3168600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‘14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D308E67-CC94-42CD-9E8B-7FC7AD575B74}"/>
              </a:ext>
            </a:extLst>
          </p:cNvPr>
          <p:cNvSpPr txBox="1"/>
          <p:nvPr/>
        </p:nvSpPr>
        <p:spPr>
          <a:xfrm>
            <a:off x="11072000" y="4734015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‘16</a:t>
            </a:r>
          </a:p>
        </p:txBody>
      </p:sp>
      <p:pic>
        <p:nvPicPr>
          <p:cNvPr id="21" name="Picture 6" descr="https://www.lockheedmartin.com/content/dam/lockheed-martin/rms/photo/frigate/LM-logo.png">
            <a:extLst>
              <a:ext uri="{FF2B5EF4-FFF2-40B4-BE49-F238E27FC236}">
                <a16:creationId xmlns:a16="http://schemas.microsoft.com/office/drawing/2014/main" id="{D66DC381-F607-4D41-A77B-322EA97BC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89" y="5303444"/>
            <a:ext cx="2237434" cy="60801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D310561-BED1-4E76-8189-C308731A05A4}"/>
              </a:ext>
            </a:extLst>
          </p:cNvPr>
          <p:cNvSpPr txBox="1"/>
          <p:nvPr/>
        </p:nvSpPr>
        <p:spPr>
          <a:xfrm>
            <a:off x="8748584" y="5079942"/>
            <a:ext cx="2299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Sr. Program Manager</a:t>
            </a:r>
          </a:p>
        </p:txBody>
      </p:sp>
    </p:spTree>
    <p:extLst>
      <p:ext uri="{BB962C8B-B14F-4D97-AF65-F5344CB8AC3E}">
        <p14:creationId xmlns:p14="http://schemas.microsoft.com/office/powerpoint/2010/main" val="3523440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502A8-AF7A-408B-AADA-09F642D58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0"/>
            <a:ext cx="10515600" cy="1325563"/>
          </a:xfrm>
        </p:spPr>
        <p:txBody>
          <a:bodyPr/>
          <a:lstStyle/>
          <a:p>
            <a:r>
              <a:rPr lang="en-US" dirty="0"/>
              <a:t>My New Startup:  Voicipe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C03F2-FF4E-447D-8E5C-B97515051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300" y="1422349"/>
            <a:ext cx="10233800" cy="4212332"/>
          </a:xfrm>
        </p:spPr>
        <p:txBody>
          <a:bodyPr>
            <a:normAutofit/>
          </a:bodyPr>
          <a:lstStyle/>
          <a:p>
            <a:r>
              <a:rPr lang="en-US" dirty="0"/>
              <a:t>Hands-free voice-controlled recipe reader</a:t>
            </a:r>
          </a:p>
          <a:p>
            <a:r>
              <a:rPr lang="en-US" dirty="0"/>
              <a:t>Focus on cooking.  Reduce Prep-time.  No screen locking.</a:t>
            </a:r>
          </a:p>
          <a:p>
            <a:endParaRPr lang="en-US" dirty="0"/>
          </a:p>
          <a:p>
            <a:r>
              <a:rPr lang="en-US" dirty="0"/>
              <a:t>Supports 200+ internet recipe providers</a:t>
            </a:r>
          </a:p>
          <a:p>
            <a:endParaRPr lang="en-US" dirty="0"/>
          </a:p>
          <a:p>
            <a:r>
              <a:rPr lang="en-US" dirty="0"/>
              <a:t>Won 2</a:t>
            </a:r>
            <a:r>
              <a:rPr lang="en-US" baseline="30000" dirty="0"/>
              <a:t>nd</a:t>
            </a:r>
            <a:r>
              <a:rPr lang="en-US" dirty="0"/>
              <a:t> place at Startup Weekend 2016 in San Francisco</a:t>
            </a:r>
          </a:p>
          <a:p>
            <a:r>
              <a:rPr lang="en-US" dirty="0"/>
              <a:t>10-week online “Startup School” by Y-Combinator</a:t>
            </a:r>
          </a:p>
          <a:p>
            <a:r>
              <a:rPr lang="en-US" dirty="0"/>
              <a:t>8-week “Idea validation” by DC I-Corps (NSF)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2ECA933-E533-4B71-98F7-0DEE889AF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7850" y="103187"/>
            <a:ext cx="1885950" cy="1885950"/>
          </a:xfrm>
          <a:prstGeom prst="rect">
            <a:avLst/>
          </a:prstGeom>
        </p:spPr>
      </p:pic>
      <p:pic>
        <p:nvPicPr>
          <p:cNvPr id="29" name="Picture 10" descr="https://cdn-images-1.medium.com/max/1600/1*GF3taNJLDz-wzZrnLCKWNg.png">
            <a:extLst>
              <a:ext uri="{FF2B5EF4-FFF2-40B4-BE49-F238E27FC236}">
                <a16:creationId xmlns:a16="http://schemas.microsoft.com/office/drawing/2014/main" id="{C5B92789-71CC-483A-A449-005CCC4A2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0959" y="4225193"/>
            <a:ext cx="2249919" cy="935123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30" name="Picture 12" descr="https://umdrightnow.umd.edu/sites/umdrightnow.umd.edu/files/dc-i-corps-logo-proposed-final.jpg">
            <a:extLst>
              <a:ext uri="{FF2B5EF4-FFF2-40B4-BE49-F238E27FC236}">
                <a16:creationId xmlns:a16="http://schemas.microsoft.com/office/drawing/2014/main" id="{93ADFFAB-DC08-4286-A3AB-FA6211D12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8360" y="5355536"/>
            <a:ext cx="2035115" cy="75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s://play.google.com/intl/en_us/badges/images/generic/en_badge_web_generic.png">
            <a:extLst>
              <a:ext uri="{FF2B5EF4-FFF2-40B4-BE49-F238E27FC236}">
                <a16:creationId xmlns:a16="http://schemas.microsoft.com/office/drawing/2014/main" id="{CCC2A20B-D018-4054-BDF0-C815AECA3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0" y="5932306"/>
            <a:ext cx="2133600" cy="82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E38D63CF-3320-4FFD-A3B7-F2196DF5FA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942141" y="3496194"/>
            <a:ext cx="3168737" cy="53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25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D1E164-5E64-4E59-8F4E-2641267D1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What do I do?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DD11FE5-39B8-420D-8597-32336F904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259" y="2393950"/>
            <a:ext cx="10233800" cy="28543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Innovation Specialist</a:t>
            </a:r>
          </a:p>
          <a:p>
            <a:r>
              <a:rPr lang="en-US" dirty="0"/>
              <a:t>Program Management</a:t>
            </a:r>
          </a:p>
          <a:p>
            <a:r>
              <a:rPr lang="en-US" dirty="0"/>
              <a:t>Systems Engineering</a:t>
            </a:r>
          </a:p>
          <a:p>
            <a:r>
              <a:rPr lang="en-US" dirty="0"/>
              <a:t>Strategic Consulting</a:t>
            </a:r>
          </a:p>
          <a:p>
            <a:r>
              <a:rPr lang="en-US" dirty="0"/>
              <a:t>Cloud Migration</a:t>
            </a:r>
          </a:p>
          <a:p>
            <a:r>
              <a:rPr lang="en-US" dirty="0"/>
              <a:t>100% System Uptime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DDD7C86B-56FA-43A5-8703-2BE3CC8A15C8}"/>
              </a:ext>
            </a:extLst>
          </p:cNvPr>
          <p:cNvSpPr/>
          <p:nvPr/>
        </p:nvSpPr>
        <p:spPr>
          <a:xfrm>
            <a:off x="4164484" y="2393949"/>
            <a:ext cx="581025" cy="258762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F80C2-FA35-4A5E-8E70-D2F9563C1519}"/>
              </a:ext>
            </a:extLst>
          </p:cNvPr>
          <p:cNvSpPr txBox="1"/>
          <p:nvPr/>
        </p:nvSpPr>
        <p:spPr>
          <a:xfrm>
            <a:off x="4912658" y="3153200"/>
            <a:ext cx="27951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US </a:t>
            </a:r>
          </a:p>
          <a:p>
            <a:pPr algn="ctr"/>
            <a:r>
              <a:rPr lang="en-US" sz="2400" dirty="0"/>
              <a:t>Federal Government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DE7DDB80-DE22-4AA7-9178-77BDF3864AB0}"/>
              </a:ext>
            </a:extLst>
          </p:cNvPr>
          <p:cNvSpPr/>
          <p:nvPr/>
        </p:nvSpPr>
        <p:spPr>
          <a:xfrm>
            <a:off x="8045181" y="3377009"/>
            <a:ext cx="447602" cy="3833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88B9B63-E642-4D88-BADD-5307DEA77E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6543913"/>
              </p:ext>
            </p:extLst>
          </p:nvPr>
        </p:nvGraphicFramePr>
        <p:xfrm>
          <a:off x="7881251" y="2676211"/>
          <a:ext cx="4269946" cy="2846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4181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EB816C3-1EB8-4013-B437-5A712F95F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Why am I here?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D3D062E-84AC-410E-8ABB-487DB653E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460500"/>
            <a:ext cx="10233800" cy="530225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trike="sngStrike" dirty="0"/>
              <a:t>Speaking at JumpStart conference</a:t>
            </a:r>
            <a:r>
              <a:rPr lang="en-US" dirty="0"/>
              <a:t> </a:t>
            </a:r>
            <a:r>
              <a:rPr lang="en-US" sz="2200" i="1" dirty="0">
                <a:solidFill>
                  <a:srgbClr val="FFC000"/>
                </a:solidFill>
              </a:rPr>
              <a:t>(to be rescheduled)</a:t>
            </a:r>
            <a:endParaRPr lang="en-US" i="1" strike="sngStrike" dirty="0">
              <a:solidFill>
                <a:srgbClr val="FFC00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to Start a Business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to Kickstart the Job Search from a Recruiters Perspective</a:t>
            </a:r>
          </a:p>
          <a:p>
            <a:endParaRPr lang="en-US" dirty="0"/>
          </a:p>
          <a:p>
            <a:r>
              <a:rPr lang="en-US" dirty="0"/>
              <a:t>Speak to students: What does my work environment look for?</a:t>
            </a:r>
          </a:p>
          <a:p>
            <a:pPr lvl="1"/>
            <a:r>
              <a:rPr lang="en-US" dirty="0"/>
              <a:t>ITEC 225 - Web Programming I</a:t>
            </a:r>
          </a:p>
          <a:p>
            <a:pPr lvl="1"/>
            <a:r>
              <a:rPr lang="en-US" dirty="0"/>
              <a:t>ITEC 325 - Web Programming II</a:t>
            </a:r>
          </a:p>
          <a:p>
            <a:pPr lvl="1"/>
            <a:r>
              <a:rPr lang="en-US" dirty="0"/>
              <a:t>ITEC 445 - System &amp; DB Security</a:t>
            </a:r>
          </a:p>
          <a:p>
            <a:pPr lvl="1"/>
            <a:r>
              <a:rPr lang="en-US" dirty="0"/>
              <a:t>ITEC 452 - Distributed Computing</a:t>
            </a:r>
          </a:p>
          <a:p>
            <a:pPr lvl="1"/>
            <a:r>
              <a:rPr lang="en-US" dirty="0"/>
              <a:t>IT Career Prep Class</a:t>
            </a:r>
          </a:p>
          <a:p>
            <a:pPr lvl="1"/>
            <a:r>
              <a:rPr lang="en-US" dirty="0"/>
              <a:t>MGMT 250 – Innovation &amp; Entrepreneurship</a:t>
            </a:r>
          </a:p>
          <a:p>
            <a:endParaRPr lang="en-US" dirty="0"/>
          </a:p>
          <a:p>
            <a:r>
              <a:rPr lang="en-US" dirty="0"/>
              <a:t>Recruit rising IT grads for employment</a:t>
            </a:r>
          </a:p>
          <a:p>
            <a:pPr lvl="1"/>
            <a:r>
              <a:rPr lang="en-US" dirty="0"/>
              <a:t>Opportunity to get a “TS” clearance (Rare &amp; Lucrative!)</a:t>
            </a:r>
          </a:p>
        </p:txBody>
      </p:sp>
    </p:spTree>
    <p:extLst>
      <p:ext uri="{BB962C8B-B14F-4D97-AF65-F5344CB8AC3E}">
        <p14:creationId xmlns:p14="http://schemas.microsoft.com/office/powerpoint/2010/main" val="23376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EB816C3-1EB8-4013-B437-5A712F95F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in the “IC”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D3D062E-84AC-410E-8ABB-487DB653E0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6160" y="1825625"/>
            <a:ext cx="5025216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Very fulfilling</a:t>
            </a:r>
          </a:p>
          <a:p>
            <a:r>
              <a:rPr lang="en-US" dirty="0"/>
              <a:t>Security clearance required</a:t>
            </a:r>
          </a:p>
          <a:p>
            <a:pPr lvl="1"/>
            <a:r>
              <a:rPr lang="en-US" dirty="0"/>
              <a:t>Majority of companies will only hire people that are already “cleared”</a:t>
            </a:r>
          </a:p>
          <a:p>
            <a:pPr lvl="1"/>
            <a:r>
              <a:rPr lang="en-US" dirty="0"/>
              <a:t>Primarily only large companies will sponsor clearances</a:t>
            </a:r>
          </a:p>
          <a:p>
            <a:pPr lvl="1"/>
            <a:r>
              <a:rPr lang="en-US" dirty="0"/>
              <a:t>Takes 8+ months</a:t>
            </a:r>
          </a:p>
          <a:p>
            <a:pPr lvl="1"/>
            <a:r>
              <a:rPr lang="en-US" dirty="0"/>
              <a:t>Lie detector test</a:t>
            </a:r>
          </a:p>
          <a:p>
            <a:r>
              <a:rPr lang="en-US" dirty="0"/>
              <a:t>No cell phones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354CC3-0040-41FA-8FCB-E62E3CCD6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1376" y="1825625"/>
            <a:ext cx="6155294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Lots of options &amp; job security</a:t>
            </a:r>
          </a:p>
          <a:p>
            <a:r>
              <a:rPr lang="en-US" dirty="0"/>
              <a:t>Outstanding pay &amp; benefits</a:t>
            </a:r>
          </a:p>
          <a:p>
            <a:pPr lvl="1"/>
            <a:r>
              <a:rPr lang="en-US" dirty="0"/>
              <a:t>3 to 7 weeks PTO</a:t>
            </a:r>
          </a:p>
          <a:p>
            <a:pPr lvl="1"/>
            <a:r>
              <a:rPr lang="en-US" dirty="0"/>
              <a:t>3-15% 401k company contribution</a:t>
            </a:r>
          </a:p>
          <a:p>
            <a:pPr lvl="1"/>
            <a:r>
              <a:rPr lang="en-US" dirty="0"/>
              <a:t>Fully-paid health care</a:t>
            </a:r>
          </a:p>
          <a:p>
            <a:pPr lvl="1"/>
            <a:r>
              <a:rPr lang="en-US" dirty="0"/>
              <a:t>Education/training/conference allowance</a:t>
            </a:r>
          </a:p>
          <a:p>
            <a:pPr lvl="1"/>
            <a:endParaRPr lang="en-US" dirty="0"/>
          </a:p>
          <a:p>
            <a:r>
              <a:rPr lang="en-US" dirty="0"/>
              <a:t>Good work/life balance</a:t>
            </a:r>
          </a:p>
          <a:p>
            <a:pPr lvl="1"/>
            <a:r>
              <a:rPr lang="en-US" dirty="0"/>
              <a:t>40 hours/week</a:t>
            </a:r>
          </a:p>
          <a:p>
            <a:pPr lvl="1"/>
            <a:r>
              <a:rPr lang="en-US" dirty="0"/>
              <a:t>Flex-off</a:t>
            </a:r>
          </a:p>
          <a:p>
            <a:pPr lvl="1"/>
            <a:r>
              <a:rPr lang="en-US" dirty="0"/>
              <a:t>No night/weekend work</a:t>
            </a:r>
          </a:p>
        </p:txBody>
      </p:sp>
    </p:spTree>
    <p:extLst>
      <p:ext uri="{BB962C8B-B14F-4D97-AF65-F5344CB8AC3E}">
        <p14:creationId xmlns:p14="http://schemas.microsoft.com/office/powerpoint/2010/main" val="3399224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2204C-B288-426D-A50F-172BD228D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kind of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38AFB-124F-4071-A7A1-7ADAE10A83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9999" y="1825625"/>
            <a:ext cx="9094919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Software Development</a:t>
            </a:r>
          </a:p>
          <a:p>
            <a:r>
              <a:rPr lang="en-US" dirty="0"/>
              <a:t>Cloud Engineering</a:t>
            </a:r>
          </a:p>
          <a:p>
            <a:r>
              <a:rPr lang="en-US" dirty="0"/>
              <a:t>Systems Engineering : </a:t>
            </a:r>
            <a:r>
              <a:rPr lang="en-US" i="1" dirty="0"/>
              <a:t>DevOps!</a:t>
            </a:r>
          </a:p>
          <a:p>
            <a:r>
              <a:rPr lang="en-US" dirty="0"/>
              <a:t>Network Engineering</a:t>
            </a:r>
          </a:p>
          <a:p>
            <a:r>
              <a:rPr lang="en-US" dirty="0"/>
              <a:t>Cyber Security</a:t>
            </a:r>
          </a:p>
          <a:p>
            <a:r>
              <a:rPr lang="en-US" dirty="0"/>
              <a:t>System Administration</a:t>
            </a:r>
          </a:p>
          <a:p>
            <a:r>
              <a:rPr lang="en-US" dirty="0"/>
              <a:t>Database Administrators</a:t>
            </a:r>
          </a:p>
          <a:p>
            <a:r>
              <a:rPr lang="en-US" dirty="0"/>
              <a:t>Automated Testing</a:t>
            </a:r>
          </a:p>
          <a:p>
            <a:r>
              <a:rPr lang="en-US" dirty="0"/>
              <a:t>Project management</a:t>
            </a:r>
          </a:p>
        </p:txBody>
      </p:sp>
    </p:spTree>
    <p:extLst>
      <p:ext uri="{BB962C8B-B14F-4D97-AF65-F5344CB8AC3E}">
        <p14:creationId xmlns:p14="http://schemas.microsoft.com/office/powerpoint/2010/main" val="760126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341F7-F84B-4747-92D1-4186AE24F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Class-Specific 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A06A66C-7454-47AC-A775-FD9C0FA22C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20000" y="1524000"/>
            <a:ext cx="5025216" cy="5049795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Web Programming I</a:t>
            </a:r>
          </a:p>
          <a:p>
            <a:pPr lvl="1"/>
            <a:r>
              <a:rPr lang="en-US" dirty="0"/>
              <a:t>Web Programming II</a:t>
            </a:r>
          </a:p>
          <a:p>
            <a:pPr lvl="2"/>
            <a:r>
              <a:rPr lang="en-US" dirty="0"/>
              <a:t>Technologies used</a:t>
            </a:r>
          </a:p>
          <a:p>
            <a:pPr lvl="2"/>
            <a:r>
              <a:rPr lang="en-US" dirty="0"/>
              <a:t>“Full stack developer”</a:t>
            </a:r>
          </a:p>
          <a:p>
            <a:pPr lvl="2"/>
            <a:r>
              <a:rPr lang="en-US" dirty="0"/>
              <a:t>How we build systems &amp; web apps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System &amp; DB Security</a:t>
            </a:r>
          </a:p>
          <a:p>
            <a:pPr lvl="2"/>
            <a:r>
              <a:rPr lang="en-US" dirty="0"/>
              <a:t>Security = #1</a:t>
            </a:r>
          </a:p>
          <a:p>
            <a:pPr lvl="2"/>
            <a:r>
              <a:rPr lang="en-US" dirty="0"/>
              <a:t>Deployment process - waterfall</a:t>
            </a:r>
          </a:p>
          <a:p>
            <a:pPr lvl="2"/>
            <a:r>
              <a:rPr lang="en-US" dirty="0"/>
              <a:t>Vulnerability scanning tools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Distributed Computing</a:t>
            </a:r>
          </a:p>
          <a:p>
            <a:pPr lvl="2"/>
            <a:r>
              <a:rPr lang="en-US" dirty="0"/>
              <a:t>$600M AWS contract</a:t>
            </a:r>
          </a:p>
          <a:p>
            <a:pPr lvl="2"/>
            <a:r>
              <a:rPr lang="en-US" dirty="0"/>
              <a:t>Cloud migration process</a:t>
            </a:r>
          </a:p>
          <a:p>
            <a:pPr lvl="2"/>
            <a:r>
              <a:rPr lang="en-US" dirty="0"/>
              <a:t>Load balancing for uptime</a:t>
            </a:r>
          </a:p>
          <a:p>
            <a:pPr lvl="2"/>
            <a:r>
              <a:rPr lang="en-US" dirty="0"/>
              <a:t>Cloud optimization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7223E6D-FA4D-46B5-B7E8-FD4498D48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9840" y="1524000"/>
            <a:ext cx="5033960" cy="504979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IT Career Prep Class</a:t>
            </a:r>
          </a:p>
          <a:p>
            <a:pPr lvl="1"/>
            <a:r>
              <a:rPr lang="en-US" dirty="0"/>
              <a:t>Resume review and feedback</a:t>
            </a:r>
          </a:p>
          <a:p>
            <a:pPr lvl="1"/>
            <a:endParaRPr lang="en-US" dirty="0"/>
          </a:p>
          <a:p>
            <a:r>
              <a:rPr lang="en-US" dirty="0"/>
              <a:t>Innovation &amp; Entrepreneurship</a:t>
            </a:r>
          </a:p>
          <a:p>
            <a:pPr lvl="1"/>
            <a:r>
              <a:rPr lang="en-US" dirty="0"/>
              <a:t>Books:</a:t>
            </a:r>
          </a:p>
          <a:p>
            <a:pPr lvl="2"/>
            <a:r>
              <a:rPr lang="en-US" dirty="0"/>
              <a:t>Startup Owners Manual</a:t>
            </a:r>
          </a:p>
          <a:p>
            <a:pPr lvl="2"/>
            <a:r>
              <a:rPr lang="en-US" dirty="0"/>
              <a:t>Lean Startup</a:t>
            </a:r>
          </a:p>
          <a:p>
            <a:pPr lvl="2"/>
            <a:r>
              <a:rPr lang="en-US" dirty="0"/>
              <a:t>Running Lean</a:t>
            </a:r>
          </a:p>
          <a:p>
            <a:pPr lvl="2"/>
            <a:r>
              <a:rPr lang="en-US" dirty="0"/>
              <a:t>The Magic of Thinking Big</a:t>
            </a:r>
          </a:p>
        </p:txBody>
      </p:sp>
    </p:spTree>
    <p:extLst>
      <p:ext uri="{BB962C8B-B14F-4D97-AF65-F5344CB8AC3E}">
        <p14:creationId xmlns:p14="http://schemas.microsoft.com/office/powerpoint/2010/main" val="4245072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2452-9028-4290-BE79-E0E1960C9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79EDE-A4FB-4932-B0F5-300A4C63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Ask me anything.</a:t>
            </a:r>
          </a:p>
          <a:p>
            <a:pPr marL="0" indent="0">
              <a:buNone/>
            </a:pPr>
            <a:r>
              <a:rPr lang="en-US" dirty="0"/>
              <a:t>What do you want to know more of?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Yes! – Send me your resume!</a:t>
            </a:r>
          </a:p>
          <a:p>
            <a:pPr marL="0" indent="0">
              <a:buNone/>
            </a:pPr>
            <a:r>
              <a:rPr lang="en-US" b="1" dirty="0"/>
              <a:t>Michael.McCoy@LTConsultingLLC.net</a:t>
            </a:r>
          </a:p>
        </p:txBody>
      </p:sp>
    </p:spTree>
    <p:extLst>
      <p:ext uri="{BB962C8B-B14F-4D97-AF65-F5344CB8AC3E}">
        <p14:creationId xmlns:p14="http://schemas.microsoft.com/office/powerpoint/2010/main" val="3051050687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851</TotalTime>
  <Words>447</Words>
  <Application>Microsoft Office PowerPoint</Application>
  <PresentationFormat>Widescreen</PresentationFormat>
  <Paragraphs>115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Corbel</vt:lpstr>
      <vt:lpstr>Wingdings</vt:lpstr>
      <vt:lpstr>Depth</vt:lpstr>
      <vt:lpstr> What it’s like working in the “IC”</vt:lpstr>
      <vt:lpstr>Who am I?</vt:lpstr>
      <vt:lpstr>My New Startup:  Voicipe</vt:lpstr>
      <vt:lpstr>What do I do?</vt:lpstr>
      <vt:lpstr>Why am I here?</vt:lpstr>
      <vt:lpstr>Working in the “IC”</vt:lpstr>
      <vt:lpstr>What kind of work?</vt:lpstr>
      <vt:lpstr>Class-Specific Discussion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Mike</cp:lastModifiedBy>
  <cp:revision>16</cp:revision>
  <dcterms:created xsi:type="dcterms:W3CDTF">2018-09-19T10:19:56Z</dcterms:created>
  <dcterms:modified xsi:type="dcterms:W3CDTF">2018-09-20T02:20:30Z</dcterms:modified>
</cp:coreProperties>
</file>