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46"/>
  </p:notesMasterIdLst>
  <p:handoutMasterIdLst>
    <p:handoutMasterId r:id="rId47"/>
  </p:handoutMasterIdLst>
  <p:sldIdLst>
    <p:sldId id="338" r:id="rId2"/>
    <p:sldId id="257" r:id="rId3"/>
    <p:sldId id="329" r:id="rId4"/>
    <p:sldId id="258" r:id="rId5"/>
    <p:sldId id="259" r:id="rId6"/>
    <p:sldId id="260" r:id="rId7"/>
    <p:sldId id="261" r:id="rId8"/>
    <p:sldId id="339" r:id="rId9"/>
    <p:sldId id="274" r:id="rId10"/>
    <p:sldId id="275" r:id="rId11"/>
    <p:sldId id="276" r:id="rId12"/>
    <p:sldId id="340" r:id="rId13"/>
    <p:sldId id="263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7" r:id="rId24"/>
    <p:sldId id="278" r:id="rId25"/>
    <p:sldId id="280" r:id="rId26"/>
    <p:sldId id="279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341" r:id="rId41"/>
    <p:sldId id="294" r:id="rId42"/>
    <p:sldId id="334" r:id="rId43"/>
    <p:sldId id="332" r:id="rId44"/>
    <p:sldId id="333" r:id="rId45"/>
  </p:sldIdLst>
  <p:sldSz cx="9144000" cy="6858000" type="screen4x3"/>
  <p:notesSz cx="7010400" cy="9296400"/>
  <p:custDataLst>
    <p:tags r:id="rId4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C99"/>
    <a:srgbClr val="FFFF99"/>
    <a:srgbClr val="00CC00"/>
    <a:srgbClr val="00FF00"/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19" autoAdjust="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0C4AA4BE-E8C0-4AC0-848B-D6E754EBBB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45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53D47-73FF-450D-B6EE-8F8704FA0248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FC7D1-69C4-43FF-B0BE-96E526188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73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Walkthough</a:t>
            </a:r>
            <a:r>
              <a:rPr lang="en-US" baseline="0" dirty="0" smtClean="0"/>
              <a:t> is a part of a design phases, we need to think about interaction between classes.</a:t>
            </a:r>
          </a:p>
          <a:p>
            <a:r>
              <a:rPr lang="en-US" baseline="0" dirty="0" smtClean="0"/>
              <a:t>Use Cases are written in an analysis phases. Note that we use the pre-written Use Cases as one of references to tailor our Design.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FC7D1-69C4-43FF-B0BE-96E52618885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5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B964-D7FB-411E-8D90-96D231DFD6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B033-C00A-4048-B22B-ED21CF7D9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788E-12ED-4099-B1FB-FBB092C32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E213991-2207-4C45-9856-155F18DDDF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5673-FD5B-4DE6-9132-3B0C3EBE2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DA4A-FA3E-445A-9EC5-1DFE4D67A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C910-FA28-4FD2-A0C4-B747D9F99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4843-4CB0-40C3-9826-AD0F55EA6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7B435-E2F9-47B1-994C-3BAE19BDF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8F8C-9384-4AFB-B234-0AB14537C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48F8-6CA5-46B4-AD86-DAE494BF1B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2651B5-3311-4668-B7F4-312CD4B297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AE59C26-7257-44E1-96DA-92F56266A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../others/Greeter.java.htm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>
                <a:ea typeface="굴림" pitchFamily="50" charset="-127"/>
              </a:rPr>
              <a:t>ITEC324 Principle of CS III</a:t>
            </a:r>
            <a:endParaRPr lang="en-US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>
                <a:ea typeface="굴림" pitchFamily="50" charset="-127"/>
              </a:rPr>
              <a:t>Chapter 2 (Horstmann’s Book) – Part 1</a:t>
            </a:r>
          </a:p>
          <a:p>
            <a:pPr>
              <a:lnSpc>
                <a:spcPct val="90000"/>
              </a:lnSpc>
            </a:pPr>
            <a:r>
              <a:rPr lang="en-US" altLang="ko-KR">
                <a:ea typeface="굴림" pitchFamily="50" charset="-127"/>
              </a:rPr>
              <a:t>The Object-Oriented Design Process</a:t>
            </a:r>
          </a:p>
          <a:p>
            <a:pPr>
              <a:lnSpc>
                <a:spcPct val="90000"/>
              </a:lnSpc>
            </a:pPr>
            <a:endParaRPr lang="en-US" altLang="ko-KR">
              <a:ea typeface="굴림" pitchFamily="50" charset="-127"/>
            </a:endParaRPr>
          </a:p>
          <a:p>
            <a:pPr>
              <a:lnSpc>
                <a:spcPct val="90000"/>
              </a:lnSpc>
            </a:pPr>
            <a:r>
              <a:rPr lang="en-US" altLang="ko-KR" sz="2000">
                <a:ea typeface="굴림" pitchFamily="50" charset="-127"/>
              </a:rPr>
              <a:t>Hwajung Lee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Use Case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</a:pPr>
            <a:r>
              <a:rPr lang="en-US"/>
              <a:t>Leave a Message</a:t>
            </a:r>
          </a:p>
          <a:p>
            <a:pPr marL="838200" lvl="1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Caller dials main number of voice mail system </a:t>
            </a:r>
          </a:p>
          <a:p>
            <a:pPr marL="838200" lvl="1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System speaks prompt</a:t>
            </a:r>
            <a:br>
              <a:rPr lang="en-US"/>
            </a:br>
            <a:r>
              <a:rPr lang="en-US" i="1"/>
              <a:t>Enter mailbox number followed by #</a:t>
            </a:r>
            <a:r>
              <a:rPr lang="en-US"/>
              <a:t> </a:t>
            </a:r>
          </a:p>
          <a:p>
            <a:pPr marL="838200" lvl="1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User types extension number </a:t>
            </a:r>
          </a:p>
          <a:p>
            <a:pPr marL="838200" lvl="1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System speaks</a:t>
            </a:r>
            <a:br>
              <a:rPr lang="en-US"/>
            </a:br>
            <a:r>
              <a:rPr lang="en-US" i="1"/>
              <a:t>You have reached mailbox xxxx. Please leave a message now</a:t>
            </a:r>
            <a:r>
              <a:rPr lang="en-US"/>
              <a:t> </a:t>
            </a:r>
          </a:p>
          <a:p>
            <a:pPr marL="838200" lvl="1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Caller speaks message </a:t>
            </a:r>
          </a:p>
          <a:p>
            <a:pPr marL="838200" lvl="1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Caller hangs up </a:t>
            </a:r>
          </a:p>
          <a:p>
            <a:pPr marL="838200" lvl="1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System places message in mailbox </a:t>
            </a:r>
          </a:p>
          <a:p>
            <a:pPr marL="457200" indent="-457200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Use Case -- Variations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991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i="1"/>
              <a:t>Variation #1</a:t>
            </a:r>
            <a:br>
              <a:rPr lang="en-US" i="1"/>
            </a:br>
            <a:endParaRPr lang="en-US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/>
              <a:t>	</a:t>
            </a:r>
            <a:r>
              <a:rPr lang="en-US" sz="2400"/>
              <a:t>1.1. In step 3, user enters invalid extension number</a:t>
            </a:r>
            <a:br>
              <a:rPr lang="en-US" sz="2400"/>
            </a:br>
            <a:r>
              <a:rPr lang="en-US" sz="2400"/>
              <a:t>1.2. Voice mail system speaks</a:t>
            </a:r>
            <a:br>
              <a:rPr lang="en-US" sz="2400"/>
            </a:b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		You have typed an invalid mailbox number.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/>
            </a:r>
            <a:br>
              <a:rPr lang="en-US" sz="2400"/>
            </a:br>
            <a:r>
              <a:rPr lang="en-US" sz="2400"/>
              <a:t>1.3. Continue with step 2.</a:t>
            </a:r>
            <a:br>
              <a:rPr lang="en-US" sz="2400"/>
            </a:br>
            <a:endParaRPr lang="en-US" sz="2400"/>
          </a:p>
          <a:p>
            <a:pPr>
              <a:lnSpc>
                <a:spcPct val="80000"/>
              </a:lnSpc>
            </a:pPr>
            <a:r>
              <a:rPr lang="en-US" i="1"/>
              <a:t>Variation #2</a:t>
            </a:r>
          </a:p>
          <a:p>
            <a:pPr>
              <a:lnSpc>
                <a:spcPct val="80000"/>
              </a:lnSpc>
            </a:pPr>
            <a:endParaRPr lang="en-US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/>
              <a:t>	</a:t>
            </a:r>
            <a:r>
              <a:rPr lang="en-US" sz="2400"/>
              <a:t>2.1. After step 4, caller hangs up instead of speaking message</a:t>
            </a:r>
            <a:br>
              <a:rPr lang="en-US" sz="2400"/>
            </a:br>
            <a:r>
              <a:rPr lang="en-US" sz="2400"/>
              <a:t>2.3. Voice mail system discards empty message</a:t>
            </a:r>
            <a:br>
              <a:rPr lang="en-US" sz="2400"/>
            </a:b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Design Phase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Identifying Classes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Rule of thumb: Look for </a:t>
            </a:r>
            <a:r>
              <a:rPr lang="en-US" i="1" dirty="0"/>
              <a:t>nouns</a:t>
            </a:r>
            <a:r>
              <a:rPr lang="en-US" dirty="0"/>
              <a:t> in problem description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Mailbox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Message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User 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Passcode</a:t>
            </a: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Extension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Menu </a:t>
            </a:r>
          </a:p>
          <a:p>
            <a:pPr>
              <a:lnSpc>
                <a:spcPct val="90000"/>
              </a:lnSpc>
            </a:pPr>
            <a:r>
              <a:rPr lang="en-US" dirty="0"/>
              <a:t>Focus on </a:t>
            </a:r>
            <a:r>
              <a:rPr lang="en-US" i="1" dirty="0"/>
              <a:t>concepts</a:t>
            </a:r>
            <a:r>
              <a:rPr lang="en-US" dirty="0"/>
              <a:t>, not implementation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MessageQueue</a:t>
            </a:r>
            <a:r>
              <a:rPr lang="en-US" dirty="0"/>
              <a:t> stores messages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Don't worry yet how the queue is implemented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Identifying Classes </a:t>
            </a:r>
            <a:br>
              <a:rPr lang="en-US" sz="4000"/>
            </a:br>
            <a:r>
              <a:rPr lang="en-US" sz="4000"/>
              <a:t>Categories of Classes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Tangible Things </a:t>
            </a:r>
          </a:p>
          <a:p>
            <a:r>
              <a:rPr lang="en-US" dirty="0"/>
              <a:t>Agents </a:t>
            </a:r>
          </a:p>
          <a:p>
            <a:r>
              <a:rPr lang="en-US" dirty="0"/>
              <a:t>Events and Transactions </a:t>
            </a:r>
          </a:p>
          <a:p>
            <a:r>
              <a:rPr lang="en-US" dirty="0"/>
              <a:t>Users and Roles </a:t>
            </a:r>
          </a:p>
          <a:p>
            <a:r>
              <a:rPr lang="en-US" dirty="0"/>
              <a:t>Systems </a:t>
            </a:r>
          </a:p>
          <a:p>
            <a:r>
              <a:rPr lang="en-US" dirty="0"/>
              <a:t>System interfaces and devices </a:t>
            </a:r>
          </a:p>
          <a:p>
            <a:r>
              <a:rPr lang="en-US" dirty="0"/>
              <a:t>Foundational Classes 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Identifying Responsibilities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Rule of thumb: Look for </a:t>
            </a:r>
            <a:r>
              <a:rPr lang="en-US" i="1"/>
              <a:t>verbs</a:t>
            </a:r>
            <a:r>
              <a:rPr lang="en-US"/>
              <a:t> in problem description</a:t>
            </a:r>
            <a:br>
              <a:rPr lang="en-US"/>
            </a:br>
            <a:r>
              <a:rPr lang="en-US" sz="2400"/>
              <a:t/>
            </a:r>
            <a:br>
              <a:rPr lang="en-US" sz="2400"/>
            </a:br>
            <a:r>
              <a:rPr lang="en-US" sz="2400"/>
              <a:t>Behavior of MessageQueue:</a:t>
            </a:r>
            <a:br>
              <a:rPr lang="en-US" sz="2400"/>
            </a:br>
            <a:endParaRPr lang="en-US" sz="2400"/>
          </a:p>
          <a:p>
            <a:pPr lvl="1"/>
            <a:r>
              <a:rPr lang="en-US" sz="2000"/>
              <a:t>Add message to tail </a:t>
            </a:r>
            <a:endParaRPr lang="en-US" altLang="ko-KR" sz="2000">
              <a:ea typeface="굴림" pitchFamily="50" charset="-127"/>
            </a:endParaRPr>
          </a:p>
          <a:p>
            <a:pPr lvl="1"/>
            <a:r>
              <a:rPr lang="en-US" sz="2000"/>
              <a:t>Remove message from head</a:t>
            </a:r>
            <a:endParaRPr lang="en-US" altLang="ko-KR" sz="2000">
              <a:ea typeface="굴림" pitchFamily="50" charset="-127"/>
            </a:endParaRPr>
          </a:p>
          <a:p>
            <a:pPr lvl="1"/>
            <a:r>
              <a:rPr lang="en-US" sz="2000"/>
              <a:t>Test whether queue is empty </a:t>
            </a:r>
          </a:p>
          <a:p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Identifying Responsibilities</a:t>
            </a:r>
            <a:r>
              <a:rPr lang="en-US" sz="400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OO Principle: </a:t>
            </a:r>
            <a:r>
              <a:rPr lang="en-US" altLang="ko-KR">
                <a:ea typeface="굴림" pitchFamily="50" charset="-127"/>
              </a:rPr>
              <a:t>A responsibility must belong to exactly </a:t>
            </a:r>
            <a:r>
              <a:rPr lang="en-US" altLang="ko-KR">
                <a:solidFill>
                  <a:srgbClr val="FF0066"/>
                </a:solidFill>
                <a:ea typeface="굴림" pitchFamily="50" charset="-127"/>
              </a:rPr>
              <a:t>one c</a:t>
            </a:r>
            <a:r>
              <a:rPr lang="en-US">
                <a:solidFill>
                  <a:srgbClr val="FF0066"/>
                </a:solidFill>
              </a:rPr>
              <a:t>lass </a:t>
            </a:r>
          </a:p>
          <a:p>
            <a:pPr lvl="1"/>
            <a:r>
              <a:rPr lang="en-US"/>
              <a:t>Example: Add message to mailbox </a:t>
            </a:r>
          </a:p>
          <a:p>
            <a:pPr lvl="2"/>
            <a:r>
              <a:rPr lang="en-US" sz="2000"/>
              <a:t>Who is responsible: Message or Mailbox?</a:t>
            </a:r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Relationships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Dependency </a:t>
            </a:r>
            <a:endParaRPr lang="en-US" altLang="ko-KR">
              <a:ea typeface="굴림" pitchFamily="50" charset="-127"/>
            </a:endParaRPr>
          </a:p>
          <a:p>
            <a:pPr lvl="1"/>
            <a:r>
              <a:rPr lang="en-US"/>
              <a:t>"</a:t>
            </a:r>
            <a:r>
              <a:rPr lang="en-US">
                <a:solidFill>
                  <a:srgbClr val="0000FF"/>
                </a:solidFill>
              </a:rPr>
              <a:t>uses</a:t>
            </a:r>
            <a:r>
              <a:rPr lang="en-US"/>
              <a:t>"</a:t>
            </a:r>
          </a:p>
          <a:p>
            <a:r>
              <a:rPr lang="en-US"/>
              <a:t>Aggregation </a:t>
            </a:r>
            <a:endParaRPr lang="en-US" altLang="ko-KR">
              <a:ea typeface="굴림" pitchFamily="50" charset="-127"/>
            </a:endParaRPr>
          </a:p>
          <a:p>
            <a:pPr lvl="1"/>
            <a:r>
              <a:rPr lang="en-US"/>
              <a:t>"</a:t>
            </a:r>
            <a:r>
              <a:rPr lang="en-US">
                <a:solidFill>
                  <a:srgbClr val="0000FF"/>
                </a:solidFill>
              </a:rPr>
              <a:t>has</a:t>
            </a:r>
            <a:r>
              <a:rPr lang="en-US"/>
              <a:t>"</a:t>
            </a:r>
          </a:p>
          <a:p>
            <a:r>
              <a:rPr lang="en-US"/>
              <a:t>Inheritance </a:t>
            </a:r>
            <a:endParaRPr lang="en-US" altLang="ko-KR">
              <a:ea typeface="굴림" pitchFamily="50" charset="-127"/>
            </a:endParaRPr>
          </a:p>
          <a:p>
            <a:pPr lvl="1"/>
            <a:r>
              <a:rPr lang="en-US"/>
              <a:t>"</a:t>
            </a:r>
            <a:r>
              <a:rPr lang="en-US">
                <a:solidFill>
                  <a:srgbClr val="0000FF"/>
                </a:solidFill>
              </a:rPr>
              <a:t>is</a:t>
            </a:r>
            <a:r>
              <a:rPr lang="en-US"/>
              <a:t>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Class Relationships </a:t>
            </a:r>
            <a:br>
              <a:rPr lang="en-US" sz="4000"/>
            </a:br>
            <a:r>
              <a:rPr lang="en-US" sz="4000"/>
              <a:t>Dependency Relationship 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 depends on D: Method of C manipulates objects of D</a:t>
            </a:r>
            <a:r>
              <a:rPr lang="en-US" sz="2400"/>
              <a:t> </a:t>
            </a:r>
          </a:p>
          <a:p>
            <a:pPr lvl="1"/>
            <a:r>
              <a:rPr lang="en-US"/>
              <a:t>Example: Mailbox depends on Message </a:t>
            </a:r>
          </a:p>
          <a:p>
            <a:pPr lvl="1"/>
            <a:r>
              <a:rPr lang="en-US"/>
              <a:t>If C </a:t>
            </a:r>
            <a:r>
              <a:rPr lang="en-US" i="1"/>
              <a:t>doesn't use</a:t>
            </a:r>
            <a:r>
              <a:rPr lang="en-US"/>
              <a:t> D, then C can be developed without knowing about D 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r>
              <a:rPr lang="en-US" sz="4000"/>
              <a:t>Class Relationships </a:t>
            </a:r>
            <a:br>
              <a:rPr lang="en-US" sz="4000"/>
            </a:br>
            <a:r>
              <a:rPr lang="en-US" sz="4000"/>
              <a:t>Dependency Relationship 2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1534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Minimize dependency: reduce </a:t>
            </a:r>
            <a:r>
              <a:rPr lang="en-US" i="1"/>
              <a:t>coupling</a:t>
            </a:r>
            <a:r>
              <a:rPr lang="en-US"/>
              <a:t> </a:t>
            </a:r>
          </a:p>
          <a:p>
            <a:pPr>
              <a:lnSpc>
                <a:spcPct val="80000"/>
              </a:lnSpc>
            </a:pPr>
            <a:r>
              <a:rPr lang="en-US"/>
              <a:t>Example: Replace</a:t>
            </a:r>
            <a:br>
              <a:rPr lang="en-US"/>
            </a:br>
            <a:endParaRPr lang="en-US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500"/>
              <a:t>	</a:t>
            </a:r>
            <a:r>
              <a:rPr lang="en-US" sz="2400"/>
              <a:t>public class Message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	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altLang="ko-KR" sz="2400">
                <a:ea typeface="굴림" pitchFamily="50" charset="-127"/>
              </a:rPr>
              <a:t>     </a:t>
            </a:r>
            <a:r>
              <a:rPr lang="en-US" sz="2400"/>
              <a:t>void print() {System.out.println(text)</a:t>
            </a:r>
            <a:r>
              <a:rPr lang="en-US" altLang="ko-KR" sz="2400">
                <a:ea typeface="굴림" pitchFamily="50" charset="-127"/>
              </a:rPr>
              <a:t>;}</a:t>
            </a: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	with</a:t>
            </a:r>
            <a:br>
              <a:rPr lang="en-US" sz="2400"/>
            </a:b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altLang="ko-KR" sz="2400">
                <a:ea typeface="굴림" pitchFamily="50" charset="-127"/>
              </a:rPr>
              <a:t>public S</a:t>
            </a:r>
            <a:r>
              <a:rPr lang="en-US" sz="2400"/>
              <a:t>tring getText()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Removes dependence on System, PrintStream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Topics 1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Problem to Code  </a:t>
            </a:r>
          </a:p>
          <a:p>
            <a:r>
              <a:rPr lang="en-US" dirty="0" smtClean="0"/>
              <a:t>Use Cases</a:t>
            </a:r>
          </a:p>
          <a:p>
            <a:r>
              <a:rPr lang="en-US" dirty="0" smtClean="0"/>
              <a:t>Identifying </a:t>
            </a:r>
            <a:r>
              <a:rPr lang="en-US" dirty="0"/>
              <a:t>Classes  </a:t>
            </a:r>
          </a:p>
          <a:p>
            <a:r>
              <a:rPr lang="en-US" dirty="0"/>
              <a:t>Identifying Responsibilities </a:t>
            </a:r>
          </a:p>
          <a:p>
            <a:r>
              <a:rPr lang="en-US" dirty="0"/>
              <a:t>Relationships Between Classes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Class Relationships </a:t>
            </a:r>
            <a:br>
              <a:rPr lang="en-US" sz="4000"/>
            </a:br>
            <a:r>
              <a:rPr lang="en-US" sz="4000"/>
              <a:t>Aggregation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/>
              <a:t>Object of a class contains objects of another class </a:t>
            </a:r>
          </a:p>
          <a:p>
            <a:pPr lvl="1"/>
            <a:r>
              <a:rPr lang="en-US"/>
              <a:t>Example: MessageQueue aggregates Messages </a:t>
            </a:r>
          </a:p>
          <a:p>
            <a:pPr lvl="1"/>
            <a:r>
              <a:rPr lang="en-US"/>
              <a:t>Example: Mailbox aggregates MessageQueue </a:t>
            </a:r>
          </a:p>
          <a:p>
            <a:r>
              <a:rPr lang="en-US"/>
              <a:t>Implemented through instance fields 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Class Relationships </a:t>
            </a:r>
            <a:br>
              <a:rPr lang="en-US" sz="4000"/>
            </a:br>
            <a:r>
              <a:rPr lang="en-US" sz="4000"/>
              <a:t>Aggregation: Multiplicities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1 : 1 or 1 : 0...1 relationship:</a:t>
            </a:r>
            <a:br>
              <a:rPr lang="en-US"/>
            </a:br>
            <a:r>
              <a:rPr lang="en-US" sz="2400"/>
              <a:t>public class Mailbox</a:t>
            </a:r>
            <a:br>
              <a:rPr lang="en-US" sz="2400"/>
            </a:br>
            <a:r>
              <a:rPr lang="en-US" sz="2400"/>
              <a:t>{</a:t>
            </a:r>
            <a:br>
              <a:rPr lang="en-US" sz="2400"/>
            </a:br>
            <a:r>
              <a:rPr lang="en-US" sz="2400"/>
              <a:t>	. . .</a:t>
            </a:r>
            <a:br>
              <a:rPr lang="en-US" sz="2400"/>
            </a:br>
            <a:r>
              <a:rPr lang="en-US" sz="2400"/>
              <a:t>	private Greeting myGreeting;</a:t>
            </a:r>
            <a:br>
              <a:rPr lang="en-US" sz="2400"/>
            </a:br>
            <a:r>
              <a:rPr lang="en-US" sz="2400"/>
              <a:t>} 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/>
              <a:t>1 : </a:t>
            </a:r>
            <a:r>
              <a:rPr lang="en-US" i="1"/>
              <a:t>n</a:t>
            </a:r>
            <a:r>
              <a:rPr lang="en-US"/>
              <a:t> relationship:</a:t>
            </a:r>
            <a:br>
              <a:rPr lang="en-US"/>
            </a:br>
            <a:r>
              <a:rPr lang="en-US" sz="2400"/>
              <a:t>public class MessageQueue</a:t>
            </a:r>
            <a:br>
              <a:rPr lang="en-US" sz="2400"/>
            </a:br>
            <a:r>
              <a:rPr lang="en-US" sz="2400"/>
              <a:t>{</a:t>
            </a:r>
            <a:br>
              <a:rPr lang="en-US" sz="2400"/>
            </a:br>
            <a:r>
              <a:rPr lang="en-US" sz="2400"/>
              <a:t>	. . .</a:t>
            </a:r>
            <a:br>
              <a:rPr lang="en-US" sz="2400"/>
            </a:br>
            <a:r>
              <a:rPr lang="en-US" sz="2400"/>
              <a:t>	private ArrayList</a:t>
            </a:r>
            <a:r>
              <a:rPr lang="en-US" altLang="ko-KR" sz="2400">
                <a:ea typeface="굴림" pitchFamily="50" charset="-127"/>
              </a:rPr>
              <a:t>&lt;Message&gt;</a:t>
            </a:r>
            <a:r>
              <a:rPr lang="en-US" sz="2400"/>
              <a:t> elements;</a:t>
            </a:r>
            <a:br>
              <a:rPr lang="en-US" sz="2400"/>
            </a:br>
            <a:r>
              <a:rPr lang="en-US" sz="2400"/>
              <a:t>}</a:t>
            </a:r>
          </a:p>
          <a:p>
            <a:pPr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Class Relationships </a:t>
            </a:r>
            <a:br>
              <a:rPr lang="en-US" sz="4000"/>
            </a:br>
            <a:r>
              <a:rPr lang="en-US" sz="4000"/>
              <a:t>Inheritance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More general class = superclass </a:t>
            </a:r>
          </a:p>
          <a:p>
            <a:pPr>
              <a:lnSpc>
                <a:spcPct val="90000"/>
              </a:lnSpc>
            </a:pPr>
            <a:r>
              <a:rPr lang="en-US"/>
              <a:t>More specialized class = subclass </a:t>
            </a:r>
          </a:p>
          <a:p>
            <a:pPr>
              <a:lnSpc>
                <a:spcPct val="90000"/>
              </a:lnSpc>
            </a:pPr>
            <a:r>
              <a:rPr lang="en-US"/>
              <a:t>Subclass supports all method interfaces of superclass (but implementations may differ) </a:t>
            </a:r>
          </a:p>
          <a:p>
            <a:pPr>
              <a:lnSpc>
                <a:spcPct val="90000"/>
              </a:lnSpc>
            </a:pPr>
            <a:r>
              <a:rPr lang="en-US"/>
              <a:t>Subclass may have added methods, added state </a:t>
            </a:r>
          </a:p>
          <a:p>
            <a:pPr>
              <a:lnSpc>
                <a:spcPct val="90000"/>
              </a:lnSpc>
            </a:pPr>
            <a:r>
              <a:rPr lang="en-US"/>
              <a:t>Subclass inherits from superclass </a:t>
            </a:r>
          </a:p>
          <a:p>
            <a:pPr lvl="1">
              <a:lnSpc>
                <a:spcPct val="90000"/>
              </a:lnSpc>
            </a:pPr>
            <a:r>
              <a:rPr lang="en-US"/>
              <a:t>Example: ForwardedMessage inherits from Message </a:t>
            </a:r>
          </a:p>
          <a:p>
            <a:pPr lvl="1">
              <a:lnSpc>
                <a:spcPct val="90000"/>
              </a:lnSpc>
            </a:pPr>
            <a:r>
              <a:rPr lang="en-US"/>
              <a:t>Example: Greeting </a:t>
            </a:r>
            <a:r>
              <a:rPr lang="en-US" i="1"/>
              <a:t>does not</a:t>
            </a:r>
            <a:r>
              <a:rPr lang="en-US"/>
              <a:t> inherit from Message (Can't store greetings in mailbox) 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CRC Cards (1)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/>
              <a:t>Design Technique</a:t>
            </a:r>
          </a:p>
          <a:p>
            <a:r>
              <a:rPr lang="en-US"/>
              <a:t>CRC = Classes, Responsibilities, Collaborators</a:t>
            </a:r>
          </a:p>
          <a:p>
            <a:r>
              <a:rPr lang="en-US"/>
              <a:t>Developed by Beck and Cunningham </a:t>
            </a:r>
          </a:p>
          <a:p>
            <a:r>
              <a:rPr lang="en-US"/>
              <a:t>Use an index card for each class </a:t>
            </a:r>
          </a:p>
          <a:p>
            <a:r>
              <a:rPr lang="en-US"/>
              <a:t>Class name on top of card </a:t>
            </a:r>
          </a:p>
          <a:p>
            <a:r>
              <a:rPr lang="en-US"/>
              <a:t>Responsibilities on left </a:t>
            </a:r>
          </a:p>
          <a:p>
            <a:r>
              <a:rPr lang="en-US"/>
              <a:t>Collaborators on right 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CRC Cards (2)</a:t>
            </a:r>
          </a:p>
        </p:txBody>
      </p:sp>
      <p:pic>
        <p:nvPicPr>
          <p:cNvPr id="28676" name="Picture 4" descr="Ch2_0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28800" y="1676400"/>
            <a:ext cx="4876800" cy="2925763"/>
          </a:xfrm>
          <a:noFill/>
          <a:ln/>
        </p:spPr>
      </p:pic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57200" y="4648200"/>
            <a:ext cx="82296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66"/>
              </a:buClr>
              <a:buFont typeface="Wingdings" pitchFamily="2" charset="2"/>
              <a:buChar char="q"/>
            </a:pPr>
            <a:r>
              <a:rPr lang="en-US">
                <a:latin typeface="Tahoma" pitchFamily="34" charset="0"/>
              </a:rPr>
              <a:t>Responsibilities should be </a:t>
            </a:r>
            <a:r>
              <a:rPr lang="en-US" i="1">
                <a:latin typeface="Tahoma" pitchFamily="34" charset="0"/>
              </a:rPr>
              <a:t>high level</a:t>
            </a:r>
            <a:r>
              <a:rPr lang="en-US">
                <a:latin typeface="Tahoma" pitchFamily="34" charset="0"/>
              </a:rPr>
              <a:t> </a:t>
            </a:r>
          </a:p>
          <a:p>
            <a:pPr marL="342900" indent="-342900">
              <a:spcBef>
                <a:spcPct val="20000"/>
              </a:spcBef>
              <a:buClr>
                <a:srgbClr val="FF0066"/>
              </a:buClr>
              <a:buFont typeface="Wingdings" pitchFamily="2" charset="2"/>
              <a:buChar char="q"/>
            </a:pPr>
            <a:r>
              <a:rPr lang="en-US">
                <a:latin typeface="Tahoma" pitchFamily="34" charset="0"/>
              </a:rPr>
              <a:t>1 - 3 responsibilities per card </a:t>
            </a:r>
          </a:p>
          <a:p>
            <a:pPr marL="342900" indent="-342900">
              <a:spcBef>
                <a:spcPct val="20000"/>
              </a:spcBef>
              <a:buClr>
                <a:srgbClr val="FF0066"/>
              </a:buClr>
              <a:buFont typeface="Wingdings" pitchFamily="2" charset="2"/>
              <a:buChar char="q"/>
            </a:pPr>
            <a:r>
              <a:rPr lang="en-US">
                <a:latin typeface="Tahoma" pitchFamily="34" charset="0"/>
              </a:rPr>
              <a:t>Collaborators are for the class, not for each responsibility </a:t>
            </a:r>
          </a:p>
          <a:p>
            <a:pPr marL="342900" indent="-342900">
              <a:spcBef>
                <a:spcPct val="20000"/>
              </a:spcBef>
              <a:buClr>
                <a:srgbClr val="FF0066"/>
              </a:buClr>
              <a:buFont typeface="Wingdings" pitchFamily="2" charset="2"/>
              <a:buChar char="q"/>
            </a:pPr>
            <a:endParaRPr lang="en-US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Walkthroughs (1)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case: "Leave a message" </a:t>
            </a:r>
          </a:p>
          <a:p>
            <a:pPr lvl="1"/>
            <a:r>
              <a:rPr lang="en-US"/>
              <a:t>Caller connects to voice mail system </a:t>
            </a:r>
          </a:p>
          <a:p>
            <a:pPr lvl="1"/>
            <a:r>
              <a:rPr lang="en-US"/>
              <a:t>Caller dials extension number </a:t>
            </a:r>
          </a:p>
          <a:p>
            <a:pPr lvl="1"/>
            <a:r>
              <a:rPr lang="en-US"/>
              <a:t>"Someone" must locate mailbox </a:t>
            </a:r>
          </a:p>
          <a:p>
            <a:pPr lvl="1"/>
            <a:r>
              <a:rPr lang="en-US"/>
              <a:t>Neither Mailbox nor Message can do this </a:t>
            </a:r>
          </a:p>
          <a:p>
            <a:pPr lvl="1"/>
            <a:r>
              <a:rPr lang="en-US"/>
              <a:t>New class: MailSystem </a:t>
            </a:r>
          </a:p>
          <a:p>
            <a:pPr lvl="2"/>
            <a:r>
              <a:rPr lang="en-US"/>
              <a:t>Responsibility: manage mailboxes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Walkthroughs (2)</a:t>
            </a:r>
          </a:p>
        </p:txBody>
      </p:sp>
      <p:pic>
        <p:nvPicPr>
          <p:cNvPr id="30724" name="Picture 4" descr="Ch2_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90712" y="2478087"/>
            <a:ext cx="5362575" cy="321945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UML Diagrams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UML = Unified Modeling Language </a:t>
            </a:r>
          </a:p>
          <a:p>
            <a:pPr>
              <a:lnSpc>
                <a:spcPct val="90000"/>
              </a:lnSpc>
            </a:pPr>
            <a:r>
              <a:rPr lang="en-US"/>
              <a:t>Unifies notations developed by the "3 Amigos" Booch, Rumbaugh, Jacobson</a:t>
            </a:r>
          </a:p>
          <a:p>
            <a:pPr>
              <a:lnSpc>
                <a:spcPct val="90000"/>
              </a:lnSpc>
            </a:pPr>
            <a:r>
              <a:rPr lang="en-US"/>
              <a:t>Many diagram types </a:t>
            </a:r>
          </a:p>
          <a:p>
            <a:pPr>
              <a:lnSpc>
                <a:spcPct val="90000"/>
              </a:lnSpc>
            </a:pPr>
            <a:r>
              <a:rPr lang="en-US"/>
              <a:t>We'll use three types: </a:t>
            </a:r>
          </a:p>
          <a:p>
            <a:pPr lvl="1">
              <a:lnSpc>
                <a:spcPct val="90000"/>
              </a:lnSpc>
            </a:pPr>
            <a:r>
              <a:rPr lang="en-US"/>
              <a:t>Class Diagrams </a:t>
            </a:r>
          </a:p>
          <a:p>
            <a:pPr lvl="1">
              <a:lnSpc>
                <a:spcPct val="90000"/>
              </a:lnSpc>
            </a:pPr>
            <a:r>
              <a:rPr lang="en-US"/>
              <a:t>Sequence Diagrams </a:t>
            </a:r>
          </a:p>
          <a:p>
            <a:pPr lvl="1">
              <a:lnSpc>
                <a:spcPct val="90000"/>
              </a:lnSpc>
            </a:pPr>
            <a:r>
              <a:rPr lang="en-US"/>
              <a:t>State Diagrams 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Diagrams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47800"/>
            <a:ext cx="8153400" cy="2514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Rectangle with class name </a:t>
            </a:r>
          </a:p>
          <a:p>
            <a:r>
              <a:rPr lang="en-US" dirty="0"/>
              <a:t>Optional compartments </a:t>
            </a:r>
          </a:p>
          <a:p>
            <a:pPr lvl="1"/>
            <a:r>
              <a:rPr lang="en-US" dirty="0"/>
              <a:t>Attributes </a:t>
            </a:r>
          </a:p>
          <a:p>
            <a:pPr lvl="1"/>
            <a:r>
              <a:rPr lang="en-US" dirty="0"/>
              <a:t>Methods </a:t>
            </a:r>
          </a:p>
          <a:p>
            <a:r>
              <a:rPr lang="en-US" dirty="0"/>
              <a:t>Include only key attributes and methods</a:t>
            </a:r>
            <a:r>
              <a:rPr lang="en-US" sz="2400" dirty="0"/>
              <a:t> </a:t>
            </a:r>
          </a:p>
        </p:txBody>
      </p:sp>
      <p:pic>
        <p:nvPicPr>
          <p:cNvPr id="34820" name="Picture 4" descr="Ch2_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3962400"/>
            <a:ext cx="7924800" cy="25273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Relationships </a:t>
            </a:r>
          </a:p>
        </p:txBody>
      </p:sp>
      <p:pic>
        <p:nvPicPr>
          <p:cNvPr id="38916" name="Picture 4" descr="Ch2_0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24374" y="1774825"/>
            <a:ext cx="3695251" cy="4625975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Topics 2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CRC Cards  </a:t>
            </a:r>
          </a:p>
          <a:p>
            <a:r>
              <a:rPr lang="en-US"/>
              <a:t>UML Class Diagrams  </a:t>
            </a:r>
          </a:p>
          <a:p>
            <a:r>
              <a:rPr lang="en-US"/>
              <a:t>Sequence Diagrams  </a:t>
            </a:r>
          </a:p>
          <a:p>
            <a:r>
              <a:rPr lang="en-US"/>
              <a:t>State Diagrams </a:t>
            </a:r>
          </a:p>
          <a:p>
            <a:r>
              <a:rPr lang="en-US"/>
              <a:t>Using javadoc for Design Documentation</a:t>
            </a:r>
          </a:p>
          <a:p>
            <a:r>
              <a:rPr lang="en-US">
                <a:solidFill>
                  <a:schemeClr val="bg2"/>
                </a:solidFill>
              </a:rPr>
              <a:t>Case Study: A Voice Mail System</a:t>
            </a:r>
            <a:r>
              <a:rPr lang="en-US"/>
              <a:t> 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Multiplicities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2365375"/>
          </a:xfrm>
        </p:spPr>
        <p:txBody>
          <a:bodyPr/>
          <a:lstStyle/>
          <a:p>
            <a:r>
              <a:rPr lang="en-US"/>
              <a:t>any number (0 or more): * </a:t>
            </a:r>
          </a:p>
          <a:p>
            <a:r>
              <a:rPr lang="en-US"/>
              <a:t>one or more: 1..* </a:t>
            </a:r>
          </a:p>
          <a:p>
            <a:r>
              <a:rPr lang="en-US"/>
              <a:t>zero or one: 0..1 </a:t>
            </a:r>
          </a:p>
          <a:p>
            <a:r>
              <a:rPr lang="en-US"/>
              <a:t>exactly one: 1 </a:t>
            </a:r>
          </a:p>
          <a:p>
            <a:endParaRPr lang="en-US"/>
          </a:p>
        </p:txBody>
      </p:sp>
      <p:pic>
        <p:nvPicPr>
          <p:cNvPr id="40964" name="Picture 4" descr="Ch2_0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4495800"/>
            <a:ext cx="7696200" cy="1417638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Composition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2284413"/>
          </a:xfrm>
        </p:spPr>
        <p:txBody>
          <a:bodyPr>
            <a:normAutofit fontScale="92500"/>
          </a:bodyPr>
          <a:lstStyle/>
          <a:p>
            <a:r>
              <a:rPr lang="en-US"/>
              <a:t>Special form of aggregation </a:t>
            </a:r>
          </a:p>
          <a:p>
            <a:r>
              <a:rPr lang="en-US"/>
              <a:t>Contained objects don't exist outside container </a:t>
            </a:r>
          </a:p>
          <a:p>
            <a:r>
              <a:rPr lang="en-US"/>
              <a:t>Example: message queues permanently contained in mail box</a:t>
            </a:r>
            <a:r>
              <a:rPr lang="en-US" sz="2400"/>
              <a:t> </a:t>
            </a:r>
          </a:p>
        </p:txBody>
      </p:sp>
      <p:pic>
        <p:nvPicPr>
          <p:cNvPr id="43012" name="Picture 4" descr="Ch2_0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4268788"/>
            <a:ext cx="7924800" cy="1457325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Association (1)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1751013"/>
          </a:xfrm>
        </p:spPr>
        <p:txBody>
          <a:bodyPr/>
          <a:lstStyle/>
          <a:p>
            <a:r>
              <a:rPr lang="en-US"/>
              <a:t>Some designers don't like aggregation </a:t>
            </a:r>
          </a:p>
          <a:p>
            <a:r>
              <a:rPr lang="en-US"/>
              <a:t>More general association relationship </a:t>
            </a:r>
          </a:p>
          <a:p>
            <a:r>
              <a:rPr lang="en-US"/>
              <a:t>Association can have roles </a:t>
            </a:r>
          </a:p>
          <a:p>
            <a:endParaRPr lang="en-US"/>
          </a:p>
        </p:txBody>
      </p:sp>
      <p:pic>
        <p:nvPicPr>
          <p:cNvPr id="45060" name="Picture 4" descr="Ch2_0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4116388"/>
            <a:ext cx="7772400" cy="1357312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Association (2)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31988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Some associations are bidirectional</a:t>
            </a:r>
            <a:br>
              <a:rPr lang="en-US"/>
            </a:br>
            <a:r>
              <a:rPr lang="en-US"/>
              <a:t>Can navigate from either class to the other</a:t>
            </a:r>
            <a:r>
              <a:rPr lang="en-US" sz="2400"/>
              <a:t> </a:t>
            </a:r>
          </a:p>
          <a:p>
            <a:pPr lvl="1">
              <a:lnSpc>
                <a:spcPct val="90000"/>
              </a:lnSpc>
            </a:pPr>
            <a:r>
              <a:rPr lang="en-US"/>
              <a:t>Example: Course has set of students, student has set of courses</a:t>
            </a:r>
          </a:p>
          <a:p>
            <a:pPr>
              <a:lnSpc>
                <a:spcPct val="90000"/>
              </a:lnSpc>
            </a:pPr>
            <a:r>
              <a:rPr lang="en-US"/>
              <a:t>Some associations are directed</a:t>
            </a:r>
            <a:br>
              <a:rPr lang="en-US"/>
            </a:br>
            <a:r>
              <a:rPr lang="en-US"/>
              <a:t>Navigation is unidirectional </a:t>
            </a:r>
          </a:p>
          <a:p>
            <a:pPr lvl="1">
              <a:lnSpc>
                <a:spcPct val="90000"/>
              </a:lnSpc>
            </a:pPr>
            <a:r>
              <a:rPr lang="en-US"/>
              <a:t>Example: Message doesn't know about message queue containing it</a:t>
            </a:r>
          </a:p>
        </p:txBody>
      </p:sp>
      <p:pic>
        <p:nvPicPr>
          <p:cNvPr id="47108" name="Picture 4" descr="Ch2_0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600" y="5176838"/>
            <a:ext cx="6858000" cy="1223962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Interface Types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2668588"/>
          </a:xfrm>
        </p:spPr>
        <p:txBody>
          <a:bodyPr/>
          <a:lstStyle/>
          <a:p>
            <a:r>
              <a:rPr lang="en-US"/>
              <a:t>Interface type describes a set of methods </a:t>
            </a:r>
          </a:p>
          <a:p>
            <a:r>
              <a:rPr lang="en-US"/>
              <a:t>No implementation, no state </a:t>
            </a:r>
          </a:p>
          <a:p>
            <a:r>
              <a:rPr lang="en-US"/>
              <a:t>Class implements interface if it implements its methods</a:t>
            </a:r>
          </a:p>
          <a:p>
            <a:r>
              <a:rPr lang="en-US"/>
              <a:t>In UML, use stereotype «interface»</a:t>
            </a:r>
            <a:r>
              <a:rPr lang="en-US" sz="2400"/>
              <a:t> </a:t>
            </a:r>
          </a:p>
          <a:p>
            <a:endParaRPr lang="en-US" sz="2400"/>
          </a:p>
        </p:txBody>
      </p:sp>
      <p:pic>
        <p:nvPicPr>
          <p:cNvPr id="49156" name="Picture 4" descr="Ch2_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4643438"/>
            <a:ext cx="8077200" cy="1401762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Tips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UML to inform, not to impress</a:t>
            </a:r>
          </a:p>
          <a:p>
            <a:r>
              <a:rPr lang="en-US"/>
              <a:t>Don't draw a single monster diagram </a:t>
            </a:r>
          </a:p>
          <a:p>
            <a:r>
              <a:rPr lang="en-US"/>
              <a:t>Each diagram must have a specific purpose </a:t>
            </a:r>
          </a:p>
          <a:p>
            <a:r>
              <a:rPr lang="en-US"/>
              <a:t>Omit inessential details</a:t>
            </a:r>
            <a:br>
              <a:rPr lang="en-US"/>
            </a:br>
            <a:endParaRPr lang="en-US"/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Sequence Diagrams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n-US"/>
              <a:t>Each diagram shows dynamics of scenario </a:t>
            </a:r>
          </a:p>
          <a:p>
            <a:r>
              <a:rPr lang="en-US"/>
              <a:t>Object diagram: class name </a:t>
            </a:r>
            <a:r>
              <a:rPr lang="en-US" u="sng"/>
              <a:t>underlined</a:t>
            </a:r>
            <a:r>
              <a:rPr lang="en-US"/>
              <a:t> </a:t>
            </a:r>
          </a:p>
        </p:txBody>
      </p:sp>
      <p:pic>
        <p:nvPicPr>
          <p:cNvPr id="52228" name="Picture 4" descr="Ch2_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0" y="3435350"/>
            <a:ext cx="5181600" cy="3055938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Self call </a:t>
            </a:r>
          </a:p>
        </p:txBody>
      </p:sp>
      <p:pic>
        <p:nvPicPr>
          <p:cNvPr id="54276" name="Picture 4" descr="Ch2_1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19462" y="2792412"/>
            <a:ext cx="2505075" cy="25908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Construction </a:t>
            </a:r>
          </a:p>
        </p:txBody>
      </p:sp>
      <p:pic>
        <p:nvPicPr>
          <p:cNvPr id="56324" name="Picture 4" descr="Ch2_1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43112" y="2792412"/>
            <a:ext cx="5057775" cy="25908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Diagram </a:t>
            </a:r>
          </a:p>
        </p:txBody>
      </p:sp>
      <p:pic>
        <p:nvPicPr>
          <p:cNvPr id="58372" name="Picture 4" descr="Ch2_1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38800" y="1828800"/>
            <a:ext cx="2486025" cy="4438650"/>
          </a:xfrm>
          <a:noFill/>
          <a:ln/>
        </p:spPr>
      </p:pic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457200" y="1600200"/>
            <a:ext cx="434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66"/>
              </a:buClr>
              <a:buFont typeface="Wingdings" pitchFamily="2" charset="2"/>
              <a:buChar char="q"/>
            </a:pPr>
            <a:r>
              <a:rPr lang="en-US" dirty="0">
                <a:latin typeface="Tahoma" pitchFamily="34" charset="0"/>
              </a:rPr>
              <a:t>Use for classes whose objects have interesting states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Problem to Code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Phases:</a:t>
            </a:r>
          </a:p>
          <a:p>
            <a:pPr lvl="1"/>
            <a:r>
              <a:rPr lang="en-US" dirty="0"/>
              <a:t>Analysis </a:t>
            </a:r>
          </a:p>
          <a:p>
            <a:pPr lvl="1"/>
            <a:r>
              <a:rPr lang="en-US" dirty="0"/>
              <a:t>Design </a:t>
            </a:r>
          </a:p>
          <a:p>
            <a:pPr lvl="1"/>
            <a:r>
              <a:rPr lang="en-US" dirty="0"/>
              <a:t>Implementation </a:t>
            </a:r>
          </a:p>
          <a:p>
            <a:pPr lvl="1"/>
            <a:endParaRPr lang="en-US" dirty="0"/>
          </a:p>
          <a:p>
            <a:r>
              <a:rPr lang="en-US" dirty="0"/>
              <a:t>Case Study: Voice Mail System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Implementation Phase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Documentation (1)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/>
              <a:t>Recommendation: Use Javadoc comments </a:t>
            </a:r>
          </a:p>
          <a:p>
            <a:r>
              <a:rPr lang="en-US"/>
              <a:t>Leave methods blank</a:t>
            </a:r>
            <a:br>
              <a:rPr lang="en-US"/>
            </a:br>
            <a:r>
              <a:rPr lang="en-US" sz="2400"/>
              <a:t>/**</a:t>
            </a:r>
            <a:br>
              <a:rPr lang="en-US" sz="2400"/>
            </a:br>
            <a:r>
              <a:rPr lang="en-US" sz="2400"/>
              <a:t>	Adds a message to the end of the new 	messages.</a:t>
            </a:r>
            <a:br>
              <a:rPr lang="en-US" sz="2400"/>
            </a:br>
            <a:r>
              <a:rPr lang="en-US" sz="2400"/>
              <a:t>	@param aMessage a message</a:t>
            </a:r>
            <a:br>
              <a:rPr lang="en-US" sz="2400"/>
            </a:br>
            <a:r>
              <a:rPr lang="en-US" sz="2400"/>
              <a:t>*/</a:t>
            </a:r>
            <a:br>
              <a:rPr lang="en-US" sz="2400"/>
            </a:br>
            <a:r>
              <a:rPr lang="en-US" sz="2400"/>
              <a:t>public void addMessage(Message aMessage)</a:t>
            </a:r>
            <a:br>
              <a:rPr lang="en-US" sz="2400"/>
            </a:br>
            <a:r>
              <a:rPr lang="en-US" sz="2400"/>
              <a:t>{</a:t>
            </a:r>
            <a:br>
              <a:rPr lang="en-US" sz="2400"/>
            </a:br>
            <a:r>
              <a:rPr lang="en-US" sz="2400"/>
              <a:t>} </a:t>
            </a:r>
          </a:p>
          <a:p>
            <a:r>
              <a:rPr lang="en-US"/>
              <a:t>Don't compile file, just run Javadoc </a:t>
            </a:r>
          </a:p>
          <a:p>
            <a:r>
              <a:rPr lang="en-US"/>
              <a:t>Makes a good starting point for code later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Documentation (2)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refer details on </a:t>
            </a:r>
            <a:r>
              <a:rPr lang="en-US" i="1" dirty="0" err="1"/>
              <a:t>javadoc</a:t>
            </a:r>
            <a:r>
              <a:rPr lang="en-US" dirty="0"/>
              <a:t> in page 6~9 of chapter 1 (</a:t>
            </a:r>
            <a:r>
              <a:rPr lang="en-US" dirty="0" err="1"/>
              <a:t>Horstmann’s</a:t>
            </a:r>
            <a:r>
              <a:rPr lang="en-US" dirty="0"/>
              <a:t> book)</a:t>
            </a:r>
          </a:p>
          <a:p>
            <a:r>
              <a:rPr lang="en-US" dirty="0">
                <a:hlinkClick r:id="rId2" action="ppaction://hlinkfile"/>
              </a:rPr>
              <a:t>Ch1/</a:t>
            </a:r>
            <a:r>
              <a:rPr lang="en-US" dirty="0" err="1">
                <a:hlinkClick r:id="rId2" action="ppaction://hlinkfile"/>
              </a:rPr>
              <a:t>helloworld</a:t>
            </a:r>
            <a:r>
              <a:rPr lang="en-US" dirty="0">
                <a:hlinkClick r:id="rId2" action="ppaction://hlinkfile"/>
              </a:rPr>
              <a:t>/Greeter.java</a:t>
            </a:r>
            <a:r>
              <a:rPr lang="en-US" dirty="0"/>
              <a:t>  (page 6)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Documentation (3)</a:t>
            </a:r>
          </a:p>
        </p:txBody>
      </p:sp>
      <p:pic>
        <p:nvPicPr>
          <p:cNvPr id="116740" name="Picture 4" descr="Ch1_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09688" y="1600200"/>
            <a:ext cx="6521450" cy="4525963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Documentation (4)</a:t>
            </a:r>
          </a:p>
        </p:txBody>
      </p:sp>
      <p:pic>
        <p:nvPicPr>
          <p:cNvPr id="118788" name="Picture 4" descr="Ch1_0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42578" y="1774825"/>
            <a:ext cx="7658843" cy="4625975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From Problem to Code </a:t>
            </a:r>
            <a:br>
              <a:rPr lang="en-US" sz="4000"/>
            </a:br>
            <a:r>
              <a:rPr lang="en-US" sz="4000"/>
              <a:t>1. Analysis Phase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Functional Specification</a:t>
            </a:r>
          </a:p>
          <a:p>
            <a:pPr lvl="1"/>
            <a:r>
              <a:rPr lang="en-US" dirty="0"/>
              <a:t>Completely defines tasks to be solved </a:t>
            </a:r>
          </a:p>
          <a:p>
            <a:pPr lvl="1"/>
            <a:r>
              <a:rPr lang="en-US" dirty="0"/>
              <a:t>Free from internal contradictions </a:t>
            </a:r>
          </a:p>
          <a:p>
            <a:pPr lvl="1"/>
            <a:r>
              <a:rPr lang="en-US" dirty="0"/>
              <a:t>Readable both by domain experts and software developers </a:t>
            </a:r>
          </a:p>
          <a:p>
            <a:pPr lvl="1"/>
            <a:r>
              <a:rPr lang="en-US" dirty="0"/>
              <a:t>Reviewable by diverse interested parties </a:t>
            </a:r>
          </a:p>
          <a:p>
            <a:pPr lvl="1"/>
            <a:r>
              <a:rPr lang="en-US" dirty="0"/>
              <a:t>Testable against </a:t>
            </a:r>
            <a:r>
              <a:rPr lang="en-US" dirty="0" smtClean="0"/>
              <a:t>reality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Artifact</a:t>
            </a:r>
          </a:p>
          <a:p>
            <a:pPr lvl="1"/>
            <a:r>
              <a:rPr lang="en-US" dirty="0" smtClean="0"/>
              <a:t>Use cases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From Problem to Code </a:t>
            </a:r>
            <a:br>
              <a:rPr lang="en-US" sz="4000"/>
            </a:br>
            <a:r>
              <a:rPr lang="en-US" sz="4000"/>
              <a:t>2. Design Phase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Identify classes </a:t>
            </a:r>
          </a:p>
          <a:p>
            <a:pPr lvl="1"/>
            <a:r>
              <a:rPr lang="en-US" dirty="0"/>
              <a:t>Identify behavior of classes </a:t>
            </a:r>
          </a:p>
          <a:p>
            <a:pPr lvl="1"/>
            <a:r>
              <a:rPr lang="en-US" dirty="0"/>
              <a:t>Identify relationships among classes </a:t>
            </a:r>
          </a:p>
          <a:p>
            <a:pPr lvl="1"/>
            <a:endParaRPr lang="en-US" dirty="0"/>
          </a:p>
          <a:p>
            <a:r>
              <a:rPr lang="en-US" dirty="0"/>
              <a:t>Artifacts</a:t>
            </a:r>
          </a:p>
          <a:p>
            <a:pPr lvl="1"/>
            <a:r>
              <a:rPr lang="en-US" dirty="0"/>
              <a:t>Textual description of classes and key methods </a:t>
            </a:r>
          </a:p>
          <a:p>
            <a:pPr lvl="1"/>
            <a:r>
              <a:rPr lang="en-US" dirty="0"/>
              <a:t>Diagrams of class relationships </a:t>
            </a:r>
          </a:p>
          <a:p>
            <a:pPr lvl="1"/>
            <a:r>
              <a:rPr lang="en-US" dirty="0"/>
              <a:t>Diagrams of important usage scenarios </a:t>
            </a:r>
          </a:p>
          <a:p>
            <a:pPr lvl="1"/>
            <a:r>
              <a:rPr lang="en-US" dirty="0"/>
              <a:t>State diagrams for objects with </a:t>
            </a:r>
            <a:r>
              <a:rPr lang="en-US" altLang="ko-KR" dirty="0">
                <a:ea typeface="굴림" pitchFamily="50" charset="-127"/>
              </a:rPr>
              <a:t>highly state-dependent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From Problem to Code </a:t>
            </a:r>
            <a:br>
              <a:rPr lang="en-US" sz="4000"/>
            </a:br>
            <a:r>
              <a:rPr lang="en-US" sz="4000"/>
              <a:t>3. Implementation Phase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and test classes </a:t>
            </a:r>
          </a:p>
          <a:p>
            <a:r>
              <a:rPr lang="en-US" dirty="0"/>
              <a:t>Combine classes into program </a:t>
            </a:r>
          </a:p>
          <a:p>
            <a:r>
              <a:rPr lang="en-US" dirty="0"/>
              <a:t>Avoid "big bang" integration </a:t>
            </a:r>
          </a:p>
          <a:p>
            <a:r>
              <a:rPr lang="en-US" dirty="0"/>
              <a:t>Prototypes can be very useful 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Anaysis</a:t>
            </a:r>
            <a:r>
              <a:rPr lang="en-US" dirty="0" smtClean="0"/>
              <a:t> Phase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Analysis technique </a:t>
            </a:r>
          </a:p>
          <a:p>
            <a:r>
              <a:rPr lang="en-US"/>
              <a:t>Each </a:t>
            </a:r>
            <a:r>
              <a:rPr lang="en-US" i="1"/>
              <a:t>use case</a:t>
            </a:r>
            <a:r>
              <a:rPr lang="en-US"/>
              <a:t> focuses on a specific scenario </a:t>
            </a:r>
          </a:p>
          <a:p>
            <a:r>
              <a:rPr lang="en-US"/>
              <a:t>Use case = sequence of </a:t>
            </a:r>
            <a:r>
              <a:rPr lang="en-US" i="1"/>
              <a:t>actions</a:t>
            </a:r>
            <a:r>
              <a:rPr lang="en-US"/>
              <a:t> </a:t>
            </a:r>
          </a:p>
          <a:p>
            <a:r>
              <a:rPr lang="en-US"/>
              <a:t>Action = interaction between </a:t>
            </a:r>
            <a:r>
              <a:rPr lang="en-US" i="1"/>
              <a:t>actor</a:t>
            </a:r>
            <a:r>
              <a:rPr lang="en-US"/>
              <a:t> and computer system</a:t>
            </a:r>
          </a:p>
          <a:p>
            <a:r>
              <a:rPr lang="en-US"/>
              <a:t>Each action yields a </a:t>
            </a:r>
            <a:r>
              <a:rPr lang="en-US" i="1"/>
              <a:t>result</a:t>
            </a:r>
            <a:r>
              <a:rPr lang="en-US"/>
              <a:t> </a:t>
            </a:r>
          </a:p>
          <a:p>
            <a:r>
              <a:rPr lang="en-US"/>
              <a:t>Each result has a </a:t>
            </a:r>
            <a:r>
              <a:rPr lang="en-US" i="1"/>
              <a:t>value</a:t>
            </a:r>
            <a:r>
              <a:rPr lang="en-US"/>
              <a:t> to one of the actors </a:t>
            </a:r>
          </a:p>
          <a:p>
            <a:r>
              <a:rPr lang="en-US"/>
              <a:t>Use </a:t>
            </a:r>
            <a:r>
              <a:rPr lang="en-US" i="1"/>
              <a:t>variations</a:t>
            </a:r>
            <a:r>
              <a:rPr lang="en-US"/>
              <a:t> for exceptional situations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TEC324 Principle of CS III&amp;quot;&quot;/&gt;&lt;property id=&quot;20307&quot; value=&quot;338&quot;/&gt;&lt;/object&gt;&lt;object type=&quot;3&quot; unique_id=&quot;10005&quot;&gt;&lt;property id=&quot;20148&quot; value=&quot;5&quot;/&gt;&lt;property id=&quot;20300&quot; value=&quot;Slide 2 - &amp;quot;Chapter Topics 1 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Chapter Topics 2&amp;quot;&quot;/&gt;&lt;property id=&quot;20307&quot; value=&quot;329&quot;/&gt;&lt;/object&gt;&lt;object type=&quot;3&quot; unique_id=&quot;10007&quot;&gt;&lt;property id=&quot;20148&quot; value=&quot;5&quot;/&gt;&lt;property id=&quot;20300&quot; value=&quot;Slide 4 - &amp;quot;From Problem to Code &amp;quot;&quot;/&gt;&lt;property id=&quot;20307&quot; value=&quot;258&quot;/&gt;&lt;/object&gt;&lt;object type=&quot;3&quot; unique_id=&quot;10008&quot;&gt;&lt;property id=&quot;20148&quot; value=&quot;5&quot;/&gt;&lt;property id=&quot;20300&quot; value=&quot;Slide 5 - &amp;quot;From Problem to Code &amp;#x0D;&amp;#x0A;1. Analysis Phase &amp;quot;&quot;/&gt;&lt;property id=&quot;20307&quot; value=&quot;259&quot;/&gt;&lt;/object&gt;&lt;object type=&quot;3&quot; unique_id=&quot;10009&quot;&gt;&lt;property id=&quot;20148&quot; value=&quot;5&quot;/&gt;&lt;property id=&quot;20300&quot; value=&quot;Slide 6 - &amp;quot;From Problem to Code &amp;#x0D;&amp;#x0A;2. Design Phase &amp;quot;&quot;/&gt;&lt;property id=&quot;20307&quot; value=&quot;260&quot;/&gt;&lt;/object&gt;&lt;object type=&quot;3&quot; unique_id=&quot;10010&quot;&gt;&lt;property id=&quot;20148&quot; value=&quot;5&quot;/&gt;&lt;property id=&quot;20300&quot; value=&quot;Slide 7 - &amp;quot;From Problem to Code &amp;#x0D;&amp;#x0A;3. Implementation Phase &amp;quot;&quot;/&gt;&lt;property id=&quot;20307&quot; value=&quot;261&quot;/&gt;&lt;/object&gt;&lt;object type=&quot;3&quot; unique_id=&quot;10011&quot;&gt;&lt;property id=&quot;20148&quot; value=&quot;5&quot;/&gt;&lt;property id=&quot;20300&quot; value=&quot;Slide 8 - &amp;quot;Identifying Classes &amp;quot;&quot;/&gt;&lt;property id=&quot;20307&quot; value=&quot;263&quot;/&gt;&lt;/object&gt;&lt;object type=&quot;3&quot; unique_id=&quot;10012&quot;&gt;&lt;property id=&quot;20148&quot; value=&quot;5&quot;/&gt;&lt;property id=&quot;20300&quot; value=&quot;Slide 9 - &amp;quot;Identifying Classes &amp;#x0D;&amp;#x0A;Categories of Classes 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Identifying Responsibilities &amp;quot;&quot;/&gt;&lt;property id=&quot;20307&quot; value=&quot;266&quot;/&gt;&lt;/object&gt;&lt;object type=&quot;3&quot; unique_id=&quot;10014&quot;&gt;&lt;property id=&quot;20148&quot; value=&quot;5&quot;/&gt;&lt;property id=&quot;20300&quot; value=&quot;Slide 11 - &amp;quot;Identifying Responsibilities &amp;quot;&quot;/&gt;&lt;property id=&quot;20307&quot; value=&quot;267&quot;/&gt;&lt;/object&gt;&lt;object type=&quot;3&quot; unique_id=&quot;10015&quot;&gt;&lt;property id=&quot;20148&quot; value=&quot;5&quot;/&gt;&lt;property id=&quot;20300&quot; value=&quot;Slide 12 - &amp;quot;Class Relationships &amp;quot;&quot;/&gt;&lt;property id=&quot;20307&quot; value=&quot;268&quot;/&gt;&lt;/object&gt;&lt;object type=&quot;3&quot; unique_id=&quot;10016&quot;&gt;&lt;property id=&quot;20148&quot; value=&quot;5&quot;/&gt;&lt;property id=&quot;20300&quot; value=&quot;Slide 13 - &amp;quot;Class Relationships &amp;#x0D;&amp;#x0A;Dependency Relationship 1&amp;quot;&quot;/&gt;&lt;property id=&quot;20307&quot; value=&quot;269&quot;/&gt;&lt;/object&gt;&lt;object type=&quot;3&quot; unique_id=&quot;10017&quot;&gt;&lt;property id=&quot;20148&quot; value=&quot;5&quot;/&gt;&lt;property id=&quot;20300&quot; value=&quot;Slide 14 - &amp;quot;Class Relationships &amp;#x0D;&amp;#x0A;Dependency Relationship 2&amp;quot;&quot;/&gt;&lt;property id=&quot;20307&quot; value=&quot;270&quot;/&gt;&lt;/object&gt;&lt;object type=&quot;3&quot; unique_id=&quot;10018&quot;&gt;&lt;property id=&quot;20148&quot; value=&quot;5&quot;/&gt;&lt;property id=&quot;20300&quot; value=&quot;Slide 15 - &amp;quot;Class Relationships &amp;#x0D;&amp;#x0A;Aggregation &amp;quot;&quot;/&gt;&lt;property id=&quot;20307&quot; value=&quot;271&quot;/&gt;&lt;/object&gt;&lt;object type=&quot;3&quot; unique_id=&quot;10019&quot;&gt;&lt;property id=&quot;20148&quot; value=&quot;5&quot;/&gt;&lt;property id=&quot;20300&quot; value=&quot;Slide 16 - &amp;quot;Class Relationships &amp;#x0D;&amp;#x0A;Aggregation: Multiplicities &amp;quot;&quot;/&gt;&lt;property id=&quot;20307&quot; value=&quot;272&quot;/&gt;&lt;/object&gt;&lt;object type=&quot;3&quot; unique_id=&quot;10020&quot;&gt;&lt;property id=&quot;20148&quot; value=&quot;5&quot;/&gt;&lt;property id=&quot;20300&quot; value=&quot;Slide 17 - &amp;quot;Class Relationships &amp;#x0D;&amp;#x0A;Inheritance &amp;quot;&quot;/&gt;&lt;property id=&quot;20307&quot; value=&quot;273&quot;/&gt;&lt;/object&gt;&lt;object type=&quot;3&quot; unique_id=&quot;10021&quot;&gt;&lt;property id=&quot;20148&quot; value=&quot;5&quot;/&gt;&lt;property id=&quot;20300&quot; value=&quot;Slide 18 - &amp;quot;Use Cases &amp;quot;&quot;/&gt;&lt;property id=&quot;20307&quot; value=&quot;274&quot;/&gt;&lt;/object&gt;&lt;object type=&quot;3&quot; unique_id=&quot;10022&quot;&gt;&lt;property id=&quot;20148&quot; value=&quot;5&quot;/&gt;&lt;property id=&quot;20300&quot; value=&quot;Slide 19 - &amp;quot;Sample Use Case &amp;quot;&quot;/&gt;&lt;property id=&quot;20307&quot; value=&quot;275&quot;/&gt;&lt;/object&gt;&lt;object type=&quot;3&quot; unique_id=&quot;10023&quot;&gt;&lt;property id=&quot;20148&quot; value=&quot;5&quot;/&gt;&lt;property id=&quot;20300&quot; value=&quot;Slide 20 - &amp;quot;Sample Use Case -- Variations &amp;quot;&quot;/&gt;&lt;property id=&quot;20307&quot; value=&quot;276&quot;/&gt;&lt;/object&gt;&lt;object type=&quot;3&quot; unique_id=&quot;10024&quot;&gt;&lt;property id=&quot;20148&quot; value=&quot;5&quot;/&gt;&lt;property id=&quot;20300&quot; value=&quot;Slide 21 - &amp;quot;Recap of the Chapter Topics 1 &amp;quot;&quot;/&gt;&lt;property id=&quot;20307&quot; value=&quot;335&quot;/&gt;&lt;/object&gt;&lt;object type=&quot;3&quot; unique_id=&quot;10025&quot;&gt;&lt;property id=&quot;20148&quot; value=&quot;5&quot;/&gt;&lt;property id=&quot;20300&quot; value=&quot;Slide 22 - &amp;quot;Recap of the Chapter Topics 2&amp;quot;&quot;/&gt;&lt;property id=&quot;20307&quot; value=&quot;336&quot;/&gt;&lt;/object&gt;&lt;object type=&quot;3&quot; unique_id=&quot;10026&quot;&gt;&lt;property id=&quot;20148&quot; value=&quot;5&quot;/&gt;&lt;property id=&quot;20300&quot; value=&quot;Slide 23 - &amp;quot;CRC Cards (1)&amp;quot;&quot;/&gt;&lt;property id=&quot;20307&quot; value=&quot;277&quot;/&gt;&lt;/object&gt;&lt;object type=&quot;3&quot; unique_id=&quot;10027&quot;&gt;&lt;property id=&quot;20148&quot; value=&quot;5&quot;/&gt;&lt;property id=&quot;20300&quot; value=&quot;Slide 24 - &amp;quot;CRC Cards (2)&amp;quot;&quot;/&gt;&lt;property id=&quot;20307&quot; value=&quot;278&quot;/&gt;&lt;/object&gt;&lt;object type=&quot;3&quot; unique_id=&quot;10028&quot;&gt;&lt;property id=&quot;20148&quot; value=&quot;5&quot;/&gt;&lt;property id=&quot;20300&quot; value=&quot;Slide 25 - &amp;quot;Walkthroughs (1)&amp;quot;&quot;/&gt;&lt;property id=&quot;20307&quot; value=&quot;280&quot;/&gt;&lt;/object&gt;&lt;object type=&quot;3&quot; unique_id=&quot;10029&quot;&gt;&lt;property id=&quot;20148&quot; value=&quot;5&quot;/&gt;&lt;property id=&quot;20300&quot; value=&quot;Slide 26 - &amp;quot;Walkthroughs (2)&amp;quot;&quot;/&gt;&lt;property id=&quot;20307&quot; value=&quot;279&quot;/&gt;&lt;/object&gt;&lt;object type=&quot;3&quot; unique_id=&quot;10030&quot;&gt;&lt;property id=&quot;20148&quot; value=&quot;5&quot;/&gt;&lt;property id=&quot;20300&quot; value=&quot;Slide 27 - &amp;quot;UML Diagrams &amp;quot;&quot;/&gt;&lt;property id=&quot;20307&quot; value=&quot;281&quot;/&gt;&lt;/object&gt;&lt;object type=&quot;3&quot; unique_id=&quot;10031&quot;&gt;&lt;property id=&quot;20148&quot; value=&quot;5&quot;/&gt;&lt;property id=&quot;20300&quot; value=&quot;Slide 28 - &amp;quot;Class Diagrams &amp;quot;&quot;/&gt;&lt;property id=&quot;20307&quot; value=&quot;282&quot;/&gt;&lt;/object&gt;&lt;object type=&quot;3&quot; unique_id=&quot;10032&quot;&gt;&lt;property id=&quot;20148&quot; value=&quot;5&quot;/&gt;&lt;property id=&quot;20300&quot; value=&quot;Slide 29 - &amp;quot;Class Relationships &amp;quot;&quot;/&gt;&lt;property id=&quot;20307&quot; value=&quot;283&quot;/&gt;&lt;/object&gt;&lt;object type=&quot;3&quot; unique_id=&quot;10033&quot;&gt;&lt;property id=&quot;20148&quot; value=&quot;5&quot;/&gt;&lt;property id=&quot;20300&quot; value=&quot;Slide 30 - &amp;quot;Multiplicities &amp;quot;&quot;/&gt;&lt;property id=&quot;20307&quot; value=&quot;284&quot;/&gt;&lt;/object&gt;&lt;object type=&quot;3&quot; unique_id=&quot;10034&quot;&gt;&lt;property id=&quot;20148&quot; value=&quot;5&quot;/&gt;&lt;property id=&quot;20300&quot; value=&quot;Slide 31 - &amp;quot;Composition &amp;quot;&quot;/&gt;&lt;property id=&quot;20307&quot; value=&quot;285&quot;/&gt;&lt;/object&gt;&lt;object type=&quot;3&quot; unique_id=&quot;10035&quot;&gt;&lt;property id=&quot;20148&quot; value=&quot;5&quot;/&gt;&lt;property id=&quot;20300&quot; value=&quot;Slide 32 - &amp;quot;Association (1)&amp;quot;&quot;/&gt;&lt;property id=&quot;20307&quot; value=&quot;286&quot;/&gt;&lt;/object&gt;&lt;object type=&quot;3&quot; unique_id=&quot;10036&quot;&gt;&lt;property id=&quot;20148&quot; value=&quot;5&quot;/&gt;&lt;property id=&quot;20300&quot; value=&quot;Slide 33 - &amp;quot;Association (2)&amp;quot;&quot;/&gt;&lt;property id=&quot;20307&quot; value=&quot;287&quot;/&gt;&lt;/object&gt;&lt;object type=&quot;3&quot; unique_id=&quot;10037&quot;&gt;&lt;property id=&quot;20148&quot; value=&quot;5&quot;/&gt;&lt;property id=&quot;20300&quot; value=&quot;Slide 34 - &amp;quot;Interface Types &amp;quot;&quot;/&gt;&lt;property id=&quot;20307&quot; value=&quot;288&quot;/&gt;&lt;/object&gt;&lt;object type=&quot;3&quot; unique_id=&quot;10038&quot;&gt;&lt;property id=&quot;20148&quot; value=&quot;5&quot;/&gt;&lt;property id=&quot;20300&quot; value=&quot;Slide 35 - &amp;quot;Tips &amp;quot;&quot;/&gt;&lt;property id=&quot;20307&quot; value=&quot;289&quot;/&gt;&lt;/object&gt;&lt;object type=&quot;3&quot; unique_id=&quot;10039&quot;&gt;&lt;property id=&quot;20148&quot; value=&quot;5&quot;/&gt;&lt;property id=&quot;20300&quot; value=&quot;Slide 36 - &amp;quot;Sequence Diagrams &amp;quot;&quot;/&gt;&lt;property id=&quot;20307&quot; value=&quot;290&quot;/&gt;&lt;/object&gt;&lt;object type=&quot;3&quot; unique_id=&quot;10040&quot;&gt;&lt;property id=&quot;20148&quot; value=&quot;5&quot;/&gt;&lt;property id=&quot;20300&quot; value=&quot;Slide 37 - &amp;quot;Self call &amp;quot;&quot;/&gt;&lt;property id=&quot;20307&quot; value=&quot;291&quot;/&gt;&lt;/object&gt;&lt;object type=&quot;3&quot; unique_id=&quot;10041&quot;&gt;&lt;property id=&quot;20148&quot; value=&quot;5&quot;/&gt;&lt;property id=&quot;20300&quot; value=&quot;Slide 38 - &amp;quot;Object Construction &amp;quot;&quot;/&gt;&lt;property id=&quot;20307&quot; value=&quot;292&quot;/&gt;&lt;/object&gt;&lt;object type=&quot;3&quot; unique_id=&quot;10042&quot;&gt;&lt;property id=&quot;20148&quot; value=&quot;5&quot;/&gt;&lt;property id=&quot;20300&quot; value=&quot;Slide 39 - &amp;quot;State Diagram &amp;quot;&quot;/&gt;&lt;property id=&quot;20307&quot; value=&quot;293&quot;/&gt;&lt;/object&gt;&lt;object type=&quot;3&quot; unique_id=&quot;10043&quot;&gt;&lt;property id=&quot;20148&quot; value=&quot;5&quot;/&gt;&lt;property id=&quot;20300&quot; value=&quot;Slide 40 - &amp;quot;Design Documentation (1)&amp;quot;&quot;/&gt;&lt;property id=&quot;20307&quot; value=&quot;294&quot;/&gt;&lt;/object&gt;&lt;object type=&quot;3&quot; unique_id=&quot;10044&quot;&gt;&lt;property id=&quot;20148&quot; value=&quot;5&quot;/&gt;&lt;property id=&quot;20300&quot; value=&quot;Slide 41 - &amp;quot;Design Documentation (2)&amp;quot;&quot;/&gt;&lt;property id=&quot;20307&quot; value=&quot;334&quot;/&gt;&lt;/object&gt;&lt;object type=&quot;3&quot; unique_id=&quot;10045&quot;&gt;&lt;property id=&quot;20148&quot; value=&quot;5&quot;/&gt;&lt;property id=&quot;20300&quot; value=&quot;Slide 42 - &amp;quot;Design Documentation (3)&amp;quot;&quot;/&gt;&lt;property id=&quot;20307&quot; value=&quot;332&quot;/&gt;&lt;/object&gt;&lt;object type=&quot;3&quot; unique_id=&quot;10046&quot;&gt;&lt;property id=&quot;20148&quot; value=&quot;5&quot;/&gt;&lt;property id=&quot;20300&quot; value=&quot;Slide 43 - &amp;quot;Design Documentation (4)&amp;quot;&quot;/&gt;&lt;property id=&quot;20307&quot; value=&quot;333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2888</TotalTime>
  <Words>855</Words>
  <Application>Microsoft Office PowerPoint</Application>
  <PresentationFormat>On-screen Show (4:3)</PresentationFormat>
  <Paragraphs>231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굴림</vt:lpstr>
      <vt:lpstr>Arial</vt:lpstr>
      <vt:lpstr>Calibri</vt:lpstr>
      <vt:lpstr>Corbel</vt:lpstr>
      <vt:lpstr>Tahoma</vt:lpstr>
      <vt:lpstr>Wingdings</vt:lpstr>
      <vt:lpstr>Wingdings 2</vt:lpstr>
      <vt:lpstr>Wingdings 3</vt:lpstr>
      <vt:lpstr>Module</vt:lpstr>
      <vt:lpstr>ITEC324 Principle of CS III</vt:lpstr>
      <vt:lpstr>Chapter Topics 1 </vt:lpstr>
      <vt:lpstr>Chapter Topics 2</vt:lpstr>
      <vt:lpstr>From Problem to Code </vt:lpstr>
      <vt:lpstr>From Problem to Code  1. Analysis Phase </vt:lpstr>
      <vt:lpstr>From Problem to Code  2. Design Phase </vt:lpstr>
      <vt:lpstr>From Problem to Code  3. Implementation Phase </vt:lpstr>
      <vt:lpstr>1. Anaysis Phase</vt:lpstr>
      <vt:lpstr>Use Cases </vt:lpstr>
      <vt:lpstr>Sample Use Case </vt:lpstr>
      <vt:lpstr>Sample Use Case -- Variations </vt:lpstr>
      <vt:lpstr>2. Design Phase</vt:lpstr>
      <vt:lpstr>Identifying Classes </vt:lpstr>
      <vt:lpstr>Identifying Classes  Categories of Classes </vt:lpstr>
      <vt:lpstr>Identifying Responsibilities </vt:lpstr>
      <vt:lpstr>Identifying Responsibilities </vt:lpstr>
      <vt:lpstr>Class Relationships </vt:lpstr>
      <vt:lpstr>Class Relationships  Dependency Relationship 1</vt:lpstr>
      <vt:lpstr>Class Relationships  Dependency Relationship 2</vt:lpstr>
      <vt:lpstr>Class Relationships  Aggregation </vt:lpstr>
      <vt:lpstr>Class Relationships  Aggregation: Multiplicities </vt:lpstr>
      <vt:lpstr>Class Relationships  Inheritance </vt:lpstr>
      <vt:lpstr>CRC Cards (1)</vt:lpstr>
      <vt:lpstr>CRC Cards (2)</vt:lpstr>
      <vt:lpstr>Walkthroughs (1)</vt:lpstr>
      <vt:lpstr>Walkthroughs (2)</vt:lpstr>
      <vt:lpstr>UML Diagrams </vt:lpstr>
      <vt:lpstr>Class Diagrams </vt:lpstr>
      <vt:lpstr>Class Relationships </vt:lpstr>
      <vt:lpstr>Multiplicities </vt:lpstr>
      <vt:lpstr>Composition </vt:lpstr>
      <vt:lpstr>Association (1)</vt:lpstr>
      <vt:lpstr>Association (2)</vt:lpstr>
      <vt:lpstr>Interface Types </vt:lpstr>
      <vt:lpstr>Tips </vt:lpstr>
      <vt:lpstr>Sequence Diagrams </vt:lpstr>
      <vt:lpstr>Self call </vt:lpstr>
      <vt:lpstr>Object Construction </vt:lpstr>
      <vt:lpstr>State Diagram </vt:lpstr>
      <vt:lpstr>3. Implementation Phase</vt:lpstr>
      <vt:lpstr>Design Documentation (1)</vt:lpstr>
      <vt:lpstr>Design Documentation (2)</vt:lpstr>
      <vt:lpstr>Design Documentation (3)</vt:lpstr>
      <vt:lpstr>Design Documentation (4)</vt:lpstr>
    </vt:vector>
  </TitlesOfParts>
  <Company>Radford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Design &amp; Patterns Cay S. Horstmann   Chapter 2 The Object-Oriented Design Process </dc:title>
  <dc:creator>hlee3</dc:creator>
  <cp:lastModifiedBy>Lee, Hwajung</cp:lastModifiedBy>
  <cp:revision>94</cp:revision>
  <dcterms:created xsi:type="dcterms:W3CDTF">2003-08-28T16:51:04Z</dcterms:created>
  <dcterms:modified xsi:type="dcterms:W3CDTF">2017-02-03T15:51:46Z</dcterms:modified>
</cp:coreProperties>
</file>