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2"/>
  </p:handoutMasterIdLst>
  <p:sldIdLst>
    <p:sldId id="257" r:id="rId5"/>
    <p:sldId id="258" r:id="rId6"/>
    <p:sldId id="259" r:id="rId7"/>
    <p:sldId id="260" r:id="rId8"/>
    <p:sldId id="261" r:id="rId9"/>
    <p:sldId id="275" r:id="rId10"/>
    <p:sldId id="283" r:id="rId11"/>
    <p:sldId id="262" r:id="rId12"/>
    <p:sldId id="265" r:id="rId13"/>
    <p:sldId id="263" r:id="rId14"/>
    <p:sldId id="276" r:id="rId15"/>
    <p:sldId id="277" r:id="rId16"/>
    <p:sldId id="278" r:id="rId17"/>
    <p:sldId id="282" r:id="rId18"/>
    <p:sldId id="280" r:id="rId19"/>
    <p:sldId id="279" r:id="rId20"/>
    <p:sldId id="281" r:id="rId21"/>
    <p:sldId id="266" r:id="rId22"/>
    <p:sldId id="264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77" autoAdjust="0"/>
    <p:restoredTop sz="91018" autoAdjust="0"/>
  </p:normalViewPr>
  <p:slideViewPr>
    <p:cSldViewPr snapToGrid="0">
      <p:cViewPr varScale="1">
        <p:scale>
          <a:sx n="117" d="100"/>
          <a:sy n="117" d="100"/>
        </p:scale>
        <p:origin x="17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11734801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199" y="1001486"/>
            <a:ext cx="5537201" cy="51294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23259"/>
            <a:ext cx="5504542" cy="24830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5196"/>
            <a:ext cx="5504542" cy="25157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662DE-13DC-4A43-B483-FCD3E3C7B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43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r>
              <a:rPr lang="ko-KR" altLang="en-US" dirty="0"/>
              <a:t>글자체 테스트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r>
              <a:rPr lang="ko-KR" altLang="en-US" dirty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ourworldindata.org/internet" TargetMode="External"/><Relationship Id="rId5" Type="http://schemas.openxmlformats.org/officeDocument/2006/relationships/hyperlink" Target="https://www.statista.com/statistics/616210/average-internet-connection-speed-in-the-us/" TargetMode="Externa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gcampbell.com/history-of-the-interne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blogs.cisco.com/uki/wireless-wireless-everywher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controlglobal.com/articles/2013/verhappen-wireles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lcomm.com/invention/5g/what-is-5g#:~:text=A%3A%205G%20is%20the%205th,machines%2C%20objects%2C%20and%20devices.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gtechmag.files.wordpress.co/2018/09/gn38319c_en.jpg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1-4842-2896-8_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802" TargetMode="External"/><Relationship Id="rId2" Type="http://schemas.openxmlformats.org/officeDocument/2006/relationships/hyperlink" Target="http://www.ietf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 </a:t>
            </a:r>
            <a:r>
              <a:rPr lang="en-US" altLang="en-US" sz="4400" dirty="0">
                <a:solidFill>
                  <a:schemeClr val="accent4"/>
                </a:solidFill>
              </a:rPr>
              <a:t>Lecture 1 </a:t>
            </a:r>
            <a:r>
              <a:rPr lang="en-US" altLang="en-US" sz="4400" dirty="0"/>
              <a:t/>
            </a:r>
            <a:br>
              <a:rPr lang="en-US" altLang="en-US" sz="4400" dirty="0"/>
            </a:br>
            <a:r>
              <a:rPr lang="en-US" altLang="en-US" sz="4400" dirty="0"/>
              <a:t>Overview of Communication Networks  and Services</a:t>
            </a:r>
          </a:p>
        </p:txBody>
      </p:sp>
      <p:pic>
        <p:nvPicPr>
          <p:cNvPr id="3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219" y="2133601"/>
            <a:ext cx="13022434" cy="48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19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Network Architecture Evolution</a:t>
            </a:r>
          </a:p>
        </p:txBody>
      </p:sp>
      <p:graphicFrame>
        <p:nvGraphicFramePr>
          <p:cNvPr id="1126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818392"/>
              </p:ext>
            </p:extLst>
          </p:nvPr>
        </p:nvGraphicFramePr>
        <p:xfrm>
          <a:off x="536185" y="1752943"/>
          <a:ext cx="6135062" cy="287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4582025" imgH="2372215" progId="Excel.Sheet.8">
                  <p:embed/>
                </p:oleObj>
              </mc:Choice>
              <mc:Fallback>
                <p:oleObj name="Worksheet" r:id="rId3" imgW="4582025" imgH="2372215" progId="Excel.Sheet.8">
                  <p:embed/>
                  <p:pic>
                    <p:nvPicPr>
                      <p:cNvPr id="112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185" y="1752943"/>
                        <a:ext cx="6135062" cy="2876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698066" y="4385321"/>
            <a:ext cx="14799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Telegraph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networks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467502" y="4389181"/>
            <a:ext cx="15307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Telephone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networks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632200" y="4385321"/>
            <a:ext cx="196923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Internet, Optical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&amp; Wireless 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networks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 rot="16200000">
            <a:off x="-1221629" y="2807013"/>
            <a:ext cx="35156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Information transfer</a:t>
            </a:r>
          </a:p>
          <a:p>
            <a:pPr algn="ctr" eaLnBrk="1" hangingPunct="1"/>
            <a:r>
              <a:rPr lang="en-US" altLang="en-US" sz="105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per second (bits/second)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5002327" y="4385320"/>
            <a:ext cx="91032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Next </a:t>
            </a:r>
          </a:p>
          <a:p>
            <a:pPr algn="ctr" eaLnBrk="1" hangingPunct="1"/>
            <a:r>
              <a:rPr lang="en-US" altLang="en-US" sz="1050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Generation </a:t>
            </a:r>
          </a:p>
          <a:p>
            <a:pPr algn="ctr" eaLnBrk="1" hangingPunct="1"/>
            <a:r>
              <a:rPr lang="en-US" altLang="en-US" sz="1050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Internet</a:t>
            </a:r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5107350" y="2089650"/>
            <a:ext cx="319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3446" y="6065175"/>
            <a:ext cx="5961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  </a:t>
            </a:r>
            <a:r>
              <a:rPr lang="en-US" sz="1100" dirty="0">
                <a:hlinkClick r:id="rId5"/>
              </a:rPr>
              <a:t>https://www.statista.com/statistics/616210/average-internet-connection-speed-in-the-us/</a:t>
            </a:r>
            <a:endParaRPr lang="en-US" sz="1100" dirty="0"/>
          </a:p>
          <a:p>
            <a:pPr lvl="2"/>
            <a:r>
              <a:rPr lang="en-US" sz="1100" dirty="0">
                <a:hlinkClick r:id="rId6"/>
              </a:rPr>
              <a:t>https://ourworldindata.org/internet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67" y="1264642"/>
            <a:ext cx="5988831" cy="48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562" y="292863"/>
            <a:ext cx="8616053" cy="6186595"/>
          </a:xfrm>
        </p:spPr>
      </p:pic>
      <p:sp>
        <p:nvSpPr>
          <p:cNvPr id="5" name="TextBox 4"/>
          <p:cNvSpPr txBox="1"/>
          <p:nvPr/>
        </p:nvSpPr>
        <p:spPr>
          <a:xfrm>
            <a:off x="3431457" y="6479458"/>
            <a:ext cx="4645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[Source] </a:t>
            </a:r>
            <a:r>
              <a:rPr lang="en-US" sz="1100" u="sng" dirty="0">
                <a:latin typeface="NanumSquareRound ExtraBold" panose="020B0600000101010101" pitchFamily="34" charset="-127"/>
                <a:ea typeface="NanumSquareRound ExtraBold" panose="020B0600000101010101" pitchFamily="34" charset="-127"/>
                <a:hlinkClick r:id="rId3"/>
              </a:rPr>
              <a:t>https://www.dugcampbell.com/history-of-the-internet/</a:t>
            </a:r>
            <a:endParaRPr lang="en-US" sz="1100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  <a:p>
            <a:endParaRPr lang="en-US" sz="1100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2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3307975"/>
            <a:ext cx="30251400" cy="217214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6" name="Rectangle 10"/>
          <p:cNvSpPr/>
          <p:nvPr/>
        </p:nvSpPr>
        <p:spPr>
          <a:xfrm>
            <a:off x="1073150" y="5092700"/>
            <a:ext cx="5105400" cy="5016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9271000" y="5380566"/>
            <a:ext cx="2616200" cy="5524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859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0783" y="-2967572"/>
            <a:ext cx="28642783" cy="205664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3" name="Rectangle 13"/>
          <p:cNvSpPr/>
          <p:nvPr/>
        </p:nvSpPr>
        <p:spPr>
          <a:xfrm>
            <a:off x="753272" y="4063772"/>
            <a:ext cx="2701128" cy="2440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5921528" y="4287520"/>
            <a:ext cx="2948152" cy="3936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8346248" y="5395788"/>
            <a:ext cx="3276792" cy="3141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5253" y="-12624422"/>
            <a:ext cx="29884745" cy="2145817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the Internet</a:t>
            </a:r>
          </a:p>
        </p:txBody>
      </p:sp>
      <p:sp>
        <p:nvSpPr>
          <p:cNvPr id="3" name="Rectangle 13"/>
          <p:cNvSpPr/>
          <p:nvPr/>
        </p:nvSpPr>
        <p:spPr>
          <a:xfrm>
            <a:off x="958198" y="2604901"/>
            <a:ext cx="2563936" cy="265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2"/>
          <p:cNvSpPr/>
          <p:nvPr/>
        </p:nvSpPr>
        <p:spPr>
          <a:xfrm>
            <a:off x="704086" y="3469069"/>
            <a:ext cx="1971381" cy="3493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3987" y="4821869"/>
            <a:ext cx="2397879" cy="4782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4"/>
          <p:cNvSpPr/>
          <p:nvPr/>
        </p:nvSpPr>
        <p:spPr>
          <a:xfrm>
            <a:off x="0" y="0"/>
            <a:ext cx="457200" cy="9035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6204257" y="5130800"/>
            <a:ext cx="3574746" cy="287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2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Communication Landscape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517"/>
            <a:ext cx="6079067" cy="4024342"/>
          </a:xfrm>
        </p:spPr>
      </p:pic>
      <p:sp>
        <p:nvSpPr>
          <p:cNvPr id="4" name="Rectangle 3"/>
          <p:cNvSpPr/>
          <p:nvPr/>
        </p:nvSpPr>
        <p:spPr>
          <a:xfrm>
            <a:off x="973903" y="6090149"/>
            <a:ext cx="41312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3"/>
              </a:rPr>
              <a:t>https://gblogs.cisco.com/uki/wireless-wireless-everywhere/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884972" y="6098451"/>
            <a:ext cx="45849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4"/>
              </a:rPr>
              <a:t>https://www.controlglobal.com/articles/2013/verhappen-wireless/</a:t>
            </a:r>
            <a:r>
              <a:rPr lang="en-US" sz="11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4" y="1704248"/>
            <a:ext cx="6029146" cy="43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2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Network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7" y="903515"/>
            <a:ext cx="3877734" cy="5586361"/>
          </a:xfrm>
        </p:spPr>
      </p:pic>
      <p:sp>
        <p:nvSpPr>
          <p:cNvPr id="8" name="TextBox 7"/>
          <p:cNvSpPr txBox="1"/>
          <p:nvPr/>
        </p:nvSpPr>
        <p:spPr>
          <a:xfrm>
            <a:off x="4284134" y="6228265"/>
            <a:ext cx="91614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3"/>
              </a:rPr>
              <a:t>https://www.qualcomm.com/invention/5g/what-is-5g#:~:text=A%3A%205G%20is%20the%205th,machines%2C%20objects%2C%20and%20devices.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34" y="1078076"/>
            <a:ext cx="9071683" cy="4975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133" y="6520024"/>
            <a:ext cx="43091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[Source] </a:t>
            </a:r>
            <a:r>
              <a:rPr lang="en-US" sz="1050" dirty="0">
                <a:hlinkClick r:id="rId5"/>
              </a:rPr>
              <a:t>https://engtechmag.files.wordpress.co/2018/09/gn38319c_en.jpg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85523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Network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67" y="1064468"/>
            <a:ext cx="7704667" cy="4683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2991" y="5778158"/>
            <a:ext cx="5497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[Source] </a:t>
            </a:r>
            <a:r>
              <a:rPr lang="en-US" sz="1100" dirty="0">
                <a:hlinkClick r:id="rId3"/>
              </a:rPr>
              <a:t>https://link.springer.com/chapter/10.1007/978-1-4842-2896-8_5</a:t>
            </a:r>
            <a:r>
              <a:rPr lang="en-US" sz="1100" dirty="0"/>
              <a:t> (August 14, 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5029"/>
            <a:ext cx="3632201" cy="51319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Classification of interconnected processors by scale.</a:t>
            </a:r>
          </a:p>
        </p:txBody>
      </p:sp>
      <p:pic>
        <p:nvPicPr>
          <p:cNvPr id="14340" name="Picture 4" descr="1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55" y="1284514"/>
            <a:ext cx="7762577" cy="511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Metric Units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7119" y="5694763"/>
            <a:ext cx="9144000" cy="531212"/>
          </a:xfrm>
        </p:spPr>
        <p:txBody>
          <a:bodyPr/>
          <a:lstStyle/>
          <a:p>
            <a:pPr marL="609600" indent="-609600" algn="ctr">
              <a:buNone/>
            </a:pPr>
            <a:r>
              <a:rPr lang="en-US" altLang="en-US" sz="2600" dirty="0"/>
              <a:t>The principal metric prefixes.</a:t>
            </a:r>
          </a:p>
        </p:txBody>
      </p:sp>
      <p:pic>
        <p:nvPicPr>
          <p:cNvPr id="12292" name="Picture 4" descr="1-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7" y="1417331"/>
            <a:ext cx="11487305" cy="402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8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Computer Networks?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4326" y="1251856"/>
            <a:ext cx="7347674" cy="5606143"/>
          </a:xfrm>
        </p:spPr>
        <p:txBody>
          <a:bodyPr/>
          <a:lstStyle/>
          <a:p>
            <a:pPr eaLnBrk="1" hangingPunct="1"/>
            <a:r>
              <a:rPr lang="en-US" altLang="en-US" dirty="0"/>
              <a:t>A </a:t>
            </a:r>
            <a:r>
              <a:rPr lang="en-US" altLang="en-US" dirty="0">
                <a:solidFill>
                  <a:schemeClr val="accent2"/>
                </a:solidFill>
              </a:rPr>
              <a:t>collection</a:t>
            </a:r>
            <a:r>
              <a:rPr lang="en-US" altLang="en-US" dirty="0"/>
              <a:t> of </a:t>
            </a:r>
            <a:r>
              <a:rPr lang="en-US" altLang="en-US" dirty="0">
                <a:solidFill>
                  <a:srgbClr val="0070C0"/>
                </a:solidFill>
              </a:rPr>
              <a:t>autonomous computers </a:t>
            </a:r>
            <a:r>
              <a:rPr lang="en-US" altLang="en-US" dirty="0">
                <a:solidFill>
                  <a:schemeClr val="accent2"/>
                </a:solidFill>
              </a:rPr>
              <a:t>interconnected </a:t>
            </a:r>
            <a:r>
              <a:rPr lang="en-US" altLang="en-US" dirty="0"/>
              <a:t>by a single or multiple technologies</a:t>
            </a:r>
          </a:p>
          <a:p>
            <a:pPr marL="742950" lvl="1" indent="-285750"/>
            <a:r>
              <a:rPr lang="en-US" altLang="en-US" dirty="0"/>
              <a:t>Interconnected via: </a:t>
            </a:r>
          </a:p>
          <a:p>
            <a:pPr lvl="2"/>
            <a:r>
              <a:rPr lang="en-US" altLang="en-US" dirty="0"/>
              <a:t>Copper wire</a:t>
            </a:r>
          </a:p>
          <a:p>
            <a:pPr lvl="2"/>
            <a:r>
              <a:rPr lang="en-US" altLang="en-US" dirty="0"/>
              <a:t>Fiber optics</a:t>
            </a:r>
          </a:p>
          <a:p>
            <a:pPr lvl="2"/>
            <a:r>
              <a:rPr lang="en-US" altLang="en-US" dirty="0"/>
              <a:t>Microwaves</a:t>
            </a:r>
          </a:p>
          <a:p>
            <a:pPr lvl="2"/>
            <a:r>
              <a:rPr lang="en-US" altLang="en-US" dirty="0"/>
              <a:t>Infrared</a:t>
            </a:r>
          </a:p>
          <a:p>
            <a:pPr lvl="2"/>
            <a:r>
              <a:rPr lang="en-US" altLang="en-US" dirty="0"/>
              <a:t>Communication satellites, etc.</a:t>
            </a:r>
          </a:p>
        </p:txBody>
      </p:sp>
      <p:pic>
        <p:nvPicPr>
          <p:cNvPr id="2" name="!!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327" y="903515"/>
            <a:ext cx="9688653" cy="595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37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Ethernet Local Area Network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 1980s, affordable workstations available</a:t>
            </a:r>
          </a:p>
          <a:p>
            <a:pPr eaLnBrk="1" hangingPunct="1"/>
            <a:r>
              <a:rPr lang="en-US" altLang="en-US" dirty="0"/>
              <a:t>Need for low-cost, high-speed networks</a:t>
            </a:r>
          </a:p>
          <a:p>
            <a:pPr lvl="1" eaLnBrk="1" hangingPunct="1"/>
            <a:r>
              <a:rPr lang="en-US" altLang="en-US" dirty="0"/>
              <a:t>To interconnect local workstations</a:t>
            </a:r>
          </a:p>
          <a:p>
            <a:pPr lvl="1" eaLnBrk="1" hangingPunct="1"/>
            <a:r>
              <a:rPr lang="en-US" altLang="en-US" dirty="0"/>
              <a:t>To access local shared resources (printers, storage, servers)</a:t>
            </a:r>
          </a:p>
          <a:p>
            <a:pPr eaLnBrk="1" hangingPunct="1"/>
            <a:r>
              <a:rPr lang="en-US" altLang="en-US" dirty="0"/>
              <a:t>Low cost, high-speed communications with low error rate possible using coaxial cable</a:t>
            </a:r>
          </a:p>
          <a:p>
            <a:pPr eaLnBrk="1" hangingPunct="1"/>
            <a:r>
              <a:rPr lang="en-US" altLang="en-US" dirty="0"/>
              <a:t>Ethernet is the standard for high-speed wired access to computer networks</a:t>
            </a:r>
          </a:p>
        </p:txBody>
      </p:sp>
    </p:spTree>
    <p:extLst>
      <p:ext uri="{BB962C8B-B14F-4D97-AF65-F5344CB8AC3E}">
        <p14:creationId xmlns:p14="http://schemas.microsoft.com/office/powerpoint/2010/main" val="25255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Ethernet Medium Access Control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33703"/>
            <a:ext cx="11244943" cy="298109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Network interface card (NIC) connects workstation to LAN</a:t>
            </a:r>
          </a:p>
          <a:p>
            <a:pPr eaLnBrk="1" hangingPunct="1"/>
            <a:r>
              <a:rPr lang="en-US" altLang="en-US" dirty="0"/>
              <a:t>Each NIC has globally unique address</a:t>
            </a:r>
          </a:p>
          <a:p>
            <a:pPr eaLnBrk="1" hangingPunct="1"/>
            <a:r>
              <a:rPr lang="en-US" altLang="en-US" dirty="0"/>
              <a:t>Frames are broadcast into coaxial cable</a:t>
            </a:r>
          </a:p>
          <a:p>
            <a:pPr eaLnBrk="1" hangingPunct="1"/>
            <a:r>
              <a:rPr lang="en-US" altLang="en-US" dirty="0"/>
              <a:t>NICs listen to medium for frames with their address</a:t>
            </a:r>
          </a:p>
          <a:p>
            <a:pPr eaLnBrk="1" hangingPunct="1"/>
            <a:r>
              <a:rPr lang="en-US" altLang="en-US" dirty="0"/>
              <a:t>Transmitting NICs listen for collisions with other stations, and abort and reschedule retransmissions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3733800" y="4114800"/>
            <a:ext cx="4419600" cy="2527300"/>
            <a:chOff x="1584" y="2976"/>
            <a:chExt cx="2269" cy="1208"/>
          </a:xfrm>
        </p:grpSpPr>
        <p:grpSp>
          <p:nvGrpSpPr>
            <p:cNvPr id="16389" name="Group 5"/>
            <p:cNvGrpSpPr>
              <a:grpSpLocks/>
            </p:cNvGrpSpPr>
            <p:nvPr/>
          </p:nvGrpSpPr>
          <p:grpSpPr bwMode="auto">
            <a:xfrm>
              <a:off x="1728" y="2976"/>
              <a:ext cx="2125" cy="986"/>
              <a:chOff x="670" y="2358"/>
              <a:chExt cx="2125" cy="986"/>
            </a:xfrm>
          </p:grpSpPr>
          <p:graphicFrame>
            <p:nvGraphicFramePr>
              <p:cNvPr id="16391" name="Object 6"/>
              <p:cNvGraphicFramePr>
                <a:graphicFrameLocks noChangeAspect="1"/>
              </p:cNvGraphicFramePr>
              <p:nvPr/>
            </p:nvGraphicFramePr>
            <p:xfrm>
              <a:off x="1967" y="2984"/>
              <a:ext cx="456" cy="3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0" name="Clip" r:id="rId3" imgW="936139" imgH="845107" progId="MS_ClipArt_Gallery.2">
                      <p:embed/>
                    </p:oleObj>
                  </mc:Choice>
                  <mc:Fallback>
                    <p:oleObj name="Clip" r:id="rId3" imgW="936139" imgH="845107" progId="MS_ClipArt_Gallery.2">
                      <p:embed/>
                      <p:pic>
                        <p:nvPicPr>
                          <p:cNvPr id="16391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7" y="2984"/>
                            <a:ext cx="456" cy="3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392" name="Freeform 7"/>
              <p:cNvSpPr>
                <a:spLocks/>
              </p:cNvSpPr>
              <p:nvPr/>
            </p:nvSpPr>
            <p:spPr bwMode="auto">
              <a:xfrm flipH="1">
                <a:off x="776" y="2912"/>
                <a:ext cx="178" cy="248"/>
              </a:xfrm>
              <a:custGeom>
                <a:avLst/>
                <a:gdLst>
                  <a:gd name="T0" fmla="*/ 0 w 395"/>
                  <a:gd name="T1" fmla="*/ 1 h 628"/>
                  <a:gd name="T2" fmla="*/ 5 w 395"/>
                  <a:gd name="T3" fmla="*/ 0 h 628"/>
                  <a:gd name="T4" fmla="*/ 7 w 395"/>
                  <a:gd name="T5" fmla="*/ 1 h 628"/>
                  <a:gd name="T6" fmla="*/ 4 w 395"/>
                  <a:gd name="T7" fmla="*/ 4 h 628"/>
                  <a:gd name="T8" fmla="*/ 6 w 395"/>
                  <a:gd name="T9" fmla="*/ 6 h 6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5"/>
                  <a:gd name="T16" fmla="*/ 0 h 628"/>
                  <a:gd name="T17" fmla="*/ 395 w 395"/>
                  <a:gd name="T18" fmla="*/ 628 h 6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5" h="628">
                    <a:moveTo>
                      <a:pt x="0" y="67"/>
                    </a:moveTo>
                    <a:cubicBezTo>
                      <a:pt x="92" y="39"/>
                      <a:pt x="185" y="12"/>
                      <a:pt x="250" y="13"/>
                    </a:cubicBezTo>
                    <a:cubicBezTo>
                      <a:pt x="315" y="14"/>
                      <a:pt x="395" y="0"/>
                      <a:pt x="390" y="75"/>
                    </a:cubicBezTo>
                    <a:cubicBezTo>
                      <a:pt x="385" y="150"/>
                      <a:pt x="231" y="373"/>
                      <a:pt x="219" y="465"/>
                    </a:cubicBezTo>
                    <a:cubicBezTo>
                      <a:pt x="207" y="557"/>
                      <a:pt x="263" y="592"/>
                      <a:pt x="320" y="62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6393" name="Object 8"/>
              <p:cNvGraphicFramePr>
                <a:graphicFrameLocks noChangeAspect="1"/>
              </p:cNvGraphicFramePr>
              <p:nvPr/>
            </p:nvGraphicFramePr>
            <p:xfrm flipH="1">
              <a:off x="2376" y="2498"/>
              <a:ext cx="419" cy="3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1" name="Clip" r:id="rId5" imgW="936139" imgH="845107" progId="MS_ClipArt_Gallery.2">
                      <p:embed/>
                    </p:oleObj>
                  </mc:Choice>
                  <mc:Fallback>
                    <p:oleObj name="Clip" r:id="rId5" imgW="936139" imgH="845107" progId="MS_ClipArt_Gallery.2">
                      <p:embed/>
                      <p:pic>
                        <p:nvPicPr>
                          <p:cNvPr id="16393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>
                            <a:off x="2376" y="2498"/>
                            <a:ext cx="419" cy="3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394" name="Freeform 9"/>
              <p:cNvSpPr>
                <a:spLocks/>
              </p:cNvSpPr>
              <p:nvPr/>
            </p:nvSpPr>
            <p:spPr bwMode="auto">
              <a:xfrm flipH="1">
                <a:off x="2264" y="2688"/>
                <a:ext cx="177" cy="248"/>
              </a:xfrm>
              <a:custGeom>
                <a:avLst/>
                <a:gdLst>
                  <a:gd name="T0" fmla="*/ 0 w 395"/>
                  <a:gd name="T1" fmla="*/ 1 h 628"/>
                  <a:gd name="T2" fmla="*/ 4 w 395"/>
                  <a:gd name="T3" fmla="*/ 0 h 628"/>
                  <a:gd name="T4" fmla="*/ 7 w 395"/>
                  <a:gd name="T5" fmla="*/ 1 h 628"/>
                  <a:gd name="T6" fmla="*/ 4 w 395"/>
                  <a:gd name="T7" fmla="*/ 4 h 628"/>
                  <a:gd name="T8" fmla="*/ 6 w 395"/>
                  <a:gd name="T9" fmla="*/ 6 h 6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5"/>
                  <a:gd name="T16" fmla="*/ 0 h 628"/>
                  <a:gd name="T17" fmla="*/ 395 w 395"/>
                  <a:gd name="T18" fmla="*/ 628 h 6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5" h="628">
                    <a:moveTo>
                      <a:pt x="0" y="67"/>
                    </a:moveTo>
                    <a:cubicBezTo>
                      <a:pt x="92" y="39"/>
                      <a:pt x="185" y="12"/>
                      <a:pt x="250" y="13"/>
                    </a:cubicBezTo>
                    <a:cubicBezTo>
                      <a:pt x="315" y="14"/>
                      <a:pt x="395" y="0"/>
                      <a:pt x="390" y="75"/>
                    </a:cubicBezTo>
                    <a:cubicBezTo>
                      <a:pt x="385" y="150"/>
                      <a:pt x="231" y="373"/>
                      <a:pt x="219" y="465"/>
                    </a:cubicBezTo>
                    <a:cubicBezTo>
                      <a:pt x="207" y="557"/>
                      <a:pt x="263" y="592"/>
                      <a:pt x="320" y="62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5" name="Freeform 10"/>
              <p:cNvSpPr>
                <a:spLocks/>
              </p:cNvSpPr>
              <p:nvPr/>
            </p:nvSpPr>
            <p:spPr bwMode="auto">
              <a:xfrm>
                <a:off x="1209" y="2691"/>
                <a:ext cx="178" cy="249"/>
              </a:xfrm>
              <a:custGeom>
                <a:avLst/>
                <a:gdLst>
                  <a:gd name="T0" fmla="*/ 0 w 395"/>
                  <a:gd name="T1" fmla="*/ 1 h 628"/>
                  <a:gd name="T2" fmla="*/ 5 w 395"/>
                  <a:gd name="T3" fmla="*/ 0 h 628"/>
                  <a:gd name="T4" fmla="*/ 7 w 395"/>
                  <a:gd name="T5" fmla="*/ 1 h 628"/>
                  <a:gd name="T6" fmla="*/ 4 w 395"/>
                  <a:gd name="T7" fmla="*/ 4 h 628"/>
                  <a:gd name="T8" fmla="*/ 6 w 395"/>
                  <a:gd name="T9" fmla="*/ 6 h 6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5"/>
                  <a:gd name="T16" fmla="*/ 0 h 628"/>
                  <a:gd name="T17" fmla="*/ 395 w 395"/>
                  <a:gd name="T18" fmla="*/ 628 h 6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5" h="628">
                    <a:moveTo>
                      <a:pt x="0" y="67"/>
                    </a:moveTo>
                    <a:cubicBezTo>
                      <a:pt x="92" y="39"/>
                      <a:pt x="185" y="12"/>
                      <a:pt x="250" y="13"/>
                    </a:cubicBezTo>
                    <a:cubicBezTo>
                      <a:pt x="315" y="14"/>
                      <a:pt x="395" y="0"/>
                      <a:pt x="390" y="75"/>
                    </a:cubicBezTo>
                    <a:cubicBezTo>
                      <a:pt x="385" y="150"/>
                      <a:pt x="231" y="373"/>
                      <a:pt x="219" y="465"/>
                    </a:cubicBezTo>
                    <a:cubicBezTo>
                      <a:pt x="207" y="557"/>
                      <a:pt x="263" y="592"/>
                      <a:pt x="320" y="628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6" name="Line 11"/>
              <p:cNvSpPr>
                <a:spLocks noChangeShapeType="1"/>
              </p:cNvSpPr>
              <p:nvPr/>
            </p:nvSpPr>
            <p:spPr bwMode="auto">
              <a:xfrm>
                <a:off x="670" y="2949"/>
                <a:ext cx="1822" cy="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7" name="Rectangle 12"/>
              <p:cNvSpPr>
                <a:spLocks noChangeArrowheads="1"/>
              </p:cNvSpPr>
              <p:nvPr/>
            </p:nvSpPr>
            <p:spPr bwMode="auto">
              <a:xfrm flipH="1">
                <a:off x="2104" y="2888"/>
                <a:ext cx="203" cy="55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16398" name="Rectangle 13"/>
              <p:cNvSpPr>
                <a:spLocks noChangeArrowheads="1"/>
              </p:cNvSpPr>
              <p:nvPr/>
            </p:nvSpPr>
            <p:spPr bwMode="auto">
              <a:xfrm>
                <a:off x="1316" y="2889"/>
                <a:ext cx="204" cy="55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16399" name="Rectangle 14"/>
              <p:cNvSpPr>
                <a:spLocks noChangeArrowheads="1"/>
              </p:cNvSpPr>
              <p:nvPr/>
            </p:nvSpPr>
            <p:spPr bwMode="auto">
              <a:xfrm>
                <a:off x="809" y="2886"/>
                <a:ext cx="203" cy="56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  <p:graphicFrame>
            <p:nvGraphicFramePr>
              <p:cNvPr id="16400" name="Object 15"/>
              <p:cNvGraphicFramePr>
                <a:graphicFrameLocks noChangeAspect="1"/>
              </p:cNvGraphicFramePr>
              <p:nvPr/>
            </p:nvGraphicFramePr>
            <p:xfrm>
              <a:off x="890" y="2358"/>
              <a:ext cx="364" cy="4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92" name="Clip" r:id="rId6" imgW="2046118" imgH="2861953" progId="MS_ClipArt_Gallery.2">
                      <p:embed/>
                    </p:oleObj>
                  </mc:Choice>
                  <mc:Fallback>
                    <p:oleObj name="Clip" r:id="rId6" imgW="2046118" imgH="2861953" progId="MS_ClipArt_Gallery.2">
                      <p:embed/>
                      <p:pic>
                        <p:nvPicPr>
                          <p:cNvPr id="1640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0" y="2358"/>
                            <a:ext cx="364" cy="44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401" name="Rectangle 16"/>
              <p:cNvSpPr>
                <a:spLocks noChangeArrowheads="1"/>
              </p:cNvSpPr>
              <p:nvPr/>
            </p:nvSpPr>
            <p:spPr bwMode="auto">
              <a:xfrm>
                <a:off x="1681" y="2888"/>
                <a:ext cx="204" cy="55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endParaRPr lang="en-US" altLang="en-US"/>
              </a:p>
            </p:txBody>
          </p:sp>
          <p:sp>
            <p:nvSpPr>
              <p:cNvPr id="16402" name="AutoShape 17"/>
              <p:cNvSpPr>
                <a:spLocks/>
              </p:cNvSpPr>
              <p:nvPr/>
            </p:nvSpPr>
            <p:spPr bwMode="auto">
              <a:xfrm>
                <a:off x="1554" y="2362"/>
                <a:ext cx="689" cy="181"/>
              </a:xfrm>
              <a:prstGeom prst="borderCallout2">
                <a:avLst>
                  <a:gd name="adj1" fmla="val 39778"/>
                  <a:gd name="adj2" fmla="val -6968"/>
                  <a:gd name="adj3" fmla="val 39778"/>
                  <a:gd name="adj4" fmla="val -9000"/>
                  <a:gd name="adj5" fmla="val 283977"/>
                  <a:gd name="adj6" fmla="val -15819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200"/>
                  <a:t>Transceivers</a:t>
                </a:r>
                <a:endParaRPr lang="en-US" altLang="en-US" sz="1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3" name="Freeform 18"/>
              <p:cNvSpPr>
                <a:spLocks/>
              </p:cNvSpPr>
              <p:nvPr/>
            </p:nvSpPr>
            <p:spPr bwMode="auto">
              <a:xfrm>
                <a:off x="1886" y="2904"/>
                <a:ext cx="111" cy="348"/>
              </a:xfrm>
              <a:custGeom>
                <a:avLst/>
                <a:gdLst>
                  <a:gd name="T0" fmla="*/ 0 w 216"/>
                  <a:gd name="T1" fmla="*/ 2 h 664"/>
                  <a:gd name="T2" fmla="*/ 4 w 216"/>
                  <a:gd name="T3" fmla="*/ 2 h 664"/>
                  <a:gd name="T4" fmla="*/ 6 w 216"/>
                  <a:gd name="T5" fmla="*/ 9 h 664"/>
                  <a:gd name="T6" fmla="*/ 5 w 216"/>
                  <a:gd name="T7" fmla="*/ 20 h 664"/>
                  <a:gd name="T8" fmla="*/ 8 w 216"/>
                  <a:gd name="T9" fmla="*/ 26 h 6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"/>
                  <a:gd name="T16" fmla="*/ 0 h 664"/>
                  <a:gd name="T17" fmla="*/ 216 w 216"/>
                  <a:gd name="T18" fmla="*/ 664 h 6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" h="664">
                    <a:moveTo>
                      <a:pt x="0" y="40"/>
                    </a:moveTo>
                    <a:cubicBezTo>
                      <a:pt x="46" y="20"/>
                      <a:pt x="93" y="0"/>
                      <a:pt x="120" y="32"/>
                    </a:cubicBezTo>
                    <a:cubicBezTo>
                      <a:pt x="147" y="64"/>
                      <a:pt x="159" y="151"/>
                      <a:pt x="160" y="232"/>
                    </a:cubicBezTo>
                    <a:cubicBezTo>
                      <a:pt x="161" y="313"/>
                      <a:pt x="119" y="448"/>
                      <a:pt x="128" y="520"/>
                    </a:cubicBezTo>
                    <a:cubicBezTo>
                      <a:pt x="137" y="592"/>
                      <a:pt x="176" y="628"/>
                      <a:pt x="216" y="664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6390" name="Object 19"/>
            <p:cNvGraphicFramePr>
              <a:graphicFrameLocks noChangeAspect="1"/>
            </p:cNvGraphicFramePr>
            <p:nvPr/>
          </p:nvGraphicFramePr>
          <p:xfrm>
            <a:off x="1584" y="3792"/>
            <a:ext cx="441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3" name="Clip" r:id="rId8" imgW="936139" imgH="845107" progId="MS_ClipArt_Gallery.2">
                    <p:embed/>
                  </p:oleObj>
                </mc:Choice>
                <mc:Fallback>
                  <p:oleObj name="Clip" r:id="rId8" imgW="936139" imgH="845107" progId="MS_ClipArt_Gallery.2">
                    <p:embed/>
                    <p:pic>
                      <p:nvPicPr>
                        <p:cNvPr id="1639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3792"/>
                          <a:ext cx="441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2649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Internet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Different network types emerged for data transfer between computers</a:t>
            </a:r>
          </a:p>
          <a:p>
            <a:pPr eaLnBrk="1" hangingPunct="1"/>
            <a:r>
              <a:rPr lang="en-US" altLang="en-US" dirty="0"/>
              <a:t>Each network has its protocols and is possibly built on different technologies</a:t>
            </a:r>
          </a:p>
          <a:p>
            <a:pPr eaLnBrk="1" hangingPunct="1"/>
            <a:r>
              <a:rPr lang="en-US" altLang="en-US" i="1" dirty="0"/>
              <a:t>Internetworking protocols</a:t>
            </a:r>
            <a:r>
              <a:rPr lang="en-US" altLang="en-US" dirty="0"/>
              <a:t> required to enable communications between computers attached to </a:t>
            </a:r>
            <a:r>
              <a:rPr lang="en-US" altLang="en-US" i="1" dirty="0"/>
              <a:t>different </a:t>
            </a:r>
            <a:r>
              <a:rPr lang="en-US" altLang="en-US" dirty="0"/>
              <a:t>networks</a:t>
            </a:r>
          </a:p>
          <a:p>
            <a:pPr eaLnBrk="1" hangingPunct="1"/>
            <a:r>
              <a:rPr lang="en-US" altLang="en-US" b="1" i="1" dirty="0"/>
              <a:t>Internet</a:t>
            </a:r>
            <a:r>
              <a:rPr lang="en-US" altLang="en-US" dirty="0"/>
              <a:t>:  a network of networks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39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Internet Protocol (IP)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990600"/>
            <a:ext cx="11190515" cy="3657600"/>
          </a:xfrm>
        </p:spPr>
        <p:txBody>
          <a:bodyPr/>
          <a:lstStyle/>
          <a:p>
            <a:pPr eaLnBrk="1" hangingPunct="1"/>
            <a:r>
              <a:rPr lang="en-US" altLang="en-US" i="1" dirty="0"/>
              <a:t>Routers (gateways) </a:t>
            </a:r>
            <a:r>
              <a:rPr lang="en-US" altLang="en-US" dirty="0"/>
              <a:t>interconnect different networks </a:t>
            </a:r>
          </a:p>
          <a:p>
            <a:pPr eaLnBrk="1" hangingPunct="1"/>
            <a:r>
              <a:rPr lang="en-US" altLang="en-US" dirty="0"/>
              <a:t>Host computers prepare IP packets and transmit them over their attached network</a:t>
            </a:r>
          </a:p>
          <a:p>
            <a:pPr eaLnBrk="1" hangingPunct="1"/>
            <a:r>
              <a:rPr lang="en-US" altLang="en-US" dirty="0"/>
              <a:t>Routers forward IP packets across networks </a:t>
            </a:r>
          </a:p>
          <a:p>
            <a:pPr eaLnBrk="1" hangingPunct="1"/>
            <a:r>
              <a:rPr lang="en-US" altLang="en-US" i="1" dirty="0"/>
              <a:t>Best-effort</a:t>
            </a:r>
            <a:r>
              <a:rPr lang="en-US" altLang="en-US" dirty="0"/>
              <a:t> IP transfer service, no retransmission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454169" y="3940628"/>
            <a:ext cx="9740860" cy="2242457"/>
            <a:chOff x="384" y="2937"/>
            <a:chExt cx="4965" cy="1143"/>
          </a:xfrm>
        </p:grpSpPr>
        <p:grpSp>
          <p:nvGrpSpPr>
            <p:cNvPr id="18437" name="Group 5"/>
            <p:cNvGrpSpPr>
              <a:grpSpLocks/>
            </p:cNvGrpSpPr>
            <p:nvPr/>
          </p:nvGrpSpPr>
          <p:grpSpPr bwMode="auto">
            <a:xfrm>
              <a:off x="1536" y="3225"/>
              <a:ext cx="642" cy="433"/>
              <a:chOff x="1152" y="2880"/>
              <a:chExt cx="642" cy="433"/>
            </a:xfrm>
          </p:grpSpPr>
          <p:sp>
            <p:nvSpPr>
              <p:cNvPr id="1844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152" y="288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Text Box 7"/>
              <p:cNvSpPr txBox="1">
                <a:spLocks noChangeArrowheads="1"/>
              </p:cNvSpPr>
              <p:nvPr/>
            </p:nvSpPr>
            <p:spPr bwMode="auto">
              <a:xfrm>
                <a:off x="1248" y="2976"/>
                <a:ext cx="4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Net 1</a:t>
                </a:r>
              </a:p>
            </p:txBody>
          </p:sp>
        </p:grpSp>
        <p:grpSp>
          <p:nvGrpSpPr>
            <p:cNvPr id="18438" name="Group 8"/>
            <p:cNvGrpSpPr>
              <a:grpSpLocks/>
            </p:cNvGrpSpPr>
            <p:nvPr/>
          </p:nvGrpSpPr>
          <p:grpSpPr bwMode="auto">
            <a:xfrm>
              <a:off x="3504" y="3225"/>
              <a:ext cx="642" cy="433"/>
              <a:chOff x="1152" y="2880"/>
              <a:chExt cx="642" cy="433"/>
            </a:xfrm>
          </p:grpSpPr>
          <p:sp>
            <p:nvSpPr>
              <p:cNvPr id="1844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152" y="288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Text Box 10"/>
              <p:cNvSpPr txBox="1">
                <a:spLocks noChangeArrowheads="1"/>
              </p:cNvSpPr>
              <p:nvPr/>
            </p:nvSpPr>
            <p:spPr bwMode="auto">
              <a:xfrm>
                <a:off x="1248" y="2976"/>
                <a:ext cx="4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/>
                  <a:t>Net 2</a:t>
                </a:r>
              </a:p>
            </p:txBody>
          </p:sp>
        </p:grpSp>
        <p:sp>
          <p:nvSpPr>
            <p:cNvPr id="18439" name="Text Box 11"/>
            <p:cNvSpPr txBox="1">
              <a:spLocks noChangeArrowheads="1"/>
            </p:cNvSpPr>
            <p:nvPr/>
          </p:nvSpPr>
          <p:spPr bwMode="auto">
            <a:xfrm>
              <a:off x="2544" y="3849"/>
              <a:ext cx="5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/>
                <a:t>Router</a:t>
              </a:r>
            </a:p>
          </p:txBody>
        </p:sp>
        <p:pic>
          <p:nvPicPr>
            <p:cNvPr id="18440" name="Picture 12" descr="BS01132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985"/>
              <a:ext cx="789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3" descr="rou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3225"/>
              <a:ext cx="660" cy="40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4" descr="BS01132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937"/>
              <a:ext cx="789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Line 15"/>
            <p:cNvSpPr>
              <a:spLocks noChangeShapeType="1"/>
            </p:cNvSpPr>
            <p:nvPr/>
          </p:nvSpPr>
          <p:spPr bwMode="auto">
            <a:xfrm>
              <a:off x="1152" y="3417"/>
              <a:ext cx="384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4" name="Line 16"/>
            <p:cNvSpPr>
              <a:spLocks noChangeShapeType="1"/>
            </p:cNvSpPr>
            <p:nvPr/>
          </p:nvSpPr>
          <p:spPr bwMode="auto">
            <a:xfrm>
              <a:off x="2160" y="3417"/>
              <a:ext cx="336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5" name="Line 17"/>
            <p:cNvSpPr>
              <a:spLocks noChangeShapeType="1"/>
            </p:cNvSpPr>
            <p:nvPr/>
          </p:nvSpPr>
          <p:spPr bwMode="auto">
            <a:xfrm>
              <a:off x="3168" y="3417"/>
              <a:ext cx="336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446" name="Line 18"/>
            <p:cNvSpPr>
              <a:spLocks noChangeShapeType="1"/>
            </p:cNvSpPr>
            <p:nvPr/>
          </p:nvSpPr>
          <p:spPr bwMode="auto">
            <a:xfrm>
              <a:off x="4128" y="3417"/>
              <a:ext cx="384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83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Names and IP Addresses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Routing is done based on 32-bit IP addresses</a:t>
            </a:r>
          </a:p>
          <a:p>
            <a:pPr eaLnBrk="1" hangingPunct="1"/>
            <a:r>
              <a:rPr lang="en-US" altLang="en-US" dirty="0"/>
              <a:t>Dotted-decimal notation</a:t>
            </a:r>
          </a:p>
          <a:p>
            <a:pPr lvl="1" eaLnBrk="1" hangingPunct="1"/>
            <a:r>
              <a:rPr lang="en-US" altLang="en-US" dirty="0"/>
              <a:t>128.100.11.1</a:t>
            </a:r>
          </a:p>
          <a:p>
            <a:pPr eaLnBrk="1" hangingPunct="1"/>
            <a:r>
              <a:rPr lang="en-US" altLang="en-US" dirty="0"/>
              <a:t>Hosts are also identified by name</a:t>
            </a:r>
          </a:p>
          <a:p>
            <a:pPr lvl="1" eaLnBrk="1" hangingPunct="1"/>
            <a:r>
              <a:rPr lang="en-US" altLang="en-US" dirty="0"/>
              <a:t>Easier to remember</a:t>
            </a:r>
          </a:p>
          <a:p>
            <a:pPr lvl="1" eaLnBrk="1" hangingPunct="1"/>
            <a:r>
              <a:rPr lang="en-US" altLang="en-US" dirty="0"/>
              <a:t>Hierarchical name structure</a:t>
            </a:r>
          </a:p>
          <a:p>
            <a:pPr lvl="1" eaLnBrk="1" hangingPunct="1"/>
            <a:r>
              <a:rPr lang="en-US" altLang="en-US" dirty="0"/>
              <a:t>tesla.comm.utoronto.edu</a:t>
            </a:r>
          </a:p>
          <a:p>
            <a:pPr eaLnBrk="1" hangingPunct="1"/>
            <a:r>
              <a:rPr lang="en-US" altLang="en-US" dirty="0"/>
              <a:t>Domain Name System (DNS) provided conversion between names and addresses</a:t>
            </a:r>
          </a:p>
        </p:txBody>
      </p:sp>
    </p:spTree>
    <p:extLst>
      <p:ext uri="{BB962C8B-B14F-4D97-AF65-F5344CB8AC3E}">
        <p14:creationId xmlns:p14="http://schemas.microsoft.com/office/powerpoint/2010/main" val="34778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Internet Applications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All Internet applications run on TCP or UDP</a:t>
            </a:r>
          </a:p>
          <a:p>
            <a:pPr eaLnBrk="1" hangingPunct="1"/>
            <a:r>
              <a:rPr lang="en-US" altLang="en-US" dirty="0"/>
              <a:t>TCP:  HTTP (web); SMTP (e-mail); FTP (file transfer; telnet (remote terminal)</a:t>
            </a:r>
          </a:p>
          <a:p>
            <a:pPr eaLnBrk="1" hangingPunct="1"/>
            <a:r>
              <a:rPr lang="en-US" altLang="en-US" dirty="0"/>
              <a:t>UDP:  DNS, RTP (voice &amp; multimedia)</a:t>
            </a:r>
          </a:p>
          <a:p>
            <a:pPr eaLnBrk="1" hangingPunct="1"/>
            <a:r>
              <a:rPr lang="en-US" altLang="en-US" dirty="0"/>
              <a:t>TCP &amp; UDP incorporated into computer operating systems</a:t>
            </a:r>
          </a:p>
          <a:p>
            <a:pPr eaLnBrk="1" hangingPunct="1"/>
            <a:r>
              <a:rPr lang="en-US" altLang="en-US" dirty="0"/>
              <a:t>Any application designed to operate over TCP or UDP will run over the Internet!!!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3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Standards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New technologies very costly and risky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Standards allow players to share risk and benefits of a new market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Reduced cost of entry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Interoperability and network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Compete on innovation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Completing the value chain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Chips, systems, equipment vendors, service providers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802.11 wireless LAN products</a:t>
            </a:r>
          </a:p>
        </p:txBody>
      </p:sp>
    </p:spTree>
    <p:extLst>
      <p:ext uri="{BB962C8B-B14F-4D97-AF65-F5344CB8AC3E}">
        <p14:creationId xmlns:p14="http://schemas.microsoft.com/office/powerpoint/2010/main" val="14167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Standards Bodies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Internet Engineering Task Force</a:t>
            </a:r>
          </a:p>
          <a:p>
            <a:pPr lvl="1" eaLnBrk="1" hangingPunct="1"/>
            <a:r>
              <a:rPr lang="en-US" altLang="en-US" dirty="0"/>
              <a:t>Internet standards development</a:t>
            </a:r>
          </a:p>
          <a:p>
            <a:pPr lvl="1" eaLnBrk="1" hangingPunct="1"/>
            <a:r>
              <a:rPr lang="en-US" altLang="en-US" dirty="0"/>
              <a:t>Request for Comments (RFCs):  </a:t>
            </a:r>
            <a:r>
              <a:rPr lang="en-US" altLang="en-US" dirty="0">
                <a:hlinkClick r:id="rId2"/>
              </a:rPr>
              <a:t>www.ietf.org</a:t>
            </a:r>
            <a:endParaRPr lang="en-US" altLang="en-US" dirty="0"/>
          </a:p>
          <a:p>
            <a:pPr eaLnBrk="1" hangingPunct="1"/>
            <a:r>
              <a:rPr lang="en-US" altLang="en-US" dirty="0"/>
              <a:t>International Telecommunications Union</a:t>
            </a:r>
          </a:p>
          <a:p>
            <a:pPr lvl="1" eaLnBrk="1" hangingPunct="1"/>
            <a:r>
              <a:rPr lang="en-US" altLang="en-US" dirty="0"/>
              <a:t>International telecom standards</a:t>
            </a:r>
          </a:p>
          <a:p>
            <a:pPr eaLnBrk="1" hangingPunct="1"/>
            <a:r>
              <a:rPr lang="en-US" altLang="en-US" dirty="0"/>
              <a:t>IEEE 802 Committee</a:t>
            </a:r>
          </a:p>
          <a:p>
            <a:pPr lvl="1" eaLnBrk="1" hangingPunct="1"/>
            <a:r>
              <a:rPr lang="en-US" altLang="en-US" dirty="0"/>
              <a:t>Local area and metropolitan area network standards</a:t>
            </a:r>
          </a:p>
          <a:p>
            <a:pPr lvl="1"/>
            <a:r>
              <a:rPr lang="en-US" u="sng" dirty="0">
                <a:hlinkClick r:id="rId3"/>
              </a:rPr>
              <a:t>https://en.wikipedia.org/wiki/IEEE_802</a:t>
            </a:r>
            <a:r>
              <a:rPr lang="en-US" dirty="0"/>
              <a:t> (As of February 2019)</a:t>
            </a:r>
            <a:endParaRPr lang="en-US" altLang="en-US" dirty="0"/>
          </a:p>
          <a:p>
            <a:pPr eaLnBrk="1" hangingPunct="1"/>
            <a:r>
              <a:rPr lang="en-US" altLang="en-US" dirty="0"/>
              <a:t>Industry Organizations</a:t>
            </a:r>
          </a:p>
          <a:p>
            <a:pPr lvl="1" eaLnBrk="1" hangingPunct="1"/>
            <a:r>
              <a:rPr lang="en-US" altLang="en-US" dirty="0"/>
              <a:t>MPLS Forum, </a:t>
            </a:r>
            <a:r>
              <a:rPr lang="en-US" altLang="en-US" dirty="0" err="1"/>
              <a:t>WiFi</a:t>
            </a:r>
            <a:r>
              <a:rPr lang="en-US" altLang="en-US" dirty="0"/>
              <a:t> Alliance, World Wide Web Consortium</a:t>
            </a:r>
          </a:p>
        </p:txBody>
      </p:sp>
    </p:spTree>
    <p:extLst>
      <p:ext uri="{BB962C8B-B14F-4D97-AF65-F5344CB8AC3E}">
        <p14:creationId xmlns:p14="http://schemas.microsoft.com/office/powerpoint/2010/main" val="34988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Services &amp; Applications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9457"/>
            <a:ext cx="11277600" cy="530134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Service</a:t>
            </a:r>
            <a:r>
              <a:rPr lang="en-US" altLang="en-US" dirty="0"/>
              <a:t>: Basic information transfer capability</a:t>
            </a:r>
          </a:p>
          <a:p>
            <a:pPr lvl="1" eaLnBrk="1" hangingPunct="1"/>
            <a:r>
              <a:rPr lang="en-US" altLang="en-US" dirty="0"/>
              <a:t>Internet transfer of individual block of information</a:t>
            </a:r>
          </a:p>
          <a:p>
            <a:pPr lvl="1" eaLnBrk="1" hangingPunct="1"/>
            <a:r>
              <a:rPr lang="en-US" altLang="en-US" dirty="0"/>
              <a:t>Internet reliable transfer of a stream of bytes</a:t>
            </a:r>
          </a:p>
          <a:p>
            <a:pPr lvl="1" eaLnBrk="1" hangingPunct="1"/>
            <a:r>
              <a:rPr lang="en-US" altLang="en-US" dirty="0"/>
              <a:t>Real-time transfer of a voice signal</a:t>
            </a:r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Applications</a:t>
            </a:r>
            <a:r>
              <a:rPr lang="en-US" altLang="en-US" dirty="0"/>
              <a:t> build on communication services</a:t>
            </a:r>
          </a:p>
          <a:p>
            <a:pPr lvl="1" eaLnBrk="1" hangingPunct="1"/>
            <a:r>
              <a:rPr lang="en-US" altLang="en-US" dirty="0"/>
              <a:t>E-mail &amp; web build on reliable stream service</a:t>
            </a:r>
          </a:p>
          <a:p>
            <a:pPr lvl="1" eaLnBrk="1" hangingPunct="1"/>
            <a:r>
              <a:rPr lang="en-US" altLang="en-US" dirty="0"/>
              <a:t>Fax and modems build on basic telephone service</a:t>
            </a:r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New applications </a:t>
            </a:r>
            <a:r>
              <a:rPr lang="en-US" altLang="en-US" dirty="0"/>
              <a:t>build on multiple networks</a:t>
            </a:r>
          </a:p>
          <a:p>
            <a:pPr lvl="1" eaLnBrk="1" hangingPunct="1"/>
            <a:r>
              <a:rPr lang="en-US" altLang="en-US" dirty="0"/>
              <a:t>SMS builds on Internet reliable stream service and cellular telephone text messaging</a:t>
            </a:r>
          </a:p>
        </p:txBody>
      </p:sp>
    </p:spTree>
    <p:extLst>
      <p:ext uri="{BB962C8B-B14F-4D97-AF65-F5344CB8AC3E}">
        <p14:creationId xmlns:p14="http://schemas.microsoft.com/office/powerpoint/2010/main" val="29510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a protocol?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10343"/>
            <a:ext cx="11255829" cy="5249183"/>
          </a:xfrm>
        </p:spPr>
        <p:txBody>
          <a:bodyPr/>
          <a:lstStyle/>
          <a:p>
            <a:pPr eaLnBrk="1" hangingPunct="1"/>
            <a:r>
              <a:rPr lang="en-US" altLang="en-US" dirty="0"/>
              <a:t>Communications between computers requires very specific unambiguous rules</a:t>
            </a:r>
          </a:p>
          <a:p>
            <a:pPr eaLnBrk="1" hangingPunct="1"/>
            <a:r>
              <a:rPr lang="en-US" altLang="en-US" dirty="0"/>
              <a:t>A </a:t>
            </a:r>
            <a:r>
              <a:rPr lang="en-US" altLang="en-US" dirty="0">
                <a:solidFill>
                  <a:schemeClr val="accent2"/>
                </a:solidFill>
              </a:rPr>
              <a:t>protocol</a:t>
            </a:r>
            <a:r>
              <a:rPr lang="en-US" altLang="en-US" dirty="0"/>
              <a:t> is </a:t>
            </a:r>
            <a:r>
              <a:rPr lang="en-US" altLang="en-US" u="sng" dirty="0"/>
              <a:t>a set of rules</a:t>
            </a:r>
            <a:r>
              <a:rPr lang="en-US" altLang="en-US" dirty="0"/>
              <a:t> that governs how two or more communicating parties are to interact</a:t>
            </a:r>
          </a:p>
          <a:p>
            <a:pPr lvl="1" eaLnBrk="1" hangingPunct="1"/>
            <a:r>
              <a:rPr lang="en-US" altLang="en-US" dirty="0"/>
              <a:t>Internet Protocol (IP)</a:t>
            </a:r>
          </a:p>
          <a:p>
            <a:pPr lvl="1" eaLnBrk="1" hangingPunct="1"/>
            <a:r>
              <a:rPr lang="en-US" altLang="en-US" dirty="0"/>
              <a:t>Transmission Control Protocol (TCP)</a:t>
            </a:r>
          </a:p>
          <a:p>
            <a:pPr lvl="1" eaLnBrk="1" hangingPunct="1"/>
            <a:r>
              <a:rPr lang="en-US" altLang="en-US" dirty="0" err="1"/>
              <a:t>HyperText</a:t>
            </a:r>
            <a:r>
              <a:rPr lang="en-US" altLang="en-US" dirty="0"/>
              <a:t> Transfer Protocol (HTTP)</a:t>
            </a:r>
          </a:p>
          <a:p>
            <a:pPr lvl="1" eaLnBrk="1" hangingPunct="1"/>
            <a:r>
              <a:rPr lang="en-US" altLang="en-US" dirty="0"/>
              <a:t>Simple Mail Transfer Protocol (SMTP)</a:t>
            </a:r>
          </a:p>
        </p:txBody>
      </p:sp>
    </p:spTree>
    <p:extLst>
      <p:ext uri="{BB962C8B-B14F-4D97-AF65-F5344CB8AC3E}">
        <p14:creationId xmlns:p14="http://schemas.microsoft.com/office/powerpoint/2010/main" val="32137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91440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What is a communication network?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27567"/>
            <a:ext cx="11201400" cy="288471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chemeClr val="accent2"/>
                </a:solidFill>
              </a:rPr>
              <a:t>equipment</a:t>
            </a:r>
            <a:r>
              <a:rPr lang="en-US" altLang="en-US" dirty="0"/>
              <a:t> (hardware &amp; software) and </a:t>
            </a:r>
            <a:r>
              <a:rPr lang="en-US" altLang="en-US" dirty="0">
                <a:solidFill>
                  <a:schemeClr val="accent2"/>
                </a:solidFill>
              </a:rPr>
              <a:t>facilities</a:t>
            </a:r>
            <a:r>
              <a:rPr lang="en-US" altLang="en-US" dirty="0"/>
              <a:t> that provide the basic communication service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Virtually invisible to the user;  Usually represented by a cloud</a:t>
            </a:r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985157" y="2718141"/>
            <a:ext cx="5072743" cy="20933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Equipment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Routers, servers, switches,  multiplexers, hubs, modems, …</a:t>
            </a:r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6170488" y="2718141"/>
            <a:ext cx="5138057" cy="20933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Facilities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Copper wires, coaxial cables, optical fiber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Ducts, conduits, telephone poles …</a:t>
            </a:r>
          </a:p>
        </p:txBody>
      </p: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1692275" y="5061858"/>
            <a:ext cx="8956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>
                <a:solidFill>
                  <a:schemeClr val="tx2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How are communication networks designed and operated?</a:t>
            </a:r>
          </a:p>
        </p:txBody>
      </p:sp>
    </p:spTree>
    <p:extLst>
      <p:ext uri="{BB962C8B-B14F-4D97-AF65-F5344CB8AC3E}">
        <p14:creationId xmlns:p14="http://schemas.microsoft.com/office/powerpoint/2010/main" val="39090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Reference Model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79133" y="1045029"/>
            <a:ext cx="9323009" cy="5131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7387" y="19812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7387" y="25796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7387" y="31781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7387" y="3785131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7387" y="43751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7387" y="49736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87387" y="557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758714" y="2027239"/>
            <a:ext cx="117179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97547" y="2596092"/>
            <a:ext cx="1329116" cy="568104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9144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Presentation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941225" y="3200401"/>
            <a:ext cx="85440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Session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865760" y="3786188"/>
            <a:ext cx="103708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Transport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933835" y="4375151"/>
            <a:ext cx="92474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907190" y="4962526"/>
            <a:ext cx="99867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Data Link</a:t>
            </a:r>
          </a:p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971963" y="5549901"/>
            <a:ext cx="89928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Physical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555624" y="1409701"/>
            <a:ext cx="145071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>
            <a:off x="1284287" y="1709739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57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OSI Reference </a:t>
            </a:r>
            <a:r>
              <a:rPr lang="en-US" dirty="0" smtClean="0"/>
              <a:t>Model &amp; TCP/IP Protocol Stack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79133" y="1045029"/>
            <a:ext cx="9323009" cy="5131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7387" y="19812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7387" y="25796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7387" y="31781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87387" y="3785131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87387" y="43751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7387" y="49736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87387" y="557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758714" y="2027239"/>
            <a:ext cx="117179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697547" y="2596092"/>
            <a:ext cx="1329116" cy="568104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9144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Presentation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941225" y="3200401"/>
            <a:ext cx="854402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Session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865760" y="3786188"/>
            <a:ext cx="103708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Transport</a:t>
            </a:r>
          </a:p>
          <a:p>
            <a:pPr algn="ctr"/>
            <a:r>
              <a:rPr lang="en-US" altLang="en-US" sz="1400" dirty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933835" y="4375151"/>
            <a:ext cx="92474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907190" y="4962526"/>
            <a:ext cx="998671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Data Link</a:t>
            </a:r>
          </a:p>
          <a:p>
            <a:pPr algn="ctr"/>
            <a:r>
              <a:rPr lang="en-US" altLang="en-US" sz="140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971963" y="5549901"/>
            <a:ext cx="89928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Physical</a:t>
            </a:r>
          </a:p>
          <a:p>
            <a:pPr algn="ctr"/>
            <a:r>
              <a:rPr lang="en-US" altLang="en-US" sz="14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555624" y="1409701"/>
            <a:ext cx="145071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</p:txBody>
      </p:sp>
      <p:sp>
        <p:nvSpPr>
          <p:cNvPr id="23" name="Line 45"/>
          <p:cNvSpPr>
            <a:spLocks noChangeShapeType="1"/>
          </p:cNvSpPr>
          <p:nvPr/>
        </p:nvSpPr>
        <p:spPr bwMode="auto">
          <a:xfrm>
            <a:off x="1284287" y="1709739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0328789" y="1996450"/>
            <a:ext cx="1346200" cy="181790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0329909" y="3800380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0329909" y="4390400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0329909" y="4988888"/>
            <a:ext cx="1346200" cy="1170613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10401236" y="2042488"/>
            <a:ext cx="117179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  <a:p>
            <a:pPr algn="ctr"/>
            <a:r>
              <a:rPr lang="en-US" altLang="en-US" sz="14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10403816" y="3930460"/>
            <a:ext cx="5148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TCP</a:t>
            </a:r>
            <a:endParaRPr lang="en-US" altLang="en-US" sz="1400" dirty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10545518" y="4534698"/>
            <a:ext cx="87915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IP Layer</a:t>
            </a:r>
            <a:endParaRPr lang="en-US" altLang="en-US" sz="1400" dirty="0">
              <a:solidFill>
                <a:schemeClr val="tx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10237290" y="5175181"/>
            <a:ext cx="1529197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Network </a:t>
            </a:r>
          </a:p>
          <a:p>
            <a:pPr algn="ctr"/>
            <a:r>
              <a:rPr lang="en-US" altLang="en-US" sz="1400" dirty="0" smtClean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Interface </a:t>
            </a:r>
          </a:p>
          <a:p>
            <a:pPr algn="ctr"/>
            <a:r>
              <a:rPr lang="en-US" altLang="en-US" sz="1400" dirty="0" smtClean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Layer</a:t>
            </a:r>
            <a:endParaRPr lang="en-US" altLang="en-US" sz="1400" dirty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10198146" y="1424950"/>
            <a:ext cx="145071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Application</a:t>
            </a:r>
          </a:p>
        </p:txBody>
      </p:sp>
      <p:sp>
        <p:nvSpPr>
          <p:cNvPr id="39" name="Line 45"/>
          <p:cNvSpPr>
            <a:spLocks noChangeShapeType="1"/>
          </p:cNvSpPr>
          <p:nvPr/>
        </p:nvSpPr>
        <p:spPr bwMode="auto">
          <a:xfrm>
            <a:off x="10926809" y="1724988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6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11072392" y="3944107"/>
            <a:ext cx="54662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dirty="0" smtClean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UDP</a:t>
            </a:r>
            <a:endParaRPr lang="en-US" altLang="en-US" sz="1400" dirty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cxnSp>
        <p:nvCxnSpPr>
          <p:cNvPr id="3" name="Straight Connector 2"/>
          <p:cNvCxnSpPr>
            <a:stCxn id="27" idx="0"/>
            <a:endCxn id="28" idx="0"/>
          </p:cNvCxnSpPr>
          <p:nvPr/>
        </p:nvCxnSpPr>
        <p:spPr>
          <a:xfrm>
            <a:off x="11003009" y="3800380"/>
            <a:ext cx="0" cy="590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33587" y="6159501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33587" y="4989243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26663" y="4387755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26663" y="3785131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33587" y="1990273"/>
            <a:ext cx="8295202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144871" y="920067"/>
            <a:ext cx="2327369" cy="5206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OSI 7 Layers</a:t>
            </a:r>
            <a:endParaRPr lang="en-US" altLang="en-US" sz="2800" dirty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9279669" y="928732"/>
            <a:ext cx="2898680" cy="52065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solidFill>
                  <a:schemeClr val="bg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TCP/IP Protocol</a:t>
            </a:r>
            <a:endParaRPr lang="en-US" altLang="en-US" sz="2800" dirty="0">
              <a:solidFill>
                <a:schemeClr val="bg1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084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Communication Network Architecture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7686"/>
            <a:ext cx="11212286" cy="501831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i="1" dirty="0">
                <a:solidFill>
                  <a:schemeClr val="accent2"/>
                </a:solidFill>
              </a:rPr>
              <a:t>Network architecture</a:t>
            </a:r>
            <a:r>
              <a:rPr lang="en-US" altLang="en-US" i="1" dirty="0"/>
              <a:t>:</a:t>
            </a:r>
            <a:r>
              <a:rPr lang="en-US" altLang="en-US" dirty="0"/>
              <a:t>  the plan that specifies how the network is built and operated</a:t>
            </a:r>
          </a:p>
          <a:p>
            <a:pPr eaLnBrk="1" hangingPunct="1"/>
            <a:r>
              <a:rPr lang="en-US" altLang="en-US" dirty="0"/>
              <a:t>Architecture is driven by the network services</a:t>
            </a:r>
          </a:p>
          <a:p>
            <a:pPr eaLnBrk="1" hangingPunct="1"/>
            <a:r>
              <a:rPr lang="en-US" altLang="en-US" dirty="0"/>
              <a:t>Overall communication process is complex</a:t>
            </a:r>
          </a:p>
          <a:p>
            <a:pPr eaLnBrk="1" hangingPunct="1"/>
            <a:r>
              <a:rPr lang="en-US" altLang="en-US" dirty="0"/>
              <a:t>Network architecture partitions overall communication process into separate functional areas called </a:t>
            </a:r>
            <a:r>
              <a:rPr lang="en-US" altLang="en-US" i="1" dirty="0">
                <a:solidFill>
                  <a:schemeClr val="accent2"/>
                </a:solidFill>
              </a:rPr>
              <a:t>layers</a:t>
            </a:r>
          </a:p>
          <a:p>
            <a:pPr eaLnBrk="1" hangingPunct="1"/>
            <a:endParaRPr lang="en-US" altLang="en-US" i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Next we will trace evolution of three network architectures:  telegraph, telephone, and computer networks</a:t>
            </a:r>
          </a:p>
        </p:txBody>
      </p:sp>
    </p:spTree>
    <p:extLst>
      <p:ext uri="{BB962C8B-B14F-4D97-AF65-F5344CB8AC3E}">
        <p14:creationId xmlns:p14="http://schemas.microsoft.com/office/powerpoint/2010/main" val="20470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Network Architecture Evolution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034143"/>
            <a:ext cx="11310257" cy="536665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Telegraph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Message switching &amp; digital transmission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Telephone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Circuit Switching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Analog transmission </a:t>
            </a:r>
            <a:r>
              <a:rPr lang="en-US" altLang="en-US" dirty="0">
                <a:cs typeface="Arial" panose="020B0604020202020204" pitchFamily="34" charset="0"/>
              </a:rPr>
              <a:t>→ digital transmission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Mobile communications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Packet switching &amp; computer applications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Next-Generation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Multiservice packet switching network</a:t>
            </a:r>
          </a:p>
        </p:txBody>
      </p:sp>
    </p:spTree>
    <p:extLst>
      <p:ext uri="{BB962C8B-B14F-4D97-AF65-F5344CB8AC3E}">
        <p14:creationId xmlns:p14="http://schemas.microsoft.com/office/powerpoint/2010/main" val="24475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653040-6DA6-404A-878A-9655FCD19C7B}">
  <ds:schemaRefs>
    <ds:schemaRef ds:uri="http://purl.org/dc/terms/"/>
    <ds:schemaRef ds:uri="dffadf15-067a-4e50-a3a9-77b93cbce0b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2eb25448-20fa-4ef5-83b3-759cb732aca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899</Words>
  <Application>Microsoft Office PowerPoint</Application>
  <PresentationFormat>Widescreen</PresentationFormat>
  <Paragraphs>191</Paragraphs>
  <Slides>27</Slides>
  <Notes>0</Notes>
  <HiddenSlides>7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NanumSquareRound ExtraBold</vt:lpstr>
      <vt:lpstr>TmonMonsori Black</vt:lpstr>
      <vt:lpstr>Arial</vt:lpstr>
      <vt:lpstr>Calibri</vt:lpstr>
      <vt:lpstr>Times New Roman</vt:lpstr>
      <vt:lpstr>Wingdings</vt:lpstr>
      <vt:lpstr>Office Theme</vt:lpstr>
      <vt:lpstr>Worksheet</vt:lpstr>
      <vt:lpstr>Clip</vt:lpstr>
      <vt:lpstr> Lecture 1  Overview of Communication Networks  and Services</vt:lpstr>
      <vt:lpstr>What is Computer Networks?</vt:lpstr>
      <vt:lpstr>Services &amp; Applications</vt:lpstr>
      <vt:lpstr>What is a protocol?</vt:lpstr>
      <vt:lpstr>What is a communication network?</vt:lpstr>
      <vt:lpstr>OSI Reference Model</vt:lpstr>
      <vt:lpstr>OSI Reference Model &amp; TCP/IP Protocol Stack</vt:lpstr>
      <vt:lpstr>Communication Network Architecture</vt:lpstr>
      <vt:lpstr>Network Architecture Evolution</vt:lpstr>
      <vt:lpstr>Network Architecture Evolution</vt:lpstr>
      <vt:lpstr>Brief History of the Internet</vt:lpstr>
      <vt:lpstr>Brief History of the Internet</vt:lpstr>
      <vt:lpstr>Brief History of the Internet</vt:lpstr>
      <vt:lpstr>Brief History of the Internet</vt:lpstr>
      <vt:lpstr>Wireless Communication Landscape</vt:lpstr>
      <vt:lpstr>5G Network</vt:lpstr>
      <vt:lpstr>5G Network</vt:lpstr>
      <vt:lpstr>Classification of interconnected processors by scale.</vt:lpstr>
      <vt:lpstr>Metric Units</vt:lpstr>
      <vt:lpstr>Ethernet Local Area Network</vt:lpstr>
      <vt:lpstr>Ethernet Medium Access Control</vt:lpstr>
      <vt:lpstr>The Internet</vt:lpstr>
      <vt:lpstr>Internet Protocol (IP)</vt:lpstr>
      <vt:lpstr>Names and IP Addresses</vt:lpstr>
      <vt:lpstr>Internet Applications</vt:lpstr>
      <vt:lpstr>Standards</vt:lpstr>
      <vt:lpstr>Standards Bodies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67</cp:revision>
  <dcterms:created xsi:type="dcterms:W3CDTF">2020-07-03T17:09:21Z</dcterms:created>
  <dcterms:modified xsi:type="dcterms:W3CDTF">2020-08-11T11:30:05Z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