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9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9" r:id="rId19"/>
    <p:sldId id="263" r:id="rId20"/>
    <p:sldId id="264" r:id="rId21"/>
    <p:sldId id="278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50088-2CBA-4235-B88E-898CED4B4353}" type="doc">
      <dgm:prSet loTypeId="urn:microsoft.com/office/officeart/2005/8/layout/venn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D91F225-2D83-40C4-AE62-35678C4E236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b="1" dirty="0">
              <a:solidFill>
                <a:schemeClr val="accent6">
                  <a:lumMod val="50000"/>
                </a:schemeClr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The root zone</a:t>
          </a:r>
          <a:r>
            <a:rPr lang="en-US" sz="1200" b="1" dirty="0"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.</a:t>
          </a:r>
        </a:p>
      </dgm:t>
    </dgm:pt>
    <dgm:pt modelId="{BA2735DF-AE5F-4743-9B29-67BC057E787A}" type="parTrans" cxnId="{2BF303B9-B3EE-4EA8-A09B-F5D7A0F66621}">
      <dgm:prSet/>
      <dgm:spPr/>
      <dgm:t>
        <a:bodyPr/>
        <a:lstStyle/>
        <a:p>
          <a:endParaRPr lang="en-US" b="1"/>
        </a:p>
      </dgm:t>
    </dgm:pt>
    <dgm:pt modelId="{5B55291B-FBEC-4C71-A8F6-91E797FFD3EE}" type="sibTrans" cxnId="{2BF303B9-B3EE-4EA8-A09B-F5D7A0F66621}">
      <dgm:prSet/>
      <dgm:spPr/>
      <dgm:t>
        <a:bodyPr/>
        <a:lstStyle/>
        <a:p>
          <a:endParaRPr lang="en-US" b="1"/>
        </a:p>
      </dgm:t>
    </dgm:pt>
    <dgm:pt modelId="{9B57517B-4BA8-48E1-9440-AFF07F08D81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.</a:t>
          </a:r>
          <a:r>
            <a:rPr lang="en-US" sz="1400" b="1" dirty="0" err="1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edu</a:t>
          </a:r>
          <a:endParaRPr lang="en-US" sz="1400" b="1" dirty="0">
            <a:solidFill>
              <a:schemeClr val="bg1"/>
            </a:solidFill>
            <a:latin typeface="NanumSquareRound ExtraBold" panose="020B0600000101010101" pitchFamily="34" charset="-127"/>
            <a:ea typeface="NanumSquareRound ExtraBold" panose="020B0600000101010101" pitchFamily="34" charset="-127"/>
          </a:endParaRPr>
        </a:p>
      </dgm:t>
    </dgm:pt>
    <dgm:pt modelId="{566A1A25-09C2-4E9D-B37A-197CD63464E6}" type="parTrans" cxnId="{BD147863-D9C9-4D4D-9304-A8EFEA000789}">
      <dgm:prSet/>
      <dgm:spPr/>
      <dgm:t>
        <a:bodyPr/>
        <a:lstStyle/>
        <a:p>
          <a:endParaRPr lang="en-US" b="1"/>
        </a:p>
      </dgm:t>
    </dgm:pt>
    <dgm:pt modelId="{F8CA0925-3451-4DED-A773-59469690106E}" type="sibTrans" cxnId="{BD147863-D9C9-4D4D-9304-A8EFEA000789}">
      <dgm:prSet/>
      <dgm:spPr/>
      <dgm:t>
        <a:bodyPr/>
        <a:lstStyle/>
        <a:p>
          <a:endParaRPr lang="en-US" b="1"/>
        </a:p>
      </dgm:t>
    </dgm:pt>
    <dgm:pt modelId="{9A470822-8396-4EB6-8F43-68CE6FD48D6E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400" b="1" dirty="0"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radford.edu</a:t>
          </a:r>
        </a:p>
      </dgm:t>
    </dgm:pt>
    <dgm:pt modelId="{C37002CC-4FCA-45AF-98E8-37AC14D883D2}" type="parTrans" cxnId="{691CC9AD-5DF1-4800-8E45-96D7E2B2D46A}">
      <dgm:prSet/>
      <dgm:spPr/>
      <dgm:t>
        <a:bodyPr/>
        <a:lstStyle/>
        <a:p>
          <a:endParaRPr lang="en-US" b="1"/>
        </a:p>
      </dgm:t>
    </dgm:pt>
    <dgm:pt modelId="{15918EC9-0490-4E29-9DBD-F7221B57D23F}" type="sibTrans" cxnId="{691CC9AD-5DF1-4800-8E45-96D7E2B2D46A}">
      <dgm:prSet/>
      <dgm:spPr/>
      <dgm:t>
        <a:bodyPr/>
        <a:lstStyle/>
        <a:p>
          <a:endParaRPr lang="en-US" b="1"/>
        </a:p>
      </dgm:t>
    </dgm:pt>
    <dgm:pt modelId="{0D7B5D6F-2DDD-47C3-A4CB-4258124C7F5B}">
      <dgm:prSet phldrT="[Text]" custT="1"/>
      <dgm:spPr/>
      <dgm:t>
        <a:bodyPr/>
        <a:lstStyle/>
        <a:p>
          <a:r>
            <a:rPr lang="en-US" sz="1400" b="1" dirty="0"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Network Lab in DA214</a:t>
          </a:r>
        </a:p>
      </dgm:t>
    </dgm:pt>
    <dgm:pt modelId="{722D9ACE-D4EA-4B5F-B2A4-5283DB1DBB86}" type="parTrans" cxnId="{8474A639-F68E-4C4E-9EEA-A0BB0D30C3AC}">
      <dgm:prSet/>
      <dgm:spPr/>
      <dgm:t>
        <a:bodyPr/>
        <a:lstStyle/>
        <a:p>
          <a:endParaRPr lang="en-US" b="1"/>
        </a:p>
      </dgm:t>
    </dgm:pt>
    <dgm:pt modelId="{7DCB7638-B5A1-48CD-AE76-0FC0A02CAAF6}" type="sibTrans" cxnId="{8474A639-F68E-4C4E-9EEA-A0BB0D30C3AC}">
      <dgm:prSet/>
      <dgm:spPr/>
      <dgm:t>
        <a:bodyPr/>
        <a:lstStyle/>
        <a:p>
          <a:endParaRPr lang="en-US" b="1"/>
        </a:p>
      </dgm:t>
    </dgm:pt>
    <dgm:pt modelId="{5C927E9E-B41E-4C47-AAC6-B1E3ED0AB2F2}" type="pres">
      <dgm:prSet presAssocID="{18650088-2CBA-4235-B88E-898CED4B4353}" presName="Name0" presStyleCnt="0">
        <dgm:presLayoutVars>
          <dgm:chMax val="7"/>
          <dgm:resizeHandles val="exact"/>
        </dgm:presLayoutVars>
      </dgm:prSet>
      <dgm:spPr/>
    </dgm:pt>
    <dgm:pt modelId="{F48576FF-F944-4B59-A9EC-83569413B816}" type="pres">
      <dgm:prSet presAssocID="{18650088-2CBA-4235-B88E-898CED4B4353}" presName="comp1" presStyleCnt="0"/>
      <dgm:spPr/>
    </dgm:pt>
    <dgm:pt modelId="{D0CE7CD9-3A16-4A3D-B780-330EEEDE6CDB}" type="pres">
      <dgm:prSet presAssocID="{18650088-2CBA-4235-B88E-898CED4B4353}" presName="circle1" presStyleLbl="node1" presStyleIdx="0" presStyleCnt="4"/>
      <dgm:spPr/>
    </dgm:pt>
    <dgm:pt modelId="{2D6931AF-D5AB-47E1-AD54-891CFD91D3FF}" type="pres">
      <dgm:prSet presAssocID="{18650088-2CBA-4235-B88E-898CED4B4353}" presName="c1text" presStyleLbl="node1" presStyleIdx="0" presStyleCnt="4">
        <dgm:presLayoutVars>
          <dgm:bulletEnabled val="1"/>
        </dgm:presLayoutVars>
      </dgm:prSet>
      <dgm:spPr/>
    </dgm:pt>
    <dgm:pt modelId="{6862A807-1721-479F-A815-52C61BADEF51}" type="pres">
      <dgm:prSet presAssocID="{18650088-2CBA-4235-B88E-898CED4B4353}" presName="comp2" presStyleCnt="0"/>
      <dgm:spPr/>
    </dgm:pt>
    <dgm:pt modelId="{F3BA4F64-5FF6-4E07-8031-CC2A0B335BAC}" type="pres">
      <dgm:prSet presAssocID="{18650088-2CBA-4235-B88E-898CED4B4353}" presName="circle2" presStyleLbl="node1" presStyleIdx="1" presStyleCnt="4"/>
      <dgm:spPr/>
    </dgm:pt>
    <dgm:pt modelId="{6985556F-E15D-4F30-B1A2-0D7F7C018EE3}" type="pres">
      <dgm:prSet presAssocID="{18650088-2CBA-4235-B88E-898CED4B4353}" presName="c2text" presStyleLbl="node1" presStyleIdx="1" presStyleCnt="4">
        <dgm:presLayoutVars>
          <dgm:bulletEnabled val="1"/>
        </dgm:presLayoutVars>
      </dgm:prSet>
      <dgm:spPr/>
    </dgm:pt>
    <dgm:pt modelId="{83735A17-4C1D-48C0-BB24-98AFF6168E6D}" type="pres">
      <dgm:prSet presAssocID="{18650088-2CBA-4235-B88E-898CED4B4353}" presName="comp3" presStyleCnt="0"/>
      <dgm:spPr/>
    </dgm:pt>
    <dgm:pt modelId="{826C849C-6681-4F79-9562-8A1781630F11}" type="pres">
      <dgm:prSet presAssocID="{18650088-2CBA-4235-B88E-898CED4B4353}" presName="circle3" presStyleLbl="node1" presStyleIdx="2" presStyleCnt="4"/>
      <dgm:spPr/>
    </dgm:pt>
    <dgm:pt modelId="{B3093020-9D77-4651-8FA3-C78AD499577A}" type="pres">
      <dgm:prSet presAssocID="{18650088-2CBA-4235-B88E-898CED4B4353}" presName="c3text" presStyleLbl="node1" presStyleIdx="2" presStyleCnt="4">
        <dgm:presLayoutVars>
          <dgm:bulletEnabled val="1"/>
        </dgm:presLayoutVars>
      </dgm:prSet>
      <dgm:spPr/>
    </dgm:pt>
    <dgm:pt modelId="{35CC3A8B-0248-4266-A8A6-196035683987}" type="pres">
      <dgm:prSet presAssocID="{18650088-2CBA-4235-B88E-898CED4B4353}" presName="comp4" presStyleCnt="0"/>
      <dgm:spPr/>
    </dgm:pt>
    <dgm:pt modelId="{955E3A25-145B-41EB-8B95-080F2578CD89}" type="pres">
      <dgm:prSet presAssocID="{18650088-2CBA-4235-B88E-898CED4B4353}" presName="circle4" presStyleLbl="node1" presStyleIdx="3" presStyleCnt="4"/>
      <dgm:spPr/>
    </dgm:pt>
    <dgm:pt modelId="{8E8BF27E-01E2-4597-BC79-7863A6280671}" type="pres">
      <dgm:prSet presAssocID="{18650088-2CBA-4235-B88E-898CED4B435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A07E907-A494-4555-A2F0-E1C304C173A9}" type="presOf" srcId="{0D7B5D6F-2DDD-47C3-A4CB-4258124C7F5B}" destId="{8E8BF27E-01E2-4597-BC79-7863A6280671}" srcOrd="1" destOrd="0" presId="urn:microsoft.com/office/officeart/2005/8/layout/venn2"/>
    <dgm:cxn modelId="{E6D96A23-9DB1-4757-A883-A36EF8341A1C}" type="presOf" srcId="{9A470822-8396-4EB6-8F43-68CE6FD48D6E}" destId="{B3093020-9D77-4651-8FA3-C78AD499577A}" srcOrd="1" destOrd="0" presId="urn:microsoft.com/office/officeart/2005/8/layout/venn2"/>
    <dgm:cxn modelId="{18FDE138-AD47-4479-8017-A6941FEA4BE7}" type="presOf" srcId="{FD91F225-2D83-40C4-AE62-35678C4E2361}" destId="{2D6931AF-D5AB-47E1-AD54-891CFD91D3FF}" srcOrd="1" destOrd="0" presId="urn:microsoft.com/office/officeart/2005/8/layout/venn2"/>
    <dgm:cxn modelId="{8474A639-F68E-4C4E-9EEA-A0BB0D30C3AC}" srcId="{18650088-2CBA-4235-B88E-898CED4B4353}" destId="{0D7B5D6F-2DDD-47C3-A4CB-4258124C7F5B}" srcOrd="3" destOrd="0" parTransId="{722D9ACE-D4EA-4B5F-B2A4-5283DB1DBB86}" sibTransId="{7DCB7638-B5A1-48CD-AE76-0FC0A02CAAF6}"/>
    <dgm:cxn modelId="{BD147863-D9C9-4D4D-9304-A8EFEA000789}" srcId="{18650088-2CBA-4235-B88E-898CED4B4353}" destId="{9B57517B-4BA8-48E1-9440-AFF07F08D810}" srcOrd="1" destOrd="0" parTransId="{566A1A25-09C2-4E9D-B37A-197CD63464E6}" sibTransId="{F8CA0925-3451-4DED-A773-59469690106E}"/>
    <dgm:cxn modelId="{AE1B2A46-5AE5-4BE8-9DFD-C9C87AEC3CCD}" type="presOf" srcId="{9B57517B-4BA8-48E1-9440-AFF07F08D810}" destId="{6985556F-E15D-4F30-B1A2-0D7F7C018EE3}" srcOrd="1" destOrd="0" presId="urn:microsoft.com/office/officeart/2005/8/layout/venn2"/>
    <dgm:cxn modelId="{2FFB476A-68FB-4DC3-9B19-D531EB6398F5}" type="presOf" srcId="{FD91F225-2D83-40C4-AE62-35678C4E2361}" destId="{D0CE7CD9-3A16-4A3D-B780-330EEEDE6CDB}" srcOrd="0" destOrd="0" presId="urn:microsoft.com/office/officeart/2005/8/layout/venn2"/>
    <dgm:cxn modelId="{6BB0916C-359C-4DA0-8006-F75FDCC3B707}" type="presOf" srcId="{9A470822-8396-4EB6-8F43-68CE6FD48D6E}" destId="{826C849C-6681-4F79-9562-8A1781630F11}" srcOrd="0" destOrd="0" presId="urn:microsoft.com/office/officeart/2005/8/layout/venn2"/>
    <dgm:cxn modelId="{4CF36D4D-12E7-46F9-9A45-5679D9FCFD08}" type="presOf" srcId="{18650088-2CBA-4235-B88E-898CED4B4353}" destId="{5C927E9E-B41E-4C47-AAC6-B1E3ED0AB2F2}" srcOrd="0" destOrd="0" presId="urn:microsoft.com/office/officeart/2005/8/layout/venn2"/>
    <dgm:cxn modelId="{7BAA788F-2838-4B17-B4A0-B92A52438D04}" type="presOf" srcId="{9B57517B-4BA8-48E1-9440-AFF07F08D810}" destId="{F3BA4F64-5FF6-4E07-8031-CC2A0B335BAC}" srcOrd="0" destOrd="0" presId="urn:microsoft.com/office/officeart/2005/8/layout/venn2"/>
    <dgm:cxn modelId="{75D10795-038D-413D-99F7-05AB261CF722}" type="presOf" srcId="{0D7B5D6F-2DDD-47C3-A4CB-4258124C7F5B}" destId="{955E3A25-145B-41EB-8B95-080F2578CD89}" srcOrd="0" destOrd="0" presId="urn:microsoft.com/office/officeart/2005/8/layout/venn2"/>
    <dgm:cxn modelId="{691CC9AD-5DF1-4800-8E45-96D7E2B2D46A}" srcId="{18650088-2CBA-4235-B88E-898CED4B4353}" destId="{9A470822-8396-4EB6-8F43-68CE6FD48D6E}" srcOrd="2" destOrd="0" parTransId="{C37002CC-4FCA-45AF-98E8-37AC14D883D2}" sibTransId="{15918EC9-0490-4E29-9DBD-F7221B57D23F}"/>
    <dgm:cxn modelId="{2BF303B9-B3EE-4EA8-A09B-F5D7A0F66621}" srcId="{18650088-2CBA-4235-B88E-898CED4B4353}" destId="{FD91F225-2D83-40C4-AE62-35678C4E2361}" srcOrd="0" destOrd="0" parTransId="{BA2735DF-AE5F-4743-9B29-67BC057E787A}" sibTransId="{5B55291B-FBEC-4C71-A8F6-91E797FFD3EE}"/>
    <dgm:cxn modelId="{D2F410A9-4CC2-4DC1-97E6-07508AD60BCA}" type="presParOf" srcId="{5C927E9E-B41E-4C47-AAC6-B1E3ED0AB2F2}" destId="{F48576FF-F944-4B59-A9EC-83569413B816}" srcOrd="0" destOrd="0" presId="urn:microsoft.com/office/officeart/2005/8/layout/venn2"/>
    <dgm:cxn modelId="{D441178E-C94C-4FE2-945D-87762A91EF6D}" type="presParOf" srcId="{F48576FF-F944-4B59-A9EC-83569413B816}" destId="{D0CE7CD9-3A16-4A3D-B780-330EEEDE6CDB}" srcOrd="0" destOrd="0" presId="urn:microsoft.com/office/officeart/2005/8/layout/venn2"/>
    <dgm:cxn modelId="{3493AA70-4028-4EC4-AB9A-D54D9709B368}" type="presParOf" srcId="{F48576FF-F944-4B59-A9EC-83569413B816}" destId="{2D6931AF-D5AB-47E1-AD54-891CFD91D3FF}" srcOrd="1" destOrd="0" presId="urn:microsoft.com/office/officeart/2005/8/layout/venn2"/>
    <dgm:cxn modelId="{F613C415-09D9-44EA-8CAB-79F81E3A9087}" type="presParOf" srcId="{5C927E9E-B41E-4C47-AAC6-B1E3ED0AB2F2}" destId="{6862A807-1721-479F-A815-52C61BADEF51}" srcOrd="1" destOrd="0" presId="urn:microsoft.com/office/officeart/2005/8/layout/venn2"/>
    <dgm:cxn modelId="{041223C2-18FB-4268-9096-643B2B358F9A}" type="presParOf" srcId="{6862A807-1721-479F-A815-52C61BADEF51}" destId="{F3BA4F64-5FF6-4E07-8031-CC2A0B335BAC}" srcOrd="0" destOrd="0" presId="urn:microsoft.com/office/officeart/2005/8/layout/venn2"/>
    <dgm:cxn modelId="{4FC63E8C-5761-4846-86BD-49A9281D87BC}" type="presParOf" srcId="{6862A807-1721-479F-A815-52C61BADEF51}" destId="{6985556F-E15D-4F30-B1A2-0D7F7C018EE3}" srcOrd="1" destOrd="0" presId="urn:microsoft.com/office/officeart/2005/8/layout/venn2"/>
    <dgm:cxn modelId="{778E4271-BB71-401D-B410-C710A9E97B20}" type="presParOf" srcId="{5C927E9E-B41E-4C47-AAC6-B1E3ED0AB2F2}" destId="{83735A17-4C1D-48C0-BB24-98AFF6168E6D}" srcOrd="2" destOrd="0" presId="urn:microsoft.com/office/officeart/2005/8/layout/venn2"/>
    <dgm:cxn modelId="{D0E157A4-0211-41B6-9106-D83F48970232}" type="presParOf" srcId="{83735A17-4C1D-48C0-BB24-98AFF6168E6D}" destId="{826C849C-6681-4F79-9562-8A1781630F11}" srcOrd="0" destOrd="0" presId="urn:microsoft.com/office/officeart/2005/8/layout/venn2"/>
    <dgm:cxn modelId="{3A83E9B3-0410-4BA4-BDC6-D6C4274BD7F2}" type="presParOf" srcId="{83735A17-4C1D-48C0-BB24-98AFF6168E6D}" destId="{B3093020-9D77-4651-8FA3-C78AD499577A}" srcOrd="1" destOrd="0" presId="urn:microsoft.com/office/officeart/2005/8/layout/venn2"/>
    <dgm:cxn modelId="{C38C0D06-4E02-4CA4-8460-67C479974265}" type="presParOf" srcId="{5C927E9E-B41E-4C47-AAC6-B1E3ED0AB2F2}" destId="{35CC3A8B-0248-4266-A8A6-196035683987}" srcOrd="3" destOrd="0" presId="urn:microsoft.com/office/officeart/2005/8/layout/venn2"/>
    <dgm:cxn modelId="{A6AECAF8-B1A8-4D72-921B-BDC368EE5250}" type="presParOf" srcId="{35CC3A8B-0248-4266-A8A6-196035683987}" destId="{955E3A25-145B-41EB-8B95-080F2578CD89}" srcOrd="0" destOrd="0" presId="urn:microsoft.com/office/officeart/2005/8/layout/venn2"/>
    <dgm:cxn modelId="{91CDFA7A-C400-4D1B-BFD8-C2E337959A6D}" type="presParOf" srcId="{35CC3A8B-0248-4266-A8A6-196035683987}" destId="{8E8BF27E-01E2-4597-BC79-7863A628067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E7CD9-3A16-4A3D-B780-330EEEDE6CDB}">
      <dsp:nvSpPr>
        <dsp:cNvPr id="0" name=""/>
        <dsp:cNvSpPr/>
      </dsp:nvSpPr>
      <dsp:spPr>
        <a:xfrm>
          <a:off x="1908969" y="0"/>
          <a:ext cx="4411662" cy="4411662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6">
                  <a:lumMod val="50000"/>
                </a:schemeClr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The root zone</a:t>
          </a:r>
          <a:r>
            <a:rPr lang="en-US" sz="1200" b="1" kern="1200" dirty="0"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.</a:t>
          </a:r>
        </a:p>
      </dsp:txBody>
      <dsp:txXfrm>
        <a:off x="3498049" y="220583"/>
        <a:ext cx="1233500" cy="661749"/>
      </dsp:txXfrm>
    </dsp:sp>
    <dsp:sp modelId="{F3BA4F64-5FF6-4E07-8031-CC2A0B335BAC}">
      <dsp:nvSpPr>
        <dsp:cNvPr id="0" name=""/>
        <dsp:cNvSpPr/>
      </dsp:nvSpPr>
      <dsp:spPr>
        <a:xfrm>
          <a:off x="2350135" y="882332"/>
          <a:ext cx="3529329" cy="3529329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.</a:t>
          </a:r>
          <a:r>
            <a:rPr lang="en-US" sz="1400" b="1" kern="1200" dirty="0" err="1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edu</a:t>
          </a:r>
          <a:endParaRPr lang="en-US" sz="1400" b="1" kern="1200" dirty="0">
            <a:solidFill>
              <a:schemeClr val="bg1"/>
            </a:solidFill>
            <a:latin typeface="NanumSquareRound ExtraBold" panose="020B0600000101010101" pitchFamily="34" charset="-127"/>
            <a:ea typeface="NanumSquareRound ExtraBold" panose="020B0600000101010101" pitchFamily="34" charset="-127"/>
          </a:endParaRPr>
        </a:p>
      </dsp:txBody>
      <dsp:txXfrm>
        <a:off x="3498049" y="1094092"/>
        <a:ext cx="1233500" cy="635279"/>
      </dsp:txXfrm>
    </dsp:sp>
    <dsp:sp modelId="{826C849C-6681-4F79-9562-8A1781630F11}">
      <dsp:nvSpPr>
        <dsp:cNvPr id="0" name=""/>
        <dsp:cNvSpPr/>
      </dsp:nvSpPr>
      <dsp:spPr>
        <a:xfrm>
          <a:off x="2791301" y="1764664"/>
          <a:ext cx="2646997" cy="2646997"/>
        </a:xfrm>
        <a:prstGeom prst="ellipse">
          <a:avLst/>
        </a:prstGeom>
        <a:solidFill>
          <a:srgbClr val="FF6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radford.edu</a:t>
          </a:r>
        </a:p>
      </dsp:txBody>
      <dsp:txXfrm>
        <a:off x="3498049" y="1963189"/>
        <a:ext cx="1233500" cy="595574"/>
      </dsp:txXfrm>
    </dsp:sp>
    <dsp:sp modelId="{955E3A25-145B-41EB-8B95-080F2578CD89}">
      <dsp:nvSpPr>
        <dsp:cNvPr id="0" name=""/>
        <dsp:cNvSpPr/>
      </dsp:nvSpPr>
      <dsp:spPr>
        <a:xfrm>
          <a:off x="3232467" y="2646997"/>
          <a:ext cx="1764664" cy="176466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-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-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-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NanumSquareRound ExtraBold" panose="020B0600000101010101" pitchFamily="34" charset="-127"/>
              <a:ea typeface="NanumSquareRound ExtraBold" panose="020B0600000101010101" pitchFamily="34" charset="-127"/>
            </a:rPr>
            <a:t>Network Lab in DA214</a:t>
          </a:r>
        </a:p>
      </dsp:txBody>
      <dsp:txXfrm>
        <a:off x="3490896" y="3088163"/>
        <a:ext cx="1247806" cy="882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499C9-7C76-481E-B200-ABF9DBB1A59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AECD1-0923-4D90-A1C7-537CBA5A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.arpa (Address and Routing Parameter Area)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E24FE6-4E8E-4689-8AD2-445271B444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6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r>
              <a:rPr lang="ko-KR" altLang="en-US" dirty="0"/>
              <a:t>글자체 테스트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r>
              <a:rPr lang="ko-KR" altLang="en-US" dirty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7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oth.net/services/nslookup-man.php" TargetMode="External"/><Relationship Id="rId2" Type="http://schemas.openxmlformats.org/officeDocument/2006/relationships/hyperlink" Target="http://cr.yp.to/djbdns/intro-d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.yp.to/djbdns/dot-arpa.html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cr.yp.to/djbdns/intro-dns.html#revers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nternic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ann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hyperlink" Target="http://www.root-servers.org/" TargetMode="Externa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FFC000"/>
                </a:solidFill>
              </a:rPr>
              <a:t> Lecture 2-2 </a:t>
            </a:r>
            <a:br>
              <a:rPr lang="en-US" altLang="en-US" sz="4400" dirty="0"/>
            </a:br>
            <a:r>
              <a:rPr lang="en-US" altLang="en-US" sz="4400" dirty="0"/>
              <a:t>Domain Name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58" y="2434223"/>
            <a:ext cx="5852160" cy="385572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7515209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DNS Zones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222696"/>
              </p:ext>
            </p:extLst>
          </p:nvPr>
        </p:nvGraphicFramePr>
        <p:xfrm>
          <a:off x="1981200" y="1719263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4" descr="C:\Documents and Settings\Hwajung Lee\Local Settings\Temporary Internet Files\Content.IE5\M2OXP034\MC90007872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267200"/>
            <a:ext cx="173831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Documents and Settings\Hwajung Lee\Local Settings\Temporary Internet Files\Content.IE5\LFVCVSU8\MC90007871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267201"/>
            <a:ext cx="7889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86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DNS Servers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4621"/>
            <a:ext cx="1121369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Each DNS zone has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domain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At least a primary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Probably a secondary server as well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computer that maintains a single master list of DNS Names and IP Addresses for a zone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Has Authority for that Zone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Is known as the primary server for the zone</a:t>
            </a:r>
          </a:p>
        </p:txBody>
      </p:sp>
    </p:spTree>
    <p:extLst>
      <p:ext uri="{BB962C8B-B14F-4D97-AF65-F5344CB8AC3E}">
        <p14:creationId xmlns:p14="http://schemas.microsoft.com/office/powerpoint/2010/main" val="77061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Address “Translation”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0877"/>
            <a:ext cx="11135032" cy="497512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Domain Name System (DNS)</a:t>
            </a:r>
          </a:p>
          <a:p>
            <a:pPr lvl="1" eaLnBrk="1" hangingPunct="1"/>
            <a:r>
              <a:rPr lang="en-US" altLang="en-US" dirty="0"/>
              <a:t>Given a Domain Name (e.g., yahoo.com), lookup the IP address.</a:t>
            </a:r>
          </a:p>
          <a:p>
            <a:pPr lvl="1" eaLnBrk="1" hangingPunct="1"/>
            <a:r>
              <a:rPr lang="en-US" altLang="en-US" dirty="0"/>
              <a:t>Command </a:t>
            </a:r>
            <a:r>
              <a:rPr lang="en-US" altLang="en-US" dirty="0" err="1"/>
              <a:t>nslookup</a:t>
            </a:r>
            <a:r>
              <a:rPr lang="en-US" altLang="en-US" dirty="0"/>
              <a:t> &lt;somedomain.com&gt; returns: </a:t>
            </a:r>
          </a:p>
          <a:p>
            <a:pPr lvl="2" eaLnBrk="1" hangingPunct="1"/>
            <a:r>
              <a:rPr lang="en-US" altLang="en-US" sz="2400" dirty="0"/>
              <a:t>DNS Server name &amp; IP </a:t>
            </a:r>
            <a:r>
              <a:rPr lang="en-US" altLang="en-US" sz="2400" dirty="0" err="1"/>
              <a:t>addr</a:t>
            </a:r>
            <a:endParaRPr lang="en-US" altLang="en-US" sz="2400" dirty="0"/>
          </a:p>
          <a:p>
            <a:pPr lvl="2" eaLnBrk="1" hangingPunct="1"/>
            <a:r>
              <a:rPr lang="en-US" altLang="en-US" sz="2400" dirty="0"/>
              <a:t>IP address(</a:t>
            </a:r>
            <a:r>
              <a:rPr lang="en-US" altLang="en-US" sz="2400" dirty="0" err="1"/>
              <a:t>es</a:t>
            </a:r>
            <a:r>
              <a:rPr lang="en-US" altLang="en-US" sz="2400" dirty="0"/>
              <a:t>) of the domain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324600" y="3008670"/>
            <a:ext cx="5471652" cy="3477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Microsoft Windows 2000 [Version 5.00.2195]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(C) Copyright 1985-2000 Microsoft Corp.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H:\&gt;nslookup yahoo.com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Server:  newriver.radford.edu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Address:  137.45.26.19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Non-authoritative answer: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Name:    yahoo.com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Addresses:  64.58.79.230, 66.218.71.198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07876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nslookup</a:t>
            </a:r>
            <a:r>
              <a:rPr lang="en-US" altLang="en-US" dirty="0"/>
              <a:t> – DNS Translation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Manual Page for </a:t>
            </a:r>
            <a:r>
              <a:rPr lang="en-US" altLang="en-US" dirty="0" err="1"/>
              <a:t>nslookup</a:t>
            </a:r>
            <a:r>
              <a:rPr lang="en-US" altLang="en-US" dirty="0"/>
              <a:t> can be found at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dirty="0">
                <a:hlinkClick r:id="rId2"/>
              </a:rPr>
              <a:t>http://cr.yp.to/djbdns/intro-dns.html 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dirty="0">
                <a:hlinkClick r:id="rId3"/>
              </a:rPr>
              <a:t>http://www.kloth.net/services/nslookup-man.php</a:t>
            </a:r>
            <a:endParaRPr lang="en-US" altLang="en-US" dirty="0"/>
          </a:p>
          <a:p>
            <a:pPr eaLnBrk="1" hangingPunct="1"/>
            <a:r>
              <a:rPr lang="en-US" altLang="en-US" dirty="0"/>
              <a:t>It is for Unix shell, but most operation is same for WIN2K or up.</a:t>
            </a:r>
          </a:p>
          <a:p>
            <a:pPr eaLnBrk="1" hangingPunct="1"/>
            <a:r>
              <a:rPr lang="en-US" altLang="en-US" dirty="0"/>
              <a:t>The command </a:t>
            </a:r>
            <a:r>
              <a:rPr lang="en-US" altLang="en-US" b="1" dirty="0" err="1">
                <a:latin typeface="Courier" pitchFamily="49" charset="0"/>
              </a:rPr>
              <a:t>nslookup</a:t>
            </a:r>
            <a:r>
              <a:rPr lang="en-US" altLang="en-US" dirty="0"/>
              <a:t> allows DNS translation to a DOS </a:t>
            </a:r>
            <a:r>
              <a:rPr lang="en-US" altLang="en-US" dirty="0" err="1"/>
              <a:t>cmd</a:t>
            </a:r>
            <a:r>
              <a:rPr lang="en-US" altLang="en-US" dirty="0"/>
              <a:t> window.</a:t>
            </a:r>
          </a:p>
          <a:p>
            <a:pPr eaLnBrk="1" hangingPunct="1"/>
            <a:endParaRPr lang="en-US" altLang="en-US" b="1" dirty="0"/>
          </a:p>
        </p:txBody>
      </p:sp>
      <p:pic>
        <p:nvPicPr>
          <p:cNvPr id="20484" name="Picture 5" descr="C:\Documents and Settings\Hwajung Lee\Local Settings\Temporary Internet Files\Content.IE5\GB3MOYO1\MP90034140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810001"/>
            <a:ext cx="19145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64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0351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nslookup</a:t>
            </a:r>
            <a:endParaRPr lang="en-US" altLang="en-US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326194" y="117693"/>
            <a:ext cx="7266039" cy="6740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H:\&gt;nslookup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Default Server:  newriver.radford.edu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Address:  137.45.26.19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&gt; 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Commands:   (identifiers are shown in uppercase, [] means optional)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NAME            - print info about the host/domain NAME using default server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NAME1 NAME2     - as above, but use NAME2 as server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help or ?       - print info on common commands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set OPTION      - set an option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all                 - print options, current server and host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[no]debug           - print debugging information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[no]d2              - print exhaustive debugging information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[no]</a:t>
            </a:r>
            <a:r>
              <a:rPr lang="en-US" altLang="en-US" sz="1200" dirty="0" err="1"/>
              <a:t>defname</a:t>
            </a:r>
            <a:r>
              <a:rPr lang="en-US" altLang="en-US" sz="1200" dirty="0"/>
              <a:t>         - append domain name to each query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[no]</a:t>
            </a:r>
            <a:r>
              <a:rPr lang="en-US" altLang="en-US" sz="1200" dirty="0" err="1"/>
              <a:t>recurse</a:t>
            </a:r>
            <a:r>
              <a:rPr lang="en-US" altLang="en-US" sz="1200" dirty="0"/>
              <a:t>         - ask for recursive answer to query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[no]search          - use domain search list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[no]</a:t>
            </a:r>
            <a:r>
              <a:rPr lang="en-US" altLang="en-US" sz="1200" dirty="0" err="1"/>
              <a:t>vc</a:t>
            </a:r>
            <a:r>
              <a:rPr lang="en-US" altLang="en-US" sz="1200" dirty="0"/>
              <a:t>              - always use a virtual circuit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domain=NAME         - set default domain name to NAME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</a:t>
            </a:r>
            <a:r>
              <a:rPr lang="en-US" altLang="en-US" sz="1200" dirty="0" err="1"/>
              <a:t>srchlist</a:t>
            </a:r>
            <a:r>
              <a:rPr lang="en-US" altLang="en-US" sz="1200" dirty="0"/>
              <a:t>=N1[/N2/.../N6] - set domain to N1 and search list to N1,N2, etc.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root=NAME           - set root server to NAME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retry=X             - set number of retries to X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timeout=X           - set initial time-out interval to X seconds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type=X              - set query type (ex. A,ANY,CNAME,MX,NS,PTR,SOA,SRV)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</a:t>
            </a:r>
            <a:r>
              <a:rPr lang="en-US" altLang="en-US" sz="1200" dirty="0" err="1"/>
              <a:t>querytype</a:t>
            </a:r>
            <a:r>
              <a:rPr lang="en-US" altLang="en-US" sz="1200" dirty="0"/>
              <a:t>=X         - same as type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class=X             - set query class (ex. IN (Internet), ANY)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[no]</a:t>
            </a:r>
            <a:r>
              <a:rPr lang="en-US" altLang="en-US" sz="1200" dirty="0" err="1"/>
              <a:t>msxfr</a:t>
            </a:r>
            <a:r>
              <a:rPr lang="en-US" altLang="en-US" sz="1200" dirty="0"/>
              <a:t>           - use MS fast zone transfer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</a:t>
            </a:r>
            <a:r>
              <a:rPr lang="en-US" altLang="en-US" sz="1200" dirty="0" err="1"/>
              <a:t>ixfrver</a:t>
            </a:r>
            <a:r>
              <a:rPr lang="en-US" altLang="en-US" sz="1200" dirty="0"/>
              <a:t>=X           - current version to use in IXFR transfer request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server NAME     - set default server to NAME, using current default server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err="1"/>
              <a:t>lserver</a:t>
            </a:r>
            <a:r>
              <a:rPr lang="en-US" altLang="en-US" sz="1200" dirty="0"/>
              <a:t> NAME    - set default server to NAME, using initial server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finger [USER]   - finger the optional NAME at the current default host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root            - set current default server to the root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ls [opt] DOMAIN [&gt; FILE] - list addresses in DOMAIN (optional: output to FILE)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-a          -  list canonical names and aliases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-d          -  list all records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  -t TYPE     -  list records of the given type (e.g. A,CNAME,MX,NS,PTR etc.)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view FILE           - sort an 'ls' output file and view it with </a:t>
            </a:r>
            <a:r>
              <a:rPr lang="en-US" altLang="en-US" sz="1200" dirty="0" err="1"/>
              <a:t>pg</a:t>
            </a:r>
            <a:endParaRPr lang="en-US" altLang="en-US" sz="12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exit            - exit the program</a:t>
            </a:r>
          </a:p>
        </p:txBody>
      </p:sp>
    </p:spTree>
    <p:extLst>
      <p:ext uri="{BB962C8B-B14F-4D97-AF65-F5344CB8AC3E}">
        <p14:creationId xmlns:p14="http://schemas.microsoft.com/office/powerpoint/2010/main" val="227156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.</a:t>
            </a:r>
            <a:r>
              <a:rPr lang="en-US" altLang="en-US" dirty="0" err="1"/>
              <a:t>arpa</a:t>
            </a:r>
            <a:endParaRPr lang="en-US" alt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7750"/>
            <a:ext cx="9982200" cy="4530725"/>
          </a:xfrm>
        </p:spPr>
        <p:txBody>
          <a:bodyPr/>
          <a:lstStyle/>
          <a:p>
            <a:pPr eaLnBrk="1" hangingPunct="1"/>
            <a:r>
              <a:rPr lang="en-US" altLang="en-US" dirty="0"/>
              <a:t>An explicit way to signal for reverse translation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>
                <a:hlinkClick r:id="rId3"/>
              </a:rPr>
              <a:t>http://cr.yp.to/djbdns/dot-arpa.html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Reverse lookups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>
                <a:hlinkClick r:id="rId4"/>
              </a:rPr>
              <a:t>http://cr.yp.to/djbdns/intro-dns.html#reverse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3556" name="Picture 5" descr="C:\Documents and Settings\Hwajung Lee\Local Settings\Temporary Internet Files\Content.IE5\FJF3QZOT\MP90030926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43" y="4677698"/>
            <a:ext cx="21605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C:\Documents and Settings\Hwajung Lee\Local Settings\Temporary Internet Files\Content.IE5\FJF3QZOT\MP90030926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05" y="4701511"/>
            <a:ext cx="21685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C:\Documents and Settings\Hwajung Lee\Local Settings\Temporary Internet Files\Content.IE5\GB3MOYO1\MP900401003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30" y="3687097"/>
            <a:ext cx="12477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51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16" y="-1"/>
            <a:ext cx="11729884" cy="934065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Domain Name System (DNS)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2895600" y="2041525"/>
            <a:ext cx="6553200" cy="32766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7172" name="Picture 4" descr="MACPOW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336925"/>
            <a:ext cx="1019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SUPSER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6" y="3413125"/>
            <a:ext cx="854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733800" y="3870325"/>
            <a:ext cx="533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409950" y="3032126"/>
            <a:ext cx="425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DNS Request Message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“The host name is rucs.radford.edu”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095501" y="4479926"/>
            <a:ext cx="1412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Originating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Host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232901" y="4479926"/>
            <a:ext cx="931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17787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743200" y="2819400"/>
            <a:ext cx="6553200" cy="32766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181850" y="1524001"/>
            <a:ext cx="1428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DNS Table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181600" y="1905000"/>
            <a:ext cx="5029200" cy="160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Host Name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rucs.radford.edu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…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229601" y="1905000"/>
            <a:ext cx="19653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IP Address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137.45.192.100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…</a:t>
            </a:r>
          </a:p>
        </p:txBody>
      </p:sp>
      <p:pic>
        <p:nvPicPr>
          <p:cNvPr id="8199" name="Picture 7" descr="MACPOW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4114800"/>
            <a:ext cx="1019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SUPSER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6" y="4191000"/>
            <a:ext cx="854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3581400" y="4876800"/>
            <a:ext cx="5334000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243388" y="4937126"/>
            <a:ext cx="419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DNS Response Message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“The IP address is 137.45.192.100”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905001" y="5257801"/>
            <a:ext cx="1412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Originating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Host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9004301" y="5257801"/>
            <a:ext cx="931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DNS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Server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Domain Name System (DNS)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48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(Example) Nslookup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6032090" cy="4419600"/>
          </a:xfrm>
        </p:spPr>
        <p:txBody>
          <a:bodyPr/>
          <a:lstStyle/>
          <a:p>
            <a:pPr eaLnBrk="1" hangingPunct="1"/>
            <a:r>
              <a:rPr lang="en-US" altLang="en-US" dirty="0"/>
              <a:t>Server newriver.radford.edu</a:t>
            </a:r>
          </a:p>
          <a:p>
            <a:pPr lvl="1" eaLnBrk="1" hangingPunct="1"/>
            <a:r>
              <a:rPr lang="en-US" altLang="en-US" u="sng" dirty="0"/>
              <a:t>Not authoritative</a:t>
            </a:r>
            <a:r>
              <a:rPr lang="en-US" altLang="en-US" dirty="0"/>
              <a:t> for yahoo.com</a:t>
            </a:r>
          </a:p>
          <a:p>
            <a:pPr lvl="1" eaLnBrk="1" hangingPunct="1"/>
            <a:r>
              <a:rPr lang="en-US" altLang="en-US" u="sng" dirty="0"/>
              <a:t>Authoritative</a:t>
            </a:r>
            <a:r>
              <a:rPr lang="en-US" altLang="en-US" dirty="0"/>
              <a:t> for </a:t>
            </a:r>
            <a:r>
              <a:rPr lang="en-US" altLang="en-US" dirty="0" err="1"/>
              <a:t>neelix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Relative form used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727722" y="1295400"/>
            <a:ext cx="47244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C:\&gt;nslookup yahoo.com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Server:  newriver.radford.edu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Address:  137.45.26.19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Non-authoritative answer: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Name:    yahoo.com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Addresses:  64.58.79.230, 66.218.71.198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C:\&gt;nslookup </a:t>
            </a:r>
            <a:r>
              <a:rPr lang="en-US" altLang="en-US" sz="1800" dirty="0" err="1"/>
              <a:t>neelix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Server:  newriver.radford.edu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Address:  137.45.26.19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Name:    neelix.RADFORD.EDU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Addresses:  137.45.192.213, 137.45.192.215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128934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 (Host Process) Interfaces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Given a domain Name there are several methods of resolution</a:t>
            </a:r>
          </a:p>
          <a:p>
            <a:pPr lvl="1" eaLnBrk="1" hangingPunct="1"/>
            <a:r>
              <a:rPr lang="en-US" altLang="en-US"/>
              <a:t>Host table lookup (on Unix, </a:t>
            </a:r>
            <a:r>
              <a:rPr lang="en-US" altLang="en-US" b="1">
                <a:latin typeface="Courier" pitchFamily="49" charset="0"/>
              </a:rPr>
              <a:t>/etc/hosts</a:t>
            </a:r>
            <a:r>
              <a:rPr lang="en-US" altLang="en-US"/>
              <a:t> is a text file )</a:t>
            </a:r>
          </a:p>
          <a:p>
            <a:pPr lvl="1" eaLnBrk="1" hangingPunct="1"/>
            <a:r>
              <a:rPr lang="en-US" altLang="en-US"/>
              <a:t>Local name server process (on Unix, </a:t>
            </a:r>
            <a:r>
              <a:rPr lang="en-US" altLang="en-US" b="1">
                <a:latin typeface="Courier" pitchFamily="49" charset="0"/>
              </a:rPr>
              <a:t>named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Send msg to a DNS primary or secondary server</a:t>
            </a:r>
          </a:p>
        </p:txBody>
      </p:sp>
    </p:spTree>
    <p:extLst>
      <p:ext uri="{BB962C8B-B14F-4D97-AF65-F5344CB8AC3E}">
        <p14:creationId xmlns:p14="http://schemas.microsoft.com/office/powerpoint/2010/main" val="36658437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Domain Name System (DNS)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79871"/>
            <a:ext cx="11223523" cy="377312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Developed by </a:t>
            </a:r>
            <a:r>
              <a:rPr lang="en-US" altLang="en-US" dirty="0" err="1"/>
              <a:t>Postel</a:t>
            </a:r>
            <a:r>
              <a:rPr lang="en-US" altLang="en-US" dirty="0"/>
              <a:t> &amp; Mockapetris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hlinkClick r:id="rId2"/>
              </a:rPr>
              <a:t>www.internic.net</a:t>
            </a:r>
            <a:r>
              <a:rPr lang="en-US" altLang="en-US" dirty="0"/>
              <a:t> is a good site to browse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phone book of the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But more restrictive … Each entry must be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Unique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Authentic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Universal Resolvability is ensured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Distributed Database</a:t>
            </a:r>
          </a:p>
        </p:txBody>
      </p:sp>
      <p:pic>
        <p:nvPicPr>
          <p:cNvPr id="4" name="Picture 7" descr="C:\Documents and Settings\Hwajung Lee\Local Settings\Temporary Internet Files\Content.IE5\LFVCVSU8\MP90040496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83" y="4264156"/>
            <a:ext cx="2895600" cy="1930400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44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History of DNS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71716"/>
            <a:ext cx="11243187" cy="540528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Early Internet had no Domain Name System – Just HOSTS file </a:t>
            </a:r>
          </a:p>
          <a:p>
            <a:pPr lvl="1" eaLnBrk="1" hangingPunct="1"/>
            <a:r>
              <a:rPr lang="en-US" altLang="en-US" dirty="0"/>
              <a:t>Win: C:\WINNT\system32\drivers\etc\HOSTS</a:t>
            </a:r>
          </a:p>
          <a:p>
            <a:pPr lvl="1" eaLnBrk="1" hangingPunct="1"/>
            <a:r>
              <a:rPr lang="en-US" altLang="en-US" dirty="0"/>
              <a:t>Unix</a:t>
            </a:r>
            <a:r>
              <a:rPr lang="en-US" altLang="ko-KR" dirty="0">
                <a:ea typeface="굴림" pitchFamily="50" charset="-128"/>
              </a:rPr>
              <a:t>/</a:t>
            </a:r>
            <a:r>
              <a:rPr lang="en-US" altLang="en-US" dirty="0"/>
              <a:t>Linux: /</a:t>
            </a:r>
            <a:r>
              <a:rPr lang="en-US" altLang="en-US" dirty="0" err="1"/>
              <a:t>etc</a:t>
            </a:r>
            <a:r>
              <a:rPr lang="en-US" altLang="en-US" dirty="0"/>
              <a:t>/hosts</a:t>
            </a:r>
          </a:p>
          <a:p>
            <a:pPr eaLnBrk="1" hangingPunct="1"/>
            <a:r>
              <a:rPr lang="en-US" altLang="en-US" dirty="0"/>
              <a:t>Ancient History: Before DNS, </a:t>
            </a:r>
          </a:p>
          <a:p>
            <a:pPr lvl="1" eaLnBrk="1" hangingPunct="1"/>
            <a:r>
              <a:rPr lang="en-US" altLang="en-US" dirty="0"/>
              <a:t>The master HOSTS file was maintained by SRI International</a:t>
            </a:r>
          </a:p>
          <a:p>
            <a:pPr lvl="1" eaLnBrk="1" hangingPunct="1"/>
            <a:r>
              <a:rPr lang="en-US" altLang="en-US" dirty="0"/>
              <a:t>Periodically, </a:t>
            </a:r>
            <a:r>
              <a:rPr lang="en-US" altLang="en-US" i="1" u="sng" dirty="0"/>
              <a:t>every computer in the internet</a:t>
            </a:r>
            <a:r>
              <a:rPr lang="en-US" altLang="en-US" dirty="0"/>
              <a:t> reloaded HOSTS file</a:t>
            </a:r>
          </a:p>
          <a:p>
            <a:pPr eaLnBrk="1" hangingPunct="1"/>
            <a:r>
              <a:rPr lang="en-US" altLang="en-US" dirty="0"/>
              <a:t>~1984 someone realized that millions of computers and domains needed a central database – DNS was born</a:t>
            </a:r>
          </a:p>
          <a:p>
            <a:pPr eaLnBrk="1" hangingPunct="1"/>
            <a:r>
              <a:rPr lang="en-US" altLang="en-US" dirty="0"/>
              <a:t>Still, when a host needs to translate yahoo.com, </a:t>
            </a:r>
          </a:p>
          <a:p>
            <a:pPr lvl="1" eaLnBrk="1" hangingPunct="1"/>
            <a:r>
              <a:rPr lang="en-US" altLang="en-US" dirty="0"/>
              <a:t>First, HOSTS file is scanned</a:t>
            </a:r>
          </a:p>
          <a:p>
            <a:pPr lvl="1" eaLnBrk="1" hangingPunct="1"/>
            <a:r>
              <a:rPr lang="en-US" altLang="en-US" dirty="0"/>
              <a:t>Then DNS is used.</a:t>
            </a:r>
          </a:p>
        </p:txBody>
      </p:sp>
    </p:spTree>
    <p:extLst>
      <p:ext uri="{BB962C8B-B14F-4D97-AF65-F5344CB8AC3E}">
        <p14:creationId xmlns:p14="http://schemas.microsoft.com/office/powerpoint/2010/main" val="119039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392975"/>
              </p:ext>
            </p:extLst>
          </p:nvPr>
        </p:nvGraphicFramePr>
        <p:xfrm>
          <a:off x="2133600" y="1144843"/>
          <a:ext cx="8382000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Slide" r:id="rId3" imgW="2636387" imgH="1976730" progId="PowerPoint.Slide.8">
                  <p:embed/>
                </p:oleObj>
              </mc:Choice>
              <mc:Fallback>
                <p:oleObj name="Slide" r:id="rId3" imgW="2636387" imgH="1976730" progId="PowerPoint.Slide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144843"/>
                        <a:ext cx="8382000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/>
              <a:t>DNS Tree</a:t>
            </a:r>
          </a:p>
        </p:txBody>
      </p:sp>
    </p:spTree>
    <p:extLst>
      <p:ext uri="{BB962C8B-B14F-4D97-AF65-F5344CB8AC3E}">
        <p14:creationId xmlns:p14="http://schemas.microsoft.com/office/powerpoint/2010/main" val="268576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231121"/>
              </p:ext>
            </p:extLst>
          </p:nvPr>
        </p:nvGraphicFramePr>
        <p:xfrm>
          <a:off x="2209800" y="1120877"/>
          <a:ext cx="82296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20877"/>
                        <a:ext cx="8229600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/>
              <a:t>Basic DNS Registry Structure</a:t>
            </a:r>
          </a:p>
        </p:txBody>
      </p:sp>
    </p:spTree>
    <p:extLst>
      <p:ext uri="{BB962C8B-B14F-4D97-AF65-F5344CB8AC3E}">
        <p14:creationId xmlns:p14="http://schemas.microsoft.com/office/powerpoint/2010/main" val="79672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0375"/>
            <a:ext cx="9753600" cy="4751952"/>
          </a:xfrm>
        </p:spPr>
        <p:txBody>
          <a:bodyPr/>
          <a:lstStyle/>
          <a:p>
            <a:pPr eaLnBrk="1" hangingPunct="1"/>
            <a:r>
              <a:rPr lang="en-US" altLang="en-US" dirty="0"/>
              <a:t>13 Identical Root Servers</a:t>
            </a:r>
          </a:p>
          <a:p>
            <a:pPr lvl="1" eaLnBrk="1" hangingPunct="1"/>
            <a:r>
              <a:rPr lang="en-US" altLang="en-US" dirty="0"/>
              <a:t>All Top Level Domain (TLD) Registries</a:t>
            </a:r>
          </a:p>
          <a:p>
            <a:pPr lvl="1" eaLnBrk="1" hangingPunct="1"/>
            <a:r>
              <a:rPr lang="en-US" altLang="en-US" dirty="0"/>
              <a:t>Database for each TLD</a:t>
            </a:r>
          </a:p>
          <a:p>
            <a:pPr lvl="2" eaLnBrk="1" hangingPunct="1"/>
            <a:r>
              <a:rPr lang="en-US" altLang="en-US" dirty="0"/>
              <a:t>.com .org .</a:t>
            </a:r>
            <a:r>
              <a:rPr lang="en-US" altLang="en-US" dirty="0" err="1"/>
              <a:t>edu</a:t>
            </a:r>
            <a:r>
              <a:rPr lang="en-US" altLang="en-US" dirty="0"/>
              <a:t> .biz …. (</a:t>
            </a:r>
            <a:r>
              <a:rPr lang="en-US" altLang="en-US" dirty="0" err="1"/>
              <a:t>gTLDs</a:t>
            </a:r>
            <a:r>
              <a:rPr lang="en-US" altLang="en-US" dirty="0"/>
              <a:t>)</a:t>
            </a:r>
          </a:p>
          <a:p>
            <a:pPr lvl="2" eaLnBrk="1" hangingPunct="1"/>
            <a:r>
              <a:rPr lang="en-US" altLang="en-US" dirty="0"/>
              <a:t>.</a:t>
            </a:r>
            <a:r>
              <a:rPr lang="en-US" altLang="en-US" dirty="0" err="1"/>
              <a:t>fr</a:t>
            </a:r>
            <a:r>
              <a:rPr lang="en-US" altLang="en-US" dirty="0"/>
              <a:t> .ca etc. country-specific TLDs, or </a:t>
            </a:r>
            <a:r>
              <a:rPr lang="en-US" altLang="en-US" dirty="0" err="1"/>
              <a:t>ccTLDs</a:t>
            </a:r>
            <a:endParaRPr lang="en-US" altLang="en-US" dirty="0"/>
          </a:p>
          <a:p>
            <a:pPr eaLnBrk="1" hangingPunct="1"/>
            <a:r>
              <a:rPr lang="en-US" altLang="en-US" dirty="0"/>
              <a:t>Root Servers are</a:t>
            </a:r>
          </a:p>
          <a:p>
            <a:pPr lvl="1" eaLnBrk="1" hangingPunct="1"/>
            <a:r>
              <a:rPr lang="en-US" altLang="en-US" dirty="0"/>
              <a:t>Authoritative </a:t>
            </a:r>
          </a:p>
          <a:p>
            <a:pPr lvl="1" eaLnBrk="1" hangingPunct="1"/>
            <a:r>
              <a:rPr lang="en-US" altLang="en-US" dirty="0"/>
              <a:t>Maintained by ICANN, </a:t>
            </a:r>
            <a:r>
              <a:rPr lang="en-US" altLang="en-US" dirty="0">
                <a:hlinkClick r:id="rId2"/>
              </a:rPr>
              <a:t>www.icann.org</a:t>
            </a:r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900" dirty="0"/>
              <a:t>   (International Corporation for Assigned Names and Numbers)</a:t>
            </a:r>
          </a:p>
          <a:p>
            <a:pPr lvl="1" eaLnBrk="1" hangingPunct="1"/>
            <a:endParaRPr lang="en-US" altLang="en-US" sz="1900" dirty="0"/>
          </a:p>
        </p:txBody>
      </p:sp>
    </p:spTree>
    <p:extLst>
      <p:ext uri="{BB962C8B-B14F-4D97-AF65-F5344CB8AC3E}">
        <p14:creationId xmlns:p14="http://schemas.microsoft.com/office/powerpoint/2010/main" val="114350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20118"/>
              </p:ext>
            </p:extLst>
          </p:nvPr>
        </p:nvGraphicFramePr>
        <p:xfrm>
          <a:off x="2209799" y="1045730"/>
          <a:ext cx="82296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99" y="1045730"/>
                        <a:ext cx="82296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61757" y="6303530"/>
            <a:ext cx="9525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Click </a:t>
            </a: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  <a:hlinkClick r:id="rId5"/>
              </a:rPr>
              <a:t>here</a:t>
            </a: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to see the exact location of Root Servers ( </a:t>
            </a: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  <a:hlinkClick r:id="rId5"/>
              </a:rPr>
              <a:t>http://www.root-servers.org/</a:t>
            </a: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/>
              <a:t>Map of the Root DNS Servers</a:t>
            </a:r>
          </a:p>
        </p:txBody>
      </p:sp>
    </p:spTree>
    <p:extLst>
      <p:ext uri="{BB962C8B-B14F-4D97-AF65-F5344CB8AC3E}">
        <p14:creationId xmlns:p14="http://schemas.microsoft.com/office/powerpoint/2010/main" val="181890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U.S. Top Level Domains</a:t>
            </a:r>
          </a:p>
        </p:txBody>
      </p:sp>
      <p:pic>
        <p:nvPicPr>
          <p:cNvPr id="14339" name="Picture 3" descr="TBL4-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8" t="17500" b="18750"/>
          <a:stretch>
            <a:fillRect/>
          </a:stretch>
        </p:blipFill>
        <p:spPr>
          <a:xfrm>
            <a:off x="2170112" y="903515"/>
            <a:ext cx="7674859" cy="5605440"/>
          </a:xfrm>
          <a:noFill/>
        </p:spPr>
      </p:pic>
    </p:spTree>
    <p:extLst>
      <p:ext uri="{BB962C8B-B14F-4D97-AF65-F5344CB8AC3E}">
        <p14:creationId xmlns:p14="http://schemas.microsoft.com/office/powerpoint/2010/main" val="187567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Domain Names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2161"/>
            <a:ext cx="9906000" cy="48006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Hierarchical, right to left</a:t>
            </a:r>
          </a:p>
          <a:p>
            <a:pPr lvl="1" eaLnBrk="1" hangingPunct="1"/>
            <a:r>
              <a:rPr lang="en-US" altLang="en-US" sz="2200" dirty="0"/>
              <a:t>  nth level …….            Top Level Domain (Label)</a:t>
            </a:r>
          </a:p>
          <a:p>
            <a:pPr lvl="1" eaLnBrk="1" hangingPunct="1"/>
            <a:r>
              <a:rPr lang="en-US" altLang="en-US" sz="2200" dirty="0"/>
              <a:t>   yadda.yadda.yadda.yadda……….edu</a:t>
            </a:r>
          </a:p>
          <a:p>
            <a:pPr eaLnBrk="1" hangingPunct="1"/>
            <a:r>
              <a:rPr lang="en-US" altLang="en-US" sz="2600" dirty="0"/>
              <a:t>TLD, or Label may be up to 63 chars long</a:t>
            </a:r>
          </a:p>
          <a:p>
            <a:pPr eaLnBrk="1" hangingPunct="1"/>
            <a:r>
              <a:rPr lang="en-US" altLang="en-US" sz="2600" dirty="0"/>
              <a:t>Total length of name must be &lt;= 255 chars</a:t>
            </a:r>
          </a:p>
          <a:p>
            <a:pPr eaLnBrk="1" hangingPunct="1"/>
            <a:r>
              <a:rPr lang="en-US" altLang="en-US" sz="2600" dirty="0"/>
              <a:t>Total length &lt;= 127 labels</a:t>
            </a:r>
          </a:p>
          <a:p>
            <a:pPr eaLnBrk="1" hangingPunct="1"/>
            <a:r>
              <a:rPr lang="en-US" altLang="en-US" sz="2600" dirty="0"/>
              <a:t>DNS Names are either</a:t>
            </a:r>
          </a:p>
          <a:p>
            <a:pPr lvl="1" eaLnBrk="1" hangingPunct="1"/>
            <a:r>
              <a:rPr lang="en-US" altLang="en-US" sz="2200" dirty="0"/>
              <a:t>Relative          (</a:t>
            </a:r>
            <a:r>
              <a:rPr lang="en-US" altLang="en-US" sz="2200" dirty="0" err="1"/>
              <a:t>newriver</a:t>
            </a:r>
            <a:r>
              <a:rPr lang="en-US" altLang="en-US" sz="2200" dirty="0"/>
              <a:t>)</a:t>
            </a:r>
          </a:p>
          <a:p>
            <a:pPr lvl="1" eaLnBrk="1" hangingPunct="1"/>
            <a:r>
              <a:rPr lang="en-US" altLang="en-US" sz="2200" dirty="0"/>
              <a:t>Fully qualified (newriver.radford.edu, an actual host or server)</a:t>
            </a:r>
          </a:p>
        </p:txBody>
      </p:sp>
    </p:spTree>
    <p:extLst>
      <p:ext uri="{BB962C8B-B14F-4D97-AF65-F5344CB8AC3E}">
        <p14:creationId xmlns:p14="http://schemas.microsoft.com/office/powerpoint/2010/main" val="275980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653040-6DA6-404A-878A-9655FCD19C7B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ffadf15-067a-4e50-a3a9-77b93cbce0b8"/>
    <ds:schemaRef ds:uri="2eb25448-20fa-4ef5-83b3-759cb732aca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1220</Words>
  <Application>Microsoft Office PowerPoint</Application>
  <PresentationFormat>Widescreen</PresentationFormat>
  <Paragraphs>177</Paragraphs>
  <Slides>19</Slides>
  <Notes>1</Notes>
  <HiddenSlides>5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Courier</vt:lpstr>
      <vt:lpstr>굴림</vt:lpstr>
      <vt:lpstr>NanumSquareRound ExtraBold</vt:lpstr>
      <vt:lpstr>TmonMonsori Black</vt:lpstr>
      <vt:lpstr>Arial</vt:lpstr>
      <vt:lpstr>Calibri</vt:lpstr>
      <vt:lpstr>Wingdings</vt:lpstr>
      <vt:lpstr>Office Theme</vt:lpstr>
      <vt:lpstr>Slide</vt:lpstr>
      <vt:lpstr> Lecture 2-2  Domain Name System</vt:lpstr>
      <vt:lpstr>Domain Name System (DNS)</vt:lpstr>
      <vt:lpstr>History of DNS</vt:lpstr>
      <vt:lpstr>PowerPoint Presentation</vt:lpstr>
      <vt:lpstr>PowerPoint Presentation</vt:lpstr>
      <vt:lpstr>DNS</vt:lpstr>
      <vt:lpstr>PowerPoint Presentation</vt:lpstr>
      <vt:lpstr>U.S. Top Level Domains</vt:lpstr>
      <vt:lpstr>Domain Names</vt:lpstr>
      <vt:lpstr>DNS Zones</vt:lpstr>
      <vt:lpstr>DNS Servers</vt:lpstr>
      <vt:lpstr>Address “Translation”</vt:lpstr>
      <vt:lpstr>nslookup – DNS Translation</vt:lpstr>
      <vt:lpstr>nslookup</vt:lpstr>
      <vt:lpstr>.arpa</vt:lpstr>
      <vt:lpstr>Domain Name System (DNS)</vt:lpstr>
      <vt:lpstr>Domain Name System (DNS)</vt:lpstr>
      <vt:lpstr>(Example) Nslookup</vt:lpstr>
      <vt:lpstr>Application (Host Process) Interfaces 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44</cp:revision>
  <dcterms:created xsi:type="dcterms:W3CDTF">2020-07-03T17:09:21Z</dcterms:created>
  <dcterms:modified xsi:type="dcterms:W3CDTF">2021-09-08T17:49:49Z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