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77"/>
  </p:handoutMasterIdLst>
  <p:sldIdLst>
    <p:sldId id="257" r:id="rId5"/>
    <p:sldId id="328" r:id="rId6"/>
    <p:sldId id="32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24" r:id="rId21"/>
    <p:sldId id="32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33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26" r:id="rId44"/>
    <p:sldId id="327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30" r:id="rId61"/>
    <p:sldId id="329" r:id="rId62"/>
    <p:sldId id="331" r:id="rId63"/>
    <p:sldId id="332" r:id="rId64"/>
    <p:sldId id="311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20" r:id="rId74"/>
    <p:sldId id="321" r:id="rId75"/>
    <p:sldId id="32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72" autoAdjust="0"/>
    <p:restoredTop sz="94660"/>
  </p:normalViewPr>
  <p:slideViewPr>
    <p:cSldViewPr snapToGrid="0">
      <p:cViewPr varScale="1">
        <p:scale>
          <a:sx n="62" d="100"/>
          <a:sy n="62" d="100"/>
        </p:scale>
        <p:origin x="7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472"/>
    </p:cViewPr>
  </p:sorterViewPr>
  <p:notesViewPr>
    <p:cSldViewPr snapToGrid="0">
      <p:cViewPr varScale="1">
        <p:scale>
          <a:sx n="65" d="100"/>
          <a:sy n="65" d="100"/>
        </p:scale>
        <p:origin x="2016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2A18-7283-4A5A-8FA9-A832EE10E90E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0E35E-1BD7-462B-A7E1-5A0E1DB5D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24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427" y="0"/>
            <a:ext cx="11778343" cy="350996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7" y="3602038"/>
            <a:ext cx="1129937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47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3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30542" y="365125"/>
            <a:ext cx="13716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5"/>
            <a:ext cx="9786257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3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447801"/>
            <a:ext cx="5384800" cy="2265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65563"/>
            <a:ext cx="5384800" cy="2265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BA86-FD93-43DD-9EAC-73EADF238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86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0"/>
            <a:ext cx="11734801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8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CC30F-3393-47CB-8BCB-63E8C3E14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105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0207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6831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5D48B-9C9F-40E0-9503-AA0251A380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5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456247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4589463"/>
            <a:ext cx="1124494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4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3515"/>
            <a:ext cx="5562600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903515"/>
            <a:ext cx="5606143" cy="527344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35142" y="6356349"/>
            <a:ext cx="2743200" cy="365125"/>
          </a:xfrm>
        </p:spPr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6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"/>
            <a:ext cx="11734801" cy="9143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55403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8799"/>
            <a:ext cx="5540377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914400"/>
            <a:ext cx="552994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8799"/>
            <a:ext cx="5529942" cy="43608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66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8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1055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4613" y="1"/>
            <a:ext cx="6547529" cy="58610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55914"/>
            <a:ext cx="4314826" cy="48130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314826" cy="9874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48943" y="1"/>
            <a:ext cx="6553199" cy="5861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5"/>
            <a:ext cx="4314826" cy="48815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2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045029"/>
            <a:ext cx="11244943" cy="5131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  <a:r>
              <a:rPr lang="ko-KR" altLang="en-US" dirty="0"/>
              <a:t>글자체 테스트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199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8A5CF-960C-43F4-A9FF-1F4744ECDD9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8942" y="6361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41F10-3B87-4F43-AE84-DBEF13163E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0"/>
            <a:ext cx="457200" cy="903515"/>
          </a:xfrm>
          <a:prstGeom prst="rect">
            <a:avLst/>
          </a:prstGeom>
          <a:solidFill>
            <a:srgbClr val="FF66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r>
              <a:rPr lang="ko-KR" altLang="en-US" dirty="0"/>
              <a:t>클릭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monMonsori Black" panose="02000A03000000000000" pitchFamily="2" charset="-127"/>
          <a:ea typeface="TmonMonsori Black" panose="02000A03000000000000" pitchFamily="2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anumSquareRound ExtraBold" panose="020B0600000101010101" pitchFamily="34" charset="-127"/>
          <a:ea typeface="NanumSquareRound ExtraBold" panose="020B0600000101010101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4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DNS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18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IP_Addressing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Relationship Id="rId9" Type="http://schemas.openxmlformats.org/officeDocument/2006/relationships/hyperlink" Target="http://www.nytimes.com/" TargetMode="Externa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chemeClr val="accent4"/>
                </a:solidFill>
              </a:rPr>
              <a:t>Lecture 2 </a:t>
            </a:r>
            <a:br>
              <a:rPr lang="en-US" altLang="en-US" sz="4400" dirty="0"/>
            </a:br>
            <a:r>
              <a:rPr lang="en-US" altLang="en-US" sz="4400" dirty="0"/>
              <a:t>Applications and Layered Architecture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Layering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OSI Reference Model</a:t>
            </a:r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429736" y="369425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TCP/IP Architecture</a:t>
            </a:r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How the Layers Work Together</a:t>
            </a:r>
          </a:p>
        </p:txBody>
      </p:sp>
      <p:sp>
        <p:nvSpPr>
          <p:cNvPr id="9" name="!!Rectangle 7"/>
          <p:cNvSpPr txBox="1">
            <a:spLocks noChangeArrowheads="1"/>
          </p:cNvSpPr>
          <p:nvPr/>
        </p:nvSpPr>
        <p:spPr>
          <a:xfrm>
            <a:off x="4593052" y="4711699"/>
            <a:ext cx="7481441" cy="5717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Berkeley Sockets</a:t>
            </a:r>
          </a:p>
        </p:txBody>
      </p:sp>
    </p:spTree>
    <p:extLst>
      <p:ext uri="{BB962C8B-B14F-4D97-AF65-F5344CB8AC3E}">
        <p14:creationId xmlns:p14="http://schemas.microsoft.com/office/powerpoint/2010/main" val="101161930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 HTTP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272684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HTTP is an application layer protocol</a:t>
            </a:r>
          </a:p>
          <a:p>
            <a:pPr eaLnBrk="1" hangingPunct="1"/>
            <a:r>
              <a:rPr lang="en-US" altLang="en-US" dirty="0"/>
              <a:t>Retrieves documents on behalf of a browser application program</a:t>
            </a:r>
          </a:p>
          <a:p>
            <a:pPr eaLnBrk="1" hangingPunct="1"/>
            <a:r>
              <a:rPr lang="en-US" altLang="en-US" dirty="0"/>
              <a:t>HTTP specifies fields in request messages and response messages</a:t>
            </a:r>
          </a:p>
          <a:p>
            <a:pPr lvl="1" eaLnBrk="1" hangingPunct="1"/>
            <a:r>
              <a:rPr lang="en-US" altLang="en-US" dirty="0"/>
              <a:t>Request types;  Response codes</a:t>
            </a:r>
          </a:p>
          <a:p>
            <a:pPr lvl="1" eaLnBrk="1" hangingPunct="1"/>
            <a:r>
              <a:rPr lang="en-US" altLang="en-US" dirty="0"/>
              <a:t>Content type, options, cookies, …</a:t>
            </a:r>
          </a:p>
          <a:p>
            <a:pPr eaLnBrk="1" hangingPunct="1"/>
            <a:r>
              <a:rPr lang="en-US" altLang="en-US" dirty="0"/>
              <a:t>HTTP specifies actions to be taken upon receipt of certain messages </a:t>
            </a:r>
          </a:p>
        </p:txBody>
      </p:sp>
    </p:spTree>
    <p:extLst>
      <p:ext uri="{BB962C8B-B14F-4D97-AF65-F5344CB8AC3E}">
        <p14:creationId xmlns:p14="http://schemas.microsoft.com/office/powerpoint/2010/main" val="191325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3365500" y="3200401"/>
            <a:ext cx="5060950" cy="855663"/>
            <a:chOff x="1160" y="1570"/>
            <a:chExt cx="3188" cy="649"/>
          </a:xfrm>
        </p:grpSpPr>
        <p:sp>
          <p:nvSpPr>
            <p:cNvPr id="14380" name="Line 3"/>
            <p:cNvSpPr>
              <a:spLocks noChangeShapeType="1"/>
            </p:cNvSpPr>
            <p:nvPr/>
          </p:nvSpPr>
          <p:spPr bwMode="auto">
            <a:xfrm flipH="1" flipV="1">
              <a:off x="4167" y="1570"/>
              <a:ext cx="0" cy="64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Line 4"/>
            <p:cNvSpPr>
              <a:spLocks noChangeShapeType="1"/>
            </p:cNvSpPr>
            <p:nvPr/>
          </p:nvSpPr>
          <p:spPr bwMode="auto">
            <a:xfrm>
              <a:off x="4348" y="1570"/>
              <a:ext cx="0" cy="632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Line 5"/>
            <p:cNvSpPr>
              <a:spLocks noChangeShapeType="1"/>
            </p:cNvSpPr>
            <p:nvPr/>
          </p:nvSpPr>
          <p:spPr bwMode="auto">
            <a:xfrm flipH="1" flipV="1">
              <a:off x="1160" y="1601"/>
              <a:ext cx="0" cy="591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Line 6"/>
            <p:cNvSpPr>
              <a:spLocks noChangeShapeType="1"/>
            </p:cNvSpPr>
            <p:nvPr/>
          </p:nvSpPr>
          <p:spPr bwMode="auto">
            <a:xfrm>
              <a:off x="1332" y="1604"/>
              <a:ext cx="0" cy="608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39" name="Rectangle 7"/>
          <p:cNvSpPr>
            <a:spLocks noChangeArrowheads="1"/>
          </p:cNvSpPr>
          <p:nvPr/>
        </p:nvSpPr>
        <p:spPr bwMode="auto">
          <a:xfrm>
            <a:off x="7191375" y="1570038"/>
            <a:ext cx="2451100" cy="16621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2073275" y="4187825"/>
            <a:ext cx="8115300" cy="238125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4341" name="Line 9"/>
          <p:cNvSpPr>
            <a:spLocks noChangeShapeType="1"/>
          </p:cNvSpPr>
          <p:nvPr/>
        </p:nvSpPr>
        <p:spPr bwMode="auto">
          <a:xfrm>
            <a:off x="4572001" y="5257800"/>
            <a:ext cx="28225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2341563" y="1614488"/>
            <a:ext cx="2449512" cy="16621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7780968" y="1836739"/>
            <a:ext cx="1183017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HTTP</a:t>
            </a:r>
          </a:p>
          <a:p>
            <a:pPr algn="ctr"/>
            <a:r>
              <a:rPr lang="en-US" altLang="en-US" sz="2800">
                <a:solidFill>
                  <a:schemeClr val="bg1"/>
                </a:solidFill>
              </a:rPr>
              <a:t>server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14344" name="Rectangle 12"/>
          <p:cNvSpPr>
            <a:spLocks noChangeArrowheads="1"/>
          </p:cNvSpPr>
          <p:nvPr/>
        </p:nvSpPr>
        <p:spPr bwMode="auto">
          <a:xfrm>
            <a:off x="2945745" y="2005014"/>
            <a:ext cx="1120501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HTTP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client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14345" name="Rectangle 13"/>
          <p:cNvSpPr>
            <a:spLocks noChangeArrowheads="1"/>
          </p:cNvSpPr>
          <p:nvPr/>
        </p:nvSpPr>
        <p:spPr bwMode="auto">
          <a:xfrm>
            <a:off x="2743201" y="4916489"/>
            <a:ext cx="1787525" cy="9794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7431089" y="4846639"/>
            <a:ext cx="1787525" cy="9794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4347" name="Text Box 15"/>
          <p:cNvSpPr txBox="1">
            <a:spLocks noChangeArrowheads="1"/>
          </p:cNvSpPr>
          <p:nvPr/>
        </p:nvSpPr>
        <p:spPr bwMode="auto">
          <a:xfrm>
            <a:off x="7953375" y="5054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>
            <a:off x="4572001" y="5562600"/>
            <a:ext cx="27971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7"/>
          <p:cNvSpPr txBox="1">
            <a:spLocks noChangeArrowheads="1"/>
          </p:cNvSpPr>
          <p:nvPr/>
        </p:nvSpPr>
        <p:spPr bwMode="auto">
          <a:xfrm>
            <a:off x="8686801" y="3733800"/>
            <a:ext cx="1166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Port 80</a:t>
            </a:r>
          </a:p>
        </p:txBody>
      </p:sp>
      <p:sp>
        <p:nvSpPr>
          <p:cNvPr id="14350" name="Text Box 18"/>
          <p:cNvSpPr txBox="1">
            <a:spLocks noChangeArrowheads="1"/>
          </p:cNvSpPr>
          <p:nvPr/>
        </p:nvSpPr>
        <p:spPr bwMode="auto">
          <a:xfrm>
            <a:off x="1524000" y="3810000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Port 1127</a:t>
            </a:r>
          </a:p>
        </p:txBody>
      </p:sp>
      <p:sp>
        <p:nvSpPr>
          <p:cNvPr id="14351" name="Line 19"/>
          <p:cNvSpPr>
            <a:spLocks noChangeShapeType="1"/>
          </p:cNvSpPr>
          <p:nvPr/>
        </p:nvSpPr>
        <p:spPr bwMode="auto">
          <a:xfrm>
            <a:off x="4889500" y="1979613"/>
            <a:ext cx="2192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Line 20"/>
          <p:cNvSpPr>
            <a:spLocks noChangeShapeType="1"/>
          </p:cNvSpPr>
          <p:nvPr/>
        </p:nvSpPr>
        <p:spPr bwMode="auto">
          <a:xfrm flipH="1">
            <a:off x="4838700" y="2722563"/>
            <a:ext cx="22177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3" name="Rectangle 21"/>
          <p:cNvSpPr>
            <a:spLocks noChangeArrowheads="1"/>
          </p:cNvSpPr>
          <p:nvPr/>
        </p:nvSpPr>
        <p:spPr bwMode="auto">
          <a:xfrm>
            <a:off x="3206751" y="4095751"/>
            <a:ext cx="665163" cy="195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54" name="Rectangle 22"/>
          <p:cNvSpPr>
            <a:spLocks noChangeArrowheads="1"/>
          </p:cNvSpPr>
          <p:nvPr/>
        </p:nvSpPr>
        <p:spPr bwMode="auto">
          <a:xfrm>
            <a:off x="8004176" y="4079876"/>
            <a:ext cx="665163" cy="19526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>
            <a:off x="3659188" y="4314826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6" name="Line 24"/>
          <p:cNvSpPr>
            <a:spLocks noChangeShapeType="1"/>
          </p:cNvSpPr>
          <p:nvPr/>
        </p:nvSpPr>
        <p:spPr bwMode="auto">
          <a:xfrm>
            <a:off x="3379788" y="4311651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Line 25"/>
          <p:cNvSpPr>
            <a:spLocks noChangeShapeType="1"/>
          </p:cNvSpPr>
          <p:nvPr/>
        </p:nvSpPr>
        <p:spPr bwMode="auto">
          <a:xfrm>
            <a:off x="8456613" y="4271964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Line 26"/>
          <p:cNvSpPr>
            <a:spLocks noChangeShapeType="1"/>
          </p:cNvSpPr>
          <p:nvPr/>
        </p:nvSpPr>
        <p:spPr bwMode="auto">
          <a:xfrm>
            <a:off x="8202613" y="4256089"/>
            <a:ext cx="0" cy="61277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HTTP uses service of TCP</a:t>
            </a:r>
          </a:p>
        </p:txBody>
      </p:sp>
      <p:sp>
        <p:nvSpPr>
          <p:cNvPr id="14360" name="Text Box 28"/>
          <p:cNvSpPr txBox="1">
            <a:spLocks noChangeArrowheads="1"/>
          </p:cNvSpPr>
          <p:nvPr/>
        </p:nvSpPr>
        <p:spPr bwMode="auto">
          <a:xfrm>
            <a:off x="3200400" y="51816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693277" name="Text Box 29"/>
          <p:cNvSpPr txBox="1">
            <a:spLocks noChangeArrowheads="1"/>
          </p:cNvSpPr>
          <p:nvPr/>
        </p:nvSpPr>
        <p:spPr bwMode="auto">
          <a:xfrm>
            <a:off x="7842250" y="2897188"/>
            <a:ext cx="1212850" cy="36671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Response</a:t>
            </a:r>
          </a:p>
        </p:txBody>
      </p:sp>
      <p:sp>
        <p:nvSpPr>
          <p:cNvPr id="693278" name="Text Box 30"/>
          <p:cNvSpPr txBox="1">
            <a:spLocks noChangeArrowheads="1"/>
          </p:cNvSpPr>
          <p:nvPr/>
        </p:nvSpPr>
        <p:spPr bwMode="auto">
          <a:xfrm>
            <a:off x="3536950" y="3138488"/>
            <a:ext cx="654050" cy="36671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GET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2755900" y="5099051"/>
            <a:ext cx="2027238" cy="555625"/>
            <a:chOff x="2163" y="2064"/>
            <a:chExt cx="1277" cy="350"/>
          </a:xfrm>
        </p:grpSpPr>
        <p:grpSp>
          <p:nvGrpSpPr>
            <p:cNvPr id="14373" name="Group 32"/>
            <p:cNvGrpSpPr>
              <a:grpSpLocks/>
            </p:cNvGrpSpPr>
            <p:nvPr/>
          </p:nvGrpSpPr>
          <p:grpSpPr bwMode="auto">
            <a:xfrm>
              <a:off x="2163" y="2064"/>
              <a:ext cx="1277" cy="350"/>
              <a:chOff x="912" y="3204"/>
              <a:chExt cx="1277" cy="350"/>
            </a:xfrm>
          </p:grpSpPr>
          <p:sp>
            <p:nvSpPr>
              <p:cNvPr id="14375" name="Text Box 33"/>
              <p:cNvSpPr txBox="1">
                <a:spLocks noChangeArrowheads="1"/>
              </p:cNvSpPr>
              <p:nvPr/>
            </p:nvSpPr>
            <p:spPr bwMode="auto">
              <a:xfrm>
                <a:off x="1153" y="3204"/>
                <a:ext cx="50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2400">
                    <a:solidFill>
                      <a:schemeClr val="tx1"/>
                    </a:solidFill>
                  </a:rPr>
                  <a:t>TCP</a:t>
                </a:r>
              </a:p>
            </p:txBody>
          </p:sp>
          <p:grpSp>
            <p:nvGrpSpPr>
              <p:cNvPr id="14376" name="Group 34"/>
              <p:cNvGrpSpPr>
                <a:grpSpLocks/>
              </p:cNvGrpSpPr>
              <p:nvPr/>
            </p:nvGrpSpPr>
            <p:grpSpPr bwMode="auto">
              <a:xfrm>
                <a:off x="912" y="3216"/>
                <a:ext cx="1277" cy="338"/>
                <a:chOff x="2227" y="2878"/>
                <a:chExt cx="1277" cy="338"/>
              </a:xfrm>
            </p:grpSpPr>
            <p:sp>
              <p:nvSpPr>
                <p:cNvPr id="14377" name="Rectangle 35"/>
                <p:cNvSpPr>
                  <a:spLocks noChangeArrowheads="1"/>
                </p:cNvSpPr>
                <p:nvPr/>
              </p:nvSpPr>
              <p:spPr bwMode="auto">
                <a:xfrm>
                  <a:off x="2227" y="2878"/>
                  <a:ext cx="1250" cy="337"/>
                </a:xfrm>
                <a:prstGeom prst="rect">
                  <a:avLst/>
                </a:prstGeom>
                <a:solidFill>
                  <a:schemeClr val="accent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14378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2788" y="2917"/>
                  <a:ext cx="716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800">
                      <a:solidFill>
                        <a:schemeClr val="tx1"/>
                      </a:solidFill>
                    </a:rPr>
                    <a:t>80, 1127 </a:t>
                  </a:r>
                </a:p>
              </p:txBody>
            </p:sp>
            <p:sp>
              <p:nvSpPr>
                <p:cNvPr id="14379" name="Line 37"/>
                <p:cNvSpPr>
                  <a:spLocks noChangeShapeType="1"/>
                </p:cNvSpPr>
                <p:nvPr/>
              </p:nvSpPr>
              <p:spPr bwMode="auto">
                <a:xfrm>
                  <a:off x="2794" y="2879"/>
                  <a:ext cx="0" cy="337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374" name="Text Box 38"/>
            <p:cNvSpPr txBox="1">
              <a:spLocks noChangeArrowheads="1"/>
            </p:cNvSpPr>
            <p:nvPr/>
          </p:nvSpPr>
          <p:spPr bwMode="auto">
            <a:xfrm>
              <a:off x="2259" y="2112"/>
              <a:ext cx="412" cy="2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GET</a:t>
              </a:r>
            </a:p>
          </p:txBody>
        </p: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931025" y="5099051"/>
            <a:ext cx="2736850" cy="561975"/>
            <a:chOff x="2160" y="3600"/>
            <a:chExt cx="1724" cy="354"/>
          </a:xfrm>
        </p:grpSpPr>
        <p:grpSp>
          <p:nvGrpSpPr>
            <p:cNvPr id="14367" name="Group 40"/>
            <p:cNvGrpSpPr>
              <a:grpSpLocks/>
            </p:cNvGrpSpPr>
            <p:nvPr/>
          </p:nvGrpSpPr>
          <p:grpSpPr bwMode="auto">
            <a:xfrm>
              <a:off x="2160" y="3600"/>
              <a:ext cx="1724" cy="354"/>
              <a:chOff x="2064" y="3600"/>
              <a:chExt cx="1476" cy="354"/>
            </a:xfrm>
          </p:grpSpPr>
          <p:sp>
            <p:nvSpPr>
              <p:cNvPr id="14370" name="Rectangle 41"/>
              <p:cNvSpPr>
                <a:spLocks noChangeArrowheads="1"/>
              </p:cNvSpPr>
              <p:nvPr/>
            </p:nvSpPr>
            <p:spPr bwMode="auto">
              <a:xfrm>
                <a:off x="2064" y="3606"/>
                <a:ext cx="1476" cy="330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4371" name="Text Box 42"/>
              <p:cNvSpPr txBox="1">
                <a:spLocks noChangeArrowheads="1"/>
              </p:cNvSpPr>
              <p:nvPr/>
            </p:nvSpPr>
            <p:spPr bwMode="auto">
              <a:xfrm>
                <a:off x="2112" y="3668"/>
                <a:ext cx="66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800">
                    <a:solidFill>
                      <a:schemeClr val="tx1"/>
                    </a:solidFill>
                  </a:rPr>
                  <a:t>1127, 80</a:t>
                </a:r>
              </a:p>
            </p:txBody>
          </p:sp>
          <p:sp>
            <p:nvSpPr>
              <p:cNvPr id="14372" name="Line 43"/>
              <p:cNvSpPr>
                <a:spLocks noChangeShapeType="1"/>
              </p:cNvSpPr>
              <p:nvPr/>
            </p:nvSpPr>
            <p:spPr bwMode="auto">
              <a:xfrm>
                <a:off x="2827" y="3600"/>
                <a:ext cx="0" cy="3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8" name="Text Box 44"/>
            <p:cNvSpPr txBox="1">
              <a:spLocks noChangeArrowheads="1"/>
            </p:cNvSpPr>
            <p:nvPr/>
          </p:nvSpPr>
          <p:spPr bwMode="auto">
            <a:xfrm>
              <a:off x="3024" y="3648"/>
              <a:ext cx="4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bytes</a:t>
              </a:r>
            </a:p>
          </p:txBody>
        </p:sp>
        <p:sp>
          <p:nvSpPr>
            <p:cNvPr id="14369" name="Text Box 45"/>
            <p:cNvSpPr txBox="1">
              <a:spLocks noChangeArrowheads="1"/>
            </p:cNvSpPr>
            <p:nvPr/>
          </p:nvSpPr>
          <p:spPr bwMode="auto">
            <a:xfrm>
              <a:off x="3071" y="3650"/>
              <a:ext cx="764" cy="2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Response</a:t>
              </a:r>
            </a:p>
          </p:txBody>
        </p:sp>
      </p:grpSp>
      <p:sp>
        <p:nvSpPr>
          <p:cNvPr id="693294" name="Rectangle 46"/>
          <p:cNvSpPr>
            <a:spLocks noChangeArrowheads="1"/>
          </p:cNvSpPr>
          <p:nvPr/>
        </p:nvSpPr>
        <p:spPr bwMode="auto">
          <a:xfrm>
            <a:off x="8069264" y="5099051"/>
            <a:ext cx="682625" cy="379413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/>
              <a:t>GET</a:t>
            </a:r>
          </a:p>
        </p:txBody>
      </p:sp>
      <p:sp>
        <p:nvSpPr>
          <p:cNvPr id="693295" name="Text Box 47"/>
          <p:cNvSpPr txBox="1">
            <a:spLocks noChangeArrowheads="1"/>
          </p:cNvSpPr>
          <p:nvPr/>
        </p:nvSpPr>
        <p:spPr bwMode="auto">
          <a:xfrm>
            <a:off x="2908300" y="5175251"/>
            <a:ext cx="1212850" cy="3667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/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8381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22222E-6 L 0.0 0.2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93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693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01088 L 0.51389 -0.01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93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30" dur="2000" fill="hold"/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693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9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44" dur="2000" fill="hold"/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693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 -0.01875 L -0.48819 -0.00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69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68" dur="2000" fill="hold"/>
                                        <p:tgtEl>
                                          <p:spTgt spid="693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77" grpId="0" animBg="1"/>
      <p:bldP spid="693277" grpId="1" animBg="1"/>
      <p:bldP spid="693277" grpId="2" animBg="1"/>
      <p:bldP spid="693278" grpId="0" animBg="1"/>
      <p:bldP spid="693278" grpId="1" animBg="1"/>
      <p:bldP spid="693294" grpId="0" animBg="1"/>
      <p:bldP spid="693294" grpId="1" animBg="1"/>
      <p:bldP spid="693294" grpId="2" animBg="1"/>
      <p:bldP spid="693295" grpId="0" animBg="1"/>
      <p:bldP spid="69329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 UDP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0439" y="1447800"/>
            <a:ext cx="11100619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UDP is a transport layer protocol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Provides </a:t>
            </a:r>
            <a:r>
              <a:rPr lang="en-US" altLang="en-US" i="1" dirty="0"/>
              <a:t>best-effort datagram service</a:t>
            </a:r>
            <a:r>
              <a:rPr lang="en-US" altLang="en-US" dirty="0"/>
              <a:t> between two processes in two computers across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Port numbers distinguish various processes in the same machine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UDP is </a:t>
            </a:r>
            <a:r>
              <a:rPr lang="en-US" altLang="en-US" i="1" dirty="0"/>
              <a:t>connectionless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Datagram is sent immediately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Quick, simple, but not reliable</a:t>
            </a:r>
          </a:p>
        </p:txBody>
      </p:sp>
    </p:spTree>
    <p:extLst>
      <p:ext uri="{BB962C8B-B14F-4D97-AF65-F5344CB8AC3E}">
        <p14:creationId xmlns:p14="http://schemas.microsoft.com/office/powerpoint/2010/main" val="194349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 DNS Protocol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272684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DNS protocol is an application layer protocol</a:t>
            </a:r>
          </a:p>
          <a:p>
            <a:pPr eaLnBrk="1" hangingPunct="1"/>
            <a:r>
              <a:rPr lang="en-US" altLang="en-US" dirty="0"/>
              <a:t>DNS is a distributed database that resides in multiple machines in the Internet</a:t>
            </a:r>
          </a:p>
          <a:p>
            <a:pPr eaLnBrk="1" hangingPunct="1"/>
            <a:r>
              <a:rPr lang="en-US" altLang="en-US" dirty="0"/>
              <a:t>DNS protocol allows queries of different types</a:t>
            </a:r>
          </a:p>
          <a:p>
            <a:pPr lvl="1" eaLnBrk="1" hangingPunct="1"/>
            <a:r>
              <a:rPr lang="en-US" altLang="en-US" dirty="0"/>
              <a:t>Name-to-address or Address-to-name</a:t>
            </a:r>
          </a:p>
          <a:p>
            <a:pPr eaLnBrk="1" hangingPunct="1"/>
            <a:r>
              <a:rPr lang="en-US" altLang="en-US" dirty="0"/>
              <a:t>DNS usually involves short messages and so uses service provided by UDP</a:t>
            </a:r>
          </a:p>
          <a:p>
            <a:pPr eaLnBrk="1" hangingPunct="1"/>
            <a:r>
              <a:rPr lang="en-US" altLang="en-US" dirty="0"/>
              <a:t>Well-known port 53 </a:t>
            </a:r>
          </a:p>
        </p:txBody>
      </p:sp>
    </p:spTree>
    <p:extLst>
      <p:ext uri="{BB962C8B-B14F-4D97-AF65-F5344CB8AC3E}">
        <p14:creationId xmlns:p14="http://schemas.microsoft.com/office/powerpoint/2010/main" val="115128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352222"/>
              </p:ext>
            </p:extLst>
          </p:nvPr>
        </p:nvGraphicFramePr>
        <p:xfrm>
          <a:off x="2209801" y="176488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174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176488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6077"/>
              </p:ext>
            </p:extLst>
          </p:nvPr>
        </p:nvGraphicFramePr>
        <p:xfrm>
          <a:off x="8077201" y="1917280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1917280"/>
                        <a:ext cx="4365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375068"/>
              </p:ext>
            </p:extLst>
          </p:nvPr>
        </p:nvGraphicFramePr>
        <p:xfrm>
          <a:off x="4114800" y="5456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456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Cloud"/>
          <p:cNvSpPr>
            <a:spLocks noChangeAspect="1" noEditPoints="1" noChangeArrowheads="1"/>
          </p:cNvSpPr>
          <p:nvPr/>
        </p:nvSpPr>
        <p:spPr bwMode="auto">
          <a:xfrm>
            <a:off x="3657601" y="1155280"/>
            <a:ext cx="41513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30941" y="3593681"/>
            <a:ext cx="11159613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92150" indent="-347663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Local Name Server:  resolve frequently-used names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University department, ISP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Contacts Root Name server if it cannot resolve query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Root Name Servers:  13 globally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Resolves query or refers query to Authoritative Name Server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Authoritative Name Server:  last resort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200" dirty="0">
                <a:solidFill>
                  <a:schemeClr val="tx1"/>
                </a:solidFill>
              </a:rPr>
              <a:t>Every machine must register its address with at least two authoritative name servers</a:t>
            </a:r>
          </a:p>
        </p:txBody>
      </p:sp>
      <p:graphicFrame>
        <p:nvGraphicFramePr>
          <p:cNvPr id="174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739484"/>
              </p:ext>
            </p:extLst>
          </p:nvPr>
        </p:nvGraphicFramePr>
        <p:xfrm>
          <a:off x="6400800" y="27554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Clip" r:id="rId9" imgW="453858" imgH="908384" progId="MS_ClipArt_Gallery.2">
                  <p:embed/>
                </p:oleObj>
              </mc:Choice>
              <mc:Fallback>
                <p:oleObj name="Clip" r:id="rId9" imgW="453858" imgH="908384" progId="MS_ClipArt_Gallery.2">
                  <p:embed/>
                  <p:pic>
                    <p:nvPicPr>
                      <p:cNvPr id="1741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7554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540449"/>
              </p:ext>
            </p:extLst>
          </p:nvPr>
        </p:nvGraphicFramePr>
        <p:xfrm>
          <a:off x="7696200" y="6980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Clip" r:id="rId10" imgW="453858" imgH="908384" progId="MS_ClipArt_Gallery.2">
                  <p:embed/>
                </p:oleObj>
              </mc:Choice>
              <mc:Fallback>
                <p:oleObj name="Clip" r:id="rId10" imgW="453858" imgH="908384" progId="MS_ClipArt_Gallery.2">
                  <p:embed/>
                  <p:pic>
                    <p:nvPicPr>
                      <p:cNvPr id="174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6980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7267" name="Text Box 19"/>
          <p:cNvSpPr txBox="1">
            <a:spLocks noChangeArrowheads="1"/>
          </p:cNvSpPr>
          <p:nvPr/>
        </p:nvSpPr>
        <p:spPr bwMode="auto">
          <a:xfrm>
            <a:off x="3657600" y="14600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37268" name="Text Box 20"/>
          <p:cNvSpPr txBox="1">
            <a:spLocks noChangeArrowheads="1"/>
          </p:cNvSpPr>
          <p:nvPr/>
        </p:nvSpPr>
        <p:spPr bwMode="auto">
          <a:xfrm>
            <a:off x="4876800" y="17648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7269" name="Text Box 21"/>
          <p:cNvSpPr txBox="1">
            <a:spLocks noChangeArrowheads="1"/>
          </p:cNvSpPr>
          <p:nvPr/>
        </p:nvSpPr>
        <p:spPr bwMode="auto">
          <a:xfrm>
            <a:off x="7315200" y="17648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37270" name="Text Box 22"/>
          <p:cNvSpPr txBox="1">
            <a:spLocks noChangeArrowheads="1"/>
          </p:cNvSpPr>
          <p:nvPr/>
        </p:nvSpPr>
        <p:spPr bwMode="auto">
          <a:xfrm>
            <a:off x="6629400" y="16124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37271" name="Text Box 23"/>
          <p:cNvSpPr txBox="1">
            <a:spLocks noChangeArrowheads="1"/>
          </p:cNvSpPr>
          <p:nvPr/>
        </p:nvSpPr>
        <p:spPr bwMode="auto">
          <a:xfrm>
            <a:off x="5486400" y="15362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>
            <a:off x="3962400" y="2145881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7423" name="Text Box 25"/>
          <p:cNvSpPr txBox="1">
            <a:spLocks noChangeArrowheads="1"/>
          </p:cNvSpPr>
          <p:nvPr/>
        </p:nvSpPr>
        <p:spPr bwMode="auto">
          <a:xfrm>
            <a:off x="3048000" y="469480"/>
            <a:ext cx="857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Local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437278" name="Freeform 30"/>
          <p:cNvSpPr>
            <a:spLocks/>
          </p:cNvSpPr>
          <p:nvPr/>
        </p:nvSpPr>
        <p:spPr bwMode="auto">
          <a:xfrm>
            <a:off x="3505200" y="1231480"/>
            <a:ext cx="685800" cy="876300"/>
          </a:xfrm>
          <a:custGeom>
            <a:avLst/>
            <a:gdLst>
              <a:gd name="T0" fmla="*/ 0 w 1200"/>
              <a:gd name="T1" fmla="*/ 2147483646 h 600"/>
              <a:gd name="T2" fmla="*/ 2147483646 w 1200"/>
              <a:gd name="T3" fmla="*/ 2147483646 h 600"/>
              <a:gd name="T4" fmla="*/ 2147483646 w 1200"/>
              <a:gd name="T5" fmla="*/ 2147483646 h 600"/>
              <a:gd name="T6" fmla="*/ 2147483646 w 1200"/>
              <a:gd name="T7" fmla="*/ 0 h 6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600"/>
              <a:gd name="T14" fmla="*/ 1200 w 1200"/>
              <a:gd name="T15" fmla="*/ 600 h 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600">
                <a:moveTo>
                  <a:pt x="0" y="576"/>
                </a:moveTo>
                <a:cubicBezTo>
                  <a:pt x="0" y="588"/>
                  <a:pt x="0" y="600"/>
                  <a:pt x="144" y="576"/>
                </a:cubicBezTo>
                <a:cubicBezTo>
                  <a:pt x="288" y="552"/>
                  <a:pt x="688" y="528"/>
                  <a:pt x="864" y="432"/>
                </a:cubicBezTo>
                <a:cubicBezTo>
                  <a:pt x="1040" y="336"/>
                  <a:pt x="1144" y="64"/>
                  <a:pt x="120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79" name="Freeform 31"/>
          <p:cNvSpPr>
            <a:spLocks/>
          </p:cNvSpPr>
          <p:nvPr/>
        </p:nvSpPr>
        <p:spPr bwMode="auto">
          <a:xfrm>
            <a:off x="4343400" y="1231480"/>
            <a:ext cx="1905000" cy="1752600"/>
          </a:xfrm>
          <a:custGeom>
            <a:avLst/>
            <a:gdLst>
              <a:gd name="T0" fmla="*/ 0 w 1200"/>
              <a:gd name="T1" fmla="*/ 0 h 1104"/>
              <a:gd name="T2" fmla="*/ 2147483646 w 1200"/>
              <a:gd name="T3" fmla="*/ 2147483646 h 1104"/>
              <a:gd name="T4" fmla="*/ 2147483646 w 1200"/>
              <a:gd name="T5" fmla="*/ 2147483646 h 1104"/>
              <a:gd name="T6" fmla="*/ 0 60000 65536"/>
              <a:gd name="T7" fmla="*/ 0 60000 65536"/>
              <a:gd name="T8" fmla="*/ 0 60000 65536"/>
              <a:gd name="T9" fmla="*/ 0 w 1200"/>
              <a:gd name="T10" fmla="*/ 0 h 1104"/>
              <a:gd name="T11" fmla="*/ 1200 w 1200"/>
              <a:gd name="T12" fmla="*/ 1104 h 110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104">
                <a:moveTo>
                  <a:pt x="0" y="0"/>
                </a:moveTo>
                <a:cubicBezTo>
                  <a:pt x="20" y="148"/>
                  <a:pt x="40" y="296"/>
                  <a:pt x="240" y="480"/>
                </a:cubicBezTo>
                <a:cubicBezTo>
                  <a:pt x="440" y="664"/>
                  <a:pt x="820" y="884"/>
                  <a:pt x="1200" y="1104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1" name="Freeform 33"/>
          <p:cNvSpPr>
            <a:spLocks/>
          </p:cNvSpPr>
          <p:nvPr/>
        </p:nvSpPr>
        <p:spPr bwMode="auto">
          <a:xfrm>
            <a:off x="6781800" y="1383880"/>
            <a:ext cx="1066800" cy="1447800"/>
          </a:xfrm>
          <a:custGeom>
            <a:avLst/>
            <a:gdLst>
              <a:gd name="T0" fmla="*/ 0 w 672"/>
              <a:gd name="T1" fmla="*/ 2147483646 h 912"/>
              <a:gd name="T2" fmla="*/ 2147483646 w 672"/>
              <a:gd name="T3" fmla="*/ 2147483646 h 912"/>
              <a:gd name="T4" fmla="*/ 2147483646 w 672"/>
              <a:gd name="T5" fmla="*/ 0 h 912"/>
              <a:gd name="T6" fmla="*/ 0 60000 65536"/>
              <a:gd name="T7" fmla="*/ 0 60000 65536"/>
              <a:gd name="T8" fmla="*/ 0 60000 65536"/>
              <a:gd name="T9" fmla="*/ 0 w 672"/>
              <a:gd name="T10" fmla="*/ 0 h 912"/>
              <a:gd name="T11" fmla="*/ 672 w 67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912">
                <a:moveTo>
                  <a:pt x="0" y="912"/>
                </a:moveTo>
                <a:cubicBezTo>
                  <a:pt x="208" y="724"/>
                  <a:pt x="416" y="536"/>
                  <a:pt x="528" y="384"/>
                </a:cubicBezTo>
                <a:cubicBezTo>
                  <a:pt x="640" y="232"/>
                  <a:pt x="656" y="116"/>
                  <a:pt x="672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2" name="Freeform 34"/>
          <p:cNvSpPr>
            <a:spLocks/>
          </p:cNvSpPr>
          <p:nvPr/>
        </p:nvSpPr>
        <p:spPr bwMode="auto">
          <a:xfrm>
            <a:off x="6553200" y="1307680"/>
            <a:ext cx="1066800" cy="1447800"/>
          </a:xfrm>
          <a:custGeom>
            <a:avLst/>
            <a:gdLst>
              <a:gd name="T0" fmla="*/ 2147483646 w 672"/>
              <a:gd name="T1" fmla="*/ 0 h 912"/>
              <a:gd name="T2" fmla="*/ 2147483646 w 672"/>
              <a:gd name="T3" fmla="*/ 2147483646 h 912"/>
              <a:gd name="T4" fmla="*/ 0 w 672"/>
              <a:gd name="T5" fmla="*/ 2147483646 h 912"/>
              <a:gd name="T6" fmla="*/ 0 60000 65536"/>
              <a:gd name="T7" fmla="*/ 0 60000 65536"/>
              <a:gd name="T8" fmla="*/ 0 60000 65536"/>
              <a:gd name="T9" fmla="*/ 0 w 672"/>
              <a:gd name="T10" fmla="*/ 0 h 912"/>
              <a:gd name="T11" fmla="*/ 672 w 672"/>
              <a:gd name="T12" fmla="*/ 912 h 9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72" h="912">
                <a:moveTo>
                  <a:pt x="672" y="0"/>
                </a:moveTo>
                <a:cubicBezTo>
                  <a:pt x="536" y="92"/>
                  <a:pt x="400" y="184"/>
                  <a:pt x="288" y="336"/>
                </a:cubicBezTo>
                <a:cubicBezTo>
                  <a:pt x="176" y="488"/>
                  <a:pt x="88" y="700"/>
                  <a:pt x="0" y="91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3" name="Freeform 35"/>
          <p:cNvSpPr>
            <a:spLocks/>
          </p:cNvSpPr>
          <p:nvPr/>
        </p:nvSpPr>
        <p:spPr bwMode="auto">
          <a:xfrm>
            <a:off x="4419600" y="1079080"/>
            <a:ext cx="1905000" cy="1676400"/>
          </a:xfrm>
          <a:custGeom>
            <a:avLst/>
            <a:gdLst>
              <a:gd name="T0" fmla="*/ 2147483646 w 1200"/>
              <a:gd name="T1" fmla="*/ 2147483646 h 1056"/>
              <a:gd name="T2" fmla="*/ 2147483646 w 1200"/>
              <a:gd name="T3" fmla="*/ 2147483646 h 1056"/>
              <a:gd name="T4" fmla="*/ 0 w 1200"/>
              <a:gd name="T5" fmla="*/ 0 h 1056"/>
              <a:gd name="T6" fmla="*/ 0 60000 65536"/>
              <a:gd name="T7" fmla="*/ 0 60000 65536"/>
              <a:gd name="T8" fmla="*/ 0 60000 65536"/>
              <a:gd name="T9" fmla="*/ 0 w 1200"/>
              <a:gd name="T10" fmla="*/ 0 h 1056"/>
              <a:gd name="T11" fmla="*/ 1200 w 1200"/>
              <a:gd name="T12" fmla="*/ 1056 h 10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1056">
                <a:moveTo>
                  <a:pt x="1200" y="1056"/>
                </a:moveTo>
                <a:cubicBezTo>
                  <a:pt x="1180" y="952"/>
                  <a:pt x="1160" y="848"/>
                  <a:pt x="960" y="672"/>
                </a:cubicBezTo>
                <a:cubicBezTo>
                  <a:pt x="760" y="496"/>
                  <a:pt x="380" y="248"/>
                  <a:pt x="0" y="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284" name="Freeform 36"/>
          <p:cNvSpPr>
            <a:spLocks/>
          </p:cNvSpPr>
          <p:nvPr/>
        </p:nvSpPr>
        <p:spPr bwMode="auto">
          <a:xfrm>
            <a:off x="3505200" y="1307680"/>
            <a:ext cx="812800" cy="1066800"/>
          </a:xfrm>
          <a:custGeom>
            <a:avLst/>
            <a:gdLst>
              <a:gd name="T0" fmla="*/ 2147483646 w 512"/>
              <a:gd name="T1" fmla="*/ 0 h 672"/>
              <a:gd name="T2" fmla="*/ 2147483646 w 512"/>
              <a:gd name="T3" fmla="*/ 2147483646 h 672"/>
              <a:gd name="T4" fmla="*/ 0 w 512"/>
              <a:gd name="T5" fmla="*/ 2147483646 h 672"/>
              <a:gd name="T6" fmla="*/ 0 60000 65536"/>
              <a:gd name="T7" fmla="*/ 0 60000 65536"/>
              <a:gd name="T8" fmla="*/ 0 60000 65536"/>
              <a:gd name="T9" fmla="*/ 0 w 512"/>
              <a:gd name="T10" fmla="*/ 0 h 672"/>
              <a:gd name="T11" fmla="*/ 512 w 512"/>
              <a:gd name="T12" fmla="*/ 672 h 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2" h="672">
                <a:moveTo>
                  <a:pt x="480" y="0"/>
                </a:moveTo>
                <a:cubicBezTo>
                  <a:pt x="496" y="160"/>
                  <a:pt x="512" y="320"/>
                  <a:pt x="432" y="432"/>
                </a:cubicBezTo>
                <a:cubicBezTo>
                  <a:pt x="352" y="544"/>
                  <a:pt x="176" y="608"/>
                  <a:pt x="0" y="672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0" name="Text Box 37"/>
          <p:cNvSpPr txBox="1">
            <a:spLocks noChangeArrowheads="1"/>
          </p:cNvSpPr>
          <p:nvPr/>
        </p:nvSpPr>
        <p:spPr bwMode="auto">
          <a:xfrm>
            <a:off x="6934200" y="2679280"/>
            <a:ext cx="8572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Root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17431" name="Text Box 38"/>
          <p:cNvSpPr txBox="1">
            <a:spLocks noChangeArrowheads="1"/>
          </p:cNvSpPr>
          <p:nvPr/>
        </p:nvSpPr>
        <p:spPr bwMode="auto">
          <a:xfrm>
            <a:off x="8077200" y="621880"/>
            <a:ext cx="145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Authoritative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Name</a:t>
            </a:r>
          </a:p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457200" y="0"/>
            <a:ext cx="11734800" cy="903515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040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3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67" grpId="0"/>
      <p:bldP spid="437268" grpId="0"/>
      <p:bldP spid="437269" grpId="0"/>
      <p:bldP spid="437270" grpId="0"/>
      <p:bldP spid="437271" grpId="0"/>
      <p:bldP spid="4372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DNS (More…)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Click </a:t>
            </a:r>
            <a:r>
              <a:rPr lang="en-US" altLang="en-US">
                <a:hlinkClick r:id="rId2" action="ppaction://hlinkpres?slideindex=1&amp;slidetitle="/>
              </a:rPr>
              <a:t>here</a:t>
            </a:r>
            <a:r>
              <a:rPr lang="en-US" altLang="en-US"/>
              <a:t> to open the class note on DNS.</a:t>
            </a:r>
          </a:p>
        </p:txBody>
      </p:sp>
      <p:pic>
        <p:nvPicPr>
          <p:cNvPr id="18436" name="Picture 4" descr="C:\Documents and Settings\Hwajung Lee\Local Settings\Temporary Internet Files\Content.IE5\GB3MOYO1\MC9000787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9" y="3294063"/>
            <a:ext cx="2471737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Hwajung Lee\Local Settings\Temporary Internet Files\Content.IE5\LFVCVSU8\MC90007871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425" y="3324225"/>
            <a:ext cx="9842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63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1"/>
            <a:ext cx="11164529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Layers:  related communications functions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Application Layer:  HTTP, DNS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Transport Layer:  TCP, UDP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Network Layer:  IP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Services:  a protocol provides a communications service to the layer above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TCP provides connection-oriented reliable byte transfer service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UDP provides best-effort datagram service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Each layer builds on services of lower layers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HTTP builds on top of TCP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DNS builds on top of UDP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TCP and UDP build on top of IP</a:t>
            </a:r>
          </a:p>
        </p:txBody>
      </p:sp>
    </p:spTree>
    <p:extLst>
      <p:ext uri="{BB962C8B-B14F-4D97-AF65-F5344CB8AC3E}">
        <p14:creationId xmlns:p14="http://schemas.microsoft.com/office/powerpoint/2010/main" val="485766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 </a:t>
            </a:r>
            <a:br>
              <a:rPr lang="en-US" altLang="en-US" sz="4400" dirty="0"/>
            </a:br>
            <a:r>
              <a:rPr lang="en-US" altLang="en-US" sz="4400" dirty="0"/>
              <a:t>Applications and Layered Architecture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Layering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OSI Reference Model</a:t>
            </a:r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429736" y="369425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TCP/IP Architecture</a:t>
            </a:r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How the Layers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374956153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 </a:t>
            </a:r>
            <a:br>
              <a:rPr lang="en-US" altLang="en-US" sz="4400" dirty="0"/>
            </a:br>
            <a:r>
              <a:rPr lang="en-US" altLang="en-US" sz="4400" dirty="0"/>
              <a:t>Applications and Layered Architecture</a:t>
            </a:r>
          </a:p>
        </p:txBody>
      </p:sp>
      <p:pic>
        <p:nvPicPr>
          <p:cNvPr id="3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807086"/>
            <a:ext cx="5709313" cy="305091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2344392" y="2295100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>
                <a:latin typeface="TmonMonsori Black" panose="02000A03000000000000" pitchFamily="2" charset="-127"/>
                <a:ea typeface="TmonMonsori Black" panose="02000A03000000000000" pitchFamily="2" charset="-127"/>
              </a:defRPr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r>
              <a:rPr lang="en-US" altLang="en-US" dirty="0"/>
              <a:t>OSI Reference Model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55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Why Layering?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Layering simplifies design, implementation, and testing by partitioning overall communications process into parts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Protocol in each layer can be designed separately from those in other layers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Protocol makes “calls” for services from layer below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Layering provides flexibility for modifying and evolving protocols and services without having to change layers below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Monolithic non-layered architectures are costly, inflexible, and soon obsolete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4198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>
                <a:solidFill>
                  <a:srgbClr val="FFC000"/>
                </a:solidFill>
              </a:rPr>
              <a:t> Lecture 2 </a:t>
            </a:r>
            <a:br>
              <a:rPr lang="en-US" altLang="en-US" sz="4400" dirty="0"/>
            </a:br>
            <a:r>
              <a:rPr lang="en-US" altLang="en-US" sz="4400" dirty="0"/>
              <a:t>Applications and Layered Architecture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64248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Layering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5019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OSI Reference Model</a:t>
            </a:r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429736" y="3694255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TCP/IP Architecture</a:t>
            </a:r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How the Layers Work Together</a:t>
            </a:r>
          </a:p>
        </p:txBody>
      </p:sp>
    </p:spTree>
    <p:extLst>
      <p:ext uri="{BB962C8B-B14F-4D97-AF65-F5344CB8AC3E}">
        <p14:creationId xmlns:p14="http://schemas.microsoft.com/office/powerpoint/2010/main" val="21905175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Systems Interconnection</a:t>
            </a: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Network architecture: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Definition of all the layers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Design of protocols for every layer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By the 1970s every computer vendor had developed its own proprietary layered network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Problem:  computers from different vendors could not be networked together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Open Systems Interconnection (OSI) was an international effort by the International Organization for Standardization (ISO) to enable multivendor computer interconnection 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8339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OSI Reference Model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Describes a seven-layer abstract reference model for a network architecture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Purpose of the reference model was to provide a framework for the development of protocols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OSI also provided a unified view of layers, protocols, and services which is still in use in the development of new protocols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Detailed standards were developed for each layer, but most of these are not in 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TCP/IP protocols preempted deployment of OSI protocols</a:t>
            </a:r>
          </a:p>
        </p:txBody>
      </p:sp>
    </p:spTree>
    <p:extLst>
      <p:ext uri="{BB962C8B-B14F-4D97-AF65-F5344CB8AC3E}">
        <p14:creationId xmlns:p14="http://schemas.microsoft.com/office/powerpoint/2010/main" val="4170477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7-Layer OSI Reference Model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7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87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7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2287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7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2287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2287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4192588" y="54991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353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2292252" y="256222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2513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2459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2529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2482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2549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8195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1" name="Rectangle 35"/>
          <p:cNvSpPr>
            <a:spLocks noChangeArrowheads="1"/>
          </p:cNvSpPr>
          <p:nvPr/>
        </p:nvSpPr>
        <p:spPr bwMode="auto">
          <a:xfrm>
            <a:off x="8134252" y="256222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12" name="Rectangle 36"/>
          <p:cNvSpPr>
            <a:spLocks noChangeArrowheads="1"/>
          </p:cNvSpPr>
          <p:nvPr/>
        </p:nvSpPr>
        <p:spPr bwMode="auto">
          <a:xfrm>
            <a:off x="8355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8301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14" name="Rectangle 38"/>
          <p:cNvSpPr>
            <a:spLocks noChangeArrowheads="1"/>
          </p:cNvSpPr>
          <p:nvPr/>
        </p:nvSpPr>
        <p:spPr bwMode="auto">
          <a:xfrm>
            <a:off x="8371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8324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4616" name="Rectangle 40"/>
          <p:cNvSpPr>
            <a:spLocks noChangeArrowheads="1"/>
          </p:cNvSpPr>
          <p:nvPr/>
        </p:nvSpPr>
        <p:spPr bwMode="auto">
          <a:xfrm>
            <a:off x="8391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18" name="Rectangle 42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4383331" y="4346576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0" name="Rectangle 44"/>
          <p:cNvSpPr>
            <a:spLocks noChangeArrowheads="1"/>
          </p:cNvSpPr>
          <p:nvPr/>
        </p:nvSpPr>
        <p:spPr bwMode="auto">
          <a:xfrm>
            <a:off x="2155825" y="13589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>
            <a:off x="2884488" y="16589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2" name="Line 46"/>
          <p:cNvSpPr>
            <a:spLocks noChangeShapeType="1"/>
          </p:cNvSpPr>
          <p:nvPr/>
        </p:nvSpPr>
        <p:spPr bwMode="auto">
          <a:xfrm>
            <a:off x="8789988" y="1682750"/>
            <a:ext cx="0" cy="236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Rectangle 47"/>
          <p:cNvSpPr>
            <a:spLocks noChangeArrowheads="1"/>
          </p:cNvSpPr>
          <p:nvPr/>
        </p:nvSpPr>
        <p:spPr bwMode="auto">
          <a:xfrm>
            <a:off x="8099425" y="13716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24624" name="Rectangle 48"/>
          <p:cNvSpPr>
            <a:spLocks noChangeArrowheads="1"/>
          </p:cNvSpPr>
          <p:nvPr/>
        </p:nvSpPr>
        <p:spPr bwMode="auto">
          <a:xfrm>
            <a:off x="4324044" y="493395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4391222" y="5532439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26" name="Rectangle 50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27" name="Rectangle 51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6148388" y="54879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6339131" y="4335464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2" name="Rectangle 56"/>
          <p:cNvSpPr>
            <a:spLocks noChangeArrowheads="1"/>
          </p:cNvSpPr>
          <p:nvPr/>
        </p:nvSpPr>
        <p:spPr bwMode="auto">
          <a:xfrm>
            <a:off x="6279844" y="4922839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6347022" y="5521326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4634" name="AutoShape 58"/>
          <p:cNvSpPr>
            <a:spLocks noChangeArrowheads="1"/>
          </p:cNvSpPr>
          <p:nvPr/>
        </p:nvSpPr>
        <p:spPr bwMode="auto">
          <a:xfrm>
            <a:off x="3962400" y="4210050"/>
            <a:ext cx="3886200" cy="2190750"/>
          </a:xfrm>
          <a:prstGeom prst="roundRect">
            <a:avLst>
              <a:gd name="adj" fmla="val 124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35" name="Line 59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>
            <a:off x="3603625" y="4621213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7" name="Line 61"/>
          <p:cNvSpPr>
            <a:spLocks noChangeShapeType="1"/>
          </p:cNvSpPr>
          <p:nvPr/>
        </p:nvSpPr>
        <p:spPr bwMode="auto">
          <a:xfrm>
            <a:off x="3638550" y="5197475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Line 62"/>
          <p:cNvSpPr>
            <a:spLocks noChangeShapeType="1"/>
          </p:cNvSpPr>
          <p:nvPr/>
        </p:nvSpPr>
        <p:spPr bwMode="auto">
          <a:xfrm>
            <a:off x="3648075" y="5761038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9" name="Line 63"/>
          <p:cNvSpPr>
            <a:spLocks noChangeShapeType="1"/>
          </p:cNvSpPr>
          <p:nvPr/>
        </p:nvSpPr>
        <p:spPr bwMode="auto">
          <a:xfrm>
            <a:off x="5535614" y="46101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0" name="Line 64"/>
          <p:cNvSpPr>
            <a:spLocks noChangeShapeType="1"/>
          </p:cNvSpPr>
          <p:nvPr/>
        </p:nvSpPr>
        <p:spPr bwMode="auto">
          <a:xfrm>
            <a:off x="5557839" y="51752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1" name="Line 65"/>
          <p:cNvSpPr>
            <a:spLocks noChangeShapeType="1"/>
          </p:cNvSpPr>
          <p:nvPr/>
        </p:nvSpPr>
        <p:spPr bwMode="auto">
          <a:xfrm>
            <a:off x="5580064" y="5741988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2" name="Line 66"/>
          <p:cNvSpPr>
            <a:spLocks noChangeShapeType="1"/>
          </p:cNvSpPr>
          <p:nvPr/>
        </p:nvSpPr>
        <p:spPr bwMode="auto">
          <a:xfrm>
            <a:off x="7507289" y="45910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3" name="Line 67"/>
          <p:cNvSpPr>
            <a:spLocks noChangeShapeType="1"/>
          </p:cNvSpPr>
          <p:nvPr/>
        </p:nvSpPr>
        <p:spPr bwMode="auto">
          <a:xfrm>
            <a:off x="7516814" y="51689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4" name="Line 68"/>
          <p:cNvSpPr>
            <a:spLocks noChangeShapeType="1"/>
          </p:cNvSpPr>
          <p:nvPr/>
        </p:nvSpPr>
        <p:spPr bwMode="auto">
          <a:xfrm>
            <a:off x="7526339" y="5745163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9" name="AutoShape 69"/>
          <p:cNvSpPr>
            <a:spLocks noChangeArrowheads="1"/>
          </p:cNvSpPr>
          <p:nvPr/>
        </p:nvSpPr>
        <p:spPr bwMode="auto">
          <a:xfrm>
            <a:off x="2057400" y="1219200"/>
            <a:ext cx="1828800" cy="533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48" name="Line 72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3" name="AutoShape 73"/>
          <p:cNvSpPr>
            <a:spLocks noChangeArrowheads="1"/>
          </p:cNvSpPr>
          <p:nvPr/>
        </p:nvSpPr>
        <p:spPr bwMode="auto">
          <a:xfrm>
            <a:off x="7924800" y="1219200"/>
            <a:ext cx="1828800" cy="533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96394" name="Text Box 74"/>
          <p:cNvSpPr txBox="1">
            <a:spLocks noChangeArrowheads="1"/>
          </p:cNvSpPr>
          <p:nvPr/>
        </p:nvSpPr>
        <p:spPr bwMode="auto">
          <a:xfrm>
            <a:off x="4267200" y="6324601"/>
            <a:ext cx="340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F33CC"/>
                </a:solidFill>
              </a:rPr>
              <a:t>Communicating End Systems</a:t>
            </a:r>
          </a:p>
        </p:txBody>
      </p:sp>
      <p:sp>
        <p:nvSpPr>
          <p:cNvPr id="696395" name="Line 75"/>
          <p:cNvSpPr>
            <a:spLocks noChangeShapeType="1"/>
          </p:cNvSpPr>
          <p:nvPr/>
        </p:nvSpPr>
        <p:spPr bwMode="auto">
          <a:xfrm>
            <a:off x="3810000" y="6400800"/>
            <a:ext cx="457200" cy="1524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6" name="Line 76"/>
          <p:cNvSpPr>
            <a:spLocks noChangeShapeType="1"/>
          </p:cNvSpPr>
          <p:nvPr/>
        </p:nvSpPr>
        <p:spPr bwMode="auto">
          <a:xfrm flipH="1">
            <a:off x="7620000" y="6477000"/>
            <a:ext cx="381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7" name="Text Box 77"/>
          <p:cNvSpPr txBox="1">
            <a:spLocks noChangeArrowheads="1"/>
          </p:cNvSpPr>
          <p:nvPr/>
        </p:nvSpPr>
        <p:spPr bwMode="auto">
          <a:xfrm>
            <a:off x="4267201" y="6461126"/>
            <a:ext cx="3597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6600FF"/>
                </a:solidFill>
              </a:rPr>
              <a:t>One or More Network Nodes</a:t>
            </a:r>
          </a:p>
        </p:txBody>
      </p:sp>
      <p:sp>
        <p:nvSpPr>
          <p:cNvPr id="696398" name="Line 78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99" name="Line 79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0" name="Line 80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1" name="Line 81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402" name="Text Box 82"/>
          <p:cNvSpPr txBox="1">
            <a:spLocks noChangeArrowheads="1"/>
          </p:cNvSpPr>
          <p:nvPr/>
        </p:nvSpPr>
        <p:spPr bwMode="auto">
          <a:xfrm>
            <a:off x="4419600" y="1676401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6600FF"/>
                </a:solidFill>
              </a:rPr>
              <a:t>End-to-End Protocols</a:t>
            </a:r>
          </a:p>
        </p:txBody>
      </p:sp>
      <p:grpSp>
        <p:nvGrpSpPr>
          <p:cNvPr id="24659" name="Group 83"/>
          <p:cNvGrpSpPr>
            <a:grpSpLocks/>
          </p:cNvGrpSpPr>
          <p:nvPr/>
        </p:nvGrpSpPr>
        <p:grpSpPr bwMode="auto">
          <a:xfrm>
            <a:off x="2895600" y="6096000"/>
            <a:ext cx="1524000" cy="228600"/>
            <a:chOff x="144" y="3888"/>
            <a:chExt cx="960" cy="144"/>
          </a:xfrm>
        </p:grpSpPr>
        <p:sp>
          <p:nvSpPr>
            <p:cNvPr id="24668" name="Line 84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9" name="Line 85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70" name="Line 86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0" name="Group 87"/>
          <p:cNvGrpSpPr>
            <a:grpSpLocks/>
          </p:cNvGrpSpPr>
          <p:nvPr/>
        </p:nvGrpSpPr>
        <p:grpSpPr bwMode="auto">
          <a:xfrm>
            <a:off x="5105400" y="6096000"/>
            <a:ext cx="1524000" cy="228600"/>
            <a:chOff x="144" y="3888"/>
            <a:chExt cx="960" cy="144"/>
          </a:xfrm>
        </p:grpSpPr>
        <p:sp>
          <p:nvSpPr>
            <p:cNvPr id="24665" name="Line 88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6" name="Line 89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7" name="Line 90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661" name="Group 91"/>
          <p:cNvGrpSpPr>
            <a:grpSpLocks/>
          </p:cNvGrpSpPr>
          <p:nvPr/>
        </p:nvGrpSpPr>
        <p:grpSpPr bwMode="auto">
          <a:xfrm>
            <a:off x="7315200" y="6096000"/>
            <a:ext cx="1524000" cy="228600"/>
            <a:chOff x="144" y="3888"/>
            <a:chExt cx="960" cy="144"/>
          </a:xfrm>
        </p:grpSpPr>
        <p:sp>
          <p:nvSpPr>
            <p:cNvPr id="24662" name="Line 92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3" name="Line 93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64" name="Line 94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6117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9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9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696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9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9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69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69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9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696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9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9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9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9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69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9" grpId="0" animBg="1"/>
      <p:bldP spid="696389" grpId="1" animBg="1"/>
      <p:bldP spid="696393" grpId="0" animBg="1"/>
      <p:bldP spid="696393" grpId="1" animBg="1"/>
      <p:bldP spid="696394" grpId="0"/>
      <p:bldP spid="696394" grpId="1"/>
      <p:bldP spid="696397" grpId="0" animBg="1"/>
      <p:bldP spid="696397" grpId="1" animBg="1"/>
      <p:bldP spid="69640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2116" y="0"/>
            <a:ext cx="11729884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Physical Layer</a:t>
            </a:r>
          </a:p>
        </p:txBody>
      </p:sp>
      <p:pic>
        <p:nvPicPr>
          <p:cNvPr id="25604" name="Picture 8" descr="TwistedPairsFromInfin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574" y="1022555"/>
            <a:ext cx="268605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rj45Phot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47699">
            <a:off x="10466440" y="2746376"/>
            <a:ext cx="1452563" cy="1524000"/>
          </a:xfrm>
          <a:noFill/>
        </p:spPr>
      </p:pic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9767" y="1676401"/>
            <a:ext cx="9673913" cy="4683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Transfers bits across link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/>
              <a:t>Definition &amp; specification of the physical aspects of a communications link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Mechanical: cable, plugs, pins...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Electrical/optical:  modulation, signal strength, voltage levels, bit times,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functional/procedural:  how to activate, maintain, and deactivate physical links…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Ethernet, DSL, cable modem, telephone modems…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Twisted-pair cable, coaxial cable, optical fiber, radio, infrared, … </a:t>
            </a:r>
          </a:p>
        </p:txBody>
      </p:sp>
    </p:spTree>
    <p:extLst>
      <p:ext uri="{BB962C8B-B14F-4D97-AF65-F5344CB8AC3E}">
        <p14:creationId xmlns:p14="http://schemas.microsoft.com/office/powerpoint/2010/main" val="41181694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Data Link Layer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199" y="1447800"/>
            <a:ext cx="11164529" cy="3352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/>
              <a:t>Transfers </a:t>
            </a:r>
            <a:r>
              <a:rPr lang="en-US" altLang="en-US" i="1" dirty="0"/>
              <a:t>frames </a:t>
            </a:r>
            <a:r>
              <a:rPr lang="en-US" altLang="en-US" dirty="0"/>
              <a:t>across </a:t>
            </a:r>
            <a:r>
              <a:rPr lang="en-US" altLang="en-US" i="1" dirty="0"/>
              <a:t>direct</a:t>
            </a:r>
            <a:r>
              <a:rPr lang="en-US" altLang="en-US" dirty="0"/>
              <a:t> connections</a:t>
            </a:r>
          </a:p>
          <a:p>
            <a:pPr eaLnBrk="1" hangingPunct="1"/>
            <a:r>
              <a:rPr lang="en-US" altLang="en-US" dirty="0"/>
              <a:t>Groups bits into frames</a:t>
            </a:r>
          </a:p>
          <a:p>
            <a:pPr eaLnBrk="1" hangingPunct="1"/>
            <a:r>
              <a:rPr lang="en-US" altLang="en-US" dirty="0"/>
              <a:t>Detection of bit errors;  Retransmission of frames</a:t>
            </a:r>
          </a:p>
          <a:p>
            <a:pPr eaLnBrk="1" hangingPunct="1"/>
            <a:r>
              <a:rPr lang="en-US" altLang="en-US" dirty="0"/>
              <a:t>Activation, maintenance, &amp; deactivation of data link connections</a:t>
            </a:r>
          </a:p>
          <a:p>
            <a:pPr eaLnBrk="1" hangingPunct="1"/>
            <a:r>
              <a:rPr lang="en-US" altLang="en-US" dirty="0"/>
              <a:t>Medium access control for local area networks</a:t>
            </a:r>
          </a:p>
          <a:p>
            <a:pPr eaLnBrk="1" hangingPunct="1"/>
            <a:r>
              <a:rPr lang="en-US" altLang="en-US" dirty="0"/>
              <a:t>Flow control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000500" y="5705475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4003675" y="5057775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4144656" y="51308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4211834" y="58039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2" name="Rectangle 12"/>
          <p:cNvSpPr>
            <a:spLocks noChangeArrowheads="1"/>
          </p:cNvSpPr>
          <p:nvPr/>
        </p:nvSpPr>
        <p:spPr bwMode="auto">
          <a:xfrm>
            <a:off x="6807200" y="572135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33" name="Rectangle 13"/>
          <p:cNvSpPr>
            <a:spLocks noChangeArrowheads="1"/>
          </p:cNvSpPr>
          <p:nvPr/>
        </p:nvSpPr>
        <p:spPr bwMode="auto">
          <a:xfrm>
            <a:off x="6807200" y="5073650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634" name="Rectangle 14"/>
          <p:cNvSpPr>
            <a:spLocks noChangeArrowheads="1"/>
          </p:cNvSpPr>
          <p:nvPr/>
        </p:nvSpPr>
        <p:spPr bwMode="auto">
          <a:xfrm>
            <a:off x="6938656" y="51054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5" name="Rectangle 15"/>
          <p:cNvSpPr>
            <a:spLocks noChangeArrowheads="1"/>
          </p:cNvSpPr>
          <p:nvPr/>
        </p:nvSpPr>
        <p:spPr bwMode="auto">
          <a:xfrm>
            <a:off x="7005834" y="57785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6636" name="Line 19"/>
          <p:cNvSpPr>
            <a:spLocks noChangeShapeType="1"/>
          </p:cNvSpPr>
          <p:nvPr/>
        </p:nvSpPr>
        <p:spPr bwMode="auto">
          <a:xfrm>
            <a:off x="5386388" y="5467350"/>
            <a:ext cx="1395412" cy="190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Line 20"/>
          <p:cNvSpPr>
            <a:spLocks noChangeShapeType="1"/>
          </p:cNvSpPr>
          <p:nvPr/>
        </p:nvSpPr>
        <p:spPr bwMode="auto">
          <a:xfrm>
            <a:off x="5346700" y="6140450"/>
            <a:ext cx="1435100" cy="317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Text Box 21"/>
          <p:cNvSpPr txBox="1">
            <a:spLocks noChangeArrowheads="1"/>
          </p:cNvSpPr>
          <p:nvPr/>
        </p:nvSpPr>
        <p:spPr bwMode="auto">
          <a:xfrm>
            <a:off x="5638800" y="4953001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frames</a:t>
            </a:r>
          </a:p>
        </p:txBody>
      </p:sp>
      <p:sp>
        <p:nvSpPr>
          <p:cNvPr id="26639" name="Text Box 22"/>
          <p:cNvSpPr txBox="1">
            <a:spLocks noChangeArrowheads="1"/>
          </p:cNvSpPr>
          <p:nvPr/>
        </p:nvSpPr>
        <p:spPr bwMode="auto">
          <a:xfrm>
            <a:off x="5784850" y="5729288"/>
            <a:ext cx="539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1923137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Network Layer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Transfers </a:t>
            </a:r>
            <a:r>
              <a:rPr lang="en-US" altLang="en-US" i="1"/>
              <a:t>packets</a:t>
            </a:r>
            <a:r>
              <a:rPr lang="en-US" altLang="en-US"/>
              <a:t> across multiple links and/or multiple networks</a:t>
            </a:r>
          </a:p>
          <a:p>
            <a:pPr eaLnBrk="1" hangingPunct="1"/>
            <a:r>
              <a:rPr lang="en-US" altLang="en-US"/>
              <a:t>Addressing must scale to large networks</a:t>
            </a:r>
          </a:p>
          <a:p>
            <a:pPr eaLnBrk="1" hangingPunct="1"/>
            <a:r>
              <a:rPr lang="en-US" altLang="en-US"/>
              <a:t>Nodes </a:t>
            </a:r>
            <a:r>
              <a:rPr lang="en-US" altLang="en-US" i="1"/>
              <a:t>jointly</a:t>
            </a:r>
            <a:r>
              <a:rPr lang="en-US" altLang="en-US"/>
              <a:t> execute routing algorithm to determine paths across the network</a:t>
            </a:r>
          </a:p>
          <a:p>
            <a:pPr eaLnBrk="1" hangingPunct="1"/>
            <a:r>
              <a:rPr lang="en-US" altLang="en-US"/>
              <a:t>Forwarding transfers packet across a node</a:t>
            </a:r>
          </a:p>
          <a:p>
            <a:pPr eaLnBrk="1" hangingPunct="1"/>
            <a:r>
              <a:rPr lang="en-US" altLang="en-US"/>
              <a:t>Congestion control to deal with traffic surges</a:t>
            </a:r>
          </a:p>
          <a:p>
            <a:pPr eaLnBrk="1" hangingPunct="1"/>
            <a:r>
              <a:rPr lang="en-US" altLang="en-US"/>
              <a:t>Connection setup, maintenance, and teardown when connection-based</a:t>
            </a:r>
          </a:p>
        </p:txBody>
      </p:sp>
    </p:spTree>
    <p:extLst>
      <p:ext uri="{BB962C8B-B14F-4D97-AF65-F5344CB8AC3E}">
        <p14:creationId xmlns:p14="http://schemas.microsoft.com/office/powerpoint/2010/main" val="42371654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Internetworking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11233355" cy="129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Internetworking between networks using the same protocols is part of network layer and provides transfer of packets across multiple networks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/>
              <a:t>Gateway (including up to presentation layer) can connect networks using difference protocols. </a:t>
            </a:r>
          </a:p>
        </p:txBody>
      </p:sp>
      <p:sp>
        <p:nvSpPr>
          <p:cNvPr id="28676" name="Rectangle 55"/>
          <p:cNvSpPr>
            <a:spLocks noChangeArrowheads="1"/>
          </p:cNvSpPr>
          <p:nvPr/>
        </p:nvSpPr>
        <p:spPr bwMode="auto">
          <a:xfrm>
            <a:off x="1905001" y="5845176"/>
            <a:ext cx="16287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G = gateway H = host</a:t>
            </a:r>
          </a:p>
        </p:txBody>
      </p:sp>
      <p:sp>
        <p:nvSpPr>
          <p:cNvPr id="28677" name="Cloud"/>
          <p:cNvSpPr>
            <a:spLocks noChangeAspect="1" noEditPoints="1" noChangeArrowheads="1"/>
          </p:cNvSpPr>
          <p:nvPr/>
        </p:nvSpPr>
        <p:spPr bwMode="auto">
          <a:xfrm>
            <a:off x="3646488" y="3681414"/>
            <a:ext cx="6069012" cy="24669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57"/>
          <p:cNvSpPr>
            <a:spLocks noChangeShapeType="1"/>
          </p:cNvSpPr>
          <p:nvPr/>
        </p:nvSpPr>
        <p:spPr bwMode="auto">
          <a:xfrm>
            <a:off x="3124200" y="4003676"/>
            <a:ext cx="1277938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Line 58"/>
          <p:cNvSpPr>
            <a:spLocks noChangeShapeType="1"/>
          </p:cNvSpPr>
          <p:nvPr/>
        </p:nvSpPr>
        <p:spPr bwMode="auto">
          <a:xfrm flipV="1">
            <a:off x="3609975" y="5438776"/>
            <a:ext cx="10556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59"/>
          <p:cNvSpPr>
            <a:spLocks noChangeShapeType="1"/>
          </p:cNvSpPr>
          <p:nvPr/>
        </p:nvSpPr>
        <p:spPr bwMode="auto">
          <a:xfrm flipH="1">
            <a:off x="6991351" y="3429001"/>
            <a:ext cx="282575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60"/>
          <p:cNvSpPr>
            <a:spLocks noChangeShapeType="1"/>
          </p:cNvSpPr>
          <p:nvPr/>
        </p:nvSpPr>
        <p:spPr bwMode="auto">
          <a:xfrm>
            <a:off x="8389939" y="5248276"/>
            <a:ext cx="822325" cy="327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61"/>
          <p:cNvSpPr>
            <a:spLocks noChangeArrowheads="1"/>
          </p:cNvSpPr>
          <p:nvPr/>
        </p:nvSpPr>
        <p:spPr bwMode="auto">
          <a:xfrm>
            <a:off x="6542088" y="4632326"/>
            <a:ext cx="1828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8683" name="Line 62"/>
          <p:cNvSpPr>
            <a:spLocks noChangeShapeType="1"/>
          </p:cNvSpPr>
          <p:nvPr/>
        </p:nvSpPr>
        <p:spPr bwMode="auto">
          <a:xfrm flipV="1">
            <a:off x="5210176" y="4413250"/>
            <a:ext cx="500063" cy="968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63"/>
          <p:cNvSpPr>
            <a:spLocks noChangeShapeType="1"/>
          </p:cNvSpPr>
          <p:nvPr/>
        </p:nvSpPr>
        <p:spPr bwMode="auto">
          <a:xfrm flipV="1">
            <a:off x="5956300" y="4305300"/>
            <a:ext cx="509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64"/>
          <p:cNvSpPr>
            <a:spLocks noChangeShapeType="1"/>
          </p:cNvSpPr>
          <p:nvPr/>
        </p:nvSpPr>
        <p:spPr bwMode="auto">
          <a:xfrm>
            <a:off x="7215188" y="4400551"/>
            <a:ext cx="131762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65"/>
          <p:cNvSpPr>
            <a:spLocks noChangeShapeType="1"/>
          </p:cNvSpPr>
          <p:nvPr/>
        </p:nvSpPr>
        <p:spPr bwMode="auto">
          <a:xfrm>
            <a:off x="7567614" y="4783139"/>
            <a:ext cx="219075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Line 66"/>
          <p:cNvSpPr>
            <a:spLocks noChangeShapeType="1"/>
          </p:cNvSpPr>
          <p:nvPr/>
        </p:nvSpPr>
        <p:spPr bwMode="auto">
          <a:xfrm flipH="1">
            <a:off x="7539039" y="5289550"/>
            <a:ext cx="249237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67"/>
          <p:cNvSpPr>
            <a:spLocks noChangeShapeType="1"/>
          </p:cNvSpPr>
          <p:nvPr/>
        </p:nvSpPr>
        <p:spPr bwMode="auto">
          <a:xfrm flipH="1">
            <a:off x="7038975" y="5461000"/>
            <a:ext cx="234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68"/>
          <p:cNvSpPr>
            <a:spLocks noChangeShapeType="1"/>
          </p:cNvSpPr>
          <p:nvPr/>
        </p:nvSpPr>
        <p:spPr bwMode="auto">
          <a:xfrm flipH="1">
            <a:off x="6731000" y="4451351"/>
            <a:ext cx="96838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69"/>
          <p:cNvSpPr>
            <a:spLocks noChangeShapeType="1"/>
          </p:cNvSpPr>
          <p:nvPr/>
        </p:nvSpPr>
        <p:spPr bwMode="auto">
          <a:xfrm flipH="1">
            <a:off x="6672264" y="4892675"/>
            <a:ext cx="73025" cy="300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70"/>
          <p:cNvSpPr>
            <a:spLocks noChangeShapeType="1"/>
          </p:cNvSpPr>
          <p:nvPr/>
        </p:nvSpPr>
        <p:spPr bwMode="auto">
          <a:xfrm>
            <a:off x="5121276" y="4741864"/>
            <a:ext cx="30163" cy="109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71"/>
          <p:cNvSpPr>
            <a:spLocks noChangeShapeType="1"/>
          </p:cNvSpPr>
          <p:nvPr/>
        </p:nvSpPr>
        <p:spPr bwMode="auto">
          <a:xfrm>
            <a:off x="5180013" y="5138738"/>
            <a:ext cx="30162" cy="682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Cloud"/>
          <p:cNvSpPr>
            <a:spLocks noChangeAspect="1" noEditPoints="1" noChangeArrowheads="1"/>
          </p:cNvSpPr>
          <p:nvPr/>
        </p:nvSpPr>
        <p:spPr bwMode="auto">
          <a:xfrm>
            <a:off x="4265614" y="4375151"/>
            <a:ext cx="1019175" cy="3968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hlink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4" name="Line 73"/>
          <p:cNvSpPr>
            <a:spLocks noChangeShapeType="1"/>
          </p:cNvSpPr>
          <p:nvPr/>
        </p:nvSpPr>
        <p:spPr bwMode="auto">
          <a:xfrm>
            <a:off x="5956300" y="5435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74"/>
          <p:cNvSpPr>
            <a:spLocks noChangeShapeType="1"/>
          </p:cNvSpPr>
          <p:nvPr/>
        </p:nvSpPr>
        <p:spPr bwMode="auto">
          <a:xfrm>
            <a:off x="5486400" y="5427663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Rectangle 75"/>
          <p:cNvSpPr>
            <a:spLocks noChangeArrowheads="1"/>
          </p:cNvSpPr>
          <p:nvPr/>
        </p:nvSpPr>
        <p:spPr bwMode="auto">
          <a:xfrm>
            <a:off x="4437063" y="4425951"/>
            <a:ext cx="7341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Net 1</a:t>
            </a:r>
          </a:p>
        </p:txBody>
      </p:sp>
      <p:sp>
        <p:nvSpPr>
          <p:cNvPr id="28697" name="Rectangle 76"/>
          <p:cNvSpPr>
            <a:spLocks noChangeArrowheads="1"/>
          </p:cNvSpPr>
          <p:nvPr/>
        </p:nvSpPr>
        <p:spPr bwMode="auto">
          <a:xfrm>
            <a:off x="7720013" y="4976814"/>
            <a:ext cx="7341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Net 5</a:t>
            </a:r>
          </a:p>
        </p:txBody>
      </p:sp>
      <p:grpSp>
        <p:nvGrpSpPr>
          <p:cNvPr id="28698" name="Group 77"/>
          <p:cNvGrpSpPr>
            <a:grpSpLocks/>
          </p:cNvGrpSpPr>
          <p:nvPr/>
        </p:nvGrpSpPr>
        <p:grpSpPr bwMode="auto">
          <a:xfrm>
            <a:off x="6342064" y="4033838"/>
            <a:ext cx="1019175" cy="446580"/>
            <a:chOff x="3123" y="1640"/>
            <a:chExt cx="642" cy="487"/>
          </a:xfrm>
        </p:grpSpPr>
        <p:sp>
          <p:nvSpPr>
            <p:cNvPr id="28764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Rectangle 79"/>
            <p:cNvSpPr>
              <a:spLocks noChangeArrowheads="1"/>
            </p:cNvSpPr>
            <p:nvPr/>
          </p:nvSpPr>
          <p:spPr bwMode="auto">
            <a:xfrm>
              <a:off x="3219" y="1727"/>
              <a:ext cx="462" cy="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Net 3</a:t>
              </a:r>
            </a:p>
          </p:txBody>
        </p:sp>
      </p:grpSp>
      <p:sp>
        <p:nvSpPr>
          <p:cNvPr id="28699" name="Rectangle 80"/>
          <p:cNvSpPr>
            <a:spLocks noChangeArrowheads="1"/>
          </p:cNvSpPr>
          <p:nvPr/>
        </p:nvSpPr>
        <p:spPr bwMode="auto">
          <a:xfrm>
            <a:off x="4714875" y="5294314"/>
            <a:ext cx="73417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Net 2</a:t>
            </a:r>
          </a:p>
        </p:txBody>
      </p:sp>
      <p:sp>
        <p:nvSpPr>
          <p:cNvPr id="28700" name="Text Box 81"/>
          <p:cNvSpPr txBox="1">
            <a:spLocks noChangeArrowheads="1"/>
          </p:cNvSpPr>
          <p:nvPr/>
        </p:nvSpPr>
        <p:spPr bwMode="auto">
          <a:xfrm>
            <a:off x="2778125" y="37973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28701" name="Group 82"/>
          <p:cNvGrpSpPr>
            <a:grpSpLocks/>
          </p:cNvGrpSpPr>
          <p:nvPr/>
        </p:nvGrpSpPr>
        <p:grpSpPr bwMode="auto">
          <a:xfrm>
            <a:off x="6316664" y="3876675"/>
            <a:ext cx="1019175" cy="687388"/>
            <a:chOff x="3123" y="1640"/>
            <a:chExt cx="642" cy="433"/>
          </a:xfrm>
        </p:grpSpPr>
        <p:sp>
          <p:nvSpPr>
            <p:cNvPr id="28762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63" name="Rectangle 84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3</a:t>
              </a:r>
            </a:p>
          </p:txBody>
        </p:sp>
      </p:grpSp>
      <p:sp>
        <p:nvSpPr>
          <p:cNvPr id="28702" name="Text Box 85"/>
          <p:cNvSpPr txBox="1">
            <a:spLocks noChangeArrowheads="1"/>
          </p:cNvSpPr>
          <p:nvPr/>
        </p:nvSpPr>
        <p:spPr bwMode="auto">
          <a:xfrm>
            <a:off x="5648325" y="42560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3" name="Text Box 86"/>
          <p:cNvSpPr txBox="1">
            <a:spLocks noChangeArrowheads="1"/>
          </p:cNvSpPr>
          <p:nvPr/>
        </p:nvSpPr>
        <p:spPr bwMode="auto">
          <a:xfrm>
            <a:off x="3248025" y="53213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704" name="Text Box 87"/>
          <p:cNvSpPr txBox="1">
            <a:spLocks noChangeArrowheads="1"/>
          </p:cNvSpPr>
          <p:nvPr/>
        </p:nvSpPr>
        <p:spPr bwMode="auto">
          <a:xfrm>
            <a:off x="7083425" y="30480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705" name="Text Box 88"/>
          <p:cNvSpPr txBox="1">
            <a:spLocks noChangeArrowheads="1"/>
          </p:cNvSpPr>
          <p:nvPr/>
        </p:nvSpPr>
        <p:spPr bwMode="auto">
          <a:xfrm>
            <a:off x="9229725" y="5461000"/>
            <a:ext cx="33214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28706" name="Text Box 89"/>
          <p:cNvSpPr txBox="1">
            <a:spLocks noChangeArrowheads="1"/>
          </p:cNvSpPr>
          <p:nvPr/>
        </p:nvSpPr>
        <p:spPr bwMode="auto">
          <a:xfrm>
            <a:off x="6588125" y="46878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7" name="Text Box 90"/>
          <p:cNvSpPr txBox="1">
            <a:spLocks noChangeArrowheads="1"/>
          </p:cNvSpPr>
          <p:nvPr/>
        </p:nvSpPr>
        <p:spPr bwMode="auto">
          <a:xfrm>
            <a:off x="7286625" y="45100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8" name="Text Box 91"/>
          <p:cNvSpPr txBox="1">
            <a:spLocks noChangeArrowheads="1"/>
          </p:cNvSpPr>
          <p:nvPr/>
        </p:nvSpPr>
        <p:spPr bwMode="auto">
          <a:xfrm>
            <a:off x="7248525" y="52974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09" name="Text Box 92"/>
          <p:cNvSpPr txBox="1">
            <a:spLocks noChangeArrowheads="1"/>
          </p:cNvSpPr>
          <p:nvPr/>
        </p:nvSpPr>
        <p:spPr bwMode="auto">
          <a:xfrm>
            <a:off x="5673725" y="52847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28710" name="Text Box 93"/>
          <p:cNvSpPr txBox="1">
            <a:spLocks noChangeArrowheads="1"/>
          </p:cNvSpPr>
          <p:nvPr/>
        </p:nvSpPr>
        <p:spPr bwMode="auto">
          <a:xfrm>
            <a:off x="5026025" y="4814889"/>
            <a:ext cx="324128" cy="30777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chemeClr val="tx1"/>
                </a:solidFill>
              </a:rPr>
              <a:t>G</a:t>
            </a:r>
          </a:p>
        </p:txBody>
      </p:sp>
      <p:grpSp>
        <p:nvGrpSpPr>
          <p:cNvPr id="28711" name="Group 94"/>
          <p:cNvGrpSpPr>
            <a:grpSpLocks/>
          </p:cNvGrpSpPr>
          <p:nvPr/>
        </p:nvGrpSpPr>
        <p:grpSpPr bwMode="auto">
          <a:xfrm>
            <a:off x="4246564" y="4181475"/>
            <a:ext cx="1019175" cy="687388"/>
            <a:chOff x="3123" y="1640"/>
            <a:chExt cx="642" cy="433"/>
          </a:xfrm>
        </p:grpSpPr>
        <p:sp>
          <p:nvSpPr>
            <p:cNvPr id="28760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61" name="Rectangle 96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chemeClr val="bg1"/>
                  </a:solidFill>
                </a:rPr>
                <a:t>Net 1</a:t>
              </a:r>
            </a:p>
          </p:txBody>
        </p:sp>
      </p:grpSp>
      <p:grpSp>
        <p:nvGrpSpPr>
          <p:cNvPr id="28712" name="Group 97"/>
          <p:cNvGrpSpPr>
            <a:grpSpLocks/>
          </p:cNvGrpSpPr>
          <p:nvPr/>
        </p:nvGrpSpPr>
        <p:grpSpPr bwMode="auto">
          <a:xfrm>
            <a:off x="4564064" y="5197475"/>
            <a:ext cx="1019175" cy="687388"/>
            <a:chOff x="3123" y="1640"/>
            <a:chExt cx="642" cy="433"/>
          </a:xfrm>
        </p:grpSpPr>
        <p:sp>
          <p:nvSpPr>
            <p:cNvPr id="28758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59" name="Rectangle 99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2</a:t>
              </a:r>
            </a:p>
          </p:txBody>
        </p:sp>
      </p:grpSp>
      <p:grpSp>
        <p:nvGrpSpPr>
          <p:cNvPr id="28713" name="Group 100"/>
          <p:cNvGrpSpPr>
            <a:grpSpLocks/>
          </p:cNvGrpSpPr>
          <p:nvPr/>
        </p:nvGrpSpPr>
        <p:grpSpPr bwMode="auto">
          <a:xfrm>
            <a:off x="6126164" y="5121275"/>
            <a:ext cx="1019175" cy="687388"/>
            <a:chOff x="3123" y="1640"/>
            <a:chExt cx="642" cy="433"/>
          </a:xfrm>
        </p:grpSpPr>
        <p:sp>
          <p:nvSpPr>
            <p:cNvPr id="28756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57" name="Rectangle 102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4</a:t>
              </a:r>
            </a:p>
          </p:txBody>
        </p:sp>
      </p:grpSp>
      <p:grpSp>
        <p:nvGrpSpPr>
          <p:cNvPr id="28714" name="Group 103"/>
          <p:cNvGrpSpPr>
            <a:grpSpLocks/>
          </p:cNvGrpSpPr>
          <p:nvPr/>
        </p:nvGrpSpPr>
        <p:grpSpPr bwMode="auto">
          <a:xfrm>
            <a:off x="7650164" y="4778375"/>
            <a:ext cx="1019175" cy="687388"/>
            <a:chOff x="3123" y="1640"/>
            <a:chExt cx="642" cy="433"/>
          </a:xfrm>
        </p:grpSpPr>
        <p:sp>
          <p:nvSpPr>
            <p:cNvPr id="28754" name="Cloud"/>
            <p:cNvSpPr>
              <a:spLocks noChangeAspect="1" noEditPoints="1" noChangeArrowheads="1"/>
            </p:cNvSpPr>
            <p:nvPr/>
          </p:nvSpPr>
          <p:spPr bwMode="auto">
            <a:xfrm>
              <a:off x="3123" y="1640"/>
              <a:ext cx="642" cy="4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61 w 21600"/>
                <a:gd name="T13" fmla="*/ 3242 h 21600"/>
                <a:gd name="T14" fmla="*/ 17092 w 21600"/>
                <a:gd name="T15" fmla="*/ 1736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755" name="Rectangle 105"/>
            <p:cNvSpPr>
              <a:spLocks noChangeArrowheads="1"/>
            </p:cNvSpPr>
            <p:nvPr/>
          </p:nvSpPr>
          <p:spPr bwMode="auto">
            <a:xfrm>
              <a:off x="3219" y="1727"/>
              <a:ext cx="462" cy="23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</p:grpSp>
      <p:sp>
        <p:nvSpPr>
          <p:cNvPr id="466027" name="AutoShape 107"/>
          <p:cNvSpPr>
            <a:spLocks noChangeArrowheads="1"/>
          </p:cNvSpPr>
          <p:nvPr/>
        </p:nvSpPr>
        <p:spPr bwMode="auto">
          <a:xfrm>
            <a:off x="2359025" y="1066800"/>
            <a:ext cx="3962400" cy="2209800"/>
          </a:xfrm>
          <a:prstGeom prst="wedgeRectCallout">
            <a:avLst>
              <a:gd name="adj1" fmla="val 11699"/>
              <a:gd name="adj2" fmla="val 101866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8" name="Group 108"/>
          <p:cNvGrpSpPr>
            <a:grpSpLocks/>
          </p:cNvGrpSpPr>
          <p:nvPr/>
        </p:nvGrpSpPr>
        <p:grpSpPr bwMode="auto">
          <a:xfrm>
            <a:off x="2743200" y="1600201"/>
            <a:ext cx="3200400" cy="1597025"/>
            <a:chOff x="3349" y="2316"/>
            <a:chExt cx="1991" cy="1102"/>
          </a:xfrm>
        </p:grpSpPr>
        <p:sp>
          <p:nvSpPr>
            <p:cNvPr id="28739" name="Rectangle 109"/>
            <p:cNvSpPr>
              <a:spLocks noChangeArrowheads="1"/>
            </p:cNvSpPr>
            <p:nvPr/>
          </p:nvSpPr>
          <p:spPr bwMode="auto">
            <a:xfrm>
              <a:off x="3819" y="2316"/>
              <a:ext cx="940" cy="20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8740" name="Text Box 110"/>
            <p:cNvSpPr txBox="1">
              <a:spLocks noChangeArrowheads="1"/>
            </p:cNvSpPr>
            <p:nvPr/>
          </p:nvSpPr>
          <p:spPr bwMode="auto">
            <a:xfrm>
              <a:off x="3810" y="2389"/>
              <a:ext cx="105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  <a:latin typeface="Times New Roman" panose="02020603050405020304" pitchFamily="18" charset="0"/>
                  <a:sym typeface="Wingdings" panose="05000000000000000000" pitchFamily="2" charset="2"/>
                </a:rPr>
                <a:t>                 </a:t>
              </a:r>
              <a:endParaRPr lang="en-US" altLang="en-US" sz="140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741" name="Arc 111"/>
            <p:cNvSpPr>
              <a:spLocks/>
            </p:cNvSpPr>
            <p:nvPr/>
          </p:nvSpPr>
          <p:spPr bwMode="auto">
            <a:xfrm>
              <a:off x="3895" y="2364"/>
              <a:ext cx="152" cy="67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2" name="Arc 112"/>
            <p:cNvSpPr>
              <a:spLocks/>
            </p:cNvSpPr>
            <p:nvPr/>
          </p:nvSpPr>
          <p:spPr bwMode="auto">
            <a:xfrm>
              <a:off x="4206" y="2365"/>
              <a:ext cx="152" cy="67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3" name="Arc 113"/>
            <p:cNvSpPr>
              <a:spLocks/>
            </p:cNvSpPr>
            <p:nvPr/>
          </p:nvSpPr>
          <p:spPr bwMode="auto">
            <a:xfrm>
              <a:off x="4051" y="2372"/>
              <a:ext cx="152" cy="68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4" name="Arc 114"/>
            <p:cNvSpPr>
              <a:spLocks/>
            </p:cNvSpPr>
            <p:nvPr/>
          </p:nvSpPr>
          <p:spPr bwMode="auto">
            <a:xfrm>
              <a:off x="4360" y="2366"/>
              <a:ext cx="152" cy="68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5" name="Arc 115"/>
            <p:cNvSpPr>
              <a:spLocks/>
            </p:cNvSpPr>
            <p:nvPr/>
          </p:nvSpPr>
          <p:spPr bwMode="auto">
            <a:xfrm>
              <a:off x="4518" y="2360"/>
              <a:ext cx="152" cy="67"/>
            </a:xfrm>
            <a:custGeom>
              <a:avLst/>
              <a:gdLst>
                <a:gd name="T0" fmla="*/ 0 w 43200"/>
                <a:gd name="T1" fmla="*/ 0 h 23597"/>
                <a:gd name="T2" fmla="*/ 0 w 43200"/>
                <a:gd name="T3" fmla="*/ 0 h 23597"/>
                <a:gd name="T4" fmla="*/ 0 w 43200"/>
                <a:gd name="T5" fmla="*/ 0 h 2359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597"/>
                <a:gd name="T11" fmla="*/ 43200 w 43200"/>
                <a:gd name="T12" fmla="*/ 23597 h 235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597" fill="none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</a:path>
                <a:path w="43200" h="23597" stroke="0" extrusionOk="0">
                  <a:moveTo>
                    <a:pt x="92" y="23597"/>
                  </a:moveTo>
                  <a:cubicBezTo>
                    <a:pt x="30" y="22933"/>
                    <a:pt x="0" y="2226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2256"/>
                    <a:pt x="43170" y="22913"/>
                    <a:pt x="43110" y="23567"/>
                  </a:cubicBezTo>
                  <a:lnTo>
                    <a:pt x="21600" y="21600"/>
                  </a:lnTo>
                  <a:lnTo>
                    <a:pt x="92" y="23597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746" name="Object 116"/>
            <p:cNvGraphicFramePr>
              <a:graphicFrameLocks noChangeAspect="1"/>
            </p:cNvGraphicFramePr>
            <p:nvPr/>
          </p:nvGraphicFramePr>
          <p:xfrm>
            <a:off x="4943" y="2694"/>
            <a:ext cx="397" cy="5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7" name="Clip" r:id="rId3" imgW="2046118" imgH="2861953" progId="MS_ClipArt_Gallery.2">
                    <p:embed/>
                  </p:oleObj>
                </mc:Choice>
                <mc:Fallback>
                  <p:oleObj name="Clip" r:id="rId3" imgW="2046118" imgH="2861953" progId="MS_ClipArt_Gallery.2">
                    <p:embed/>
                    <p:pic>
                      <p:nvPicPr>
                        <p:cNvPr id="28746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3" y="2694"/>
                          <a:ext cx="397" cy="5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47" name="Freeform 117"/>
            <p:cNvSpPr>
              <a:spLocks/>
            </p:cNvSpPr>
            <p:nvPr/>
          </p:nvSpPr>
          <p:spPr bwMode="auto">
            <a:xfrm>
              <a:off x="3620" y="2460"/>
              <a:ext cx="280" cy="568"/>
            </a:xfrm>
            <a:custGeom>
              <a:avLst/>
              <a:gdLst>
                <a:gd name="T0" fmla="*/ 4 w 569"/>
                <a:gd name="T1" fmla="*/ 0 h 1254"/>
                <a:gd name="T2" fmla="*/ 3 w 569"/>
                <a:gd name="T3" fmla="*/ 2 h 1254"/>
                <a:gd name="T4" fmla="*/ 1 w 569"/>
                <a:gd name="T5" fmla="*/ 4 h 1254"/>
                <a:gd name="T6" fmla="*/ 0 w 569"/>
                <a:gd name="T7" fmla="*/ 5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8" name="Freeform 118"/>
            <p:cNvSpPr>
              <a:spLocks/>
            </p:cNvSpPr>
            <p:nvPr/>
          </p:nvSpPr>
          <p:spPr bwMode="auto">
            <a:xfrm flipH="1">
              <a:off x="4669" y="2451"/>
              <a:ext cx="279" cy="567"/>
            </a:xfrm>
            <a:custGeom>
              <a:avLst/>
              <a:gdLst>
                <a:gd name="T0" fmla="*/ 4 w 569"/>
                <a:gd name="T1" fmla="*/ 0 h 1254"/>
                <a:gd name="T2" fmla="*/ 3 w 569"/>
                <a:gd name="T3" fmla="*/ 2 h 1254"/>
                <a:gd name="T4" fmla="*/ 1 w 569"/>
                <a:gd name="T5" fmla="*/ 4 h 1254"/>
                <a:gd name="T6" fmla="*/ 0 w 569"/>
                <a:gd name="T7" fmla="*/ 5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49" name="Freeform 119"/>
            <p:cNvSpPr>
              <a:spLocks/>
            </p:cNvSpPr>
            <p:nvPr/>
          </p:nvSpPr>
          <p:spPr bwMode="auto">
            <a:xfrm>
              <a:off x="4499" y="2480"/>
              <a:ext cx="59" cy="624"/>
            </a:xfrm>
            <a:custGeom>
              <a:avLst/>
              <a:gdLst>
                <a:gd name="T0" fmla="*/ 1 w 118"/>
                <a:gd name="T1" fmla="*/ 0 h 1380"/>
                <a:gd name="T2" fmla="*/ 1 w 118"/>
                <a:gd name="T3" fmla="*/ 3 h 1380"/>
                <a:gd name="T4" fmla="*/ 1 w 118"/>
                <a:gd name="T5" fmla="*/ 5 h 1380"/>
                <a:gd name="T6" fmla="*/ 0 60000 65536"/>
                <a:gd name="T7" fmla="*/ 0 60000 65536"/>
                <a:gd name="T8" fmla="*/ 0 60000 65536"/>
                <a:gd name="T9" fmla="*/ 0 w 118"/>
                <a:gd name="T10" fmla="*/ 0 h 1380"/>
                <a:gd name="T11" fmla="*/ 118 w 118"/>
                <a:gd name="T12" fmla="*/ 1380 h 13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8" h="1380">
                  <a:moveTo>
                    <a:pt x="17" y="0"/>
                  </a:moveTo>
                  <a:cubicBezTo>
                    <a:pt x="8" y="255"/>
                    <a:pt x="0" y="511"/>
                    <a:pt x="17" y="741"/>
                  </a:cubicBezTo>
                  <a:cubicBezTo>
                    <a:pt x="34" y="971"/>
                    <a:pt x="76" y="1175"/>
                    <a:pt x="118" y="138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750" name="Object 120"/>
            <p:cNvGraphicFramePr>
              <a:graphicFrameLocks noChangeAspect="1"/>
            </p:cNvGraphicFramePr>
            <p:nvPr/>
          </p:nvGraphicFramePr>
          <p:xfrm>
            <a:off x="3349" y="2886"/>
            <a:ext cx="511" cy="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8" name="Clip" r:id="rId5" imgW="963882" imgH="694103" progId="MS_ClipArt_Gallery.2">
                    <p:embed/>
                  </p:oleObj>
                </mc:Choice>
                <mc:Fallback>
                  <p:oleObj name="Clip" r:id="rId5" imgW="963882" imgH="694103" progId="MS_ClipArt_Gallery.2">
                    <p:embed/>
                    <p:pic>
                      <p:nvPicPr>
                        <p:cNvPr id="28750" name="Object 1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" y="2886"/>
                          <a:ext cx="511" cy="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751" name="Object 121"/>
            <p:cNvGraphicFramePr>
              <a:graphicFrameLocks noChangeAspect="1"/>
            </p:cNvGraphicFramePr>
            <p:nvPr/>
          </p:nvGraphicFramePr>
          <p:xfrm>
            <a:off x="4431" y="3044"/>
            <a:ext cx="45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79" name="Clip" r:id="rId7" imgW="936139" imgH="845107" progId="MS_ClipArt_Gallery.2">
                    <p:embed/>
                  </p:oleObj>
                </mc:Choice>
                <mc:Fallback>
                  <p:oleObj name="Clip" r:id="rId7" imgW="936139" imgH="845107" progId="MS_ClipArt_Gallery.2">
                    <p:embed/>
                    <p:pic>
                      <p:nvPicPr>
                        <p:cNvPr id="28751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1" y="3044"/>
                          <a:ext cx="457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52" name="Freeform 122"/>
            <p:cNvSpPr>
              <a:spLocks/>
            </p:cNvSpPr>
            <p:nvPr/>
          </p:nvSpPr>
          <p:spPr bwMode="auto">
            <a:xfrm>
              <a:off x="4071" y="2487"/>
              <a:ext cx="280" cy="567"/>
            </a:xfrm>
            <a:custGeom>
              <a:avLst/>
              <a:gdLst>
                <a:gd name="T0" fmla="*/ 4 w 569"/>
                <a:gd name="T1" fmla="*/ 0 h 1254"/>
                <a:gd name="T2" fmla="*/ 3 w 569"/>
                <a:gd name="T3" fmla="*/ 2 h 1254"/>
                <a:gd name="T4" fmla="*/ 1 w 569"/>
                <a:gd name="T5" fmla="*/ 4 h 1254"/>
                <a:gd name="T6" fmla="*/ 0 w 569"/>
                <a:gd name="T7" fmla="*/ 5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9"/>
                <a:gd name="T13" fmla="*/ 0 h 1254"/>
                <a:gd name="T14" fmla="*/ 569 w 56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9" h="1254">
                  <a:moveTo>
                    <a:pt x="569" y="0"/>
                  </a:moveTo>
                  <a:cubicBezTo>
                    <a:pt x="563" y="203"/>
                    <a:pt x="557" y="406"/>
                    <a:pt x="506" y="576"/>
                  </a:cubicBezTo>
                  <a:cubicBezTo>
                    <a:pt x="455" y="746"/>
                    <a:pt x="349" y="908"/>
                    <a:pt x="265" y="1021"/>
                  </a:cubicBezTo>
                  <a:cubicBezTo>
                    <a:pt x="181" y="1134"/>
                    <a:pt x="51" y="1210"/>
                    <a:pt x="0" y="1254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8753" name="Object 123"/>
            <p:cNvGraphicFramePr>
              <a:graphicFrameLocks noChangeAspect="1"/>
            </p:cNvGraphicFramePr>
            <p:nvPr/>
          </p:nvGraphicFramePr>
          <p:xfrm>
            <a:off x="3836" y="3030"/>
            <a:ext cx="457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0" name="Clip" r:id="rId9" imgW="936139" imgH="845107" progId="MS_ClipArt_Gallery.2">
                    <p:embed/>
                  </p:oleObj>
                </mc:Choice>
                <mc:Fallback>
                  <p:oleObj name="Clip" r:id="rId9" imgW="936139" imgH="845107" progId="MS_ClipArt_Gallery.2">
                    <p:embed/>
                    <p:pic>
                      <p:nvPicPr>
                        <p:cNvPr id="28753" name="Object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6" y="3030"/>
                          <a:ext cx="457" cy="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66044" name="Text Box 124"/>
          <p:cNvSpPr txBox="1">
            <a:spLocks noChangeArrowheads="1"/>
          </p:cNvSpPr>
          <p:nvPr/>
        </p:nvSpPr>
        <p:spPr bwMode="auto">
          <a:xfrm>
            <a:off x="2498725" y="1179513"/>
            <a:ext cx="1555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bg1"/>
                </a:solidFill>
              </a:rPr>
              <a:t>Ethernet LAN</a:t>
            </a:r>
          </a:p>
        </p:txBody>
      </p:sp>
      <p:grpSp>
        <p:nvGrpSpPr>
          <p:cNvPr id="9" name="Group 146"/>
          <p:cNvGrpSpPr>
            <a:grpSpLocks/>
          </p:cNvGrpSpPr>
          <p:nvPr/>
        </p:nvGrpSpPr>
        <p:grpSpPr bwMode="auto">
          <a:xfrm>
            <a:off x="6629400" y="1828800"/>
            <a:ext cx="3810000" cy="2667000"/>
            <a:chOff x="3216" y="1152"/>
            <a:chExt cx="2400" cy="1680"/>
          </a:xfrm>
        </p:grpSpPr>
        <p:sp>
          <p:nvSpPr>
            <p:cNvPr id="28719" name="AutoShape 125"/>
            <p:cNvSpPr>
              <a:spLocks noChangeArrowheads="1"/>
            </p:cNvSpPr>
            <p:nvPr/>
          </p:nvSpPr>
          <p:spPr bwMode="auto">
            <a:xfrm>
              <a:off x="3216" y="1152"/>
              <a:ext cx="2400" cy="1680"/>
            </a:xfrm>
            <a:prstGeom prst="wedgeRectCallout">
              <a:avLst>
                <a:gd name="adj1" fmla="val -45458"/>
                <a:gd name="adj2" fmla="val 78394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chemeClr val="bg1"/>
                </a:solidFill>
              </a:endParaRPr>
            </a:p>
          </p:txBody>
        </p:sp>
        <p:grpSp>
          <p:nvGrpSpPr>
            <p:cNvPr id="28720" name="Group 144"/>
            <p:cNvGrpSpPr>
              <a:grpSpLocks/>
            </p:cNvGrpSpPr>
            <p:nvPr/>
          </p:nvGrpSpPr>
          <p:grpSpPr bwMode="auto">
            <a:xfrm>
              <a:off x="3264" y="1152"/>
              <a:ext cx="2208" cy="1632"/>
              <a:chOff x="3264" y="1200"/>
              <a:chExt cx="2208" cy="1632"/>
            </a:xfrm>
          </p:grpSpPr>
          <p:sp>
            <p:nvSpPr>
              <p:cNvPr id="28722" name="Text Box 127"/>
              <p:cNvSpPr txBox="1">
                <a:spLocks noChangeArrowheads="1"/>
              </p:cNvSpPr>
              <p:nvPr/>
            </p:nvSpPr>
            <p:spPr bwMode="auto">
              <a:xfrm>
                <a:off x="4110" y="1519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  <p:sp>
            <p:nvSpPr>
              <p:cNvPr id="28723" name="Text Box 128"/>
              <p:cNvSpPr txBox="1">
                <a:spLocks noChangeArrowheads="1"/>
              </p:cNvSpPr>
              <p:nvPr/>
            </p:nvSpPr>
            <p:spPr bwMode="auto">
              <a:xfrm>
                <a:off x="4699" y="1910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  <p:sp>
            <p:nvSpPr>
              <p:cNvPr id="28724" name="Line 129"/>
              <p:cNvSpPr>
                <a:spLocks noChangeShapeType="1"/>
              </p:cNvSpPr>
              <p:nvPr/>
            </p:nvSpPr>
            <p:spPr bwMode="auto">
              <a:xfrm flipV="1">
                <a:off x="3264" y="2051"/>
                <a:ext cx="294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5" name="Line 130"/>
              <p:cNvSpPr>
                <a:spLocks noChangeShapeType="1"/>
              </p:cNvSpPr>
              <p:nvPr/>
            </p:nvSpPr>
            <p:spPr bwMode="auto">
              <a:xfrm>
                <a:off x="3301" y="1874"/>
                <a:ext cx="257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6" name="Line 131"/>
              <p:cNvSpPr>
                <a:spLocks noChangeShapeType="1"/>
              </p:cNvSpPr>
              <p:nvPr/>
            </p:nvSpPr>
            <p:spPr bwMode="auto">
              <a:xfrm flipV="1">
                <a:off x="3816" y="1661"/>
                <a:ext cx="294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7" name="Line 132"/>
              <p:cNvSpPr>
                <a:spLocks noChangeShapeType="1"/>
              </p:cNvSpPr>
              <p:nvPr/>
            </p:nvSpPr>
            <p:spPr bwMode="auto">
              <a:xfrm flipV="1">
                <a:off x="4589" y="2193"/>
                <a:ext cx="294" cy="2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8" name="Line 133"/>
              <p:cNvSpPr>
                <a:spLocks noChangeShapeType="1"/>
              </p:cNvSpPr>
              <p:nvPr/>
            </p:nvSpPr>
            <p:spPr bwMode="auto">
              <a:xfrm flipH="1" flipV="1">
                <a:off x="4589" y="1626"/>
                <a:ext cx="368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29" name="Line 134"/>
              <p:cNvSpPr>
                <a:spLocks noChangeShapeType="1"/>
              </p:cNvSpPr>
              <p:nvPr/>
            </p:nvSpPr>
            <p:spPr bwMode="auto">
              <a:xfrm flipH="1" flipV="1">
                <a:off x="3742" y="2158"/>
                <a:ext cx="368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0" name="Line 135"/>
              <p:cNvSpPr>
                <a:spLocks noChangeShapeType="1"/>
              </p:cNvSpPr>
              <p:nvPr/>
            </p:nvSpPr>
            <p:spPr bwMode="auto">
              <a:xfrm flipH="1" flipV="1">
                <a:off x="4368" y="1824"/>
                <a:ext cx="0" cy="5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1" name="Line 136"/>
              <p:cNvSpPr>
                <a:spLocks noChangeShapeType="1"/>
              </p:cNvSpPr>
              <p:nvPr/>
            </p:nvSpPr>
            <p:spPr bwMode="auto">
              <a:xfrm flipH="1" flipV="1">
                <a:off x="4184" y="1235"/>
                <a:ext cx="74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2" name="Line 137"/>
              <p:cNvSpPr>
                <a:spLocks noChangeShapeType="1"/>
              </p:cNvSpPr>
              <p:nvPr/>
            </p:nvSpPr>
            <p:spPr bwMode="auto">
              <a:xfrm flipV="1">
                <a:off x="4442" y="1200"/>
                <a:ext cx="73" cy="31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3" name="Line 138"/>
              <p:cNvSpPr>
                <a:spLocks noChangeShapeType="1"/>
              </p:cNvSpPr>
              <p:nvPr/>
            </p:nvSpPr>
            <p:spPr bwMode="auto">
              <a:xfrm flipV="1">
                <a:off x="4147" y="2548"/>
                <a:ext cx="147" cy="2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4" name="Line 139"/>
              <p:cNvSpPr>
                <a:spLocks noChangeShapeType="1"/>
              </p:cNvSpPr>
              <p:nvPr/>
            </p:nvSpPr>
            <p:spPr bwMode="auto">
              <a:xfrm flipH="1" flipV="1">
                <a:off x="4442" y="2548"/>
                <a:ext cx="73" cy="2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5" name="Line 140"/>
              <p:cNvSpPr>
                <a:spLocks noChangeShapeType="1"/>
              </p:cNvSpPr>
              <p:nvPr/>
            </p:nvSpPr>
            <p:spPr bwMode="auto">
              <a:xfrm flipV="1">
                <a:off x="5178" y="1945"/>
                <a:ext cx="294" cy="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6" name="Line 141"/>
              <p:cNvSpPr>
                <a:spLocks noChangeShapeType="1"/>
              </p:cNvSpPr>
              <p:nvPr/>
            </p:nvSpPr>
            <p:spPr bwMode="auto">
              <a:xfrm>
                <a:off x="5178" y="2087"/>
                <a:ext cx="257" cy="3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8737" name="Text Box 142"/>
              <p:cNvSpPr txBox="1">
                <a:spLocks noChangeArrowheads="1"/>
              </p:cNvSpPr>
              <p:nvPr/>
            </p:nvSpPr>
            <p:spPr bwMode="auto">
              <a:xfrm>
                <a:off x="4110" y="2352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  <p:sp>
            <p:nvSpPr>
              <p:cNvPr id="28738" name="Text Box 143"/>
              <p:cNvSpPr txBox="1">
                <a:spLocks noChangeArrowheads="1"/>
              </p:cNvSpPr>
              <p:nvPr/>
            </p:nvSpPr>
            <p:spPr bwMode="auto">
              <a:xfrm>
                <a:off x="3558" y="1874"/>
                <a:ext cx="479" cy="29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ATM</a:t>
                </a:r>
              </a:p>
              <a:p>
                <a:pPr algn="ctr" eaLnBrk="1" hangingPunct="1"/>
                <a:r>
                  <a:rPr lang="en-US" altLang="en-US" sz="1200" b="1">
                    <a:solidFill>
                      <a:schemeClr val="bg1"/>
                    </a:solidFill>
                  </a:rPr>
                  <a:t>Switch</a:t>
                </a:r>
              </a:p>
            </p:txBody>
          </p:sp>
        </p:grpSp>
        <p:sp>
          <p:nvSpPr>
            <p:cNvPr id="28721" name="Text Box 145"/>
            <p:cNvSpPr txBox="1">
              <a:spLocks noChangeArrowheads="1"/>
            </p:cNvSpPr>
            <p:nvPr/>
          </p:nvSpPr>
          <p:spPr bwMode="auto">
            <a:xfrm>
              <a:off x="3398" y="1271"/>
              <a:ext cx="64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ATM</a:t>
              </a:r>
            </a:p>
            <a:p>
              <a:pPr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13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6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466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466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027" grpId="0" animBg="1"/>
      <p:bldP spid="466027" grpId="1" animBg="1"/>
      <p:bldP spid="466044" grpId="0"/>
      <p:bldP spid="46604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Transport Layer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447800"/>
            <a:ext cx="11095703" cy="3276600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Transfers data end-to-end from process in a machine to process in another machine</a:t>
            </a:r>
          </a:p>
          <a:p>
            <a:pPr eaLnBrk="1" hangingPunct="1"/>
            <a:r>
              <a:rPr lang="en-US" altLang="en-US" sz="2600" dirty="0"/>
              <a:t>Reliable stream transfer or quick-and-simple single-block transfer</a:t>
            </a:r>
          </a:p>
          <a:p>
            <a:pPr eaLnBrk="1" hangingPunct="1"/>
            <a:r>
              <a:rPr lang="en-US" altLang="en-US" sz="2600" dirty="0"/>
              <a:t>Multiplexing</a:t>
            </a:r>
          </a:p>
          <a:p>
            <a:pPr eaLnBrk="1" hangingPunct="1"/>
            <a:r>
              <a:rPr lang="en-US" altLang="en-US" sz="2600" dirty="0"/>
              <a:t>Message segmentation and reassembly</a:t>
            </a:r>
          </a:p>
          <a:p>
            <a:pPr eaLnBrk="1" hangingPunct="1"/>
            <a:r>
              <a:rPr lang="en-US" altLang="en-US" sz="2600" dirty="0"/>
              <a:t>Connection setup, maintenance, and release</a:t>
            </a: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2413000" y="4902200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0000"/>
              </a:solidFill>
            </a:endParaRPr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2413000" y="5575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8255000" y="4902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8255000" y="5575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4318000" y="55499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5" name="Rectangle 11"/>
          <p:cNvSpPr>
            <a:spLocks noChangeArrowheads="1"/>
          </p:cNvSpPr>
          <p:nvPr/>
        </p:nvSpPr>
        <p:spPr bwMode="auto">
          <a:xfrm>
            <a:off x="2584451" y="49149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 dirty="0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9706" name="Rectangle 12"/>
          <p:cNvSpPr>
            <a:spLocks noChangeArrowheads="1"/>
          </p:cNvSpPr>
          <p:nvPr/>
        </p:nvSpPr>
        <p:spPr bwMode="auto">
          <a:xfrm>
            <a:off x="2654543" y="55753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07" name="Rectangle 13"/>
          <p:cNvSpPr>
            <a:spLocks noChangeArrowheads="1"/>
          </p:cNvSpPr>
          <p:nvPr/>
        </p:nvSpPr>
        <p:spPr bwMode="auto">
          <a:xfrm>
            <a:off x="8255000" y="4902200"/>
            <a:ext cx="1346200" cy="6604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8" name="Rectangle 14"/>
          <p:cNvSpPr>
            <a:spLocks noChangeArrowheads="1"/>
          </p:cNvSpPr>
          <p:nvPr/>
        </p:nvSpPr>
        <p:spPr bwMode="auto">
          <a:xfrm>
            <a:off x="8255000" y="5575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09" name="Rectangle 15"/>
          <p:cNvSpPr>
            <a:spLocks noChangeArrowheads="1"/>
          </p:cNvSpPr>
          <p:nvPr/>
        </p:nvSpPr>
        <p:spPr bwMode="auto">
          <a:xfrm>
            <a:off x="8426451" y="49149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29710" name="Rectangle 16"/>
          <p:cNvSpPr>
            <a:spLocks noChangeArrowheads="1"/>
          </p:cNvSpPr>
          <p:nvPr/>
        </p:nvSpPr>
        <p:spPr bwMode="auto">
          <a:xfrm>
            <a:off x="8496543" y="55753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11" name="Rectangle 17"/>
          <p:cNvSpPr>
            <a:spLocks noChangeArrowheads="1"/>
          </p:cNvSpPr>
          <p:nvPr/>
        </p:nvSpPr>
        <p:spPr bwMode="auto">
          <a:xfrm>
            <a:off x="4318000" y="55499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2" name="Rectangle 18"/>
          <p:cNvSpPr>
            <a:spLocks noChangeArrowheads="1"/>
          </p:cNvSpPr>
          <p:nvPr/>
        </p:nvSpPr>
        <p:spPr bwMode="auto">
          <a:xfrm>
            <a:off x="4508743" y="56007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13" name="Rectangle 19"/>
          <p:cNvSpPr>
            <a:spLocks noChangeArrowheads="1"/>
          </p:cNvSpPr>
          <p:nvPr/>
        </p:nvSpPr>
        <p:spPr bwMode="auto">
          <a:xfrm>
            <a:off x="6273800" y="5537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4" name="Rectangle 20"/>
          <p:cNvSpPr>
            <a:spLocks noChangeArrowheads="1"/>
          </p:cNvSpPr>
          <p:nvPr/>
        </p:nvSpPr>
        <p:spPr bwMode="auto">
          <a:xfrm>
            <a:off x="6273800" y="5537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5" name="Rectangle 21"/>
          <p:cNvSpPr>
            <a:spLocks noChangeArrowheads="1"/>
          </p:cNvSpPr>
          <p:nvPr/>
        </p:nvSpPr>
        <p:spPr bwMode="auto">
          <a:xfrm>
            <a:off x="6464543" y="55880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29716" name="AutoShape 22"/>
          <p:cNvSpPr>
            <a:spLocks noChangeArrowheads="1"/>
          </p:cNvSpPr>
          <p:nvPr/>
        </p:nvSpPr>
        <p:spPr bwMode="auto">
          <a:xfrm>
            <a:off x="3930650" y="5391151"/>
            <a:ext cx="4165600" cy="1057275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17" name="Rectangle 23"/>
          <p:cNvSpPr>
            <a:spLocks noChangeArrowheads="1"/>
          </p:cNvSpPr>
          <p:nvPr/>
        </p:nvSpPr>
        <p:spPr bwMode="auto">
          <a:xfrm>
            <a:off x="4495801" y="6448426"/>
            <a:ext cx="241572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Communication Network</a:t>
            </a:r>
          </a:p>
        </p:txBody>
      </p:sp>
      <p:sp>
        <p:nvSpPr>
          <p:cNvPr id="29718" name="Line 24"/>
          <p:cNvSpPr>
            <a:spLocks noChangeShapeType="1"/>
          </p:cNvSpPr>
          <p:nvPr/>
        </p:nvSpPr>
        <p:spPr bwMode="auto">
          <a:xfrm flipV="1">
            <a:off x="3733800" y="5181600"/>
            <a:ext cx="44958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Line 25"/>
          <p:cNvSpPr>
            <a:spLocks noChangeShapeType="1"/>
          </p:cNvSpPr>
          <p:nvPr/>
        </p:nvSpPr>
        <p:spPr bwMode="auto">
          <a:xfrm>
            <a:off x="3729039" y="5908675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6"/>
          <p:cNvSpPr>
            <a:spLocks noChangeShapeType="1"/>
          </p:cNvSpPr>
          <p:nvPr/>
        </p:nvSpPr>
        <p:spPr bwMode="auto">
          <a:xfrm>
            <a:off x="5661025" y="5895975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7"/>
          <p:cNvSpPr>
            <a:spLocks noChangeShapeType="1"/>
          </p:cNvSpPr>
          <p:nvPr/>
        </p:nvSpPr>
        <p:spPr bwMode="auto">
          <a:xfrm>
            <a:off x="7632700" y="5875338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84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 &amp; Upper Layers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1"/>
            <a:ext cx="5410200" cy="46831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Application Layer:  Provides services that are frequently required by applications:  DNS, web access, file transfer, email…</a:t>
            </a:r>
          </a:p>
          <a:p>
            <a:pPr eaLnBrk="1" hangingPunct="1"/>
            <a:r>
              <a:rPr lang="en-US" altLang="en-US" sz="2600" dirty="0"/>
              <a:t>Presentation Layer:  machine-independent representation of data…</a:t>
            </a:r>
          </a:p>
          <a:p>
            <a:pPr eaLnBrk="1" hangingPunct="1"/>
            <a:r>
              <a:rPr lang="en-US" altLang="en-US" sz="2600" dirty="0"/>
              <a:t>Session Layer:  dialog management, recovery from errors, …</a:t>
            </a:r>
          </a:p>
          <a:p>
            <a:pPr eaLnBrk="1" hangingPunct="1"/>
            <a:endParaRPr lang="en-US" altLang="en-US" sz="2600" dirty="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8534401" y="2209800"/>
            <a:ext cx="1439863" cy="3276600"/>
            <a:chOff x="542" y="1968"/>
            <a:chExt cx="907" cy="2064"/>
          </a:xfrm>
        </p:grpSpPr>
        <p:sp>
          <p:nvSpPr>
            <p:cNvPr id="30738" name="Rectangle 5"/>
            <p:cNvSpPr>
              <a:spLocks noChangeArrowheads="1"/>
            </p:cNvSpPr>
            <p:nvPr/>
          </p:nvSpPr>
          <p:spPr bwMode="auto">
            <a:xfrm>
              <a:off x="560" y="234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9" name="Rectangle 6"/>
            <p:cNvSpPr>
              <a:spLocks noChangeArrowheads="1"/>
            </p:cNvSpPr>
            <p:nvPr/>
          </p:nvSpPr>
          <p:spPr bwMode="auto">
            <a:xfrm>
              <a:off x="560" y="276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0" name="Rectangle 7"/>
            <p:cNvSpPr>
              <a:spLocks noChangeArrowheads="1"/>
            </p:cNvSpPr>
            <p:nvPr/>
          </p:nvSpPr>
          <p:spPr bwMode="auto">
            <a:xfrm>
              <a:off x="560" y="3192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1" name="Rectangle 8"/>
            <p:cNvSpPr>
              <a:spLocks noChangeArrowheads="1"/>
            </p:cNvSpPr>
            <p:nvPr/>
          </p:nvSpPr>
          <p:spPr bwMode="auto">
            <a:xfrm>
              <a:off x="560" y="3616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2" name="Rectangle 9"/>
            <p:cNvSpPr>
              <a:spLocks noChangeArrowheads="1"/>
            </p:cNvSpPr>
            <p:nvPr/>
          </p:nvSpPr>
          <p:spPr bwMode="auto">
            <a:xfrm>
              <a:off x="601" y="2376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3" name="Rectangle 10"/>
            <p:cNvSpPr>
              <a:spLocks noChangeArrowheads="1"/>
            </p:cNvSpPr>
            <p:nvPr/>
          </p:nvSpPr>
          <p:spPr bwMode="auto">
            <a:xfrm>
              <a:off x="563" y="2792"/>
              <a:ext cx="84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Presentation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4" name="Rectangle 11"/>
            <p:cNvSpPr>
              <a:spLocks noChangeArrowheads="1"/>
            </p:cNvSpPr>
            <p:nvPr/>
          </p:nvSpPr>
          <p:spPr bwMode="auto">
            <a:xfrm>
              <a:off x="702" y="3208"/>
              <a:ext cx="57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Session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668" y="3624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Transport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542" y="1968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  <p:sp>
          <p:nvSpPr>
            <p:cNvPr id="30747" name="Line 14"/>
            <p:cNvSpPr>
              <a:spLocks noChangeShapeType="1"/>
            </p:cNvSpPr>
            <p:nvPr/>
          </p:nvSpPr>
          <p:spPr bwMode="auto">
            <a:xfrm>
              <a:off x="984" y="217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0" y="2133600"/>
            <a:ext cx="1905000" cy="3581400"/>
            <a:chOff x="2976" y="3192"/>
            <a:chExt cx="1200" cy="2256"/>
          </a:xfrm>
        </p:grpSpPr>
        <p:sp>
          <p:nvSpPr>
            <p:cNvPr id="30729" name="Rectangle 16"/>
            <p:cNvSpPr>
              <a:spLocks noChangeArrowheads="1"/>
            </p:cNvSpPr>
            <p:nvPr/>
          </p:nvSpPr>
          <p:spPr bwMode="auto">
            <a:xfrm>
              <a:off x="2976" y="3192"/>
              <a:ext cx="120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0" name="Rectangle 17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1" name="Rectangle 18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2" name="Rectangle 19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3" name="Rectangle 20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4" name="Rectangle 21"/>
            <p:cNvSpPr>
              <a:spLocks noChangeArrowheads="1"/>
            </p:cNvSpPr>
            <p:nvPr/>
          </p:nvSpPr>
          <p:spPr bwMode="auto">
            <a:xfrm>
              <a:off x="3177" y="3810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35" name="Rectangle 22"/>
            <p:cNvSpPr>
              <a:spLocks noChangeArrowheads="1"/>
            </p:cNvSpPr>
            <p:nvPr/>
          </p:nvSpPr>
          <p:spPr bwMode="auto">
            <a:xfrm>
              <a:off x="3244" y="4202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Transport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30736" name="Line 23"/>
            <p:cNvSpPr>
              <a:spLocks noChangeShapeType="1"/>
            </p:cNvSpPr>
            <p:nvPr/>
          </p:nvSpPr>
          <p:spPr bwMode="auto">
            <a:xfrm>
              <a:off x="3552" y="360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Rectangle 24"/>
            <p:cNvSpPr>
              <a:spLocks noChangeArrowheads="1"/>
            </p:cNvSpPr>
            <p:nvPr/>
          </p:nvSpPr>
          <p:spPr bwMode="auto">
            <a:xfrm>
              <a:off x="3120" y="3384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</p:grpSp>
      <p:sp>
        <p:nvSpPr>
          <p:cNvPr id="697369" name="Line 25"/>
          <p:cNvSpPr>
            <a:spLocks noChangeShapeType="1"/>
          </p:cNvSpPr>
          <p:nvPr/>
        </p:nvSpPr>
        <p:spPr bwMode="auto">
          <a:xfrm>
            <a:off x="1905000" y="3200400"/>
            <a:ext cx="5486400" cy="2667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70" name="Line 26"/>
          <p:cNvSpPr>
            <a:spLocks noChangeShapeType="1"/>
          </p:cNvSpPr>
          <p:nvPr/>
        </p:nvSpPr>
        <p:spPr bwMode="auto">
          <a:xfrm flipH="1">
            <a:off x="1905000" y="3124200"/>
            <a:ext cx="5410200" cy="297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71" name="Text Box 27"/>
          <p:cNvSpPr txBox="1">
            <a:spLocks noChangeArrowheads="1"/>
          </p:cNvSpPr>
          <p:nvPr/>
        </p:nvSpPr>
        <p:spPr bwMode="auto">
          <a:xfrm>
            <a:off x="3810001" y="5410201"/>
            <a:ext cx="3044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FF3300"/>
                </a:solidFill>
              </a:rPr>
              <a:t>Incorporated into Application Layer</a:t>
            </a:r>
          </a:p>
        </p:txBody>
      </p:sp>
    </p:spTree>
    <p:extLst>
      <p:ext uri="{BB962C8B-B14F-4D97-AF65-F5344CB8AC3E}">
        <p14:creationId xmlns:p14="http://schemas.microsoft.com/office/powerpoint/2010/main" val="1217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9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97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 &amp; Upper Layers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1"/>
            <a:ext cx="5410200" cy="4683125"/>
          </a:xfrm>
        </p:spPr>
        <p:txBody>
          <a:bodyPr/>
          <a:lstStyle/>
          <a:p>
            <a:pPr eaLnBrk="1" hangingPunct="1"/>
            <a:r>
              <a:rPr lang="en-US" altLang="en-US" sz="2600" dirty="0"/>
              <a:t>Application Layer:  Provides services that are frequently required by applications:  DNS, web access, file transfer, email…</a:t>
            </a:r>
          </a:p>
          <a:p>
            <a:pPr eaLnBrk="1" hangingPunct="1"/>
            <a:r>
              <a:rPr lang="en-US" altLang="en-US" sz="2600" dirty="0"/>
              <a:t>Presentation Layer:  machine-independent representation of data…</a:t>
            </a:r>
          </a:p>
          <a:p>
            <a:pPr eaLnBrk="1" hangingPunct="1"/>
            <a:r>
              <a:rPr lang="en-US" altLang="en-US" sz="2600" dirty="0"/>
              <a:t>Session Layer:  dialog management, recovery from errors, …</a:t>
            </a:r>
          </a:p>
          <a:p>
            <a:pPr eaLnBrk="1" hangingPunct="1"/>
            <a:endParaRPr lang="en-US" altLang="en-US" sz="2600" dirty="0"/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8534401" y="2209800"/>
            <a:ext cx="1439863" cy="3276600"/>
            <a:chOff x="542" y="1968"/>
            <a:chExt cx="907" cy="2064"/>
          </a:xfrm>
        </p:grpSpPr>
        <p:sp>
          <p:nvSpPr>
            <p:cNvPr id="30738" name="Rectangle 5"/>
            <p:cNvSpPr>
              <a:spLocks noChangeArrowheads="1"/>
            </p:cNvSpPr>
            <p:nvPr/>
          </p:nvSpPr>
          <p:spPr bwMode="auto">
            <a:xfrm>
              <a:off x="560" y="234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9" name="Rectangle 6"/>
            <p:cNvSpPr>
              <a:spLocks noChangeArrowheads="1"/>
            </p:cNvSpPr>
            <p:nvPr/>
          </p:nvSpPr>
          <p:spPr bwMode="auto">
            <a:xfrm>
              <a:off x="560" y="276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0" name="Rectangle 7"/>
            <p:cNvSpPr>
              <a:spLocks noChangeArrowheads="1"/>
            </p:cNvSpPr>
            <p:nvPr/>
          </p:nvSpPr>
          <p:spPr bwMode="auto">
            <a:xfrm>
              <a:off x="560" y="3192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1" name="Rectangle 8"/>
            <p:cNvSpPr>
              <a:spLocks noChangeArrowheads="1"/>
            </p:cNvSpPr>
            <p:nvPr/>
          </p:nvSpPr>
          <p:spPr bwMode="auto">
            <a:xfrm>
              <a:off x="560" y="3616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42" name="Rectangle 9"/>
            <p:cNvSpPr>
              <a:spLocks noChangeArrowheads="1"/>
            </p:cNvSpPr>
            <p:nvPr/>
          </p:nvSpPr>
          <p:spPr bwMode="auto">
            <a:xfrm>
              <a:off x="601" y="2376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3" name="Rectangle 10"/>
            <p:cNvSpPr>
              <a:spLocks noChangeArrowheads="1"/>
            </p:cNvSpPr>
            <p:nvPr/>
          </p:nvSpPr>
          <p:spPr bwMode="auto">
            <a:xfrm>
              <a:off x="563" y="2792"/>
              <a:ext cx="840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Presentation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4" name="Rectangle 11"/>
            <p:cNvSpPr>
              <a:spLocks noChangeArrowheads="1"/>
            </p:cNvSpPr>
            <p:nvPr/>
          </p:nvSpPr>
          <p:spPr bwMode="auto">
            <a:xfrm>
              <a:off x="702" y="3208"/>
              <a:ext cx="57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Session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5" name="Rectangle 12"/>
            <p:cNvSpPr>
              <a:spLocks noChangeArrowheads="1"/>
            </p:cNvSpPr>
            <p:nvPr/>
          </p:nvSpPr>
          <p:spPr bwMode="auto">
            <a:xfrm>
              <a:off x="668" y="3624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Transport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46" name="Rectangle 13"/>
            <p:cNvSpPr>
              <a:spLocks noChangeArrowheads="1"/>
            </p:cNvSpPr>
            <p:nvPr/>
          </p:nvSpPr>
          <p:spPr bwMode="auto">
            <a:xfrm>
              <a:off x="542" y="1968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  <p:sp>
          <p:nvSpPr>
            <p:cNvPr id="30747" name="Line 14"/>
            <p:cNvSpPr>
              <a:spLocks noChangeShapeType="1"/>
            </p:cNvSpPr>
            <p:nvPr/>
          </p:nvSpPr>
          <p:spPr bwMode="auto">
            <a:xfrm>
              <a:off x="984" y="217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8382000" y="2133600"/>
            <a:ext cx="1905000" cy="3581400"/>
            <a:chOff x="2976" y="3192"/>
            <a:chExt cx="1200" cy="2256"/>
          </a:xfrm>
        </p:grpSpPr>
        <p:sp>
          <p:nvSpPr>
            <p:cNvPr id="30729" name="Rectangle 16"/>
            <p:cNvSpPr>
              <a:spLocks noChangeArrowheads="1"/>
            </p:cNvSpPr>
            <p:nvPr/>
          </p:nvSpPr>
          <p:spPr bwMode="auto">
            <a:xfrm>
              <a:off x="2976" y="3192"/>
              <a:ext cx="120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0" name="Rectangle 17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1" name="Rectangle 18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2" name="Rectangle 19"/>
            <p:cNvSpPr>
              <a:spLocks noChangeArrowheads="1"/>
            </p:cNvSpPr>
            <p:nvPr/>
          </p:nvSpPr>
          <p:spPr bwMode="auto">
            <a:xfrm>
              <a:off x="3136" y="3778"/>
              <a:ext cx="848" cy="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3" name="Rectangle 20"/>
            <p:cNvSpPr>
              <a:spLocks noChangeArrowheads="1"/>
            </p:cNvSpPr>
            <p:nvPr/>
          </p:nvSpPr>
          <p:spPr bwMode="auto">
            <a:xfrm>
              <a:off x="3136" y="4194"/>
              <a:ext cx="848" cy="416"/>
            </a:xfrm>
            <a:prstGeom prst="rect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30734" name="Rectangle 21"/>
            <p:cNvSpPr>
              <a:spLocks noChangeArrowheads="1"/>
            </p:cNvSpPr>
            <p:nvPr/>
          </p:nvSpPr>
          <p:spPr bwMode="auto">
            <a:xfrm>
              <a:off x="3177" y="3810"/>
              <a:ext cx="745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Application</a:t>
              </a:r>
            </a:p>
            <a:p>
              <a:pPr algn="ctr"/>
              <a:r>
                <a:rPr lang="en-US" altLang="en-US">
                  <a:solidFill>
                    <a:schemeClr val="tx1"/>
                  </a:solidFill>
                </a:rPr>
                <a:t>Layer</a:t>
              </a:r>
            </a:p>
          </p:txBody>
        </p:sp>
        <p:sp>
          <p:nvSpPr>
            <p:cNvPr id="30735" name="Rectangle 22"/>
            <p:cNvSpPr>
              <a:spLocks noChangeArrowheads="1"/>
            </p:cNvSpPr>
            <p:nvPr/>
          </p:nvSpPr>
          <p:spPr bwMode="auto">
            <a:xfrm>
              <a:off x="3244" y="4202"/>
              <a:ext cx="662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Transport</a:t>
              </a:r>
            </a:p>
            <a:p>
              <a:pPr algn="ctr"/>
              <a:r>
                <a:rPr lang="en-US" altLang="en-US" dirty="0">
                  <a:solidFill>
                    <a:schemeClr val="bg1"/>
                  </a:solidFill>
                </a:rPr>
                <a:t>Layer</a:t>
              </a:r>
            </a:p>
          </p:txBody>
        </p:sp>
        <p:sp>
          <p:nvSpPr>
            <p:cNvPr id="30736" name="Line 23"/>
            <p:cNvSpPr>
              <a:spLocks noChangeShapeType="1"/>
            </p:cNvSpPr>
            <p:nvPr/>
          </p:nvSpPr>
          <p:spPr bwMode="auto">
            <a:xfrm>
              <a:off x="3552" y="3602"/>
              <a:ext cx="0" cy="1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7" name="Rectangle 24"/>
            <p:cNvSpPr>
              <a:spLocks noChangeArrowheads="1"/>
            </p:cNvSpPr>
            <p:nvPr/>
          </p:nvSpPr>
          <p:spPr bwMode="auto">
            <a:xfrm>
              <a:off x="3120" y="3384"/>
              <a:ext cx="9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 </a:t>
            </a:r>
            <a:br>
              <a:rPr lang="en-US" altLang="en-US" sz="4400" dirty="0"/>
            </a:br>
            <a:r>
              <a:rPr lang="en-US" altLang="en-US" sz="4400" dirty="0"/>
              <a:t>Applications and Layered Architecture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1" y="2593074"/>
            <a:ext cx="10866086" cy="982639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5400" dirty="0">
                <a:latin typeface="TmonMonsori Black" panose="02000A03000000000000" pitchFamily="2" charset="-127"/>
                <a:ea typeface="TmonMonsori Black" panose="02000A03000000000000" pitchFamily="2" charset="-127"/>
              </a:rPr>
              <a:t>Protocols, Services &amp; Layering</a:t>
            </a:r>
          </a:p>
        </p:txBody>
      </p:sp>
      <p:pic>
        <p:nvPicPr>
          <p:cNvPr id="3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807086"/>
            <a:ext cx="5709313" cy="3050914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251955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Headers &amp; Trailers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0439" y="1371600"/>
            <a:ext cx="11002296" cy="121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Each protocol uses a header that carries addresses, sequence numbers, flag bits, length indicators, etc…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CRC check bits may be appended for error detection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3733800" y="574833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3810000" y="5138738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3810000" y="4529138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2413000" y="34305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413000" y="41021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413000" y="4775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13000" y="5448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2413000" y="61214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8255000" y="34305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8255000" y="41021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8255000" y="4775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8255000" y="5448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8255000" y="61214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2478718" y="348138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2584451" y="41148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2654543" y="47752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2607956" y="54356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2675134" y="60960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8255000" y="3430588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8255000" y="41021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8255000" y="47752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8255000" y="54483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8255000" y="6121400"/>
            <a:ext cx="1346200" cy="660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8320718" y="348138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8426451" y="4114800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8496543" y="477520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8449956" y="543560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8517134" y="60960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2259013" y="2801939"/>
            <a:ext cx="1510030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 </a:t>
            </a:r>
          </a:p>
        </p:txBody>
      </p:sp>
      <p:sp>
        <p:nvSpPr>
          <p:cNvPr id="31777" name="Line 33"/>
          <p:cNvSpPr>
            <a:spLocks noChangeShapeType="1"/>
          </p:cNvSpPr>
          <p:nvPr/>
        </p:nvSpPr>
        <p:spPr bwMode="auto">
          <a:xfrm>
            <a:off x="3009900" y="3125788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8915400" y="3151188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Rectangle 35"/>
          <p:cNvSpPr>
            <a:spLocks noChangeArrowheads="1"/>
          </p:cNvSpPr>
          <p:nvPr/>
        </p:nvSpPr>
        <p:spPr bwMode="auto">
          <a:xfrm>
            <a:off x="8229600" y="2776539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31780" name="Line 36"/>
          <p:cNvSpPr>
            <a:spLocks noChangeShapeType="1"/>
          </p:cNvSpPr>
          <p:nvPr/>
        </p:nvSpPr>
        <p:spPr bwMode="auto">
          <a:xfrm>
            <a:off x="3810000" y="3081338"/>
            <a:ext cx="4267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05" name="Rectangle 37"/>
          <p:cNvSpPr>
            <a:spLocks noChangeArrowheads="1"/>
          </p:cNvSpPr>
          <p:nvPr/>
        </p:nvSpPr>
        <p:spPr bwMode="auto">
          <a:xfrm>
            <a:off x="5951538" y="2852738"/>
            <a:ext cx="1439862" cy="3937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APP DATA</a:t>
            </a:r>
          </a:p>
        </p:txBody>
      </p:sp>
      <p:sp>
        <p:nvSpPr>
          <p:cNvPr id="31782" name="Line 38"/>
          <p:cNvSpPr>
            <a:spLocks noChangeShapeType="1"/>
          </p:cNvSpPr>
          <p:nvPr/>
        </p:nvSpPr>
        <p:spPr bwMode="auto">
          <a:xfrm>
            <a:off x="3810000" y="3767138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492750" y="3538539"/>
            <a:ext cx="1898650" cy="396875"/>
            <a:chOff x="1871" y="1584"/>
            <a:chExt cx="1196" cy="250"/>
          </a:xfrm>
        </p:grpSpPr>
        <p:sp>
          <p:nvSpPr>
            <p:cNvPr id="31808" name="Rectangle 40"/>
            <p:cNvSpPr>
              <a:spLocks noChangeArrowheads="1"/>
            </p:cNvSpPr>
            <p:nvPr/>
          </p:nvSpPr>
          <p:spPr bwMode="auto">
            <a:xfrm>
              <a:off x="1871" y="1584"/>
              <a:ext cx="340" cy="25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bg1"/>
                  </a:solidFill>
                </a:rPr>
                <a:t>AH</a:t>
              </a:r>
            </a:p>
          </p:txBody>
        </p:sp>
        <p:sp>
          <p:nvSpPr>
            <p:cNvPr id="31809" name="Rectangle 41"/>
            <p:cNvSpPr>
              <a:spLocks noChangeArrowheads="1"/>
            </p:cNvSpPr>
            <p:nvPr/>
          </p:nvSpPr>
          <p:spPr bwMode="auto">
            <a:xfrm>
              <a:off x="2160" y="1584"/>
              <a:ext cx="907" cy="2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 dirty="0">
                  <a:solidFill>
                    <a:schemeClr val="bg1"/>
                  </a:solidFill>
                </a:rPr>
                <a:t>APP DATA</a:t>
              </a:r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4953000" y="4284663"/>
            <a:ext cx="2438400" cy="400050"/>
            <a:chOff x="1872" y="2054"/>
            <a:chExt cx="1536" cy="252"/>
          </a:xfrm>
        </p:grpSpPr>
        <p:sp>
          <p:nvSpPr>
            <p:cNvPr id="31804" name="Text Box 43"/>
            <p:cNvSpPr txBox="1">
              <a:spLocks noChangeArrowheads="1"/>
            </p:cNvSpPr>
            <p:nvPr/>
          </p:nvSpPr>
          <p:spPr bwMode="auto">
            <a:xfrm>
              <a:off x="1872" y="2054"/>
              <a:ext cx="330" cy="2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</a:rPr>
                <a:t>TH</a:t>
              </a:r>
            </a:p>
          </p:txBody>
        </p:sp>
        <p:grpSp>
          <p:nvGrpSpPr>
            <p:cNvPr id="31805" name="Group 44"/>
            <p:cNvGrpSpPr>
              <a:grpSpLocks/>
            </p:cNvGrpSpPr>
            <p:nvPr/>
          </p:nvGrpSpPr>
          <p:grpSpPr bwMode="auto">
            <a:xfrm>
              <a:off x="2212" y="2056"/>
              <a:ext cx="1196" cy="250"/>
              <a:chOff x="1871" y="1584"/>
              <a:chExt cx="1196" cy="250"/>
            </a:xfrm>
          </p:grpSpPr>
          <p:sp>
            <p:nvSpPr>
              <p:cNvPr id="31806" name="Rectangle 45"/>
              <p:cNvSpPr>
                <a:spLocks noChangeArrowheads="1"/>
              </p:cNvSpPr>
              <p:nvPr/>
            </p:nvSpPr>
            <p:spPr bwMode="auto">
              <a:xfrm>
                <a:off x="1871" y="1584"/>
                <a:ext cx="34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bg1"/>
                    </a:solidFill>
                  </a:rPr>
                  <a:t>AH</a:t>
                </a:r>
              </a:p>
            </p:txBody>
          </p:sp>
          <p:sp>
            <p:nvSpPr>
              <p:cNvPr id="31807" name="Rectangle 46"/>
              <p:cNvSpPr>
                <a:spLocks noChangeArrowheads="1"/>
              </p:cNvSpPr>
              <p:nvPr/>
            </p:nvSpPr>
            <p:spPr bwMode="auto">
              <a:xfrm>
                <a:off x="2160" y="1584"/>
                <a:ext cx="907" cy="24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bg1"/>
                    </a:solidFill>
                  </a:rPr>
                  <a:t>APP DATA</a:t>
                </a:r>
              </a:p>
            </p:txBody>
          </p:sp>
        </p:grp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419600" y="4894263"/>
            <a:ext cx="2971800" cy="400050"/>
            <a:chOff x="1776" y="2438"/>
            <a:chExt cx="1872" cy="252"/>
          </a:xfrm>
        </p:grpSpPr>
        <p:sp>
          <p:nvSpPr>
            <p:cNvPr id="31798" name="Text Box 48"/>
            <p:cNvSpPr txBox="1">
              <a:spLocks noChangeArrowheads="1"/>
            </p:cNvSpPr>
            <p:nvPr/>
          </p:nvSpPr>
          <p:spPr bwMode="auto">
            <a:xfrm>
              <a:off x="1776" y="2438"/>
              <a:ext cx="348" cy="2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tx1"/>
                  </a:solidFill>
                </a:rPr>
                <a:t>NH</a:t>
              </a:r>
            </a:p>
          </p:txBody>
        </p:sp>
        <p:grpSp>
          <p:nvGrpSpPr>
            <p:cNvPr id="31799" name="Group 49"/>
            <p:cNvGrpSpPr>
              <a:grpSpLocks/>
            </p:cNvGrpSpPr>
            <p:nvPr/>
          </p:nvGrpSpPr>
          <p:grpSpPr bwMode="auto">
            <a:xfrm>
              <a:off x="2112" y="2438"/>
              <a:ext cx="1536" cy="252"/>
              <a:chOff x="1872" y="2054"/>
              <a:chExt cx="1536" cy="252"/>
            </a:xfrm>
          </p:grpSpPr>
          <p:sp>
            <p:nvSpPr>
              <p:cNvPr id="31800" name="Text Box 50"/>
              <p:cNvSpPr txBox="1">
                <a:spLocks noChangeArrowheads="1"/>
              </p:cNvSpPr>
              <p:nvPr/>
            </p:nvSpPr>
            <p:spPr bwMode="auto">
              <a:xfrm>
                <a:off x="1872" y="2054"/>
                <a:ext cx="330" cy="2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chemeClr val="tx1"/>
                    </a:solidFill>
                  </a:rPr>
                  <a:t>TH</a:t>
                </a:r>
              </a:p>
            </p:txBody>
          </p:sp>
          <p:grpSp>
            <p:nvGrpSpPr>
              <p:cNvPr id="31801" name="Group 51"/>
              <p:cNvGrpSpPr>
                <a:grpSpLocks/>
              </p:cNvGrpSpPr>
              <p:nvPr/>
            </p:nvGrpSpPr>
            <p:grpSpPr bwMode="auto">
              <a:xfrm>
                <a:off x="2212" y="2056"/>
                <a:ext cx="1196" cy="250"/>
                <a:chOff x="1871" y="1584"/>
                <a:chExt cx="1196" cy="250"/>
              </a:xfrm>
            </p:grpSpPr>
            <p:sp>
              <p:nvSpPr>
                <p:cNvPr id="31802" name="Rectangle 52"/>
                <p:cNvSpPr>
                  <a:spLocks noChangeArrowheads="1"/>
                </p:cNvSpPr>
                <p:nvPr/>
              </p:nvSpPr>
              <p:spPr bwMode="auto">
                <a:xfrm>
                  <a:off x="1871" y="1584"/>
                  <a:ext cx="340" cy="250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chemeClr val="bg1"/>
                      </a:solidFill>
                    </a:rPr>
                    <a:t>AH</a:t>
                  </a:r>
                </a:p>
              </p:txBody>
            </p:sp>
            <p:sp>
              <p:nvSpPr>
                <p:cNvPr id="31803" name="Rectangle 53"/>
                <p:cNvSpPr>
                  <a:spLocks noChangeArrowheads="1"/>
                </p:cNvSpPr>
                <p:nvPr/>
              </p:nvSpPr>
              <p:spPr bwMode="auto">
                <a:xfrm>
                  <a:off x="2160" y="1584"/>
                  <a:ext cx="907" cy="248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2000" dirty="0">
                      <a:solidFill>
                        <a:schemeClr val="bg1"/>
                      </a:solidFill>
                    </a:rPr>
                    <a:t>APP DATA</a:t>
                  </a:r>
                </a:p>
              </p:txBody>
            </p:sp>
          </p:grpSp>
        </p:grp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3962400" y="5580063"/>
            <a:ext cx="4191000" cy="400050"/>
            <a:chOff x="1536" y="2870"/>
            <a:chExt cx="2640" cy="252"/>
          </a:xfrm>
        </p:grpSpPr>
        <p:sp>
          <p:nvSpPr>
            <p:cNvPr id="31789" name="Text Box 55"/>
            <p:cNvSpPr txBox="1">
              <a:spLocks noChangeArrowheads="1"/>
            </p:cNvSpPr>
            <p:nvPr/>
          </p:nvSpPr>
          <p:spPr bwMode="auto">
            <a:xfrm>
              <a:off x="1536" y="2870"/>
              <a:ext cx="348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</a:rPr>
                <a:t>DH</a:t>
              </a:r>
            </a:p>
          </p:txBody>
        </p:sp>
        <p:grpSp>
          <p:nvGrpSpPr>
            <p:cNvPr id="31790" name="Group 56"/>
            <p:cNvGrpSpPr>
              <a:grpSpLocks/>
            </p:cNvGrpSpPr>
            <p:nvPr/>
          </p:nvGrpSpPr>
          <p:grpSpPr bwMode="auto">
            <a:xfrm>
              <a:off x="1872" y="2870"/>
              <a:ext cx="1872" cy="252"/>
              <a:chOff x="1776" y="2438"/>
              <a:chExt cx="1872" cy="252"/>
            </a:xfrm>
          </p:grpSpPr>
          <p:sp>
            <p:nvSpPr>
              <p:cNvPr id="31792" name="Text Box 57"/>
              <p:cNvSpPr txBox="1">
                <a:spLocks noChangeArrowheads="1"/>
              </p:cNvSpPr>
              <p:nvPr/>
            </p:nvSpPr>
            <p:spPr bwMode="auto">
              <a:xfrm>
                <a:off x="1776" y="2438"/>
                <a:ext cx="348" cy="2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chemeClr val="tx1"/>
                    </a:solidFill>
                  </a:rPr>
                  <a:t>NH</a:t>
                </a:r>
              </a:p>
            </p:txBody>
          </p:sp>
          <p:grpSp>
            <p:nvGrpSpPr>
              <p:cNvPr id="31793" name="Group 58"/>
              <p:cNvGrpSpPr>
                <a:grpSpLocks/>
              </p:cNvGrpSpPr>
              <p:nvPr/>
            </p:nvGrpSpPr>
            <p:grpSpPr bwMode="auto">
              <a:xfrm>
                <a:off x="2112" y="2438"/>
                <a:ext cx="1536" cy="252"/>
                <a:chOff x="1872" y="2054"/>
                <a:chExt cx="1536" cy="252"/>
              </a:xfrm>
            </p:grpSpPr>
            <p:sp>
              <p:nvSpPr>
                <p:cNvPr id="31794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1872" y="2054"/>
                  <a:ext cx="330" cy="25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solidFill>
                        <a:schemeClr val="tx1"/>
                      </a:solidFill>
                    </a:rPr>
                    <a:t>TH</a:t>
                  </a:r>
                </a:p>
              </p:txBody>
            </p:sp>
            <p:grpSp>
              <p:nvGrpSpPr>
                <p:cNvPr id="31795" name="Group 60"/>
                <p:cNvGrpSpPr>
                  <a:grpSpLocks/>
                </p:cNvGrpSpPr>
                <p:nvPr/>
              </p:nvGrpSpPr>
              <p:grpSpPr bwMode="auto">
                <a:xfrm>
                  <a:off x="2212" y="2056"/>
                  <a:ext cx="1196" cy="250"/>
                  <a:chOff x="1871" y="1584"/>
                  <a:chExt cx="1196" cy="250"/>
                </a:xfrm>
              </p:grpSpPr>
              <p:sp>
                <p:nvSpPr>
                  <p:cNvPr id="31796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1871" y="1584"/>
                    <a:ext cx="340" cy="250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 dirty="0">
                        <a:solidFill>
                          <a:schemeClr val="bg1"/>
                        </a:solidFill>
                      </a:rPr>
                      <a:t>AH</a:t>
                    </a:r>
                  </a:p>
                </p:txBody>
              </p:sp>
              <p:sp>
                <p:nvSpPr>
                  <p:cNvPr id="31797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160" y="1584"/>
                    <a:ext cx="907" cy="248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2000">
                        <a:solidFill>
                          <a:schemeClr val="bg1"/>
                        </a:solidFill>
                      </a:rPr>
                      <a:t>APP DATA</a:t>
                    </a:r>
                  </a:p>
                </p:txBody>
              </p:sp>
            </p:grpSp>
          </p:grpSp>
        </p:grpSp>
        <p:sp>
          <p:nvSpPr>
            <p:cNvPr id="31791" name="Text Box 63"/>
            <p:cNvSpPr txBox="1">
              <a:spLocks noChangeArrowheads="1"/>
            </p:cNvSpPr>
            <p:nvPr/>
          </p:nvSpPr>
          <p:spPr bwMode="auto">
            <a:xfrm>
              <a:off x="3712" y="2870"/>
              <a:ext cx="464" cy="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>
                  <a:solidFill>
                    <a:schemeClr val="tx1"/>
                  </a:solidFill>
                </a:rPr>
                <a:t>CRC</a:t>
              </a:r>
            </a:p>
          </p:txBody>
        </p:sp>
      </p:grpSp>
      <p:sp>
        <p:nvSpPr>
          <p:cNvPr id="31787" name="Line 64"/>
          <p:cNvSpPr>
            <a:spLocks noChangeShapeType="1"/>
          </p:cNvSpPr>
          <p:nvPr/>
        </p:nvSpPr>
        <p:spPr bwMode="auto">
          <a:xfrm>
            <a:off x="3733800" y="6510338"/>
            <a:ext cx="44958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8433" name="Text Box 65"/>
          <p:cNvSpPr txBox="1">
            <a:spLocks noChangeArrowheads="1"/>
          </p:cNvSpPr>
          <p:nvPr/>
        </p:nvSpPr>
        <p:spPr bwMode="auto">
          <a:xfrm>
            <a:off x="5592764" y="6189664"/>
            <a:ext cx="579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1"/>
                </a:solidFill>
              </a:rPr>
              <a:t>bits</a:t>
            </a:r>
          </a:p>
        </p:txBody>
      </p:sp>
    </p:spTree>
    <p:extLst>
      <p:ext uri="{BB962C8B-B14F-4D97-AF65-F5344CB8AC3E}">
        <p14:creationId xmlns:p14="http://schemas.microsoft.com/office/powerpoint/2010/main" val="42281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9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405" grpId="0" animBg="1"/>
      <p:bldP spid="6984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OSI Unified View: Protocols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942" y="1447800"/>
            <a:ext cx="11041626" cy="3276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Layer n in one machine interacts with layer n in another machine to provide a service to layer n +1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entities comprising the corresponding layers on different machines are called </a:t>
            </a:r>
            <a:r>
              <a:rPr lang="en-US" altLang="en-US" sz="2600" i="1" dirty="0"/>
              <a:t>peer processes.</a:t>
            </a:r>
            <a:endParaRPr lang="en-US" altLang="en-US" sz="26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machines use a set of rules and conventions called the </a:t>
            </a:r>
            <a:r>
              <a:rPr lang="en-US" altLang="en-US" sz="2600" i="1" dirty="0"/>
              <a:t>layer-n protocol</a:t>
            </a:r>
            <a:r>
              <a:rPr lang="en-US" altLang="en-US" sz="26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Layer-n peer processes communicate by exchanging </a:t>
            </a:r>
            <a:r>
              <a:rPr lang="en-US" altLang="en-US" sz="2600" i="1" dirty="0"/>
              <a:t>Protocol Data Units </a:t>
            </a:r>
            <a:r>
              <a:rPr lang="en-US" altLang="en-US" sz="2600" dirty="0"/>
              <a:t>(PDUs)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 dirty="0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2514600" y="5103813"/>
            <a:ext cx="1358900" cy="10033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73" name="Rectangle 6"/>
          <p:cNvSpPr>
            <a:spLocks noChangeArrowheads="1"/>
          </p:cNvSpPr>
          <p:nvPr/>
        </p:nvSpPr>
        <p:spPr bwMode="auto">
          <a:xfrm>
            <a:off x="7950200" y="5078413"/>
            <a:ext cx="1358900" cy="1003300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3074072" y="5218114"/>
            <a:ext cx="182808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000">
              <a:solidFill>
                <a:schemeClr val="tx1"/>
              </a:solidFill>
            </a:endParaRPr>
          </a:p>
          <a:p>
            <a:pPr algn="ctr" latinLnBrk="1"/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8239904" y="5205414"/>
            <a:ext cx="82394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66204" y="5243514"/>
            <a:ext cx="823945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US" altLang="en-US" sz="2000" dirty="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2777" name="Line 10"/>
          <p:cNvSpPr>
            <a:spLocks noChangeShapeType="1"/>
          </p:cNvSpPr>
          <p:nvPr/>
        </p:nvSpPr>
        <p:spPr bwMode="auto">
          <a:xfrm>
            <a:off x="3938588" y="5586413"/>
            <a:ext cx="398621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4800600" y="6311901"/>
            <a:ext cx="260327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Layer n peer protocol</a:t>
            </a:r>
          </a:p>
        </p:txBody>
      </p:sp>
      <p:sp>
        <p:nvSpPr>
          <p:cNvPr id="32779" name="Rectangle 13"/>
          <p:cNvSpPr>
            <a:spLocks noChangeArrowheads="1"/>
          </p:cNvSpPr>
          <p:nvPr/>
        </p:nvSpPr>
        <p:spPr bwMode="auto">
          <a:xfrm>
            <a:off x="5286376" y="5156200"/>
            <a:ext cx="1025525" cy="35083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80" name="Line 14"/>
          <p:cNvSpPr>
            <a:spLocks noChangeShapeType="1"/>
          </p:cNvSpPr>
          <p:nvPr/>
        </p:nvSpPr>
        <p:spPr bwMode="auto">
          <a:xfrm>
            <a:off x="6062663" y="5130800"/>
            <a:ext cx="0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Line 15"/>
          <p:cNvSpPr>
            <a:spLocks noChangeShapeType="1"/>
          </p:cNvSpPr>
          <p:nvPr/>
        </p:nvSpPr>
        <p:spPr bwMode="auto">
          <a:xfrm>
            <a:off x="6399214" y="5319713"/>
            <a:ext cx="407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6"/>
          <p:cNvSpPr>
            <a:spLocks noChangeArrowheads="1"/>
          </p:cNvSpPr>
          <p:nvPr/>
        </p:nvSpPr>
        <p:spPr bwMode="auto">
          <a:xfrm>
            <a:off x="5300663" y="4648201"/>
            <a:ext cx="108202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n-PDUs</a:t>
            </a:r>
          </a:p>
        </p:txBody>
      </p:sp>
      <p:sp>
        <p:nvSpPr>
          <p:cNvPr id="32783" name="Rectangle 18"/>
          <p:cNvSpPr>
            <a:spLocks noChangeArrowheads="1"/>
          </p:cNvSpPr>
          <p:nvPr/>
        </p:nvSpPr>
        <p:spPr bwMode="auto">
          <a:xfrm>
            <a:off x="5178426" y="5824538"/>
            <a:ext cx="1141413" cy="3349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2784" name="Line 19"/>
          <p:cNvSpPr>
            <a:spLocks noChangeShapeType="1"/>
          </p:cNvSpPr>
          <p:nvPr/>
        </p:nvSpPr>
        <p:spPr bwMode="auto">
          <a:xfrm>
            <a:off x="5573713" y="5821364"/>
            <a:ext cx="0" cy="357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Line 20"/>
          <p:cNvSpPr>
            <a:spLocks noChangeShapeType="1"/>
          </p:cNvSpPr>
          <p:nvPr/>
        </p:nvSpPr>
        <p:spPr bwMode="auto">
          <a:xfrm>
            <a:off x="4673601" y="5995988"/>
            <a:ext cx="4556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2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OSI Unified View: Services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Communication between peer processes is virtual and actually indirect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Layer n+1 transfers information by invoking the services provided by layer n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Services are available at </a:t>
            </a:r>
            <a:r>
              <a:rPr lang="en-US" altLang="en-US" i="1"/>
              <a:t>Service Access Points (</a:t>
            </a:r>
            <a:r>
              <a:rPr lang="en-US" altLang="en-US"/>
              <a:t>SAP’s)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Each layer passes data &amp; control information to the layer below it until the physical layer is reached and transfer occurs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The data passed to the layer below is called a </a:t>
            </a:r>
            <a:r>
              <a:rPr lang="en-US" altLang="en-US" i="1"/>
              <a:t>Service Data Unit</a:t>
            </a:r>
            <a:r>
              <a:rPr lang="en-US" altLang="en-US"/>
              <a:t> (SDU)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/>
              <a:t>SDU’s are </a:t>
            </a:r>
            <a:r>
              <a:rPr lang="en-US" altLang="en-US" i="1"/>
              <a:t>encapsulated</a:t>
            </a:r>
            <a:r>
              <a:rPr lang="en-US" altLang="en-US"/>
              <a:t> in PDU’s</a:t>
            </a:r>
          </a:p>
        </p:txBody>
      </p:sp>
    </p:spTree>
    <p:extLst>
      <p:ext uri="{BB962C8B-B14F-4D97-AF65-F5344CB8AC3E}">
        <p14:creationId xmlns:p14="http://schemas.microsoft.com/office/powerpoint/2010/main" val="20840386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341563" y="1639888"/>
            <a:ext cx="2449512" cy="1471612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191375" y="1600201"/>
            <a:ext cx="2451100" cy="1471613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990575" y="1985964"/>
            <a:ext cx="1041953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n+1</a:t>
            </a:r>
          </a:p>
          <a:p>
            <a:pPr algn="ctr"/>
            <a:r>
              <a:rPr lang="en-US" altLang="en-US" sz="2800" dirty="0">
                <a:solidFill>
                  <a:schemeClr val="bg1"/>
                </a:solidFill>
              </a:rPr>
              <a:t>entity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60575" y="4087814"/>
            <a:ext cx="8115300" cy="254158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998789" y="4746626"/>
            <a:ext cx="1787525" cy="868363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431089" y="4684713"/>
            <a:ext cx="1787525" cy="868362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5151439" y="4398963"/>
            <a:ext cx="1984375" cy="4746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5172076" y="5541964"/>
            <a:ext cx="1984375" cy="473075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189538" y="5894388"/>
            <a:ext cx="19113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864101" y="4989513"/>
            <a:ext cx="2530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4826001" y="5394325"/>
            <a:ext cx="25431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 flipV="1">
            <a:off x="8139113" y="3071813"/>
            <a:ext cx="0" cy="91281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>
            <a:off x="8426450" y="3071813"/>
            <a:ext cx="0" cy="889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H="1" flipV="1">
            <a:off x="3365500" y="3116263"/>
            <a:ext cx="0" cy="8302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3638550" y="3119438"/>
            <a:ext cx="0" cy="8556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2135188" y="36417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n-SAP</a:t>
            </a: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4889500" y="1962150"/>
            <a:ext cx="21923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 flipH="1">
            <a:off x="4838700" y="2620963"/>
            <a:ext cx="2217738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3206751" y="4019550"/>
            <a:ext cx="665163" cy="17303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8004176" y="4005264"/>
            <a:ext cx="665163" cy="173037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659188" y="4213226"/>
            <a:ext cx="0" cy="542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3379788" y="4211639"/>
            <a:ext cx="0" cy="542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Line 24"/>
          <p:cNvSpPr>
            <a:spLocks noChangeShapeType="1"/>
          </p:cNvSpPr>
          <p:nvPr/>
        </p:nvSpPr>
        <p:spPr bwMode="auto">
          <a:xfrm>
            <a:off x="8456613" y="4176714"/>
            <a:ext cx="0" cy="5413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8202613" y="4162426"/>
            <a:ext cx="0" cy="542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7800700" y="1912939"/>
            <a:ext cx="1041953" cy="95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n+1</a:t>
            </a:r>
          </a:p>
          <a:p>
            <a:pPr algn="ctr"/>
            <a:r>
              <a:rPr lang="en-US" altLang="en-US" sz="2800">
                <a:solidFill>
                  <a:schemeClr val="bg1"/>
                </a:solidFill>
              </a:rPr>
              <a:t>entity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8682038" y="3636963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n-SAP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3228838" y="4914901"/>
            <a:ext cx="134171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n entity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4845" name="Rectangle 29"/>
          <p:cNvSpPr>
            <a:spLocks noChangeArrowheads="1"/>
          </p:cNvSpPr>
          <p:nvPr/>
        </p:nvSpPr>
        <p:spPr bwMode="auto">
          <a:xfrm>
            <a:off x="7711938" y="4922839"/>
            <a:ext cx="1341715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>
                <a:solidFill>
                  <a:schemeClr val="bg1"/>
                </a:solidFill>
              </a:rPr>
              <a:t>n entity</a:t>
            </a:r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3929064" y="3314700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5289550" y="4403725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48" name="Line 32"/>
          <p:cNvSpPr>
            <a:spLocks noChangeShapeType="1"/>
          </p:cNvSpPr>
          <p:nvPr/>
        </p:nvSpPr>
        <p:spPr bwMode="auto">
          <a:xfrm>
            <a:off x="6521450" y="4400551"/>
            <a:ext cx="0" cy="4619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Text Box 33"/>
          <p:cNvSpPr txBox="1">
            <a:spLocks noChangeArrowheads="1"/>
          </p:cNvSpPr>
          <p:nvPr/>
        </p:nvSpPr>
        <p:spPr bwMode="auto">
          <a:xfrm>
            <a:off x="6796089" y="3355975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50" name="Text Box 34"/>
          <p:cNvSpPr txBox="1">
            <a:spLocks noChangeArrowheads="1"/>
          </p:cNvSpPr>
          <p:nvPr/>
        </p:nvSpPr>
        <p:spPr bwMode="auto">
          <a:xfrm>
            <a:off x="6578601" y="4416425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4851" name="Text Box 35"/>
          <p:cNvSpPr txBox="1">
            <a:spLocks noChangeArrowheads="1"/>
          </p:cNvSpPr>
          <p:nvPr/>
        </p:nvSpPr>
        <p:spPr bwMode="auto">
          <a:xfrm>
            <a:off x="5270501" y="55562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4852" name="Line 36"/>
          <p:cNvSpPr>
            <a:spLocks noChangeShapeType="1"/>
          </p:cNvSpPr>
          <p:nvPr/>
        </p:nvSpPr>
        <p:spPr bwMode="auto">
          <a:xfrm>
            <a:off x="5683250" y="5553076"/>
            <a:ext cx="0" cy="460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Text Box 37"/>
          <p:cNvSpPr txBox="1">
            <a:spLocks noChangeArrowheads="1"/>
          </p:cNvSpPr>
          <p:nvPr/>
        </p:nvSpPr>
        <p:spPr bwMode="auto">
          <a:xfrm>
            <a:off x="5819775" y="5530850"/>
            <a:ext cx="110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4854" name="Text Box 38"/>
          <p:cNvSpPr txBox="1">
            <a:spLocks noChangeArrowheads="1"/>
          </p:cNvSpPr>
          <p:nvPr/>
        </p:nvSpPr>
        <p:spPr bwMode="auto">
          <a:xfrm>
            <a:off x="5635626" y="6072188"/>
            <a:ext cx="114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n-PDU</a:t>
            </a:r>
            <a:endParaRPr lang="en-US" altLang="en-US" sz="1800" b="1">
              <a:solidFill>
                <a:schemeClr val="tx1"/>
              </a:solidFill>
            </a:endParaRPr>
          </a:p>
        </p:txBody>
      </p:sp>
      <p:sp>
        <p:nvSpPr>
          <p:cNvPr id="34855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Layers, Services &amp; Protocols</a:t>
            </a:r>
          </a:p>
        </p:txBody>
      </p:sp>
    </p:spTree>
    <p:extLst>
      <p:ext uri="{BB962C8B-B14F-4D97-AF65-F5344CB8AC3E}">
        <p14:creationId xmlns:p14="http://schemas.microsoft.com/office/powerpoint/2010/main" val="3062490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452" y="0"/>
            <a:ext cx="11729884" cy="906629"/>
          </a:xfrm>
        </p:spPr>
        <p:txBody>
          <a:bodyPr/>
          <a:lstStyle/>
          <a:p>
            <a:pPr eaLnBrk="1" hangingPunct="1"/>
            <a:r>
              <a:rPr lang="en-US" altLang="en-US" dirty="0"/>
              <a:t>Interlayer Interaction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743200" y="1957388"/>
            <a:ext cx="1538288" cy="3733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281489" y="1957388"/>
            <a:ext cx="1538287" cy="3733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5819775" y="1957388"/>
            <a:ext cx="827088" cy="3733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6646864" y="1957388"/>
            <a:ext cx="1538287" cy="3733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8185150" y="1957388"/>
            <a:ext cx="1538288" cy="3733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2979738" y="1871663"/>
            <a:ext cx="1065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098800" y="1517651"/>
            <a:ext cx="67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862263" y="221297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N+1 user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281489" y="2212975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 provider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689350" y="5772151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System A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7356475" y="5772151"/>
            <a:ext cx="1162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System B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6646864" y="2212975"/>
            <a:ext cx="11207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 provider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8304213" y="2212975"/>
            <a:ext cx="1014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N+1 user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571876" y="2825750"/>
            <a:ext cx="1774825" cy="509588"/>
            <a:chOff x="3168" y="1968"/>
            <a:chExt cx="720" cy="281"/>
          </a:xfrm>
        </p:grpSpPr>
        <p:sp>
          <p:nvSpPr>
            <p:cNvPr id="35866" name="Line 17"/>
            <p:cNvSpPr>
              <a:spLocks noChangeShapeType="1"/>
            </p:cNvSpPr>
            <p:nvPr/>
          </p:nvSpPr>
          <p:spPr bwMode="auto">
            <a:xfrm>
              <a:off x="3168" y="1968"/>
              <a:ext cx="72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7" name="Text Box 18"/>
            <p:cNvSpPr txBox="1">
              <a:spLocks noChangeArrowheads="1"/>
            </p:cNvSpPr>
            <p:nvPr/>
          </p:nvSpPr>
          <p:spPr bwMode="auto">
            <a:xfrm rot="389180">
              <a:off x="3218" y="2047"/>
              <a:ext cx="42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FFC000"/>
                  </a:solidFill>
                </a:rPr>
                <a:t>Request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239001" y="3087688"/>
            <a:ext cx="1774825" cy="514350"/>
            <a:chOff x="4656" y="2112"/>
            <a:chExt cx="720" cy="285"/>
          </a:xfrm>
        </p:grpSpPr>
        <p:sp>
          <p:nvSpPr>
            <p:cNvPr id="35864" name="Line 20"/>
            <p:cNvSpPr>
              <a:spLocks noChangeShapeType="1"/>
            </p:cNvSpPr>
            <p:nvPr/>
          </p:nvSpPr>
          <p:spPr bwMode="auto">
            <a:xfrm>
              <a:off x="4656" y="2112"/>
              <a:ext cx="72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5" name="Text Box 21"/>
            <p:cNvSpPr txBox="1">
              <a:spLocks noChangeArrowheads="1"/>
            </p:cNvSpPr>
            <p:nvPr/>
          </p:nvSpPr>
          <p:spPr bwMode="auto">
            <a:xfrm rot="389180">
              <a:off x="4705" y="2194"/>
              <a:ext cx="471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FFC000"/>
                  </a:solidFill>
                </a:rPr>
                <a:t>Indication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356475" y="4041777"/>
            <a:ext cx="1657350" cy="709836"/>
            <a:chOff x="4704" y="2640"/>
            <a:chExt cx="672" cy="392"/>
          </a:xfrm>
        </p:grpSpPr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 flipH="1">
              <a:off x="4704" y="2640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3" name="Text Box 24"/>
            <p:cNvSpPr txBox="1">
              <a:spLocks noChangeArrowheads="1"/>
            </p:cNvSpPr>
            <p:nvPr/>
          </p:nvSpPr>
          <p:spPr bwMode="auto">
            <a:xfrm rot="20270019">
              <a:off x="4798" y="2828"/>
              <a:ext cx="496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A9DA74"/>
                  </a:solidFill>
                </a:rPr>
                <a:t>Response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452813" y="4737101"/>
            <a:ext cx="1657350" cy="741363"/>
            <a:chOff x="3120" y="3024"/>
            <a:chExt cx="672" cy="410"/>
          </a:xfrm>
        </p:grpSpPr>
        <p:sp>
          <p:nvSpPr>
            <p:cNvPr id="35860" name="Line 26"/>
            <p:cNvSpPr>
              <a:spLocks noChangeShapeType="1"/>
            </p:cNvSpPr>
            <p:nvPr/>
          </p:nvSpPr>
          <p:spPr bwMode="auto">
            <a:xfrm flipH="1">
              <a:off x="3120" y="3024"/>
              <a:ext cx="672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5861" name="Text Box 27"/>
            <p:cNvSpPr txBox="1">
              <a:spLocks noChangeArrowheads="1"/>
            </p:cNvSpPr>
            <p:nvPr/>
          </p:nvSpPr>
          <p:spPr bwMode="auto">
            <a:xfrm rot="-1329981">
              <a:off x="3268" y="3231"/>
              <a:ext cx="39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 dirty="0">
                  <a:solidFill>
                    <a:srgbClr val="A9DA74"/>
                  </a:solidFill>
                </a:rPr>
                <a:t>Confirm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5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Connectionless &amp; Connection-Oriented Services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/>
            <a:r>
              <a:rPr lang="en-US" altLang="en-US" sz="2600"/>
              <a:t>Connection-Oriented</a:t>
            </a:r>
          </a:p>
          <a:p>
            <a:pPr marL="763588" lvl="1" indent="-419100"/>
            <a:r>
              <a:rPr lang="en-US" altLang="en-US"/>
              <a:t>Three-phases:</a:t>
            </a:r>
          </a:p>
          <a:p>
            <a:pPr marL="1093788" lvl="2" indent="-400050">
              <a:buFont typeface="Wingdings" panose="05000000000000000000" pitchFamily="2" charset="2"/>
              <a:buAutoNum type="arabicPeriod"/>
            </a:pPr>
            <a:r>
              <a:rPr lang="en-US" altLang="en-US" sz="2400"/>
              <a:t>Connection setup between two SAPs to initialize state information</a:t>
            </a:r>
          </a:p>
          <a:p>
            <a:pPr marL="1093788" lvl="2" indent="-400050">
              <a:buFont typeface="Wingdings" panose="05000000000000000000" pitchFamily="2" charset="2"/>
              <a:buAutoNum type="arabicPeriod"/>
            </a:pPr>
            <a:r>
              <a:rPr lang="en-US" altLang="en-US" sz="2400"/>
              <a:t>SDU transfer</a:t>
            </a:r>
          </a:p>
          <a:p>
            <a:pPr marL="1093788" lvl="2" indent="-400050">
              <a:buFont typeface="Wingdings" panose="05000000000000000000" pitchFamily="2" charset="2"/>
              <a:buAutoNum type="arabicPeriod"/>
            </a:pPr>
            <a:r>
              <a:rPr lang="en-US" altLang="en-US" sz="2400"/>
              <a:t>Connection release</a:t>
            </a:r>
          </a:p>
          <a:p>
            <a:pPr marL="763588" lvl="1" indent="-419100"/>
            <a:r>
              <a:rPr lang="en-US" altLang="en-US"/>
              <a:t>E.g. TCP, ATM</a:t>
            </a:r>
            <a:r>
              <a:rPr lang="en-US" altLang="en-US" sz="2600"/>
              <a:t> </a:t>
            </a:r>
          </a:p>
        </p:txBody>
      </p:sp>
      <p:sp>
        <p:nvSpPr>
          <p:cNvPr id="36868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Connectionless</a:t>
            </a:r>
          </a:p>
          <a:p>
            <a:pPr lvl="1" eaLnBrk="1" hangingPunct="1"/>
            <a:r>
              <a:rPr lang="en-US" altLang="en-US"/>
              <a:t>Immediate SDU transfer</a:t>
            </a:r>
          </a:p>
          <a:p>
            <a:pPr lvl="1" eaLnBrk="1" hangingPunct="1"/>
            <a:r>
              <a:rPr lang="en-US" altLang="en-US"/>
              <a:t>No connection setup</a:t>
            </a:r>
          </a:p>
          <a:p>
            <a:pPr lvl="1" eaLnBrk="1" hangingPunct="1"/>
            <a:r>
              <a:rPr lang="en-US" altLang="en-US"/>
              <a:t>E.g. UDP, IP </a:t>
            </a:r>
          </a:p>
          <a:p>
            <a:pPr eaLnBrk="1" hangingPunct="1"/>
            <a:r>
              <a:rPr lang="en-US" altLang="en-US" sz="2600"/>
              <a:t>Layered services need not be of same type</a:t>
            </a:r>
          </a:p>
          <a:p>
            <a:pPr lvl="1" eaLnBrk="1" hangingPunct="1"/>
            <a:r>
              <a:rPr lang="en-US" altLang="en-US"/>
              <a:t>TCP operates over IP </a:t>
            </a:r>
          </a:p>
          <a:p>
            <a:pPr lvl="1" eaLnBrk="1" hangingPunct="1"/>
            <a:r>
              <a:rPr lang="en-US" altLang="en-US"/>
              <a:t>IP operates over ATM</a:t>
            </a:r>
            <a:endParaRPr lang="en-US" altLang="en-US" sz="2200"/>
          </a:p>
          <a:p>
            <a:pPr eaLnBrk="1" hangingPunct="1"/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3704333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9"/>
          <p:cNvSpPr>
            <a:spLocks noChangeArrowheads="1"/>
          </p:cNvSpPr>
          <p:nvPr/>
        </p:nvSpPr>
        <p:spPr bwMode="auto">
          <a:xfrm>
            <a:off x="7851776" y="5683251"/>
            <a:ext cx="1038225" cy="2778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1" name="Rectangle 30"/>
          <p:cNvSpPr>
            <a:spLocks noChangeArrowheads="1"/>
          </p:cNvSpPr>
          <p:nvPr/>
        </p:nvSpPr>
        <p:spPr bwMode="auto">
          <a:xfrm>
            <a:off x="7889875" y="5618164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89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Segmentation &amp; Reassembly</a:t>
            </a:r>
          </a:p>
        </p:txBody>
      </p:sp>
      <p:sp>
        <p:nvSpPr>
          <p:cNvPr id="37893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A layer may impose a limit on the size of a data block that it can transfer for implementation or other reasons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Thus a layer-n SDU may be too large to be handled as a single unit by layer-(n-1)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Sender side:  SDU is segmented into multiple PDUs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Receiver side:  SDU is reassembled from sequence of PDUs</a:t>
            </a:r>
          </a:p>
          <a:p>
            <a:pPr eaLnBrk="1" hangingPunct="1">
              <a:lnSpc>
                <a:spcPct val="90000"/>
              </a:lnSpc>
            </a:pPr>
            <a:endParaRPr lang="en-US" altLang="en-US" sz="2200"/>
          </a:p>
        </p:txBody>
      </p:sp>
      <p:sp>
        <p:nvSpPr>
          <p:cNvPr id="37894" name="Rectangle 11"/>
          <p:cNvSpPr>
            <a:spLocks noChangeArrowheads="1"/>
          </p:cNvSpPr>
          <p:nvPr/>
        </p:nvSpPr>
        <p:spPr bwMode="auto">
          <a:xfrm>
            <a:off x="7880350" y="2195514"/>
            <a:ext cx="1390650" cy="280987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5" name="Rectangle 12"/>
          <p:cNvSpPr>
            <a:spLocks noChangeArrowheads="1"/>
          </p:cNvSpPr>
          <p:nvPr/>
        </p:nvSpPr>
        <p:spPr bwMode="auto">
          <a:xfrm>
            <a:off x="8091488" y="2143126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n-SDU</a:t>
            </a:r>
          </a:p>
        </p:txBody>
      </p:sp>
      <p:sp>
        <p:nvSpPr>
          <p:cNvPr id="37896" name="Rectangle 13"/>
          <p:cNvSpPr>
            <a:spLocks noChangeArrowheads="1"/>
          </p:cNvSpPr>
          <p:nvPr/>
        </p:nvSpPr>
        <p:spPr bwMode="auto">
          <a:xfrm>
            <a:off x="6696076" y="3187701"/>
            <a:ext cx="1038225" cy="2778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7" name="Rectangle 14"/>
          <p:cNvSpPr>
            <a:spLocks noChangeArrowheads="1"/>
          </p:cNvSpPr>
          <p:nvPr/>
        </p:nvSpPr>
        <p:spPr bwMode="auto">
          <a:xfrm>
            <a:off x="6734175" y="3122614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898" name="Rectangle 15"/>
          <p:cNvSpPr>
            <a:spLocks noChangeArrowheads="1"/>
          </p:cNvSpPr>
          <p:nvPr/>
        </p:nvSpPr>
        <p:spPr bwMode="auto">
          <a:xfrm>
            <a:off x="7864476" y="3179763"/>
            <a:ext cx="10382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899" name="Rectangle 16"/>
          <p:cNvSpPr>
            <a:spLocks noChangeArrowheads="1"/>
          </p:cNvSpPr>
          <p:nvPr/>
        </p:nvSpPr>
        <p:spPr bwMode="auto">
          <a:xfrm>
            <a:off x="7902575" y="3114676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00" name="Rectangle 17"/>
          <p:cNvSpPr>
            <a:spLocks noChangeArrowheads="1"/>
          </p:cNvSpPr>
          <p:nvPr/>
        </p:nvSpPr>
        <p:spPr bwMode="auto">
          <a:xfrm>
            <a:off x="9032876" y="3171826"/>
            <a:ext cx="1038225" cy="27781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01" name="Rectangle 18"/>
          <p:cNvSpPr>
            <a:spLocks noChangeArrowheads="1"/>
          </p:cNvSpPr>
          <p:nvPr/>
        </p:nvSpPr>
        <p:spPr bwMode="auto">
          <a:xfrm>
            <a:off x="9070975" y="3106739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02" name="Line 19"/>
          <p:cNvSpPr>
            <a:spLocks noChangeShapeType="1"/>
          </p:cNvSpPr>
          <p:nvPr/>
        </p:nvSpPr>
        <p:spPr bwMode="auto">
          <a:xfrm flipH="1">
            <a:off x="7413625" y="2597150"/>
            <a:ext cx="1016000" cy="427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Line 20"/>
          <p:cNvSpPr>
            <a:spLocks noChangeShapeType="1"/>
          </p:cNvSpPr>
          <p:nvPr/>
        </p:nvSpPr>
        <p:spPr bwMode="auto">
          <a:xfrm flipH="1">
            <a:off x="8350250" y="2582863"/>
            <a:ext cx="1333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Line 21"/>
          <p:cNvSpPr>
            <a:spLocks noChangeShapeType="1"/>
          </p:cNvSpPr>
          <p:nvPr/>
        </p:nvSpPr>
        <p:spPr bwMode="auto">
          <a:xfrm>
            <a:off x="8589963" y="2597150"/>
            <a:ext cx="8826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Rectangle 22"/>
          <p:cNvSpPr>
            <a:spLocks noChangeArrowheads="1"/>
          </p:cNvSpPr>
          <p:nvPr/>
        </p:nvSpPr>
        <p:spPr bwMode="auto">
          <a:xfrm>
            <a:off x="7810500" y="1690689"/>
            <a:ext cx="176490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Segmentation</a:t>
            </a:r>
          </a:p>
        </p:txBody>
      </p:sp>
      <p:sp>
        <p:nvSpPr>
          <p:cNvPr id="37906" name="Text Box 23"/>
          <p:cNvSpPr txBox="1">
            <a:spLocks noChangeArrowheads="1"/>
          </p:cNvSpPr>
          <p:nvPr/>
        </p:nvSpPr>
        <p:spPr bwMode="auto">
          <a:xfrm>
            <a:off x="6464300" y="1676401"/>
            <a:ext cx="463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(a)</a:t>
            </a:r>
          </a:p>
        </p:txBody>
      </p:sp>
      <p:sp>
        <p:nvSpPr>
          <p:cNvPr id="37907" name="Rectangle 25"/>
          <p:cNvSpPr>
            <a:spLocks noChangeArrowheads="1"/>
          </p:cNvSpPr>
          <p:nvPr/>
        </p:nvSpPr>
        <p:spPr bwMode="auto">
          <a:xfrm>
            <a:off x="7867650" y="4699000"/>
            <a:ext cx="1390650" cy="280988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08" name="Rectangle 26"/>
          <p:cNvSpPr>
            <a:spLocks noChangeArrowheads="1"/>
          </p:cNvSpPr>
          <p:nvPr/>
        </p:nvSpPr>
        <p:spPr bwMode="auto">
          <a:xfrm>
            <a:off x="8078788" y="4646614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n-SDU</a:t>
            </a:r>
          </a:p>
        </p:txBody>
      </p:sp>
      <p:sp>
        <p:nvSpPr>
          <p:cNvPr id="37909" name="Rectangle 27"/>
          <p:cNvSpPr>
            <a:spLocks noChangeArrowheads="1"/>
          </p:cNvSpPr>
          <p:nvPr/>
        </p:nvSpPr>
        <p:spPr bwMode="auto">
          <a:xfrm>
            <a:off x="6683376" y="5691188"/>
            <a:ext cx="10382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10" name="Rectangle 28"/>
          <p:cNvSpPr>
            <a:spLocks noChangeArrowheads="1"/>
          </p:cNvSpPr>
          <p:nvPr/>
        </p:nvSpPr>
        <p:spPr bwMode="auto">
          <a:xfrm>
            <a:off x="6721475" y="5626101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11" name="Rectangle 31"/>
          <p:cNvSpPr>
            <a:spLocks noChangeArrowheads="1"/>
          </p:cNvSpPr>
          <p:nvPr/>
        </p:nvSpPr>
        <p:spPr bwMode="auto">
          <a:xfrm>
            <a:off x="9020176" y="5675313"/>
            <a:ext cx="1038225" cy="27781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7912" name="Rectangle 32"/>
          <p:cNvSpPr>
            <a:spLocks noChangeArrowheads="1"/>
          </p:cNvSpPr>
          <p:nvPr/>
        </p:nvSpPr>
        <p:spPr bwMode="auto">
          <a:xfrm>
            <a:off x="9058275" y="5610226"/>
            <a:ext cx="95378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bg1"/>
                </a:solidFill>
              </a:rPr>
              <a:t>n-PDU</a:t>
            </a:r>
          </a:p>
        </p:txBody>
      </p:sp>
      <p:sp>
        <p:nvSpPr>
          <p:cNvPr id="37913" name="Line 33"/>
          <p:cNvSpPr>
            <a:spLocks noChangeShapeType="1"/>
          </p:cNvSpPr>
          <p:nvPr/>
        </p:nvSpPr>
        <p:spPr bwMode="auto">
          <a:xfrm flipH="1">
            <a:off x="7400925" y="5100639"/>
            <a:ext cx="1016000" cy="427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Line 34"/>
          <p:cNvSpPr>
            <a:spLocks noChangeShapeType="1"/>
          </p:cNvSpPr>
          <p:nvPr/>
        </p:nvSpPr>
        <p:spPr bwMode="auto">
          <a:xfrm flipH="1">
            <a:off x="8337550" y="5086350"/>
            <a:ext cx="1333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5" name="Line 35"/>
          <p:cNvSpPr>
            <a:spLocks noChangeShapeType="1"/>
          </p:cNvSpPr>
          <p:nvPr/>
        </p:nvSpPr>
        <p:spPr bwMode="auto">
          <a:xfrm>
            <a:off x="8577263" y="5100638"/>
            <a:ext cx="882650" cy="495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16" name="Rectangle 36"/>
          <p:cNvSpPr>
            <a:spLocks noChangeArrowheads="1"/>
          </p:cNvSpPr>
          <p:nvPr/>
        </p:nvSpPr>
        <p:spPr bwMode="auto">
          <a:xfrm>
            <a:off x="7785101" y="4129089"/>
            <a:ext cx="1594989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Reassembly</a:t>
            </a:r>
          </a:p>
        </p:txBody>
      </p:sp>
      <p:sp>
        <p:nvSpPr>
          <p:cNvPr id="37917" name="Text Box 37"/>
          <p:cNvSpPr txBox="1">
            <a:spLocks noChangeArrowheads="1"/>
          </p:cNvSpPr>
          <p:nvPr/>
        </p:nvSpPr>
        <p:spPr bwMode="auto">
          <a:xfrm>
            <a:off x="6475413" y="4189413"/>
            <a:ext cx="46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(b)</a:t>
            </a:r>
          </a:p>
        </p:txBody>
      </p:sp>
    </p:spTree>
    <p:extLst>
      <p:ext uri="{BB962C8B-B14F-4D97-AF65-F5344CB8AC3E}">
        <p14:creationId xmlns:p14="http://schemas.microsoft.com/office/powerpoint/2010/main" val="2677941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"/>
          <p:cNvSpPr>
            <a:spLocks noChangeArrowheads="1"/>
          </p:cNvSpPr>
          <p:nvPr/>
        </p:nvSpPr>
        <p:spPr bwMode="auto">
          <a:xfrm>
            <a:off x="3179764" y="3589338"/>
            <a:ext cx="1163637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15" name="Rectangle 11"/>
          <p:cNvSpPr>
            <a:spLocks noChangeArrowheads="1"/>
          </p:cNvSpPr>
          <p:nvPr/>
        </p:nvSpPr>
        <p:spPr bwMode="auto">
          <a:xfrm>
            <a:off x="3340101" y="3640139"/>
            <a:ext cx="817563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16" name="Rectangle 43"/>
          <p:cNvSpPr>
            <a:spLocks noChangeArrowheads="1"/>
          </p:cNvSpPr>
          <p:nvPr/>
        </p:nvSpPr>
        <p:spPr bwMode="auto">
          <a:xfrm>
            <a:off x="2209800" y="2908300"/>
            <a:ext cx="1163638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17" name="Rectangle 44"/>
          <p:cNvSpPr>
            <a:spLocks noChangeArrowheads="1"/>
          </p:cNvSpPr>
          <p:nvPr/>
        </p:nvSpPr>
        <p:spPr bwMode="auto">
          <a:xfrm>
            <a:off x="2370138" y="2946401"/>
            <a:ext cx="817562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18" name="Rectangle 48"/>
          <p:cNvSpPr>
            <a:spLocks noChangeArrowheads="1"/>
          </p:cNvSpPr>
          <p:nvPr/>
        </p:nvSpPr>
        <p:spPr bwMode="auto">
          <a:xfrm>
            <a:off x="8818564" y="2944813"/>
            <a:ext cx="1163637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19" name="Rectangle 49"/>
          <p:cNvSpPr>
            <a:spLocks noChangeArrowheads="1"/>
          </p:cNvSpPr>
          <p:nvPr/>
        </p:nvSpPr>
        <p:spPr bwMode="auto">
          <a:xfrm>
            <a:off x="8989343" y="2970214"/>
            <a:ext cx="795090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 dirty="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20" name="Rectangle 51"/>
          <p:cNvSpPr>
            <a:spLocks noChangeArrowheads="1"/>
          </p:cNvSpPr>
          <p:nvPr/>
        </p:nvSpPr>
        <p:spPr bwMode="auto">
          <a:xfrm>
            <a:off x="7620000" y="3621088"/>
            <a:ext cx="1163638" cy="6096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1" name="Rectangle 52"/>
          <p:cNvSpPr>
            <a:spLocks noChangeArrowheads="1"/>
          </p:cNvSpPr>
          <p:nvPr/>
        </p:nvSpPr>
        <p:spPr bwMode="auto">
          <a:xfrm>
            <a:off x="7790780" y="3646489"/>
            <a:ext cx="795090" cy="52065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n+1</a:t>
            </a:r>
          </a:p>
          <a:p>
            <a:pPr algn="ctr">
              <a:lnSpc>
                <a:spcPct val="70000"/>
              </a:lnSpc>
            </a:pPr>
            <a:r>
              <a:rPr lang="en-US" altLang="en-US" sz="2000">
                <a:solidFill>
                  <a:schemeClr val="bg1"/>
                </a:solidFill>
              </a:rPr>
              <a:t>entity</a:t>
            </a:r>
          </a:p>
        </p:txBody>
      </p:sp>
      <p:sp>
        <p:nvSpPr>
          <p:cNvPr id="389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Multiplexing</a:t>
            </a:r>
          </a:p>
        </p:txBody>
      </p:sp>
      <p:sp>
        <p:nvSpPr>
          <p:cNvPr id="3892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447800"/>
            <a:ext cx="8534400" cy="1524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600"/>
              <a:t>Sharing of layer n service by </a:t>
            </a:r>
            <a:r>
              <a:rPr lang="en-US" altLang="en-US" sz="2600" i="1"/>
              <a:t>multiple</a:t>
            </a:r>
            <a:r>
              <a:rPr lang="en-US" altLang="en-US" sz="2600"/>
              <a:t> layer n+1 users</a:t>
            </a:r>
          </a:p>
          <a:p>
            <a:pPr eaLnBrk="1" hangingPunct="1"/>
            <a:r>
              <a:rPr lang="en-US" altLang="en-US" sz="2600"/>
              <a:t>Multiplexing tag or ID required in each PDU to determine which users an SDU belongs to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2060575" y="4914900"/>
            <a:ext cx="8115300" cy="1866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2438401" y="5399089"/>
            <a:ext cx="2347913" cy="6365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7431088" y="5354639"/>
            <a:ext cx="2398712" cy="636587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7" name="Rectangle 15"/>
          <p:cNvSpPr>
            <a:spLocks noChangeArrowheads="1"/>
          </p:cNvSpPr>
          <p:nvPr/>
        </p:nvSpPr>
        <p:spPr bwMode="auto">
          <a:xfrm>
            <a:off x="5151439" y="5145088"/>
            <a:ext cx="1984375" cy="3476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5172076" y="5983288"/>
            <a:ext cx="1984375" cy="3476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189538" y="6242051"/>
            <a:ext cx="19113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8930" name="Line 18"/>
          <p:cNvSpPr>
            <a:spLocks noChangeShapeType="1"/>
          </p:cNvSpPr>
          <p:nvPr/>
        </p:nvSpPr>
        <p:spPr bwMode="auto">
          <a:xfrm>
            <a:off x="4864101" y="5578475"/>
            <a:ext cx="25304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 flipH="1">
            <a:off x="4826001" y="5875338"/>
            <a:ext cx="254317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 flipH="1" flipV="1">
            <a:off x="8139113" y="4208464"/>
            <a:ext cx="0" cy="6699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3" name="Line 21"/>
          <p:cNvSpPr>
            <a:spLocks noChangeShapeType="1"/>
          </p:cNvSpPr>
          <p:nvPr/>
        </p:nvSpPr>
        <p:spPr bwMode="auto">
          <a:xfrm flipH="1" flipV="1">
            <a:off x="3657600" y="4202113"/>
            <a:ext cx="0" cy="609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Line 22"/>
          <p:cNvSpPr>
            <a:spLocks noChangeShapeType="1"/>
          </p:cNvSpPr>
          <p:nvPr/>
        </p:nvSpPr>
        <p:spPr bwMode="auto">
          <a:xfrm>
            <a:off x="3962400" y="4205288"/>
            <a:ext cx="0" cy="6270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3"/>
          <p:cNvSpPr>
            <a:spLocks noChangeShapeType="1"/>
          </p:cNvSpPr>
          <p:nvPr/>
        </p:nvSpPr>
        <p:spPr bwMode="auto">
          <a:xfrm>
            <a:off x="4419600" y="3787775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24"/>
          <p:cNvSpPr>
            <a:spLocks noChangeShapeType="1"/>
          </p:cNvSpPr>
          <p:nvPr/>
        </p:nvSpPr>
        <p:spPr bwMode="auto">
          <a:xfrm flipH="1">
            <a:off x="4419600" y="3986213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Rectangle 25"/>
          <p:cNvSpPr>
            <a:spLocks noChangeArrowheads="1"/>
          </p:cNvSpPr>
          <p:nvPr/>
        </p:nvSpPr>
        <p:spPr bwMode="auto">
          <a:xfrm>
            <a:off x="2438401" y="4827588"/>
            <a:ext cx="665163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38" name="Rectangle 26"/>
          <p:cNvSpPr>
            <a:spLocks noChangeArrowheads="1"/>
          </p:cNvSpPr>
          <p:nvPr/>
        </p:nvSpPr>
        <p:spPr bwMode="auto">
          <a:xfrm>
            <a:off x="8004176" y="4854575"/>
            <a:ext cx="665163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38862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36576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flipH="1">
            <a:off x="8456614" y="4976814"/>
            <a:ext cx="1587" cy="401637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8202613" y="497046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3" name="Rectangle 31"/>
          <p:cNvSpPr>
            <a:spLocks noChangeArrowheads="1"/>
          </p:cNvSpPr>
          <p:nvPr/>
        </p:nvSpPr>
        <p:spPr bwMode="auto">
          <a:xfrm>
            <a:off x="3055824" y="5522914"/>
            <a:ext cx="100829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 entity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8944" name="Rectangle 32"/>
          <p:cNvSpPr>
            <a:spLocks noChangeArrowheads="1"/>
          </p:cNvSpPr>
          <p:nvPr/>
        </p:nvSpPr>
        <p:spPr bwMode="auto">
          <a:xfrm>
            <a:off x="7878649" y="5527676"/>
            <a:ext cx="100829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2000">
                <a:solidFill>
                  <a:schemeClr val="bg1"/>
                </a:solidFill>
              </a:rPr>
              <a:t>n entity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4000500" y="48418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5403850" y="5132388"/>
            <a:ext cx="869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6521450" y="5145089"/>
            <a:ext cx="0" cy="338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7048500" y="48418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49" name="Text Box 37"/>
          <p:cNvSpPr txBox="1">
            <a:spLocks noChangeArrowheads="1"/>
          </p:cNvSpPr>
          <p:nvPr/>
        </p:nvSpPr>
        <p:spPr bwMode="auto">
          <a:xfrm>
            <a:off x="6605588" y="514032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5297488" y="5978526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80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8951" name="Line 39"/>
          <p:cNvSpPr>
            <a:spLocks noChangeShapeType="1"/>
          </p:cNvSpPr>
          <p:nvPr/>
        </p:nvSpPr>
        <p:spPr bwMode="auto">
          <a:xfrm>
            <a:off x="5683250" y="5991225"/>
            <a:ext cx="0" cy="338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2" name="Text Box 40"/>
          <p:cNvSpPr txBox="1">
            <a:spLocks noChangeArrowheads="1"/>
          </p:cNvSpPr>
          <p:nvPr/>
        </p:nvSpPr>
        <p:spPr bwMode="auto">
          <a:xfrm>
            <a:off x="5934075" y="5959476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n-SDU</a:t>
            </a:r>
          </a:p>
        </p:txBody>
      </p: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5635626" y="6356351"/>
            <a:ext cx="1141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n-PDU</a:t>
            </a: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38954" name="Rectangle 45"/>
          <p:cNvSpPr>
            <a:spLocks noChangeArrowheads="1"/>
          </p:cNvSpPr>
          <p:nvPr/>
        </p:nvSpPr>
        <p:spPr bwMode="auto">
          <a:xfrm>
            <a:off x="3429001" y="4827588"/>
            <a:ext cx="665163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55" name="Rectangle 46"/>
          <p:cNvSpPr>
            <a:spLocks noChangeArrowheads="1"/>
          </p:cNvSpPr>
          <p:nvPr/>
        </p:nvSpPr>
        <p:spPr bwMode="auto">
          <a:xfrm>
            <a:off x="9164638" y="4849813"/>
            <a:ext cx="665162" cy="1270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8956" name="Line 53"/>
          <p:cNvSpPr>
            <a:spLocks noChangeShapeType="1"/>
          </p:cNvSpPr>
          <p:nvPr/>
        </p:nvSpPr>
        <p:spPr bwMode="auto">
          <a:xfrm>
            <a:off x="8458200" y="4233864"/>
            <a:ext cx="0" cy="5937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7" name="Line 54"/>
          <p:cNvSpPr>
            <a:spLocks noChangeShapeType="1"/>
          </p:cNvSpPr>
          <p:nvPr/>
        </p:nvSpPr>
        <p:spPr bwMode="auto">
          <a:xfrm>
            <a:off x="28956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8" name="Line 55"/>
          <p:cNvSpPr>
            <a:spLocks noChangeShapeType="1"/>
          </p:cNvSpPr>
          <p:nvPr/>
        </p:nvSpPr>
        <p:spPr bwMode="auto">
          <a:xfrm>
            <a:off x="26670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59" name="Line 56"/>
          <p:cNvSpPr>
            <a:spLocks noChangeShapeType="1"/>
          </p:cNvSpPr>
          <p:nvPr/>
        </p:nvSpPr>
        <p:spPr bwMode="auto">
          <a:xfrm>
            <a:off x="96012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0" name="Line 57"/>
          <p:cNvSpPr>
            <a:spLocks noChangeShapeType="1"/>
          </p:cNvSpPr>
          <p:nvPr/>
        </p:nvSpPr>
        <p:spPr bwMode="auto">
          <a:xfrm>
            <a:off x="9372600" y="4976813"/>
            <a:ext cx="0" cy="398462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1" name="Line 58"/>
          <p:cNvSpPr>
            <a:spLocks noChangeShapeType="1"/>
          </p:cNvSpPr>
          <p:nvPr/>
        </p:nvSpPr>
        <p:spPr bwMode="auto">
          <a:xfrm flipH="1" flipV="1">
            <a:off x="2590800" y="3540126"/>
            <a:ext cx="0" cy="12541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2" name="Line 59"/>
          <p:cNvSpPr>
            <a:spLocks noChangeShapeType="1"/>
          </p:cNvSpPr>
          <p:nvPr/>
        </p:nvSpPr>
        <p:spPr bwMode="auto">
          <a:xfrm>
            <a:off x="2895600" y="3540126"/>
            <a:ext cx="0" cy="12747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3" name="Line 60"/>
          <p:cNvSpPr>
            <a:spLocks noChangeShapeType="1"/>
          </p:cNvSpPr>
          <p:nvPr/>
        </p:nvSpPr>
        <p:spPr bwMode="auto">
          <a:xfrm flipH="1" flipV="1">
            <a:off x="9296400" y="3552826"/>
            <a:ext cx="0" cy="12541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4" name="Line 61"/>
          <p:cNvSpPr>
            <a:spLocks noChangeShapeType="1"/>
          </p:cNvSpPr>
          <p:nvPr/>
        </p:nvSpPr>
        <p:spPr bwMode="auto">
          <a:xfrm>
            <a:off x="9601200" y="3552826"/>
            <a:ext cx="0" cy="127476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5" name="Line 62"/>
          <p:cNvSpPr>
            <a:spLocks noChangeShapeType="1"/>
          </p:cNvSpPr>
          <p:nvPr/>
        </p:nvSpPr>
        <p:spPr bwMode="auto">
          <a:xfrm>
            <a:off x="3352800" y="3094038"/>
            <a:ext cx="5410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66" name="Line 63"/>
          <p:cNvSpPr>
            <a:spLocks noChangeShapeType="1"/>
          </p:cNvSpPr>
          <p:nvPr/>
        </p:nvSpPr>
        <p:spPr bwMode="auto">
          <a:xfrm flipH="1">
            <a:off x="3352800" y="3292475"/>
            <a:ext cx="54102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3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8"/>
              </a:rPr>
              <a:t>Multiplexing</a:t>
            </a: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>
                <a:ea typeface="굴림" pitchFamily="50" charset="-128"/>
              </a:rPr>
              <a:t>FDM (Frequency Division Multiplexing)</a:t>
            </a:r>
          </a:p>
          <a:p>
            <a:pPr eaLnBrk="1" hangingPunct="1"/>
            <a:endParaRPr lang="en-US" altLang="ko-KR">
              <a:ea typeface="굴림" pitchFamily="50" charset="-128"/>
            </a:endParaRPr>
          </a:p>
          <a:p>
            <a:pPr eaLnBrk="1" hangingPunct="1"/>
            <a:r>
              <a:rPr lang="en-US" altLang="ko-KR">
                <a:ea typeface="굴림" pitchFamily="50" charset="-128"/>
              </a:rPr>
              <a:t>TDM (Time Division Multiplexing)</a:t>
            </a:r>
          </a:p>
          <a:p>
            <a:pPr eaLnBrk="1" hangingPunct="1"/>
            <a:endParaRPr lang="en-US" altLang="ko-KR">
              <a:ea typeface="굴림" pitchFamily="50" charset="-128"/>
            </a:endParaRPr>
          </a:p>
          <a:p>
            <a:pPr eaLnBrk="1" hangingPunct="1"/>
            <a:r>
              <a:rPr lang="en-US" altLang="ko-KR">
                <a:ea typeface="굴림" pitchFamily="50" charset="-128"/>
              </a:rPr>
              <a:t>WDM (Wavelength Division Multiplexing)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5342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3500"/>
              <a:t>Summary:</a:t>
            </a:r>
            <a:br>
              <a:rPr lang="en-US" altLang="en-US" sz="3500"/>
            </a:br>
            <a:r>
              <a:rPr lang="en-US" altLang="en-US" sz="2800"/>
              <a:t>7-Layer OSI Reference Model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7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287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287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287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2287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2287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287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4192588" y="54991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2353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2306540" y="2547939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82" name="Rectangle 22"/>
          <p:cNvSpPr>
            <a:spLocks noChangeArrowheads="1"/>
          </p:cNvSpPr>
          <p:nvPr/>
        </p:nvSpPr>
        <p:spPr bwMode="auto">
          <a:xfrm>
            <a:off x="2513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459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529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5" name="Rectangle 25"/>
          <p:cNvSpPr>
            <a:spLocks noChangeArrowheads="1"/>
          </p:cNvSpPr>
          <p:nvPr/>
        </p:nvSpPr>
        <p:spPr bwMode="auto">
          <a:xfrm>
            <a:off x="2482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86" name="Rectangle 26"/>
          <p:cNvSpPr>
            <a:spLocks noChangeArrowheads="1"/>
          </p:cNvSpPr>
          <p:nvPr/>
        </p:nvSpPr>
        <p:spPr bwMode="auto">
          <a:xfrm>
            <a:off x="2549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8129588" y="19304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88" name="Rectangle 28"/>
          <p:cNvSpPr>
            <a:spLocks noChangeArrowheads="1"/>
          </p:cNvSpPr>
          <p:nvPr/>
        </p:nvSpPr>
        <p:spPr bwMode="auto">
          <a:xfrm>
            <a:off x="8129588" y="25288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89" name="Rectangle 29"/>
          <p:cNvSpPr>
            <a:spLocks noChangeArrowheads="1"/>
          </p:cNvSpPr>
          <p:nvPr/>
        </p:nvSpPr>
        <p:spPr bwMode="auto">
          <a:xfrm>
            <a:off x="8129588" y="312737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0" name="Rectangle 30"/>
          <p:cNvSpPr>
            <a:spLocks noChangeArrowheads="1"/>
          </p:cNvSpPr>
          <p:nvPr/>
        </p:nvSpPr>
        <p:spPr bwMode="auto">
          <a:xfrm>
            <a:off x="8129588" y="3725864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1" name="Rectangle 31"/>
          <p:cNvSpPr>
            <a:spLocks noChangeArrowheads="1"/>
          </p:cNvSpPr>
          <p:nvPr/>
        </p:nvSpPr>
        <p:spPr bwMode="auto">
          <a:xfrm>
            <a:off x="8129588" y="432435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2" name="Rectangle 32"/>
          <p:cNvSpPr>
            <a:spLocks noChangeArrowheads="1"/>
          </p:cNvSpPr>
          <p:nvPr/>
        </p:nvSpPr>
        <p:spPr bwMode="auto">
          <a:xfrm>
            <a:off x="8129588" y="4922839"/>
            <a:ext cx="1346200" cy="587375"/>
          </a:xfrm>
          <a:prstGeom prst="rect">
            <a:avLst/>
          </a:prstGeom>
          <a:solidFill>
            <a:schemeClr val="fol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8129588" y="55213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8195305" y="1976439"/>
            <a:ext cx="118301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Application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8134252" y="2562226"/>
            <a:ext cx="1333699" cy="582211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Presentation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8355373" y="3149601"/>
            <a:ext cx="910507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Session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8301039" y="3735388"/>
            <a:ext cx="1050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Transport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8371131" y="4324351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8324544" y="4911726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bg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bg1"/>
                </a:solidFill>
              </a:rPr>
              <a:t>Layer</a:t>
            </a:r>
          </a:p>
        </p:txBody>
      </p: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8391722" y="5499101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01" name="Rectangle 41"/>
          <p:cNvSpPr>
            <a:spLocks noChangeArrowheads="1"/>
          </p:cNvSpPr>
          <p:nvPr/>
        </p:nvSpPr>
        <p:spPr bwMode="auto">
          <a:xfrm>
            <a:off x="4192588" y="4302126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4192588" y="49006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03" name="Rectangle 43"/>
          <p:cNvSpPr>
            <a:spLocks noChangeArrowheads="1"/>
          </p:cNvSpPr>
          <p:nvPr/>
        </p:nvSpPr>
        <p:spPr bwMode="auto">
          <a:xfrm>
            <a:off x="4383331" y="4346576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04" name="Rectangle 44"/>
          <p:cNvSpPr>
            <a:spLocks noChangeArrowheads="1"/>
          </p:cNvSpPr>
          <p:nvPr/>
        </p:nvSpPr>
        <p:spPr bwMode="auto">
          <a:xfrm>
            <a:off x="2155825" y="13589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2884488" y="1658939"/>
            <a:ext cx="0" cy="2381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8789988" y="1682750"/>
            <a:ext cx="0" cy="2365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Rectangle 47"/>
          <p:cNvSpPr>
            <a:spLocks noChangeArrowheads="1"/>
          </p:cNvSpPr>
          <p:nvPr/>
        </p:nvSpPr>
        <p:spPr bwMode="auto">
          <a:xfrm>
            <a:off x="8099425" y="1371601"/>
            <a:ext cx="143949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41008" name="Rectangle 48"/>
          <p:cNvSpPr>
            <a:spLocks noChangeArrowheads="1"/>
          </p:cNvSpPr>
          <p:nvPr/>
        </p:nvSpPr>
        <p:spPr bwMode="auto">
          <a:xfrm>
            <a:off x="4324044" y="4933951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09" name="Rectangle 49"/>
          <p:cNvSpPr>
            <a:spLocks noChangeArrowheads="1"/>
          </p:cNvSpPr>
          <p:nvPr/>
        </p:nvSpPr>
        <p:spPr bwMode="auto">
          <a:xfrm>
            <a:off x="4391222" y="5532439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0" name="Rectangle 50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1" name="Rectangle 51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2" name="Rectangle 52"/>
          <p:cNvSpPr>
            <a:spLocks noChangeArrowheads="1"/>
          </p:cNvSpPr>
          <p:nvPr/>
        </p:nvSpPr>
        <p:spPr bwMode="auto">
          <a:xfrm>
            <a:off x="6148388" y="5487989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3" name="Rectangle 53"/>
          <p:cNvSpPr>
            <a:spLocks noChangeArrowheads="1"/>
          </p:cNvSpPr>
          <p:nvPr/>
        </p:nvSpPr>
        <p:spPr bwMode="auto">
          <a:xfrm>
            <a:off x="6148388" y="4291014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4" name="Rectangle 54"/>
          <p:cNvSpPr>
            <a:spLocks noChangeArrowheads="1"/>
          </p:cNvSpPr>
          <p:nvPr/>
        </p:nvSpPr>
        <p:spPr bwMode="auto">
          <a:xfrm>
            <a:off x="6148388" y="4889501"/>
            <a:ext cx="1346200" cy="5873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5" name="Rectangle 55"/>
          <p:cNvSpPr>
            <a:spLocks noChangeArrowheads="1"/>
          </p:cNvSpPr>
          <p:nvPr/>
        </p:nvSpPr>
        <p:spPr bwMode="auto">
          <a:xfrm>
            <a:off x="6339131" y="4335464"/>
            <a:ext cx="934552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6" name="Rectangle 56"/>
          <p:cNvSpPr>
            <a:spLocks noChangeArrowheads="1"/>
          </p:cNvSpPr>
          <p:nvPr/>
        </p:nvSpPr>
        <p:spPr bwMode="auto">
          <a:xfrm>
            <a:off x="6279844" y="4922839"/>
            <a:ext cx="10483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Data Link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7" name="Rectangle 57"/>
          <p:cNvSpPr>
            <a:spLocks noChangeArrowheads="1"/>
          </p:cNvSpPr>
          <p:nvPr/>
        </p:nvSpPr>
        <p:spPr bwMode="auto">
          <a:xfrm>
            <a:off x="6347022" y="5521326"/>
            <a:ext cx="94417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>
                <a:solidFill>
                  <a:schemeClr val="tx1"/>
                </a:solidFill>
              </a:rPr>
              <a:t>Physical</a:t>
            </a:r>
          </a:p>
          <a:p>
            <a:pPr algn="ctr"/>
            <a:r>
              <a:rPr lang="en-US" altLang="en-US">
                <a:solidFill>
                  <a:schemeClr val="tx1"/>
                </a:solidFill>
              </a:rPr>
              <a:t>Layer</a:t>
            </a:r>
          </a:p>
        </p:txBody>
      </p:sp>
      <p:sp>
        <p:nvSpPr>
          <p:cNvPr id="41018" name="AutoShape 58"/>
          <p:cNvSpPr>
            <a:spLocks noChangeArrowheads="1"/>
          </p:cNvSpPr>
          <p:nvPr/>
        </p:nvSpPr>
        <p:spPr bwMode="auto">
          <a:xfrm>
            <a:off x="3962400" y="4210050"/>
            <a:ext cx="3886200" cy="2190750"/>
          </a:xfrm>
          <a:prstGeom prst="roundRect">
            <a:avLst>
              <a:gd name="adj" fmla="val 124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1019" name="Line 59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>
            <a:off x="3603625" y="4621213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>
            <a:off x="3638550" y="5197475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>
            <a:off x="3648075" y="5761038"/>
            <a:ext cx="573088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>
            <a:off x="5535614" y="46101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>
            <a:off x="5557839" y="51752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Line 65"/>
          <p:cNvSpPr>
            <a:spLocks noChangeShapeType="1"/>
          </p:cNvSpPr>
          <p:nvPr/>
        </p:nvSpPr>
        <p:spPr bwMode="auto">
          <a:xfrm>
            <a:off x="5580064" y="5741988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Line 66"/>
          <p:cNvSpPr>
            <a:spLocks noChangeShapeType="1"/>
          </p:cNvSpPr>
          <p:nvPr/>
        </p:nvSpPr>
        <p:spPr bwMode="auto">
          <a:xfrm>
            <a:off x="7507289" y="459105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7" name="Line 67"/>
          <p:cNvSpPr>
            <a:spLocks noChangeShapeType="1"/>
          </p:cNvSpPr>
          <p:nvPr/>
        </p:nvSpPr>
        <p:spPr bwMode="auto">
          <a:xfrm>
            <a:off x="7516814" y="5168900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8" name="Line 68"/>
          <p:cNvSpPr>
            <a:spLocks noChangeShapeType="1"/>
          </p:cNvSpPr>
          <p:nvPr/>
        </p:nvSpPr>
        <p:spPr bwMode="auto">
          <a:xfrm>
            <a:off x="7526339" y="5745163"/>
            <a:ext cx="573087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Line 70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Line 71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Line 72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Text Box 77"/>
          <p:cNvSpPr txBox="1">
            <a:spLocks noChangeArrowheads="1"/>
          </p:cNvSpPr>
          <p:nvPr/>
        </p:nvSpPr>
        <p:spPr bwMode="auto">
          <a:xfrm>
            <a:off x="4203701" y="6443664"/>
            <a:ext cx="3597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6600FF"/>
                </a:solidFill>
              </a:rPr>
              <a:t>One or More Network Nodes</a:t>
            </a:r>
          </a:p>
        </p:txBody>
      </p:sp>
      <p:sp>
        <p:nvSpPr>
          <p:cNvPr id="41033" name="Line 78"/>
          <p:cNvSpPr>
            <a:spLocks noChangeShapeType="1"/>
          </p:cNvSpPr>
          <p:nvPr/>
        </p:nvSpPr>
        <p:spPr bwMode="auto">
          <a:xfrm flipV="1">
            <a:off x="3657600" y="39624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Line 79"/>
          <p:cNvSpPr>
            <a:spLocks noChangeShapeType="1"/>
          </p:cNvSpPr>
          <p:nvPr/>
        </p:nvSpPr>
        <p:spPr bwMode="auto">
          <a:xfrm flipV="1">
            <a:off x="3657600" y="34290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Line 80"/>
          <p:cNvSpPr>
            <a:spLocks noChangeShapeType="1"/>
          </p:cNvSpPr>
          <p:nvPr/>
        </p:nvSpPr>
        <p:spPr bwMode="auto">
          <a:xfrm flipV="1">
            <a:off x="3657600" y="28956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6" name="Line 81"/>
          <p:cNvSpPr>
            <a:spLocks noChangeShapeType="1"/>
          </p:cNvSpPr>
          <p:nvPr/>
        </p:nvSpPr>
        <p:spPr bwMode="auto">
          <a:xfrm flipV="1">
            <a:off x="3657600" y="2362200"/>
            <a:ext cx="4419600" cy="0"/>
          </a:xfrm>
          <a:prstGeom prst="line">
            <a:avLst/>
          </a:prstGeom>
          <a:noFill/>
          <a:ln w="25400">
            <a:solidFill>
              <a:srgbClr val="6600FF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7" name="Text Box 82"/>
          <p:cNvSpPr txBox="1">
            <a:spLocks noChangeArrowheads="1"/>
          </p:cNvSpPr>
          <p:nvPr/>
        </p:nvSpPr>
        <p:spPr bwMode="auto">
          <a:xfrm>
            <a:off x="4419600" y="1676401"/>
            <a:ext cx="253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6600FF"/>
                </a:solidFill>
              </a:rPr>
              <a:t>End-to-End Protocols</a:t>
            </a:r>
          </a:p>
        </p:txBody>
      </p:sp>
      <p:grpSp>
        <p:nvGrpSpPr>
          <p:cNvPr id="41038" name="Group 83"/>
          <p:cNvGrpSpPr>
            <a:grpSpLocks/>
          </p:cNvGrpSpPr>
          <p:nvPr/>
        </p:nvGrpSpPr>
        <p:grpSpPr bwMode="auto">
          <a:xfrm>
            <a:off x="2895600" y="6096000"/>
            <a:ext cx="1524000" cy="228600"/>
            <a:chOff x="144" y="3888"/>
            <a:chExt cx="960" cy="144"/>
          </a:xfrm>
        </p:grpSpPr>
        <p:sp>
          <p:nvSpPr>
            <p:cNvPr id="41047" name="Line 84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8" name="Line 85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9" name="Line 86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39" name="Group 87"/>
          <p:cNvGrpSpPr>
            <a:grpSpLocks/>
          </p:cNvGrpSpPr>
          <p:nvPr/>
        </p:nvGrpSpPr>
        <p:grpSpPr bwMode="auto">
          <a:xfrm>
            <a:off x="5105400" y="6096000"/>
            <a:ext cx="1524000" cy="228600"/>
            <a:chOff x="144" y="3888"/>
            <a:chExt cx="960" cy="144"/>
          </a:xfrm>
        </p:grpSpPr>
        <p:sp>
          <p:nvSpPr>
            <p:cNvPr id="41044" name="Line 88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5" name="Line 89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6" name="Line 90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40" name="Group 91"/>
          <p:cNvGrpSpPr>
            <a:grpSpLocks/>
          </p:cNvGrpSpPr>
          <p:nvPr/>
        </p:nvGrpSpPr>
        <p:grpSpPr bwMode="auto">
          <a:xfrm>
            <a:off x="7315200" y="6096000"/>
            <a:ext cx="1524000" cy="228600"/>
            <a:chOff x="144" y="3888"/>
            <a:chExt cx="960" cy="144"/>
          </a:xfrm>
        </p:grpSpPr>
        <p:sp>
          <p:nvSpPr>
            <p:cNvPr id="41041" name="Line 92"/>
            <p:cNvSpPr>
              <a:spLocks noChangeShapeType="1"/>
            </p:cNvSpPr>
            <p:nvPr/>
          </p:nvSpPr>
          <p:spPr bwMode="auto">
            <a:xfrm>
              <a:off x="14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2" name="Line 93"/>
            <p:cNvSpPr>
              <a:spLocks noChangeShapeType="1"/>
            </p:cNvSpPr>
            <p:nvPr/>
          </p:nvSpPr>
          <p:spPr bwMode="auto">
            <a:xfrm>
              <a:off x="144" y="4032"/>
              <a:ext cx="9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3" name="Line 94"/>
            <p:cNvSpPr>
              <a:spLocks noChangeShapeType="1"/>
            </p:cNvSpPr>
            <p:nvPr/>
          </p:nvSpPr>
          <p:spPr bwMode="auto">
            <a:xfrm>
              <a:off x="1104" y="388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632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Layers, Services &amp; Protocols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overall communications process between two or more machines connected across one or more networks is very complex</a:t>
            </a:r>
          </a:p>
          <a:p>
            <a:pPr eaLnBrk="1" hangingPunct="1"/>
            <a:r>
              <a:rPr lang="en-US" altLang="en-US" b="1" i="1" dirty="0">
                <a:solidFill>
                  <a:srgbClr val="FF6600"/>
                </a:solidFill>
              </a:rPr>
              <a:t>Layering</a:t>
            </a:r>
            <a:r>
              <a:rPr lang="en-US" altLang="en-US" dirty="0"/>
              <a:t> partitions related communications functions into groups that are manageable</a:t>
            </a:r>
          </a:p>
          <a:p>
            <a:pPr eaLnBrk="1" hangingPunct="1"/>
            <a:r>
              <a:rPr lang="en-US" altLang="en-US" dirty="0"/>
              <a:t>Each layer provides a </a:t>
            </a:r>
            <a:r>
              <a:rPr lang="en-US" altLang="en-US" b="1" i="1" dirty="0">
                <a:solidFill>
                  <a:srgbClr val="FF6600"/>
                </a:solidFill>
              </a:rPr>
              <a:t>service</a:t>
            </a:r>
            <a:r>
              <a:rPr lang="en-US" altLang="en-US" dirty="0"/>
              <a:t> to the layer above</a:t>
            </a:r>
          </a:p>
          <a:p>
            <a:pPr eaLnBrk="1" hangingPunct="1"/>
            <a:r>
              <a:rPr lang="en-US" altLang="en-US" dirty="0"/>
              <a:t>Each layer operates according to a </a:t>
            </a:r>
            <a:r>
              <a:rPr lang="en-US" altLang="en-US" b="1" i="1" dirty="0">
                <a:solidFill>
                  <a:srgbClr val="FF6600"/>
                </a:solidFill>
              </a:rPr>
              <a:t>protocol</a:t>
            </a:r>
            <a:endParaRPr lang="en-US" altLang="en-US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63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23" y="2022891"/>
            <a:ext cx="3378925" cy="5068388"/>
          </a:xfrm>
          <a:prstGeom prst="rect">
            <a:avLst/>
          </a:prstGeom>
          <a:effectLst>
            <a:softEdge rad="457200"/>
          </a:effectLst>
        </p:spPr>
      </p:pic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 </a:t>
            </a:r>
            <a:br>
              <a:rPr lang="en-US" altLang="en-US" sz="4400" dirty="0"/>
            </a:br>
            <a:r>
              <a:rPr lang="en-US" altLang="en-US" sz="4400" dirty="0"/>
              <a:t>Applications and Layered Architecture</a:t>
            </a:r>
          </a:p>
        </p:txBody>
      </p:sp>
      <p:sp>
        <p:nvSpPr>
          <p:cNvPr id="5" name="!!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5936" y="2544163"/>
            <a:ext cx="7481441" cy="507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200" dirty="0"/>
              <a:t>Protocols, Services &amp; Layering</a:t>
            </a:r>
          </a:p>
        </p:txBody>
      </p:sp>
      <p:sp>
        <p:nvSpPr>
          <p:cNvPr id="6" name="!!Rectangle 4"/>
          <p:cNvSpPr txBox="1">
            <a:spLocks noChangeArrowheads="1"/>
          </p:cNvSpPr>
          <p:nvPr/>
        </p:nvSpPr>
        <p:spPr>
          <a:xfrm>
            <a:off x="4397048" y="3101036"/>
            <a:ext cx="7481441" cy="572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OSI Reference Model</a:t>
            </a:r>
          </a:p>
        </p:txBody>
      </p:sp>
      <p:sp>
        <p:nvSpPr>
          <p:cNvPr id="7" name="!!Rectangle 5"/>
          <p:cNvSpPr txBox="1">
            <a:spLocks noChangeArrowheads="1"/>
          </p:cNvSpPr>
          <p:nvPr/>
        </p:nvSpPr>
        <p:spPr>
          <a:xfrm>
            <a:off x="4397047" y="3657909"/>
            <a:ext cx="7481441" cy="1237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200" dirty="0"/>
              <a:t>TCP/IP Architecture</a:t>
            </a:r>
          </a:p>
          <a:p>
            <a:r>
              <a:rPr lang="en-US" altLang="en-US" sz="3200" dirty="0"/>
              <a:t>How the Layers Work Together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  <p:sp>
        <p:nvSpPr>
          <p:cNvPr id="8" name="!!Rectangle 6"/>
          <p:cNvSpPr txBox="1">
            <a:spLocks noChangeArrowheads="1"/>
          </p:cNvSpPr>
          <p:nvPr/>
        </p:nvSpPr>
        <p:spPr>
          <a:xfrm>
            <a:off x="4495050" y="4213638"/>
            <a:ext cx="7481441" cy="50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0441732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!!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"/>
            <a:ext cx="11734800" cy="2133600"/>
          </a:xfrm>
          <a:solidFill>
            <a:schemeClr val="accent5">
              <a:lumMod val="50000"/>
              <a:alpha val="5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en-US" sz="4400" dirty="0"/>
              <a:t> </a:t>
            </a:r>
            <a:r>
              <a:rPr lang="en-US" altLang="en-US" sz="4400" dirty="0">
                <a:solidFill>
                  <a:srgbClr val="FFC000"/>
                </a:solidFill>
              </a:rPr>
              <a:t>Lecture 2 </a:t>
            </a:r>
            <a:br>
              <a:rPr lang="en-US" altLang="en-US" sz="4400" dirty="0"/>
            </a:br>
            <a:r>
              <a:rPr lang="en-US" altLang="en-US" sz="4400" dirty="0"/>
              <a:t>Applications and Layered Architecture</a:t>
            </a:r>
          </a:p>
        </p:txBody>
      </p:sp>
      <p:pic>
        <p:nvPicPr>
          <p:cNvPr id="3" name="!!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7" y="3807086"/>
            <a:ext cx="5709313" cy="3050914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6" name="!!Rectangle 5"/>
          <p:cNvSpPr txBox="1">
            <a:spLocks noChangeArrowheads="1"/>
          </p:cNvSpPr>
          <p:nvPr/>
        </p:nvSpPr>
        <p:spPr>
          <a:xfrm>
            <a:off x="570272" y="2351691"/>
            <a:ext cx="11131236" cy="12373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NanumSquareRound ExtraBold" panose="020B0600000101010101" pitchFamily="34" charset="-127"/>
                <a:ea typeface="NanumSquareRound ExtraBold" panose="020B0600000101010101" pitchFamily="34" charset="-127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5400" dirty="0">
                <a:latin typeface="TmonMonsori Black" panose="02000A03000000000000" pitchFamily="2" charset="-127"/>
                <a:ea typeface="TmonMonsori Black" panose="02000A03000000000000" pitchFamily="2" charset="-127"/>
              </a:rPr>
              <a:t>TCP/IP Architecture</a:t>
            </a:r>
          </a:p>
          <a:p>
            <a:r>
              <a:rPr lang="en-US" altLang="en-US" sz="5400" dirty="0">
                <a:latin typeface="TmonMonsori Black" panose="02000A03000000000000" pitchFamily="2" charset="-127"/>
                <a:ea typeface="TmonMonsori Black" panose="02000A03000000000000" pitchFamily="2" charset="-127"/>
              </a:rPr>
              <a:t>How the Layers Work Together</a:t>
            </a:r>
          </a:p>
          <a:p>
            <a:endParaRPr lang="en-US" altLang="en-US" sz="3200" dirty="0"/>
          </a:p>
          <a:p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39254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/>
              <a:t>Why Internetworking?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8426" y="1219200"/>
            <a:ext cx="10962968" cy="2057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altLang="en-US" sz="2600" dirty="0"/>
              <a:t>To build a “network of networks” or internet</a:t>
            </a:r>
          </a:p>
          <a:p>
            <a:pPr marL="742950" lvl="1" indent="-285750"/>
            <a:r>
              <a:rPr lang="en-US" altLang="en-US" sz="2200" dirty="0"/>
              <a:t>operating over multiple, coexisting, different network technologies</a:t>
            </a:r>
          </a:p>
          <a:p>
            <a:pPr marL="742950" lvl="1" indent="-285750"/>
            <a:r>
              <a:rPr lang="en-US" altLang="en-US" sz="2200" dirty="0"/>
              <a:t>providing ubiquitous connectivity through IP packet transfer </a:t>
            </a:r>
          </a:p>
          <a:p>
            <a:pPr marL="742950" lvl="1" indent="-285750"/>
            <a:r>
              <a:rPr lang="en-US" altLang="en-US" sz="2200" dirty="0"/>
              <a:t>achieving huge economies of scale</a:t>
            </a:r>
          </a:p>
        </p:txBody>
      </p:sp>
      <p:sp>
        <p:nvSpPr>
          <p:cNvPr id="370694" name="Cloud"/>
          <p:cNvSpPr>
            <a:spLocks noChangeAspect="1" noEditPoints="1" noChangeArrowheads="1"/>
          </p:cNvSpPr>
          <p:nvPr/>
        </p:nvSpPr>
        <p:spPr bwMode="auto">
          <a:xfrm>
            <a:off x="3163888" y="3833814"/>
            <a:ext cx="6069012" cy="2719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11"/>
          <p:cNvSpPr>
            <a:spLocks noChangeArrowheads="1"/>
          </p:cNvSpPr>
          <p:nvPr/>
        </p:nvSpPr>
        <p:spPr bwMode="auto">
          <a:xfrm>
            <a:off x="6046788" y="4860926"/>
            <a:ext cx="1828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>
              <a:solidFill>
                <a:schemeClr val="tx1"/>
              </a:solidFill>
            </a:endParaRP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4714876" y="4484689"/>
            <a:ext cx="1255713" cy="307975"/>
            <a:chOff x="2010" y="2825"/>
            <a:chExt cx="791" cy="194"/>
          </a:xfrm>
        </p:grpSpPr>
        <p:sp>
          <p:nvSpPr>
            <p:cNvPr id="43068" name="Line 12"/>
            <p:cNvSpPr>
              <a:spLocks noChangeShapeType="1"/>
            </p:cNvSpPr>
            <p:nvPr/>
          </p:nvSpPr>
          <p:spPr bwMode="auto">
            <a:xfrm flipV="1">
              <a:off x="2010" y="2924"/>
              <a:ext cx="31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Line 13"/>
            <p:cNvSpPr>
              <a:spLocks noChangeShapeType="1"/>
            </p:cNvSpPr>
            <p:nvPr/>
          </p:nvSpPr>
          <p:spPr bwMode="auto">
            <a:xfrm flipV="1">
              <a:off x="2480" y="2856"/>
              <a:ext cx="32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Text Box 35"/>
            <p:cNvSpPr txBox="1">
              <a:spLocks noChangeArrowheads="1"/>
            </p:cNvSpPr>
            <p:nvPr/>
          </p:nvSpPr>
          <p:spPr bwMode="auto">
            <a:xfrm>
              <a:off x="2286" y="2825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3" name="Group 94"/>
          <p:cNvGrpSpPr>
            <a:grpSpLocks/>
          </p:cNvGrpSpPr>
          <p:nvPr/>
        </p:nvGrpSpPr>
        <p:grpSpPr bwMode="auto">
          <a:xfrm>
            <a:off x="6092818" y="4679950"/>
            <a:ext cx="323850" cy="806450"/>
            <a:chOff x="2878" y="2948"/>
            <a:chExt cx="204" cy="508"/>
          </a:xfrm>
        </p:grpSpPr>
        <p:sp>
          <p:nvSpPr>
            <p:cNvPr id="43065" name="Line 18"/>
            <p:cNvSpPr>
              <a:spLocks noChangeShapeType="1"/>
            </p:cNvSpPr>
            <p:nvPr/>
          </p:nvSpPr>
          <p:spPr bwMode="auto">
            <a:xfrm flipH="1">
              <a:off x="2968" y="2948"/>
              <a:ext cx="61" cy="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Line 19"/>
            <p:cNvSpPr>
              <a:spLocks noChangeShapeType="1"/>
            </p:cNvSpPr>
            <p:nvPr/>
          </p:nvSpPr>
          <p:spPr bwMode="auto">
            <a:xfrm flipH="1">
              <a:off x="2928" y="3226"/>
              <a:ext cx="49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Text Box 39"/>
            <p:cNvSpPr txBox="1">
              <a:spLocks noChangeArrowheads="1"/>
            </p:cNvSpPr>
            <p:nvPr/>
          </p:nvSpPr>
          <p:spPr bwMode="auto">
            <a:xfrm>
              <a:off x="2878" y="3097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" name="Group 93"/>
          <p:cNvGrpSpPr>
            <a:grpSpLocks/>
          </p:cNvGrpSpPr>
          <p:nvPr/>
        </p:nvGrpSpPr>
        <p:grpSpPr bwMode="auto">
          <a:xfrm>
            <a:off x="6719888" y="4629151"/>
            <a:ext cx="571500" cy="563563"/>
            <a:chOff x="3273" y="2916"/>
            <a:chExt cx="360" cy="355"/>
          </a:xfrm>
        </p:grpSpPr>
        <p:sp>
          <p:nvSpPr>
            <p:cNvPr id="43062" name="Line 14"/>
            <p:cNvSpPr>
              <a:spLocks noChangeShapeType="1"/>
            </p:cNvSpPr>
            <p:nvPr/>
          </p:nvSpPr>
          <p:spPr bwMode="auto">
            <a:xfrm>
              <a:off x="3273" y="2916"/>
              <a:ext cx="83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Line 15"/>
            <p:cNvSpPr>
              <a:spLocks noChangeShapeType="1"/>
            </p:cNvSpPr>
            <p:nvPr/>
          </p:nvSpPr>
          <p:spPr bwMode="auto">
            <a:xfrm>
              <a:off x="3495" y="3157"/>
              <a:ext cx="138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Text Box 40"/>
            <p:cNvSpPr txBox="1">
              <a:spLocks noChangeArrowheads="1"/>
            </p:cNvSpPr>
            <p:nvPr/>
          </p:nvSpPr>
          <p:spPr bwMode="auto">
            <a:xfrm>
              <a:off x="3318" y="2985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5" name="Group 96"/>
          <p:cNvGrpSpPr>
            <a:grpSpLocks/>
          </p:cNvGrpSpPr>
          <p:nvPr/>
        </p:nvGrpSpPr>
        <p:grpSpPr bwMode="auto">
          <a:xfrm>
            <a:off x="6543675" y="5518152"/>
            <a:ext cx="749300" cy="315913"/>
            <a:chOff x="3162" y="3476"/>
            <a:chExt cx="472" cy="199"/>
          </a:xfrm>
        </p:grpSpPr>
        <p:sp>
          <p:nvSpPr>
            <p:cNvPr id="43059" name="Line 16"/>
            <p:cNvSpPr>
              <a:spLocks noChangeShapeType="1"/>
            </p:cNvSpPr>
            <p:nvPr/>
          </p:nvSpPr>
          <p:spPr bwMode="auto">
            <a:xfrm flipH="1">
              <a:off x="3477" y="3476"/>
              <a:ext cx="157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17"/>
            <p:cNvSpPr>
              <a:spLocks noChangeShapeType="1"/>
            </p:cNvSpPr>
            <p:nvPr/>
          </p:nvSpPr>
          <p:spPr bwMode="auto">
            <a:xfrm flipH="1">
              <a:off x="3162" y="3584"/>
              <a:ext cx="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Text Box 41"/>
            <p:cNvSpPr txBox="1">
              <a:spLocks noChangeArrowheads="1"/>
            </p:cNvSpPr>
            <p:nvPr/>
          </p:nvSpPr>
          <p:spPr bwMode="auto">
            <a:xfrm>
              <a:off x="3294" y="3481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4991100" y="5513389"/>
            <a:ext cx="774700" cy="307975"/>
            <a:chOff x="2184" y="3473"/>
            <a:chExt cx="488" cy="194"/>
          </a:xfrm>
        </p:grpSpPr>
        <p:sp>
          <p:nvSpPr>
            <p:cNvPr id="43056" name="Line 23"/>
            <p:cNvSpPr>
              <a:spLocks noChangeShapeType="1"/>
            </p:cNvSpPr>
            <p:nvPr/>
          </p:nvSpPr>
          <p:spPr bwMode="auto">
            <a:xfrm>
              <a:off x="2480" y="35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7" name="Line 24"/>
            <p:cNvSpPr>
              <a:spLocks noChangeShapeType="1"/>
            </p:cNvSpPr>
            <p:nvPr/>
          </p:nvSpPr>
          <p:spPr bwMode="auto">
            <a:xfrm>
              <a:off x="2184" y="3563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Text Box 42"/>
            <p:cNvSpPr txBox="1">
              <a:spLocks noChangeArrowheads="1"/>
            </p:cNvSpPr>
            <p:nvPr/>
          </p:nvSpPr>
          <p:spPr bwMode="auto">
            <a:xfrm>
              <a:off x="2302" y="3473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7" name="Group 91"/>
          <p:cNvGrpSpPr>
            <a:grpSpLocks/>
          </p:cNvGrpSpPr>
          <p:nvPr/>
        </p:nvGrpSpPr>
        <p:grpSpPr bwMode="auto">
          <a:xfrm>
            <a:off x="4530721" y="4876800"/>
            <a:ext cx="323850" cy="609600"/>
            <a:chOff x="1894" y="3072"/>
            <a:chExt cx="204" cy="384"/>
          </a:xfrm>
        </p:grpSpPr>
        <p:sp>
          <p:nvSpPr>
            <p:cNvPr id="43053" name="Line 20"/>
            <p:cNvSpPr>
              <a:spLocks noChangeShapeType="1"/>
            </p:cNvSpPr>
            <p:nvPr/>
          </p:nvSpPr>
          <p:spPr bwMode="auto">
            <a:xfrm>
              <a:off x="1920" y="3072"/>
              <a:ext cx="53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21"/>
            <p:cNvSpPr>
              <a:spLocks noChangeShapeType="1"/>
            </p:cNvSpPr>
            <p:nvPr/>
          </p:nvSpPr>
          <p:spPr bwMode="auto">
            <a:xfrm flipH="1">
              <a:off x="1968" y="3381"/>
              <a:ext cx="23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Text Box 43"/>
            <p:cNvSpPr txBox="1">
              <a:spLocks noChangeArrowheads="1"/>
            </p:cNvSpPr>
            <p:nvPr/>
          </p:nvSpPr>
          <p:spPr bwMode="auto">
            <a:xfrm>
              <a:off x="1894" y="3177"/>
              <a:ext cx="204" cy="19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tx1"/>
                  </a:solidFill>
                </a:rPr>
                <a:t>G</a:t>
              </a:r>
            </a:p>
          </p:txBody>
        </p:sp>
      </p:grpSp>
      <p:sp>
        <p:nvSpPr>
          <p:cNvPr id="43020" name="Line 10"/>
          <p:cNvSpPr>
            <a:spLocks noChangeShapeType="1"/>
          </p:cNvSpPr>
          <p:nvPr/>
        </p:nvSpPr>
        <p:spPr bwMode="auto">
          <a:xfrm>
            <a:off x="7894638" y="5476876"/>
            <a:ext cx="792162" cy="69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38"/>
          <p:cNvSpPr txBox="1">
            <a:spLocks noChangeArrowheads="1"/>
          </p:cNvSpPr>
          <p:nvPr/>
        </p:nvSpPr>
        <p:spPr bwMode="auto">
          <a:xfrm>
            <a:off x="8734425" y="596265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22" name="Group 66"/>
          <p:cNvGrpSpPr>
            <a:grpSpLocks/>
          </p:cNvGrpSpPr>
          <p:nvPr/>
        </p:nvGrpSpPr>
        <p:grpSpPr bwMode="auto">
          <a:xfrm>
            <a:off x="7154864" y="5006975"/>
            <a:ext cx="1019175" cy="687388"/>
            <a:chOff x="3547" y="3154"/>
            <a:chExt cx="642" cy="433"/>
          </a:xfrm>
        </p:grpSpPr>
        <p:sp>
          <p:nvSpPr>
            <p:cNvPr id="43049" name="Rectangle 26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50" name="Group 53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5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52" name="Rectangle 55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5</a:t>
                </a:r>
              </a:p>
            </p:txBody>
          </p:sp>
        </p:grpSp>
      </p:grpSp>
      <p:sp>
        <p:nvSpPr>
          <p:cNvPr id="43023" name="Line 8"/>
          <p:cNvSpPr>
            <a:spLocks noChangeShapeType="1"/>
          </p:cNvSpPr>
          <p:nvPr/>
        </p:nvSpPr>
        <p:spPr bwMode="auto">
          <a:xfrm flipV="1">
            <a:off x="3114675" y="5667376"/>
            <a:ext cx="10556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Text Box 36"/>
          <p:cNvSpPr txBox="1">
            <a:spLocks noChangeArrowheads="1"/>
          </p:cNvSpPr>
          <p:nvPr/>
        </p:nvSpPr>
        <p:spPr bwMode="auto">
          <a:xfrm>
            <a:off x="2752725" y="5549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25" name="Group 67"/>
          <p:cNvGrpSpPr>
            <a:grpSpLocks/>
          </p:cNvGrpSpPr>
          <p:nvPr/>
        </p:nvGrpSpPr>
        <p:grpSpPr bwMode="auto">
          <a:xfrm>
            <a:off x="3962401" y="5486400"/>
            <a:ext cx="1019175" cy="687388"/>
            <a:chOff x="3547" y="3154"/>
            <a:chExt cx="642" cy="433"/>
          </a:xfrm>
        </p:grpSpPr>
        <p:sp>
          <p:nvSpPr>
            <p:cNvPr id="43045" name="Rectangle 68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46" name="Group 69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4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48" name="Rectangle 71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2</a:t>
                </a:r>
              </a:p>
            </p:txBody>
          </p:sp>
        </p:grpSp>
      </p:grpSp>
      <p:sp>
        <p:nvSpPr>
          <p:cNvPr id="43026" name="Line 9"/>
          <p:cNvSpPr>
            <a:spLocks noChangeShapeType="1"/>
          </p:cNvSpPr>
          <p:nvPr/>
        </p:nvSpPr>
        <p:spPr bwMode="auto">
          <a:xfrm flipH="1">
            <a:off x="6496051" y="3657601"/>
            <a:ext cx="282575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37"/>
          <p:cNvSpPr txBox="1">
            <a:spLocks noChangeArrowheads="1"/>
          </p:cNvSpPr>
          <p:nvPr/>
        </p:nvSpPr>
        <p:spPr bwMode="auto">
          <a:xfrm>
            <a:off x="6588125" y="32766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28" name="Group 72"/>
          <p:cNvGrpSpPr>
            <a:grpSpLocks/>
          </p:cNvGrpSpPr>
          <p:nvPr/>
        </p:nvGrpSpPr>
        <p:grpSpPr bwMode="auto">
          <a:xfrm>
            <a:off x="5791201" y="4113214"/>
            <a:ext cx="1019175" cy="687387"/>
            <a:chOff x="3547" y="3154"/>
            <a:chExt cx="642" cy="433"/>
          </a:xfrm>
        </p:grpSpPr>
        <p:sp>
          <p:nvSpPr>
            <p:cNvPr id="43041" name="Rectangle 73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42" name="Group 74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4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44" name="Rectangle 76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3</a:t>
                </a:r>
              </a:p>
            </p:txBody>
          </p:sp>
        </p:grpSp>
      </p:grpSp>
      <p:sp>
        <p:nvSpPr>
          <p:cNvPr id="43029" name="Line 7"/>
          <p:cNvSpPr>
            <a:spLocks noChangeShapeType="1"/>
          </p:cNvSpPr>
          <p:nvPr/>
        </p:nvSpPr>
        <p:spPr bwMode="auto">
          <a:xfrm>
            <a:off x="2628900" y="4232276"/>
            <a:ext cx="1277938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2282825" y="4025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3031" name="Group 77"/>
          <p:cNvGrpSpPr>
            <a:grpSpLocks/>
          </p:cNvGrpSpPr>
          <p:nvPr/>
        </p:nvGrpSpPr>
        <p:grpSpPr bwMode="auto">
          <a:xfrm>
            <a:off x="3886201" y="4267200"/>
            <a:ext cx="1019175" cy="687388"/>
            <a:chOff x="3547" y="3154"/>
            <a:chExt cx="642" cy="433"/>
          </a:xfrm>
        </p:grpSpPr>
        <p:sp>
          <p:nvSpPr>
            <p:cNvPr id="43037" name="Rectangle 78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38" name="Group 79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3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40" name="Rectangle 81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1</a:t>
                </a:r>
              </a:p>
            </p:txBody>
          </p:sp>
        </p:grpSp>
      </p:grpSp>
      <p:grpSp>
        <p:nvGrpSpPr>
          <p:cNvPr id="16" name="Group 82"/>
          <p:cNvGrpSpPr>
            <a:grpSpLocks/>
          </p:cNvGrpSpPr>
          <p:nvPr/>
        </p:nvGrpSpPr>
        <p:grpSpPr bwMode="auto">
          <a:xfrm>
            <a:off x="5638801" y="5486400"/>
            <a:ext cx="1019175" cy="687388"/>
            <a:chOff x="3547" y="3154"/>
            <a:chExt cx="642" cy="433"/>
          </a:xfrm>
        </p:grpSpPr>
        <p:sp>
          <p:nvSpPr>
            <p:cNvPr id="43033" name="Rectangle 83"/>
            <p:cNvSpPr>
              <a:spLocks noChangeArrowheads="1"/>
            </p:cNvSpPr>
            <p:nvPr/>
          </p:nvSpPr>
          <p:spPr bwMode="auto">
            <a:xfrm>
              <a:off x="3591" y="3279"/>
              <a:ext cx="46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Net 5</a:t>
              </a:r>
            </a:p>
          </p:txBody>
        </p:sp>
        <p:grpSp>
          <p:nvGrpSpPr>
            <p:cNvPr id="43034" name="Group 84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303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036" name="Rectangle 86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62" cy="23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>
                    <a:solidFill>
                      <a:schemeClr val="bg1"/>
                    </a:solidFill>
                  </a:rPr>
                  <a:t>Net 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094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/>
              <a:t>Why Internetworking?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9982200" cy="14478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600" dirty="0"/>
              <a:t>To provide universal communication services </a:t>
            </a:r>
          </a:p>
          <a:p>
            <a:pPr marL="742950" lvl="1" indent="-285750"/>
            <a:r>
              <a:rPr lang="en-US" altLang="en-US" sz="2200" dirty="0"/>
              <a:t>independent of underlying network technologies</a:t>
            </a:r>
          </a:p>
          <a:p>
            <a:pPr marL="742950" lvl="1" indent="-285750"/>
            <a:r>
              <a:rPr lang="en-US" altLang="en-US" sz="2200" dirty="0"/>
              <a:t>providing common interface to user applications</a:t>
            </a:r>
          </a:p>
        </p:txBody>
      </p:sp>
      <p:sp>
        <p:nvSpPr>
          <p:cNvPr id="44036" name="Cloud"/>
          <p:cNvSpPr>
            <a:spLocks noChangeAspect="1" noEditPoints="1" noChangeArrowheads="1"/>
          </p:cNvSpPr>
          <p:nvPr/>
        </p:nvSpPr>
        <p:spPr bwMode="auto">
          <a:xfrm>
            <a:off x="3151188" y="3910014"/>
            <a:ext cx="6069012" cy="27193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46788" y="4860926"/>
            <a:ext cx="182808" cy="3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000">
              <a:solidFill>
                <a:schemeClr val="tx1"/>
              </a:solidFill>
            </a:endParaRPr>
          </a:p>
        </p:txBody>
      </p:sp>
      <p:grpSp>
        <p:nvGrpSpPr>
          <p:cNvPr id="44038" name="Group 6"/>
          <p:cNvGrpSpPr>
            <a:grpSpLocks/>
          </p:cNvGrpSpPr>
          <p:nvPr/>
        </p:nvGrpSpPr>
        <p:grpSpPr bwMode="auto">
          <a:xfrm>
            <a:off x="4714876" y="4457707"/>
            <a:ext cx="1255713" cy="338138"/>
            <a:chOff x="2010" y="2808"/>
            <a:chExt cx="791" cy="213"/>
          </a:xfrm>
        </p:grpSpPr>
        <p:sp>
          <p:nvSpPr>
            <p:cNvPr id="44096" name="Line 7"/>
            <p:cNvSpPr>
              <a:spLocks noChangeShapeType="1"/>
            </p:cNvSpPr>
            <p:nvPr/>
          </p:nvSpPr>
          <p:spPr bwMode="auto">
            <a:xfrm flipV="1">
              <a:off x="2010" y="2924"/>
              <a:ext cx="315" cy="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Line 8"/>
            <p:cNvSpPr>
              <a:spLocks noChangeShapeType="1"/>
            </p:cNvSpPr>
            <p:nvPr/>
          </p:nvSpPr>
          <p:spPr bwMode="auto">
            <a:xfrm flipV="1">
              <a:off x="2480" y="2856"/>
              <a:ext cx="32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8" name="Text Box 9"/>
            <p:cNvSpPr txBox="1">
              <a:spLocks noChangeArrowheads="1"/>
            </p:cNvSpPr>
            <p:nvPr/>
          </p:nvSpPr>
          <p:spPr bwMode="auto">
            <a:xfrm>
              <a:off x="2286" y="2808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39" name="Group 10"/>
          <p:cNvGrpSpPr>
            <a:grpSpLocks/>
          </p:cNvGrpSpPr>
          <p:nvPr/>
        </p:nvGrpSpPr>
        <p:grpSpPr bwMode="auto">
          <a:xfrm>
            <a:off x="6092832" y="4679950"/>
            <a:ext cx="344488" cy="806450"/>
            <a:chOff x="2878" y="2948"/>
            <a:chExt cx="217" cy="508"/>
          </a:xfrm>
        </p:grpSpPr>
        <p:sp>
          <p:nvSpPr>
            <p:cNvPr id="44093" name="Line 11"/>
            <p:cNvSpPr>
              <a:spLocks noChangeShapeType="1"/>
            </p:cNvSpPr>
            <p:nvPr/>
          </p:nvSpPr>
          <p:spPr bwMode="auto">
            <a:xfrm flipH="1">
              <a:off x="2968" y="2948"/>
              <a:ext cx="61" cy="1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4" name="Line 12"/>
            <p:cNvSpPr>
              <a:spLocks noChangeShapeType="1"/>
            </p:cNvSpPr>
            <p:nvPr/>
          </p:nvSpPr>
          <p:spPr bwMode="auto">
            <a:xfrm flipH="1">
              <a:off x="2928" y="3226"/>
              <a:ext cx="49" cy="23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5" name="Text Box 13"/>
            <p:cNvSpPr txBox="1">
              <a:spLocks noChangeArrowheads="1"/>
            </p:cNvSpPr>
            <p:nvPr/>
          </p:nvSpPr>
          <p:spPr bwMode="auto">
            <a:xfrm>
              <a:off x="2878" y="3080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0" name="Group 14"/>
          <p:cNvGrpSpPr>
            <a:grpSpLocks/>
          </p:cNvGrpSpPr>
          <p:nvPr/>
        </p:nvGrpSpPr>
        <p:grpSpPr bwMode="auto">
          <a:xfrm>
            <a:off x="6719888" y="4629151"/>
            <a:ext cx="571500" cy="563563"/>
            <a:chOff x="3273" y="2916"/>
            <a:chExt cx="360" cy="355"/>
          </a:xfrm>
        </p:grpSpPr>
        <p:sp>
          <p:nvSpPr>
            <p:cNvPr id="44090" name="Line 15"/>
            <p:cNvSpPr>
              <a:spLocks noChangeShapeType="1"/>
            </p:cNvSpPr>
            <p:nvPr/>
          </p:nvSpPr>
          <p:spPr bwMode="auto">
            <a:xfrm>
              <a:off x="3273" y="2916"/>
              <a:ext cx="83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1" name="Line 16"/>
            <p:cNvSpPr>
              <a:spLocks noChangeShapeType="1"/>
            </p:cNvSpPr>
            <p:nvPr/>
          </p:nvSpPr>
          <p:spPr bwMode="auto">
            <a:xfrm>
              <a:off x="3495" y="3157"/>
              <a:ext cx="138" cy="11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2" name="Text Box 17"/>
            <p:cNvSpPr txBox="1">
              <a:spLocks noChangeArrowheads="1"/>
            </p:cNvSpPr>
            <p:nvPr/>
          </p:nvSpPr>
          <p:spPr bwMode="auto">
            <a:xfrm>
              <a:off x="3318" y="2968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1" name="Group 18"/>
          <p:cNvGrpSpPr>
            <a:grpSpLocks/>
          </p:cNvGrpSpPr>
          <p:nvPr/>
        </p:nvGrpSpPr>
        <p:grpSpPr bwMode="auto">
          <a:xfrm>
            <a:off x="6543675" y="5499108"/>
            <a:ext cx="749300" cy="338138"/>
            <a:chOff x="3162" y="3464"/>
            <a:chExt cx="472" cy="213"/>
          </a:xfrm>
        </p:grpSpPr>
        <p:sp>
          <p:nvSpPr>
            <p:cNvPr id="44087" name="Line 19"/>
            <p:cNvSpPr>
              <a:spLocks noChangeShapeType="1"/>
            </p:cNvSpPr>
            <p:nvPr/>
          </p:nvSpPr>
          <p:spPr bwMode="auto">
            <a:xfrm flipH="1">
              <a:off x="3477" y="3476"/>
              <a:ext cx="157" cy="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Line 20"/>
            <p:cNvSpPr>
              <a:spLocks noChangeShapeType="1"/>
            </p:cNvSpPr>
            <p:nvPr/>
          </p:nvSpPr>
          <p:spPr bwMode="auto">
            <a:xfrm flipH="1">
              <a:off x="3162" y="3584"/>
              <a:ext cx="1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Text Box 21"/>
            <p:cNvSpPr txBox="1">
              <a:spLocks noChangeArrowheads="1"/>
            </p:cNvSpPr>
            <p:nvPr/>
          </p:nvSpPr>
          <p:spPr bwMode="auto">
            <a:xfrm>
              <a:off x="3294" y="3464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2" name="Group 22"/>
          <p:cNvGrpSpPr>
            <a:grpSpLocks/>
          </p:cNvGrpSpPr>
          <p:nvPr/>
        </p:nvGrpSpPr>
        <p:grpSpPr bwMode="auto">
          <a:xfrm>
            <a:off x="4991100" y="5486408"/>
            <a:ext cx="774700" cy="338138"/>
            <a:chOff x="2184" y="3456"/>
            <a:chExt cx="488" cy="213"/>
          </a:xfrm>
        </p:grpSpPr>
        <p:sp>
          <p:nvSpPr>
            <p:cNvPr id="44084" name="Line 23"/>
            <p:cNvSpPr>
              <a:spLocks noChangeShapeType="1"/>
            </p:cNvSpPr>
            <p:nvPr/>
          </p:nvSpPr>
          <p:spPr bwMode="auto">
            <a:xfrm>
              <a:off x="2480" y="3568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5" name="Line 24"/>
            <p:cNvSpPr>
              <a:spLocks noChangeShapeType="1"/>
            </p:cNvSpPr>
            <p:nvPr/>
          </p:nvSpPr>
          <p:spPr bwMode="auto">
            <a:xfrm>
              <a:off x="2184" y="3563"/>
              <a:ext cx="1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6" name="Text Box 25"/>
            <p:cNvSpPr txBox="1">
              <a:spLocks noChangeArrowheads="1"/>
            </p:cNvSpPr>
            <p:nvPr/>
          </p:nvSpPr>
          <p:spPr bwMode="auto">
            <a:xfrm>
              <a:off x="2302" y="3456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grpSp>
        <p:nvGrpSpPr>
          <p:cNvPr id="44043" name="Group 26"/>
          <p:cNvGrpSpPr>
            <a:grpSpLocks/>
          </p:cNvGrpSpPr>
          <p:nvPr/>
        </p:nvGrpSpPr>
        <p:grpSpPr bwMode="auto">
          <a:xfrm>
            <a:off x="4530729" y="4876800"/>
            <a:ext cx="344488" cy="609600"/>
            <a:chOff x="1894" y="3072"/>
            <a:chExt cx="217" cy="384"/>
          </a:xfrm>
        </p:grpSpPr>
        <p:sp>
          <p:nvSpPr>
            <p:cNvPr id="44081" name="Line 27"/>
            <p:cNvSpPr>
              <a:spLocks noChangeShapeType="1"/>
            </p:cNvSpPr>
            <p:nvPr/>
          </p:nvSpPr>
          <p:spPr bwMode="auto">
            <a:xfrm>
              <a:off x="1920" y="3072"/>
              <a:ext cx="53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Line 28"/>
            <p:cNvSpPr>
              <a:spLocks noChangeShapeType="1"/>
            </p:cNvSpPr>
            <p:nvPr/>
          </p:nvSpPr>
          <p:spPr bwMode="auto">
            <a:xfrm flipH="1">
              <a:off x="1968" y="3381"/>
              <a:ext cx="23" cy="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3" name="Text Box 29"/>
            <p:cNvSpPr txBox="1">
              <a:spLocks noChangeArrowheads="1"/>
            </p:cNvSpPr>
            <p:nvPr/>
          </p:nvSpPr>
          <p:spPr bwMode="auto">
            <a:xfrm>
              <a:off x="1894" y="3160"/>
              <a:ext cx="217" cy="21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tx1"/>
                  </a:solidFill>
                </a:rPr>
                <a:t>G</a:t>
              </a:r>
            </a:p>
          </p:txBody>
        </p:sp>
      </p:grpSp>
      <p:sp>
        <p:nvSpPr>
          <p:cNvPr id="44044" name="Line 31"/>
          <p:cNvSpPr>
            <a:spLocks noChangeShapeType="1"/>
          </p:cNvSpPr>
          <p:nvPr/>
        </p:nvSpPr>
        <p:spPr bwMode="auto">
          <a:xfrm>
            <a:off x="7894638" y="5476876"/>
            <a:ext cx="792162" cy="695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Text Box 32"/>
          <p:cNvSpPr txBox="1">
            <a:spLocks noChangeArrowheads="1"/>
          </p:cNvSpPr>
          <p:nvPr/>
        </p:nvSpPr>
        <p:spPr bwMode="auto">
          <a:xfrm>
            <a:off x="8734425" y="596265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46" name="Group 33"/>
          <p:cNvGrpSpPr>
            <a:grpSpLocks/>
          </p:cNvGrpSpPr>
          <p:nvPr/>
        </p:nvGrpSpPr>
        <p:grpSpPr bwMode="auto">
          <a:xfrm>
            <a:off x="7154864" y="5006975"/>
            <a:ext cx="1019175" cy="687388"/>
            <a:chOff x="3547" y="3154"/>
            <a:chExt cx="642" cy="433"/>
          </a:xfrm>
        </p:grpSpPr>
        <p:sp>
          <p:nvSpPr>
            <p:cNvPr id="44077" name="Rectangle 34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78" name="Group 35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7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0" name="Rectangle 37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5</a:t>
                </a:r>
              </a:p>
            </p:txBody>
          </p:sp>
        </p:grpSp>
      </p:grpSp>
      <p:sp>
        <p:nvSpPr>
          <p:cNvPr id="44047" name="Line 39"/>
          <p:cNvSpPr>
            <a:spLocks noChangeShapeType="1"/>
          </p:cNvSpPr>
          <p:nvPr/>
        </p:nvSpPr>
        <p:spPr bwMode="auto">
          <a:xfrm flipV="1">
            <a:off x="3114675" y="5667376"/>
            <a:ext cx="10556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Text Box 40"/>
          <p:cNvSpPr txBox="1">
            <a:spLocks noChangeArrowheads="1"/>
          </p:cNvSpPr>
          <p:nvPr/>
        </p:nvSpPr>
        <p:spPr bwMode="auto">
          <a:xfrm>
            <a:off x="2752725" y="5549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49" name="Group 41"/>
          <p:cNvGrpSpPr>
            <a:grpSpLocks/>
          </p:cNvGrpSpPr>
          <p:nvPr/>
        </p:nvGrpSpPr>
        <p:grpSpPr bwMode="auto">
          <a:xfrm>
            <a:off x="3962401" y="5486400"/>
            <a:ext cx="1019175" cy="687388"/>
            <a:chOff x="3547" y="3154"/>
            <a:chExt cx="642" cy="433"/>
          </a:xfrm>
        </p:grpSpPr>
        <p:sp>
          <p:nvSpPr>
            <p:cNvPr id="44073" name="Rectangle 42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74" name="Group 43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75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6" name="Rectangle 45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2</a:t>
                </a:r>
              </a:p>
            </p:txBody>
          </p:sp>
        </p:grpSp>
      </p:grpSp>
      <p:sp>
        <p:nvSpPr>
          <p:cNvPr id="44050" name="Line 47"/>
          <p:cNvSpPr>
            <a:spLocks noChangeShapeType="1"/>
          </p:cNvSpPr>
          <p:nvPr/>
        </p:nvSpPr>
        <p:spPr bwMode="auto">
          <a:xfrm flipH="1">
            <a:off x="6496051" y="3657601"/>
            <a:ext cx="282575" cy="593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Text Box 48"/>
          <p:cNvSpPr txBox="1">
            <a:spLocks noChangeArrowheads="1"/>
          </p:cNvSpPr>
          <p:nvPr/>
        </p:nvSpPr>
        <p:spPr bwMode="auto">
          <a:xfrm>
            <a:off x="6588125" y="32766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52" name="Group 49"/>
          <p:cNvGrpSpPr>
            <a:grpSpLocks/>
          </p:cNvGrpSpPr>
          <p:nvPr/>
        </p:nvGrpSpPr>
        <p:grpSpPr bwMode="auto">
          <a:xfrm>
            <a:off x="5791201" y="4113214"/>
            <a:ext cx="1019175" cy="687387"/>
            <a:chOff x="3547" y="3154"/>
            <a:chExt cx="642" cy="433"/>
          </a:xfrm>
        </p:grpSpPr>
        <p:sp>
          <p:nvSpPr>
            <p:cNvPr id="44069" name="Rectangle 50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70" name="Group 51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71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2" name="Rectangle 53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3</a:t>
                </a:r>
              </a:p>
            </p:txBody>
          </p:sp>
        </p:grpSp>
      </p:grpSp>
      <p:sp>
        <p:nvSpPr>
          <p:cNvPr id="44053" name="Line 55"/>
          <p:cNvSpPr>
            <a:spLocks noChangeShapeType="1"/>
          </p:cNvSpPr>
          <p:nvPr/>
        </p:nvSpPr>
        <p:spPr bwMode="auto">
          <a:xfrm>
            <a:off x="2628900" y="4232276"/>
            <a:ext cx="1277938" cy="5064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4" name="Text Box 56"/>
          <p:cNvSpPr txBox="1">
            <a:spLocks noChangeArrowheads="1"/>
          </p:cNvSpPr>
          <p:nvPr/>
        </p:nvSpPr>
        <p:spPr bwMode="auto">
          <a:xfrm>
            <a:off x="2282825" y="4025900"/>
            <a:ext cx="332142" cy="338554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chemeClr val="tx1"/>
                </a:solidFill>
              </a:rPr>
              <a:t>H</a:t>
            </a:r>
          </a:p>
        </p:txBody>
      </p:sp>
      <p:grpSp>
        <p:nvGrpSpPr>
          <p:cNvPr id="44055" name="Group 57"/>
          <p:cNvGrpSpPr>
            <a:grpSpLocks/>
          </p:cNvGrpSpPr>
          <p:nvPr/>
        </p:nvGrpSpPr>
        <p:grpSpPr bwMode="auto">
          <a:xfrm>
            <a:off x="3886201" y="4267200"/>
            <a:ext cx="1019175" cy="687388"/>
            <a:chOff x="3547" y="3154"/>
            <a:chExt cx="642" cy="433"/>
          </a:xfrm>
        </p:grpSpPr>
        <p:sp>
          <p:nvSpPr>
            <p:cNvPr id="44065" name="Rectangle 58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66" name="Group 59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6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8" name="Rectangle 61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1</a:t>
                </a:r>
              </a:p>
            </p:txBody>
          </p:sp>
        </p:grpSp>
      </p:grpSp>
      <p:grpSp>
        <p:nvGrpSpPr>
          <p:cNvPr id="44056" name="Group 62"/>
          <p:cNvGrpSpPr>
            <a:grpSpLocks/>
          </p:cNvGrpSpPr>
          <p:nvPr/>
        </p:nvGrpSpPr>
        <p:grpSpPr bwMode="auto">
          <a:xfrm>
            <a:off x="5638801" y="5486400"/>
            <a:ext cx="1019175" cy="687388"/>
            <a:chOff x="3547" y="3154"/>
            <a:chExt cx="642" cy="433"/>
          </a:xfrm>
        </p:grpSpPr>
        <p:sp>
          <p:nvSpPr>
            <p:cNvPr id="44061" name="Rectangle 63"/>
            <p:cNvSpPr>
              <a:spLocks noChangeArrowheads="1"/>
            </p:cNvSpPr>
            <p:nvPr/>
          </p:nvSpPr>
          <p:spPr bwMode="auto">
            <a:xfrm>
              <a:off x="3591" y="3279"/>
              <a:ext cx="5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tx1"/>
                  </a:solidFill>
                </a:rPr>
                <a:t>Net 5</a:t>
              </a:r>
            </a:p>
          </p:txBody>
        </p:sp>
        <p:grpSp>
          <p:nvGrpSpPr>
            <p:cNvPr id="44062" name="Group 64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406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4" name="Rectangle 66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501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tx1"/>
                    </a:solidFill>
                  </a:rPr>
                  <a:t>Net 4</a:t>
                </a:r>
              </a:p>
            </p:txBody>
          </p:sp>
        </p:grpSp>
      </p:grpSp>
      <p:sp>
        <p:nvSpPr>
          <p:cNvPr id="488516" name="Freeform 68"/>
          <p:cNvSpPr>
            <a:spLocks/>
          </p:cNvSpPr>
          <p:nvPr/>
        </p:nvSpPr>
        <p:spPr bwMode="auto">
          <a:xfrm>
            <a:off x="2514600" y="3505200"/>
            <a:ext cx="4343400" cy="1371600"/>
          </a:xfrm>
          <a:custGeom>
            <a:avLst/>
            <a:gdLst>
              <a:gd name="T0" fmla="*/ 0 w 2736"/>
              <a:gd name="T1" fmla="*/ 2147483646 h 864"/>
              <a:gd name="T2" fmla="*/ 2147483646 w 2736"/>
              <a:gd name="T3" fmla="*/ 2147483646 h 864"/>
              <a:gd name="T4" fmla="*/ 2147483646 w 2736"/>
              <a:gd name="T5" fmla="*/ 2147483646 h 864"/>
              <a:gd name="T6" fmla="*/ 2147483646 w 2736"/>
              <a:gd name="T7" fmla="*/ 2147483646 h 864"/>
              <a:gd name="T8" fmla="*/ 2147483646 w 2736"/>
              <a:gd name="T9" fmla="*/ 0 h 8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36"/>
              <a:gd name="T16" fmla="*/ 0 h 864"/>
              <a:gd name="T17" fmla="*/ 2736 w 2736"/>
              <a:gd name="T18" fmla="*/ 864 h 8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36" h="864">
                <a:moveTo>
                  <a:pt x="0" y="432"/>
                </a:moveTo>
                <a:cubicBezTo>
                  <a:pt x="396" y="600"/>
                  <a:pt x="792" y="768"/>
                  <a:pt x="1104" y="816"/>
                </a:cubicBezTo>
                <a:cubicBezTo>
                  <a:pt x="1416" y="864"/>
                  <a:pt x="1640" y="760"/>
                  <a:pt x="1872" y="720"/>
                </a:cubicBezTo>
                <a:cubicBezTo>
                  <a:pt x="2104" y="680"/>
                  <a:pt x="2352" y="696"/>
                  <a:pt x="2496" y="576"/>
                </a:cubicBezTo>
                <a:cubicBezTo>
                  <a:pt x="2640" y="456"/>
                  <a:pt x="2688" y="228"/>
                  <a:pt x="2736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517" name="Text Box 69"/>
          <p:cNvSpPr txBox="1">
            <a:spLocks noChangeArrowheads="1"/>
          </p:cNvSpPr>
          <p:nvPr/>
        </p:nvSpPr>
        <p:spPr bwMode="auto">
          <a:xfrm>
            <a:off x="3429000" y="3657601"/>
            <a:ext cx="277495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bg1"/>
                </a:solidFill>
              </a:rPr>
              <a:t>Reliable Stream Service</a:t>
            </a:r>
          </a:p>
        </p:txBody>
      </p:sp>
      <p:sp>
        <p:nvSpPr>
          <p:cNvPr id="488518" name="Freeform 70"/>
          <p:cNvSpPr>
            <a:spLocks/>
          </p:cNvSpPr>
          <p:nvPr/>
        </p:nvSpPr>
        <p:spPr bwMode="auto">
          <a:xfrm>
            <a:off x="3048000" y="5181600"/>
            <a:ext cx="5791200" cy="990600"/>
          </a:xfrm>
          <a:custGeom>
            <a:avLst/>
            <a:gdLst>
              <a:gd name="T0" fmla="*/ 0 w 3648"/>
              <a:gd name="T1" fmla="*/ 2147483646 h 624"/>
              <a:gd name="T2" fmla="*/ 2147483646 w 3648"/>
              <a:gd name="T3" fmla="*/ 2147483646 h 624"/>
              <a:gd name="T4" fmla="*/ 2147483646 w 3648"/>
              <a:gd name="T5" fmla="*/ 2147483646 h 624"/>
              <a:gd name="T6" fmla="*/ 2147483646 w 3648"/>
              <a:gd name="T7" fmla="*/ 2147483646 h 624"/>
              <a:gd name="T8" fmla="*/ 2147483646 w 3648"/>
              <a:gd name="T9" fmla="*/ 2147483646 h 624"/>
              <a:gd name="T10" fmla="*/ 2147483646 w 3648"/>
              <a:gd name="T11" fmla="*/ 2147483646 h 62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48"/>
              <a:gd name="T19" fmla="*/ 0 h 624"/>
              <a:gd name="T20" fmla="*/ 3648 w 3648"/>
              <a:gd name="T21" fmla="*/ 624 h 62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48" h="624">
                <a:moveTo>
                  <a:pt x="0" y="336"/>
                </a:moveTo>
                <a:cubicBezTo>
                  <a:pt x="328" y="316"/>
                  <a:pt x="656" y="296"/>
                  <a:pt x="1008" y="288"/>
                </a:cubicBezTo>
                <a:cubicBezTo>
                  <a:pt x="1360" y="280"/>
                  <a:pt x="1856" y="280"/>
                  <a:pt x="2112" y="288"/>
                </a:cubicBezTo>
                <a:cubicBezTo>
                  <a:pt x="2368" y="296"/>
                  <a:pt x="2392" y="376"/>
                  <a:pt x="2544" y="336"/>
                </a:cubicBezTo>
                <a:cubicBezTo>
                  <a:pt x="2696" y="296"/>
                  <a:pt x="2840" y="0"/>
                  <a:pt x="3024" y="48"/>
                </a:cubicBezTo>
                <a:cubicBezTo>
                  <a:pt x="3208" y="96"/>
                  <a:pt x="3428" y="360"/>
                  <a:pt x="3648" y="624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8519" name="Text Box 71"/>
          <p:cNvSpPr txBox="1">
            <a:spLocks noChangeArrowheads="1"/>
          </p:cNvSpPr>
          <p:nvPr/>
        </p:nvSpPr>
        <p:spPr bwMode="auto">
          <a:xfrm>
            <a:off x="5089525" y="6208713"/>
            <a:ext cx="2686050" cy="36671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 dirty="0">
                <a:solidFill>
                  <a:schemeClr val="tx1"/>
                </a:solidFill>
              </a:rPr>
              <a:t>User Datagram Service</a:t>
            </a:r>
          </a:p>
        </p:txBody>
      </p:sp>
    </p:spTree>
    <p:extLst>
      <p:ext uri="{BB962C8B-B14F-4D97-AF65-F5344CB8AC3E}">
        <p14:creationId xmlns:p14="http://schemas.microsoft.com/office/powerpoint/2010/main" val="75280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8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8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517" grpId="0" animBg="1"/>
      <p:bldP spid="4885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0488" tIns="44450" rIns="90488" bIns="44450" rtlCol="0" anchor="ctr">
            <a:normAutofit/>
          </a:bodyPr>
          <a:lstStyle/>
          <a:p>
            <a:pPr eaLnBrk="1" hangingPunct="1"/>
            <a:r>
              <a:rPr lang="en-US" altLang="en-US" dirty="0"/>
              <a:t>Why Internetworking?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11253019" cy="5046406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sz="2600" dirty="0"/>
              <a:t>To provide distributed applications</a:t>
            </a:r>
          </a:p>
          <a:p>
            <a:pPr marL="742950" lvl="1" indent="-285750"/>
            <a:r>
              <a:rPr lang="en-US" altLang="en-US" sz="2200" dirty="0"/>
              <a:t>Any application designed to operate based on Internet communication services immediately operates across the entire Internet </a:t>
            </a:r>
          </a:p>
          <a:p>
            <a:pPr marL="742950" lvl="1" indent="-285750"/>
            <a:r>
              <a:rPr lang="en-US" altLang="en-US" sz="2200" dirty="0"/>
              <a:t>Rapid deployment of new applications</a:t>
            </a:r>
          </a:p>
          <a:p>
            <a:pPr lvl="2"/>
            <a:r>
              <a:rPr lang="en-US" altLang="en-US" dirty="0"/>
              <a:t>Email, WWW, Peer-to-peer</a:t>
            </a:r>
          </a:p>
          <a:p>
            <a:pPr marL="742950" lvl="1" indent="-285750"/>
            <a:r>
              <a:rPr lang="en-US" altLang="en-US" sz="2200" dirty="0"/>
              <a:t>Applications independent of network technology</a:t>
            </a:r>
          </a:p>
          <a:p>
            <a:pPr lvl="2"/>
            <a:r>
              <a:rPr lang="en-US" altLang="en-US" dirty="0"/>
              <a:t>New networks can be introduced below</a:t>
            </a:r>
          </a:p>
          <a:p>
            <a:pPr lvl="2"/>
            <a:r>
              <a:rPr lang="en-US" altLang="en-US" dirty="0"/>
              <a:t>Old network technologies can be retired </a:t>
            </a:r>
          </a:p>
        </p:txBody>
      </p:sp>
    </p:spTree>
    <p:extLst>
      <p:ext uri="{BB962C8B-B14F-4D97-AF65-F5344CB8AC3E}">
        <p14:creationId xmlns:p14="http://schemas.microsoft.com/office/powerpoint/2010/main" val="173052653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Internet Protocol Approach</a:t>
            </a:r>
          </a:p>
        </p:txBody>
      </p:sp>
      <p:sp>
        <p:nvSpPr>
          <p:cNvPr id="46083" name="Text Box 42"/>
          <p:cNvSpPr txBox="1">
            <a:spLocks noChangeArrowheads="1"/>
          </p:cNvSpPr>
          <p:nvPr/>
        </p:nvSpPr>
        <p:spPr bwMode="auto">
          <a:xfrm>
            <a:off x="457199" y="1219201"/>
            <a:ext cx="11164529" cy="1190625"/>
          </a:xfrm>
          <a:prstGeom prst="rect">
            <a:avLst/>
          </a:prstGeom>
          <a:noFill/>
          <a:extLst/>
        </p:spPr>
        <p:txBody>
          <a:bodyPr vert="horz" lIns="90488" tIns="44450" rIns="90488" bIns="44450" rtlCol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1pPr>
            <a:lvl2pPr marL="742950" lvl="1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NanumSquareRound ExtraBold" panose="020B0600000101010101" pitchFamily="34" charset="-127"/>
                <a:ea typeface="NanumSquareRound ExtraBold" panose="020B0600000101010101" pitchFamily="34" charset="-127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altLang="en-US" sz="2400" dirty="0"/>
              <a:t>IP packets transfer information across Internet</a:t>
            </a:r>
          </a:p>
          <a:p>
            <a:r>
              <a:rPr lang="en-US" altLang="en-US" sz="2400" dirty="0"/>
              <a:t>    Host A IP → router→ router…→ router→ Host B IP</a:t>
            </a:r>
          </a:p>
          <a:p>
            <a:r>
              <a:rPr lang="en-US" altLang="en-US" sz="2400" dirty="0"/>
              <a:t>IP layer in each router determines next hop (router)</a:t>
            </a:r>
          </a:p>
          <a:p>
            <a:r>
              <a:rPr lang="en-US" altLang="en-US" sz="2400" dirty="0"/>
              <a:t>Network interfaces transfer IP packets across networks</a:t>
            </a:r>
          </a:p>
        </p:txBody>
      </p:sp>
      <p:grpSp>
        <p:nvGrpSpPr>
          <p:cNvPr id="46084" name="Group 132"/>
          <p:cNvGrpSpPr>
            <a:grpSpLocks/>
          </p:cNvGrpSpPr>
          <p:nvPr/>
        </p:nvGrpSpPr>
        <p:grpSpPr bwMode="auto">
          <a:xfrm>
            <a:off x="3657600" y="3276600"/>
            <a:ext cx="1055688" cy="1739900"/>
            <a:chOff x="1488" y="2256"/>
            <a:chExt cx="720" cy="1096"/>
          </a:xfrm>
        </p:grpSpPr>
        <p:sp>
          <p:nvSpPr>
            <p:cNvPr id="46156" name="Rectangle 39"/>
            <p:cNvSpPr>
              <a:spLocks noChangeArrowheads="1"/>
            </p:cNvSpPr>
            <p:nvPr/>
          </p:nvSpPr>
          <p:spPr bwMode="auto">
            <a:xfrm>
              <a:off x="1536" y="2256"/>
              <a:ext cx="5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Router</a:t>
              </a:r>
            </a:p>
          </p:txBody>
        </p:sp>
        <p:grpSp>
          <p:nvGrpSpPr>
            <p:cNvPr id="46157" name="Group 93"/>
            <p:cNvGrpSpPr>
              <a:grpSpLocks/>
            </p:cNvGrpSpPr>
            <p:nvPr/>
          </p:nvGrpSpPr>
          <p:grpSpPr bwMode="auto">
            <a:xfrm>
              <a:off x="1488" y="2496"/>
              <a:ext cx="720" cy="856"/>
              <a:chOff x="2294" y="2880"/>
              <a:chExt cx="970" cy="856"/>
            </a:xfrm>
          </p:grpSpPr>
          <p:grpSp>
            <p:nvGrpSpPr>
              <p:cNvPr id="46158" name="Group 57"/>
              <p:cNvGrpSpPr>
                <a:grpSpLocks/>
              </p:cNvGrpSpPr>
              <p:nvPr/>
            </p:nvGrpSpPr>
            <p:grpSpPr bwMode="auto">
              <a:xfrm>
                <a:off x="2294" y="2880"/>
                <a:ext cx="970" cy="432"/>
                <a:chOff x="758" y="768"/>
                <a:chExt cx="970" cy="432"/>
              </a:xfrm>
            </p:grpSpPr>
            <p:sp>
              <p:nvSpPr>
                <p:cNvPr id="46162" name="Rectangle 58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6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867" y="806"/>
                  <a:ext cx="804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59" name="Group 60"/>
              <p:cNvGrpSpPr>
                <a:grpSpLocks/>
              </p:cNvGrpSpPr>
              <p:nvPr/>
            </p:nvGrpSpPr>
            <p:grpSpPr bwMode="auto">
              <a:xfrm>
                <a:off x="2294" y="3304"/>
                <a:ext cx="970" cy="432"/>
                <a:chOff x="758" y="768"/>
                <a:chExt cx="970" cy="432"/>
              </a:xfrm>
            </p:grpSpPr>
            <p:sp>
              <p:nvSpPr>
                <p:cNvPr id="46160" name="Rectangle 61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61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19" y="806"/>
                  <a:ext cx="898" cy="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</p:grpSp>
      <p:sp>
        <p:nvSpPr>
          <p:cNvPr id="46085" name="Line 76"/>
          <p:cNvSpPr>
            <a:spLocks noChangeShapeType="1"/>
          </p:cNvSpPr>
          <p:nvPr/>
        </p:nvSpPr>
        <p:spPr bwMode="auto">
          <a:xfrm>
            <a:off x="2451100" y="5791200"/>
            <a:ext cx="4445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77"/>
          <p:cNvSpPr>
            <a:spLocks noChangeShapeType="1"/>
          </p:cNvSpPr>
          <p:nvPr/>
        </p:nvSpPr>
        <p:spPr bwMode="auto">
          <a:xfrm flipV="1">
            <a:off x="3581400" y="5029200"/>
            <a:ext cx="3810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78"/>
          <p:cNvSpPr>
            <a:spLocks noChangeShapeType="1"/>
          </p:cNvSpPr>
          <p:nvPr/>
        </p:nvSpPr>
        <p:spPr bwMode="auto">
          <a:xfrm>
            <a:off x="5105400" y="6172200"/>
            <a:ext cx="838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88" name="Group 63"/>
          <p:cNvGrpSpPr>
            <a:grpSpLocks/>
          </p:cNvGrpSpPr>
          <p:nvPr/>
        </p:nvGrpSpPr>
        <p:grpSpPr bwMode="auto">
          <a:xfrm>
            <a:off x="9296401" y="3657600"/>
            <a:ext cx="1204913" cy="685800"/>
            <a:chOff x="758" y="768"/>
            <a:chExt cx="985" cy="432"/>
          </a:xfrm>
        </p:grpSpPr>
        <p:sp>
          <p:nvSpPr>
            <p:cNvPr id="46154" name="Rectangle 64"/>
            <p:cNvSpPr>
              <a:spLocks noChangeArrowheads="1"/>
            </p:cNvSpPr>
            <p:nvPr/>
          </p:nvSpPr>
          <p:spPr bwMode="auto">
            <a:xfrm>
              <a:off x="758" y="768"/>
              <a:ext cx="970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6155" name="Text Box 65"/>
            <p:cNvSpPr txBox="1">
              <a:spLocks noChangeArrowheads="1"/>
            </p:cNvSpPr>
            <p:nvPr/>
          </p:nvSpPr>
          <p:spPr bwMode="auto">
            <a:xfrm>
              <a:off x="793" y="791"/>
              <a:ext cx="95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Transport</a:t>
              </a:r>
            </a:p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Layer</a:t>
              </a:r>
            </a:p>
          </p:txBody>
        </p:sp>
      </p:grpSp>
      <p:grpSp>
        <p:nvGrpSpPr>
          <p:cNvPr id="46089" name="Group 66"/>
          <p:cNvGrpSpPr>
            <a:grpSpLocks/>
          </p:cNvGrpSpPr>
          <p:nvPr/>
        </p:nvGrpSpPr>
        <p:grpSpPr bwMode="auto">
          <a:xfrm>
            <a:off x="9296401" y="4343400"/>
            <a:ext cx="1185863" cy="685800"/>
            <a:chOff x="758" y="768"/>
            <a:chExt cx="970" cy="432"/>
          </a:xfrm>
        </p:grpSpPr>
        <p:sp>
          <p:nvSpPr>
            <p:cNvPr id="46152" name="Rectangle 67"/>
            <p:cNvSpPr>
              <a:spLocks noChangeArrowheads="1"/>
            </p:cNvSpPr>
            <p:nvPr/>
          </p:nvSpPr>
          <p:spPr bwMode="auto">
            <a:xfrm>
              <a:off x="758" y="768"/>
              <a:ext cx="970" cy="432"/>
            </a:xfrm>
            <a:prstGeom prst="rect">
              <a:avLst/>
            </a:prstGeom>
            <a:solidFill>
              <a:schemeClr val="folHlink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6153" name="Text Box 68"/>
            <p:cNvSpPr txBox="1">
              <a:spLocks noChangeArrowheads="1"/>
            </p:cNvSpPr>
            <p:nvPr/>
          </p:nvSpPr>
          <p:spPr bwMode="auto">
            <a:xfrm>
              <a:off x="876" y="791"/>
              <a:ext cx="784" cy="40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Internet</a:t>
              </a:r>
            </a:p>
            <a:p>
              <a:pPr algn="ctr" eaLnBrk="1" hangingPunct="1"/>
              <a:r>
                <a:rPr lang="en-US" altLang="en-US" sz="1800" dirty="0">
                  <a:solidFill>
                    <a:schemeClr val="bg1"/>
                  </a:solidFill>
                </a:rPr>
                <a:t>Layer</a:t>
              </a:r>
            </a:p>
          </p:txBody>
        </p:sp>
      </p:grpSp>
      <p:grpSp>
        <p:nvGrpSpPr>
          <p:cNvPr id="46090" name="Group 69"/>
          <p:cNvGrpSpPr>
            <a:grpSpLocks/>
          </p:cNvGrpSpPr>
          <p:nvPr/>
        </p:nvGrpSpPr>
        <p:grpSpPr bwMode="auto">
          <a:xfrm>
            <a:off x="9296401" y="5016500"/>
            <a:ext cx="1185863" cy="685800"/>
            <a:chOff x="758" y="768"/>
            <a:chExt cx="970" cy="432"/>
          </a:xfrm>
        </p:grpSpPr>
        <p:sp>
          <p:nvSpPr>
            <p:cNvPr id="46150" name="Rectangle 70"/>
            <p:cNvSpPr>
              <a:spLocks noChangeArrowheads="1"/>
            </p:cNvSpPr>
            <p:nvPr/>
          </p:nvSpPr>
          <p:spPr bwMode="auto">
            <a:xfrm>
              <a:off x="758" y="768"/>
              <a:ext cx="970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6151" name="Text Box 71"/>
            <p:cNvSpPr txBox="1">
              <a:spLocks noChangeArrowheads="1"/>
            </p:cNvSpPr>
            <p:nvPr/>
          </p:nvSpPr>
          <p:spPr bwMode="auto">
            <a:xfrm>
              <a:off x="829" y="791"/>
              <a:ext cx="878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Network</a:t>
              </a:r>
            </a:p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Interface</a:t>
              </a:r>
            </a:p>
          </p:txBody>
        </p:sp>
      </p:grpSp>
      <p:sp>
        <p:nvSpPr>
          <p:cNvPr id="46091" name="Line 79"/>
          <p:cNvSpPr>
            <a:spLocks noChangeShapeType="1"/>
          </p:cNvSpPr>
          <p:nvPr/>
        </p:nvSpPr>
        <p:spPr bwMode="auto">
          <a:xfrm flipV="1">
            <a:off x="9067800" y="5715000"/>
            <a:ext cx="604838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2" name="Group 131"/>
          <p:cNvGrpSpPr>
            <a:grpSpLocks/>
          </p:cNvGrpSpPr>
          <p:nvPr/>
        </p:nvGrpSpPr>
        <p:grpSpPr bwMode="auto">
          <a:xfrm>
            <a:off x="1754189" y="3352800"/>
            <a:ext cx="1087437" cy="2425700"/>
            <a:chOff x="144" y="2112"/>
            <a:chExt cx="829" cy="1528"/>
          </a:xfrm>
        </p:grpSpPr>
        <p:grpSp>
          <p:nvGrpSpPr>
            <p:cNvPr id="46139" name="Group 113"/>
            <p:cNvGrpSpPr>
              <a:grpSpLocks/>
            </p:cNvGrpSpPr>
            <p:nvPr/>
          </p:nvGrpSpPr>
          <p:grpSpPr bwMode="auto">
            <a:xfrm>
              <a:off x="169" y="2352"/>
              <a:ext cx="804" cy="1288"/>
              <a:chOff x="169" y="2352"/>
              <a:chExt cx="804" cy="1288"/>
            </a:xfrm>
          </p:grpSpPr>
          <p:grpSp>
            <p:nvGrpSpPr>
              <p:cNvPr id="46141" name="Group 47"/>
              <p:cNvGrpSpPr>
                <a:grpSpLocks/>
              </p:cNvGrpSpPr>
              <p:nvPr/>
            </p:nvGrpSpPr>
            <p:grpSpPr bwMode="auto">
              <a:xfrm>
                <a:off x="169" y="2352"/>
                <a:ext cx="804" cy="432"/>
                <a:chOff x="727" y="768"/>
                <a:chExt cx="1083" cy="432"/>
              </a:xfrm>
            </p:grpSpPr>
            <p:sp>
              <p:nvSpPr>
                <p:cNvPr id="46148" name="Rectangle 43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7" y="806"/>
                  <a:ext cx="1083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Transport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42" name="Group 48"/>
              <p:cNvGrpSpPr>
                <a:grpSpLocks/>
              </p:cNvGrpSpPr>
              <p:nvPr/>
            </p:nvGrpSpPr>
            <p:grpSpPr bwMode="auto">
              <a:xfrm>
                <a:off x="192" y="2784"/>
                <a:ext cx="720" cy="432"/>
                <a:chOff x="758" y="768"/>
                <a:chExt cx="970" cy="432"/>
              </a:xfrm>
            </p:grpSpPr>
            <p:sp>
              <p:nvSpPr>
                <p:cNvPr id="46146" name="Rectangle 49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4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817" y="806"/>
                  <a:ext cx="899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43" name="Group 51"/>
              <p:cNvGrpSpPr>
                <a:grpSpLocks/>
              </p:cNvGrpSpPr>
              <p:nvPr/>
            </p:nvGrpSpPr>
            <p:grpSpPr bwMode="auto">
              <a:xfrm>
                <a:off x="192" y="3208"/>
                <a:ext cx="753" cy="432"/>
                <a:chOff x="758" y="768"/>
                <a:chExt cx="1015" cy="432"/>
              </a:xfrm>
            </p:grpSpPr>
            <p:sp>
              <p:nvSpPr>
                <p:cNvPr id="46144" name="Rectangle 52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4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61" y="806"/>
                  <a:ext cx="1012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  <p:sp>
          <p:nvSpPr>
            <p:cNvPr id="46140" name="Text Box 86"/>
            <p:cNvSpPr txBox="1">
              <a:spLocks noChangeArrowheads="1"/>
            </p:cNvSpPr>
            <p:nvPr/>
          </p:nvSpPr>
          <p:spPr bwMode="auto">
            <a:xfrm>
              <a:off x="144" y="2112"/>
              <a:ext cx="6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Host A</a:t>
              </a:r>
            </a:p>
          </p:txBody>
        </p:sp>
      </p:grpSp>
      <p:sp>
        <p:nvSpPr>
          <p:cNvPr id="46093" name="Text Box 87"/>
          <p:cNvSpPr txBox="1">
            <a:spLocks noChangeArrowheads="1"/>
          </p:cNvSpPr>
          <p:nvPr/>
        </p:nvSpPr>
        <p:spPr bwMode="auto">
          <a:xfrm>
            <a:off x="9448800" y="3276601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chemeClr val="tx1"/>
                </a:solidFill>
              </a:rPr>
              <a:t>Host B</a:t>
            </a:r>
          </a:p>
        </p:txBody>
      </p:sp>
      <p:grpSp>
        <p:nvGrpSpPr>
          <p:cNvPr id="46094" name="Group 98"/>
          <p:cNvGrpSpPr>
            <a:grpSpLocks/>
          </p:cNvGrpSpPr>
          <p:nvPr/>
        </p:nvGrpSpPr>
        <p:grpSpPr bwMode="auto">
          <a:xfrm>
            <a:off x="5943601" y="4343400"/>
            <a:ext cx="1019175" cy="687388"/>
            <a:chOff x="3547" y="3154"/>
            <a:chExt cx="642" cy="433"/>
          </a:xfrm>
        </p:grpSpPr>
        <p:sp>
          <p:nvSpPr>
            <p:cNvPr id="46135" name="Rectangle 99"/>
            <p:cNvSpPr>
              <a:spLocks noChangeArrowheads="1"/>
            </p:cNvSpPr>
            <p:nvPr/>
          </p:nvSpPr>
          <p:spPr bwMode="auto">
            <a:xfrm>
              <a:off x="3591" y="3279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36" name="Group 100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37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38" name="Rectangle 102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7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1</a:t>
                </a:r>
              </a:p>
            </p:txBody>
          </p:sp>
        </p:grpSp>
      </p:grpSp>
      <p:grpSp>
        <p:nvGrpSpPr>
          <p:cNvPr id="46095" name="Group 103"/>
          <p:cNvGrpSpPr>
            <a:grpSpLocks/>
          </p:cNvGrpSpPr>
          <p:nvPr/>
        </p:nvGrpSpPr>
        <p:grpSpPr bwMode="auto">
          <a:xfrm>
            <a:off x="2743201" y="6019800"/>
            <a:ext cx="1019175" cy="687388"/>
            <a:chOff x="3547" y="3154"/>
            <a:chExt cx="642" cy="433"/>
          </a:xfrm>
        </p:grpSpPr>
        <p:sp>
          <p:nvSpPr>
            <p:cNvPr id="46131" name="Rectangle 104"/>
            <p:cNvSpPr>
              <a:spLocks noChangeArrowheads="1"/>
            </p:cNvSpPr>
            <p:nvPr/>
          </p:nvSpPr>
          <p:spPr bwMode="auto">
            <a:xfrm>
              <a:off x="3591" y="3279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32" name="Group 105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33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34" name="Rectangle 107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7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2</a:t>
                </a:r>
              </a:p>
            </p:txBody>
          </p:sp>
        </p:grpSp>
      </p:grpSp>
      <p:grpSp>
        <p:nvGrpSpPr>
          <p:cNvPr id="46096" name="Group 108"/>
          <p:cNvGrpSpPr>
            <a:grpSpLocks/>
          </p:cNvGrpSpPr>
          <p:nvPr/>
        </p:nvGrpSpPr>
        <p:grpSpPr bwMode="auto">
          <a:xfrm>
            <a:off x="8001001" y="5943600"/>
            <a:ext cx="1095375" cy="685800"/>
            <a:chOff x="3547" y="3154"/>
            <a:chExt cx="642" cy="433"/>
          </a:xfrm>
        </p:grpSpPr>
        <p:sp>
          <p:nvSpPr>
            <p:cNvPr id="46127" name="Rectangle 109"/>
            <p:cNvSpPr>
              <a:spLocks noChangeArrowheads="1"/>
            </p:cNvSpPr>
            <p:nvPr/>
          </p:nvSpPr>
          <p:spPr bwMode="auto">
            <a:xfrm>
              <a:off x="3591" y="3279"/>
              <a:ext cx="43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28" name="Group 110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2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30" name="Rectangle 112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37" cy="25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3</a:t>
                </a:r>
              </a:p>
            </p:txBody>
          </p:sp>
        </p:grpSp>
      </p:grpSp>
      <p:sp>
        <p:nvSpPr>
          <p:cNvPr id="46097" name="Line 114"/>
          <p:cNvSpPr>
            <a:spLocks noChangeShapeType="1"/>
          </p:cNvSpPr>
          <p:nvPr/>
        </p:nvSpPr>
        <p:spPr bwMode="auto">
          <a:xfrm flipV="1">
            <a:off x="4724400" y="4724400"/>
            <a:ext cx="1219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098" name="Group 133"/>
          <p:cNvGrpSpPr>
            <a:grpSpLocks/>
          </p:cNvGrpSpPr>
          <p:nvPr/>
        </p:nvGrpSpPr>
        <p:grpSpPr bwMode="auto">
          <a:xfrm>
            <a:off x="5954714" y="4965700"/>
            <a:ext cx="1055687" cy="1739900"/>
            <a:chOff x="1488" y="2256"/>
            <a:chExt cx="720" cy="1096"/>
          </a:xfrm>
        </p:grpSpPr>
        <p:sp>
          <p:nvSpPr>
            <p:cNvPr id="46119" name="Rectangle 134"/>
            <p:cNvSpPr>
              <a:spLocks noChangeArrowheads="1"/>
            </p:cNvSpPr>
            <p:nvPr/>
          </p:nvSpPr>
          <p:spPr bwMode="auto">
            <a:xfrm>
              <a:off x="1536" y="2256"/>
              <a:ext cx="5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Router</a:t>
              </a:r>
            </a:p>
          </p:txBody>
        </p:sp>
        <p:grpSp>
          <p:nvGrpSpPr>
            <p:cNvPr id="46120" name="Group 135"/>
            <p:cNvGrpSpPr>
              <a:grpSpLocks/>
            </p:cNvGrpSpPr>
            <p:nvPr/>
          </p:nvGrpSpPr>
          <p:grpSpPr bwMode="auto">
            <a:xfrm>
              <a:off x="1488" y="2496"/>
              <a:ext cx="720" cy="856"/>
              <a:chOff x="2294" y="2880"/>
              <a:chExt cx="970" cy="856"/>
            </a:xfrm>
          </p:grpSpPr>
          <p:grpSp>
            <p:nvGrpSpPr>
              <p:cNvPr id="46121" name="Group 136"/>
              <p:cNvGrpSpPr>
                <a:grpSpLocks/>
              </p:cNvGrpSpPr>
              <p:nvPr/>
            </p:nvGrpSpPr>
            <p:grpSpPr bwMode="auto">
              <a:xfrm>
                <a:off x="2294" y="2880"/>
                <a:ext cx="970" cy="432"/>
                <a:chOff x="758" y="768"/>
                <a:chExt cx="970" cy="432"/>
              </a:xfrm>
            </p:grpSpPr>
            <p:sp>
              <p:nvSpPr>
                <p:cNvPr id="46125" name="Rectangle 137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26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867" y="806"/>
                  <a:ext cx="804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22" name="Group 139"/>
              <p:cNvGrpSpPr>
                <a:grpSpLocks/>
              </p:cNvGrpSpPr>
              <p:nvPr/>
            </p:nvGrpSpPr>
            <p:grpSpPr bwMode="auto">
              <a:xfrm>
                <a:off x="2294" y="3304"/>
                <a:ext cx="970" cy="432"/>
                <a:chOff x="758" y="768"/>
                <a:chExt cx="970" cy="432"/>
              </a:xfrm>
            </p:grpSpPr>
            <p:sp>
              <p:nvSpPr>
                <p:cNvPr id="46123" name="Rectangle 140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24" name="Text Box 141"/>
                <p:cNvSpPr txBox="1">
                  <a:spLocks noChangeArrowheads="1"/>
                </p:cNvSpPr>
                <p:nvPr/>
              </p:nvSpPr>
              <p:spPr bwMode="auto">
                <a:xfrm>
                  <a:off x="819" y="806"/>
                  <a:ext cx="898" cy="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</p:grpSp>
      <p:grpSp>
        <p:nvGrpSpPr>
          <p:cNvPr id="46099" name="Group 142"/>
          <p:cNvGrpSpPr>
            <a:grpSpLocks/>
          </p:cNvGrpSpPr>
          <p:nvPr/>
        </p:nvGrpSpPr>
        <p:grpSpPr bwMode="auto">
          <a:xfrm>
            <a:off x="7326314" y="3517900"/>
            <a:ext cx="1055687" cy="1739900"/>
            <a:chOff x="1488" y="2256"/>
            <a:chExt cx="720" cy="1096"/>
          </a:xfrm>
        </p:grpSpPr>
        <p:sp>
          <p:nvSpPr>
            <p:cNvPr id="46111" name="Rectangle 143"/>
            <p:cNvSpPr>
              <a:spLocks noChangeArrowheads="1"/>
            </p:cNvSpPr>
            <p:nvPr/>
          </p:nvSpPr>
          <p:spPr bwMode="auto">
            <a:xfrm>
              <a:off x="1536" y="2256"/>
              <a:ext cx="59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Router</a:t>
              </a:r>
            </a:p>
          </p:txBody>
        </p:sp>
        <p:grpSp>
          <p:nvGrpSpPr>
            <p:cNvPr id="46112" name="Group 144"/>
            <p:cNvGrpSpPr>
              <a:grpSpLocks/>
            </p:cNvGrpSpPr>
            <p:nvPr/>
          </p:nvGrpSpPr>
          <p:grpSpPr bwMode="auto">
            <a:xfrm>
              <a:off x="1488" y="2496"/>
              <a:ext cx="720" cy="856"/>
              <a:chOff x="2294" y="2880"/>
              <a:chExt cx="970" cy="856"/>
            </a:xfrm>
          </p:grpSpPr>
          <p:grpSp>
            <p:nvGrpSpPr>
              <p:cNvPr id="46113" name="Group 145"/>
              <p:cNvGrpSpPr>
                <a:grpSpLocks/>
              </p:cNvGrpSpPr>
              <p:nvPr/>
            </p:nvGrpSpPr>
            <p:grpSpPr bwMode="auto">
              <a:xfrm>
                <a:off x="2294" y="2880"/>
                <a:ext cx="970" cy="432"/>
                <a:chOff x="758" y="768"/>
                <a:chExt cx="970" cy="432"/>
              </a:xfrm>
            </p:grpSpPr>
            <p:sp>
              <p:nvSpPr>
                <p:cNvPr id="4611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18" name="Text Box 147"/>
                <p:cNvSpPr txBox="1">
                  <a:spLocks noChangeArrowheads="1"/>
                </p:cNvSpPr>
                <p:nvPr/>
              </p:nvSpPr>
              <p:spPr bwMode="auto">
                <a:xfrm>
                  <a:off x="867" y="806"/>
                  <a:ext cx="804" cy="36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Internet</a:t>
                  </a:r>
                </a:p>
                <a:p>
                  <a:pPr algn="ctr" eaLnBrk="1" hangingPunct="1"/>
                  <a:r>
                    <a:rPr lang="en-US" altLang="en-US" dirty="0">
                      <a:solidFill>
                        <a:schemeClr val="bg1"/>
                      </a:solidFill>
                    </a:rPr>
                    <a:t>Layer</a:t>
                  </a:r>
                </a:p>
              </p:txBody>
            </p:sp>
          </p:grpSp>
          <p:grpSp>
            <p:nvGrpSpPr>
              <p:cNvPr id="46114" name="Group 148"/>
              <p:cNvGrpSpPr>
                <a:grpSpLocks/>
              </p:cNvGrpSpPr>
              <p:nvPr/>
            </p:nvGrpSpPr>
            <p:grpSpPr bwMode="auto">
              <a:xfrm>
                <a:off x="2294" y="3304"/>
                <a:ext cx="970" cy="432"/>
                <a:chOff x="758" y="768"/>
                <a:chExt cx="970" cy="432"/>
              </a:xfrm>
            </p:grpSpPr>
            <p:sp>
              <p:nvSpPr>
                <p:cNvPr id="46115" name="Rectangle 149"/>
                <p:cNvSpPr>
                  <a:spLocks noChangeArrowheads="1"/>
                </p:cNvSpPr>
                <p:nvPr/>
              </p:nvSpPr>
              <p:spPr bwMode="auto">
                <a:xfrm>
                  <a:off x="758" y="768"/>
                  <a:ext cx="970" cy="432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46116" name="Text Box 150"/>
                <p:cNvSpPr txBox="1">
                  <a:spLocks noChangeArrowheads="1"/>
                </p:cNvSpPr>
                <p:nvPr/>
              </p:nvSpPr>
              <p:spPr bwMode="auto">
                <a:xfrm>
                  <a:off x="819" y="806"/>
                  <a:ext cx="898" cy="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Network</a:t>
                  </a:r>
                </a:p>
                <a:p>
                  <a:pPr algn="ctr" eaLnBrk="1" hangingPunct="1"/>
                  <a:r>
                    <a:rPr lang="en-US" altLang="en-US">
                      <a:solidFill>
                        <a:schemeClr val="tx1"/>
                      </a:solidFill>
                    </a:rPr>
                    <a:t>Interface</a:t>
                  </a:r>
                </a:p>
              </p:txBody>
            </p:sp>
          </p:grpSp>
        </p:grpSp>
      </p:grpSp>
      <p:sp>
        <p:nvSpPr>
          <p:cNvPr id="46100" name="Line 151"/>
          <p:cNvSpPr>
            <a:spLocks noChangeShapeType="1"/>
          </p:cNvSpPr>
          <p:nvPr/>
        </p:nvSpPr>
        <p:spPr bwMode="auto">
          <a:xfrm>
            <a:off x="7010400" y="6477000"/>
            <a:ext cx="99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1" name="Line 152"/>
          <p:cNvSpPr>
            <a:spLocks noChangeShapeType="1"/>
          </p:cNvSpPr>
          <p:nvPr/>
        </p:nvSpPr>
        <p:spPr bwMode="auto">
          <a:xfrm>
            <a:off x="6705600" y="4953000"/>
            <a:ext cx="609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2" name="Line 153"/>
          <p:cNvSpPr>
            <a:spLocks noChangeShapeType="1"/>
          </p:cNvSpPr>
          <p:nvPr/>
        </p:nvSpPr>
        <p:spPr bwMode="auto">
          <a:xfrm>
            <a:off x="7924800" y="52578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6105" name="Group 156"/>
          <p:cNvGrpSpPr>
            <a:grpSpLocks/>
          </p:cNvGrpSpPr>
          <p:nvPr/>
        </p:nvGrpSpPr>
        <p:grpSpPr bwMode="auto">
          <a:xfrm>
            <a:off x="4191001" y="5715000"/>
            <a:ext cx="1019175" cy="687388"/>
            <a:chOff x="3547" y="3154"/>
            <a:chExt cx="642" cy="433"/>
          </a:xfrm>
        </p:grpSpPr>
        <p:sp>
          <p:nvSpPr>
            <p:cNvPr id="46107" name="Rectangle 157"/>
            <p:cNvSpPr>
              <a:spLocks noChangeArrowheads="1"/>
            </p:cNvSpPr>
            <p:nvPr/>
          </p:nvSpPr>
          <p:spPr bwMode="auto">
            <a:xfrm>
              <a:off x="3591" y="3279"/>
              <a:ext cx="47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000">
                  <a:solidFill>
                    <a:schemeClr val="bg1"/>
                  </a:solidFill>
                  <a:latin typeface="Times New Roman" panose="02020603050405020304" pitchFamily="18" charset="0"/>
                </a:rPr>
                <a:t>Net 5</a:t>
              </a:r>
            </a:p>
          </p:txBody>
        </p:sp>
        <p:grpSp>
          <p:nvGrpSpPr>
            <p:cNvPr id="46108" name="Group 158"/>
            <p:cNvGrpSpPr>
              <a:grpSpLocks/>
            </p:cNvGrpSpPr>
            <p:nvPr/>
          </p:nvGrpSpPr>
          <p:grpSpPr bwMode="auto">
            <a:xfrm>
              <a:off x="3547" y="3154"/>
              <a:ext cx="642" cy="433"/>
              <a:chOff x="3123" y="1640"/>
              <a:chExt cx="642" cy="433"/>
            </a:xfrm>
          </p:grpSpPr>
          <p:sp>
            <p:nvSpPr>
              <p:cNvPr id="4610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3123" y="1640"/>
                <a:ext cx="642" cy="43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61 w 21600"/>
                  <a:gd name="T13" fmla="*/ 3242 h 21600"/>
                  <a:gd name="T14" fmla="*/ 17092 w 21600"/>
                  <a:gd name="T15" fmla="*/ 1736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chemeClr val="folHlink"/>
              </a:solidFill>
              <a:ln w="12700">
                <a:solidFill>
                  <a:schemeClr val="hlink"/>
                </a:solidFill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6110" name="Rectangle 160"/>
              <p:cNvSpPr>
                <a:spLocks noChangeArrowheads="1"/>
              </p:cNvSpPr>
              <p:nvPr/>
            </p:nvSpPr>
            <p:spPr bwMode="auto">
              <a:xfrm>
                <a:off x="3219" y="1727"/>
                <a:ext cx="470" cy="25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200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Net 4</a:t>
                </a:r>
              </a:p>
            </p:txBody>
          </p:sp>
        </p:grpSp>
      </p:grpSp>
      <p:sp>
        <p:nvSpPr>
          <p:cNvPr id="46106" name="Line 161"/>
          <p:cNvSpPr>
            <a:spLocks noChangeShapeType="1"/>
          </p:cNvSpPr>
          <p:nvPr/>
        </p:nvSpPr>
        <p:spPr bwMode="auto">
          <a:xfrm>
            <a:off x="4419600" y="5029200"/>
            <a:ext cx="30480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11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9"/>
          <p:cNvSpPr>
            <a:spLocks noChangeArrowheads="1"/>
          </p:cNvSpPr>
          <p:nvPr/>
        </p:nvSpPr>
        <p:spPr bwMode="auto">
          <a:xfrm>
            <a:off x="462116" y="9346"/>
            <a:ext cx="11729884" cy="895530"/>
          </a:xfrm>
          <a:prstGeom prst="rect">
            <a:avLst/>
          </a:prstGeom>
          <a:solidFill>
            <a:srgbClr val="002060"/>
          </a:solidFill>
          <a:ex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rPr>
              <a:t>TCP/IP Protocol Suite</a:t>
            </a:r>
          </a:p>
        </p:txBody>
      </p:sp>
      <p:sp>
        <p:nvSpPr>
          <p:cNvPr id="47107" name="Text Box 40"/>
          <p:cNvSpPr txBox="1">
            <a:spLocks noChangeArrowheads="1"/>
          </p:cNvSpPr>
          <p:nvPr/>
        </p:nvSpPr>
        <p:spPr bwMode="auto">
          <a:xfrm>
            <a:off x="7156450" y="387350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(ICMP, ARP)</a:t>
            </a:r>
          </a:p>
        </p:txBody>
      </p:sp>
      <p:sp>
        <p:nvSpPr>
          <p:cNvPr id="372779" name="Text Box 43"/>
          <p:cNvSpPr txBox="1">
            <a:spLocks noChangeArrowheads="1"/>
          </p:cNvSpPr>
          <p:nvPr/>
        </p:nvSpPr>
        <p:spPr bwMode="auto">
          <a:xfrm>
            <a:off x="38100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Diverse network technologies</a:t>
            </a:r>
          </a:p>
        </p:txBody>
      </p:sp>
      <p:sp>
        <p:nvSpPr>
          <p:cNvPr id="372780" name="Text Box 44"/>
          <p:cNvSpPr txBox="1">
            <a:spLocks noChangeArrowheads="1"/>
          </p:cNvSpPr>
          <p:nvPr/>
        </p:nvSpPr>
        <p:spPr bwMode="auto">
          <a:xfrm>
            <a:off x="2209800" y="1981201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Reliable stream service</a:t>
            </a:r>
          </a:p>
        </p:txBody>
      </p:sp>
      <p:sp>
        <p:nvSpPr>
          <p:cNvPr id="372781" name="Text Box 45"/>
          <p:cNvSpPr txBox="1">
            <a:spLocks noChangeArrowheads="1"/>
          </p:cNvSpPr>
          <p:nvPr/>
        </p:nvSpPr>
        <p:spPr bwMode="auto">
          <a:xfrm>
            <a:off x="8763000" y="1936751"/>
            <a:ext cx="182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User</a:t>
            </a:r>
          </a:p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datagram service</a:t>
            </a:r>
          </a:p>
        </p:txBody>
      </p:sp>
      <p:sp>
        <p:nvSpPr>
          <p:cNvPr id="372782" name="Text Box 46"/>
          <p:cNvSpPr txBox="1">
            <a:spLocks noChangeArrowheads="1"/>
          </p:cNvSpPr>
          <p:nvPr/>
        </p:nvSpPr>
        <p:spPr bwMode="auto">
          <a:xfrm>
            <a:off x="5257800" y="1447801"/>
            <a:ext cx="236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Distributed applications</a:t>
            </a:r>
          </a:p>
        </p:txBody>
      </p:sp>
      <p:sp>
        <p:nvSpPr>
          <p:cNvPr id="47112" name="Rectangle 47"/>
          <p:cNvSpPr>
            <a:spLocks noChangeArrowheads="1"/>
          </p:cNvSpPr>
          <p:nvPr/>
        </p:nvSpPr>
        <p:spPr bwMode="auto">
          <a:xfrm>
            <a:off x="2632075" y="992188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3" name="Text Box 48"/>
          <p:cNvSpPr txBox="1">
            <a:spLocks noChangeArrowheads="1"/>
          </p:cNvSpPr>
          <p:nvPr/>
        </p:nvSpPr>
        <p:spPr bwMode="auto">
          <a:xfrm>
            <a:off x="2916238" y="1036639"/>
            <a:ext cx="946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47114" name="Rectangle 49"/>
          <p:cNvSpPr>
            <a:spLocks noChangeArrowheads="1"/>
          </p:cNvSpPr>
          <p:nvPr/>
        </p:nvSpPr>
        <p:spPr bwMode="auto">
          <a:xfrm>
            <a:off x="4467225" y="1000125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5" name="Text Box 50"/>
          <p:cNvSpPr txBox="1">
            <a:spLocks noChangeArrowheads="1"/>
          </p:cNvSpPr>
          <p:nvPr/>
        </p:nvSpPr>
        <p:spPr bwMode="auto">
          <a:xfrm>
            <a:off x="4675189" y="1044576"/>
            <a:ext cx="8905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SMTP</a:t>
            </a:r>
          </a:p>
        </p:txBody>
      </p:sp>
      <p:sp>
        <p:nvSpPr>
          <p:cNvPr id="47116" name="Rectangle 51"/>
          <p:cNvSpPr>
            <a:spLocks noChangeArrowheads="1"/>
          </p:cNvSpPr>
          <p:nvPr/>
        </p:nvSpPr>
        <p:spPr bwMode="auto">
          <a:xfrm>
            <a:off x="8101013" y="995363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7" name="Text Box 52"/>
          <p:cNvSpPr txBox="1">
            <a:spLocks noChangeArrowheads="1"/>
          </p:cNvSpPr>
          <p:nvPr/>
        </p:nvSpPr>
        <p:spPr bwMode="auto">
          <a:xfrm>
            <a:off x="8540750" y="1041401"/>
            <a:ext cx="6937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RTP</a:t>
            </a:r>
          </a:p>
        </p:txBody>
      </p:sp>
      <p:sp>
        <p:nvSpPr>
          <p:cNvPr id="47118" name="Rectangle 53"/>
          <p:cNvSpPr>
            <a:spLocks noChangeArrowheads="1"/>
          </p:cNvSpPr>
          <p:nvPr/>
        </p:nvSpPr>
        <p:spPr bwMode="auto">
          <a:xfrm>
            <a:off x="3875088" y="2182813"/>
            <a:ext cx="1460500" cy="46990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19" name="Text Box 54"/>
          <p:cNvSpPr txBox="1">
            <a:spLocks noChangeArrowheads="1"/>
          </p:cNvSpPr>
          <p:nvPr/>
        </p:nvSpPr>
        <p:spPr bwMode="auto">
          <a:xfrm>
            <a:off x="4181475" y="2214564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47120" name="Rectangle 55"/>
          <p:cNvSpPr>
            <a:spLocks noChangeArrowheads="1"/>
          </p:cNvSpPr>
          <p:nvPr/>
        </p:nvSpPr>
        <p:spPr bwMode="auto">
          <a:xfrm>
            <a:off x="7118350" y="2189163"/>
            <a:ext cx="1460500" cy="46990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7121" name="Text Box 56"/>
          <p:cNvSpPr txBox="1">
            <a:spLocks noChangeArrowheads="1"/>
          </p:cNvSpPr>
          <p:nvPr/>
        </p:nvSpPr>
        <p:spPr bwMode="auto">
          <a:xfrm>
            <a:off x="7410451" y="2220914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UDP</a:t>
            </a:r>
          </a:p>
        </p:txBody>
      </p:sp>
      <p:grpSp>
        <p:nvGrpSpPr>
          <p:cNvPr id="47122" name="Group 57"/>
          <p:cNvGrpSpPr>
            <a:grpSpLocks/>
          </p:cNvGrpSpPr>
          <p:nvPr/>
        </p:nvGrpSpPr>
        <p:grpSpPr bwMode="auto">
          <a:xfrm>
            <a:off x="5299075" y="3792538"/>
            <a:ext cx="1747838" cy="639762"/>
            <a:chOff x="1722" y="2347"/>
            <a:chExt cx="1101" cy="403"/>
          </a:xfrm>
        </p:grpSpPr>
        <p:sp>
          <p:nvSpPr>
            <p:cNvPr id="47144" name="Rectangle 58"/>
            <p:cNvSpPr>
              <a:spLocks noChangeArrowheads="1"/>
            </p:cNvSpPr>
            <p:nvPr/>
          </p:nvSpPr>
          <p:spPr bwMode="auto">
            <a:xfrm>
              <a:off x="1722" y="2347"/>
              <a:ext cx="1101" cy="403"/>
            </a:xfrm>
            <a:prstGeom prst="rect">
              <a:avLst/>
            </a:prstGeom>
            <a:solidFill>
              <a:srgbClr val="00B0F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45" name="Text Box 59"/>
            <p:cNvSpPr txBox="1">
              <a:spLocks noChangeArrowheads="1"/>
            </p:cNvSpPr>
            <p:nvPr/>
          </p:nvSpPr>
          <p:spPr bwMode="auto">
            <a:xfrm>
              <a:off x="2094" y="2441"/>
              <a:ext cx="2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 dirty="0">
                  <a:solidFill>
                    <a:schemeClr val="tx1"/>
                  </a:solidFill>
                </a:rPr>
                <a:t>IP</a:t>
              </a:r>
            </a:p>
          </p:txBody>
        </p:sp>
      </p:grpSp>
      <p:grpSp>
        <p:nvGrpSpPr>
          <p:cNvPr id="47123" name="Group 60"/>
          <p:cNvGrpSpPr>
            <a:grpSpLocks/>
          </p:cNvGrpSpPr>
          <p:nvPr/>
        </p:nvGrpSpPr>
        <p:grpSpPr bwMode="auto">
          <a:xfrm>
            <a:off x="2292350" y="5205413"/>
            <a:ext cx="2190750" cy="1109662"/>
            <a:chOff x="2277" y="3287"/>
            <a:chExt cx="1380" cy="699"/>
          </a:xfrm>
        </p:grpSpPr>
        <p:sp>
          <p:nvSpPr>
            <p:cNvPr id="47142" name="Rectangle 61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43" name="Text Box 62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1</a:t>
              </a:r>
            </a:p>
          </p:txBody>
        </p:sp>
      </p:grpSp>
      <p:sp>
        <p:nvSpPr>
          <p:cNvPr id="47124" name="Line 63"/>
          <p:cNvSpPr>
            <a:spLocks noChangeShapeType="1"/>
          </p:cNvSpPr>
          <p:nvPr/>
        </p:nvSpPr>
        <p:spPr bwMode="auto">
          <a:xfrm flipV="1">
            <a:off x="6089650" y="4448176"/>
            <a:ext cx="1588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Line 64"/>
          <p:cNvSpPr>
            <a:spLocks noChangeShapeType="1"/>
          </p:cNvSpPr>
          <p:nvPr/>
        </p:nvSpPr>
        <p:spPr bwMode="auto">
          <a:xfrm flipV="1">
            <a:off x="6373813" y="2674938"/>
            <a:ext cx="1465262" cy="1084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6" name="Line 65"/>
          <p:cNvSpPr>
            <a:spLocks noChangeShapeType="1"/>
          </p:cNvSpPr>
          <p:nvPr/>
        </p:nvSpPr>
        <p:spPr bwMode="auto">
          <a:xfrm flipH="1" flipV="1">
            <a:off x="4799014" y="2676526"/>
            <a:ext cx="1055687" cy="1095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Line 66"/>
          <p:cNvSpPr>
            <a:spLocks noChangeShapeType="1"/>
          </p:cNvSpPr>
          <p:nvPr/>
        </p:nvSpPr>
        <p:spPr bwMode="auto">
          <a:xfrm flipV="1">
            <a:off x="8174038" y="1474788"/>
            <a:ext cx="588962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67"/>
          <p:cNvSpPr>
            <a:spLocks noChangeShapeType="1"/>
          </p:cNvSpPr>
          <p:nvPr/>
        </p:nvSpPr>
        <p:spPr bwMode="auto">
          <a:xfrm flipV="1">
            <a:off x="4805364" y="1498601"/>
            <a:ext cx="5619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68"/>
          <p:cNvSpPr>
            <a:spLocks noChangeShapeType="1"/>
          </p:cNvSpPr>
          <p:nvPr/>
        </p:nvSpPr>
        <p:spPr bwMode="auto">
          <a:xfrm>
            <a:off x="3497264" y="1487488"/>
            <a:ext cx="763587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30" name="Group 69"/>
          <p:cNvGrpSpPr>
            <a:grpSpLocks/>
          </p:cNvGrpSpPr>
          <p:nvPr/>
        </p:nvGrpSpPr>
        <p:grpSpPr bwMode="auto">
          <a:xfrm>
            <a:off x="7859713" y="5200651"/>
            <a:ext cx="2190750" cy="1109663"/>
            <a:chOff x="2277" y="3287"/>
            <a:chExt cx="1380" cy="699"/>
          </a:xfrm>
        </p:grpSpPr>
        <p:sp>
          <p:nvSpPr>
            <p:cNvPr id="47140" name="Rectangle 70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41" name="Text Box 71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3</a:t>
              </a:r>
            </a:p>
          </p:txBody>
        </p:sp>
      </p:grpSp>
      <p:grpSp>
        <p:nvGrpSpPr>
          <p:cNvPr id="47131" name="Group 72"/>
          <p:cNvGrpSpPr>
            <a:grpSpLocks/>
          </p:cNvGrpSpPr>
          <p:nvPr/>
        </p:nvGrpSpPr>
        <p:grpSpPr bwMode="auto">
          <a:xfrm>
            <a:off x="4949825" y="5253038"/>
            <a:ext cx="2190750" cy="1109662"/>
            <a:chOff x="2277" y="3287"/>
            <a:chExt cx="1380" cy="699"/>
          </a:xfrm>
        </p:grpSpPr>
        <p:sp>
          <p:nvSpPr>
            <p:cNvPr id="47138" name="Rectangle 73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47139" name="Text Box 74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2</a:t>
              </a:r>
            </a:p>
          </p:txBody>
        </p:sp>
      </p:grpSp>
      <p:sp>
        <p:nvSpPr>
          <p:cNvPr id="47132" name="Line 75"/>
          <p:cNvSpPr>
            <a:spLocks noChangeShapeType="1"/>
          </p:cNvSpPr>
          <p:nvPr/>
        </p:nvSpPr>
        <p:spPr bwMode="auto">
          <a:xfrm flipH="1" flipV="1">
            <a:off x="6410326" y="4494213"/>
            <a:ext cx="2557463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76"/>
          <p:cNvSpPr>
            <a:spLocks noChangeShapeType="1"/>
          </p:cNvSpPr>
          <p:nvPr/>
        </p:nvSpPr>
        <p:spPr bwMode="auto">
          <a:xfrm flipV="1">
            <a:off x="3267076" y="4481514"/>
            <a:ext cx="2519363" cy="693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Rectangle 77"/>
          <p:cNvSpPr>
            <a:spLocks noChangeArrowheads="1"/>
          </p:cNvSpPr>
          <p:nvPr/>
        </p:nvSpPr>
        <p:spPr bwMode="auto">
          <a:xfrm>
            <a:off x="6218238" y="992188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7135" name="Text Box 78"/>
          <p:cNvSpPr txBox="1">
            <a:spLocks noChangeArrowheads="1"/>
          </p:cNvSpPr>
          <p:nvPr/>
        </p:nvSpPr>
        <p:spPr bwMode="auto">
          <a:xfrm>
            <a:off x="6607175" y="1038226"/>
            <a:ext cx="7953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47136" name="Line 79"/>
          <p:cNvSpPr>
            <a:spLocks noChangeShapeType="1"/>
          </p:cNvSpPr>
          <p:nvPr/>
        </p:nvSpPr>
        <p:spPr bwMode="auto">
          <a:xfrm flipH="1" flipV="1">
            <a:off x="6935788" y="1470025"/>
            <a:ext cx="647700" cy="693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816" name="Text Box 80"/>
          <p:cNvSpPr txBox="1">
            <a:spLocks noChangeArrowheads="1"/>
          </p:cNvSpPr>
          <p:nvPr/>
        </p:nvSpPr>
        <p:spPr bwMode="auto">
          <a:xfrm>
            <a:off x="2209801" y="3733801"/>
            <a:ext cx="291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Best-effort  </a:t>
            </a:r>
          </a:p>
          <a:p>
            <a:pPr eaLnBrk="1" hangingPunct="1"/>
            <a:r>
              <a:rPr lang="en-US" altLang="en-US" sz="2400" b="1">
                <a:solidFill>
                  <a:schemeClr val="tx2"/>
                </a:solidFill>
              </a:rPr>
              <a:t>connectionless packet transfer</a:t>
            </a:r>
          </a:p>
        </p:txBody>
      </p:sp>
    </p:spTree>
    <p:extLst>
      <p:ext uri="{BB962C8B-B14F-4D97-AF65-F5344CB8AC3E}">
        <p14:creationId xmlns:p14="http://schemas.microsoft.com/office/powerpoint/2010/main" val="18228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7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2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79" grpId="0"/>
      <p:bldP spid="372780" grpId="0"/>
      <p:bldP spid="372781" grpId="0"/>
      <p:bldP spid="372782" grpId="0"/>
      <p:bldP spid="37281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Internet Names &amp; Addresses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29033"/>
            <a:ext cx="5626100" cy="50161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 b="1" dirty="0"/>
              <a:t>Internet Names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Domain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Unique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Independent of physical location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Facilitate memorization by humans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Organization under single administrative unit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Host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Name given to host computer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User Name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altLang="en-US" sz="2000" dirty="0"/>
              <a:t>Name assigned to user</a:t>
            </a:r>
          </a:p>
          <a:p>
            <a:pPr marL="742950" lvl="1" indent="-285750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leongarcia@comm.utoronto.ca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54994" y="1225859"/>
            <a:ext cx="5486400" cy="490506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b="1" dirty="0"/>
              <a:t>Internet Addresses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Each host has globally unique </a:t>
            </a:r>
            <a:r>
              <a:rPr lang="en-US" altLang="en-US" sz="2000" i="1" dirty="0"/>
              <a:t>logical</a:t>
            </a:r>
            <a:r>
              <a:rPr lang="en-US" altLang="en-US" sz="2000" dirty="0"/>
              <a:t> 32 bit IP address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Separate address for each physical connection to a network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Routing decision is done based on destination IP address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IP address has two parts: </a:t>
            </a:r>
            <a:r>
              <a:rPr lang="en-US" altLang="en-US" sz="2000" i="1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/>
              <a:t>netid</a:t>
            </a:r>
            <a:r>
              <a:rPr lang="en-US" altLang="en-US" sz="2000" dirty="0"/>
              <a:t> and </a:t>
            </a:r>
            <a:r>
              <a:rPr lang="en-US" altLang="en-US" sz="2000" i="1" dirty="0" err="1"/>
              <a:t>hostid</a:t>
            </a:r>
            <a:endParaRPr lang="en-US" altLang="en-US" sz="2000" i="1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/>
              <a:t>netid</a:t>
            </a:r>
            <a:r>
              <a:rPr lang="en-US" altLang="en-US" sz="2000" dirty="0"/>
              <a:t> unique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i="1" dirty="0" err="1"/>
              <a:t>netid</a:t>
            </a:r>
            <a:r>
              <a:rPr lang="en-US" altLang="en-US" sz="2000" dirty="0"/>
              <a:t> facilitates routing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Dotted Decimal Notation: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int1.int2.int3.int4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(</a:t>
            </a:r>
            <a:r>
              <a:rPr lang="en-US" altLang="en-US" sz="2000" dirty="0" err="1"/>
              <a:t>intj</a:t>
            </a:r>
            <a:r>
              <a:rPr lang="en-US" altLang="en-US" sz="2000" dirty="0"/>
              <a:t> = </a:t>
            </a:r>
            <a:r>
              <a:rPr lang="en-US" altLang="en-US" sz="2000" dirty="0" err="1"/>
              <a:t>jth</a:t>
            </a:r>
            <a:r>
              <a:rPr lang="en-US" altLang="en-US" sz="2000" dirty="0"/>
              <a:t> octet)	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 dirty="0"/>
              <a:t>	128.100.10.13	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886201" y="6248401"/>
            <a:ext cx="4316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DNS resolves IP name to IP address</a:t>
            </a:r>
          </a:p>
        </p:txBody>
      </p:sp>
    </p:spTree>
    <p:extLst>
      <p:ext uri="{BB962C8B-B14F-4D97-AF65-F5344CB8AC3E}">
        <p14:creationId xmlns:p14="http://schemas.microsoft.com/office/powerpoint/2010/main" val="21819390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Physical Addresses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LANs (and other networks) assign physical addresses to the physical attachment to the network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The network uses its own address to transfer packets or frames to the appropriate destination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IP address needs to be resolved to physical address at each IP network interface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Example:  Ethernet uses 48-bit addresses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Each Ethernet network interface card (NIC) has globally unique Medium Access Control (MAC) or physical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First 24 bits identify NIC manufacturer; second 24 bits are serial number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00:90:27:96:68:07   12 hex numbers</a:t>
            </a:r>
          </a:p>
        </p:txBody>
      </p:sp>
      <p:sp>
        <p:nvSpPr>
          <p:cNvPr id="49156" name="AutoShape 4"/>
          <p:cNvSpPr>
            <a:spLocks/>
          </p:cNvSpPr>
          <p:nvPr/>
        </p:nvSpPr>
        <p:spPr bwMode="auto">
          <a:xfrm rot="16200000">
            <a:off x="3045542" y="5011994"/>
            <a:ext cx="228600" cy="990600"/>
          </a:xfrm>
          <a:prstGeom prst="leftBrace">
            <a:avLst>
              <a:gd name="adj1" fmla="val 36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893143" y="5672395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/>
                </a:solidFill>
              </a:rPr>
              <a:t>Intel</a:t>
            </a:r>
          </a:p>
        </p:txBody>
      </p:sp>
    </p:spTree>
    <p:extLst>
      <p:ext uri="{BB962C8B-B14F-4D97-AF65-F5344CB8AC3E}">
        <p14:creationId xmlns:p14="http://schemas.microsoft.com/office/powerpoint/2010/main" val="38186398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sz="3500">
                <a:ea typeface="굴림" pitchFamily="50" charset="-128"/>
              </a:rPr>
              <a:t>More Information on IP Address and Subnetting</a:t>
            </a:r>
            <a:endParaRPr lang="en-US" altLang="en-US" sz="350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ea typeface="굴림" pitchFamily="50" charset="-128"/>
              </a:rPr>
              <a:t>Click </a:t>
            </a:r>
            <a:r>
              <a:rPr lang="en-US" altLang="ko-KR" dirty="0">
                <a:ea typeface="굴림" pitchFamily="50" charset="-128"/>
                <a:hlinkClick r:id="rId2" action="ppaction://hlinkpres?slideindex=1&amp;slidetitle="/>
              </a:rPr>
              <a:t>here</a:t>
            </a:r>
            <a:r>
              <a:rPr lang="en-US" altLang="ko-KR" dirty="0">
                <a:ea typeface="굴림" pitchFamily="50" charset="-128"/>
              </a:rPr>
              <a:t> or go to Lecture 2-1 Note for more information on IP addressing and </a:t>
            </a:r>
            <a:r>
              <a:rPr lang="en-US" altLang="ko-KR" dirty="0" err="1">
                <a:ea typeface="굴림" pitchFamily="50" charset="-128"/>
              </a:rPr>
              <a:t>Subnetting</a:t>
            </a:r>
            <a:endParaRPr lang="en-US" altLang="ko-KR" dirty="0">
              <a:ea typeface="굴림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353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Web Browsing Application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600"/>
              <a:t>World Wide Web allows users to access resources (i.e. documents) located in computers connected to the Internet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Documents are prepared using HyperText Markup Language (HTML)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A browser application program is used to access the web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The browser displays HTML documents that include </a:t>
            </a:r>
            <a:r>
              <a:rPr lang="en-US" altLang="en-US" sz="2600" i="1"/>
              <a:t>links</a:t>
            </a:r>
            <a:r>
              <a:rPr lang="en-US" altLang="en-US" sz="2600"/>
              <a:t> to other documents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Each link references a </a:t>
            </a:r>
            <a:r>
              <a:rPr lang="en-US" altLang="en-US" sz="2600" i="1"/>
              <a:t>Uniform Resource Locator</a:t>
            </a:r>
            <a:r>
              <a:rPr lang="en-US" altLang="en-US" sz="2600"/>
              <a:t> (URL) that gives the name of the machine and the location of the given document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600"/>
              <a:t>Let’s see what happens when a user clicks on a link</a:t>
            </a:r>
          </a:p>
          <a:p>
            <a:pPr eaLnBrk="1" hangingPunct="1">
              <a:lnSpc>
                <a:spcPct val="8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67600215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32" y="-6349"/>
            <a:ext cx="11741867" cy="920583"/>
          </a:xfrm>
        </p:spPr>
        <p:txBody>
          <a:bodyPr/>
          <a:lstStyle/>
          <a:p>
            <a:pPr eaLnBrk="1" hangingPunct="1"/>
            <a:r>
              <a:rPr lang="en-US" altLang="en-US" dirty="0"/>
              <a:t>Example internet</a:t>
            </a:r>
          </a:p>
        </p:txBody>
      </p:sp>
      <p:sp>
        <p:nvSpPr>
          <p:cNvPr id="51203" name="Line 32"/>
          <p:cNvSpPr>
            <a:spLocks noChangeShapeType="1"/>
          </p:cNvSpPr>
          <p:nvPr/>
        </p:nvSpPr>
        <p:spPr bwMode="auto">
          <a:xfrm>
            <a:off x="3343275" y="23971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4" name="Group 33"/>
          <p:cNvGrpSpPr>
            <a:grpSpLocks/>
          </p:cNvGrpSpPr>
          <p:nvPr/>
        </p:nvGrpSpPr>
        <p:grpSpPr bwMode="auto">
          <a:xfrm>
            <a:off x="4410076" y="2778125"/>
            <a:ext cx="771525" cy="685800"/>
            <a:chOff x="2715" y="1368"/>
            <a:chExt cx="587" cy="521"/>
          </a:xfrm>
        </p:grpSpPr>
        <p:grpSp>
          <p:nvGrpSpPr>
            <p:cNvPr id="51294" name="Group 34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1307" name="Rectangle 35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8" name="Rectangle 36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1295" name="Group 37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1304" name="Freeform 38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5" name="Freeform 39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6" name="Freeform 40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96" name="Group 41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1297" name="Rectangle 42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98" name="Rectangle 43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99" name="Rectangle 44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0" name="Rectangle 45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1" name="Oval 46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2" name="Oval 47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303" name="Oval 48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grpSp>
        <p:nvGrpSpPr>
          <p:cNvPr id="51205" name="Group 49"/>
          <p:cNvGrpSpPr>
            <a:grpSpLocks/>
          </p:cNvGrpSpPr>
          <p:nvPr/>
        </p:nvGrpSpPr>
        <p:grpSpPr bwMode="auto">
          <a:xfrm>
            <a:off x="3184525" y="1214439"/>
            <a:ext cx="1073150" cy="725487"/>
            <a:chOff x="668" y="455"/>
            <a:chExt cx="756" cy="526"/>
          </a:xfrm>
        </p:grpSpPr>
        <p:sp>
          <p:nvSpPr>
            <p:cNvPr id="51278" name="Freeform 50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279" name="Group 51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1287" name="Group 52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1291" name="Freeform 53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92" name="Freeform 54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93" name="Freeform 55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288" name="Rectangle 56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89" name="Rectangle 57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90" name="Rectangle 58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1280" name="Rectangle 59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1" name="Rectangle 60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2" name="Rectangle 61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3" name="Rectangle 62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4" name="Rectangle 63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5" name="Rectangle 64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1286" name="Rectangle 65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1206" name="Line 66"/>
          <p:cNvSpPr>
            <a:spLocks noChangeShapeType="1"/>
          </p:cNvSpPr>
          <p:nvPr/>
        </p:nvSpPr>
        <p:spPr bwMode="auto">
          <a:xfrm>
            <a:off x="4181475" y="19399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67"/>
          <p:cNvSpPr>
            <a:spLocks noChangeShapeType="1"/>
          </p:cNvSpPr>
          <p:nvPr/>
        </p:nvSpPr>
        <p:spPr bwMode="auto">
          <a:xfrm>
            <a:off x="4714875" y="2397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Rectangle 68"/>
          <p:cNvSpPr>
            <a:spLocks noChangeArrowheads="1"/>
          </p:cNvSpPr>
          <p:nvPr/>
        </p:nvSpPr>
        <p:spPr bwMode="auto">
          <a:xfrm>
            <a:off x="4867275" y="1635125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1209" name="Line 69"/>
          <p:cNvSpPr>
            <a:spLocks noChangeShapeType="1"/>
          </p:cNvSpPr>
          <p:nvPr/>
        </p:nvSpPr>
        <p:spPr bwMode="auto">
          <a:xfrm>
            <a:off x="5324475" y="20161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0" name="Group 70"/>
          <p:cNvGrpSpPr>
            <a:grpSpLocks/>
          </p:cNvGrpSpPr>
          <p:nvPr/>
        </p:nvGrpSpPr>
        <p:grpSpPr bwMode="auto">
          <a:xfrm>
            <a:off x="8601076" y="1406525"/>
            <a:ext cx="771525" cy="685800"/>
            <a:chOff x="2715" y="1368"/>
            <a:chExt cx="587" cy="521"/>
          </a:xfrm>
        </p:grpSpPr>
        <p:grpSp>
          <p:nvGrpSpPr>
            <p:cNvPr id="51263" name="Group 71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1276" name="Rectangle 72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7" name="Rectangle 73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1264" name="Group 74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1273" name="Freeform 75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4" name="Freeform 76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5" name="Freeform 77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265" name="Group 78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1266" name="Rectangle 79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67" name="Rectangle 80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68" name="Rectangle 81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69" name="Rectangle 82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0" name="Oval 83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1" name="Oval 84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1272" name="Oval 85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1211" name="Line 86"/>
          <p:cNvSpPr>
            <a:spLocks noChangeShapeType="1"/>
          </p:cNvSpPr>
          <p:nvPr/>
        </p:nvSpPr>
        <p:spPr bwMode="auto">
          <a:xfrm>
            <a:off x="5705475" y="1863725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Text Box 87"/>
          <p:cNvSpPr txBox="1">
            <a:spLocks noChangeArrowheads="1"/>
          </p:cNvSpPr>
          <p:nvPr/>
        </p:nvSpPr>
        <p:spPr bwMode="auto">
          <a:xfrm>
            <a:off x="3327400" y="19208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1213" name="Text Box 88"/>
          <p:cNvSpPr txBox="1">
            <a:spLocks noChangeArrowheads="1"/>
          </p:cNvSpPr>
          <p:nvPr/>
        </p:nvSpPr>
        <p:spPr bwMode="auto">
          <a:xfrm>
            <a:off x="3983038" y="19748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1214" name="Text Box 89"/>
          <p:cNvSpPr txBox="1">
            <a:spLocks noChangeArrowheads="1"/>
          </p:cNvSpPr>
          <p:nvPr/>
        </p:nvSpPr>
        <p:spPr bwMode="auto">
          <a:xfrm>
            <a:off x="4410075" y="35337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(1,2)</a:t>
            </a:r>
          </a:p>
        </p:txBody>
      </p:sp>
      <p:sp>
        <p:nvSpPr>
          <p:cNvPr id="51215" name="Text Box 90"/>
          <p:cNvSpPr txBox="1">
            <a:spLocks noChangeArrowheads="1"/>
          </p:cNvSpPr>
          <p:nvPr/>
        </p:nvSpPr>
        <p:spPr bwMode="auto">
          <a:xfrm>
            <a:off x="4406900" y="2408238"/>
            <a:ext cx="33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>
                <a:solidFill>
                  <a:schemeClr val="tx1"/>
                </a:solidFill>
              </a:rPr>
              <a:t>w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1216" name="Text Box 91"/>
          <p:cNvSpPr txBox="1">
            <a:spLocks noChangeArrowheads="1"/>
          </p:cNvSpPr>
          <p:nvPr/>
        </p:nvSpPr>
        <p:spPr bwMode="auto">
          <a:xfrm>
            <a:off x="5626100" y="1549400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1217" name="Text Box 92"/>
          <p:cNvSpPr txBox="1">
            <a:spLocks noChangeArrowheads="1"/>
          </p:cNvSpPr>
          <p:nvPr/>
        </p:nvSpPr>
        <p:spPr bwMode="auto">
          <a:xfrm>
            <a:off x="4724401" y="2000250"/>
            <a:ext cx="84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1218" name="Text Box 93"/>
          <p:cNvSpPr txBox="1">
            <a:spLocks noChangeArrowheads="1"/>
          </p:cNvSpPr>
          <p:nvPr/>
        </p:nvSpPr>
        <p:spPr bwMode="auto">
          <a:xfrm>
            <a:off x="8745538" y="2087563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1219" name="Text Box 94"/>
          <p:cNvSpPr txBox="1">
            <a:spLocks noChangeArrowheads="1"/>
          </p:cNvSpPr>
          <p:nvPr/>
        </p:nvSpPr>
        <p:spPr bwMode="auto">
          <a:xfrm>
            <a:off x="6708775" y="1822451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tx1"/>
                </a:solidFill>
              </a:rPr>
              <a:t>PPP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</a:rPr>
              <a:t>Netid=2</a:t>
            </a:r>
          </a:p>
        </p:txBody>
      </p:sp>
      <p:sp>
        <p:nvSpPr>
          <p:cNvPr id="51220" name="Text Box 95"/>
          <p:cNvSpPr txBox="1">
            <a:spLocks noChangeArrowheads="1"/>
          </p:cNvSpPr>
          <p:nvPr/>
        </p:nvSpPr>
        <p:spPr bwMode="auto">
          <a:xfrm>
            <a:off x="2809875" y="2549526"/>
            <a:ext cx="137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>
                <a:solidFill>
                  <a:schemeClr val="tx1"/>
                </a:solidFill>
              </a:rPr>
              <a:t>Ethernet</a:t>
            </a:r>
          </a:p>
          <a:p>
            <a:pPr algn="ctr"/>
            <a:r>
              <a:rPr lang="en-US" altLang="en-US" sz="2000">
                <a:solidFill>
                  <a:schemeClr val="tx1"/>
                </a:solidFill>
              </a:rPr>
              <a:t>(netid=1)</a:t>
            </a:r>
          </a:p>
        </p:txBody>
      </p:sp>
      <p:sp>
        <p:nvSpPr>
          <p:cNvPr id="51221" name="Text Box 100"/>
          <p:cNvSpPr txBox="1">
            <a:spLocks noChangeArrowheads="1"/>
          </p:cNvSpPr>
          <p:nvPr/>
        </p:nvSpPr>
        <p:spPr bwMode="auto">
          <a:xfrm>
            <a:off x="8763000" y="1143000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1222" name="Text Box 101"/>
          <p:cNvSpPr txBox="1">
            <a:spLocks noChangeArrowheads="1"/>
          </p:cNvSpPr>
          <p:nvPr/>
        </p:nvSpPr>
        <p:spPr bwMode="auto">
          <a:xfrm>
            <a:off x="3241675" y="1171575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1223" name="Text Box 102"/>
          <p:cNvSpPr txBox="1">
            <a:spLocks noChangeArrowheads="1"/>
          </p:cNvSpPr>
          <p:nvPr/>
        </p:nvSpPr>
        <p:spPr bwMode="auto">
          <a:xfrm>
            <a:off x="4905375" y="13462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1224" name="Text Box 103"/>
          <p:cNvSpPr txBox="1">
            <a:spLocks noChangeArrowheads="1"/>
          </p:cNvSpPr>
          <p:nvPr/>
        </p:nvSpPr>
        <p:spPr bwMode="auto">
          <a:xfrm>
            <a:off x="5248275" y="289718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Workstation</a:t>
            </a:r>
          </a:p>
        </p:txBody>
      </p:sp>
      <p:graphicFrame>
        <p:nvGraphicFramePr>
          <p:cNvPr id="502007" name="Group 247"/>
          <p:cNvGraphicFramePr>
            <a:graphicFrameLocks noGrp="1"/>
          </p:cNvGraphicFramePr>
          <p:nvPr>
            <p:ph idx="1"/>
          </p:nvPr>
        </p:nvGraphicFramePr>
        <p:xfrm>
          <a:off x="2819400" y="4038600"/>
          <a:ext cx="6629400" cy="2622550"/>
        </p:xfrm>
        <a:graphic>
          <a:graphicData uri="http://schemas.openxmlformats.org/drawingml/2006/table">
            <a:tbl>
              <a:tblPr/>
              <a:tblGrid>
                <a:gridCol w="165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02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netid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hostid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Physical address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server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workstation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router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1262" name="Text Box 246"/>
          <p:cNvSpPr txBox="1">
            <a:spLocks noChangeArrowheads="1"/>
          </p:cNvSpPr>
          <p:nvPr/>
        </p:nvSpPr>
        <p:spPr bwMode="auto">
          <a:xfrm>
            <a:off x="6934200" y="2667001"/>
            <a:ext cx="321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*PPP does not use addresses</a:t>
            </a:r>
          </a:p>
        </p:txBody>
      </p:sp>
    </p:spTree>
    <p:extLst>
      <p:ext uri="{BB962C8B-B14F-4D97-AF65-F5344CB8AC3E}">
        <p14:creationId xmlns:p14="http://schemas.microsoft.com/office/powerpoint/2010/main" val="1428139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Encapsulation</a:t>
            </a:r>
          </a:p>
        </p:txBody>
      </p:sp>
      <p:sp>
        <p:nvSpPr>
          <p:cNvPr id="52227" name="Rectangle 12"/>
          <p:cNvSpPr>
            <a:spLocks noChangeArrowheads="1"/>
          </p:cNvSpPr>
          <p:nvPr/>
        </p:nvSpPr>
        <p:spPr bwMode="auto">
          <a:xfrm>
            <a:off x="530941" y="4953001"/>
            <a:ext cx="1094330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692150" indent="-347663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Ethernet header contains: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source and destination physical addresses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network protocol type (e.g. IP)</a:t>
            </a:r>
          </a:p>
        </p:txBody>
      </p:sp>
      <p:sp>
        <p:nvSpPr>
          <p:cNvPr id="52228" name="AutoShape 21"/>
          <p:cNvSpPr>
            <a:spLocks noChangeArrowheads="1"/>
          </p:cNvSpPr>
          <p:nvPr/>
        </p:nvSpPr>
        <p:spPr bwMode="auto">
          <a:xfrm>
            <a:off x="6324601" y="32004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52229" name="Group 41"/>
          <p:cNvGrpSpPr>
            <a:grpSpLocks/>
          </p:cNvGrpSpPr>
          <p:nvPr/>
        </p:nvGrpSpPr>
        <p:grpSpPr bwMode="auto">
          <a:xfrm>
            <a:off x="4495800" y="2362201"/>
            <a:ext cx="3911600" cy="619125"/>
            <a:chOff x="1872" y="1488"/>
            <a:chExt cx="2464" cy="390"/>
          </a:xfrm>
        </p:grpSpPr>
        <p:sp>
          <p:nvSpPr>
            <p:cNvPr id="52239" name="Rectangle 23"/>
            <p:cNvSpPr>
              <a:spLocks noChangeArrowheads="1"/>
            </p:cNvSpPr>
            <p:nvPr/>
          </p:nvSpPr>
          <p:spPr bwMode="auto">
            <a:xfrm>
              <a:off x="1872" y="1488"/>
              <a:ext cx="592" cy="39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chemeClr val="tx1"/>
                  </a:solidFill>
                </a:rPr>
                <a:t>IP header</a:t>
              </a:r>
            </a:p>
          </p:txBody>
        </p:sp>
        <p:grpSp>
          <p:nvGrpSpPr>
            <p:cNvPr id="52240" name="Group 26"/>
            <p:cNvGrpSpPr>
              <a:grpSpLocks/>
            </p:cNvGrpSpPr>
            <p:nvPr/>
          </p:nvGrpSpPr>
          <p:grpSpPr bwMode="auto">
            <a:xfrm>
              <a:off x="2448" y="1488"/>
              <a:ext cx="1888" cy="390"/>
              <a:chOff x="2928" y="336"/>
              <a:chExt cx="1312" cy="390"/>
            </a:xfrm>
          </p:grpSpPr>
          <p:sp>
            <p:nvSpPr>
              <p:cNvPr id="52241" name="Rectangle 27"/>
              <p:cNvSpPr>
                <a:spLocks noChangeArrowheads="1"/>
              </p:cNvSpPr>
              <p:nvPr/>
            </p:nvSpPr>
            <p:spPr bwMode="auto">
              <a:xfrm>
                <a:off x="2928" y="336"/>
                <a:ext cx="1312" cy="39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</p:txBody>
          </p:sp>
          <p:sp>
            <p:nvSpPr>
              <p:cNvPr id="52242" name="Text Box 28"/>
              <p:cNvSpPr txBox="1">
                <a:spLocks noChangeArrowheads="1"/>
              </p:cNvSpPr>
              <p:nvPr/>
            </p:nvSpPr>
            <p:spPr bwMode="auto">
              <a:xfrm>
                <a:off x="2976" y="432"/>
                <a:ext cx="11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>
                    <a:solidFill>
                      <a:schemeClr val="bg1"/>
                    </a:solidFill>
                  </a:rPr>
                  <a:t>           IP Payload</a:t>
                </a:r>
              </a:p>
            </p:txBody>
          </p:sp>
        </p:grpSp>
      </p:grpSp>
      <p:grpSp>
        <p:nvGrpSpPr>
          <p:cNvPr id="52230" name="Group 47"/>
          <p:cNvGrpSpPr>
            <a:grpSpLocks/>
          </p:cNvGrpSpPr>
          <p:nvPr/>
        </p:nvGrpSpPr>
        <p:grpSpPr bwMode="auto">
          <a:xfrm>
            <a:off x="3352800" y="3657601"/>
            <a:ext cx="5791200" cy="619125"/>
            <a:chOff x="1152" y="2304"/>
            <a:chExt cx="3648" cy="390"/>
          </a:xfrm>
        </p:grpSpPr>
        <p:sp>
          <p:nvSpPr>
            <p:cNvPr id="52231" name="Rectangle 30"/>
            <p:cNvSpPr>
              <a:spLocks noChangeArrowheads="1"/>
            </p:cNvSpPr>
            <p:nvPr/>
          </p:nvSpPr>
          <p:spPr bwMode="auto">
            <a:xfrm>
              <a:off x="1152" y="2304"/>
              <a:ext cx="720" cy="39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chemeClr val="tx1"/>
                  </a:solidFill>
                </a:rPr>
                <a:t>Ethernet header</a:t>
              </a:r>
            </a:p>
          </p:txBody>
        </p:sp>
        <p:sp>
          <p:nvSpPr>
            <p:cNvPr id="52232" name="Rectangle 39"/>
            <p:cNvSpPr>
              <a:spLocks noChangeArrowheads="1"/>
            </p:cNvSpPr>
            <p:nvPr/>
          </p:nvSpPr>
          <p:spPr bwMode="auto">
            <a:xfrm>
              <a:off x="4320" y="2304"/>
              <a:ext cx="480" cy="39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700">
                <a:solidFill>
                  <a:schemeClr val="bg1"/>
                </a:solidFill>
              </a:endParaRPr>
            </a:p>
            <a:p>
              <a:pPr algn="ctr"/>
              <a:endParaRPr lang="en-US" altLang="en-US" sz="1700">
                <a:solidFill>
                  <a:schemeClr val="bg1"/>
                </a:solidFill>
              </a:endParaRPr>
            </a:p>
          </p:txBody>
        </p:sp>
        <p:sp>
          <p:nvSpPr>
            <p:cNvPr id="52233" name="Text Box 40"/>
            <p:cNvSpPr txBox="1">
              <a:spLocks noChangeArrowheads="1"/>
            </p:cNvSpPr>
            <p:nvPr/>
          </p:nvSpPr>
          <p:spPr bwMode="auto">
            <a:xfrm>
              <a:off x="4348" y="2375"/>
              <a:ext cx="404" cy="2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>
                  <a:solidFill>
                    <a:schemeClr val="tx1"/>
                  </a:solidFill>
                </a:rPr>
                <a:t>FCS</a:t>
              </a:r>
            </a:p>
          </p:txBody>
        </p:sp>
        <p:grpSp>
          <p:nvGrpSpPr>
            <p:cNvPr id="52234" name="Group 42"/>
            <p:cNvGrpSpPr>
              <a:grpSpLocks/>
            </p:cNvGrpSpPr>
            <p:nvPr/>
          </p:nvGrpSpPr>
          <p:grpSpPr bwMode="auto">
            <a:xfrm>
              <a:off x="1872" y="2304"/>
              <a:ext cx="2464" cy="390"/>
              <a:chOff x="1872" y="1488"/>
              <a:chExt cx="2464" cy="390"/>
            </a:xfrm>
          </p:grpSpPr>
          <p:sp>
            <p:nvSpPr>
              <p:cNvPr id="52235" name="Rectangle 43"/>
              <p:cNvSpPr>
                <a:spLocks noChangeArrowheads="1"/>
              </p:cNvSpPr>
              <p:nvPr/>
            </p:nvSpPr>
            <p:spPr bwMode="auto">
              <a:xfrm>
                <a:off x="1872" y="1488"/>
                <a:ext cx="592" cy="39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700" dirty="0">
                    <a:solidFill>
                      <a:schemeClr val="tx1"/>
                    </a:solidFill>
                  </a:rPr>
                  <a:t>IP header</a:t>
                </a:r>
              </a:p>
            </p:txBody>
          </p:sp>
          <p:grpSp>
            <p:nvGrpSpPr>
              <p:cNvPr id="52236" name="Group 44"/>
              <p:cNvGrpSpPr>
                <a:grpSpLocks/>
              </p:cNvGrpSpPr>
              <p:nvPr/>
            </p:nvGrpSpPr>
            <p:grpSpPr bwMode="auto">
              <a:xfrm>
                <a:off x="2448" y="1488"/>
                <a:ext cx="1888" cy="390"/>
                <a:chOff x="2928" y="336"/>
                <a:chExt cx="1312" cy="390"/>
              </a:xfrm>
            </p:grpSpPr>
            <p:sp>
              <p:nvSpPr>
                <p:cNvPr id="52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2928" y="336"/>
                  <a:ext cx="1312" cy="390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1700">
                    <a:solidFill>
                      <a:schemeClr val="bg1"/>
                    </a:solidFill>
                  </a:endParaRPr>
                </a:p>
                <a:p>
                  <a:pPr algn="ctr"/>
                  <a:endParaRPr lang="en-US" altLang="en-US" sz="17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238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2976" y="432"/>
                  <a:ext cx="117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>
                      <a:solidFill>
                        <a:schemeClr val="bg1"/>
                      </a:solidFill>
                    </a:rPr>
                    <a:t>           IP Payload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45159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Freeform 2"/>
          <p:cNvSpPr>
            <a:spLocks/>
          </p:cNvSpPr>
          <p:nvPr/>
        </p:nvSpPr>
        <p:spPr bwMode="auto">
          <a:xfrm>
            <a:off x="3721100" y="2286000"/>
            <a:ext cx="1752600" cy="1295400"/>
          </a:xfrm>
          <a:custGeom>
            <a:avLst/>
            <a:gdLst>
              <a:gd name="T0" fmla="*/ 2147483646 w 1104"/>
              <a:gd name="T1" fmla="*/ 2147483646 h 816"/>
              <a:gd name="T2" fmla="*/ 2147483646 w 1104"/>
              <a:gd name="T3" fmla="*/ 2147483646 h 816"/>
              <a:gd name="T4" fmla="*/ 2147483646 w 1104"/>
              <a:gd name="T5" fmla="*/ 2147483646 h 816"/>
              <a:gd name="T6" fmla="*/ 2147483646 w 1104"/>
              <a:gd name="T7" fmla="*/ 0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04"/>
              <a:gd name="T13" fmla="*/ 0 h 816"/>
              <a:gd name="T14" fmla="*/ 1104 w 1104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4" h="816">
                <a:moveTo>
                  <a:pt x="968" y="816"/>
                </a:moveTo>
                <a:cubicBezTo>
                  <a:pt x="1036" y="640"/>
                  <a:pt x="1104" y="464"/>
                  <a:pt x="968" y="384"/>
                </a:cubicBezTo>
                <a:cubicBezTo>
                  <a:pt x="832" y="304"/>
                  <a:pt x="304" y="400"/>
                  <a:pt x="152" y="336"/>
                </a:cubicBezTo>
                <a:cubicBezTo>
                  <a:pt x="0" y="272"/>
                  <a:pt x="28" y="136"/>
                  <a:pt x="56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IP packet from workstation to server</a:t>
            </a:r>
          </a:p>
        </p:txBody>
      </p:sp>
      <p:sp>
        <p:nvSpPr>
          <p:cNvPr id="69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599" y="4267200"/>
            <a:ext cx="11100619" cy="2286000"/>
          </a:xfrm>
        </p:spPr>
        <p:txBody>
          <a:bodyPr>
            <a:normAutofit/>
          </a:bodyPr>
          <a:lstStyle/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IP packet has (1,2) IP address for source and (1,1) IP address for destination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IP table at workstation indicates (1,1) connected to same network, so IP packet is encapsulated in Ethernet frame with addresses w and s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Ethernet frame is broadcast by workstation NIC and captured by server NIC</a:t>
            </a:r>
          </a:p>
          <a:p>
            <a:pPr marL="571500" indent="-571500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dirty="0"/>
              <a:t>NIC examines protocol type field and then delivers packet to its IP layer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3200400" y="26257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4" name="Group 6"/>
          <p:cNvGrpSpPr>
            <a:grpSpLocks/>
          </p:cNvGrpSpPr>
          <p:nvPr/>
        </p:nvGrpSpPr>
        <p:grpSpPr bwMode="auto">
          <a:xfrm>
            <a:off x="4267201" y="3006725"/>
            <a:ext cx="771525" cy="685800"/>
            <a:chOff x="2715" y="1368"/>
            <a:chExt cx="587" cy="521"/>
          </a:xfrm>
        </p:grpSpPr>
        <p:grpSp>
          <p:nvGrpSpPr>
            <p:cNvPr id="53309" name="Group 7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3322" name="Rectangle 8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23" name="Rectangle 9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3310" name="Group 10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3319" name="Freeform 11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0" name="Freeform 12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1" name="Freeform 13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311" name="Group 14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3312" name="Rectangle 15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3" name="Rectangle 16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4" name="Rectangle 17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5" name="Rectangle 18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6" name="Oval 19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7" name="Oval 20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18" name="Oval 21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grpSp>
        <p:nvGrpSpPr>
          <p:cNvPr id="53255" name="Group 22"/>
          <p:cNvGrpSpPr>
            <a:grpSpLocks/>
          </p:cNvGrpSpPr>
          <p:nvPr/>
        </p:nvGrpSpPr>
        <p:grpSpPr bwMode="auto">
          <a:xfrm>
            <a:off x="3041650" y="1443039"/>
            <a:ext cx="1073150" cy="725487"/>
            <a:chOff x="668" y="455"/>
            <a:chExt cx="756" cy="526"/>
          </a:xfrm>
        </p:grpSpPr>
        <p:sp>
          <p:nvSpPr>
            <p:cNvPr id="53293" name="Freeform 23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3294" name="Group 24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3302" name="Group 25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3306" name="Freeform 26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7" name="Freeform 27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08" name="Freeform 28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03" name="Rectangle 29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04" name="Rectangle 30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305" name="Rectangle 31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3295" name="Rectangle 32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6" name="Rectangle 33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7" name="Rectangle 34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8" name="Rectangle 35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299" name="Rectangle 36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300" name="Rectangle 37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3301" name="Rectangle 38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3256" name="Line 39"/>
          <p:cNvSpPr>
            <a:spLocks noChangeShapeType="1"/>
          </p:cNvSpPr>
          <p:nvPr/>
        </p:nvSpPr>
        <p:spPr bwMode="auto">
          <a:xfrm>
            <a:off x="4038600" y="21685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40"/>
          <p:cNvSpPr>
            <a:spLocks noChangeShapeType="1"/>
          </p:cNvSpPr>
          <p:nvPr/>
        </p:nvSpPr>
        <p:spPr bwMode="auto">
          <a:xfrm>
            <a:off x="4572000" y="26257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Rectangle 41"/>
          <p:cNvSpPr>
            <a:spLocks noChangeArrowheads="1"/>
          </p:cNvSpPr>
          <p:nvPr/>
        </p:nvSpPr>
        <p:spPr bwMode="auto">
          <a:xfrm>
            <a:off x="4724400" y="1863725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3259" name="Line 42"/>
          <p:cNvSpPr>
            <a:spLocks noChangeShapeType="1"/>
          </p:cNvSpPr>
          <p:nvPr/>
        </p:nvSpPr>
        <p:spPr bwMode="auto">
          <a:xfrm>
            <a:off x="5181600" y="22447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0" name="Group 43"/>
          <p:cNvGrpSpPr>
            <a:grpSpLocks/>
          </p:cNvGrpSpPr>
          <p:nvPr/>
        </p:nvGrpSpPr>
        <p:grpSpPr bwMode="auto">
          <a:xfrm>
            <a:off x="8458201" y="1635125"/>
            <a:ext cx="771525" cy="685800"/>
            <a:chOff x="2715" y="1368"/>
            <a:chExt cx="587" cy="521"/>
          </a:xfrm>
        </p:grpSpPr>
        <p:grpSp>
          <p:nvGrpSpPr>
            <p:cNvPr id="53278" name="Group 44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3291" name="Rectangle 45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92" name="Rectangle 46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3279" name="Group 47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3288" name="Freeform 48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9" name="Freeform 49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0" name="Freeform 50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80" name="Group 51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3281" name="Rectangle 52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2" name="Rectangle 53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3" name="Rectangle 54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4" name="Rectangle 55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5" name="Oval 56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6" name="Oval 57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3287" name="Oval 58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3261" name="Line 59"/>
          <p:cNvSpPr>
            <a:spLocks noChangeShapeType="1"/>
          </p:cNvSpPr>
          <p:nvPr/>
        </p:nvSpPr>
        <p:spPr bwMode="auto">
          <a:xfrm>
            <a:off x="5562600" y="2092325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Text Box 60"/>
          <p:cNvSpPr txBox="1">
            <a:spLocks noChangeArrowheads="1"/>
          </p:cNvSpPr>
          <p:nvPr/>
        </p:nvSpPr>
        <p:spPr bwMode="auto">
          <a:xfrm>
            <a:off x="3184525" y="21494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3263" name="Text Box 61"/>
          <p:cNvSpPr txBox="1">
            <a:spLocks noChangeArrowheads="1"/>
          </p:cNvSpPr>
          <p:nvPr/>
        </p:nvSpPr>
        <p:spPr bwMode="auto">
          <a:xfrm>
            <a:off x="3840163" y="22034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3264" name="Text Box 62"/>
          <p:cNvSpPr txBox="1">
            <a:spLocks noChangeArrowheads="1"/>
          </p:cNvSpPr>
          <p:nvPr/>
        </p:nvSpPr>
        <p:spPr bwMode="auto">
          <a:xfrm>
            <a:off x="4267200" y="37623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(1,2)</a:t>
            </a:r>
          </a:p>
        </p:txBody>
      </p:sp>
      <p:sp>
        <p:nvSpPr>
          <p:cNvPr id="53265" name="Text Box 63"/>
          <p:cNvSpPr txBox="1">
            <a:spLocks noChangeArrowheads="1"/>
          </p:cNvSpPr>
          <p:nvPr/>
        </p:nvSpPr>
        <p:spPr bwMode="auto">
          <a:xfrm>
            <a:off x="4264025" y="2663825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1"/>
                </a:solidFill>
              </a:rPr>
              <a:t>w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3266" name="Text Box 64"/>
          <p:cNvSpPr txBox="1">
            <a:spLocks noChangeArrowheads="1"/>
          </p:cNvSpPr>
          <p:nvPr/>
        </p:nvSpPr>
        <p:spPr bwMode="auto">
          <a:xfrm>
            <a:off x="5483225" y="1778000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3267" name="Text Box 65"/>
          <p:cNvSpPr txBox="1">
            <a:spLocks noChangeArrowheads="1"/>
          </p:cNvSpPr>
          <p:nvPr/>
        </p:nvSpPr>
        <p:spPr bwMode="auto">
          <a:xfrm>
            <a:off x="4581526" y="2228850"/>
            <a:ext cx="84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3268" name="Text Box 66"/>
          <p:cNvSpPr txBox="1">
            <a:spLocks noChangeArrowheads="1"/>
          </p:cNvSpPr>
          <p:nvPr/>
        </p:nvSpPr>
        <p:spPr bwMode="auto">
          <a:xfrm>
            <a:off x="8602663" y="2316163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3269" name="Text Box 67"/>
          <p:cNvSpPr txBox="1">
            <a:spLocks noChangeArrowheads="1"/>
          </p:cNvSpPr>
          <p:nvPr/>
        </p:nvSpPr>
        <p:spPr bwMode="auto">
          <a:xfrm>
            <a:off x="6610351" y="2100263"/>
            <a:ext cx="588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53270" name="Text Box 68"/>
          <p:cNvSpPr txBox="1">
            <a:spLocks noChangeArrowheads="1"/>
          </p:cNvSpPr>
          <p:nvPr/>
        </p:nvSpPr>
        <p:spPr bwMode="auto">
          <a:xfrm>
            <a:off x="2667000" y="2778125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53271" name="Text Box 69"/>
          <p:cNvSpPr txBox="1">
            <a:spLocks noChangeArrowheads="1"/>
          </p:cNvSpPr>
          <p:nvPr/>
        </p:nvSpPr>
        <p:spPr bwMode="auto">
          <a:xfrm>
            <a:off x="8620125" y="1371600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3272" name="Text Box 70"/>
          <p:cNvSpPr txBox="1">
            <a:spLocks noChangeArrowheads="1"/>
          </p:cNvSpPr>
          <p:nvPr/>
        </p:nvSpPr>
        <p:spPr bwMode="auto">
          <a:xfrm>
            <a:off x="3098800" y="1400175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3273" name="Text Box 71"/>
          <p:cNvSpPr txBox="1">
            <a:spLocks noChangeArrowheads="1"/>
          </p:cNvSpPr>
          <p:nvPr/>
        </p:nvSpPr>
        <p:spPr bwMode="auto">
          <a:xfrm>
            <a:off x="4762500" y="15748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3274" name="Text Box 72"/>
          <p:cNvSpPr txBox="1">
            <a:spLocks noChangeArrowheads="1"/>
          </p:cNvSpPr>
          <p:nvPr/>
        </p:nvSpPr>
        <p:spPr bwMode="auto">
          <a:xfrm>
            <a:off x="5181600" y="35814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Workstation</a:t>
            </a:r>
          </a:p>
        </p:txBody>
      </p: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5105400" y="2743200"/>
            <a:ext cx="3276600" cy="381000"/>
            <a:chOff x="3264" y="2208"/>
            <a:chExt cx="2064" cy="240"/>
          </a:xfrm>
        </p:grpSpPr>
        <p:sp>
          <p:nvSpPr>
            <p:cNvPr id="53276" name="Rectangle 74"/>
            <p:cNvSpPr>
              <a:spLocks noChangeArrowheads="1"/>
            </p:cNvSpPr>
            <p:nvPr/>
          </p:nvSpPr>
          <p:spPr bwMode="auto">
            <a:xfrm>
              <a:off x="3792" y="2208"/>
              <a:ext cx="1536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(1,2), (1,1)                   </a:t>
              </a:r>
            </a:p>
          </p:txBody>
        </p:sp>
        <p:sp>
          <p:nvSpPr>
            <p:cNvPr id="53277" name="Rectangle 75"/>
            <p:cNvSpPr>
              <a:spLocks noChangeArrowheads="1"/>
            </p:cNvSpPr>
            <p:nvPr/>
          </p:nvSpPr>
          <p:spPr bwMode="auto">
            <a:xfrm>
              <a:off x="3264" y="2208"/>
              <a:ext cx="528" cy="2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w, 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45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9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9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9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Freeform 2"/>
          <p:cNvSpPr>
            <a:spLocks/>
          </p:cNvSpPr>
          <p:nvPr/>
        </p:nvSpPr>
        <p:spPr bwMode="auto">
          <a:xfrm>
            <a:off x="3670300" y="2133600"/>
            <a:ext cx="1765300" cy="698500"/>
          </a:xfrm>
          <a:custGeom>
            <a:avLst/>
            <a:gdLst>
              <a:gd name="T0" fmla="*/ 2147483646 w 1112"/>
              <a:gd name="T1" fmla="*/ 0 h 440"/>
              <a:gd name="T2" fmla="*/ 2147483646 w 1112"/>
              <a:gd name="T3" fmla="*/ 2147483646 h 440"/>
              <a:gd name="T4" fmla="*/ 2147483646 w 1112"/>
              <a:gd name="T5" fmla="*/ 2147483646 h 440"/>
              <a:gd name="T6" fmla="*/ 2147483646 w 1112"/>
              <a:gd name="T7" fmla="*/ 2147483646 h 440"/>
              <a:gd name="T8" fmla="*/ 0 60000 65536"/>
              <a:gd name="T9" fmla="*/ 0 60000 65536"/>
              <a:gd name="T10" fmla="*/ 0 60000 65536"/>
              <a:gd name="T11" fmla="*/ 0 60000 65536"/>
              <a:gd name="T12" fmla="*/ 0 w 1112"/>
              <a:gd name="T13" fmla="*/ 0 h 440"/>
              <a:gd name="T14" fmla="*/ 1112 w 1112"/>
              <a:gd name="T15" fmla="*/ 440 h 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12" h="440">
                <a:moveTo>
                  <a:pt x="136" y="0"/>
                </a:moveTo>
                <a:cubicBezTo>
                  <a:pt x="68" y="164"/>
                  <a:pt x="0" y="328"/>
                  <a:pt x="136" y="384"/>
                </a:cubicBezTo>
                <a:cubicBezTo>
                  <a:pt x="272" y="440"/>
                  <a:pt x="792" y="392"/>
                  <a:pt x="952" y="336"/>
                </a:cubicBezTo>
                <a:cubicBezTo>
                  <a:pt x="1112" y="280"/>
                  <a:pt x="1104" y="164"/>
                  <a:pt x="1096" y="4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IP packet from server to PC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200400" y="2473325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7" name="Group 5"/>
          <p:cNvGrpSpPr>
            <a:grpSpLocks/>
          </p:cNvGrpSpPr>
          <p:nvPr/>
        </p:nvGrpSpPr>
        <p:grpSpPr bwMode="auto">
          <a:xfrm>
            <a:off x="4267201" y="2854325"/>
            <a:ext cx="771525" cy="685800"/>
            <a:chOff x="2715" y="1368"/>
            <a:chExt cx="587" cy="521"/>
          </a:xfrm>
        </p:grpSpPr>
        <p:grpSp>
          <p:nvGrpSpPr>
            <p:cNvPr id="54335" name="Group 6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4348" name="Rectangle 7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9" name="Rectangle 8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4336" name="Group 9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4345" name="Freeform 10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6" name="Freeform 11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47" name="Freeform 12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37" name="Group 13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4338" name="Rectangle 14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39" name="Rectangle 15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0" name="Rectangle 16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1" name="Rectangle 17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2" name="Oval 18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3" name="Oval 19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44" name="Oval 20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grpSp>
        <p:nvGrpSpPr>
          <p:cNvPr id="54278" name="Group 21"/>
          <p:cNvGrpSpPr>
            <a:grpSpLocks/>
          </p:cNvGrpSpPr>
          <p:nvPr/>
        </p:nvGrpSpPr>
        <p:grpSpPr bwMode="auto">
          <a:xfrm>
            <a:off x="3041650" y="1290639"/>
            <a:ext cx="1073150" cy="725487"/>
            <a:chOff x="668" y="455"/>
            <a:chExt cx="756" cy="526"/>
          </a:xfrm>
        </p:grpSpPr>
        <p:sp>
          <p:nvSpPr>
            <p:cNvPr id="54319" name="Freeform 22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320" name="Group 23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4328" name="Group 24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4332" name="Freeform 25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33" name="Freeform 26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34" name="Freeform 27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4329" name="Rectangle 28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30" name="Rectangle 29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31" name="Rectangle 30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4321" name="Rectangle 31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2" name="Rectangle 32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3" name="Rectangle 33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4" name="Rectangle 34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5" name="Rectangle 35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6" name="Rectangle 36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4327" name="Rectangle 37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4279" name="Line 38"/>
          <p:cNvSpPr>
            <a:spLocks noChangeShapeType="1"/>
          </p:cNvSpPr>
          <p:nvPr/>
        </p:nvSpPr>
        <p:spPr bwMode="auto">
          <a:xfrm>
            <a:off x="4038600" y="2016125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39"/>
          <p:cNvSpPr>
            <a:spLocks noChangeShapeType="1"/>
          </p:cNvSpPr>
          <p:nvPr/>
        </p:nvSpPr>
        <p:spPr bwMode="auto">
          <a:xfrm>
            <a:off x="4572000" y="24733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Rectangle 40"/>
          <p:cNvSpPr>
            <a:spLocks noChangeArrowheads="1"/>
          </p:cNvSpPr>
          <p:nvPr/>
        </p:nvSpPr>
        <p:spPr bwMode="auto">
          <a:xfrm>
            <a:off x="4724400" y="1711325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54282" name="Line 41"/>
          <p:cNvSpPr>
            <a:spLocks noChangeShapeType="1"/>
          </p:cNvSpPr>
          <p:nvPr/>
        </p:nvSpPr>
        <p:spPr bwMode="auto">
          <a:xfrm>
            <a:off x="5181600" y="2092325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3" name="Group 42"/>
          <p:cNvGrpSpPr>
            <a:grpSpLocks/>
          </p:cNvGrpSpPr>
          <p:nvPr/>
        </p:nvGrpSpPr>
        <p:grpSpPr bwMode="auto">
          <a:xfrm>
            <a:off x="8458201" y="1482725"/>
            <a:ext cx="771525" cy="685800"/>
            <a:chOff x="2715" y="1368"/>
            <a:chExt cx="587" cy="521"/>
          </a:xfrm>
        </p:grpSpPr>
        <p:grpSp>
          <p:nvGrpSpPr>
            <p:cNvPr id="54304" name="Group 43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4317" name="Rectangle 44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8" name="Rectangle 45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4305" name="Group 46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4314" name="Freeform 47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5" name="Freeform 48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16" name="Freeform 49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4306" name="Group 50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4307" name="Rectangle 51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08" name="Rectangle 52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09" name="Rectangle 53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0" name="Rectangle 54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1" name="Oval 55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2" name="Oval 56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4313" name="Oval 57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4284" name="Line 58"/>
          <p:cNvSpPr>
            <a:spLocks noChangeShapeType="1"/>
          </p:cNvSpPr>
          <p:nvPr/>
        </p:nvSpPr>
        <p:spPr bwMode="auto">
          <a:xfrm>
            <a:off x="5562600" y="1939925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Text Box 59"/>
          <p:cNvSpPr txBox="1">
            <a:spLocks noChangeArrowheads="1"/>
          </p:cNvSpPr>
          <p:nvPr/>
        </p:nvSpPr>
        <p:spPr bwMode="auto">
          <a:xfrm>
            <a:off x="3184525" y="19970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4286" name="Text Box 60"/>
          <p:cNvSpPr txBox="1">
            <a:spLocks noChangeArrowheads="1"/>
          </p:cNvSpPr>
          <p:nvPr/>
        </p:nvSpPr>
        <p:spPr bwMode="auto">
          <a:xfrm>
            <a:off x="3840163" y="2051050"/>
            <a:ext cx="285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4287" name="Text Box 61"/>
          <p:cNvSpPr txBox="1">
            <a:spLocks noChangeArrowheads="1"/>
          </p:cNvSpPr>
          <p:nvPr/>
        </p:nvSpPr>
        <p:spPr bwMode="auto">
          <a:xfrm>
            <a:off x="4267200" y="3609975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(1,2)</a:t>
            </a:r>
          </a:p>
        </p:txBody>
      </p:sp>
      <p:sp>
        <p:nvSpPr>
          <p:cNvPr id="54288" name="Text Box 62"/>
          <p:cNvSpPr txBox="1">
            <a:spLocks noChangeArrowheads="1"/>
          </p:cNvSpPr>
          <p:nvPr/>
        </p:nvSpPr>
        <p:spPr bwMode="auto">
          <a:xfrm>
            <a:off x="4264025" y="2511425"/>
            <a:ext cx="312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i="1">
                <a:solidFill>
                  <a:schemeClr val="tx1"/>
                </a:solidFill>
              </a:rPr>
              <a:t>w</a:t>
            </a:r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54289" name="Text Box 63"/>
          <p:cNvSpPr txBox="1">
            <a:spLocks noChangeArrowheads="1"/>
          </p:cNvSpPr>
          <p:nvPr/>
        </p:nvSpPr>
        <p:spPr bwMode="auto">
          <a:xfrm>
            <a:off x="5483225" y="1625600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4290" name="Text Box 64"/>
          <p:cNvSpPr txBox="1">
            <a:spLocks noChangeArrowheads="1"/>
          </p:cNvSpPr>
          <p:nvPr/>
        </p:nvSpPr>
        <p:spPr bwMode="auto">
          <a:xfrm>
            <a:off x="4581526" y="2076450"/>
            <a:ext cx="842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4291" name="Text Box 65"/>
          <p:cNvSpPr txBox="1">
            <a:spLocks noChangeArrowheads="1"/>
          </p:cNvSpPr>
          <p:nvPr/>
        </p:nvSpPr>
        <p:spPr bwMode="auto">
          <a:xfrm>
            <a:off x="8602663" y="2163763"/>
            <a:ext cx="603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4292" name="Text Box 66"/>
          <p:cNvSpPr txBox="1">
            <a:spLocks noChangeArrowheads="1"/>
          </p:cNvSpPr>
          <p:nvPr/>
        </p:nvSpPr>
        <p:spPr bwMode="auto">
          <a:xfrm>
            <a:off x="8620125" y="1219200"/>
            <a:ext cx="465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4293" name="Text Box 67"/>
          <p:cNvSpPr txBox="1">
            <a:spLocks noChangeArrowheads="1"/>
          </p:cNvSpPr>
          <p:nvPr/>
        </p:nvSpPr>
        <p:spPr bwMode="auto">
          <a:xfrm>
            <a:off x="3098800" y="1247775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4294" name="Text Box 68"/>
          <p:cNvSpPr txBox="1">
            <a:spLocks noChangeArrowheads="1"/>
          </p:cNvSpPr>
          <p:nvPr/>
        </p:nvSpPr>
        <p:spPr bwMode="auto">
          <a:xfrm>
            <a:off x="4762500" y="142240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4295" name="Text Box 69"/>
          <p:cNvSpPr txBox="1">
            <a:spLocks noChangeArrowheads="1"/>
          </p:cNvSpPr>
          <p:nvPr/>
        </p:nvSpPr>
        <p:spPr bwMode="auto">
          <a:xfrm>
            <a:off x="5105400" y="327660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Workstation</a:t>
            </a:r>
          </a:p>
        </p:txBody>
      </p:sp>
      <p:sp>
        <p:nvSpPr>
          <p:cNvPr id="700486" name="Rectangle 70"/>
          <p:cNvSpPr>
            <a:spLocks noChangeArrowheads="1"/>
          </p:cNvSpPr>
          <p:nvPr/>
        </p:nvSpPr>
        <p:spPr bwMode="auto">
          <a:xfrm>
            <a:off x="334603" y="3962400"/>
            <a:ext cx="115037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1500" indent="-5715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packet has (1,1) and (2,2) as IP source and destination addresses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table at server indicates packet should be sent to router, so IP packet is encapsulated in Ethernet frame with addresses s and 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Ethernet frame is broadcast by server NIC and captured by router NIC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NIC examines protocol type field and then delivers packet to its IP layer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layer examines IP packet destination address and determines IP packet should be routed to (2,2)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Router’s table indicates (2,2) is directly connected via PPP link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IP packet is encapsulated in PPP frame and delivered to PC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AutoNum type="arabicPeriod"/>
            </a:pPr>
            <a:r>
              <a:rPr lang="en-US" altLang="en-US" sz="1900" dirty="0">
                <a:solidFill>
                  <a:schemeClr val="tx1"/>
                </a:solidFill>
              </a:rPr>
              <a:t>PPP at PC examines protocol type field and delivers packet to PC IP layer</a:t>
            </a:r>
          </a:p>
        </p:txBody>
      </p:sp>
      <p:grpSp>
        <p:nvGrpSpPr>
          <p:cNvPr id="13" name="Group 71"/>
          <p:cNvGrpSpPr>
            <a:grpSpLocks/>
          </p:cNvGrpSpPr>
          <p:nvPr/>
        </p:nvGrpSpPr>
        <p:grpSpPr bwMode="auto">
          <a:xfrm>
            <a:off x="1828800" y="2667000"/>
            <a:ext cx="2209800" cy="381000"/>
            <a:chOff x="2256" y="1632"/>
            <a:chExt cx="1392" cy="240"/>
          </a:xfrm>
        </p:grpSpPr>
        <p:sp>
          <p:nvSpPr>
            <p:cNvPr id="54302" name="Rectangle 72"/>
            <p:cNvSpPr>
              <a:spLocks noChangeArrowheads="1"/>
            </p:cNvSpPr>
            <p:nvPr/>
          </p:nvSpPr>
          <p:spPr bwMode="auto">
            <a:xfrm>
              <a:off x="2784" y="1632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(1,1), (2,2) </a:t>
              </a:r>
            </a:p>
          </p:txBody>
        </p:sp>
        <p:sp>
          <p:nvSpPr>
            <p:cNvPr id="54303" name="Rectangle 73"/>
            <p:cNvSpPr>
              <a:spLocks noChangeArrowheads="1"/>
            </p:cNvSpPr>
            <p:nvPr/>
          </p:nvSpPr>
          <p:spPr bwMode="auto">
            <a:xfrm>
              <a:off x="2256" y="1632"/>
              <a:ext cx="528" cy="24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s, r</a:t>
              </a:r>
            </a:p>
          </p:txBody>
        </p:sp>
      </p:grpSp>
      <p:grpSp>
        <p:nvGrpSpPr>
          <p:cNvPr id="14" name="Group 74"/>
          <p:cNvGrpSpPr>
            <a:grpSpLocks/>
          </p:cNvGrpSpPr>
          <p:nvPr/>
        </p:nvGrpSpPr>
        <p:grpSpPr bwMode="auto">
          <a:xfrm>
            <a:off x="6096000" y="1600200"/>
            <a:ext cx="2209800" cy="381000"/>
            <a:chOff x="2832" y="1440"/>
            <a:chExt cx="1392" cy="240"/>
          </a:xfrm>
        </p:grpSpPr>
        <p:sp>
          <p:nvSpPr>
            <p:cNvPr id="54300" name="Rectangle 75"/>
            <p:cNvSpPr>
              <a:spLocks noChangeArrowheads="1"/>
            </p:cNvSpPr>
            <p:nvPr/>
          </p:nvSpPr>
          <p:spPr bwMode="auto">
            <a:xfrm>
              <a:off x="3360" y="1440"/>
              <a:ext cx="864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chemeClr val="tx1"/>
                  </a:solidFill>
                </a:rPr>
                <a:t>(1,1), (2,2) </a:t>
              </a:r>
            </a:p>
          </p:txBody>
        </p:sp>
        <p:sp>
          <p:nvSpPr>
            <p:cNvPr id="54301" name="Rectangle 76"/>
            <p:cNvSpPr>
              <a:spLocks noChangeArrowheads="1"/>
            </p:cNvSpPr>
            <p:nvPr/>
          </p:nvSpPr>
          <p:spPr bwMode="auto">
            <a:xfrm>
              <a:off x="2832" y="1440"/>
              <a:ext cx="528" cy="24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700493" name="Freeform 77"/>
          <p:cNvSpPr>
            <a:spLocks/>
          </p:cNvSpPr>
          <p:nvPr/>
        </p:nvSpPr>
        <p:spPr bwMode="auto">
          <a:xfrm>
            <a:off x="5448300" y="1981200"/>
            <a:ext cx="2933700" cy="165100"/>
          </a:xfrm>
          <a:custGeom>
            <a:avLst/>
            <a:gdLst>
              <a:gd name="T0" fmla="*/ 2147483646 w 1848"/>
              <a:gd name="T1" fmla="*/ 0 h 104"/>
              <a:gd name="T2" fmla="*/ 2147483646 w 1848"/>
              <a:gd name="T3" fmla="*/ 2147483646 h 104"/>
              <a:gd name="T4" fmla="*/ 2147483646 w 1848"/>
              <a:gd name="T5" fmla="*/ 2147483646 h 104"/>
              <a:gd name="T6" fmla="*/ 2147483646 w 1848"/>
              <a:gd name="T7" fmla="*/ 2147483646 h 104"/>
              <a:gd name="T8" fmla="*/ 2147483646 w 1848"/>
              <a:gd name="T9" fmla="*/ 2147483646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8"/>
              <a:gd name="T16" fmla="*/ 0 h 104"/>
              <a:gd name="T17" fmla="*/ 1848 w 1848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8" h="104">
                <a:moveTo>
                  <a:pt x="24" y="0"/>
                </a:moveTo>
                <a:cubicBezTo>
                  <a:pt x="12" y="16"/>
                  <a:pt x="0" y="32"/>
                  <a:pt x="120" y="48"/>
                </a:cubicBezTo>
                <a:cubicBezTo>
                  <a:pt x="240" y="64"/>
                  <a:pt x="496" y="88"/>
                  <a:pt x="744" y="96"/>
                </a:cubicBezTo>
                <a:cubicBezTo>
                  <a:pt x="992" y="104"/>
                  <a:pt x="1424" y="104"/>
                  <a:pt x="1608" y="96"/>
                </a:cubicBezTo>
                <a:cubicBezTo>
                  <a:pt x="1792" y="88"/>
                  <a:pt x="1820" y="68"/>
                  <a:pt x="1848" y="48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1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0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004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004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004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004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004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004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004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0"/>
          <p:cNvSpPr>
            <a:spLocks noChangeShapeType="1"/>
          </p:cNvSpPr>
          <p:nvPr/>
        </p:nvSpPr>
        <p:spPr bwMode="auto">
          <a:xfrm flipV="1">
            <a:off x="5410200" y="6057900"/>
            <a:ext cx="173038" cy="266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the layers work together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2560638" y="5511800"/>
            <a:ext cx="1397000" cy="35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2514600" y="5575300"/>
            <a:ext cx="147155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55302" name="Rectangle 7"/>
          <p:cNvSpPr>
            <a:spLocks noChangeArrowheads="1"/>
          </p:cNvSpPr>
          <p:nvPr/>
        </p:nvSpPr>
        <p:spPr bwMode="auto">
          <a:xfrm>
            <a:off x="2560638" y="50292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3" name="Rectangle 8"/>
          <p:cNvSpPr>
            <a:spLocks noChangeArrowheads="1"/>
          </p:cNvSpPr>
          <p:nvPr/>
        </p:nvSpPr>
        <p:spPr bwMode="auto">
          <a:xfrm>
            <a:off x="2590800" y="5092701"/>
            <a:ext cx="4007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5304" name="Rectangle 9"/>
          <p:cNvSpPr>
            <a:spLocks noChangeArrowheads="1"/>
          </p:cNvSpPr>
          <p:nvPr/>
        </p:nvSpPr>
        <p:spPr bwMode="auto">
          <a:xfrm>
            <a:off x="2560638" y="45466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5" name="Rectangle 10"/>
          <p:cNvSpPr>
            <a:spLocks noChangeArrowheads="1"/>
          </p:cNvSpPr>
          <p:nvPr/>
        </p:nvSpPr>
        <p:spPr bwMode="auto">
          <a:xfrm>
            <a:off x="2590800" y="4572001"/>
            <a:ext cx="6444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55306" name="Rectangle 11"/>
          <p:cNvSpPr>
            <a:spLocks noChangeArrowheads="1"/>
          </p:cNvSpPr>
          <p:nvPr/>
        </p:nvSpPr>
        <p:spPr bwMode="auto">
          <a:xfrm>
            <a:off x="2560638" y="40640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7" name="Rectangle 12"/>
          <p:cNvSpPr>
            <a:spLocks noChangeArrowheads="1"/>
          </p:cNvSpPr>
          <p:nvPr/>
        </p:nvSpPr>
        <p:spPr bwMode="auto">
          <a:xfrm>
            <a:off x="2566988" y="4114801"/>
            <a:ext cx="71654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</a:rPr>
              <a:t>HTTP</a:t>
            </a:r>
          </a:p>
        </p:txBody>
      </p:sp>
      <p:sp>
        <p:nvSpPr>
          <p:cNvPr id="55308" name="Rectangle 13"/>
          <p:cNvSpPr>
            <a:spLocks noChangeArrowheads="1"/>
          </p:cNvSpPr>
          <p:nvPr/>
        </p:nvSpPr>
        <p:spPr bwMode="auto">
          <a:xfrm>
            <a:off x="5367338" y="55626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09" name="Rectangle 14"/>
          <p:cNvSpPr>
            <a:spLocks noChangeArrowheads="1"/>
          </p:cNvSpPr>
          <p:nvPr/>
        </p:nvSpPr>
        <p:spPr bwMode="auto">
          <a:xfrm>
            <a:off x="5334000" y="5613400"/>
            <a:ext cx="147155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5367338" y="50800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5816600" y="5130801"/>
            <a:ext cx="4007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8402638" y="55753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8369300" y="5626100"/>
            <a:ext cx="147155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b="1">
                <a:solidFill>
                  <a:schemeClr val="tx1"/>
                </a:solidFill>
              </a:rPr>
              <a:t>Network interface</a:t>
            </a: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8402638" y="50927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9296400" y="5143501"/>
            <a:ext cx="40075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8402638" y="46101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9067800" y="4648201"/>
            <a:ext cx="644408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TCP</a:t>
            </a: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8402638" y="4127500"/>
            <a:ext cx="1397000" cy="48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8975725" y="4191001"/>
            <a:ext cx="78547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HTTP</a:t>
            </a:r>
          </a:p>
        </p:txBody>
      </p:sp>
      <p:grpSp>
        <p:nvGrpSpPr>
          <p:cNvPr id="55320" name="Group 110"/>
          <p:cNvGrpSpPr>
            <a:grpSpLocks/>
          </p:cNvGrpSpPr>
          <p:nvPr/>
        </p:nvGrpSpPr>
        <p:grpSpPr bwMode="auto">
          <a:xfrm>
            <a:off x="4325939" y="6223000"/>
            <a:ext cx="1169987" cy="482600"/>
            <a:chOff x="1629" y="3920"/>
            <a:chExt cx="737" cy="304"/>
          </a:xfrm>
        </p:grpSpPr>
        <p:sp>
          <p:nvSpPr>
            <p:cNvPr id="55389" name="Oval 25"/>
            <p:cNvSpPr>
              <a:spLocks noChangeArrowheads="1"/>
            </p:cNvSpPr>
            <p:nvPr/>
          </p:nvSpPr>
          <p:spPr bwMode="auto">
            <a:xfrm>
              <a:off x="1629" y="3920"/>
              <a:ext cx="720" cy="3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90" name="Rectangle 27"/>
            <p:cNvSpPr>
              <a:spLocks noChangeArrowheads="1"/>
            </p:cNvSpPr>
            <p:nvPr/>
          </p:nvSpPr>
          <p:spPr bwMode="auto">
            <a:xfrm>
              <a:off x="1702" y="3936"/>
              <a:ext cx="6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Ethernet</a:t>
              </a:r>
            </a:p>
          </p:txBody>
        </p:sp>
      </p:grpSp>
      <p:grpSp>
        <p:nvGrpSpPr>
          <p:cNvPr id="55321" name="Group 111"/>
          <p:cNvGrpSpPr>
            <a:grpSpLocks/>
          </p:cNvGrpSpPr>
          <p:nvPr/>
        </p:nvGrpSpPr>
        <p:grpSpPr bwMode="auto">
          <a:xfrm>
            <a:off x="6705600" y="6197600"/>
            <a:ext cx="1143000" cy="482600"/>
            <a:chOff x="3517" y="3904"/>
            <a:chExt cx="720" cy="304"/>
          </a:xfrm>
        </p:grpSpPr>
        <p:sp>
          <p:nvSpPr>
            <p:cNvPr id="55387" name="Oval 26"/>
            <p:cNvSpPr>
              <a:spLocks noChangeArrowheads="1"/>
            </p:cNvSpPr>
            <p:nvPr/>
          </p:nvSpPr>
          <p:spPr bwMode="auto">
            <a:xfrm>
              <a:off x="3517" y="3904"/>
              <a:ext cx="720" cy="30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88" name="Rectangle 28"/>
            <p:cNvSpPr>
              <a:spLocks noChangeArrowheads="1"/>
            </p:cNvSpPr>
            <p:nvPr/>
          </p:nvSpPr>
          <p:spPr bwMode="auto">
            <a:xfrm>
              <a:off x="3664" y="3936"/>
              <a:ext cx="40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>
                  <a:solidFill>
                    <a:schemeClr val="tx1"/>
                  </a:solidFill>
                </a:rPr>
                <a:t>PPP</a:t>
              </a:r>
            </a:p>
          </p:txBody>
        </p:sp>
      </p:grpSp>
      <p:sp>
        <p:nvSpPr>
          <p:cNvPr id="55322" name="Line 29"/>
          <p:cNvSpPr>
            <a:spLocks noChangeShapeType="1"/>
          </p:cNvSpPr>
          <p:nvPr/>
        </p:nvSpPr>
        <p:spPr bwMode="auto">
          <a:xfrm>
            <a:off x="3352800" y="58674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>
            <a:off x="6573838" y="6045200"/>
            <a:ext cx="284162" cy="203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V="1">
            <a:off x="7848600" y="6083300"/>
            <a:ext cx="1189038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Rectangle 33"/>
          <p:cNvSpPr>
            <a:spLocks noChangeArrowheads="1"/>
          </p:cNvSpPr>
          <p:nvPr/>
        </p:nvSpPr>
        <p:spPr bwMode="auto">
          <a:xfrm>
            <a:off x="5715001" y="6096001"/>
            <a:ext cx="875241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5326" name="Line 34"/>
          <p:cNvSpPr>
            <a:spLocks noChangeShapeType="1"/>
          </p:cNvSpPr>
          <p:nvPr/>
        </p:nvSpPr>
        <p:spPr bwMode="auto">
          <a:xfrm>
            <a:off x="3200400" y="2624138"/>
            <a:ext cx="220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27" name="Group 51"/>
          <p:cNvGrpSpPr>
            <a:grpSpLocks/>
          </p:cNvGrpSpPr>
          <p:nvPr/>
        </p:nvGrpSpPr>
        <p:grpSpPr bwMode="auto">
          <a:xfrm>
            <a:off x="3041650" y="1441450"/>
            <a:ext cx="1073150" cy="725488"/>
            <a:chOff x="668" y="455"/>
            <a:chExt cx="756" cy="526"/>
          </a:xfrm>
        </p:grpSpPr>
        <p:sp>
          <p:nvSpPr>
            <p:cNvPr id="55371" name="Freeform 52"/>
            <p:cNvSpPr>
              <a:spLocks/>
            </p:cNvSpPr>
            <p:nvPr/>
          </p:nvSpPr>
          <p:spPr bwMode="auto">
            <a:xfrm>
              <a:off x="1111" y="790"/>
              <a:ext cx="161" cy="76"/>
            </a:xfrm>
            <a:custGeom>
              <a:avLst/>
              <a:gdLst>
                <a:gd name="T0" fmla="*/ 0 w 323"/>
                <a:gd name="T1" fmla="*/ 1 h 151"/>
                <a:gd name="T2" fmla="*/ 0 w 323"/>
                <a:gd name="T3" fmla="*/ 0 h 151"/>
                <a:gd name="T4" fmla="*/ 1 w 323"/>
                <a:gd name="T5" fmla="*/ 1 h 151"/>
                <a:gd name="T6" fmla="*/ 1 w 323"/>
                <a:gd name="T7" fmla="*/ 1 h 151"/>
                <a:gd name="T8" fmla="*/ 1 w 323"/>
                <a:gd name="T9" fmla="*/ 1 h 151"/>
                <a:gd name="T10" fmla="*/ 1 w 323"/>
                <a:gd name="T11" fmla="*/ 1 h 151"/>
                <a:gd name="T12" fmla="*/ 1 w 323"/>
                <a:gd name="T13" fmla="*/ 2 h 151"/>
                <a:gd name="T14" fmla="*/ 1 w 323"/>
                <a:gd name="T15" fmla="*/ 2 h 151"/>
                <a:gd name="T16" fmla="*/ 2 w 323"/>
                <a:gd name="T17" fmla="*/ 2 h 151"/>
                <a:gd name="T18" fmla="*/ 2 w 323"/>
                <a:gd name="T19" fmla="*/ 2 h 1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3"/>
                <a:gd name="T31" fmla="*/ 0 h 151"/>
                <a:gd name="T32" fmla="*/ 323 w 323"/>
                <a:gd name="T33" fmla="*/ 151 h 1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3" h="151">
                  <a:moveTo>
                    <a:pt x="0" y="15"/>
                  </a:moveTo>
                  <a:lnTo>
                    <a:pt x="120" y="0"/>
                  </a:lnTo>
                  <a:lnTo>
                    <a:pt x="147" y="5"/>
                  </a:lnTo>
                  <a:lnTo>
                    <a:pt x="168" y="19"/>
                  </a:lnTo>
                  <a:lnTo>
                    <a:pt x="197" y="93"/>
                  </a:lnTo>
                  <a:lnTo>
                    <a:pt x="215" y="121"/>
                  </a:lnTo>
                  <a:lnTo>
                    <a:pt x="230" y="136"/>
                  </a:lnTo>
                  <a:lnTo>
                    <a:pt x="247" y="142"/>
                  </a:lnTo>
                  <a:lnTo>
                    <a:pt x="272" y="147"/>
                  </a:lnTo>
                  <a:lnTo>
                    <a:pt x="323" y="151"/>
                  </a:lnTo>
                </a:path>
              </a:pathLst>
            </a:custGeom>
            <a:noFill/>
            <a:ln w="158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372" name="Group 53"/>
            <p:cNvGrpSpPr>
              <a:grpSpLocks/>
            </p:cNvGrpSpPr>
            <p:nvPr/>
          </p:nvGrpSpPr>
          <p:grpSpPr bwMode="auto">
            <a:xfrm>
              <a:off x="668" y="619"/>
              <a:ext cx="587" cy="362"/>
              <a:chOff x="668" y="619"/>
              <a:chExt cx="587" cy="362"/>
            </a:xfrm>
          </p:grpSpPr>
          <p:grpSp>
            <p:nvGrpSpPr>
              <p:cNvPr id="55380" name="Group 54"/>
              <p:cNvGrpSpPr>
                <a:grpSpLocks/>
              </p:cNvGrpSpPr>
              <p:nvPr/>
            </p:nvGrpSpPr>
            <p:grpSpPr bwMode="auto">
              <a:xfrm>
                <a:off x="668" y="876"/>
                <a:ext cx="587" cy="105"/>
                <a:chOff x="668" y="876"/>
                <a:chExt cx="587" cy="105"/>
              </a:xfrm>
            </p:grpSpPr>
            <p:sp>
              <p:nvSpPr>
                <p:cNvPr id="55384" name="Freeform 55"/>
                <p:cNvSpPr>
                  <a:spLocks/>
                </p:cNvSpPr>
                <p:nvPr/>
              </p:nvSpPr>
              <p:spPr bwMode="auto">
                <a:xfrm>
                  <a:off x="668" y="876"/>
                  <a:ext cx="587" cy="105"/>
                </a:xfrm>
                <a:custGeom>
                  <a:avLst/>
                  <a:gdLst>
                    <a:gd name="T0" fmla="*/ 1 w 1175"/>
                    <a:gd name="T1" fmla="*/ 0 h 209"/>
                    <a:gd name="T2" fmla="*/ 8 w 1175"/>
                    <a:gd name="T3" fmla="*/ 0 h 209"/>
                    <a:gd name="T4" fmla="*/ 9 w 1175"/>
                    <a:gd name="T5" fmla="*/ 2 h 209"/>
                    <a:gd name="T6" fmla="*/ 9 w 1175"/>
                    <a:gd name="T7" fmla="*/ 2 h 209"/>
                    <a:gd name="T8" fmla="*/ 9 w 1175"/>
                    <a:gd name="T9" fmla="*/ 2 h 209"/>
                    <a:gd name="T10" fmla="*/ 9 w 1175"/>
                    <a:gd name="T11" fmla="*/ 2 h 209"/>
                    <a:gd name="T12" fmla="*/ 0 w 1175"/>
                    <a:gd name="T13" fmla="*/ 2 h 209"/>
                    <a:gd name="T14" fmla="*/ 0 w 1175"/>
                    <a:gd name="T15" fmla="*/ 2 h 209"/>
                    <a:gd name="T16" fmla="*/ 0 w 1175"/>
                    <a:gd name="T17" fmla="*/ 2 h 209"/>
                    <a:gd name="T18" fmla="*/ 0 w 1175"/>
                    <a:gd name="T19" fmla="*/ 2 h 209"/>
                    <a:gd name="T20" fmla="*/ 1 w 1175"/>
                    <a:gd name="T21" fmla="*/ 0 h 2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75"/>
                    <a:gd name="T34" fmla="*/ 0 h 209"/>
                    <a:gd name="T35" fmla="*/ 1175 w 1175"/>
                    <a:gd name="T36" fmla="*/ 209 h 20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75" h="209">
                      <a:moveTo>
                        <a:pt x="146" y="0"/>
                      </a:moveTo>
                      <a:lnTo>
                        <a:pt x="1033" y="0"/>
                      </a:lnTo>
                      <a:lnTo>
                        <a:pt x="1174" y="190"/>
                      </a:lnTo>
                      <a:lnTo>
                        <a:pt x="1175" y="199"/>
                      </a:lnTo>
                      <a:lnTo>
                        <a:pt x="1170" y="207"/>
                      </a:lnTo>
                      <a:lnTo>
                        <a:pt x="1161" y="209"/>
                      </a:lnTo>
                      <a:lnTo>
                        <a:pt x="17" y="209"/>
                      </a:lnTo>
                      <a:lnTo>
                        <a:pt x="5" y="205"/>
                      </a:lnTo>
                      <a:lnTo>
                        <a:pt x="0" y="196"/>
                      </a:lnTo>
                      <a:lnTo>
                        <a:pt x="3" y="186"/>
                      </a:lnTo>
                      <a:lnTo>
                        <a:pt x="1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5" name="Freeform 56"/>
                <p:cNvSpPr>
                  <a:spLocks/>
                </p:cNvSpPr>
                <p:nvPr/>
              </p:nvSpPr>
              <p:spPr bwMode="auto">
                <a:xfrm>
                  <a:off x="701" y="898"/>
                  <a:ext cx="390" cy="68"/>
                </a:xfrm>
                <a:custGeom>
                  <a:avLst/>
                  <a:gdLst>
                    <a:gd name="T0" fmla="*/ 0 w 781"/>
                    <a:gd name="T1" fmla="*/ 0 h 134"/>
                    <a:gd name="T2" fmla="*/ 5 w 781"/>
                    <a:gd name="T3" fmla="*/ 0 h 134"/>
                    <a:gd name="T4" fmla="*/ 6 w 781"/>
                    <a:gd name="T5" fmla="*/ 2 h 134"/>
                    <a:gd name="T6" fmla="*/ 0 w 781"/>
                    <a:gd name="T7" fmla="*/ 2 h 134"/>
                    <a:gd name="T8" fmla="*/ 0 w 781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81"/>
                    <a:gd name="T16" fmla="*/ 0 h 134"/>
                    <a:gd name="T17" fmla="*/ 781 w 781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81" h="134">
                      <a:moveTo>
                        <a:pt x="106" y="0"/>
                      </a:moveTo>
                      <a:lnTo>
                        <a:pt x="745" y="0"/>
                      </a:lnTo>
                      <a:lnTo>
                        <a:pt x="781" y="134"/>
                      </a:lnTo>
                      <a:lnTo>
                        <a:pt x="0" y="134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86" name="Freeform 57"/>
                <p:cNvSpPr>
                  <a:spLocks/>
                </p:cNvSpPr>
                <p:nvPr/>
              </p:nvSpPr>
              <p:spPr bwMode="auto">
                <a:xfrm>
                  <a:off x="1103" y="898"/>
                  <a:ext cx="119" cy="68"/>
                </a:xfrm>
                <a:custGeom>
                  <a:avLst/>
                  <a:gdLst>
                    <a:gd name="T0" fmla="*/ 0 w 236"/>
                    <a:gd name="T1" fmla="*/ 0 h 134"/>
                    <a:gd name="T2" fmla="*/ 2 w 236"/>
                    <a:gd name="T3" fmla="*/ 0 h 134"/>
                    <a:gd name="T4" fmla="*/ 2 w 236"/>
                    <a:gd name="T5" fmla="*/ 2 h 134"/>
                    <a:gd name="T6" fmla="*/ 1 w 236"/>
                    <a:gd name="T7" fmla="*/ 2 h 134"/>
                    <a:gd name="T8" fmla="*/ 0 w 236"/>
                    <a:gd name="T9" fmla="*/ 0 h 1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34"/>
                    <a:gd name="T17" fmla="*/ 236 w 236"/>
                    <a:gd name="T18" fmla="*/ 134 h 13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34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236" y="134"/>
                      </a:lnTo>
                      <a:lnTo>
                        <a:pt x="44" y="1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381" name="Rectangle 58"/>
              <p:cNvSpPr>
                <a:spLocks noChangeArrowheads="1"/>
              </p:cNvSpPr>
              <p:nvPr/>
            </p:nvSpPr>
            <p:spPr bwMode="auto">
              <a:xfrm>
                <a:off x="801" y="619"/>
                <a:ext cx="321" cy="254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82" name="Rectangle 59"/>
              <p:cNvSpPr>
                <a:spLocks noChangeArrowheads="1"/>
              </p:cNvSpPr>
              <p:nvPr/>
            </p:nvSpPr>
            <p:spPr bwMode="auto">
              <a:xfrm>
                <a:off x="846" y="654"/>
                <a:ext cx="231" cy="175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83" name="Rectangle 60"/>
              <p:cNvSpPr>
                <a:spLocks noChangeArrowheads="1"/>
              </p:cNvSpPr>
              <p:nvPr/>
            </p:nvSpPr>
            <p:spPr bwMode="auto">
              <a:xfrm>
                <a:off x="1049" y="844"/>
                <a:ext cx="29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sp>
          <p:nvSpPr>
            <p:cNvPr id="55373" name="Rectangle 61"/>
            <p:cNvSpPr>
              <a:spLocks noChangeArrowheads="1"/>
            </p:cNvSpPr>
            <p:nvPr/>
          </p:nvSpPr>
          <p:spPr bwMode="auto">
            <a:xfrm>
              <a:off x="1260" y="455"/>
              <a:ext cx="164" cy="502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4" name="Rectangle 62"/>
            <p:cNvSpPr>
              <a:spLocks noChangeArrowheads="1"/>
            </p:cNvSpPr>
            <p:nvPr/>
          </p:nvSpPr>
          <p:spPr bwMode="auto">
            <a:xfrm>
              <a:off x="1302" y="500"/>
              <a:ext cx="99" cy="14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5" name="Rectangle 63"/>
            <p:cNvSpPr>
              <a:spLocks noChangeArrowheads="1"/>
            </p:cNvSpPr>
            <p:nvPr/>
          </p:nvSpPr>
          <p:spPr bwMode="auto">
            <a:xfrm>
              <a:off x="1398" y="642"/>
              <a:ext cx="6" cy="3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6" name="Rectangle 64"/>
            <p:cNvSpPr>
              <a:spLocks noChangeArrowheads="1"/>
            </p:cNvSpPr>
            <p:nvPr/>
          </p:nvSpPr>
          <p:spPr bwMode="auto">
            <a:xfrm>
              <a:off x="1313" y="539"/>
              <a:ext cx="29" cy="6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7" name="Rectangle 65"/>
            <p:cNvSpPr>
              <a:spLocks noChangeArrowheads="1"/>
            </p:cNvSpPr>
            <p:nvPr/>
          </p:nvSpPr>
          <p:spPr bwMode="auto">
            <a:xfrm>
              <a:off x="1324" y="501"/>
              <a:ext cx="7" cy="14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8" name="Rectangle 66"/>
            <p:cNvSpPr>
              <a:spLocks noChangeArrowheads="1"/>
            </p:cNvSpPr>
            <p:nvPr/>
          </p:nvSpPr>
          <p:spPr bwMode="auto">
            <a:xfrm>
              <a:off x="1381" y="528"/>
              <a:ext cx="17" cy="3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55379" name="Rectangle 67"/>
            <p:cNvSpPr>
              <a:spLocks noChangeArrowheads="1"/>
            </p:cNvSpPr>
            <p:nvPr/>
          </p:nvSpPr>
          <p:spPr bwMode="auto">
            <a:xfrm>
              <a:off x="1381" y="584"/>
              <a:ext cx="17" cy="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55328" name="Line 68"/>
          <p:cNvSpPr>
            <a:spLocks noChangeShapeType="1"/>
          </p:cNvSpPr>
          <p:nvPr/>
        </p:nvSpPr>
        <p:spPr bwMode="auto">
          <a:xfrm>
            <a:off x="4038600" y="2166938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Rectangle 70"/>
          <p:cNvSpPr>
            <a:spLocks noChangeArrowheads="1"/>
          </p:cNvSpPr>
          <p:nvPr/>
        </p:nvSpPr>
        <p:spPr bwMode="auto">
          <a:xfrm>
            <a:off x="4724400" y="1862138"/>
            <a:ext cx="838200" cy="3810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55330" name="Line 71"/>
          <p:cNvSpPr>
            <a:spLocks noChangeShapeType="1"/>
          </p:cNvSpPr>
          <p:nvPr/>
        </p:nvSpPr>
        <p:spPr bwMode="auto">
          <a:xfrm>
            <a:off x="5181600" y="2243138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1" name="Group 72"/>
          <p:cNvGrpSpPr>
            <a:grpSpLocks/>
          </p:cNvGrpSpPr>
          <p:nvPr/>
        </p:nvGrpSpPr>
        <p:grpSpPr bwMode="auto">
          <a:xfrm>
            <a:off x="8458201" y="1633538"/>
            <a:ext cx="771525" cy="685800"/>
            <a:chOff x="2715" y="1368"/>
            <a:chExt cx="587" cy="521"/>
          </a:xfrm>
        </p:grpSpPr>
        <p:grpSp>
          <p:nvGrpSpPr>
            <p:cNvPr id="55356" name="Group 73"/>
            <p:cNvGrpSpPr>
              <a:grpSpLocks/>
            </p:cNvGrpSpPr>
            <p:nvPr/>
          </p:nvGrpSpPr>
          <p:grpSpPr bwMode="auto">
            <a:xfrm>
              <a:off x="2737" y="1694"/>
              <a:ext cx="541" cy="165"/>
              <a:chOff x="2737" y="1694"/>
              <a:chExt cx="541" cy="165"/>
            </a:xfrm>
          </p:grpSpPr>
          <p:sp>
            <p:nvSpPr>
              <p:cNvPr id="55369" name="Rectangle 74"/>
              <p:cNvSpPr>
                <a:spLocks noChangeArrowheads="1"/>
              </p:cNvSpPr>
              <p:nvPr/>
            </p:nvSpPr>
            <p:spPr bwMode="auto">
              <a:xfrm>
                <a:off x="2737" y="1694"/>
                <a:ext cx="541" cy="165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70" name="Rectangle 75"/>
              <p:cNvSpPr>
                <a:spLocks noChangeArrowheads="1"/>
              </p:cNvSpPr>
              <p:nvPr/>
            </p:nvSpPr>
            <p:spPr bwMode="auto">
              <a:xfrm>
                <a:off x="3038" y="1722"/>
                <a:ext cx="187" cy="76"/>
              </a:xfrm>
              <a:prstGeom prst="rect">
                <a:avLst/>
              </a:prstGeom>
              <a:solidFill>
                <a:srgbClr val="80808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55357" name="Group 76"/>
            <p:cNvGrpSpPr>
              <a:grpSpLocks/>
            </p:cNvGrpSpPr>
            <p:nvPr/>
          </p:nvGrpSpPr>
          <p:grpSpPr bwMode="auto">
            <a:xfrm>
              <a:off x="2715" y="1784"/>
              <a:ext cx="587" cy="105"/>
              <a:chOff x="2715" y="1784"/>
              <a:chExt cx="587" cy="105"/>
            </a:xfrm>
          </p:grpSpPr>
          <p:sp>
            <p:nvSpPr>
              <p:cNvPr id="55366" name="Freeform 77"/>
              <p:cNvSpPr>
                <a:spLocks/>
              </p:cNvSpPr>
              <p:nvPr/>
            </p:nvSpPr>
            <p:spPr bwMode="auto">
              <a:xfrm>
                <a:off x="2715" y="1784"/>
                <a:ext cx="587" cy="105"/>
              </a:xfrm>
              <a:custGeom>
                <a:avLst/>
                <a:gdLst>
                  <a:gd name="T0" fmla="*/ 1 w 1175"/>
                  <a:gd name="T1" fmla="*/ 0 h 210"/>
                  <a:gd name="T2" fmla="*/ 8 w 1175"/>
                  <a:gd name="T3" fmla="*/ 0 h 210"/>
                  <a:gd name="T4" fmla="*/ 9 w 1175"/>
                  <a:gd name="T5" fmla="*/ 2 h 210"/>
                  <a:gd name="T6" fmla="*/ 9 w 1175"/>
                  <a:gd name="T7" fmla="*/ 2 h 210"/>
                  <a:gd name="T8" fmla="*/ 9 w 1175"/>
                  <a:gd name="T9" fmla="*/ 2 h 210"/>
                  <a:gd name="T10" fmla="*/ 9 w 1175"/>
                  <a:gd name="T11" fmla="*/ 2 h 210"/>
                  <a:gd name="T12" fmla="*/ 0 w 1175"/>
                  <a:gd name="T13" fmla="*/ 2 h 210"/>
                  <a:gd name="T14" fmla="*/ 0 w 1175"/>
                  <a:gd name="T15" fmla="*/ 2 h 210"/>
                  <a:gd name="T16" fmla="*/ 0 w 1175"/>
                  <a:gd name="T17" fmla="*/ 2 h 210"/>
                  <a:gd name="T18" fmla="*/ 0 w 1175"/>
                  <a:gd name="T19" fmla="*/ 2 h 210"/>
                  <a:gd name="T20" fmla="*/ 1 w 1175"/>
                  <a:gd name="T21" fmla="*/ 0 h 21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5"/>
                  <a:gd name="T34" fmla="*/ 0 h 210"/>
                  <a:gd name="T35" fmla="*/ 1175 w 1175"/>
                  <a:gd name="T36" fmla="*/ 210 h 21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5" h="210">
                    <a:moveTo>
                      <a:pt x="147" y="0"/>
                    </a:moveTo>
                    <a:lnTo>
                      <a:pt x="1033" y="0"/>
                    </a:lnTo>
                    <a:lnTo>
                      <a:pt x="1173" y="189"/>
                    </a:lnTo>
                    <a:lnTo>
                      <a:pt x="1175" y="198"/>
                    </a:lnTo>
                    <a:lnTo>
                      <a:pt x="1171" y="206"/>
                    </a:lnTo>
                    <a:lnTo>
                      <a:pt x="1162" y="210"/>
                    </a:lnTo>
                    <a:lnTo>
                      <a:pt x="16" y="210"/>
                    </a:lnTo>
                    <a:lnTo>
                      <a:pt x="7" y="205"/>
                    </a:lnTo>
                    <a:lnTo>
                      <a:pt x="0" y="196"/>
                    </a:lnTo>
                    <a:lnTo>
                      <a:pt x="3" y="186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7" name="Freeform 78"/>
              <p:cNvSpPr>
                <a:spLocks/>
              </p:cNvSpPr>
              <p:nvPr/>
            </p:nvSpPr>
            <p:spPr bwMode="auto">
              <a:xfrm>
                <a:off x="2747" y="1806"/>
                <a:ext cx="391" cy="67"/>
              </a:xfrm>
              <a:custGeom>
                <a:avLst/>
                <a:gdLst>
                  <a:gd name="T0" fmla="*/ 1 w 782"/>
                  <a:gd name="T1" fmla="*/ 0 h 134"/>
                  <a:gd name="T2" fmla="*/ 6 w 782"/>
                  <a:gd name="T3" fmla="*/ 0 h 134"/>
                  <a:gd name="T4" fmla="*/ 7 w 782"/>
                  <a:gd name="T5" fmla="*/ 1 h 134"/>
                  <a:gd name="T6" fmla="*/ 0 w 782"/>
                  <a:gd name="T7" fmla="*/ 1 h 134"/>
                  <a:gd name="T8" fmla="*/ 1 w 782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2"/>
                  <a:gd name="T16" fmla="*/ 0 h 134"/>
                  <a:gd name="T17" fmla="*/ 782 w 782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2" h="134">
                    <a:moveTo>
                      <a:pt x="105" y="0"/>
                    </a:moveTo>
                    <a:lnTo>
                      <a:pt x="745" y="0"/>
                    </a:lnTo>
                    <a:lnTo>
                      <a:pt x="782" y="134"/>
                    </a:lnTo>
                    <a:lnTo>
                      <a:pt x="0" y="134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68" name="Freeform 79"/>
              <p:cNvSpPr>
                <a:spLocks/>
              </p:cNvSpPr>
              <p:nvPr/>
            </p:nvSpPr>
            <p:spPr bwMode="auto">
              <a:xfrm>
                <a:off x="3150" y="1806"/>
                <a:ext cx="119" cy="67"/>
              </a:xfrm>
              <a:custGeom>
                <a:avLst/>
                <a:gdLst>
                  <a:gd name="T0" fmla="*/ 0 w 238"/>
                  <a:gd name="T1" fmla="*/ 0 h 134"/>
                  <a:gd name="T2" fmla="*/ 2 w 238"/>
                  <a:gd name="T3" fmla="*/ 0 h 134"/>
                  <a:gd name="T4" fmla="*/ 2 w 238"/>
                  <a:gd name="T5" fmla="*/ 1 h 134"/>
                  <a:gd name="T6" fmla="*/ 1 w 238"/>
                  <a:gd name="T7" fmla="*/ 1 h 134"/>
                  <a:gd name="T8" fmla="*/ 0 w 238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8"/>
                  <a:gd name="T16" fmla="*/ 0 h 134"/>
                  <a:gd name="T17" fmla="*/ 238 w 238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8" h="134">
                    <a:moveTo>
                      <a:pt x="0" y="0"/>
                    </a:moveTo>
                    <a:lnTo>
                      <a:pt x="140" y="0"/>
                    </a:lnTo>
                    <a:lnTo>
                      <a:pt x="238" y="134"/>
                    </a:lnTo>
                    <a:lnTo>
                      <a:pt x="44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79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5358" name="Group 80"/>
            <p:cNvGrpSpPr>
              <a:grpSpLocks/>
            </p:cNvGrpSpPr>
            <p:nvPr/>
          </p:nvGrpSpPr>
          <p:grpSpPr bwMode="auto">
            <a:xfrm>
              <a:off x="2813" y="1368"/>
              <a:ext cx="392" cy="322"/>
              <a:chOff x="2813" y="1368"/>
              <a:chExt cx="392" cy="322"/>
            </a:xfrm>
          </p:grpSpPr>
          <p:sp>
            <p:nvSpPr>
              <p:cNvPr id="55359" name="Rectangle 81"/>
              <p:cNvSpPr>
                <a:spLocks noChangeArrowheads="1"/>
              </p:cNvSpPr>
              <p:nvPr/>
            </p:nvSpPr>
            <p:spPr bwMode="auto">
              <a:xfrm>
                <a:off x="2813" y="1368"/>
                <a:ext cx="392" cy="32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0" name="Rectangle 82"/>
              <p:cNvSpPr>
                <a:spLocks noChangeArrowheads="1"/>
              </p:cNvSpPr>
              <p:nvPr/>
            </p:nvSpPr>
            <p:spPr bwMode="auto">
              <a:xfrm>
                <a:off x="2838" y="1395"/>
                <a:ext cx="342" cy="272"/>
              </a:xfrm>
              <a:prstGeom prst="rect">
                <a:avLst/>
              </a:prstGeom>
              <a:solidFill>
                <a:srgbClr val="114FFB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1" name="Rectangle 83"/>
              <p:cNvSpPr>
                <a:spLocks noChangeArrowheads="1"/>
              </p:cNvSpPr>
              <p:nvPr/>
            </p:nvSpPr>
            <p:spPr bwMode="auto">
              <a:xfrm>
                <a:off x="3130" y="1395"/>
                <a:ext cx="48" cy="272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2" name="Rectangle 84"/>
              <p:cNvSpPr>
                <a:spLocks noChangeArrowheads="1"/>
              </p:cNvSpPr>
              <p:nvPr/>
            </p:nvSpPr>
            <p:spPr bwMode="auto">
              <a:xfrm>
                <a:off x="3141" y="1409"/>
                <a:ext cx="24" cy="19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3" name="Oval 85"/>
              <p:cNvSpPr>
                <a:spLocks noChangeArrowheads="1"/>
              </p:cNvSpPr>
              <p:nvPr/>
            </p:nvSpPr>
            <p:spPr bwMode="auto">
              <a:xfrm>
                <a:off x="3143" y="1527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4" name="Oval 86"/>
              <p:cNvSpPr>
                <a:spLocks noChangeArrowheads="1"/>
              </p:cNvSpPr>
              <p:nvPr/>
            </p:nvSpPr>
            <p:spPr bwMode="auto">
              <a:xfrm>
                <a:off x="3143" y="1576"/>
                <a:ext cx="19" cy="19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55365" name="Oval 87"/>
              <p:cNvSpPr>
                <a:spLocks noChangeArrowheads="1"/>
              </p:cNvSpPr>
              <p:nvPr/>
            </p:nvSpPr>
            <p:spPr bwMode="auto">
              <a:xfrm>
                <a:off x="3143" y="1623"/>
                <a:ext cx="19" cy="18"/>
              </a:xfrm>
              <a:prstGeom prst="ellipse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55332" name="Line 88"/>
          <p:cNvSpPr>
            <a:spLocks noChangeShapeType="1"/>
          </p:cNvSpPr>
          <p:nvPr/>
        </p:nvSpPr>
        <p:spPr bwMode="auto">
          <a:xfrm>
            <a:off x="5562600" y="2090738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3" name="Text Box 89"/>
          <p:cNvSpPr txBox="1">
            <a:spLocks noChangeArrowheads="1"/>
          </p:cNvSpPr>
          <p:nvPr/>
        </p:nvSpPr>
        <p:spPr bwMode="auto">
          <a:xfrm>
            <a:off x="3159125" y="2084388"/>
            <a:ext cx="65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(1,1)</a:t>
            </a:r>
          </a:p>
        </p:txBody>
      </p:sp>
      <p:sp>
        <p:nvSpPr>
          <p:cNvPr id="55334" name="Text Box 90"/>
          <p:cNvSpPr txBox="1">
            <a:spLocks noChangeArrowheads="1"/>
          </p:cNvSpPr>
          <p:nvPr/>
        </p:nvSpPr>
        <p:spPr bwMode="auto">
          <a:xfrm>
            <a:off x="3833813" y="2138363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55335" name="Text Box 93"/>
          <p:cNvSpPr txBox="1">
            <a:spLocks noChangeArrowheads="1"/>
          </p:cNvSpPr>
          <p:nvPr/>
        </p:nvSpPr>
        <p:spPr bwMode="auto">
          <a:xfrm>
            <a:off x="5483225" y="1752601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>
                <a:solidFill>
                  <a:schemeClr val="tx1"/>
                </a:solidFill>
              </a:rPr>
              <a:t>(2,1)</a:t>
            </a:r>
          </a:p>
        </p:txBody>
      </p:sp>
      <p:sp>
        <p:nvSpPr>
          <p:cNvPr id="55336" name="Text Box 94"/>
          <p:cNvSpPr txBox="1">
            <a:spLocks noChangeArrowheads="1"/>
          </p:cNvSpPr>
          <p:nvPr/>
        </p:nvSpPr>
        <p:spPr bwMode="auto">
          <a:xfrm>
            <a:off x="4543425" y="2163763"/>
            <a:ext cx="920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(1,3)   r</a:t>
            </a:r>
          </a:p>
        </p:txBody>
      </p:sp>
      <p:sp>
        <p:nvSpPr>
          <p:cNvPr id="55337" name="Text Box 95"/>
          <p:cNvSpPr txBox="1">
            <a:spLocks noChangeArrowheads="1"/>
          </p:cNvSpPr>
          <p:nvPr/>
        </p:nvSpPr>
        <p:spPr bwMode="auto">
          <a:xfrm>
            <a:off x="8577263" y="2251076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(2,2)</a:t>
            </a:r>
          </a:p>
        </p:txBody>
      </p:sp>
      <p:sp>
        <p:nvSpPr>
          <p:cNvPr id="55338" name="Text Box 96"/>
          <p:cNvSpPr txBox="1">
            <a:spLocks noChangeArrowheads="1"/>
          </p:cNvSpPr>
          <p:nvPr/>
        </p:nvSpPr>
        <p:spPr bwMode="auto">
          <a:xfrm>
            <a:off x="6584950" y="2084388"/>
            <a:ext cx="641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PPP</a:t>
            </a:r>
          </a:p>
        </p:txBody>
      </p:sp>
      <p:sp>
        <p:nvSpPr>
          <p:cNvPr id="55339" name="Text Box 97"/>
          <p:cNvSpPr txBox="1">
            <a:spLocks noChangeArrowheads="1"/>
          </p:cNvSpPr>
          <p:nvPr/>
        </p:nvSpPr>
        <p:spPr bwMode="auto">
          <a:xfrm>
            <a:off x="1981200" y="2438401"/>
            <a:ext cx="1047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55340" name="Text Box 98"/>
          <p:cNvSpPr txBox="1">
            <a:spLocks noChangeArrowheads="1"/>
          </p:cNvSpPr>
          <p:nvPr/>
        </p:nvSpPr>
        <p:spPr bwMode="auto">
          <a:xfrm>
            <a:off x="2128838" y="13827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(a)</a:t>
            </a:r>
          </a:p>
        </p:txBody>
      </p:sp>
      <p:sp>
        <p:nvSpPr>
          <p:cNvPr id="55341" name="Text Box 99"/>
          <p:cNvSpPr txBox="1">
            <a:spLocks noChangeArrowheads="1"/>
          </p:cNvSpPr>
          <p:nvPr/>
        </p:nvSpPr>
        <p:spPr bwMode="auto">
          <a:xfrm>
            <a:off x="2089150" y="3676651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(b)</a:t>
            </a:r>
          </a:p>
        </p:txBody>
      </p:sp>
      <p:sp>
        <p:nvSpPr>
          <p:cNvPr id="55342" name="Text Box 100"/>
          <p:cNvSpPr txBox="1">
            <a:spLocks noChangeArrowheads="1"/>
          </p:cNvSpPr>
          <p:nvPr/>
        </p:nvSpPr>
        <p:spPr bwMode="auto">
          <a:xfrm>
            <a:off x="2774950" y="3657601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5343" name="Text Box 101"/>
          <p:cNvSpPr txBox="1">
            <a:spLocks noChangeArrowheads="1"/>
          </p:cNvSpPr>
          <p:nvPr/>
        </p:nvSpPr>
        <p:spPr bwMode="auto">
          <a:xfrm>
            <a:off x="8785225" y="376078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5344" name="Text Box 102"/>
          <p:cNvSpPr txBox="1">
            <a:spLocks noChangeArrowheads="1"/>
          </p:cNvSpPr>
          <p:nvPr/>
        </p:nvSpPr>
        <p:spPr bwMode="auto">
          <a:xfrm>
            <a:off x="8585200" y="1339851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PC</a:t>
            </a:r>
          </a:p>
        </p:txBody>
      </p:sp>
      <p:sp>
        <p:nvSpPr>
          <p:cNvPr id="55345" name="Text Box 103"/>
          <p:cNvSpPr txBox="1">
            <a:spLocks noChangeArrowheads="1"/>
          </p:cNvSpPr>
          <p:nvPr/>
        </p:nvSpPr>
        <p:spPr bwMode="auto">
          <a:xfrm>
            <a:off x="3024188" y="1368426"/>
            <a:ext cx="857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Server</a:t>
            </a:r>
          </a:p>
        </p:txBody>
      </p:sp>
      <p:sp>
        <p:nvSpPr>
          <p:cNvPr id="55346" name="Text Box 104"/>
          <p:cNvSpPr txBox="1">
            <a:spLocks noChangeArrowheads="1"/>
          </p:cNvSpPr>
          <p:nvPr/>
        </p:nvSpPr>
        <p:spPr bwMode="auto">
          <a:xfrm>
            <a:off x="4686300" y="1543051"/>
            <a:ext cx="86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chemeClr val="tx1"/>
                </a:solidFill>
              </a:rPr>
              <a:t>Router</a:t>
            </a:r>
          </a:p>
        </p:txBody>
      </p:sp>
      <p:sp>
        <p:nvSpPr>
          <p:cNvPr id="55347" name="Rectangle 108"/>
          <p:cNvSpPr>
            <a:spLocks noChangeArrowheads="1"/>
          </p:cNvSpPr>
          <p:nvPr/>
        </p:nvSpPr>
        <p:spPr bwMode="auto">
          <a:xfrm>
            <a:off x="8763000" y="45720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5348" name="Rectangle 109"/>
          <p:cNvSpPr>
            <a:spLocks noChangeArrowheads="1"/>
          </p:cNvSpPr>
          <p:nvPr/>
        </p:nvSpPr>
        <p:spPr bwMode="auto">
          <a:xfrm>
            <a:off x="3200400" y="4495800"/>
            <a:ext cx="2286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04966" name="Freeform 134"/>
          <p:cNvSpPr>
            <a:spLocks/>
          </p:cNvSpPr>
          <p:nvPr/>
        </p:nvSpPr>
        <p:spPr bwMode="auto">
          <a:xfrm>
            <a:off x="3346450" y="5029200"/>
            <a:ext cx="5492750" cy="1498600"/>
          </a:xfrm>
          <a:custGeom>
            <a:avLst/>
            <a:gdLst>
              <a:gd name="T0" fmla="*/ 2147483646 w 3460"/>
              <a:gd name="T1" fmla="*/ 0 h 944"/>
              <a:gd name="T2" fmla="*/ 2147483646 w 3460"/>
              <a:gd name="T3" fmla="*/ 2147483646 h 944"/>
              <a:gd name="T4" fmla="*/ 2147483646 w 3460"/>
              <a:gd name="T5" fmla="*/ 2147483646 h 944"/>
              <a:gd name="T6" fmla="*/ 2147483646 w 3460"/>
              <a:gd name="T7" fmla="*/ 2147483646 h 944"/>
              <a:gd name="T8" fmla="*/ 2147483646 w 3460"/>
              <a:gd name="T9" fmla="*/ 2147483646 h 944"/>
              <a:gd name="T10" fmla="*/ 2147483646 w 3460"/>
              <a:gd name="T11" fmla="*/ 2147483646 h 944"/>
              <a:gd name="T12" fmla="*/ 2147483646 w 3460"/>
              <a:gd name="T13" fmla="*/ 2147483646 h 944"/>
              <a:gd name="T14" fmla="*/ 2147483646 w 3460"/>
              <a:gd name="T15" fmla="*/ 2147483646 h 944"/>
              <a:gd name="T16" fmla="*/ 2147483646 w 3460"/>
              <a:gd name="T17" fmla="*/ 2147483646 h 944"/>
              <a:gd name="T18" fmla="*/ 2147483646 w 3460"/>
              <a:gd name="T19" fmla="*/ 2147483646 h 944"/>
              <a:gd name="T20" fmla="*/ 2147483646 w 3460"/>
              <a:gd name="T21" fmla="*/ 2147483646 h 944"/>
              <a:gd name="T22" fmla="*/ 2147483646 w 3460"/>
              <a:gd name="T23" fmla="*/ 2147483646 h 944"/>
              <a:gd name="T24" fmla="*/ 2147483646 w 3460"/>
              <a:gd name="T25" fmla="*/ 2147483646 h 944"/>
              <a:gd name="T26" fmla="*/ 2147483646 w 3460"/>
              <a:gd name="T27" fmla="*/ 2147483646 h 94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460"/>
              <a:gd name="T43" fmla="*/ 0 h 944"/>
              <a:gd name="T44" fmla="*/ 3460 w 3460"/>
              <a:gd name="T45" fmla="*/ 944 h 94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460" h="944">
                <a:moveTo>
                  <a:pt x="4" y="0"/>
                </a:moveTo>
                <a:cubicBezTo>
                  <a:pt x="0" y="128"/>
                  <a:pt x="48" y="278"/>
                  <a:pt x="100" y="384"/>
                </a:cubicBezTo>
                <a:cubicBezTo>
                  <a:pt x="152" y="490"/>
                  <a:pt x="225" y="564"/>
                  <a:pt x="316" y="639"/>
                </a:cubicBezTo>
                <a:cubicBezTo>
                  <a:pt x="407" y="714"/>
                  <a:pt x="532" y="790"/>
                  <a:pt x="648" y="835"/>
                </a:cubicBezTo>
                <a:cubicBezTo>
                  <a:pt x="764" y="880"/>
                  <a:pt x="895" y="939"/>
                  <a:pt x="1012" y="912"/>
                </a:cubicBezTo>
                <a:cubicBezTo>
                  <a:pt x="1129" y="885"/>
                  <a:pt x="1268" y="776"/>
                  <a:pt x="1348" y="672"/>
                </a:cubicBezTo>
                <a:cubicBezTo>
                  <a:pt x="1428" y="568"/>
                  <a:pt x="1436" y="376"/>
                  <a:pt x="1492" y="288"/>
                </a:cubicBezTo>
                <a:cubicBezTo>
                  <a:pt x="1548" y="200"/>
                  <a:pt x="1620" y="136"/>
                  <a:pt x="1684" y="144"/>
                </a:cubicBezTo>
                <a:cubicBezTo>
                  <a:pt x="1748" y="152"/>
                  <a:pt x="1812" y="248"/>
                  <a:pt x="1876" y="336"/>
                </a:cubicBezTo>
                <a:cubicBezTo>
                  <a:pt x="1940" y="424"/>
                  <a:pt x="1972" y="576"/>
                  <a:pt x="2068" y="672"/>
                </a:cubicBezTo>
                <a:cubicBezTo>
                  <a:pt x="2164" y="768"/>
                  <a:pt x="2300" y="880"/>
                  <a:pt x="2452" y="912"/>
                </a:cubicBezTo>
                <a:cubicBezTo>
                  <a:pt x="2604" y="944"/>
                  <a:pt x="2836" y="912"/>
                  <a:pt x="2980" y="864"/>
                </a:cubicBezTo>
                <a:cubicBezTo>
                  <a:pt x="3124" y="816"/>
                  <a:pt x="3236" y="760"/>
                  <a:pt x="3316" y="624"/>
                </a:cubicBezTo>
                <a:cubicBezTo>
                  <a:pt x="3396" y="488"/>
                  <a:pt x="3428" y="268"/>
                  <a:pt x="3460" y="48"/>
                </a:cubicBezTo>
              </a:path>
            </a:pathLst>
          </a:custGeom>
          <a:noFill/>
          <a:ln w="38100" cmpd="sng">
            <a:solidFill>
              <a:srgbClr val="6600FF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4967" name="Text Box 135"/>
          <p:cNvSpPr txBox="1">
            <a:spLocks noChangeArrowheads="1"/>
          </p:cNvSpPr>
          <p:nvPr/>
        </p:nvSpPr>
        <p:spPr bwMode="auto">
          <a:xfrm>
            <a:off x="4343400" y="4114800"/>
            <a:ext cx="3765550" cy="915988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</a:rPr>
              <a:t>TCP uses node-to-node </a:t>
            </a:r>
          </a:p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</a:rPr>
              <a:t>Unreliable packet transfer of IP</a:t>
            </a:r>
          </a:p>
          <a:p>
            <a:pPr algn="ctr" eaLnBrk="1" hangingPunct="1"/>
            <a:r>
              <a:rPr lang="en-US" altLang="en-US" sz="1800" dirty="0">
                <a:solidFill>
                  <a:schemeClr val="bg1"/>
                </a:solidFill>
              </a:rPr>
              <a:t>Server IP address &amp; PC IP address</a:t>
            </a:r>
          </a:p>
        </p:txBody>
      </p:sp>
      <p:grpSp>
        <p:nvGrpSpPr>
          <p:cNvPr id="11" name="Group 136"/>
          <p:cNvGrpSpPr>
            <a:grpSpLocks/>
          </p:cNvGrpSpPr>
          <p:nvPr/>
        </p:nvGrpSpPr>
        <p:grpSpPr bwMode="auto">
          <a:xfrm>
            <a:off x="2438400" y="5105400"/>
            <a:ext cx="7010400" cy="1676400"/>
            <a:chOff x="576" y="2976"/>
            <a:chExt cx="4416" cy="1056"/>
          </a:xfrm>
        </p:grpSpPr>
        <p:sp>
          <p:nvSpPr>
            <p:cNvPr id="55354" name="Cloud"/>
            <p:cNvSpPr>
              <a:spLocks noChangeAspect="1" noEditPoints="1" noChangeArrowheads="1"/>
            </p:cNvSpPr>
            <p:nvPr/>
          </p:nvSpPr>
          <p:spPr bwMode="auto">
            <a:xfrm>
              <a:off x="576" y="2976"/>
              <a:ext cx="4416" cy="10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9 w 21600"/>
                <a:gd name="T13" fmla="*/ 3252 h 21600"/>
                <a:gd name="T14" fmla="*/ 17085 w 21600"/>
                <a:gd name="T15" fmla="*/ 173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folHlink"/>
            </a:solidFill>
            <a:ln w="12700">
              <a:solidFill>
                <a:schemeClr val="hlink"/>
              </a:solidFill>
              <a:prstDash val="dash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Text Box 138"/>
            <p:cNvSpPr txBox="1">
              <a:spLocks noChangeArrowheads="1"/>
            </p:cNvSpPr>
            <p:nvPr/>
          </p:nvSpPr>
          <p:spPr bwMode="auto">
            <a:xfrm>
              <a:off x="2448" y="3344"/>
              <a:ext cx="65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Internet</a:t>
              </a:r>
            </a:p>
          </p:txBody>
        </p:sp>
      </p:grpSp>
      <p:sp>
        <p:nvSpPr>
          <p:cNvPr id="504972" name="Freeform 140"/>
          <p:cNvSpPr>
            <a:spLocks/>
          </p:cNvSpPr>
          <p:nvPr/>
        </p:nvSpPr>
        <p:spPr bwMode="auto">
          <a:xfrm>
            <a:off x="3205164" y="4354513"/>
            <a:ext cx="5762625" cy="1758950"/>
          </a:xfrm>
          <a:custGeom>
            <a:avLst/>
            <a:gdLst>
              <a:gd name="T0" fmla="*/ 2147483646 w 3630"/>
              <a:gd name="T1" fmla="*/ 0 h 1108"/>
              <a:gd name="T2" fmla="*/ 2147483646 w 3630"/>
              <a:gd name="T3" fmla="*/ 2147483646 h 1108"/>
              <a:gd name="T4" fmla="*/ 2147483646 w 3630"/>
              <a:gd name="T5" fmla="*/ 2147483646 h 1108"/>
              <a:gd name="T6" fmla="*/ 2147483646 w 3630"/>
              <a:gd name="T7" fmla="*/ 2147483646 h 1108"/>
              <a:gd name="T8" fmla="*/ 2147483646 w 3630"/>
              <a:gd name="T9" fmla="*/ 2147483646 h 1108"/>
              <a:gd name="T10" fmla="*/ 2147483646 w 3630"/>
              <a:gd name="T11" fmla="*/ 2147483646 h 1108"/>
              <a:gd name="T12" fmla="*/ 2147483646 w 3630"/>
              <a:gd name="T13" fmla="*/ 2147483646 h 1108"/>
              <a:gd name="T14" fmla="*/ 2147483646 w 3630"/>
              <a:gd name="T15" fmla="*/ 2147483646 h 1108"/>
              <a:gd name="T16" fmla="*/ 2147483646 w 3630"/>
              <a:gd name="T17" fmla="*/ 2147483646 h 1108"/>
              <a:gd name="T18" fmla="*/ 2147483646 w 3630"/>
              <a:gd name="T19" fmla="*/ 2147483646 h 110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30"/>
              <a:gd name="T31" fmla="*/ 0 h 1108"/>
              <a:gd name="T32" fmla="*/ 3630 w 3630"/>
              <a:gd name="T33" fmla="*/ 1108 h 110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30" h="1108">
                <a:moveTo>
                  <a:pt x="73" y="0"/>
                </a:moveTo>
                <a:cubicBezTo>
                  <a:pt x="73" y="21"/>
                  <a:pt x="61" y="46"/>
                  <a:pt x="64" y="117"/>
                </a:cubicBezTo>
                <a:cubicBezTo>
                  <a:pt x="67" y="188"/>
                  <a:pt x="56" y="326"/>
                  <a:pt x="93" y="425"/>
                </a:cubicBezTo>
                <a:cubicBezTo>
                  <a:pt x="130" y="524"/>
                  <a:pt x="0" y="601"/>
                  <a:pt x="288" y="713"/>
                </a:cubicBezTo>
                <a:cubicBezTo>
                  <a:pt x="576" y="825"/>
                  <a:pt x="1325" y="1086"/>
                  <a:pt x="1821" y="1097"/>
                </a:cubicBezTo>
                <a:cubicBezTo>
                  <a:pt x="2317" y="1108"/>
                  <a:pt x="2973" y="874"/>
                  <a:pt x="3266" y="781"/>
                </a:cubicBezTo>
                <a:cubicBezTo>
                  <a:pt x="3559" y="688"/>
                  <a:pt x="3526" y="628"/>
                  <a:pt x="3578" y="537"/>
                </a:cubicBezTo>
                <a:cubicBezTo>
                  <a:pt x="3630" y="446"/>
                  <a:pt x="3578" y="297"/>
                  <a:pt x="3578" y="235"/>
                </a:cubicBezTo>
                <a:cubicBezTo>
                  <a:pt x="3578" y="173"/>
                  <a:pt x="3578" y="202"/>
                  <a:pt x="3578" y="166"/>
                </a:cubicBezTo>
                <a:cubicBezTo>
                  <a:pt x="3578" y="130"/>
                  <a:pt x="3578" y="50"/>
                  <a:pt x="3578" y="20"/>
                </a:cubicBezTo>
              </a:path>
            </a:pathLst>
          </a:custGeom>
          <a:noFill/>
          <a:ln w="57150" cmpd="sng">
            <a:solidFill>
              <a:schemeClr val="accent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4973" name="Text Box 141"/>
          <p:cNvSpPr txBox="1">
            <a:spLocks noChangeArrowheads="1"/>
          </p:cNvSpPr>
          <p:nvPr/>
        </p:nvSpPr>
        <p:spPr bwMode="auto">
          <a:xfrm>
            <a:off x="4343400" y="2725738"/>
            <a:ext cx="3733800" cy="146526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HTTP uses process-to-process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Reliable byte stream transfer of 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TCP connection: 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Server socket: (IP Address, 80)</a:t>
            </a:r>
          </a:p>
          <a:p>
            <a:pPr algn="ctr" eaLnBrk="1" hangingPunct="1"/>
            <a:r>
              <a:rPr lang="en-US" altLang="en-US" sz="1800" dirty="0">
                <a:solidFill>
                  <a:schemeClr val="tx1"/>
                </a:solidFill>
              </a:rPr>
              <a:t>PC socket (IP Address, Eph. #)</a:t>
            </a:r>
          </a:p>
        </p:txBody>
      </p:sp>
    </p:spTree>
    <p:extLst>
      <p:ext uri="{BB962C8B-B14F-4D97-AF65-F5344CB8AC3E}">
        <p14:creationId xmlns:p14="http://schemas.microsoft.com/office/powerpoint/2010/main" val="67642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4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04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0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04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967" grpId="0" animBg="1"/>
      <p:bldP spid="50497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Encapsulation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762375" y="3386138"/>
            <a:ext cx="24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56" name="AutoShape 8"/>
          <p:cNvSpPr>
            <a:spLocks noChangeArrowheads="1"/>
          </p:cNvSpPr>
          <p:nvPr/>
        </p:nvSpPr>
        <p:spPr bwMode="auto">
          <a:xfrm>
            <a:off x="8305801" y="25146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62" name="AutoShape 14"/>
          <p:cNvSpPr>
            <a:spLocks noChangeArrowheads="1"/>
          </p:cNvSpPr>
          <p:nvPr/>
        </p:nvSpPr>
        <p:spPr bwMode="auto">
          <a:xfrm>
            <a:off x="7924801" y="39624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63" name="Text Box 15"/>
          <p:cNvSpPr txBox="1">
            <a:spLocks noChangeArrowheads="1"/>
          </p:cNvSpPr>
          <p:nvPr/>
        </p:nvSpPr>
        <p:spPr bwMode="auto">
          <a:xfrm>
            <a:off x="1752600" y="1447800"/>
            <a:ext cx="3048000" cy="1054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>
                <a:solidFill>
                  <a:schemeClr val="tx1"/>
                </a:solidFill>
              </a:rPr>
              <a:t>TCP Header contains source &amp; destination port numbers</a:t>
            </a:r>
          </a:p>
        </p:txBody>
      </p:sp>
      <p:sp>
        <p:nvSpPr>
          <p:cNvPr id="514064" name="Text Box 16"/>
          <p:cNvSpPr txBox="1">
            <a:spLocks noChangeArrowheads="1"/>
          </p:cNvSpPr>
          <p:nvPr/>
        </p:nvSpPr>
        <p:spPr bwMode="auto">
          <a:xfrm>
            <a:off x="1752600" y="2667001"/>
            <a:ext cx="3048000" cy="137477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100">
                <a:solidFill>
                  <a:schemeClr val="tx1"/>
                </a:solidFill>
              </a:rPr>
              <a:t>IP Header contains source and destination IP addresses;    transport protocol type </a:t>
            </a:r>
          </a:p>
        </p:txBody>
      </p:sp>
      <p:sp>
        <p:nvSpPr>
          <p:cNvPr id="56328" name="Rectangle 17"/>
          <p:cNvSpPr>
            <a:spLocks noChangeArrowheads="1"/>
          </p:cNvSpPr>
          <p:nvPr/>
        </p:nvSpPr>
        <p:spPr bwMode="auto">
          <a:xfrm>
            <a:off x="3609975" y="5214938"/>
            <a:ext cx="2428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70" name="AutoShape 22"/>
          <p:cNvSpPr>
            <a:spLocks noChangeArrowheads="1"/>
          </p:cNvSpPr>
          <p:nvPr/>
        </p:nvSpPr>
        <p:spPr bwMode="auto">
          <a:xfrm>
            <a:off x="7543801" y="5334000"/>
            <a:ext cx="201613" cy="382588"/>
          </a:xfrm>
          <a:prstGeom prst="downArrow">
            <a:avLst>
              <a:gd name="adj1" fmla="val 50000"/>
              <a:gd name="adj2" fmla="val 47441"/>
            </a:avLst>
          </a:prstGeom>
          <a:solidFill>
            <a:srgbClr val="FF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4071" name="Text Box 23"/>
          <p:cNvSpPr txBox="1">
            <a:spLocks noChangeArrowheads="1"/>
          </p:cNvSpPr>
          <p:nvPr/>
        </p:nvSpPr>
        <p:spPr bwMode="auto">
          <a:xfrm>
            <a:off x="1752600" y="4191001"/>
            <a:ext cx="3276600" cy="13747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dirty="0">
                <a:solidFill>
                  <a:schemeClr val="bg1"/>
                </a:solidFill>
              </a:rPr>
              <a:t>Ethernet Header contains source &amp; destination MAC addresses;                 network protocol type</a:t>
            </a:r>
          </a:p>
        </p:txBody>
      </p:sp>
      <p:grpSp>
        <p:nvGrpSpPr>
          <p:cNvPr id="56331" name="Group 32"/>
          <p:cNvGrpSpPr>
            <a:grpSpLocks/>
          </p:cNvGrpSpPr>
          <p:nvPr/>
        </p:nvGrpSpPr>
        <p:grpSpPr bwMode="auto">
          <a:xfrm>
            <a:off x="7518400" y="1752601"/>
            <a:ext cx="2082800" cy="619125"/>
            <a:chOff x="2928" y="336"/>
            <a:chExt cx="1312" cy="390"/>
          </a:xfrm>
        </p:grpSpPr>
        <p:sp>
          <p:nvSpPr>
            <p:cNvPr id="56356" name="Rectangle 31"/>
            <p:cNvSpPr>
              <a:spLocks noChangeArrowheads="1"/>
            </p:cNvSpPr>
            <p:nvPr/>
          </p:nvSpPr>
          <p:spPr bwMode="auto">
            <a:xfrm>
              <a:off x="2928" y="336"/>
              <a:ext cx="1312" cy="390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 sz="1700">
                <a:solidFill>
                  <a:schemeClr val="tx1"/>
                </a:solidFill>
              </a:endParaRPr>
            </a:p>
            <a:p>
              <a:pPr algn="ctr"/>
              <a:endParaRPr lang="en-US" altLang="en-US" sz="1700">
                <a:solidFill>
                  <a:schemeClr val="tx1"/>
                </a:solidFill>
              </a:endParaRPr>
            </a:p>
          </p:txBody>
        </p:sp>
        <p:sp>
          <p:nvSpPr>
            <p:cNvPr id="56357" name="Text Box 29"/>
            <p:cNvSpPr txBox="1">
              <a:spLocks noChangeArrowheads="1"/>
            </p:cNvSpPr>
            <p:nvPr/>
          </p:nvSpPr>
          <p:spPr bwMode="auto">
            <a:xfrm>
              <a:off x="2976" y="432"/>
              <a:ext cx="11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chemeClr val="bg1"/>
                  </a:solidFill>
                </a:rPr>
                <a:t>HTTP Request</a:t>
              </a: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629400" y="3048001"/>
            <a:ext cx="2997200" cy="619125"/>
            <a:chOff x="3168" y="1248"/>
            <a:chExt cx="1888" cy="390"/>
          </a:xfrm>
        </p:grpSpPr>
        <p:sp>
          <p:nvSpPr>
            <p:cNvPr id="56352" name="Rectangle 9"/>
            <p:cNvSpPr>
              <a:spLocks noChangeArrowheads="1"/>
            </p:cNvSpPr>
            <p:nvPr/>
          </p:nvSpPr>
          <p:spPr bwMode="auto">
            <a:xfrm>
              <a:off x="3168" y="1248"/>
              <a:ext cx="592" cy="39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chemeClr val="tx1"/>
                  </a:solidFill>
                </a:rPr>
                <a:t>TCP header</a:t>
              </a:r>
            </a:p>
          </p:txBody>
        </p:sp>
        <p:grpSp>
          <p:nvGrpSpPr>
            <p:cNvPr id="56353" name="Group 33"/>
            <p:cNvGrpSpPr>
              <a:grpSpLocks/>
            </p:cNvGrpSpPr>
            <p:nvPr/>
          </p:nvGrpSpPr>
          <p:grpSpPr bwMode="auto">
            <a:xfrm>
              <a:off x="3744" y="1248"/>
              <a:ext cx="1312" cy="390"/>
              <a:chOff x="2928" y="336"/>
              <a:chExt cx="1312" cy="390"/>
            </a:xfrm>
          </p:grpSpPr>
          <p:sp>
            <p:nvSpPr>
              <p:cNvPr id="56354" name="Rectangle 34"/>
              <p:cNvSpPr>
                <a:spLocks noChangeArrowheads="1"/>
              </p:cNvSpPr>
              <p:nvPr/>
            </p:nvSpPr>
            <p:spPr bwMode="auto">
              <a:xfrm>
                <a:off x="2928" y="336"/>
                <a:ext cx="1312" cy="390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  <a:p>
                <a:pPr algn="ctr"/>
                <a:endParaRPr lang="en-US" altLang="en-US" sz="1700">
                  <a:solidFill>
                    <a:schemeClr val="bg1"/>
                  </a:solidFill>
                </a:endParaRPr>
              </a:p>
            </p:txBody>
          </p:sp>
          <p:sp>
            <p:nvSpPr>
              <p:cNvPr id="56355" name="Text Box 35"/>
              <p:cNvSpPr txBox="1">
                <a:spLocks noChangeArrowheads="1"/>
              </p:cNvSpPr>
              <p:nvPr/>
            </p:nvSpPr>
            <p:spPr bwMode="auto">
              <a:xfrm>
                <a:off x="2976" y="432"/>
                <a:ext cx="117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 dirty="0">
                    <a:solidFill>
                      <a:schemeClr val="bg1"/>
                    </a:solidFill>
                  </a:rPr>
                  <a:t>HTTP Request</a:t>
                </a:r>
              </a:p>
            </p:txBody>
          </p:sp>
        </p:grpSp>
      </p:grp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715000" y="4495801"/>
            <a:ext cx="3911600" cy="619125"/>
            <a:chOff x="3264" y="1920"/>
            <a:chExt cx="2464" cy="390"/>
          </a:xfrm>
        </p:grpSpPr>
        <p:sp>
          <p:nvSpPr>
            <p:cNvPr id="56346" name="Rectangle 37"/>
            <p:cNvSpPr>
              <a:spLocks noChangeArrowheads="1"/>
            </p:cNvSpPr>
            <p:nvPr/>
          </p:nvSpPr>
          <p:spPr bwMode="auto">
            <a:xfrm>
              <a:off x="3264" y="1920"/>
              <a:ext cx="592" cy="39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>
                  <a:solidFill>
                    <a:schemeClr val="tx1"/>
                  </a:solidFill>
                </a:rPr>
                <a:t>IP header</a:t>
              </a:r>
            </a:p>
          </p:txBody>
        </p:sp>
        <p:grpSp>
          <p:nvGrpSpPr>
            <p:cNvPr id="56347" name="Group 40"/>
            <p:cNvGrpSpPr>
              <a:grpSpLocks/>
            </p:cNvGrpSpPr>
            <p:nvPr/>
          </p:nvGrpSpPr>
          <p:grpSpPr bwMode="auto">
            <a:xfrm>
              <a:off x="3840" y="1920"/>
              <a:ext cx="1888" cy="390"/>
              <a:chOff x="3168" y="1248"/>
              <a:chExt cx="1888" cy="390"/>
            </a:xfrm>
          </p:grpSpPr>
          <p:sp>
            <p:nvSpPr>
              <p:cNvPr id="56348" name="Rectangle 41"/>
              <p:cNvSpPr>
                <a:spLocks noChangeArrowheads="1"/>
              </p:cNvSpPr>
              <p:nvPr/>
            </p:nvSpPr>
            <p:spPr bwMode="auto">
              <a:xfrm>
                <a:off x="3168" y="1248"/>
                <a:ext cx="592" cy="39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700">
                    <a:solidFill>
                      <a:schemeClr val="tx1"/>
                    </a:solidFill>
                  </a:rPr>
                  <a:t>TCP header</a:t>
                </a:r>
              </a:p>
            </p:txBody>
          </p:sp>
          <p:grpSp>
            <p:nvGrpSpPr>
              <p:cNvPr id="56349" name="Group 42"/>
              <p:cNvGrpSpPr>
                <a:grpSpLocks/>
              </p:cNvGrpSpPr>
              <p:nvPr/>
            </p:nvGrpSpPr>
            <p:grpSpPr bwMode="auto">
              <a:xfrm>
                <a:off x="3744" y="1248"/>
                <a:ext cx="1312" cy="390"/>
                <a:chOff x="2928" y="336"/>
                <a:chExt cx="1312" cy="390"/>
              </a:xfrm>
            </p:grpSpPr>
            <p:sp>
              <p:nvSpPr>
                <p:cNvPr id="56350" name="Rectangle 43"/>
                <p:cNvSpPr>
                  <a:spLocks noChangeArrowheads="1"/>
                </p:cNvSpPr>
                <p:nvPr/>
              </p:nvSpPr>
              <p:spPr bwMode="auto">
                <a:xfrm>
                  <a:off x="2928" y="336"/>
                  <a:ext cx="1312" cy="390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en-US" altLang="en-US" sz="1700">
                    <a:solidFill>
                      <a:schemeClr val="tx1"/>
                    </a:solidFill>
                  </a:endParaRPr>
                </a:p>
                <a:p>
                  <a:pPr algn="ctr"/>
                  <a:endParaRPr lang="en-US" altLang="en-US" sz="1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351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976" y="432"/>
                  <a:ext cx="117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2000" dirty="0">
                      <a:solidFill>
                        <a:schemeClr val="bg1"/>
                      </a:solidFill>
                    </a:rPr>
                    <a:t>HTTP Request</a:t>
                  </a:r>
                </a:p>
              </p:txBody>
            </p:sp>
          </p:grpSp>
        </p:grpSp>
      </p:grpSp>
      <p:grpSp>
        <p:nvGrpSpPr>
          <p:cNvPr id="8" name="Group 56"/>
          <p:cNvGrpSpPr>
            <a:grpSpLocks/>
          </p:cNvGrpSpPr>
          <p:nvPr/>
        </p:nvGrpSpPr>
        <p:grpSpPr bwMode="auto">
          <a:xfrm>
            <a:off x="4572000" y="5791201"/>
            <a:ext cx="5791200" cy="619125"/>
            <a:chOff x="1872" y="3312"/>
            <a:chExt cx="3648" cy="390"/>
          </a:xfrm>
        </p:grpSpPr>
        <p:sp>
          <p:nvSpPr>
            <p:cNvPr id="56335" name="Rectangle 38"/>
            <p:cNvSpPr>
              <a:spLocks noChangeArrowheads="1"/>
            </p:cNvSpPr>
            <p:nvPr/>
          </p:nvSpPr>
          <p:spPr bwMode="auto">
            <a:xfrm>
              <a:off x="1872" y="3312"/>
              <a:ext cx="720" cy="39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700" dirty="0">
                  <a:solidFill>
                    <a:schemeClr val="bg1"/>
                  </a:solidFill>
                </a:rPr>
                <a:t>Ethernet header</a:t>
              </a:r>
            </a:p>
          </p:txBody>
        </p:sp>
        <p:grpSp>
          <p:nvGrpSpPr>
            <p:cNvPr id="56336" name="Group 46"/>
            <p:cNvGrpSpPr>
              <a:grpSpLocks/>
            </p:cNvGrpSpPr>
            <p:nvPr/>
          </p:nvGrpSpPr>
          <p:grpSpPr bwMode="auto">
            <a:xfrm>
              <a:off x="2592" y="3312"/>
              <a:ext cx="2464" cy="390"/>
              <a:chOff x="3264" y="1920"/>
              <a:chExt cx="2464" cy="390"/>
            </a:xfrm>
          </p:grpSpPr>
          <p:sp>
            <p:nvSpPr>
              <p:cNvPr id="56340" name="Rectangle 47"/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592" cy="39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700">
                    <a:solidFill>
                      <a:schemeClr val="tx1"/>
                    </a:solidFill>
                  </a:rPr>
                  <a:t>IP header</a:t>
                </a:r>
              </a:p>
            </p:txBody>
          </p:sp>
          <p:grpSp>
            <p:nvGrpSpPr>
              <p:cNvPr id="56341" name="Group 48"/>
              <p:cNvGrpSpPr>
                <a:grpSpLocks/>
              </p:cNvGrpSpPr>
              <p:nvPr/>
            </p:nvGrpSpPr>
            <p:grpSpPr bwMode="auto">
              <a:xfrm>
                <a:off x="3840" y="1920"/>
                <a:ext cx="1888" cy="390"/>
                <a:chOff x="3168" y="1248"/>
                <a:chExt cx="1888" cy="390"/>
              </a:xfrm>
            </p:grpSpPr>
            <p:sp>
              <p:nvSpPr>
                <p:cNvPr id="56342" name="Rectangle 49"/>
                <p:cNvSpPr>
                  <a:spLocks noChangeArrowheads="1"/>
                </p:cNvSpPr>
                <p:nvPr/>
              </p:nvSpPr>
              <p:spPr bwMode="auto">
                <a:xfrm>
                  <a:off x="3168" y="1248"/>
                  <a:ext cx="592" cy="390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lIns="90488" tIns="44450" rIns="90488" bIns="44450">
                  <a:spAutoFit/>
                </a:bodyPr>
                <a:lstStyle>
                  <a:lvl1pPr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6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en-US" altLang="en-US" sz="1700">
                      <a:solidFill>
                        <a:schemeClr val="tx1"/>
                      </a:solidFill>
                    </a:rPr>
                    <a:t>TCP header</a:t>
                  </a:r>
                </a:p>
              </p:txBody>
            </p:sp>
            <p:grpSp>
              <p:nvGrpSpPr>
                <p:cNvPr id="56343" name="Group 50"/>
                <p:cNvGrpSpPr>
                  <a:grpSpLocks/>
                </p:cNvGrpSpPr>
                <p:nvPr/>
              </p:nvGrpSpPr>
              <p:grpSpPr bwMode="auto">
                <a:xfrm>
                  <a:off x="3744" y="1248"/>
                  <a:ext cx="1312" cy="390"/>
                  <a:chOff x="2928" y="336"/>
                  <a:chExt cx="1312" cy="390"/>
                </a:xfrm>
              </p:grpSpPr>
              <p:sp>
                <p:nvSpPr>
                  <p:cNvPr id="56344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36"/>
                    <a:ext cx="1312" cy="390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lIns="90488" tIns="44450" rIns="90488" bIns="44450"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/>
                    <a:endParaRPr lang="en-US" altLang="en-US" sz="170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en-US" altLang="en-US" sz="17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6345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432"/>
                    <a:ext cx="117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600">
                        <a:solidFill>
                          <a:srgbClr val="000000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r>
                      <a:rPr lang="en-US" altLang="en-US" sz="2000" dirty="0">
                        <a:solidFill>
                          <a:schemeClr val="bg1"/>
                        </a:solidFill>
                      </a:rPr>
                      <a:t>HTTP Request</a:t>
                    </a:r>
                  </a:p>
                </p:txBody>
              </p:sp>
            </p:grpSp>
          </p:grpSp>
        </p:grpSp>
        <p:grpSp>
          <p:nvGrpSpPr>
            <p:cNvPr id="56337" name="Group 55"/>
            <p:cNvGrpSpPr>
              <a:grpSpLocks/>
            </p:cNvGrpSpPr>
            <p:nvPr/>
          </p:nvGrpSpPr>
          <p:grpSpPr bwMode="auto">
            <a:xfrm>
              <a:off x="5040" y="3312"/>
              <a:ext cx="480" cy="390"/>
              <a:chOff x="1968" y="3408"/>
              <a:chExt cx="480" cy="390"/>
            </a:xfrm>
          </p:grpSpPr>
          <p:sp>
            <p:nvSpPr>
              <p:cNvPr id="56338" name="Rectangle 53"/>
              <p:cNvSpPr>
                <a:spLocks noChangeArrowheads="1"/>
              </p:cNvSpPr>
              <p:nvPr/>
            </p:nvSpPr>
            <p:spPr bwMode="auto">
              <a:xfrm>
                <a:off x="1968" y="3408"/>
                <a:ext cx="480" cy="390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en-US" altLang="en-US" sz="1700">
                  <a:solidFill>
                    <a:schemeClr val="tx1"/>
                  </a:solidFill>
                </a:endParaRPr>
              </a:p>
              <a:p>
                <a:pPr algn="ctr"/>
                <a:endParaRPr lang="en-US" altLang="en-US" sz="1700">
                  <a:solidFill>
                    <a:schemeClr val="tx1"/>
                  </a:solidFill>
                </a:endParaRPr>
              </a:p>
            </p:txBody>
          </p:sp>
          <p:sp>
            <p:nvSpPr>
              <p:cNvPr id="56339" name="Text Box 54"/>
              <p:cNvSpPr txBox="1">
                <a:spLocks noChangeArrowheads="1"/>
              </p:cNvSpPr>
              <p:nvPr/>
            </p:nvSpPr>
            <p:spPr bwMode="auto">
              <a:xfrm>
                <a:off x="1996" y="3479"/>
                <a:ext cx="404" cy="23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 dirty="0">
                    <a:solidFill>
                      <a:schemeClr val="bg1"/>
                    </a:solidFill>
                  </a:rPr>
                  <a:t>FCS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04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1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14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1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1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056" grpId="0" animBg="1"/>
      <p:bldP spid="514056" grpId="1" animBg="1"/>
      <p:bldP spid="514062" grpId="0" animBg="1"/>
      <p:bldP spid="514063" grpId="0" animBg="1"/>
      <p:bldP spid="514063" grpId="1" animBg="1"/>
      <p:bldP spid="514064" grpId="0" animBg="1"/>
      <p:bldP spid="514070" grpId="0" animBg="1"/>
      <p:bldP spid="51407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611439" y="198120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573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1439" y="198120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8859838" y="2133600"/>
          <a:ext cx="4365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1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9838" y="2133600"/>
                        <a:ext cx="43656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Cloud"/>
          <p:cNvSpPr>
            <a:spLocks noChangeAspect="1" noEditPoints="1" noChangeArrowheads="1"/>
          </p:cNvSpPr>
          <p:nvPr/>
        </p:nvSpPr>
        <p:spPr bwMode="auto">
          <a:xfrm>
            <a:off x="4135438" y="1600200"/>
            <a:ext cx="3846512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2057400" y="3733801"/>
            <a:ext cx="82296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i="1" dirty="0">
                <a:solidFill>
                  <a:schemeClr val="tx1"/>
                </a:solidFill>
              </a:rPr>
              <a:t>Wireshark</a:t>
            </a:r>
            <a:r>
              <a:rPr lang="en-US" altLang="en-US" sz="2600" dirty="0">
                <a:solidFill>
                  <a:schemeClr val="tx1"/>
                </a:solidFill>
              </a:rPr>
              <a:t> network analyzer captures all frames observed by its Ethernet NIC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Sequence of frames and contents of frame can be examined in detail down to individual bytes</a:t>
            </a:r>
          </a:p>
        </p:txBody>
      </p:sp>
      <p:sp>
        <p:nvSpPr>
          <p:cNvPr id="5735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0376" y="-54590"/>
            <a:ext cx="11741624" cy="965198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dirty="0"/>
              <a:t>How the layers work together:  Network Analyzer</a:t>
            </a:r>
          </a:p>
        </p:txBody>
      </p:sp>
      <p:sp>
        <p:nvSpPr>
          <p:cNvPr id="57351" name="Text Box 12"/>
          <p:cNvSpPr txBox="1">
            <a:spLocks noChangeArrowheads="1"/>
          </p:cNvSpPr>
          <p:nvPr/>
        </p:nvSpPr>
        <p:spPr bwMode="auto">
          <a:xfrm>
            <a:off x="5318125" y="2046288"/>
            <a:ext cx="13922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chemeClr val="tx1"/>
                </a:solidFill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7857475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Wireshark.org</a:t>
            </a:r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0923" y="903515"/>
            <a:ext cx="9319846" cy="5954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8072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Wireshark.org</a:t>
            </a:r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531" y="1126435"/>
            <a:ext cx="27181742" cy="1785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8719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Wireshark.org</a:t>
            </a:r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-3093872"/>
            <a:ext cx="27181742" cy="1785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237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585439"/>
              </p:ext>
            </p:extLst>
          </p:nvPr>
        </p:nvGraphicFramePr>
        <p:xfrm>
          <a:off x="2209801" y="235480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35480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96554"/>
              </p:ext>
            </p:extLst>
          </p:nvPr>
        </p:nvGraphicFramePr>
        <p:xfrm>
          <a:off x="8458201" y="2507200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507200"/>
                        <a:ext cx="4365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172137"/>
              </p:ext>
            </p:extLst>
          </p:nvPr>
        </p:nvGraphicFramePr>
        <p:xfrm>
          <a:off x="5943600" y="113560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3560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Cloud"/>
          <p:cNvSpPr>
            <a:spLocks noChangeAspect="1" noEditPoints="1" noChangeArrowheads="1"/>
          </p:cNvSpPr>
          <p:nvPr/>
        </p:nvSpPr>
        <p:spPr bwMode="auto">
          <a:xfrm>
            <a:off x="3733801" y="1973800"/>
            <a:ext cx="38465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5062" name="Rectangle 6"/>
          <p:cNvSpPr>
            <a:spLocks noChangeArrowheads="1"/>
          </p:cNvSpPr>
          <p:nvPr/>
        </p:nvSpPr>
        <p:spPr bwMode="auto">
          <a:xfrm>
            <a:off x="394417" y="3790337"/>
            <a:ext cx="11434916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User clicks on </a:t>
            </a:r>
            <a:r>
              <a:rPr lang="en-US" altLang="en-US" sz="2600" dirty="0">
                <a:solidFill>
                  <a:schemeClr val="tx1"/>
                </a:solidFill>
                <a:hlinkClick r:id="rId9"/>
              </a:rPr>
              <a:t>http://www.nytimes.com/</a:t>
            </a:r>
            <a:endParaRPr lang="en-US" altLang="en-US" sz="26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URL contains Internet name of machine (</a:t>
            </a:r>
            <a:r>
              <a:rPr lang="en-US" altLang="en-US" sz="2600" dirty="0">
                <a:solidFill>
                  <a:schemeClr val="tx1"/>
                </a:solidFill>
                <a:hlinkClick r:id="rId9"/>
              </a:rPr>
              <a:t>www.nytimes.com</a:t>
            </a:r>
            <a:r>
              <a:rPr lang="en-US" altLang="en-US" sz="2600" dirty="0">
                <a:solidFill>
                  <a:schemeClr val="tx1"/>
                </a:solidFill>
              </a:rPr>
              <a:t>), but not Internet address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Internet needs Internet address to send information to a machine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Browser software uses Domain Name System (DNS) protocol to send query for Internet address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DNS system responds with Internet address</a:t>
            </a:r>
          </a:p>
        </p:txBody>
      </p:sp>
      <p:sp>
        <p:nvSpPr>
          <p:cNvPr id="685063" name="Freeform 7"/>
          <p:cNvSpPr>
            <a:spLocks/>
          </p:cNvSpPr>
          <p:nvPr/>
        </p:nvSpPr>
        <p:spPr bwMode="auto">
          <a:xfrm>
            <a:off x="3657600" y="1897600"/>
            <a:ext cx="2438400" cy="1447800"/>
          </a:xfrm>
          <a:custGeom>
            <a:avLst/>
            <a:gdLst>
              <a:gd name="T0" fmla="*/ 0 w 1536"/>
              <a:gd name="T1" fmla="*/ 2147483646 h 1008"/>
              <a:gd name="T2" fmla="*/ 2147483646 w 1536"/>
              <a:gd name="T3" fmla="*/ 2147483646 h 1008"/>
              <a:gd name="T4" fmla="*/ 2147483646 w 1536"/>
              <a:gd name="T5" fmla="*/ 2147483646 h 1008"/>
              <a:gd name="T6" fmla="*/ 2147483646 w 1536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008"/>
              <a:gd name="T14" fmla="*/ 1536 w 1536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008">
                <a:moveTo>
                  <a:pt x="0" y="1008"/>
                </a:moveTo>
                <a:cubicBezTo>
                  <a:pt x="296" y="980"/>
                  <a:pt x="592" y="952"/>
                  <a:pt x="816" y="864"/>
                </a:cubicBezTo>
                <a:cubicBezTo>
                  <a:pt x="1040" y="776"/>
                  <a:pt x="1224" y="624"/>
                  <a:pt x="1344" y="480"/>
                </a:cubicBezTo>
                <a:cubicBezTo>
                  <a:pt x="1464" y="336"/>
                  <a:pt x="1500" y="168"/>
                  <a:pt x="1536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4" name="Freeform 8"/>
          <p:cNvSpPr>
            <a:spLocks/>
          </p:cNvSpPr>
          <p:nvPr/>
        </p:nvSpPr>
        <p:spPr bwMode="auto">
          <a:xfrm>
            <a:off x="3505200" y="1821400"/>
            <a:ext cx="2438400" cy="1447800"/>
          </a:xfrm>
          <a:custGeom>
            <a:avLst/>
            <a:gdLst>
              <a:gd name="T0" fmla="*/ 0 w 1536"/>
              <a:gd name="T1" fmla="*/ 2147483646 h 1008"/>
              <a:gd name="T2" fmla="*/ 2147483646 w 1536"/>
              <a:gd name="T3" fmla="*/ 2147483646 h 1008"/>
              <a:gd name="T4" fmla="*/ 2147483646 w 1536"/>
              <a:gd name="T5" fmla="*/ 2147483646 h 1008"/>
              <a:gd name="T6" fmla="*/ 2147483646 w 1536"/>
              <a:gd name="T7" fmla="*/ 0 h 1008"/>
              <a:gd name="T8" fmla="*/ 0 60000 65536"/>
              <a:gd name="T9" fmla="*/ 0 60000 65536"/>
              <a:gd name="T10" fmla="*/ 0 60000 65536"/>
              <a:gd name="T11" fmla="*/ 0 60000 65536"/>
              <a:gd name="T12" fmla="*/ 0 w 1536"/>
              <a:gd name="T13" fmla="*/ 0 h 1008"/>
              <a:gd name="T14" fmla="*/ 1536 w 1536"/>
              <a:gd name="T15" fmla="*/ 1008 h 10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36" h="1008">
                <a:moveTo>
                  <a:pt x="0" y="1008"/>
                </a:moveTo>
                <a:cubicBezTo>
                  <a:pt x="296" y="980"/>
                  <a:pt x="592" y="952"/>
                  <a:pt x="816" y="864"/>
                </a:cubicBezTo>
                <a:cubicBezTo>
                  <a:pt x="1040" y="776"/>
                  <a:pt x="1224" y="624"/>
                  <a:pt x="1344" y="480"/>
                </a:cubicBezTo>
                <a:cubicBezTo>
                  <a:pt x="1464" y="336"/>
                  <a:pt x="1500" y="168"/>
                  <a:pt x="1536" y="0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5065" name="Text Box 9"/>
          <p:cNvSpPr txBox="1">
            <a:spLocks noChangeArrowheads="1"/>
          </p:cNvSpPr>
          <p:nvPr/>
        </p:nvSpPr>
        <p:spPr bwMode="auto">
          <a:xfrm>
            <a:off x="5486400" y="2583401"/>
            <a:ext cx="2457450" cy="36671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Q. www.nytimes.com?</a:t>
            </a:r>
          </a:p>
        </p:txBody>
      </p:sp>
      <p:sp>
        <p:nvSpPr>
          <p:cNvPr id="685066" name="Text Box 10"/>
          <p:cNvSpPr txBox="1">
            <a:spLocks noChangeArrowheads="1"/>
          </p:cNvSpPr>
          <p:nvPr/>
        </p:nvSpPr>
        <p:spPr bwMode="auto">
          <a:xfrm>
            <a:off x="3733800" y="1973801"/>
            <a:ext cx="1924050" cy="36671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dirty="0">
                <a:solidFill>
                  <a:schemeClr val="tx1"/>
                </a:solidFill>
              </a:rPr>
              <a:t>A. 64.15.247.200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1. DNS</a:t>
            </a:r>
          </a:p>
        </p:txBody>
      </p:sp>
    </p:spTree>
    <p:extLst>
      <p:ext uri="{BB962C8B-B14F-4D97-AF65-F5344CB8AC3E}">
        <p14:creationId xmlns:p14="http://schemas.microsoft.com/office/powerpoint/2010/main" val="3794878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8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8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65" grpId="0" animBg="1"/>
      <p:bldP spid="68506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Wireshark.org</a:t>
            </a:r>
          </a:p>
        </p:txBody>
      </p:sp>
      <p:pic>
        <p:nvPicPr>
          <p:cNvPr id="3" name="Shape 758" descr="Capture Step On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200" y="-8026412"/>
            <a:ext cx="27181742" cy="178598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068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Wireshark windows</a:t>
            </a:r>
          </a:p>
        </p:txBody>
      </p:sp>
      <p:pic>
        <p:nvPicPr>
          <p:cNvPr id="583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1"/>
            <a:ext cx="8915400" cy="5273675"/>
          </a:xfrm>
          <a:noFill/>
        </p:spPr>
      </p:pic>
      <p:sp>
        <p:nvSpPr>
          <p:cNvPr id="518159" name="Rectangle 15"/>
          <p:cNvSpPr>
            <a:spLocks noChangeArrowheads="1"/>
          </p:cNvSpPr>
          <p:nvPr/>
        </p:nvSpPr>
        <p:spPr bwMode="auto">
          <a:xfrm>
            <a:off x="1524000" y="2362200"/>
            <a:ext cx="9144000" cy="16764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8161" name="Rectangle 17"/>
          <p:cNvSpPr>
            <a:spLocks noChangeArrowheads="1"/>
          </p:cNvSpPr>
          <p:nvPr/>
        </p:nvSpPr>
        <p:spPr bwMode="auto">
          <a:xfrm>
            <a:off x="1524000" y="4114800"/>
            <a:ext cx="9144000" cy="12192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8163" name="Rectangle 19"/>
          <p:cNvSpPr>
            <a:spLocks noChangeArrowheads="1"/>
          </p:cNvSpPr>
          <p:nvPr/>
        </p:nvSpPr>
        <p:spPr bwMode="auto">
          <a:xfrm>
            <a:off x="1524000" y="5410200"/>
            <a:ext cx="9144000" cy="914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18164" name="AutoShape 20"/>
          <p:cNvSpPr>
            <a:spLocks noChangeArrowheads="1"/>
          </p:cNvSpPr>
          <p:nvPr/>
        </p:nvSpPr>
        <p:spPr bwMode="auto">
          <a:xfrm>
            <a:off x="2819400" y="304800"/>
            <a:ext cx="2362200" cy="1600200"/>
          </a:xfrm>
          <a:prstGeom prst="wedgeRoundRectCallout">
            <a:avLst>
              <a:gd name="adj1" fmla="val -36088"/>
              <a:gd name="adj2" fmla="val 72125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Top Pane shows frame/packet sequence</a:t>
            </a:r>
          </a:p>
        </p:txBody>
      </p:sp>
      <p:sp>
        <p:nvSpPr>
          <p:cNvPr id="518165" name="AutoShape 21"/>
          <p:cNvSpPr>
            <a:spLocks noChangeArrowheads="1"/>
          </p:cNvSpPr>
          <p:nvPr/>
        </p:nvSpPr>
        <p:spPr bwMode="auto">
          <a:xfrm>
            <a:off x="7315200" y="381000"/>
            <a:ext cx="2895600" cy="1600200"/>
          </a:xfrm>
          <a:prstGeom prst="wedgeRoundRectCallout">
            <a:avLst>
              <a:gd name="adj1" fmla="val -60634"/>
              <a:gd name="adj2" fmla="val 180556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Middle Pane shows encapsulation for a given frame</a:t>
            </a:r>
          </a:p>
        </p:txBody>
      </p:sp>
      <p:sp>
        <p:nvSpPr>
          <p:cNvPr id="518166" name="AutoShape 22"/>
          <p:cNvSpPr>
            <a:spLocks noChangeArrowheads="1"/>
          </p:cNvSpPr>
          <p:nvPr/>
        </p:nvSpPr>
        <p:spPr bwMode="auto">
          <a:xfrm>
            <a:off x="5638800" y="6400800"/>
            <a:ext cx="5029200" cy="457200"/>
          </a:xfrm>
          <a:prstGeom prst="wedgeRoundRectCallout">
            <a:avLst>
              <a:gd name="adj1" fmla="val -63194"/>
              <a:gd name="adj2" fmla="val -61458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Bottom Pane shows hex &amp; text</a:t>
            </a:r>
          </a:p>
        </p:txBody>
      </p:sp>
    </p:spTree>
    <p:extLst>
      <p:ext uri="{BB962C8B-B14F-4D97-AF65-F5344CB8AC3E}">
        <p14:creationId xmlns:p14="http://schemas.microsoft.com/office/powerpoint/2010/main" val="884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1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18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18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1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18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518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518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518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59" grpId="0" animBg="1"/>
      <p:bldP spid="518159" grpId="1" animBg="1"/>
      <p:bldP spid="518161" grpId="0" animBg="1"/>
      <p:bldP spid="518161" grpId="1" animBg="1"/>
      <p:bldP spid="518163" grpId="0" animBg="1"/>
      <p:bldP spid="518163" grpId="1" animBg="1"/>
      <p:bldP spid="518164" grpId="0" animBg="1"/>
      <p:bldP spid="518164" grpId="1" animBg="1"/>
      <p:bldP spid="518165" grpId="0" animBg="1"/>
      <p:bldP spid="518165" grpId="1" animBg="1"/>
      <p:bldP spid="518166" grpId="0" animBg="1"/>
      <p:bldP spid="518166" grpId="1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 pane:  frame sequence</a:t>
            </a:r>
          </a:p>
        </p:txBody>
      </p:sp>
      <p:pic>
        <p:nvPicPr>
          <p:cNvPr id="593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371601"/>
            <a:ext cx="8915400" cy="5273675"/>
          </a:xfrm>
          <a:noFill/>
        </p:spPr>
      </p:pic>
      <p:sp>
        <p:nvSpPr>
          <p:cNvPr id="528388" name="AutoShape 4"/>
          <p:cNvSpPr>
            <a:spLocks noChangeArrowheads="1"/>
          </p:cNvSpPr>
          <p:nvPr/>
        </p:nvSpPr>
        <p:spPr bwMode="auto">
          <a:xfrm>
            <a:off x="2819400" y="1066800"/>
            <a:ext cx="1981200" cy="10668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3300"/>
                </a:solidFill>
              </a:rPr>
              <a:t>DNS Query</a:t>
            </a:r>
          </a:p>
        </p:txBody>
      </p:sp>
      <p:sp>
        <p:nvSpPr>
          <p:cNvPr id="528389" name="Rectangle 5"/>
          <p:cNvSpPr>
            <a:spLocks noChangeArrowheads="1"/>
          </p:cNvSpPr>
          <p:nvPr/>
        </p:nvSpPr>
        <p:spPr bwMode="auto">
          <a:xfrm>
            <a:off x="1524000" y="2362200"/>
            <a:ext cx="9144000" cy="457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8390" name="AutoShape 6"/>
          <p:cNvSpPr>
            <a:spLocks noChangeArrowheads="1"/>
          </p:cNvSpPr>
          <p:nvPr/>
        </p:nvSpPr>
        <p:spPr bwMode="auto">
          <a:xfrm>
            <a:off x="5486400" y="838200"/>
            <a:ext cx="2362200" cy="1447800"/>
          </a:xfrm>
          <a:prstGeom prst="wedgeRoundRectCallout">
            <a:avLst>
              <a:gd name="adj1" fmla="val -40523"/>
              <a:gd name="adj2" fmla="val 84759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TCP Connection Setup</a:t>
            </a:r>
          </a:p>
        </p:txBody>
      </p:sp>
      <p:sp>
        <p:nvSpPr>
          <p:cNvPr id="528391" name="Rectangle 7"/>
          <p:cNvSpPr>
            <a:spLocks noChangeArrowheads="1"/>
          </p:cNvSpPr>
          <p:nvPr/>
        </p:nvSpPr>
        <p:spPr bwMode="auto">
          <a:xfrm>
            <a:off x="1524000" y="2743200"/>
            <a:ext cx="9144000" cy="533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8392" name="AutoShape 8"/>
          <p:cNvSpPr>
            <a:spLocks noChangeArrowheads="1"/>
          </p:cNvSpPr>
          <p:nvPr/>
        </p:nvSpPr>
        <p:spPr bwMode="auto">
          <a:xfrm>
            <a:off x="8077200" y="1371600"/>
            <a:ext cx="2133600" cy="1600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bg1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HTTP Request &amp; Response</a:t>
            </a:r>
          </a:p>
        </p:txBody>
      </p:sp>
      <p:sp>
        <p:nvSpPr>
          <p:cNvPr id="528393" name="Rectangle 9"/>
          <p:cNvSpPr>
            <a:spLocks noChangeArrowheads="1"/>
          </p:cNvSpPr>
          <p:nvPr/>
        </p:nvSpPr>
        <p:spPr bwMode="auto">
          <a:xfrm>
            <a:off x="1524000" y="3276600"/>
            <a:ext cx="9144000" cy="5334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6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528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528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28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28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28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28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8" grpId="0" animBg="1"/>
      <p:bldP spid="528388" grpId="1" animBg="1"/>
      <p:bldP spid="528389" grpId="0" animBg="1"/>
      <p:bldP spid="528389" grpId="1" animBg="1"/>
      <p:bldP spid="528390" grpId="0" animBg="1"/>
      <p:bldP spid="528390" grpId="1" animBg="1"/>
      <p:bldP spid="528391" grpId="0" animBg="1"/>
      <p:bldP spid="528391" grpId="1" animBg="1"/>
      <p:bldP spid="528392" grpId="0" animBg="1"/>
      <p:bldP spid="528392" grpId="1" animBg="1"/>
      <p:bldP spid="528393" grpId="0" animBg="1"/>
      <p:bldP spid="528393" grpId="1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Middle pane:  Encapsulation</a:t>
            </a:r>
          </a:p>
        </p:txBody>
      </p:sp>
      <p:pic>
        <p:nvPicPr>
          <p:cNvPr id="604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81139"/>
            <a:ext cx="8915400" cy="5260975"/>
          </a:xfrm>
          <a:noFill/>
        </p:spPr>
      </p:pic>
      <p:sp>
        <p:nvSpPr>
          <p:cNvPr id="521222" name="Rectangle 6"/>
          <p:cNvSpPr>
            <a:spLocks noChangeArrowheads="1"/>
          </p:cNvSpPr>
          <p:nvPr/>
        </p:nvSpPr>
        <p:spPr bwMode="auto">
          <a:xfrm>
            <a:off x="1600200" y="2819400"/>
            <a:ext cx="8915400" cy="685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1223" name="AutoShape 7"/>
          <p:cNvSpPr>
            <a:spLocks noChangeArrowheads="1"/>
          </p:cNvSpPr>
          <p:nvPr/>
        </p:nvSpPr>
        <p:spPr bwMode="auto">
          <a:xfrm>
            <a:off x="5943600" y="1752600"/>
            <a:ext cx="4114800" cy="609600"/>
          </a:xfrm>
          <a:prstGeom prst="wedgeRoundRectCallout">
            <a:avLst>
              <a:gd name="adj1" fmla="val -43750"/>
              <a:gd name="adj2" fmla="val 104949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Ethernet Frame</a:t>
            </a:r>
          </a:p>
        </p:txBody>
      </p:sp>
      <p:sp>
        <p:nvSpPr>
          <p:cNvPr id="521226" name="AutoShape 10"/>
          <p:cNvSpPr>
            <a:spLocks noChangeArrowheads="1"/>
          </p:cNvSpPr>
          <p:nvPr/>
        </p:nvSpPr>
        <p:spPr bwMode="auto">
          <a:xfrm>
            <a:off x="7315200" y="3581400"/>
            <a:ext cx="2743200" cy="1676400"/>
          </a:xfrm>
          <a:prstGeom prst="wedgeRoundRectCallout">
            <a:avLst>
              <a:gd name="adj1" fmla="val -114120"/>
              <a:gd name="adj2" fmla="val -72347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Ethernet Destination and Source Addresses</a:t>
            </a:r>
          </a:p>
        </p:txBody>
      </p:sp>
      <p:sp>
        <p:nvSpPr>
          <p:cNvPr id="521227" name="AutoShape 11"/>
          <p:cNvSpPr>
            <a:spLocks noChangeArrowheads="1"/>
          </p:cNvSpPr>
          <p:nvPr/>
        </p:nvSpPr>
        <p:spPr bwMode="auto">
          <a:xfrm>
            <a:off x="2590800" y="4038600"/>
            <a:ext cx="2819400" cy="533400"/>
          </a:xfrm>
          <a:prstGeom prst="wedgeRoundRectCallout">
            <a:avLst>
              <a:gd name="adj1" fmla="val -42060"/>
              <a:gd name="adj2" fmla="val -155653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Protocol Type</a:t>
            </a:r>
          </a:p>
        </p:txBody>
      </p:sp>
    </p:spTree>
    <p:extLst>
      <p:ext uri="{BB962C8B-B14F-4D97-AF65-F5344CB8AC3E}">
        <p14:creationId xmlns:p14="http://schemas.microsoft.com/office/powerpoint/2010/main" val="60794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521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521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521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521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2" grpId="0" animBg="1"/>
      <p:bldP spid="521222" grpId="1" animBg="1"/>
      <p:bldP spid="521223" grpId="0" animBg="1"/>
      <p:bldP spid="521223" grpId="1" animBg="1"/>
      <p:bldP spid="521226" grpId="0" animBg="1"/>
      <p:bldP spid="521226" grpId="1" animBg="1"/>
      <p:bldP spid="521227" grpId="0" animBg="1"/>
      <p:bldP spid="521227" grpId="1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Middle pane:  Encapsulation</a:t>
            </a:r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1481139"/>
            <a:ext cx="8915400" cy="5260975"/>
          </a:xfrm>
          <a:noFill/>
        </p:spPr>
      </p:pic>
      <p:sp>
        <p:nvSpPr>
          <p:cNvPr id="524292" name="Rectangle 4"/>
          <p:cNvSpPr>
            <a:spLocks noChangeArrowheads="1"/>
          </p:cNvSpPr>
          <p:nvPr/>
        </p:nvSpPr>
        <p:spPr bwMode="auto">
          <a:xfrm>
            <a:off x="1600200" y="3352800"/>
            <a:ext cx="8915400" cy="19812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4293" name="AutoShape 5"/>
          <p:cNvSpPr>
            <a:spLocks noChangeArrowheads="1"/>
          </p:cNvSpPr>
          <p:nvPr/>
        </p:nvSpPr>
        <p:spPr bwMode="auto">
          <a:xfrm>
            <a:off x="7010400" y="2057400"/>
            <a:ext cx="3200400" cy="609600"/>
          </a:xfrm>
          <a:prstGeom prst="wedgeRoundRectCallout">
            <a:avLst>
              <a:gd name="adj1" fmla="val -40028"/>
              <a:gd name="adj2" fmla="val 150782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IP Packet</a:t>
            </a:r>
          </a:p>
        </p:txBody>
      </p:sp>
      <p:sp>
        <p:nvSpPr>
          <p:cNvPr id="524294" name="AutoShape 6"/>
          <p:cNvSpPr>
            <a:spLocks noChangeArrowheads="1"/>
          </p:cNvSpPr>
          <p:nvPr/>
        </p:nvSpPr>
        <p:spPr bwMode="auto">
          <a:xfrm>
            <a:off x="7543800" y="3810000"/>
            <a:ext cx="2743200" cy="1295400"/>
          </a:xfrm>
          <a:prstGeom prst="wedgeRoundRectCallout">
            <a:avLst>
              <a:gd name="adj1" fmla="val -131426"/>
              <a:gd name="adj2" fmla="val 41912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IP Source and  Destination Addresses</a:t>
            </a:r>
          </a:p>
        </p:txBody>
      </p:sp>
      <p:sp>
        <p:nvSpPr>
          <p:cNvPr id="524295" name="AutoShape 7"/>
          <p:cNvSpPr>
            <a:spLocks noChangeArrowheads="1"/>
          </p:cNvSpPr>
          <p:nvPr/>
        </p:nvSpPr>
        <p:spPr bwMode="auto">
          <a:xfrm>
            <a:off x="1828800" y="6096000"/>
            <a:ext cx="2819400" cy="533400"/>
          </a:xfrm>
          <a:prstGeom prst="wedgeRoundRectCallout">
            <a:avLst>
              <a:gd name="adj1" fmla="val -35866"/>
              <a:gd name="adj2" fmla="val -280356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Protocol Type</a:t>
            </a:r>
          </a:p>
        </p:txBody>
      </p:sp>
      <p:sp>
        <p:nvSpPr>
          <p:cNvPr id="524299" name="AutoShape 11"/>
          <p:cNvSpPr>
            <a:spLocks noChangeArrowheads="1"/>
          </p:cNvSpPr>
          <p:nvPr/>
        </p:nvSpPr>
        <p:spPr bwMode="auto">
          <a:xfrm>
            <a:off x="3048000" y="609600"/>
            <a:ext cx="3581400" cy="21336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3300"/>
                </a:solidFill>
              </a:rPr>
              <a:t>And a lot of other stuff!</a:t>
            </a:r>
          </a:p>
        </p:txBody>
      </p:sp>
    </p:spTree>
    <p:extLst>
      <p:ext uri="{BB962C8B-B14F-4D97-AF65-F5344CB8AC3E}">
        <p14:creationId xmlns:p14="http://schemas.microsoft.com/office/powerpoint/2010/main" val="62261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524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24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524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24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24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2" grpId="0" animBg="1"/>
      <p:bldP spid="524292" grpId="1" animBg="1"/>
      <p:bldP spid="524293" grpId="0" animBg="1"/>
      <p:bldP spid="524293" grpId="1" animBg="1"/>
      <p:bldP spid="524294" grpId="0" animBg="1"/>
      <p:bldP spid="524294" grpId="1" animBg="1"/>
      <p:bldP spid="524295" grpId="0" animBg="1"/>
      <p:bldP spid="524295" grpId="1" animBg="1"/>
      <p:bldP spid="524299" grpId="0" animBg="1"/>
      <p:bldP spid="524299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Middle pane:  Encapsulation</a:t>
            </a:r>
          </a:p>
        </p:txBody>
      </p:sp>
      <p:pic>
        <p:nvPicPr>
          <p:cNvPr id="6246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295400"/>
            <a:ext cx="9144000" cy="5334000"/>
          </a:xfrm>
          <a:noFill/>
        </p:spPr>
      </p:pic>
      <p:sp>
        <p:nvSpPr>
          <p:cNvPr id="525318" name="Rectangle 6"/>
          <p:cNvSpPr>
            <a:spLocks noChangeArrowheads="1"/>
          </p:cNvSpPr>
          <p:nvPr/>
        </p:nvSpPr>
        <p:spPr bwMode="auto">
          <a:xfrm>
            <a:off x="1600200" y="2819400"/>
            <a:ext cx="8915400" cy="14478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5319" name="AutoShape 7"/>
          <p:cNvSpPr>
            <a:spLocks noChangeArrowheads="1"/>
          </p:cNvSpPr>
          <p:nvPr/>
        </p:nvSpPr>
        <p:spPr bwMode="auto">
          <a:xfrm>
            <a:off x="6934200" y="1905000"/>
            <a:ext cx="3200400" cy="609600"/>
          </a:xfrm>
          <a:prstGeom prst="wedgeRoundRectCallout">
            <a:avLst>
              <a:gd name="adj1" fmla="val -40079"/>
              <a:gd name="adj2" fmla="val 91926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TCP Segment</a:t>
            </a:r>
          </a:p>
        </p:txBody>
      </p:sp>
      <p:sp>
        <p:nvSpPr>
          <p:cNvPr id="525320" name="AutoShape 8"/>
          <p:cNvSpPr>
            <a:spLocks noChangeArrowheads="1"/>
          </p:cNvSpPr>
          <p:nvPr/>
        </p:nvSpPr>
        <p:spPr bwMode="auto">
          <a:xfrm>
            <a:off x="7391400" y="3124200"/>
            <a:ext cx="2743200" cy="1295400"/>
          </a:xfrm>
          <a:prstGeom prst="wedgeRoundRectCallout">
            <a:avLst>
              <a:gd name="adj1" fmla="val -164296"/>
              <a:gd name="adj2" fmla="val -49880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Source and  Destination Port Numbers</a:t>
            </a:r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1676400" y="4114800"/>
            <a:ext cx="8839200" cy="1371600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25323" name="AutoShape 11"/>
          <p:cNvSpPr>
            <a:spLocks noChangeArrowheads="1"/>
          </p:cNvSpPr>
          <p:nvPr/>
        </p:nvSpPr>
        <p:spPr bwMode="auto">
          <a:xfrm>
            <a:off x="5486400" y="5410200"/>
            <a:ext cx="1981200" cy="1066800"/>
          </a:xfrm>
          <a:prstGeom prst="wedgeRoundRectCallout">
            <a:avLst>
              <a:gd name="adj1" fmla="val -122755"/>
              <a:gd name="adj2" fmla="val -43454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HTTP Request</a:t>
            </a:r>
          </a:p>
        </p:txBody>
      </p:sp>
      <p:sp>
        <p:nvSpPr>
          <p:cNvPr id="525324" name="AutoShape 12"/>
          <p:cNvSpPr>
            <a:spLocks noChangeArrowheads="1"/>
          </p:cNvSpPr>
          <p:nvPr/>
        </p:nvSpPr>
        <p:spPr bwMode="auto">
          <a:xfrm>
            <a:off x="7924800" y="4648200"/>
            <a:ext cx="1981200" cy="609600"/>
          </a:xfrm>
          <a:prstGeom prst="wedgeRoundRectCallout">
            <a:avLst>
              <a:gd name="adj1" fmla="val -264421"/>
              <a:gd name="adj2" fmla="val -94273"/>
              <a:gd name="adj3" fmla="val 16667"/>
            </a:avLst>
          </a:prstGeom>
          <a:solidFill>
            <a:schemeClr val="bg1"/>
          </a:solidFill>
          <a:ln w="5715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rgbClr val="FF3300"/>
                </a:solidFill>
              </a:rPr>
              <a:t>GET</a:t>
            </a:r>
          </a:p>
        </p:txBody>
      </p:sp>
    </p:spTree>
    <p:extLst>
      <p:ext uri="{BB962C8B-B14F-4D97-AF65-F5344CB8AC3E}">
        <p14:creationId xmlns:p14="http://schemas.microsoft.com/office/powerpoint/2010/main" val="37779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25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525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525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2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525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525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25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 animBg="1"/>
      <p:bldP spid="525318" grpId="1" animBg="1"/>
      <p:bldP spid="525319" grpId="0" animBg="1"/>
      <p:bldP spid="525319" grpId="1" animBg="1"/>
      <p:bldP spid="525320" grpId="0" animBg="1"/>
      <p:bldP spid="525320" grpId="1" animBg="1"/>
      <p:bldP spid="525322" grpId="0" animBg="1"/>
      <p:bldP spid="525322" grpId="1" animBg="1"/>
      <p:bldP spid="525323" grpId="0" animBg="1"/>
      <p:bldP spid="525323" grpId="1" animBg="1"/>
      <p:bldP spid="525324" grpId="0" animBg="1"/>
      <p:bldP spid="525324" grpId="1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62116" y="0"/>
            <a:ext cx="11729884" cy="890482"/>
          </a:xfrm>
          <a:prstGeom prst="rect">
            <a:avLst/>
          </a:prstGeom>
          <a:solidFill>
            <a:srgbClr val="002060"/>
          </a:solidFill>
          <a:extLst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monMonsori Black" panose="02000A03000000000000" pitchFamily="2" charset="-127"/>
                <a:ea typeface="TmonMonsori Black" panose="02000A03000000000000" pitchFamily="2" charset="-127"/>
                <a:cs typeface="+mj-cs"/>
              </a:rPr>
              <a:t>Recap: TCP/IP Protocol Suite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7156450" y="4050476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>
                <a:solidFill>
                  <a:schemeClr val="tx1"/>
                </a:solidFill>
              </a:rPr>
              <a:t>(ICMP, ARP)</a:t>
            </a: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3810000" y="644996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Diverse network technologies</a:t>
            </a:r>
          </a:p>
        </p:txBody>
      </p:sp>
      <p:sp>
        <p:nvSpPr>
          <p:cNvPr id="714757" name="Text Box 5"/>
          <p:cNvSpPr txBox="1">
            <a:spLocks noChangeArrowheads="1"/>
          </p:cNvSpPr>
          <p:nvPr/>
        </p:nvSpPr>
        <p:spPr bwMode="auto">
          <a:xfrm>
            <a:off x="872506" y="2183577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Transport Layer</a:t>
            </a:r>
          </a:p>
        </p:txBody>
      </p:sp>
      <p:sp>
        <p:nvSpPr>
          <p:cNvPr id="63494" name="Rectangle 8"/>
          <p:cNvSpPr>
            <a:spLocks noChangeArrowheads="1"/>
          </p:cNvSpPr>
          <p:nvPr/>
        </p:nvSpPr>
        <p:spPr bwMode="auto">
          <a:xfrm>
            <a:off x="2632075" y="1169164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63495" name="Text Box 9"/>
          <p:cNvSpPr txBox="1">
            <a:spLocks noChangeArrowheads="1"/>
          </p:cNvSpPr>
          <p:nvPr/>
        </p:nvSpPr>
        <p:spPr bwMode="auto">
          <a:xfrm>
            <a:off x="2916238" y="1213615"/>
            <a:ext cx="946150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63496" name="Rectangle 10"/>
          <p:cNvSpPr>
            <a:spLocks noChangeArrowheads="1"/>
          </p:cNvSpPr>
          <p:nvPr/>
        </p:nvSpPr>
        <p:spPr bwMode="auto">
          <a:xfrm>
            <a:off x="4467225" y="1177101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497" name="Text Box 11"/>
          <p:cNvSpPr txBox="1">
            <a:spLocks noChangeArrowheads="1"/>
          </p:cNvSpPr>
          <p:nvPr/>
        </p:nvSpPr>
        <p:spPr bwMode="auto">
          <a:xfrm>
            <a:off x="4675189" y="1221552"/>
            <a:ext cx="890587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SMTP</a:t>
            </a:r>
          </a:p>
        </p:txBody>
      </p:sp>
      <p:sp>
        <p:nvSpPr>
          <p:cNvPr id="63498" name="Rectangle 12"/>
          <p:cNvSpPr>
            <a:spLocks noChangeArrowheads="1"/>
          </p:cNvSpPr>
          <p:nvPr/>
        </p:nvSpPr>
        <p:spPr bwMode="auto">
          <a:xfrm>
            <a:off x="8101013" y="1172339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499" name="Text Box 13"/>
          <p:cNvSpPr txBox="1">
            <a:spLocks noChangeArrowheads="1"/>
          </p:cNvSpPr>
          <p:nvPr/>
        </p:nvSpPr>
        <p:spPr bwMode="auto">
          <a:xfrm>
            <a:off x="8540750" y="1218377"/>
            <a:ext cx="6937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RTP</a:t>
            </a:r>
          </a:p>
        </p:txBody>
      </p:sp>
      <p:sp>
        <p:nvSpPr>
          <p:cNvPr id="63500" name="Rectangle 14"/>
          <p:cNvSpPr>
            <a:spLocks noChangeArrowheads="1"/>
          </p:cNvSpPr>
          <p:nvPr/>
        </p:nvSpPr>
        <p:spPr bwMode="auto">
          <a:xfrm>
            <a:off x="3875088" y="2359789"/>
            <a:ext cx="1460500" cy="469900"/>
          </a:xfrm>
          <a:prstGeom prst="rect">
            <a:avLst/>
          </a:prstGeom>
          <a:solidFill>
            <a:srgbClr val="0070C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501" name="Text Box 15"/>
          <p:cNvSpPr txBox="1">
            <a:spLocks noChangeArrowheads="1"/>
          </p:cNvSpPr>
          <p:nvPr/>
        </p:nvSpPr>
        <p:spPr bwMode="auto">
          <a:xfrm>
            <a:off x="4181475" y="2391540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bg1"/>
                </a:solidFill>
              </a:rPr>
              <a:t>TCP</a:t>
            </a:r>
          </a:p>
        </p:txBody>
      </p:sp>
      <p:sp>
        <p:nvSpPr>
          <p:cNvPr id="63502" name="Rectangle 16"/>
          <p:cNvSpPr>
            <a:spLocks noChangeArrowheads="1"/>
          </p:cNvSpPr>
          <p:nvPr/>
        </p:nvSpPr>
        <p:spPr bwMode="auto">
          <a:xfrm>
            <a:off x="7118350" y="2366139"/>
            <a:ext cx="1460500" cy="469900"/>
          </a:xfrm>
          <a:prstGeom prst="rect">
            <a:avLst/>
          </a:prstGeom>
          <a:solidFill>
            <a:srgbClr val="00B0F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63503" name="Text Box 17"/>
          <p:cNvSpPr txBox="1">
            <a:spLocks noChangeArrowheads="1"/>
          </p:cNvSpPr>
          <p:nvPr/>
        </p:nvSpPr>
        <p:spPr bwMode="auto">
          <a:xfrm>
            <a:off x="7410451" y="2397890"/>
            <a:ext cx="722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dirty="0">
                <a:solidFill>
                  <a:schemeClr val="tx1"/>
                </a:solidFill>
              </a:rPr>
              <a:t>UDP</a:t>
            </a:r>
          </a:p>
        </p:txBody>
      </p:sp>
      <p:grpSp>
        <p:nvGrpSpPr>
          <p:cNvPr id="63504" name="Group 18"/>
          <p:cNvGrpSpPr>
            <a:grpSpLocks/>
          </p:cNvGrpSpPr>
          <p:nvPr/>
        </p:nvGrpSpPr>
        <p:grpSpPr bwMode="auto">
          <a:xfrm>
            <a:off x="5299075" y="3969514"/>
            <a:ext cx="1747838" cy="639762"/>
            <a:chOff x="1722" y="2347"/>
            <a:chExt cx="1101" cy="403"/>
          </a:xfrm>
          <a:solidFill>
            <a:srgbClr val="00B0F0"/>
          </a:solidFill>
        </p:grpSpPr>
        <p:sp>
          <p:nvSpPr>
            <p:cNvPr id="63528" name="Rectangle 19"/>
            <p:cNvSpPr>
              <a:spLocks noChangeArrowheads="1"/>
            </p:cNvSpPr>
            <p:nvPr/>
          </p:nvSpPr>
          <p:spPr bwMode="auto">
            <a:xfrm>
              <a:off x="1722" y="2347"/>
              <a:ext cx="1101" cy="403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9" name="Text Box 20"/>
            <p:cNvSpPr txBox="1">
              <a:spLocks noChangeArrowheads="1"/>
            </p:cNvSpPr>
            <p:nvPr/>
          </p:nvSpPr>
          <p:spPr bwMode="auto">
            <a:xfrm>
              <a:off x="2094" y="2441"/>
              <a:ext cx="267" cy="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IP</a:t>
              </a:r>
            </a:p>
          </p:txBody>
        </p:sp>
      </p:grpSp>
      <p:grpSp>
        <p:nvGrpSpPr>
          <p:cNvPr id="63505" name="Group 21"/>
          <p:cNvGrpSpPr>
            <a:grpSpLocks/>
          </p:cNvGrpSpPr>
          <p:nvPr/>
        </p:nvGrpSpPr>
        <p:grpSpPr bwMode="auto">
          <a:xfrm>
            <a:off x="2292350" y="5382389"/>
            <a:ext cx="2190750" cy="1109662"/>
            <a:chOff x="2277" y="3287"/>
            <a:chExt cx="1380" cy="699"/>
          </a:xfrm>
        </p:grpSpPr>
        <p:sp>
          <p:nvSpPr>
            <p:cNvPr id="63526" name="Rectangle 22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7" name="Text Box 23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1</a:t>
              </a:r>
            </a:p>
          </p:txBody>
        </p:sp>
      </p:grpSp>
      <p:sp>
        <p:nvSpPr>
          <p:cNvPr id="63506" name="Line 24"/>
          <p:cNvSpPr>
            <a:spLocks noChangeShapeType="1"/>
          </p:cNvSpPr>
          <p:nvPr/>
        </p:nvSpPr>
        <p:spPr bwMode="auto">
          <a:xfrm flipV="1">
            <a:off x="6089650" y="4625152"/>
            <a:ext cx="1588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7" name="Line 25"/>
          <p:cNvSpPr>
            <a:spLocks noChangeShapeType="1"/>
          </p:cNvSpPr>
          <p:nvPr/>
        </p:nvSpPr>
        <p:spPr bwMode="auto">
          <a:xfrm flipV="1">
            <a:off x="6373813" y="2851914"/>
            <a:ext cx="1465262" cy="1084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26"/>
          <p:cNvSpPr>
            <a:spLocks noChangeShapeType="1"/>
          </p:cNvSpPr>
          <p:nvPr/>
        </p:nvSpPr>
        <p:spPr bwMode="auto">
          <a:xfrm flipH="1" flipV="1">
            <a:off x="4799014" y="2853502"/>
            <a:ext cx="1055687" cy="1095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Line 27"/>
          <p:cNvSpPr>
            <a:spLocks noChangeShapeType="1"/>
          </p:cNvSpPr>
          <p:nvPr/>
        </p:nvSpPr>
        <p:spPr bwMode="auto">
          <a:xfrm flipV="1">
            <a:off x="8174038" y="1651764"/>
            <a:ext cx="588962" cy="679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0" name="Line 28"/>
          <p:cNvSpPr>
            <a:spLocks noChangeShapeType="1"/>
          </p:cNvSpPr>
          <p:nvPr/>
        </p:nvSpPr>
        <p:spPr bwMode="auto">
          <a:xfrm flipV="1">
            <a:off x="4805364" y="1675577"/>
            <a:ext cx="561975" cy="665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1" name="Line 29"/>
          <p:cNvSpPr>
            <a:spLocks noChangeShapeType="1"/>
          </p:cNvSpPr>
          <p:nvPr/>
        </p:nvSpPr>
        <p:spPr bwMode="auto">
          <a:xfrm>
            <a:off x="3497264" y="1664464"/>
            <a:ext cx="763587" cy="628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12" name="Group 30"/>
          <p:cNvGrpSpPr>
            <a:grpSpLocks/>
          </p:cNvGrpSpPr>
          <p:nvPr/>
        </p:nvGrpSpPr>
        <p:grpSpPr bwMode="auto">
          <a:xfrm>
            <a:off x="7859713" y="5377627"/>
            <a:ext cx="2190750" cy="1109663"/>
            <a:chOff x="2277" y="3287"/>
            <a:chExt cx="1380" cy="699"/>
          </a:xfrm>
        </p:grpSpPr>
        <p:sp>
          <p:nvSpPr>
            <p:cNvPr id="63524" name="Rectangle 31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5" name="Text Box 32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3</a:t>
              </a:r>
            </a:p>
          </p:txBody>
        </p:sp>
      </p:grpSp>
      <p:grpSp>
        <p:nvGrpSpPr>
          <p:cNvPr id="63513" name="Group 33"/>
          <p:cNvGrpSpPr>
            <a:grpSpLocks/>
          </p:cNvGrpSpPr>
          <p:nvPr/>
        </p:nvGrpSpPr>
        <p:grpSpPr bwMode="auto">
          <a:xfrm>
            <a:off x="4949825" y="5430014"/>
            <a:ext cx="2190750" cy="1109662"/>
            <a:chOff x="2277" y="3287"/>
            <a:chExt cx="1380" cy="699"/>
          </a:xfrm>
        </p:grpSpPr>
        <p:sp>
          <p:nvSpPr>
            <p:cNvPr id="63522" name="Rectangle 34"/>
            <p:cNvSpPr>
              <a:spLocks noChangeArrowheads="1"/>
            </p:cNvSpPr>
            <p:nvPr/>
          </p:nvSpPr>
          <p:spPr bwMode="auto">
            <a:xfrm>
              <a:off x="2277" y="3287"/>
              <a:ext cx="1380" cy="699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63523" name="Text Box 35"/>
            <p:cNvSpPr txBox="1">
              <a:spLocks noChangeArrowheads="1"/>
            </p:cNvSpPr>
            <p:nvPr/>
          </p:nvSpPr>
          <p:spPr bwMode="auto">
            <a:xfrm>
              <a:off x="2423" y="3355"/>
              <a:ext cx="1117" cy="5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Network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2000">
                  <a:solidFill>
                    <a:schemeClr val="tx1"/>
                  </a:solidFill>
                </a:rPr>
                <a:t>interface 2</a:t>
              </a:r>
            </a:p>
          </p:txBody>
        </p:sp>
      </p:grpSp>
      <p:sp>
        <p:nvSpPr>
          <p:cNvPr id="63514" name="Line 36"/>
          <p:cNvSpPr>
            <a:spLocks noChangeShapeType="1"/>
          </p:cNvSpPr>
          <p:nvPr/>
        </p:nvSpPr>
        <p:spPr bwMode="auto">
          <a:xfrm flipH="1" flipV="1">
            <a:off x="6410326" y="4671189"/>
            <a:ext cx="2557463" cy="6397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5" name="Line 37"/>
          <p:cNvSpPr>
            <a:spLocks noChangeShapeType="1"/>
          </p:cNvSpPr>
          <p:nvPr/>
        </p:nvSpPr>
        <p:spPr bwMode="auto">
          <a:xfrm flipV="1">
            <a:off x="3267076" y="4658490"/>
            <a:ext cx="2519363" cy="6937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16" name="Rectangle 38"/>
          <p:cNvSpPr>
            <a:spLocks noChangeArrowheads="1"/>
          </p:cNvSpPr>
          <p:nvPr/>
        </p:nvSpPr>
        <p:spPr bwMode="auto">
          <a:xfrm>
            <a:off x="6218238" y="1169164"/>
            <a:ext cx="1460500" cy="469900"/>
          </a:xfrm>
          <a:prstGeom prst="rect">
            <a:avLst/>
          </a:prstGeom>
          <a:solidFill>
            <a:schemeClr val="hlink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3517" name="Text Box 39"/>
          <p:cNvSpPr txBox="1">
            <a:spLocks noChangeArrowheads="1"/>
          </p:cNvSpPr>
          <p:nvPr/>
        </p:nvSpPr>
        <p:spPr bwMode="auto">
          <a:xfrm>
            <a:off x="6607175" y="1215202"/>
            <a:ext cx="795338" cy="39687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>
                <a:solidFill>
                  <a:schemeClr val="bg1"/>
                </a:solidFill>
              </a:rPr>
              <a:t>DNS</a:t>
            </a:r>
          </a:p>
        </p:txBody>
      </p:sp>
      <p:sp>
        <p:nvSpPr>
          <p:cNvPr id="63518" name="Line 40"/>
          <p:cNvSpPr>
            <a:spLocks noChangeShapeType="1"/>
          </p:cNvSpPr>
          <p:nvPr/>
        </p:nvSpPr>
        <p:spPr bwMode="auto">
          <a:xfrm flipH="1" flipV="1">
            <a:off x="6935788" y="1647001"/>
            <a:ext cx="647700" cy="693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93" name="Text Box 41"/>
          <p:cNvSpPr txBox="1">
            <a:spLocks noChangeArrowheads="1"/>
          </p:cNvSpPr>
          <p:nvPr/>
        </p:nvSpPr>
        <p:spPr bwMode="auto">
          <a:xfrm>
            <a:off x="872507" y="3948876"/>
            <a:ext cx="291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3">
                    <a:lumMod val="50000"/>
                  </a:schemeClr>
                </a:solidFill>
              </a:rPr>
              <a:t>Internet Layer</a:t>
            </a:r>
          </a:p>
        </p:txBody>
      </p:sp>
      <p:sp>
        <p:nvSpPr>
          <p:cNvPr id="714794" name="Text Box 42"/>
          <p:cNvSpPr txBox="1">
            <a:spLocks noChangeArrowheads="1"/>
          </p:cNvSpPr>
          <p:nvPr/>
        </p:nvSpPr>
        <p:spPr bwMode="auto">
          <a:xfrm>
            <a:off x="732806" y="786577"/>
            <a:ext cx="2120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chemeClr val="accent3">
                    <a:lumMod val="50000"/>
                  </a:schemeClr>
                </a:solidFill>
              </a:rPr>
              <a:t>Application Layer</a:t>
            </a:r>
          </a:p>
        </p:txBody>
      </p:sp>
      <p:sp>
        <p:nvSpPr>
          <p:cNvPr id="714796" name="Text Box 44"/>
          <p:cNvSpPr txBox="1">
            <a:spLocks noChangeArrowheads="1"/>
          </p:cNvSpPr>
          <p:nvPr/>
        </p:nvSpPr>
        <p:spPr bwMode="auto">
          <a:xfrm>
            <a:off x="834407" y="4977576"/>
            <a:ext cx="458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chemeClr val="accent3">
                    <a:lumMod val="50000"/>
                  </a:schemeClr>
                </a:solidFill>
              </a:rPr>
              <a:t>Network Interface Layer</a:t>
            </a:r>
          </a:p>
        </p:txBody>
      </p:sp>
    </p:spTree>
    <p:extLst>
      <p:ext uri="{BB962C8B-B14F-4D97-AF65-F5344CB8AC3E}">
        <p14:creationId xmlns:p14="http://schemas.microsoft.com/office/powerpoint/2010/main" val="1827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4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56" grpId="0"/>
      <p:bldP spid="714757" grpId="0"/>
      <p:bldP spid="714793" grpId="0"/>
      <p:bldP spid="714794" grpId="0"/>
      <p:bldP spid="71479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Summary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Encapsulation is key to layering</a:t>
            </a:r>
          </a:p>
          <a:p>
            <a:pPr eaLnBrk="1" hangingPunct="1"/>
            <a:r>
              <a:rPr lang="en-US" altLang="en-US"/>
              <a:t>IP provides for transfer of packets across diverse networks</a:t>
            </a:r>
          </a:p>
          <a:p>
            <a:pPr eaLnBrk="1" hangingPunct="1"/>
            <a:r>
              <a:rPr lang="en-US" altLang="en-US"/>
              <a:t>TCP and UDP provide universal communications services across the Internet</a:t>
            </a:r>
          </a:p>
          <a:p>
            <a:pPr eaLnBrk="1" hangingPunct="1"/>
            <a:r>
              <a:rPr lang="en-US" altLang="en-US"/>
              <a:t>Distributed applications that use TCP and UDP can operate over the entire Internet</a:t>
            </a:r>
          </a:p>
          <a:p>
            <a:pPr eaLnBrk="1" hangingPunct="1"/>
            <a:r>
              <a:rPr lang="en-US" altLang="en-US"/>
              <a:t>Internet names, IP addresses, port numbers, sockets, connections, physical addresses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27001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solidFill>
                  <a:schemeClr val="hlink"/>
                </a:solidFill>
              </a:rPr>
              <a:t>Lecture 2</a:t>
            </a:r>
            <a:r>
              <a:rPr lang="en-US" altLang="en-US" sz="4400"/>
              <a:t> </a:t>
            </a:r>
            <a:br>
              <a:rPr lang="en-US" altLang="en-US" sz="4400"/>
            </a:br>
            <a:r>
              <a:rPr lang="en-US" altLang="en-US" sz="4400"/>
              <a:t>Applications and Layered Architectures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i="1"/>
              <a:t>Sockets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045962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639762"/>
          </a:xfrm>
        </p:spPr>
        <p:txBody>
          <a:bodyPr/>
          <a:lstStyle/>
          <a:p>
            <a:pPr eaLnBrk="1" hangingPunct="1"/>
            <a:r>
              <a:rPr lang="en-US" altLang="en-US" sz="3500"/>
              <a:t>Socket API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17700" y="609601"/>
            <a:ext cx="8534400" cy="5064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/>
              <a:t>A </a:t>
            </a:r>
            <a:r>
              <a:rPr lang="en-US" altLang="en-US" i="1"/>
              <a:t>socket </a:t>
            </a:r>
            <a:r>
              <a:rPr lang="en-US" altLang="en-US"/>
              <a:t>is defined by an IP address and</a:t>
            </a:r>
            <a:r>
              <a:rPr lang="en-US" altLang="ko-KR">
                <a:ea typeface="굴림" pitchFamily="50" charset="-128"/>
              </a:rPr>
              <a:t>        </a:t>
            </a:r>
            <a:r>
              <a:rPr lang="en-US" altLang="en-US"/>
              <a:t> a port number</a:t>
            </a:r>
            <a:endParaRPr lang="en-US" altLang="ko-KR">
              <a:ea typeface="굴림" pitchFamily="50" charset="-128"/>
            </a:endParaRPr>
          </a:p>
          <a:p>
            <a:pPr eaLnBrk="1" hangingPunct="1"/>
            <a:r>
              <a:rPr lang="en-US" altLang="en-US"/>
              <a:t>API (Application Programming Interface)</a:t>
            </a:r>
          </a:p>
          <a:p>
            <a:pPr lvl="1" eaLnBrk="1" hangingPunct="1"/>
            <a:r>
              <a:rPr lang="en-US" altLang="en-US"/>
              <a:t>Provides a standard set of functions that can be called by applications</a:t>
            </a:r>
          </a:p>
          <a:p>
            <a:pPr eaLnBrk="1" hangingPunct="1"/>
            <a:r>
              <a:rPr lang="en-US" altLang="en-US"/>
              <a:t>Berkeley UNIX Sockets API</a:t>
            </a:r>
          </a:p>
          <a:p>
            <a:pPr lvl="1" eaLnBrk="1" hangingPunct="1"/>
            <a:r>
              <a:rPr lang="en-US" altLang="en-US"/>
              <a:t>Abstraction for applications to send &amp; receive data</a:t>
            </a:r>
          </a:p>
          <a:p>
            <a:pPr lvl="1" eaLnBrk="1" hangingPunct="1"/>
            <a:r>
              <a:rPr lang="en-US" altLang="en-US"/>
              <a:t>Applications create sockets that “plug into” network</a:t>
            </a:r>
          </a:p>
          <a:p>
            <a:pPr lvl="1" eaLnBrk="1" hangingPunct="1"/>
            <a:r>
              <a:rPr lang="en-US" altLang="en-US"/>
              <a:t>Applications write/read to/from sockets</a:t>
            </a:r>
          </a:p>
          <a:p>
            <a:pPr lvl="1" eaLnBrk="1" hangingPunct="1"/>
            <a:r>
              <a:rPr lang="en-US" altLang="en-US"/>
              <a:t>Implemented in the kernel</a:t>
            </a:r>
          </a:p>
          <a:p>
            <a:pPr lvl="1" eaLnBrk="1" hangingPunct="1"/>
            <a:r>
              <a:rPr lang="en-US" altLang="en-US"/>
              <a:t>Facilitates development of network applications</a:t>
            </a:r>
          </a:p>
          <a:p>
            <a:pPr lvl="1" eaLnBrk="1" hangingPunct="1"/>
            <a:r>
              <a:rPr lang="en-US" altLang="en-US"/>
              <a:t>Hides details of underlying protocols &amp; mechanisms</a:t>
            </a:r>
          </a:p>
          <a:p>
            <a:pPr eaLnBrk="1" hangingPunct="1"/>
            <a:r>
              <a:rPr lang="en-US" altLang="en-US"/>
              <a:t>Also in Windows, Linux, and other OS’s</a:t>
            </a:r>
          </a:p>
        </p:txBody>
      </p:sp>
    </p:spTree>
    <p:extLst>
      <p:ext uri="{BB962C8B-B14F-4D97-AF65-F5344CB8AC3E}">
        <p14:creationId xmlns:p14="http://schemas.microsoft.com/office/powerpoint/2010/main" val="175245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Line 2"/>
          <p:cNvSpPr>
            <a:spLocks noChangeShapeType="1"/>
          </p:cNvSpPr>
          <p:nvPr/>
        </p:nvSpPr>
        <p:spPr bwMode="auto">
          <a:xfrm flipV="1">
            <a:off x="3657600" y="327883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60892"/>
              </p:ext>
            </p:extLst>
          </p:nvPr>
        </p:nvGraphicFramePr>
        <p:xfrm>
          <a:off x="2209801" y="2256480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1024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256480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57667"/>
              </p:ext>
            </p:extLst>
          </p:nvPr>
        </p:nvGraphicFramePr>
        <p:xfrm>
          <a:off x="8382000" y="2256480"/>
          <a:ext cx="5461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102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2256480"/>
                        <a:ext cx="5461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615530"/>
              </p:ext>
            </p:extLst>
          </p:nvPr>
        </p:nvGraphicFramePr>
        <p:xfrm>
          <a:off x="5943600" y="1113480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102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13480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Cloud"/>
          <p:cNvSpPr>
            <a:spLocks noChangeAspect="1" noEditPoints="1" noChangeArrowheads="1"/>
          </p:cNvSpPr>
          <p:nvPr/>
        </p:nvSpPr>
        <p:spPr bwMode="auto">
          <a:xfrm>
            <a:off x="3733801" y="1875480"/>
            <a:ext cx="38465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087" name="Rectangle 7"/>
          <p:cNvSpPr>
            <a:spLocks noChangeArrowheads="1"/>
          </p:cNvSpPr>
          <p:nvPr/>
        </p:nvSpPr>
        <p:spPr bwMode="auto">
          <a:xfrm>
            <a:off x="137652" y="3983247"/>
            <a:ext cx="1205434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Browser software uses </a:t>
            </a:r>
            <a:r>
              <a:rPr lang="en-US" altLang="en-US" sz="2400" dirty="0" err="1">
                <a:solidFill>
                  <a:schemeClr val="tx1"/>
                </a:solidFill>
              </a:rPr>
              <a:t>HyperText</a:t>
            </a:r>
            <a:r>
              <a:rPr lang="en-US" altLang="en-US" sz="2400" dirty="0">
                <a:solidFill>
                  <a:schemeClr val="tx1"/>
                </a:solidFill>
              </a:rPr>
              <a:t> Transfer Protocol (HTTP) to send request for document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HTTP server waits for requests by listening to a well-known port number (80 for HTTP)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HTTP client sends request messages through an “ephemeral port number,” e.g. 1127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400" dirty="0">
                <a:solidFill>
                  <a:schemeClr val="tx1"/>
                </a:solidFill>
              </a:rPr>
              <a:t>HTTP needs a Transmission Control Protocol (TCP) connection between the HTTP client and the HTTP server to transfer messages reliably</a:t>
            </a:r>
          </a:p>
        </p:txBody>
      </p:sp>
      <p:sp>
        <p:nvSpPr>
          <p:cNvPr id="686088" name="Line 8"/>
          <p:cNvSpPr>
            <a:spLocks noChangeShapeType="1"/>
          </p:cNvSpPr>
          <p:nvPr/>
        </p:nvSpPr>
        <p:spPr bwMode="auto">
          <a:xfrm flipV="1">
            <a:off x="3581400" y="210408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89" name="Line 9"/>
          <p:cNvSpPr>
            <a:spLocks noChangeShapeType="1"/>
          </p:cNvSpPr>
          <p:nvPr/>
        </p:nvSpPr>
        <p:spPr bwMode="auto">
          <a:xfrm flipV="1">
            <a:off x="3505200" y="2561280"/>
            <a:ext cx="4648200" cy="76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0" name="Text Box 10"/>
          <p:cNvSpPr txBox="1">
            <a:spLocks noChangeArrowheads="1"/>
          </p:cNvSpPr>
          <p:nvPr/>
        </p:nvSpPr>
        <p:spPr bwMode="auto">
          <a:xfrm>
            <a:off x="4724400" y="3170880"/>
            <a:ext cx="2895600" cy="738664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TCP Connection Request</a:t>
            </a:r>
          </a:p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From:  128.100.11.13 Port 1127</a:t>
            </a:r>
          </a:p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To: 64.15.247.200 Port 80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2. TCP</a:t>
            </a:r>
          </a:p>
        </p:txBody>
      </p:sp>
      <p:sp>
        <p:nvSpPr>
          <p:cNvPr id="686092" name="Text Box 12"/>
          <p:cNvSpPr txBox="1">
            <a:spLocks noChangeArrowheads="1"/>
          </p:cNvSpPr>
          <p:nvPr/>
        </p:nvSpPr>
        <p:spPr bwMode="auto">
          <a:xfrm>
            <a:off x="4572000" y="2256480"/>
            <a:ext cx="2895600" cy="738664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ACK, TCP Connection Request</a:t>
            </a:r>
          </a:p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From: 64.15.247.200 Port 80 To:128.100.11.13 Port 1127</a:t>
            </a:r>
          </a:p>
        </p:txBody>
      </p:sp>
      <p:sp>
        <p:nvSpPr>
          <p:cNvPr id="686093" name="Text Box 13"/>
          <p:cNvSpPr txBox="1">
            <a:spLocks noChangeArrowheads="1"/>
          </p:cNvSpPr>
          <p:nvPr/>
        </p:nvSpPr>
        <p:spPr bwMode="auto">
          <a:xfrm>
            <a:off x="5715000" y="1799280"/>
            <a:ext cx="609600" cy="304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chemeClr val="tx1"/>
                </a:solidFill>
              </a:rPr>
              <a:t>ACK</a:t>
            </a:r>
          </a:p>
        </p:txBody>
      </p:sp>
      <p:sp>
        <p:nvSpPr>
          <p:cNvPr id="686094" name="Line 14"/>
          <p:cNvSpPr>
            <a:spLocks noChangeShapeType="1"/>
          </p:cNvSpPr>
          <p:nvPr/>
        </p:nvSpPr>
        <p:spPr bwMode="auto">
          <a:xfrm flipH="1" flipV="1">
            <a:off x="9055101" y="2796230"/>
            <a:ext cx="379413" cy="1524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095" name="Line 15"/>
          <p:cNvSpPr>
            <a:spLocks noChangeShapeType="1"/>
          </p:cNvSpPr>
          <p:nvPr/>
        </p:nvSpPr>
        <p:spPr bwMode="auto">
          <a:xfrm flipV="1">
            <a:off x="1922463" y="2567630"/>
            <a:ext cx="303212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2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2000"/>
                                        <p:tgtEl>
                                          <p:spTgt spid="6860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8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2000"/>
                                        <p:tgtEl>
                                          <p:spTgt spid="686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860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8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8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93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reeform 15"/>
          <p:cNvSpPr>
            <a:spLocks/>
          </p:cNvSpPr>
          <p:nvPr/>
        </p:nvSpPr>
        <p:spPr bwMode="auto">
          <a:xfrm>
            <a:off x="6954839" y="5784851"/>
            <a:ext cx="803275" cy="492125"/>
          </a:xfrm>
          <a:custGeom>
            <a:avLst/>
            <a:gdLst>
              <a:gd name="T0" fmla="*/ 2147483646 w 20000"/>
              <a:gd name="T1" fmla="*/ 0 h 20000"/>
              <a:gd name="T2" fmla="*/ 2147483646 w 20000"/>
              <a:gd name="T3" fmla="*/ 2147483646 h 20000"/>
              <a:gd name="T4" fmla="*/ 0 w 20000"/>
              <a:gd name="T5" fmla="*/ 2147483646 h 20000"/>
              <a:gd name="T6" fmla="*/ 2147483646 w 20000"/>
              <a:gd name="T7" fmla="*/ 2147483646 h 20000"/>
              <a:gd name="T8" fmla="*/ 2147483646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984" y="0"/>
                </a:moveTo>
                <a:lnTo>
                  <a:pt x="19984" y="19958"/>
                </a:lnTo>
                <a:lnTo>
                  <a:pt x="0" y="19958"/>
                </a:lnTo>
                <a:lnTo>
                  <a:pt x="642" y="19958"/>
                </a:lnTo>
                <a:lnTo>
                  <a:pt x="955" y="19958"/>
                </a:lnTo>
              </a:path>
            </a:pathLst>
          </a:custGeom>
          <a:noFill/>
          <a:ln w="889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7" name="Freeform 14"/>
          <p:cNvSpPr>
            <a:spLocks/>
          </p:cNvSpPr>
          <p:nvPr/>
        </p:nvSpPr>
        <p:spPr bwMode="auto">
          <a:xfrm>
            <a:off x="4344988" y="5795963"/>
            <a:ext cx="990600" cy="508000"/>
          </a:xfrm>
          <a:custGeom>
            <a:avLst/>
            <a:gdLst>
              <a:gd name="T0" fmla="*/ 0 w 20000"/>
              <a:gd name="T1" fmla="*/ 0 h 20000"/>
              <a:gd name="T2" fmla="*/ 0 w 20000"/>
              <a:gd name="T3" fmla="*/ 2147483646 h 20000"/>
              <a:gd name="T4" fmla="*/ 2147483646 w 20000"/>
              <a:gd name="T5" fmla="*/ 2147483646 h 20000"/>
              <a:gd name="T6" fmla="*/ 2147483646 w 20000"/>
              <a:gd name="T7" fmla="*/ 2147483646 h 20000"/>
              <a:gd name="T8" fmla="*/ 2147483646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0" y="19958"/>
                </a:lnTo>
                <a:lnTo>
                  <a:pt x="19984" y="19958"/>
                </a:lnTo>
                <a:lnTo>
                  <a:pt x="19358" y="19958"/>
                </a:lnTo>
                <a:lnTo>
                  <a:pt x="19029" y="19958"/>
                </a:lnTo>
              </a:path>
            </a:pathLst>
          </a:custGeom>
          <a:noFill/>
          <a:ln w="889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88" name="Oval 51"/>
          <p:cNvSpPr>
            <a:spLocks noChangeArrowheads="1"/>
          </p:cNvSpPr>
          <p:nvPr/>
        </p:nvSpPr>
        <p:spPr bwMode="auto">
          <a:xfrm>
            <a:off x="4940300" y="5880100"/>
            <a:ext cx="2489200" cy="7620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/>
              <a:t>Communications through Socket Interface</a:t>
            </a:r>
          </a:p>
        </p:txBody>
      </p:sp>
      <p:sp>
        <p:nvSpPr>
          <p:cNvPr id="67590" name="Text Box 4"/>
          <p:cNvSpPr txBox="1">
            <a:spLocks noChangeArrowheads="1"/>
          </p:cNvSpPr>
          <p:nvPr/>
        </p:nvSpPr>
        <p:spPr bwMode="auto">
          <a:xfrm>
            <a:off x="3505201" y="1384301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7620001" y="1384301"/>
            <a:ext cx="931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2603501" y="2620964"/>
            <a:ext cx="892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descriptor</a:t>
            </a:r>
          </a:p>
        </p:txBody>
      </p:sp>
      <p:sp>
        <p:nvSpPr>
          <p:cNvPr id="67593" name="Text Box 7"/>
          <p:cNvSpPr txBox="1">
            <a:spLocks noChangeArrowheads="1"/>
          </p:cNvSpPr>
          <p:nvPr/>
        </p:nvSpPr>
        <p:spPr bwMode="auto">
          <a:xfrm>
            <a:off x="2882901" y="3959226"/>
            <a:ext cx="10969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port number</a:t>
            </a:r>
          </a:p>
        </p:txBody>
      </p:sp>
      <p:sp>
        <p:nvSpPr>
          <p:cNvPr id="67594" name="Text Box 8"/>
          <p:cNvSpPr txBox="1">
            <a:spLocks noChangeArrowheads="1"/>
          </p:cNvSpPr>
          <p:nvPr/>
        </p:nvSpPr>
        <p:spPr bwMode="auto">
          <a:xfrm>
            <a:off x="8496301" y="2641601"/>
            <a:ext cx="892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descriptor</a:t>
            </a:r>
          </a:p>
        </p:txBody>
      </p:sp>
      <p:sp>
        <p:nvSpPr>
          <p:cNvPr id="67595" name="Text Box 9"/>
          <p:cNvSpPr txBox="1">
            <a:spLocks noChangeArrowheads="1"/>
          </p:cNvSpPr>
          <p:nvPr/>
        </p:nvSpPr>
        <p:spPr bwMode="auto">
          <a:xfrm>
            <a:off x="8135938" y="3975101"/>
            <a:ext cx="110767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port number</a:t>
            </a:r>
          </a:p>
        </p:txBody>
      </p:sp>
      <p:sp>
        <p:nvSpPr>
          <p:cNvPr id="67596" name="Text Box 10"/>
          <p:cNvSpPr txBox="1">
            <a:spLocks noChangeArrowheads="1"/>
          </p:cNvSpPr>
          <p:nvPr/>
        </p:nvSpPr>
        <p:spPr bwMode="auto">
          <a:xfrm>
            <a:off x="4914900" y="3619501"/>
            <a:ext cx="2667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400"/>
              <a:t>  Application references a </a:t>
            </a:r>
          </a:p>
          <a:p>
            <a:r>
              <a:rPr lang="en-US" altLang="en-US" sz="1400"/>
              <a:t>socket through a </a:t>
            </a:r>
            <a:r>
              <a:rPr lang="en-US" altLang="en-US" sz="1400" i="1"/>
              <a:t>descriptor</a:t>
            </a:r>
          </a:p>
          <a:p>
            <a:pPr>
              <a:buFontTx/>
              <a:buChar char="•"/>
            </a:pPr>
            <a:r>
              <a:rPr lang="en-US" altLang="en-US" sz="1400"/>
              <a:t>  Socket bound to a </a:t>
            </a:r>
            <a:r>
              <a:rPr lang="en-US" altLang="en-US" sz="1400" i="1"/>
              <a:t>port number</a:t>
            </a:r>
          </a:p>
        </p:txBody>
      </p:sp>
      <p:sp>
        <p:nvSpPr>
          <p:cNvPr id="67597" name="Oval 12"/>
          <p:cNvSpPr>
            <a:spLocks noChangeArrowheads="1"/>
          </p:cNvSpPr>
          <p:nvPr/>
        </p:nvSpPr>
        <p:spPr bwMode="auto">
          <a:xfrm>
            <a:off x="3725863" y="1752600"/>
            <a:ext cx="1573212" cy="592138"/>
          </a:xfrm>
          <a:prstGeom prst="ellipse">
            <a:avLst/>
          </a:prstGeom>
          <a:solidFill>
            <a:schemeClr val="hlink"/>
          </a:solidFill>
          <a:ln w="171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598" name="Oval 13"/>
          <p:cNvSpPr>
            <a:spLocks noChangeArrowheads="1"/>
          </p:cNvSpPr>
          <p:nvPr/>
        </p:nvSpPr>
        <p:spPr bwMode="auto">
          <a:xfrm>
            <a:off x="7007225" y="1752600"/>
            <a:ext cx="1430338" cy="592138"/>
          </a:xfrm>
          <a:prstGeom prst="ellipse">
            <a:avLst/>
          </a:prstGeom>
          <a:solidFill>
            <a:schemeClr val="hlink"/>
          </a:solidFill>
          <a:ln w="1714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599" name="Rectangle 16"/>
          <p:cNvSpPr>
            <a:spLocks noChangeArrowheads="1"/>
          </p:cNvSpPr>
          <p:nvPr/>
        </p:nvSpPr>
        <p:spPr bwMode="auto">
          <a:xfrm>
            <a:off x="3941764" y="1914525"/>
            <a:ext cx="14509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Application 1</a:t>
            </a:r>
          </a:p>
        </p:txBody>
      </p:sp>
      <p:sp>
        <p:nvSpPr>
          <p:cNvPr id="67600" name="Rectangle 17"/>
          <p:cNvSpPr>
            <a:spLocks noChangeArrowheads="1"/>
          </p:cNvSpPr>
          <p:nvPr/>
        </p:nvSpPr>
        <p:spPr bwMode="auto">
          <a:xfrm>
            <a:off x="3833813" y="3141664"/>
            <a:ext cx="1020762" cy="682625"/>
          </a:xfrm>
          <a:prstGeom prst="rect">
            <a:avLst/>
          </a:prstGeom>
          <a:solidFill>
            <a:schemeClr val="accent1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601" name="Rectangle 18"/>
          <p:cNvSpPr>
            <a:spLocks noChangeArrowheads="1"/>
          </p:cNvSpPr>
          <p:nvPr/>
        </p:nvSpPr>
        <p:spPr bwMode="auto">
          <a:xfrm>
            <a:off x="3440113" y="4281488"/>
            <a:ext cx="1706562" cy="1454150"/>
          </a:xfrm>
          <a:prstGeom prst="rect">
            <a:avLst/>
          </a:prstGeom>
          <a:solidFill>
            <a:schemeClr val="folHlink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 sz="1400"/>
          </a:p>
        </p:txBody>
      </p:sp>
      <p:sp>
        <p:nvSpPr>
          <p:cNvPr id="67602" name="Rectangle 19"/>
          <p:cNvSpPr>
            <a:spLocks noChangeArrowheads="1"/>
          </p:cNvSpPr>
          <p:nvPr/>
        </p:nvSpPr>
        <p:spPr bwMode="auto">
          <a:xfrm>
            <a:off x="3965576" y="3333751"/>
            <a:ext cx="855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Socket</a:t>
            </a:r>
          </a:p>
        </p:txBody>
      </p:sp>
      <p:sp>
        <p:nvSpPr>
          <p:cNvPr id="67603" name="Line 20"/>
          <p:cNvSpPr>
            <a:spLocks noChangeShapeType="1"/>
          </p:cNvSpPr>
          <p:nvPr/>
        </p:nvSpPr>
        <p:spPr bwMode="auto">
          <a:xfrm>
            <a:off x="4344988" y="2482851"/>
            <a:ext cx="0" cy="561975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4" name="Freeform 21"/>
          <p:cNvSpPr>
            <a:spLocks/>
          </p:cNvSpPr>
          <p:nvPr/>
        </p:nvSpPr>
        <p:spPr bwMode="auto">
          <a:xfrm>
            <a:off x="4300538" y="23780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5" name="Freeform 22"/>
          <p:cNvSpPr>
            <a:spLocks/>
          </p:cNvSpPr>
          <p:nvPr/>
        </p:nvSpPr>
        <p:spPr bwMode="auto">
          <a:xfrm>
            <a:off x="4300538" y="3001963"/>
            <a:ext cx="88900" cy="150812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54"/>
                </a:lnTo>
                <a:lnTo>
                  <a:pt x="19828" y="0"/>
                </a:lnTo>
                <a:lnTo>
                  <a:pt x="10000" y="198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6" name="Line 23"/>
          <p:cNvSpPr>
            <a:spLocks noChangeShapeType="1"/>
          </p:cNvSpPr>
          <p:nvPr/>
        </p:nvSpPr>
        <p:spPr bwMode="auto">
          <a:xfrm>
            <a:off x="4344988" y="3943351"/>
            <a:ext cx="0" cy="252413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7" name="Freeform 24"/>
          <p:cNvSpPr>
            <a:spLocks/>
          </p:cNvSpPr>
          <p:nvPr/>
        </p:nvSpPr>
        <p:spPr bwMode="auto">
          <a:xfrm>
            <a:off x="4300538" y="38385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8" name="Freeform 25"/>
          <p:cNvSpPr>
            <a:spLocks/>
          </p:cNvSpPr>
          <p:nvPr/>
        </p:nvSpPr>
        <p:spPr bwMode="auto">
          <a:xfrm>
            <a:off x="4300538" y="4154489"/>
            <a:ext cx="88900" cy="149225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74"/>
                </a:lnTo>
                <a:lnTo>
                  <a:pt x="19828" y="0"/>
                </a:lnTo>
                <a:lnTo>
                  <a:pt x="10000" y="1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9" name="Rectangle 26"/>
          <p:cNvSpPr>
            <a:spLocks noChangeArrowheads="1"/>
          </p:cNvSpPr>
          <p:nvPr/>
        </p:nvSpPr>
        <p:spPr bwMode="auto">
          <a:xfrm>
            <a:off x="2717801" y="1858964"/>
            <a:ext cx="9302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  <a:r>
              <a:rPr lang="en-US" altLang="en-US" noProof="1"/>
              <a:t>ocket interface</a:t>
            </a:r>
          </a:p>
        </p:txBody>
      </p:sp>
      <p:sp>
        <p:nvSpPr>
          <p:cNvPr id="67610" name="Line 27"/>
          <p:cNvSpPr>
            <a:spLocks noChangeShapeType="1"/>
          </p:cNvSpPr>
          <p:nvPr/>
        </p:nvSpPr>
        <p:spPr bwMode="auto">
          <a:xfrm>
            <a:off x="3382963" y="2863850"/>
            <a:ext cx="2081212" cy="0"/>
          </a:xfrm>
          <a:prstGeom prst="line">
            <a:avLst/>
          </a:prstGeom>
          <a:noFill/>
          <a:ln w="3429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1" name="Rectangle 28"/>
          <p:cNvSpPr>
            <a:spLocks noChangeArrowheads="1"/>
          </p:cNvSpPr>
          <p:nvPr/>
        </p:nvSpPr>
        <p:spPr bwMode="auto">
          <a:xfrm>
            <a:off x="5065713" y="2514601"/>
            <a:ext cx="5762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  <a:r>
              <a:rPr lang="en-US" altLang="en-US" noProof="1"/>
              <a:t>ser</a:t>
            </a:r>
          </a:p>
        </p:txBody>
      </p:sp>
      <p:sp>
        <p:nvSpPr>
          <p:cNvPr id="67612" name="Rectangle 29"/>
          <p:cNvSpPr>
            <a:spLocks noChangeArrowheads="1"/>
          </p:cNvSpPr>
          <p:nvPr/>
        </p:nvSpPr>
        <p:spPr bwMode="auto">
          <a:xfrm>
            <a:off x="5003801" y="2957514"/>
            <a:ext cx="6953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noProof="1"/>
              <a:t>ernel</a:t>
            </a:r>
          </a:p>
        </p:txBody>
      </p:sp>
      <p:sp>
        <p:nvSpPr>
          <p:cNvPr id="67613" name="Line 30"/>
          <p:cNvSpPr>
            <a:spLocks noChangeShapeType="1"/>
          </p:cNvSpPr>
          <p:nvPr/>
        </p:nvSpPr>
        <p:spPr bwMode="auto">
          <a:xfrm>
            <a:off x="3609975" y="2325688"/>
            <a:ext cx="660400" cy="463550"/>
          </a:xfrm>
          <a:prstGeom prst="lin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4" name="Freeform 31"/>
          <p:cNvSpPr>
            <a:spLocks/>
          </p:cNvSpPr>
          <p:nvPr/>
        </p:nvSpPr>
        <p:spPr bwMode="auto">
          <a:xfrm>
            <a:off x="4238626" y="2735263"/>
            <a:ext cx="85725" cy="93662"/>
          </a:xfrm>
          <a:custGeom>
            <a:avLst/>
            <a:gdLst>
              <a:gd name="T0" fmla="*/ 0 w 20000"/>
              <a:gd name="T1" fmla="*/ 897170802 h 20000"/>
              <a:gd name="T2" fmla="*/ 162826562 w 20000"/>
              <a:gd name="T3" fmla="*/ 522416383 h 20000"/>
              <a:gd name="T4" fmla="*/ 186769829 w 20000"/>
              <a:gd name="T5" fmla="*/ 0 h 20000"/>
              <a:gd name="T6" fmla="*/ 526797716 w 20000"/>
              <a:gd name="T7" fmla="*/ 976655400 h 20000"/>
              <a:gd name="T8" fmla="*/ 0 w 20000"/>
              <a:gd name="T9" fmla="*/ 897170802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18161"/>
                </a:moveTo>
                <a:lnTo>
                  <a:pt x="6126" y="10575"/>
                </a:lnTo>
                <a:lnTo>
                  <a:pt x="7027" y="0"/>
                </a:lnTo>
                <a:lnTo>
                  <a:pt x="19820" y="19770"/>
                </a:lnTo>
                <a:lnTo>
                  <a:pt x="0" y="1816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5" name="Rectangle 32"/>
          <p:cNvSpPr>
            <a:spLocks noChangeArrowheads="1"/>
          </p:cNvSpPr>
          <p:nvPr/>
        </p:nvSpPr>
        <p:spPr bwMode="auto">
          <a:xfrm>
            <a:off x="7092950" y="1914525"/>
            <a:ext cx="13223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Application 2</a:t>
            </a:r>
          </a:p>
        </p:txBody>
      </p:sp>
      <p:sp>
        <p:nvSpPr>
          <p:cNvPr id="67616" name="Rectangle 33"/>
          <p:cNvSpPr>
            <a:spLocks noChangeArrowheads="1"/>
          </p:cNvSpPr>
          <p:nvPr/>
        </p:nvSpPr>
        <p:spPr bwMode="auto">
          <a:xfrm>
            <a:off x="7232650" y="3141664"/>
            <a:ext cx="1017588" cy="682625"/>
          </a:xfrm>
          <a:prstGeom prst="rect">
            <a:avLst/>
          </a:prstGeom>
          <a:solidFill>
            <a:schemeClr val="accent1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617" name="Line 34"/>
          <p:cNvSpPr>
            <a:spLocks noChangeShapeType="1"/>
          </p:cNvSpPr>
          <p:nvPr/>
        </p:nvSpPr>
        <p:spPr bwMode="auto">
          <a:xfrm>
            <a:off x="7742238" y="2482851"/>
            <a:ext cx="0" cy="561975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8" name="Freeform 35"/>
          <p:cNvSpPr>
            <a:spLocks/>
          </p:cNvSpPr>
          <p:nvPr/>
        </p:nvSpPr>
        <p:spPr bwMode="auto">
          <a:xfrm>
            <a:off x="7697788" y="23780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19" name="Freeform 36"/>
          <p:cNvSpPr>
            <a:spLocks/>
          </p:cNvSpPr>
          <p:nvPr/>
        </p:nvSpPr>
        <p:spPr bwMode="auto">
          <a:xfrm>
            <a:off x="7697788" y="3001963"/>
            <a:ext cx="88900" cy="150812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54"/>
                </a:lnTo>
                <a:lnTo>
                  <a:pt x="19828" y="0"/>
                </a:lnTo>
                <a:lnTo>
                  <a:pt x="10000" y="1985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0" name="Line 37"/>
          <p:cNvSpPr>
            <a:spLocks noChangeShapeType="1"/>
          </p:cNvSpPr>
          <p:nvPr/>
        </p:nvSpPr>
        <p:spPr bwMode="auto">
          <a:xfrm>
            <a:off x="7742238" y="3943351"/>
            <a:ext cx="0" cy="252413"/>
          </a:xfrm>
          <a:prstGeom prst="line">
            <a:avLst/>
          </a:prstGeom>
          <a:noFill/>
          <a:ln w="1714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1" name="Freeform 38"/>
          <p:cNvSpPr>
            <a:spLocks/>
          </p:cNvSpPr>
          <p:nvPr/>
        </p:nvSpPr>
        <p:spPr bwMode="auto">
          <a:xfrm>
            <a:off x="7697788" y="3838575"/>
            <a:ext cx="88900" cy="147638"/>
          </a:xfrm>
          <a:custGeom>
            <a:avLst/>
            <a:gdLst>
              <a:gd name="T0" fmla="*/ 679796328 w 20000"/>
              <a:gd name="T1" fmla="*/ 2147483646 h 20000"/>
              <a:gd name="T2" fmla="*/ 342848104 w 20000"/>
              <a:gd name="T3" fmla="*/ 2147483646 h 20000"/>
              <a:gd name="T4" fmla="*/ 0 w 20000"/>
              <a:gd name="T5" fmla="*/ 2147483646 h 20000"/>
              <a:gd name="T6" fmla="*/ 342848104 w 20000"/>
              <a:gd name="T7" fmla="*/ 0 h 20000"/>
              <a:gd name="T8" fmla="*/ 679796328 w 20000"/>
              <a:gd name="T9" fmla="*/ 2147483646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9828" y="19854"/>
                </a:moveTo>
                <a:lnTo>
                  <a:pt x="10000" y="17080"/>
                </a:lnTo>
                <a:lnTo>
                  <a:pt x="0" y="19854"/>
                </a:lnTo>
                <a:lnTo>
                  <a:pt x="10000" y="0"/>
                </a:lnTo>
                <a:lnTo>
                  <a:pt x="19828" y="198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2" name="Freeform 39"/>
          <p:cNvSpPr>
            <a:spLocks/>
          </p:cNvSpPr>
          <p:nvPr/>
        </p:nvSpPr>
        <p:spPr bwMode="auto">
          <a:xfrm>
            <a:off x="7697788" y="4154489"/>
            <a:ext cx="88900" cy="149225"/>
          </a:xfrm>
          <a:custGeom>
            <a:avLst/>
            <a:gdLst>
              <a:gd name="T0" fmla="*/ 0 w 20000"/>
              <a:gd name="T1" fmla="*/ 0 h 20000"/>
              <a:gd name="T2" fmla="*/ 342848104 w 20000"/>
              <a:gd name="T3" fmla="*/ 2147483646 h 20000"/>
              <a:gd name="T4" fmla="*/ 679796328 w 20000"/>
              <a:gd name="T5" fmla="*/ 0 h 20000"/>
              <a:gd name="T6" fmla="*/ 342848104 w 20000"/>
              <a:gd name="T7" fmla="*/ 2147483646 h 20000"/>
              <a:gd name="T8" fmla="*/ 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0" y="0"/>
                </a:moveTo>
                <a:lnTo>
                  <a:pt x="10000" y="2774"/>
                </a:lnTo>
                <a:lnTo>
                  <a:pt x="19828" y="0"/>
                </a:lnTo>
                <a:lnTo>
                  <a:pt x="10000" y="1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3" name="Line 40"/>
          <p:cNvSpPr>
            <a:spLocks noChangeShapeType="1"/>
          </p:cNvSpPr>
          <p:nvPr/>
        </p:nvSpPr>
        <p:spPr bwMode="auto">
          <a:xfrm>
            <a:off x="6780213" y="2863850"/>
            <a:ext cx="2082800" cy="0"/>
          </a:xfrm>
          <a:prstGeom prst="line">
            <a:avLst/>
          </a:prstGeom>
          <a:noFill/>
          <a:ln w="3429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4" name="Rectangle 41"/>
          <p:cNvSpPr>
            <a:spLocks noChangeArrowheads="1"/>
          </p:cNvSpPr>
          <p:nvPr/>
        </p:nvSpPr>
        <p:spPr bwMode="auto">
          <a:xfrm>
            <a:off x="6780214" y="2514601"/>
            <a:ext cx="612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U</a:t>
            </a:r>
            <a:r>
              <a:rPr lang="en-US" altLang="en-US" noProof="1"/>
              <a:t>ser</a:t>
            </a:r>
          </a:p>
        </p:txBody>
      </p:sp>
      <p:sp>
        <p:nvSpPr>
          <p:cNvPr id="67625" name="Rectangle 42"/>
          <p:cNvSpPr>
            <a:spLocks noChangeArrowheads="1"/>
          </p:cNvSpPr>
          <p:nvPr/>
        </p:nvSpPr>
        <p:spPr bwMode="auto">
          <a:xfrm>
            <a:off x="6489700" y="2957514"/>
            <a:ext cx="7191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K</a:t>
            </a:r>
            <a:r>
              <a:rPr lang="en-US" altLang="en-US" noProof="1"/>
              <a:t>ernel</a:t>
            </a:r>
          </a:p>
        </p:txBody>
      </p:sp>
      <p:sp>
        <p:nvSpPr>
          <p:cNvPr id="67626" name="Line 43"/>
          <p:cNvSpPr>
            <a:spLocks noChangeShapeType="1"/>
          </p:cNvSpPr>
          <p:nvPr/>
        </p:nvSpPr>
        <p:spPr bwMode="auto">
          <a:xfrm flipH="1">
            <a:off x="7804151" y="2284414"/>
            <a:ext cx="650875" cy="498475"/>
          </a:xfrm>
          <a:prstGeom prst="line">
            <a:avLst/>
          </a:prstGeom>
          <a:noFill/>
          <a:ln w="889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7" name="Freeform 44"/>
          <p:cNvSpPr>
            <a:spLocks/>
          </p:cNvSpPr>
          <p:nvPr/>
        </p:nvSpPr>
        <p:spPr bwMode="auto">
          <a:xfrm>
            <a:off x="7754939" y="2725739"/>
            <a:ext cx="85725" cy="96837"/>
          </a:xfrm>
          <a:custGeom>
            <a:avLst/>
            <a:gdLst>
              <a:gd name="T0" fmla="*/ 323788340 w 20000"/>
              <a:gd name="T1" fmla="*/ 0 h 20000"/>
              <a:gd name="T2" fmla="*/ 367269834 w 20000"/>
              <a:gd name="T3" fmla="*/ 652239610 h 20000"/>
              <a:gd name="T4" fmla="*/ 526747065 w 20000"/>
              <a:gd name="T5" fmla="*/ 1077569071 h 20000"/>
              <a:gd name="T6" fmla="*/ 0 w 20000"/>
              <a:gd name="T7" fmla="*/ 1233536970 h 20000"/>
              <a:gd name="T8" fmla="*/ 323788340 w 20000"/>
              <a:gd name="T9" fmla="*/ 0 h 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00"/>
              <a:gd name="T16" fmla="*/ 0 h 20000"/>
              <a:gd name="T17" fmla="*/ 20000 w 20000"/>
              <a:gd name="T18" fmla="*/ 20000 h 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00" h="20000">
                <a:moveTo>
                  <a:pt x="12182" y="0"/>
                </a:moveTo>
                <a:lnTo>
                  <a:pt x="13818" y="10455"/>
                </a:lnTo>
                <a:lnTo>
                  <a:pt x="19818" y="17273"/>
                </a:lnTo>
                <a:lnTo>
                  <a:pt x="0" y="19773"/>
                </a:lnTo>
                <a:lnTo>
                  <a:pt x="121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28" name="Text Box 45"/>
          <p:cNvSpPr txBox="1">
            <a:spLocks noChangeArrowheads="1"/>
          </p:cNvSpPr>
          <p:nvPr/>
        </p:nvSpPr>
        <p:spPr bwMode="auto">
          <a:xfrm>
            <a:off x="3441700" y="4564063"/>
            <a:ext cx="17351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Underlying communication protocols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67629" name="Rectangle 46"/>
          <p:cNvSpPr>
            <a:spLocks noChangeArrowheads="1"/>
          </p:cNvSpPr>
          <p:nvPr/>
        </p:nvSpPr>
        <p:spPr bwMode="auto">
          <a:xfrm>
            <a:off x="6892926" y="4327526"/>
            <a:ext cx="1706563" cy="1452563"/>
          </a:xfrm>
          <a:prstGeom prst="rect">
            <a:avLst/>
          </a:prstGeom>
          <a:solidFill>
            <a:schemeClr val="folHlink"/>
          </a:solidFill>
          <a:ln w="1714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67630" name="Text Box 47"/>
          <p:cNvSpPr txBox="1">
            <a:spLocks noChangeArrowheads="1"/>
          </p:cNvSpPr>
          <p:nvPr/>
        </p:nvSpPr>
        <p:spPr bwMode="auto">
          <a:xfrm>
            <a:off x="6856414" y="4611688"/>
            <a:ext cx="17732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Underlying communication protocols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67631" name="Text Box 48"/>
          <p:cNvSpPr txBox="1">
            <a:spLocks noChangeArrowheads="1"/>
          </p:cNvSpPr>
          <p:nvPr/>
        </p:nvSpPr>
        <p:spPr bwMode="auto">
          <a:xfrm>
            <a:off x="5207000" y="6045201"/>
            <a:ext cx="1987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tx1"/>
                </a:solidFill>
              </a:rPr>
              <a:t>Communications network </a:t>
            </a:r>
            <a:endParaRPr lang="en-US" altLang="en-US" sz="2000" b="1">
              <a:solidFill>
                <a:schemeClr val="tx1"/>
              </a:solidFill>
            </a:endParaRPr>
          </a:p>
        </p:txBody>
      </p:sp>
      <p:sp>
        <p:nvSpPr>
          <p:cNvPr id="67632" name="Rectangle 49"/>
          <p:cNvSpPr>
            <a:spLocks noChangeArrowheads="1"/>
          </p:cNvSpPr>
          <p:nvPr/>
        </p:nvSpPr>
        <p:spPr bwMode="auto">
          <a:xfrm>
            <a:off x="7331076" y="3344864"/>
            <a:ext cx="855663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noProof="1"/>
              <a:t>Socket</a:t>
            </a:r>
          </a:p>
        </p:txBody>
      </p:sp>
      <p:sp>
        <p:nvSpPr>
          <p:cNvPr id="67633" name="Rectangle 50"/>
          <p:cNvSpPr>
            <a:spLocks noChangeArrowheads="1"/>
          </p:cNvSpPr>
          <p:nvPr/>
        </p:nvSpPr>
        <p:spPr bwMode="auto">
          <a:xfrm>
            <a:off x="8521701" y="1795464"/>
            <a:ext cx="9048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</a:t>
            </a:r>
            <a:r>
              <a:rPr lang="en-US" altLang="en-US" noProof="1"/>
              <a:t>ocket interface</a:t>
            </a:r>
          </a:p>
        </p:txBody>
      </p:sp>
    </p:spTree>
    <p:extLst>
      <p:ext uri="{BB962C8B-B14F-4D97-AF65-F5344CB8AC3E}">
        <p14:creationId xmlns:p14="http://schemas.microsoft.com/office/powerpoint/2010/main" val="185170932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 mode of service</a:t>
            </a:r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200"/>
              <a:t>Connection-oriented</a:t>
            </a:r>
          </a:p>
          <a:p>
            <a:pPr eaLnBrk="1" hangingPunct="1"/>
            <a:r>
              <a:rPr lang="en-US" altLang="en-US" sz="2200"/>
              <a:t>First, setup connection between two peer application processes</a:t>
            </a:r>
          </a:p>
          <a:p>
            <a:pPr eaLnBrk="1" hangingPunct="1"/>
            <a:r>
              <a:rPr lang="en-US" altLang="en-US" sz="2200"/>
              <a:t>Then, reliable bidirectional  in-sequence transfer of </a:t>
            </a:r>
            <a:r>
              <a:rPr lang="en-US" altLang="en-US" sz="2200" i="1"/>
              <a:t>byte stream </a:t>
            </a:r>
            <a:r>
              <a:rPr lang="en-US" altLang="en-US" sz="2200"/>
              <a:t>(boundaries not preserved in transfer)</a:t>
            </a:r>
          </a:p>
          <a:p>
            <a:pPr eaLnBrk="1" hangingPunct="1"/>
            <a:r>
              <a:rPr lang="en-US" altLang="en-US" sz="2200"/>
              <a:t>Multiple write/read between peer processes</a:t>
            </a:r>
          </a:p>
          <a:p>
            <a:pPr eaLnBrk="1" hangingPunct="1"/>
            <a:r>
              <a:rPr lang="en-US" altLang="en-US" sz="2200"/>
              <a:t>Finally, connection release</a:t>
            </a:r>
          </a:p>
          <a:p>
            <a:pPr eaLnBrk="1" hangingPunct="1"/>
            <a:r>
              <a:rPr lang="en-US" altLang="en-US" sz="2200"/>
              <a:t>Uses TCP</a:t>
            </a:r>
          </a:p>
        </p:txBody>
      </p:sp>
      <p:sp>
        <p:nvSpPr>
          <p:cNvPr id="68612" name="Rectangle 9"/>
          <p:cNvSpPr>
            <a:spLocks noGrp="1" noChangeArrowheads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/>
              <a:t>Connectionless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Immediate transfer of one block of information (boundaries preserved)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No setup overhead &amp; delay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Destination address with each block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Send/receive to/from multiple peer processes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Best-effort service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Possible out-of-order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Possible loss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Uses UDP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/>
          </a:p>
        </p:txBody>
      </p:sp>
    </p:spTree>
    <p:extLst>
      <p:ext uri="{BB962C8B-B14F-4D97-AF65-F5344CB8AC3E}">
        <p14:creationId xmlns:p14="http://schemas.microsoft.com/office/powerpoint/2010/main" val="37222484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Client &amp; Server Differences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Specifies well-known port # when creating socket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May have multiple IP addresses (net interfaces)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Waits passively for client requests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Client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Assigned ephemeral port #		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Initiates communications with server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Needs to know server’s IP address &amp; port #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DNS for URL &amp; server well-known port #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Server learns client’s address &amp; port #</a:t>
            </a:r>
          </a:p>
        </p:txBody>
      </p:sp>
    </p:spTree>
    <p:extLst>
      <p:ext uri="{BB962C8B-B14F-4D97-AF65-F5344CB8AC3E}">
        <p14:creationId xmlns:p14="http://schemas.microsoft.com/office/powerpoint/2010/main" val="143678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561818"/>
              </p:ext>
            </p:extLst>
          </p:nvPr>
        </p:nvGraphicFramePr>
        <p:xfrm>
          <a:off x="2209801" y="2335136"/>
          <a:ext cx="11271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Clip" r:id="rId3" imgW="704905" imgH="714286" progId="MS_ClipArt_Gallery.2">
                  <p:embed/>
                </p:oleObj>
              </mc:Choice>
              <mc:Fallback>
                <p:oleObj name="Clip" r:id="rId3" imgW="704905" imgH="714286" progId="MS_ClipArt_Gallery.2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2335136"/>
                        <a:ext cx="11271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231665"/>
              </p:ext>
            </p:extLst>
          </p:nvPr>
        </p:nvGraphicFramePr>
        <p:xfrm>
          <a:off x="8458201" y="2487536"/>
          <a:ext cx="436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lip" r:id="rId5" imgW="2046118" imgH="2861953" progId="MS_ClipArt_Gallery.2">
                  <p:embed/>
                </p:oleObj>
              </mc:Choice>
              <mc:Fallback>
                <p:oleObj name="Clip" r:id="rId5" imgW="2046118" imgH="2861953" progId="MS_ClipArt_Gallery.2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201" y="2487536"/>
                        <a:ext cx="4365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988316"/>
              </p:ext>
            </p:extLst>
          </p:nvPr>
        </p:nvGraphicFramePr>
        <p:xfrm>
          <a:off x="5943600" y="1115936"/>
          <a:ext cx="3365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lip" r:id="rId7" imgW="453858" imgH="908384" progId="MS_ClipArt_Gallery.2">
                  <p:embed/>
                </p:oleObj>
              </mc:Choice>
              <mc:Fallback>
                <p:oleObj name="Clip" r:id="rId7" imgW="453858" imgH="908384" progId="MS_ClipArt_Gallery.2">
                  <p:embed/>
                  <p:pic>
                    <p:nvPicPr>
                      <p:cNvPr id="112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1115936"/>
                        <a:ext cx="3365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Cloud"/>
          <p:cNvSpPr>
            <a:spLocks noChangeAspect="1" noEditPoints="1" noChangeArrowheads="1"/>
          </p:cNvSpPr>
          <p:nvPr/>
        </p:nvSpPr>
        <p:spPr bwMode="auto">
          <a:xfrm>
            <a:off x="3733801" y="1954136"/>
            <a:ext cx="3846513" cy="16002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7110" name="Rectangle 6"/>
          <p:cNvSpPr>
            <a:spLocks noChangeArrowheads="1"/>
          </p:cNvSpPr>
          <p:nvPr/>
        </p:nvSpPr>
        <p:spPr bwMode="auto">
          <a:xfrm>
            <a:off x="470617" y="3903407"/>
            <a:ext cx="11282516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client sends its request message: “GET …”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server sends a status response: “200 OK”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HTTP server sends requested file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Browser displays document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Clicking a link sets off a chain of events across the Internet!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</a:pPr>
            <a:r>
              <a:rPr lang="en-US" altLang="en-US" sz="2600" dirty="0">
                <a:solidFill>
                  <a:schemeClr val="tx1"/>
                </a:solidFill>
              </a:rPr>
              <a:t>Let’s see how protocols &amp; layers come into play…</a:t>
            </a:r>
          </a:p>
        </p:txBody>
      </p:sp>
      <p:sp>
        <p:nvSpPr>
          <p:cNvPr id="687111" name="Line 7"/>
          <p:cNvSpPr>
            <a:spLocks noChangeShapeType="1"/>
          </p:cNvSpPr>
          <p:nvPr/>
        </p:nvSpPr>
        <p:spPr bwMode="auto">
          <a:xfrm flipV="1">
            <a:off x="3505200" y="3028874"/>
            <a:ext cx="46482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2" name="Line 8"/>
          <p:cNvSpPr>
            <a:spLocks noChangeShapeType="1"/>
          </p:cNvSpPr>
          <p:nvPr/>
        </p:nvSpPr>
        <p:spPr bwMode="auto">
          <a:xfrm flipV="1">
            <a:off x="3505200" y="2800274"/>
            <a:ext cx="46482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3" name="Text Box 9"/>
          <p:cNvSpPr txBox="1">
            <a:spLocks noChangeArrowheads="1"/>
          </p:cNvSpPr>
          <p:nvPr/>
        </p:nvSpPr>
        <p:spPr bwMode="auto">
          <a:xfrm>
            <a:off x="5181600" y="3181274"/>
            <a:ext cx="1524000" cy="3048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chemeClr val="tx1"/>
                </a:solidFill>
              </a:rPr>
              <a:t>GET / HTTP/1.1</a:t>
            </a:r>
          </a:p>
        </p:txBody>
      </p:sp>
      <p:sp>
        <p:nvSpPr>
          <p:cNvPr id="687114" name="Text Box 10"/>
          <p:cNvSpPr txBox="1">
            <a:spLocks noChangeArrowheads="1"/>
          </p:cNvSpPr>
          <p:nvPr/>
        </p:nvSpPr>
        <p:spPr bwMode="auto">
          <a:xfrm>
            <a:off x="5334000" y="2419274"/>
            <a:ext cx="990600" cy="30480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>
                <a:solidFill>
                  <a:schemeClr val="tx1"/>
                </a:solidFill>
              </a:rPr>
              <a:t>200 OK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3.  HTTP</a:t>
            </a:r>
          </a:p>
        </p:txBody>
      </p:sp>
      <p:sp>
        <p:nvSpPr>
          <p:cNvPr id="687116" name="Line 12"/>
          <p:cNvSpPr>
            <a:spLocks noChangeShapeType="1"/>
          </p:cNvSpPr>
          <p:nvPr/>
        </p:nvSpPr>
        <p:spPr bwMode="auto">
          <a:xfrm flipH="1">
            <a:off x="3516314" y="2266874"/>
            <a:ext cx="4325937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7117" name="Rectangle 13"/>
          <p:cNvSpPr>
            <a:spLocks noChangeArrowheads="1"/>
          </p:cNvSpPr>
          <p:nvPr/>
        </p:nvSpPr>
        <p:spPr bwMode="auto">
          <a:xfrm>
            <a:off x="5337175" y="1963661"/>
            <a:ext cx="1290638" cy="228600"/>
          </a:xfrm>
          <a:prstGeom prst="rect">
            <a:avLst/>
          </a:prstGeom>
          <a:solidFill>
            <a:srgbClr val="92D050"/>
          </a:solidFill>
          <a:ln w="9525" algn="ctr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218138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8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8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8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8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87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87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8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68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87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87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687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7113" grpId="0" animBg="1"/>
      <p:bldP spid="687114" grpId="0" animBg="1"/>
      <p:bldP spid="6871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Example:  TCP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11272684" cy="50165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TCP is a transport layer protocol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Provides </a:t>
            </a:r>
            <a:r>
              <a:rPr lang="en-US" altLang="en-US" sz="2600" i="1" dirty="0"/>
              <a:t>reliable byte stream service</a:t>
            </a:r>
            <a:r>
              <a:rPr lang="en-US" altLang="en-US" sz="2600" dirty="0"/>
              <a:t> between two processes in two computers across the Internet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Sequence numbers keep track of the bytes that have been transmitted and received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Error detection and retransmission used to recover from transmission errors and losses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TCP is </a:t>
            </a:r>
            <a:r>
              <a:rPr lang="en-US" altLang="en-US" sz="2600" i="1" dirty="0"/>
              <a:t>connection-oriented</a:t>
            </a:r>
            <a:r>
              <a:rPr lang="en-US" altLang="en-US" sz="2600" dirty="0"/>
              <a:t>:  the sender and receiver must first establish an association and set initial sequence numbers before data is transferred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Connection ID is specified uniquely by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i="1" dirty="0"/>
              <a:t>(send port #, send IP address, receive port #, receiver IP address)</a:t>
            </a:r>
          </a:p>
        </p:txBody>
      </p:sp>
    </p:spTree>
    <p:extLst>
      <p:ext uri="{BB962C8B-B14F-4D97-AF65-F5344CB8AC3E}">
        <p14:creationId xmlns:p14="http://schemas.microsoft.com/office/powerpoint/2010/main" val="3982315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DAF0407A351428470F65AE867762C" ma:contentTypeVersion="12" ma:contentTypeDescription="Create a new document." ma:contentTypeScope="" ma:versionID="80febc8361a2e585090ee63dd74406f1">
  <xsd:schema xmlns:xsd="http://www.w3.org/2001/XMLSchema" xmlns:xs="http://www.w3.org/2001/XMLSchema" xmlns:p="http://schemas.microsoft.com/office/2006/metadata/properties" xmlns:ns3="2eb25448-20fa-4ef5-83b3-759cb732aca2" xmlns:ns4="dffadf15-067a-4e50-a3a9-77b93cbce0b8" targetNamespace="http://schemas.microsoft.com/office/2006/metadata/properties" ma:root="true" ma:fieldsID="01e45a7556c565056c7c1438443a682c" ns3:_="" ns4:_="">
    <xsd:import namespace="2eb25448-20fa-4ef5-83b3-759cb732aca2"/>
    <xsd:import namespace="dffadf15-067a-4e50-a3a9-77b93cbce0b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b25448-20fa-4ef5-83b3-759cb732ac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adf15-067a-4e50-a3a9-77b93cbce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274252-8A71-45D8-96FC-3D59EC52B4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094F4F-E73E-4CA4-92DC-64BD692CB3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b25448-20fa-4ef5-83b3-759cb732aca2"/>
    <ds:schemaRef ds:uri="dffadf15-067a-4e50-a3a9-77b93cbce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653040-6DA6-404A-878A-9655FCD19C7B}">
  <ds:schemaRefs>
    <ds:schemaRef ds:uri="http://purl.org/dc/terms/"/>
    <ds:schemaRef ds:uri="dffadf15-067a-4e50-a3a9-77b93cbce0b8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2eb25448-20fa-4ef5-83b3-759cb732aca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3767</Words>
  <Application>Microsoft Office PowerPoint</Application>
  <PresentationFormat>Widescreen</PresentationFormat>
  <Paragraphs>956</Paragraphs>
  <Slides>72</Slides>
  <Notes>0</Notes>
  <HiddenSlides>13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1" baseType="lpstr">
      <vt:lpstr>굴림</vt:lpstr>
      <vt:lpstr>NanumSquareRound ExtraBold</vt:lpstr>
      <vt:lpstr>TmonMonsori Black</vt:lpstr>
      <vt:lpstr>Arial</vt:lpstr>
      <vt:lpstr>Calibri</vt:lpstr>
      <vt:lpstr>Times New Roman</vt:lpstr>
      <vt:lpstr>Wingdings</vt:lpstr>
      <vt:lpstr>Office Theme</vt:lpstr>
      <vt:lpstr>Clip</vt:lpstr>
      <vt:lpstr> Lecture 2  Applications and Layered Architecture</vt:lpstr>
      <vt:lpstr> Lecture 2  Applications and Layered Architecture</vt:lpstr>
      <vt:lpstr> Lecture 2  Applications and Layered Architecture</vt:lpstr>
      <vt:lpstr>Layers, Services &amp; Protocols</vt:lpstr>
      <vt:lpstr>Web Browsing Application</vt:lpstr>
      <vt:lpstr>1. DNS</vt:lpstr>
      <vt:lpstr>2. TCP</vt:lpstr>
      <vt:lpstr>3.  HTTP</vt:lpstr>
      <vt:lpstr>Example:  TCP</vt:lpstr>
      <vt:lpstr>Example:  HTTP</vt:lpstr>
      <vt:lpstr>HTTP uses service of TCP</vt:lpstr>
      <vt:lpstr>Example:  UDP</vt:lpstr>
      <vt:lpstr>Example:  DNS Protocol</vt:lpstr>
      <vt:lpstr>PowerPoint Presentation</vt:lpstr>
      <vt:lpstr>DNS (More…)</vt:lpstr>
      <vt:lpstr>Summary</vt:lpstr>
      <vt:lpstr> Lecture 2  Applications and Layered Architecture</vt:lpstr>
      <vt:lpstr> Lecture 2  Applications and Layered Architecture</vt:lpstr>
      <vt:lpstr>Why Layering?</vt:lpstr>
      <vt:lpstr>Open Systems Interconnection</vt:lpstr>
      <vt:lpstr>OSI Reference Model</vt:lpstr>
      <vt:lpstr>7-Layer OSI Reference Model</vt:lpstr>
      <vt:lpstr>Physical Layer</vt:lpstr>
      <vt:lpstr>Data Link Layer</vt:lpstr>
      <vt:lpstr>Network Layer</vt:lpstr>
      <vt:lpstr>Internetworking</vt:lpstr>
      <vt:lpstr>Transport Layer</vt:lpstr>
      <vt:lpstr>Application &amp; Upper Layers</vt:lpstr>
      <vt:lpstr>Application &amp; Upper Layers</vt:lpstr>
      <vt:lpstr>Headers &amp; Trailers</vt:lpstr>
      <vt:lpstr>OSI Unified View: Protocols</vt:lpstr>
      <vt:lpstr>OSI Unified View: Services</vt:lpstr>
      <vt:lpstr>Layers, Services &amp; Protocols</vt:lpstr>
      <vt:lpstr>Interlayer Interaction</vt:lpstr>
      <vt:lpstr>Connectionless &amp; Connection-Oriented Services</vt:lpstr>
      <vt:lpstr>Segmentation &amp; Reassembly</vt:lpstr>
      <vt:lpstr>Multiplexing</vt:lpstr>
      <vt:lpstr>Multiplexing</vt:lpstr>
      <vt:lpstr>Summary: 7-Layer OSI Reference Model</vt:lpstr>
      <vt:lpstr> Lecture 2  Applications and Layered Architecture</vt:lpstr>
      <vt:lpstr> Lecture 2  Applications and Layered Architecture</vt:lpstr>
      <vt:lpstr>Why Internetworking?</vt:lpstr>
      <vt:lpstr>Why Internetworking?</vt:lpstr>
      <vt:lpstr>Why Internetworking?</vt:lpstr>
      <vt:lpstr>Internet Protocol Approach</vt:lpstr>
      <vt:lpstr>PowerPoint Presentation</vt:lpstr>
      <vt:lpstr>Internet Names &amp; Addresses</vt:lpstr>
      <vt:lpstr>Physical Addresses</vt:lpstr>
      <vt:lpstr>More Information on IP Address and Subnetting</vt:lpstr>
      <vt:lpstr>Example internet</vt:lpstr>
      <vt:lpstr>Encapsulation</vt:lpstr>
      <vt:lpstr>IP packet from workstation to server</vt:lpstr>
      <vt:lpstr>IP packet from server to PC</vt:lpstr>
      <vt:lpstr>How the layers work together</vt:lpstr>
      <vt:lpstr>Encapsulation</vt:lpstr>
      <vt:lpstr>How the layers work together:  Network Analyzer</vt:lpstr>
      <vt:lpstr>Wireshark.org</vt:lpstr>
      <vt:lpstr>Wireshark.org</vt:lpstr>
      <vt:lpstr>Wireshark.org</vt:lpstr>
      <vt:lpstr>Wireshark.org</vt:lpstr>
      <vt:lpstr>Wireshark windows</vt:lpstr>
      <vt:lpstr>Top pane:  frame sequence</vt:lpstr>
      <vt:lpstr>Middle pane:  Encapsulation</vt:lpstr>
      <vt:lpstr>Middle pane:  Encapsulation</vt:lpstr>
      <vt:lpstr>Middle pane:  Encapsulation</vt:lpstr>
      <vt:lpstr>PowerPoint Presentation</vt:lpstr>
      <vt:lpstr>Summary</vt:lpstr>
      <vt:lpstr>Lecture 2  Applications and Layered Architectures</vt:lpstr>
      <vt:lpstr>Socket API</vt:lpstr>
      <vt:lpstr>Communications through Socket Interface</vt:lpstr>
      <vt:lpstr>Stream mode of service</vt:lpstr>
      <vt:lpstr>Client &amp; Server Differences</vt:lpstr>
    </vt:vector>
  </TitlesOfParts>
  <Company>Radford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Hwajung</dc:creator>
  <cp:lastModifiedBy>Lee, Hwajung</cp:lastModifiedBy>
  <cp:revision>51</cp:revision>
  <dcterms:created xsi:type="dcterms:W3CDTF">2020-07-03T17:09:21Z</dcterms:created>
  <dcterms:modified xsi:type="dcterms:W3CDTF">2021-09-13T17:43:36Z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0x010100F59DAF0407A351428470F65AE867762C</vt:lpwstr>
  </property>
</Properties>
</file>