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9"/>
  </p:handoutMasterIdLst>
  <p:sldIdLst>
    <p:sldId id="282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6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F262E-7BB0-418A-97E8-7854EB11F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80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1"/>
            <a:ext cx="53848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5563"/>
            <a:ext cx="5384800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D6D8-E397-4B08-8178-6BD6D4303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65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3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Digital Transmission </a:t>
            </a:r>
            <a:r>
              <a:rPr lang="en-US" altLang="en-US" sz="4400" dirty="0" smtClean="0"/>
              <a:t>Fundamentals</a:t>
            </a:r>
            <a:endParaRPr lang="en-US" altLang="en-US" sz="4400" dirty="0"/>
          </a:p>
        </p:txBody>
      </p:sp>
      <p:sp>
        <p:nvSpPr>
          <p:cNvPr id="9" name="!!Rectangle 3"/>
          <p:cNvSpPr txBox="1">
            <a:spLocks noChangeArrowheads="1"/>
          </p:cNvSpPr>
          <p:nvPr/>
        </p:nvSpPr>
        <p:spPr>
          <a:xfrm>
            <a:off x="4710559" y="2642483"/>
            <a:ext cx="7481441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Line Coding</a:t>
            </a:r>
            <a:endParaRPr lang="en-US" altLang="en-US" sz="3200" dirty="0"/>
          </a:p>
        </p:txBody>
      </p:sp>
      <p:pic>
        <p:nvPicPr>
          <p:cNvPr id="4" name="!!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97" y="3150196"/>
            <a:ext cx="5852160" cy="3901440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849332" y="3225242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Error Detection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399850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3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Digital Transmission Fundamentals</a:t>
            </a:r>
          </a:p>
        </p:txBody>
      </p:sp>
      <p:sp>
        <p:nvSpPr>
          <p:cNvPr id="5" name="!!Rectangle 5"/>
          <p:cNvSpPr txBox="1">
            <a:spLocks noChangeArrowheads="1"/>
          </p:cNvSpPr>
          <p:nvPr/>
        </p:nvSpPr>
        <p:spPr>
          <a:xfrm>
            <a:off x="683905" y="2579785"/>
            <a:ext cx="11281390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Error Detection and Correction</a:t>
            </a:r>
          </a:p>
        </p:txBody>
      </p:sp>
      <p:pic>
        <p:nvPicPr>
          <p:cNvPr id="2" name="!!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86" y="3308402"/>
            <a:ext cx="5254609" cy="3549598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978237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Error Control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Digital transmission systems introduce errors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Applications require certain reliability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Data applications require error-free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Voice &amp; video applications tolerate some errors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Error control used when transmission system does </a:t>
            </a:r>
            <a:r>
              <a:rPr lang="en-US" altLang="en-US" sz="2600" i="1"/>
              <a:t>not</a:t>
            </a:r>
            <a:r>
              <a:rPr lang="en-US" altLang="en-US" sz="2600"/>
              <a:t> meet application requirement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Error control ensures a data stream is transmitted to a certain level of accuracy despite errors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Two basic approaches: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Error </a:t>
            </a:r>
            <a:r>
              <a:rPr lang="en-US" altLang="en-US" sz="2200" b="1" i="1"/>
              <a:t>detection</a:t>
            </a:r>
            <a:r>
              <a:rPr lang="en-US" altLang="en-US" sz="2200"/>
              <a:t> &amp; retransmission (ARQ</a:t>
            </a:r>
            <a:r>
              <a:rPr lang="en-US" altLang="ko-KR" sz="2200">
                <a:ea typeface="굴림" pitchFamily="34" charset="-127"/>
              </a:rPr>
              <a:t>: Automatic Retransmission Request</a:t>
            </a:r>
            <a:r>
              <a:rPr lang="en-US" altLang="en-US" sz="22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Forward error </a:t>
            </a:r>
            <a:r>
              <a:rPr lang="en-US" altLang="en-US" sz="2200" b="1" i="1"/>
              <a:t>correction</a:t>
            </a:r>
            <a:r>
              <a:rPr lang="en-US" altLang="en-US" sz="2200"/>
              <a:t> (FEC)</a:t>
            </a:r>
          </a:p>
        </p:txBody>
      </p:sp>
    </p:spTree>
    <p:extLst>
      <p:ext uri="{BB962C8B-B14F-4D97-AF65-F5344CB8AC3E}">
        <p14:creationId xmlns:p14="http://schemas.microsoft.com/office/powerpoint/2010/main" val="11279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914650" y="2241550"/>
            <a:ext cx="6324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3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Idea</a:t>
            </a:r>
          </a:p>
        </p:txBody>
      </p:sp>
      <p:sp>
        <p:nvSpPr>
          <p:cNvPr id="15364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57199" y="1314451"/>
            <a:ext cx="11168743" cy="2892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All transmitted data blocks (“</a:t>
            </a:r>
            <a:r>
              <a:rPr lang="en-US" altLang="en-US" sz="2600" dirty="0" err="1"/>
              <a:t>codewords</a:t>
            </a:r>
            <a:r>
              <a:rPr lang="en-US" altLang="en-US" sz="2600" dirty="0"/>
              <a:t>”) satisfy a pattern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If received block doesn’t satisfy pattern, it is in error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Redundancy:  Only a subset of all possible blocks can be </a:t>
            </a:r>
            <a:r>
              <a:rPr lang="en-US" altLang="en-US" sz="2600" dirty="0" err="1"/>
              <a:t>codewords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Blindspot</a:t>
            </a:r>
            <a:r>
              <a:rPr lang="en-US" altLang="en-US" sz="2600" dirty="0"/>
              <a:t>:  when channel transforms a </a:t>
            </a:r>
            <a:r>
              <a:rPr lang="en-US" altLang="en-US" sz="2600" dirty="0" err="1"/>
              <a:t>codeword</a:t>
            </a:r>
            <a:r>
              <a:rPr lang="en-US" altLang="en-US" sz="2600" dirty="0"/>
              <a:t> into another </a:t>
            </a:r>
            <a:r>
              <a:rPr lang="en-US" altLang="en-US" sz="2600" dirty="0" err="1"/>
              <a:t>codeword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2978150" y="4514850"/>
            <a:ext cx="6324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15366" name="Group 23"/>
          <p:cNvGrpSpPr>
            <a:grpSpLocks/>
          </p:cNvGrpSpPr>
          <p:nvPr/>
        </p:nvGrpSpPr>
        <p:grpSpPr bwMode="auto">
          <a:xfrm>
            <a:off x="1916114" y="4384676"/>
            <a:ext cx="8626475" cy="1458913"/>
            <a:chOff x="239" y="898"/>
            <a:chExt cx="5434" cy="919"/>
          </a:xfrm>
        </p:grpSpPr>
        <p:sp>
          <p:nvSpPr>
            <p:cNvPr id="15367" name="Rectangle 24"/>
            <p:cNvSpPr>
              <a:spLocks noChangeArrowheads="1"/>
            </p:cNvSpPr>
            <p:nvPr/>
          </p:nvSpPr>
          <p:spPr bwMode="auto">
            <a:xfrm>
              <a:off x="1068" y="1340"/>
              <a:ext cx="624" cy="37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68" name="Line 25"/>
            <p:cNvSpPr>
              <a:spLocks noChangeShapeType="1"/>
            </p:cNvSpPr>
            <p:nvPr/>
          </p:nvSpPr>
          <p:spPr bwMode="auto">
            <a:xfrm>
              <a:off x="804" y="1528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26"/>
            <p:cNvSpPr>
              <a:spLocks noChangeShapeType="1"/>
            </p:cNvSpPr>
            <p:nvPr/>
          </p:nvSpPr>
          <p:spPr bwMode="auto">
            <a:xfrm>
              <a:off x="1684" y="1520"/>
              <a:ext cx="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Rectangle 27"/>
            <p:cNvSpPr>
              <a:spLocks noChangeArrowheads="1"/>
            </p:cNvSpPr>
            <p:nvPr/>
          </p:nvSpPr>
          <p:spPr bwMode="auto">
            <a:xfrm>
              <a:off x="2164" y="1332"/>
              <a:ext cx="1008" cy="3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Rectangle 28"/>
            <p:cNvSpPr>
              <a:spLocks noChangeArrowheads="1"/>
            </p:cNvSpPr>
            <p:nvPr/>
          </p:nvSpPr>
          <p:spPr bwMode="auto">
            <a:xfrm>
              <a:off x="2319" y="1410"/>
              <a:ext cx="6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Channel</a:t>
              </a:r>
            </a:p>
          </p:txBody>
        </p:sp>
        <p:sp>
          <p:nvSpPr>
            <p:cNvPr id="15372" name="Line 29"/>
            <p:cNvSpPr>
              <a:spLocks noChangeShapeType="1"/>
            </p:cNvSpPr>
            <p:nvPr/>
          </p:nvSpPr>
          <p:spPr bwMode="auto">
            <a:xfrm>
              <a:off x="3188" y="1528"/>
              <a:ext cx="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Rectangle 30"/>
            <p:cNvSpPr>
              <a:spLocks noChangeArrowheads="1"/>
            </p:cNvSpPr>
            <p:nvPr/>
          </p:nvSpPr>
          <p:spPr bwMode="auto">
            <a:xfrm>
              <a:off x="3684" y="1348"/>
              <a:ext cx="576" cy="3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Line 31"/>
            <p:cNvSpPr>
              <a:spLocks noChangeShapeType="1"/>
            </p:cNvSpPr>
            <p:nvPr/>
          </p:nvSpPr>
          <p:spPr bwMode="auto">
            <a:xfrm>
              <a:off x="4284" y="1536"/>
              <a:ext cx="2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Rectangle 32"/>
            <p:cNvSpPr>
              <a:spLocks noChangeArrowheads="1"/>
            </p:cNvSpPr>
            <p:nvPr/>
          </p:nvSpPr>
          <p:spPr bwMode="auto">
            <a:xfrm>
              <a:off x="1055" y="1402"/>
              <a:ext cx="6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Encoder</a:t>
              </a:r>
            </a:p>
          </p:txBody>
        </p:sp>
        <p:sp>
          <p:nvSpPr>
            <p:cNvPr id="15376" name="Rectangle 33"/>
            <p:cNvSpPr>
              <a:spLocks noChangeArrowheads="1"/>
            </p:cNvSpPr>
            <p:nvPr/>
          </p:nvSpPr>
          <p:spPr bwMode="auto">
            <a:xfrm>
              <a:off x="239" y="1346"/>
              <a:ext cx="834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User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information</a:t>
              </a:r>
            </a:p>
          </p:txBody>
        </p:sp>
        <p:sp>
          <p:nvSpPr>
            <p:cNvPr id="15377" name="Rectangle 34"/>
            <p:cNvSpPr>
              <a:spLocks noChangeArrowheads="1"/>
            </p:cNvSpPr>
            <p:nvPr/>
          </p:nvSpPr>
          <p:spPr bwMode="auto">
            <a:xfrm>
              <a:off x="3636" y="1330"/>
              <a:ext cx="688" cy="4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Pattern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checking</a:t>
              </a:r>
            </a:p>
          </p:txBody>
        </p:sp>
        <p:sp>
          <p:nvSpPr>
            <p:cNvPr id="15378" name="Rectangle 35"/>
            <p:cNvSpPr>
              <a:spLocks noChangeArrowheads="1"/>
            </p:cNvSpPr>
            <p:nvPr/>
          </p:nvSpPr>
          <p:spPr bwMode="auto">
            <a:xfrm>
              <a:off x="1130" y="898"/>
              <a:ext cx="18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All inputs to channel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 satisfy pattern or condition</a:t>
              </a:r>
            </a:p>
          </p:txBody>
        </p:sp>
        <p:sp>
          <p:nvSpPr>
            <p:cNvPr id="15379" name="Rectangle 36"/>
            <p:cNvSpPr>
              <a:spLocks noChangeArrowheads="1"/>
            </p:cNvSpPr>
            <p:nvPr/>
          </p:nvSpPr>
          <p:spPr bwMode="auto">
            <a:xfrm>
              <a:off x="3096" y="898"/>
              <a:ext cx="65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Channel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output</a:t>
              </a:r>
            </a:p>
          </p:txBody>
        </p:sp>
        <p:sp>
          <p:nvSpPr>
            <p:cNvPr id="15380" name="Rectangle 37"/>
            <p:cNvSpPr>
              <a:spLocks noChangeArrowheads="1"/>
            </p:cNvSpPr>
            <p:nvPr/>
          </p:nvSpPr>
          <p:spPr bwMode="auto">
            <a:xfrm>
              <a:off x="4591" y="1242"/>
              <a:ext cx="1082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Deliver user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information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set error alarm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61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Single Parity Check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6851"/>
            <a:ext cx="11168743" cy="447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500" dirty="0">
                <a:latin typeface="Arial" panose="020B0604020202020204" pitchFamily="34" charset="0"/>
                <a:ea typeface="+mn-ea"/>
              </a:rPr>
              <a:t>Append an overall parity check to k information bits</a:t>
            </a:r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2605089" y="2073275"/>
            <a:ext cx="6600825" cy="1600200"/>
            <a:chOff x="1164" y="1882"/>
            <a:chExt cx="4158" cy="1008"/>
          </a:xfrm>
        </p:grpSpPr>
        <p:sp>
          <p:nvSpPr>
            <p:cNvPr id="16390" name="Text Box 4"/>
            <p:cNvSpPr txBox="1">
              <a:spLocks noChangeArrowheads="1"/>
            </p:cNvSpPr>
            <p:nvPr/>
          </p:nvSpPr>
          <p:spPr bwMode="auto">
            <a:xfrm>
              <a:off x="1404" y="1882"/>
              <a:ext cx="25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Info Bits:       b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, b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, b</a:t>
              </a:r>
              <a:r>
                <a:rPr lang="en-US" altLang="en-US" sz="2400" baseline="-25000"/>
                <a:t>3</a:t>
              </a:r>
              <a:r>
                <a:rPr lang="en-US" altLang="en-US" sz="2400"/>
                <a:t>, …, </a:t>
              </a:r>
              <a:r>
                <a:rPr lang="en-US" altLang="en-US" sz="2400" i="1"/>
                <a:t>b</a:t>
              </a:r>
              <a:r>
                <a:rPr lang="en-US" altLang="en-US" sz="2400" i="1" baseline="-25000"/>
                <a:t>k</a:t>
              </a:r>
              <a:r>
                <a:rPr lang="en-US" altLang="en-US" sz="2000" i="1"/>
                <a:t> </a:t>
              </a:r>
            </a:p>
          </p:txBody>
        </p:sp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1164" y="2266"/>
              <a:ext cx="41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Check Bit:    </a:t>
              </a:r>
              <a:r>
                <a:rPr lang="en-US" altLang="en-US" sz="2000">
                  <a:solidFill>
                    <a:srgbClr val="FF33CC"/>
                  </a:solidFill>
                </a:rPr>
                <a:t>b</a:t>
              </a:r>
              <a:r>
                <a:rPr lang="en-US" altLang="en-US" sz="2000" baseline="-25000">
                  <a:solidFill>
                    <a:srgbClr val="FF33CC"/>
                  </a:solidFill>
                </a:rPr>
                <a:t>k+1</a:t>
              </a:r>
              <a:r>
                <a:rPr lang="en-US" altLang="en-US" sz="2000"/>
                <a:t>=</a:t>
              </a:r>
              <a:r>
                <a:rPr lang="en-US" altLang="en-US" sz="2400"/>
                <a:t> b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+ b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+ b</a:t>
              </a:r>
              <a:r>
                <a:rPr lang="en-US" altLang="en-US" sz="2400" baseline="-25000"/>
                <a:t>3</a:t>
              </a:r>
              <a:r>
                <a:rPr lang="en-US" altLang="en-US" sz="2400"/>
                <a:t>+ …+ b</a:t>
              </a:r>
              <a:r>
                <a:rPr lang="en-US" altLang="en-US" sz="2400" i="1" baseline="-25000"/>
                <a:t>k</a:t>
              </a:r>
              <a:r>
                <a:rPr lang="en-US" altLang="en-US" sz="2400"/>
                <a:t>   modulo 2</a:t>
              </a: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1260" y="2602"/>
              <a:ext cx="33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/>
                <a:t>Codeword</a:t>
              </a:r>
              <a:r>
                <a:rPr lang="en-US" altLang="en-US" sz="2400" dirty="0"/>
                <a:t>:       (b</a:t>
              </a:r>
              <a:r>
                <a:rPr lang="en-US" altLang="en-US" sz="2400" baseline="-25000" dirty="0"/>
                <a:t>1</a:t>
              </a:r>
              <a:r>
                <a:rPr lang="en-US" altLang="en-US" sz="2400" dirty="0"/>
                <a:t>, b</a:t>
              </a:r>
              <a:r>
                <a:rPr lang="en-US" altLang="en-US" sz="2400" baseline="-25000" dirty="0"/>
                <a:t>2</a:t>
              </a:r>
              <a:r>
                <a:rPr lang="en-US" altLang="en-US" sz="2400" dirty="0"/>
                <a:t>, b</a:t>
              </a:r>
              <a:r>
                <a:rPr lang="en-US" altLang="en-US" sz="2400" baseline="-25000" dirty="0"/>
                <a:t>3</a:t>
              </a:r>
              <a:r>
                <a:rPr lang="en-US" altLang="en-US" sz="2400" dirty="0"/>
                <a:t>, …, </a:t>
              </a:r>
              <a:r>
                <a:rPr lang="en-US" altLang="en-US" sz="2400" dirty="0" err="1"/>
                <a:t>b</a:t>
              </a:r>
              <a:r>
                <a:rPr lang="en-US" altLang="en-US" sz="2400" i="1" baseline="-25000" dirty="0" err="1"/>
                <a:t>k</a:t>
              </a:r>
              <a:r>
                <a:rPr lang="en-US" altLang="en-US" sz="2400" baseline="-25000" dirty="0"/>
                <a:t>,</a:t>
              </a:r>
              <a:r>
                <a:rPr lang="en-US" altLang="en-US" sz="2400" dirty="0"/>
                <a:t>, </a:t>
              </a:r>
              <a:r>
                <a:rPr lang="en-US" altLang="en-US" sz="2400" dirty="0">
                  <a:solidFill>
                    <a:srgbClr val="FF33CC"/>
                  </a:solidFill>
                </a:rPr>
                <a:t>b</a:t>
              </a:r>
              <a:r>
                <a:rPr lang="en-US" altLang="en-US" sz="2400" i="1" baseline="-25000" dirty="0">
                  <a:solidFill>
                    <a:srgbClr val="FF33CC"/>
                  </a:solidFill>
                </a:rPr>
                <a:t>k</a:t>
              </a:r>
              <a:r>
                <a:rPr lang="en-US" altLang="en-US" sz="2400" baseline="-25000" dirty="0">
                  <a:solidFill>
                    <a:srgbClr val="FF33CC"/>
                  </a:solidFill>
                </a:rPr>
                <a:t>+</a:t>
              </a:r>
              <a:r>
                <a:rPr lang="en-US" altLang="ko-KR" sz="2400" baseline="-25000" dirty="0">
                  <a:solidFill>
                    <a:srgbClr val="FF33CC"/>
                  </a:solidFill>
                  <a:ea typeface="굴림" pitchFamily="34" charset="-127"/>
                </a:rPr>
                <a:t>1</a:t>
              </a:r>
              <a:r>
                <a:rPr lang="en-US" altLang="en-US" sz="2400" dirty="0"/>
                <a:t>)</a:t>
              </a:r>
              <a:endParaRPr lang="en-US" altLang="en-US" sz="2400" baseline="-25000" dirty="0"/>
            </a:p>
          </p:txBody>
        </p:sp>
      </p:grp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613954" y="4171950"/>
            <a:ext cx="1086829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All </a:t>
            </a:r>
            <a:r>
              <a:rPr lang="en-US" altLang="en-US" sz="2500" dirty="0" err="1"/>
              <a:t>codewords</a:t>
            </a:r>
            <a:r>
              <a:rPr lang="en-US" altLang="en-US" sz="2500" dirty="0"/>
              <a:t> have even # of 1s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Receiver checks to see if # of 1s is even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All error patterns that change an odd # of bits are detectable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/>
              <a:t>All even-numbered patterns are undetectable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Parity bit used in ASCII code</a:t>
            </a:r>
          </a:p>
        </p:txBody>
      </p:sp>
    </p:spTree>
    <p:extLst>
      <p:ext uri="{BB962C8B-B14F-4D97-AF65-F5344CB8AC3E}">
        <p14:creationId xmlns:p14="http://schemas.microsoft.com/office/powerpoint/2010/main" val="7198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Single Parity Code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Information (7 bits):  (0, 1, 0, 1, 1, 0, 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 smtClean="0"/>
              <a:t>   Parity </a:t>
            </a:r>
            <a:r>
              <a:rPr lang="en-US" altLang="en-US" sz="2600" dirty="0"/>
              <a:t>Bit: b</a:t>
            </a:r>
            <a:r>
              <a:rPr lang="en-US" altLang="en-US" sz="2600" baseline="-25000" dirty="0"/>
              <a:t>8</a:t>
            </a:r>
            <a:r>
              <a:rPr lang="en-US" altLang="en-US" sz="2600" dirty="0"/>
              <a:t> = 0 + 1 +0 + 1 +1 + 0 = </a:t>
            </a:r>
            <a:r>
              <a:rPr lang="en-US" altLang="en-US" sz="2600" dirty="0">
                <a:solidFill>
                  <a:srgbClr val="FF3300"/>
                </a:solidFill>
              </a:rPr>
              <a:t>1</a:t>
            </a:r>
            <a:r>
              <a:rPr lang="en-US" altLang="en-US" sz="26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 smtClean="0"/>
              <a:t>   </a:t>
            </a:r>
            <a:r>
              <a:rPr lang="en-US" altLang="en-US" sz="2600" dirty="0" err="1" smtClean="0"/>
              <a:t>Codeword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(8 bits): (0, 1, 0, 1, 1, 0, 0, </a:t>
            </a:r>
            <a:r>
              <a:rPr lang="en-US" altLang="en-US" sz="2600" dirty="0">
                <a:solidFill>
                  <a:srgbClr val="FF3300"/>
                </a:solidFill>
              </a:rPr>
              <a:t>1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If single error in bit 3 : (0, 1, </a:t>
            </a:r>
            <a:r>
              <a:rPr lang="en-US" altLang="en-US" sz="2600" dirty="0">
                <a:solidFill>
                  <a:srgbClr val="FF33CC"/>
                </a:solidFill>
              </a:rPr>
              <a:t>1</a:t>
            </a:r>
            <a:r>
              <a:rPr lang="en-US" altLang="en-US" sz="2600" dirty="0"/>
              <a:t>, 1, 1, 0, 0, </a:t>
            </a:r>
            <a:r>
              <a:rPr lang="en-US" altLang="en-US" sz="2600" dirty="0">
                <a:solidFill>
                  <a:srgbClr val="FF3300"/>
                </a:solidFill>
              </a:rPr>
              <a:t>1</a:t>
            </a:r>
            <a:r>
              <a:rPr lang="en-US" altLang="en-US" sz="26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# of 1’s =5, odd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Error detected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If errors in bits 3 and 5: (0, 1, </a:t>
            </a:r>
            <a:r>
              <a:rPr lang="en-US" altLang="en-US" sz="2600" dirty="0">
                <a:solidFill>
                  <a:srgbClr val="FF33CC"/>
                </a:solidFill>
              </a:rPr>
              <a:t>1</a:t>
            </a:r>
            <a:r>
              <a:rPr lang="en-US" altLang="en-US" sz="2600" dirty="0"/>
              <a:t>, 1, </a:t>
            </a:r>
            <a:r>
              <a:rPr lang="en-US" altLang="en-US" sz="2600" dirty="0">
                <a:solidFill>
                  <a:srgbClr val="FF33CC"/>
                </a:solidFill>
              </a:rPr>
              <a:t>0</a:t>
            </a:r>
            <a:r>
              <a:rPr lang="en-US" altLang="en-US" sz="2600" dirty="0"/>
              <a:t>, 0, 0, </a:t>
            </a:r>
            <a:r>
              <a:rPr lang="en-US" altLang="en-US" sz="2600" dirty="0">
                <a:solidFill>
                  <a:srgbClr val="FF3300"/>
                </a:solidFill>
              </a:rPr>
              <a:t>1</a:t>
            </a:r>
            <a:r>
              <a:rPr lang="en-US" altLang="en-US" sz="26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# of 1’s =4, even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Error not detected</a:t>
            </a:r>
          </a:p>
        </p:txBody>
      </p:sp>
    </p:spTree>
    <p:extLst>
      <p:ext uri="{BB962C8B-B14F-4D97-AF65-F5344CB8AC3E}">
        <p14:creationId xmlns:p14="http://schemas.microsoft.com/office/powerpoint/2010/main" val="11280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dirty="0" smtClean="0"/>
              <a:t>Two-Dimensional Parity Check</a:t>
            </a:r>
            <a:endParaRPr lang="en-US" altLang="en-US" sz="3500" dirty="0"/>
          </a:p>
        </p:txBody>
      </p:sp>
      <p:grpSp>
        <p:nvGrpSpPr>
          <p:cNvPr id="18435" name="Group 20"/>
          <p:cNvGrpSpPr>
            <a:grpSpLocks/>
          </p:cNvGrpSpPr>
          <p:nvPr/>
        </p:nvGrpSpPr>
        <p:grpSpPr bwMode="auto">
          <a:xfrm>
            <a:off x="3752850" y="3679826"/>
            <a:ext cx="4198938" cy="2747963"/>
            <a:chOff x="1122" y="956"/>
            <a:chExt cx="2645" cy="1731"/>
          </a:xfrm>
        </p:grpSpPr>
        <p:sp>
          <p:nvSpPr>
            <p:cNvPr id="18437" name="Text Box 21"/>
            <p:cNvSpPr txBox="1">
              <a:spLocks noChangeArrowheads="1"/>
            </p:cNvSpPr>
            <p:nvPr/>
          </p:nvSpPr>
          <p:spPr bwMode="auto">
            <a:xfrm>
              <a:off x="1250" y="956"/>
              <a:ext cx="1200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</a:t>
              </a:r>
              <a:r>
                <a:rPr lang="en-US" altLang="en-US" sz="1800">
                  <a:solidFill>
                    <a:srgbClr val="FF3300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0  1  0  0  0  </a:t>
              </a:r>
              <a:r>
                <a:rPr lang="en-US" altLang="en-US" sz="1800">
                  <a:solidFill>
                    <a:srgbClr val="FF3300"/>
                  </a:solidFill>
                </a:rPr>
                <a:t>1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</a:t>
              </a:r>
              <a:r>
                <a:rPr lang="en-US" altLang="en-US" sz="1800">
                  <a:solidFill>
                    <a:srgbClr val="FF3300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1  1  0  1  1  </a:t>
              </a:r>
              <a:r>
                <a:rPr lang="en-US" altLang="en-US" sz="1800">
                  <a:solidFill>
                    <a:srgbClr val="FF3300"/>
                  </a:solidFill>
                </a:rPr>
                <a:t>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</a:rPr>
                <a:t>1  0  0  1  1</a:t>
              </a:r>
              <a:r>
                <a:rPr lang="en-US" altLang="en-US" sz="1800"/>
                <a:t>  </a:t>
              </a:r>
              <a:r>
                <a:rPr lang="en-US" altLang="en-US" sz="1800">
                  <a:solidFill>
                    <a:srgbClr val="FF3300"/>
                  </a:solidFill>
                </a:rPr>
                <a:t>1</a:t>
              </a:r>
              <a:r>
                <a:rPr lang="en-US" altLang="en-US" sz="1800"/>
                <a:t>   </a:t>
              </a:r>
            </a:p>
          </p:txBody>
        </p:sp>
        <p:sp>
          <p:nvSpPr>
            <p:cNvPr id="18438" name="Line 22"/>
            <p:cNvSpPr>
              <a:spLocks noChangeShapeType="1"/>
            </p:cNvSpPr>
            <p:nvPr/>
          </p:nvSpPr>
          <p:spPr bwMode="auto">
            <a:xfrm>
              <a:off x="2072" y="956"/>
              <a:ext cx="0" cy="13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Line 23"/>
            <p:cNvSpPr>
              <a:spLocks noChangeShapeType="1"/>
            </p:cNvSpPr>
            <p:nvPr/>
          </p:nvSpPr>
          <p:spPr bwMode="auto">
            <a:xfrm>
              <a:off x="1250" y="1982"/>
              <a:ext cx="999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Text Box 24"/>
            <p:cNvSpPr txBox="1">
              <a:spLocks noChangeArrowheads="1"/>
            </p:cNvSpPr>
            <p:nvPr/>
          </p:nvSpPr>
          <p:spPr bwMode="auto">
            <a:xfrm>
              <a:off x="1122" y="2283"/>
              <a:ext cx="182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Bottom row consists of check bit for each column </a:t>
              </a:r>
            </a:p>
          </p:txBody>
        </p:sp>
        <p:sp>
          <p:nvSpPr>
            <p:cNvPr id="18441" name="Text Box 25"/>
            <p:cNvSpPr txBox="1">
              <a:spLocks noChangeArrowheads="1"/>
            </p:cNvSpPr>
            <p:nvPr/>
          </p:nvSpPr>
          <p:spPr bwMode="auto">
            <a:xfrm>
              <a:off x="2249" y="1353"/>
              <a:ext cx="151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Last column consists of check bits for each row</a:t>
              </a:r>
            </a:p>
          </p:txBody>
        </p:sp>
      </p:grpSp>
      <p:sp>
        <p:nvSpPr>
          <p:cNvPr id="1843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044689"/>
            <a:ext cx="11181806" cy="1863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More parity bits to improve coverage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Arrange information as columns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Add single parity bit to each column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Add a final “parity” column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Used in early error control systems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8"/>
          <p:cNvGrpSpPr>
            <a:grpSpLocks/>
          </p:cNvGrpSpPr>
          <p:nvPr/>
        </p:nvGrpSpPr>
        <p:grpSpPr bwMode="auto">
          <a:xfrm>
            <a:off x="2108200" y="1325564"/>
            <a:ext cx="6248400" cy="5532437"/>
            <a:chOff x="822" y="384"/>
            <a:chExt cx="3936" cy="3485"/>
          </a:xfrm>
        </p:grpSpPr>
        <p:sp>
          <p:nvSpPr>
            <p:cNvPr id="19461" name="Oval 39"/>
            <p:cNvSpPr>
              <a:spLocks noChangeArrowheads="1"/>
            </p:cNvSpPr>
            <p:nvPr/>
          </p:nvSpPr>
          <p:spPr bwMode="auto">
            <a:xfrm>
              <a:off x="3396" y="2948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2" name="Oval 40"/>
            <p:cNvSpPr>
              <a:spLocks noChangeArrowheads="1"/>
            </p:cNvSpPr>
            <p:nvPr/>
          </p:nvSpPr>
          <p:spPr bwMode="auto">
            <a:xfrm>
              <a:off x="3089" y="2949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3" name="Oval 41"/>
            <p:cNvSpPr>
              <a:spLocks noChangeArrowheads="1"/>
            </p:cNvSpPr>
            <p:nvPr/>
          </p:nvSpPr>
          <p:spPr bwMode="auto">
            <a:xfrm>
              <a:off x="3409" y="2431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4" name="Oval 42"/>
            <p:cNvSpPr>
              <a:spLocks noChangeArrowheads="1"/>
            </p:cNvSpPr>
            <p:nvPr/>
          </p:nvSpPr>
          <p:spPr bwMode="auto">
            <a:xfrm>
              <a:off x="3089" y="2419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5" name="Text Box 43"/>
            <p:cNvSpPr txBox="1">
              <a:spLocks noChangeArrowheads="1"/>
            </p:cNvSpPr>
            <p:nvPr/>
          </p:nvSpPr>
          <p:spPr bwMode="auto">
            <a:xfrm>
              <a:off x="2910" y="2132"/>
              <a:ext cx="1200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0  0  0  1  0  1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1  0  0  0  1  0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1  0  0  1  1  1   </a:t>
              </a:r>
            </a:p>
          </p:txBody>
        </p:sp>
        <p:sp>
          <p:nvSpPr>
            <p:cNvPr id="19466" name="Oval 44"/>
            <p:cNvSpPr>
              <a:spLocks noChangeArrowheads="1"/>
            </p:cNvSpPr>
            <p:nvPr/>
          </p:nvSpPr>
          <p:spPr bwMode="auto">
            <a:xfrm>
              <a:off x="3087" y="1194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7" name="Oval 45"/>
            <p:cNvSpPr>
              <a:spLocks noChangeArrowheads="1"/>
            </p:cNvSpPr>
            <p:nvPr/>
          </p:nvSpPr>
          <p:spPr bwMode="auto">
            <a:xfrm>
              <a:off x="3085" y="680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68" name="Text Box 46"/>
            <p:cNvSpPr txBox="1">
              <a:spLocks noChangeArrowheads="1"/>
            </p:cNvSpPr>
            <p:nvPr/>
          </p:nvSpPr>
          <p:spPr bwMode="auto">
            <a:xfrm>
              <a:off x="2909" y="384"/>
              <a:ext cx="1044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0  0  0  0  0  1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1  0  0  1  1  0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1  0  0  1  1  1   </a:t>
              </a:r>
            </a:p>
          </p:txBody>
        </p:sp>
        <p:sp>
          <p:nvSpPr>
            <p:cNvPr id="19469" name="Oval 47"/>
            <p:cNvSpPr>
              <a:spLocks noChangeArrowheads="1"/>
            </p:cNvSpPr>
            <p:nvPr/>
          </p:nvSpPr>
          <p:spPr bwMode="auto">
            <a:xfrm>
              <a:off x="993" y="2960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Oval 48"/>
            <p:cNvSpPr>
              <a:spLocks noChangeArrowheads="1"/>
            </p:cNvSpPr>
            <p:nvPr/>
          </p:nvSpPr>
          <p:spPr bwMode="auto">
            <a:xfrm>
              <a:off x="1321" y="2442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71" name="Oval 49"/>
            <p:cNvSpPr>
              <a:spLocks noChangeArrowheads="1"/>
            </p:cNvSpPr>
            <p:nvPr/>
          </p:nvSpPr>
          <p:spPr bwMode="auto">
            <a:xfrm>
              <a:off x="993" y="2438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72" name="Text Box 50"/>
            <p:cNvSpPr txBox="1">
              <a:spLocks noChangeArrowheads="1"/>
            </p:cNvSpPr>
            <p:nvPr/>
          </p:nvSpPr>
          <p:spPr bwMode="auto">
            <a:xfrm>
              <a:off x="822" y="2143"/>
              <a:ext cx="1200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0  0  0  1  0  1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1  0  0  1  1  0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1  0  0  1  1  1   </a:t>
              </a:r>
            </a:p>
          </p:txBody>
        </p:sp>
        <p:sp>
          <p:nvSpPr>
            <p:cNvPr id="19473" name="Oval 51"/>
            <p:cNvSpPr>
              <a:spLocks noChangeArrowheads="1"/>
            </p:cNvSpPr>
            <p:nvPr/>
          </p:nvSpPr>
          <p:spPr bwMode="auto">
            <a:xfrm>
              <a:off x="1017" y="685"/>
              <a:ext cx="164" cy="16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474" name="Text Box 52"/>
            <p:cNvSpPr txBox="1">
              <a:spLocks noChangeArrowheads="1"/>
            </p:cNvSpPr>
            <p:nvPr/>
          </p:nvSpPr>
          <p:spPr bwMode="auto">
            <a:xfrm>
              <a:off x="848" y="397"/>
              <a:ext cx="1044" cy="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0  0  0  0  0  1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1  0  0  1  0  0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1  1  0  1  1  0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1  0  0  1  1  1   </a:t>
              </a:r>
            </a:p>
          </p:txBody>
        </p:sp>
        <p:sp>
          <p:nvSpPr>
            <p:cNvPr id="19475" name="Text Box 53"/>
            <p:cNvSpPr txBox="1">
              <a:spLocks noChangeArrowheads="1"/>
            </p:cNvSpPr>
            <p:nvPr/>
          </p:nvSpPr>
          <p:spPr bwMode="auto">
            <a:xfrm>
              <a:off x="1649" y="3638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Arrows indicate failed check bits</a:t>
              </a:r>
            </a:p>
          </p:txBody>
        </p:sp>
        <p:sp>
          <p:nvSpPr>
            <p:cNvPr id="19476" name="Line 54"/>
            <p:cNvSpPr>
              <a:spLocks noChangeShapeType="1"/>
            </p:cNvSpPr>
            <p:nvPr/>
          </p:nvSpPr>
          <p:spPr bwMode="auto">
            <a:xfrm>
              <a:off x="2930" y="3156"/>
              <a:ext cx="107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55"/>
            <p:cNvSpPr>
              <a:spLocks noChangeShapeType="1"/>
            </p:cNvSpPr>
            <p:nvPr/>
          </p:nvSpPr>
          <p:spPr bwMode="auto">
            <a:xfrm>
              <a:off x="3728" y="2161"/>
              <a:ext cx="0" cy="12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56"/>
            <p:cNvSpPr>
              <a:spLocks noChangeShapeType="1"/>
            </p:cNvSpPr>
            <p:nvPr/>
          </p:nvSpPr>
          <p:spPr bwMode="auto">
            <a:xfrm>
              <a:off x="1670" y="415"/>
              <a:ext cx="0" cy="12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57"/>
            <p:cNvSpPr>
              <a:spLocks noChangeShapeType="1"/>
            </p:cNvSpPr>
            <p:nvPr/>
          </p:nvSpPr>
          <p:spPr bwMode="auto">
            <a:xfrm>
              <a:off x="902" y="1432"/>
              <a:ext cx="107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Line 58"/>
            <p:cNvSpPr>
              <a:spLocks noChangeShapeType="1"/>
            </p:cNvSpPr>
            <p:nvPr/>
          </p:nvSpPr>
          <p:spPr bwMode="auto">
            <a:xfrm flipH="1" flipV="1">
              <a:off x="1096" y="1655"/>
              <a:ext cx="0" cy="24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Line 59"/>
            <p:cNvSpPr>
              <a:spLocks noChangeShapeType="1"/>
            </p:cNvSpPr>
            <p:nvPr/>
          </p:nvSpPr>
          <p:spPr bwMode="auto">
            <a:xfrm rot="5400000">
              <a:off x="1933" y="650"/>
              <a:ext cx="6" cy="2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60"/>
            <p:cNvSpPr>
              <a:spLocks noChangeShapeType="1"/>
            </p:cNvSpPr>
            <p:nvPr/>
          </p:nvSpPr>
          <p:spPr bwMode="auto">
            <a:xfrm rot="16200000" flipV="1">
              <a:off x="3987" y="634"/>
              <a:ext cx="3" cy="247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61"/>
            <p:cNvSpPr>
              <a:spLocks noChangeShapeType="1"/>
            </p:cNvSpPr>
            <p:nvPr/>
          </p:nvSpPr>
          <p:spPr bwMode="auto">
            <a:xfrm flipH="1" flipV="1">
              <a:off x="1427" y="3415"/>
              <a:ext cx="0" cy="24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Text Box 62"/>
            <p:cNvSpPr txBox="1">
              <a:spLocks noChangeArrowheads="1"/>
            </p:cNvSpPr>
            <p:nvPr/>
          </p:nvSpPr>
          <p:spPr bwMode="auto">
            <a:xfrm>
              <a:off x="3871" y="780"/>
              <a:ext cx="8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Two errors</a:t>
              </a:r>
            </a:p>
          </p:txBody>
        </p:sp>
        <p:sp>
          <p:nvSpPr>
            <p:cNvPr id="19485" name="Text Box 63"/>
            <p:cNvSpPr txBox="1">
              <a:spLocks noChangeArrowheads="1"/>
            </p:cNvSpPr>
            <p:nvPr/>
          </p:nvSpPr>
          <p:spPr bwMode="auto">
            <a:xfrm>
              <a:off x="1880" y="837"/>
              <a:ext cx="7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One error</a:t>
              </a:r>
            </a:p>
          </p:txBody>
        </p:sp>
        <p:sp>
          <p:nvSpPr>
            <p:cNvPr id="19486" name="Text Box 64"/>
            <p:cNvSpPr txBox="1">
              <a:spLocks noChangeArrowheads="1"/>
            </p:cNvSpPr>
            <p:nvPr/>
          </p:nvSpPr>
          <p:spPr bwMode="auto">
            <a:xfrm>
              <a:off x="1835" y="2633"/>
              <a:ext cx="8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Three errors</a:t>
              </a:r>
            </a:p>
          </p:txBody>
        </p:sp>
        <p:sp>
          <p:nvSpPr>
            <p:cNvPr id="19487" name="Text Box 65"/>
            <p:cNvSpPr txBox="1">
              <a:spLocks noChangeArrowheads="1"/>
            </p:cNvSpPr>
            <p:nvPr/>
          </p:nvSpPr>
          <p:spPr bwMode="auto">
            <a:xfrm>
              <a:off x="3890" y="2742"/>
              <a:ext cx="8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Four errors </a:t>
              </a:r>
              <a:r>
                <a:rPr lang="en-US" altLang="en-US" sz="1400">
                  <a:solidFill>
                    <a:srgbClr val="FF3300"/>
                  </a:solidFill>
                </a:rPr>
                <a:t>(undetectable)</a:t>
              </a:r>
              <a:endParaRPr lang="en-US" altLang="en-US" sz="1800"/>
            </a:p>
          </p:txBody>
        </p:sp>
        <p:sp>
          <p:nvSpPr>
            <p:cNvPr id="19488" name="Line 66"/>
            <p:cNvSpPr>
              <a:spLocks noChangeShapeType="1"/>
            </p:cNvSpPr>
            <p:nvPr/>
          </p:nvSpPr>
          <p:spPr bwMode="auto">
            <a:xfrm rot="16200000" flipV="1">
              <a:off x="3992" y="1158"/>
              <a:ext cx="3" cy="22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67"/>
            <p:cNvSpPr>
              <a:spLocks noChangeShapeType="1"/>
            </p:cNvSpPr>
            <p:nvPr/>
          </p:nvSpPr>
          <p:spPr bwMode="auto">
            <a:xfrm rot="5400000">
              <a:off x="1914" y="2928"/>
              <a:ext cx="6" cy="23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68"/>
            <p:cNvSpPr>
              <a:spLocks noChangeShapeType="1"/>
            </p:cNvSpPr>
            <p:nvPr/>
          </p:nvSpPr>
          <p:spPr bwMode="auto">
            <a:xfrm>
              <a:off x="842" y="3167"/>
              <a:ext cx="107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69"/>
            <p:cNvSpPr>
              <a:spLocks noChangeShapeType="1"/>
            </p:cNvSpPr>
            <p:nvPr/>
          </p:nvSpPr>
          <p:spPr bwMode="auto">
            <a:xfrm>
              <a:off x="1640" y="2172"/>
              <a:ext cx="0" cy="12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70"/>
            <p:cNvSpPr>
              <a:spLocks noChangeShapeType="1"/>
            </p:cNvSpPr>
            <p:nvPr/>
          </p:nvSpPr>
          <p:spPr bwMode="auto">
            <a:xfrm>
              <a:off x="3731" y="402"/>
              <a:ext cx="0" cy="12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71"/>
            <p:cNvSpPr>
              <a:spLocks noChangeShapeType="1"/>
            </p:cNvSpPr>
            <p:nvPr/>
          </p:nvSpPr>
          <p:spPr bwMode="auto">
            <a:xfrm>
              <a:off x="2963" y="1419"/>
              <a:ext cx="107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Rectangle 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Error-detecting capability</a:t>
            </a:r>
          </a:p>
        </p:txBody>
      </p:sp>
      <p:sp>
        <p:nvSpPr>
          <p:cNvPr id="19460" name="Text Box 73"/>
          <p:cNvSpPr txBox="1">
            <a:spLocks noChangeArrowheads="1"/>
          </p:cNvSpPr>
          <p:nvPr/>
        </p:nvSpPr>
        <p:spPr bwMode="auto">
          <a:xfrm>
            <a:off x="7661275" y="2684463"/>
            <a:ext cx="2768600" cy="1930400"/>
          </a:xfrm>
          <a:prstGeom prst="rect">
            <a:avLst/>
          </a:prstGeom>
          <a:noFill/>
          <a:ln w="127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1, 2, or 3 errors can always be detected;  Not all patterns &gt;4  errors can be detected</a:t>
            </a:r>
          </a:p>
        </p:txBody>
      </p:sp>
    </p:spTree>
    <p:extLst>
      <p:ext uri="{BB962C8B-B14F-4D97-AF65-F5344CB8AC3E}">
        <p14:creationId xmlns:p14="http://schemas.microsoft.com/office/powerpoint/2010/main" val="39619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Error Detection Codes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Many applications require very low error rate</a:t>
            </a:r>
          </a:p>
          <a:p>
            <a:pPr eaLnBrk="1" hangingPunct="1"/>
            <a:r>
              <a:rPr lang="en-US" altLang="en-US" sz="2600" dirty="0"/>
              <a:t>Need codes that detect the vast majority of errors</a:t>
            </a:r>
          </a:p>
          <a:p>
            <a:pPr eaLnBrk="1" hangingPunct="1"/>
            <a:r>
              <a:rPr lang="en-US" altLang="en-US" sz="2600" dirty="0"/>
              <a:t>Single parity check codes do not detect enough errors</a:t>
            </a:r>
          </a:p>
          <a:p>
            <a:pPr eaLnBrk="1" hangingPunct="1"/>
            <a:r>
              <a:rPr lang="en-US" altLang="en-US" sz="2600" dirty="0"/>
              <a:t>Two-dimensional codes require too many check bits</a:t>
            </a:r>
          </a:p>
          <a:p>
            <a:pPr eaLnBrk="1" hangingPunct="1"/>
            <a:r>
              <a:rPr lang="en-US" altLang="en-US" sz="2600" dirty="0"/>
              <a:t>The following error detecting codes used in practice:</a:t>
            </a:r>
          </a:p>
          <a:p>
            <a:pPr lvl="1" eaLnBrk="1" hangingPunct="1"/>
            <a:r>
              <a:rPr lang="en-US" altLang="en-US" sz="2200" dirty="0">
                <a:solidFill>
                  <a:schemeClr val="tx2"/>
                </a:solidFill>
              </a:rPr>
              <a:t>CRC Polynomial Codes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417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Polynomial Codes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Polynomials instead of vectors for </a:t>
            </a:r>
            <a:r>
              <a:rPr lang="en-US" altLang="en-US" sz="2600" dirty="0" err="1"/>
              <a:t>codewords</a:t>
            </a:r>
            <a:endParaRPr lang="en-US" altLang="en-US" sz="2600" dirty="0"/>
          </a:p>
          <a:p>
            <a:pPr eaLnBrk="1" hangingPunct="1"/>
            <a:r>
              <a:rPr lang="en-US" altLang="en-US" sz="2600" dirty="0"/>
              <a:t>Polynomial arithmetic instead of check sums</a:t>
            </a:r>
          </a:p>
          <a:p>
            <a:pPr eaLnBrk="1" hangingPunct="1"/>
            <a:r>
              <a:rPr lang="en-US" altLang="en-US" sz="2600" dirty="0"/>
              <a:t>Implemented using shift-register circuits</a:t>
            </a:r>
          </a:p>
          <a:p>
            <a:pPr eaLnBrk="1" hangingPunct="1"/>
            <a:r>
              <a:rPr lang="en-US" altLang="en-US" sz="2600" dirty="0"/>
              <a:t>Also called </a:t>
            </a:r>
            <a:r>
              <a:rPr lang="en-US" altLang="en-US" sz="2600" i="1" dirty="0"/>
              <a:t>cyclic redundancy check (CRC)</a:t>
            </a:r>
            <a:r>
              <a:rPr lang="en-US" altLang="en-US" sz="2600" dirty="0"/>
              <a:t> codes</a:t>
            </a:r>
          </a:p>
          <a:p>
            <a:pPr eaLnBrk="1" hangingPunct="1"/>
            <a:r>
              <a:rPr lang="en-US" altLang="en-US" sz="2600" dirty="0"/>
              <a:t>Most data communications standards use polynomial codes for error detection</a:t>
            </a:r>
          </a:p>
          <a:p>
            <a:pPr eaLnBrk="1" hangingPunct="1"/>
            <a:r>
              <a:rPr lang="en-US" altLang="en-US" sz="2600" dirty="0"/>
              <a:t>Polynomial codes also basis for powerful error-correction methods</a:t>
            </a:r>
          </a:p>
        </p:txBody>
      </p:sp>
    </p:spTree>
    <p:extLst>
      <p:ext uri="{BB962C8B-B14F-4D97-AF65-F5344CB8AC3E}">
        <p14:creationId xmlns:p14="http://schemas.microsoft.com/office/powerpoint/2010/main" val="15915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8"/>
          <p:cNvSpPr>
            <a:spLocks noChangeArrowheads="1"/>
          </p:cNvSpPr>
          <p:nvPr/>
        </p:nvSpPr>
        <p:spPr bwMode="auto">
          <a:xfrm>
            <a:off x="2151063" y="2636838"/>
            <a:ext cx="1644682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Addition</a:t>
            </a:r>
            <a:r>
              <a:rPr lang="en-US" altLang="en-US" sz="2400"/>
              <a:t>:  </a:t>
            </a:r>
          </a:p>
        </p:txBody>
      </p:sp>
      <p:sp>
        <p:nvSpPr>
          <p:cNvPr id="22531" name="Rectangle 39"/>
          <p:cNvSpPr>
            <a:spLocks noChangeArrowheads="1"/>
          </p:cNvSpPr>
          <p:nvPr/>
        </p:nvSpPr>
        <p:spPr bwMode="auto">
          <a:xfrm>
            <a:off x="2184401" y="4446588"/>
            <a:ext cx="2303517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Multiplication</a:t>
            </a:r>
            <a:r>
              <a:rPr lang="en-US" altLang="en-US" sz="1800"/>
              <a:t>:  </a:t>
            </a:r>
          </a:p>
        </p:txBody>
      </p:sp>
      <p:sp>
        <p:nvSpPr>
          <p:cNvPr id="22533" name="Rectangle 7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8692"/>
            <a:ext cx="9578977" cy="530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600" dirty="0"/>
              <a:t>Binary vectors map to polynomials</a:t>
            </a:r>
          </a:p>
        </p:txBody>
      </p:sp>
      <p:sp>
        <p:nvSpPr>
          <p:cNvPr id="22534" name="Rectangle 77"/>
          <p:cNvSpPr>
            <a:spLocks noChangeArrowheads="1"/>
          </p:cNvSpPr>
          <p:nvPr/>
        </p:nvSpPr>
        <p:spPr bwMode="auto">
          <a:xfrm>
            <a:off x="3046414" y="1970089"/>
            <a:ext cx="680474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(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k</a:t>
            </a:r>
            <a:r>
              <a:rPr lang="en-US" altLang="en-US" sz="2000" baseline="-25000"/>
              <a:t>-1 </a:t>
            </a:r>
            <a:r>
              <a:rPr lang="en-US" altLang="en-US" sz="2000" i="1"/>
              <a:t>,</a:t>
            </a:r>
            <a:r>
              <a:rPr lang="en-US" altLang="en-US" sz="2000"/>
              <a:t>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k</a:t>
            </a:r>
            <a:r>
              <a:rPr lang="en-US" altLang="en-US" sz="2000" baseline="-25000"/>
              <a:t>-2 </a:t>
            </a:r>
            <a:r>
              <a:rPr lang="en-US" altLang="en-US" sz="2000" i="1"/>
              <a:t>,</a:t>
            </a:r>
            <a:r>
              <a:rPr lang="en-US" altLang="en-US" sz="2000"/>
              <a:t>…, </a:t>
            </a:r>
            <a:r>
              <a:rPr lang="en-US" altLang="en-US" sz="2000" i="1"/>
              <a:t>i</a:t>
            </a:r>
            <a:r>
              <a:rPr lang="en-US" altLang="en-US" sz="2000" baseline="-25000"/>
              <a:t>2</a:t>
            </a:r>
            <a:r>
              <a:rPr lang="en-US" altLang="en-US" sz="2000"/>
              <a:t> , </a:t>
            </a:r>
            <a:r>
              <a:rPr lang="en-US" altLang="en-US" sz="2000" i="1"/>
              <a:t>i</a:t>
            </a:r>
            <a:r>
              <a:rPr lang="en-US" altLang="en-US" sz="2000" baseline="-25000"/>
              <a:t>1 </a:t>
            </a:r>
            <a:r>
              <a:rPr lang="en-US" altLang="en-US" sz="2000"/>
              <a:t>, </a:t>
            </a:r>
            <a:r>
              <a:rPr lang="en-US" altLang="en-US" sz="2000" i="1"/>
              <a:t>i</a:t>
            </a:r>
            <a:r>
              <a:rPr lang="en-US" altLang="en-US" sz="2000" baseline="-25000"/>
              <a:t>0</a:t>
            </a:r>
            <a:r>
              <a:rPr lang="en-US" altLang="en-US" sz="2000"/>
              <a:t>) 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k</a:t>
            </a:r>
            <a:r>
              <a:rPr lang="en-US" altLang="en-US" sz="2000" baseline="-25000"/>
              <a:t>-1</a:t>
            </a:r>
            <a:r>
              <a:rPr lang="en-US" altLang="en-US" sz="2000" i="1"/>
              <a:t>x</a:t>
            </a:r>
            <a:r>
              <a:rPr lang="en-US" altLang="en-US" sz="2000" i="1" baseline="30000"/>
              <a:t>k</a:t>
            </a:r>
            <a:r>
              <a:rPr lang="en-US" altLang="en-US" sz="2000" baseline="30000"/>
              <a:t>-1</a:t>
            </a:r>
            <a:r>
              <a:rPr lang="en-US" altLang="en-US" sz="2000"/>
              <a:t> + </a:t>
            </a:r>
            <a:r>
              <a:rPr lang="en-US" altLang="en-US" sz="2000" i="1"/>
              <a:t>i</a:t>
            </a:r>
            <a:r>
              <a:rPr lang="en-US" altLang="en-US" sz="2000" i="1" baseline="-25000"/>
              <a:t>k</a:t>
            </a:r>
            <a:r>
              <a:rPr lang="en-US" altLang="en-US" sz="2000" baseline="-25000"/>
              <a:t>-2</a:t>
            </a:r>
            <a:r>
              <a:rPr lang="en-US" altLang="en-US" sz="2000" i="1"/>
              <a:t>x</a:t>
            </a:r>
            <a:r>
              <a:rPr lang="en-US" altLang="en-US" sz="2000" i="1" baseline="30000"/>
              <a:t>k</a:t>
            </a:r>
            <a:r>
              <a:rPr lang="en-US" altLang="en-US" sz="2000" baseline="30000"/>
              <a:t>-2</a:t>
            </a:r>
            <a:r>
              <a:rPr lang="en-US" altLang="en-US" sz="2000"/>
              <a:t> + … + </a:t>
            </a:r>
            <a:r>
              <a:rPr lang="en-US" altLang="en-US" sz="2000" i="1"/>
              <a:t>i</a:t>
            </a:r>
            <a:r>
              <a:rPr lang="en-US" altLang="en-US" sz="2000" baseline="-25000"/>
              <a:t>2</a:t>
            </a:r>
            <a:r>
              <a:rPr lang="en-US" altLang="en-US" sz="2000" i="1"/>
              <a:t>x</a:t>
            </a:r>
            <a:r>
              <a:rPr lang="en-US" altLang="en-US" sz="2000" baseline="30000"/>
              <a:t>2</a:t>
            </a:r>
            <a:r>
              <a:rPr lang="en-US" altLang="en-US" sz="2000"/>
              <a:t> + </a:t>
            </a:r>
            <a:r>
              <a:rPr lang="en-US" altLang="en-US" sz="2000" i="1"/>
              <a:t>i</a:t>
            </a:r>
            <a:r>
              <a:rPr lang="en-US" altLang="en-US" sz="2000" baseline="-25000"/>
              <a:t>1</a:t>
            </a:r>
            <a:r>
              <a:rPr lang="en-US" altLang="en-US" sz="2000" i="1"/>
              <a:t>x</a:t>
            </a:r>
            <a:r>
              <a:rPr lang="en-US" altLang="en-US" sz="2000"/>
              <a:t> + </a:t>
            </a:r>
            <a:r>
              <a:rPr lang="en-US" altLang="en-US" sz="2000" i="1"/>
              <a:t>i</a:t>
            </a:r>
            <a:r>
              <a:rPr lang="en-US" altLang="en-US" sz="2000" baseline="-25000"/>
              <a:t>0</a:t>
            </a:r>
          </a:p>
        </p:txBody>
      </p:sp>
      <p:grpSp>
        <p:nvGrpSpPr>
          <p:cNvPr id="22535" name="Group 90"/>
          <p:cNvGrpSpPr>
            <a:grpSpLocks/>
          </p:cNvGrpSpPr>
          <p:nvPr/>
        </p:nvGrpSpPr>
        <p:grpSpPr bwMode="auto">
          <a:xfrm>
            <a:off x="2835276" y="3038475"/>
            <a:ext cx="6323013" cy="1327150"/>
            <a:chOff x="1260" y="1865"/>
            <a:chExt cx="3983" cy="836"/>
          </a:xfrm>
        </p:grpSpPr>
        <p:sp>
          <p:nvSpPr>
            <p:cNvPr id="22540" name="Rectangle 80"/>
            <p:cNvSpPr>
              <a:spLocks noChangeArrowheads="1"/>
            </p:cNvSpPr>
            <p:nvPr/>
          </p:nvSpPr>
          <p:spPr bwMode="auto">
            <a:xfrm>
              <a:off x="1260" y="1865"/>
              <a:ext cx="32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7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6 </a:t>
              </a:r>
              <a:r>
                <a:rPr lang="en-US" altLang="en-US" sz="2000"/>
                <a:t>+ 1) + 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6</a:t>
              </a:r>
              <a:r>
                <a:rPr lang="en-US" altLang="en-US" sz="2000" i="1"/>
                <a:t> + x</a:t>
              </a:r>
              <a:r>
                <a:rPr lang="en-US" altLang="en-US" sz="2000" baseline="30000"/>
                <a:t>5</a:t>
              </a:r>
              <a:r>
                <a:rPr lang="en-US" altLang="en-US" sz="2000"/>
                <a:t>) =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7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6</a:t>
              </a:r>
              <a:r>
                <a:rPr lang="en-US" altLang="en-US" sz="2000" i="1"/>
                <a:t> + x</a:t>
              </a:r>
              <a:r>
                <a:rPr lang="en-US" altLang="en-US" sz="2000" baseline="30000"/>
                <a:t>6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5 </a:t>
              </a:r>
              <a:r>
                <a:rPr lang="en-US" altLang="en-US" sz="2000"/>
                <a:t>+ 1</a:t>
              </a:r>
              <a:endParaRPr lang="en-US" altLang="en-US" sz="2000" baseline="30000"/>
            </a:p>
          </p:txBody>
        </p:sp>
        <p:sp>
          <p:nvSpPr>
            <p:cNvPr id="22541" name="Rectangle 81"/>
            <p:cNvSpPr>
              <a:spLocks noChangeArrowheads="1"/>
            </p:cNvSpPr>
            <p:nvPr/>
          </p:nvSpPr>
          <p:spPr bwMode="auto">
            <a:xfrm>
              <a:off x="2866" y="2160"/>
              <a:ext cx="16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=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7 </a:t>
              </a:r>
              <a:r>
                <a:rPr lang="en-US" altLang="en-US" sz="2000"/>
                <a:t>+(1+1)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6</a:t>
              </a:r>
              <a:r>
                <a:rPr lang="en-US" altLang="en-US" sz="2000" i="1"/>
                <a:t>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5 </a:t>
              </a:r>
              <a:r>
                <a:rPr lang="en-US" altLang="en-US" sz="2000"/>
                <a:t>+ 1</a:t>
              </a:r>
              <a:endParaRPr lang="en-US" altLang="en-US" sz="2000" baseline="30000"/>
            </a:p>
          </p:txBody>
        </p:sp>
        <p:sp>
          <p:nvSpPr>
            <p:cNvPr id="22542" name="Rectangle 82"/>
            <p:cNvSpPr>
              <a:spLocks noChangeArrowheads="1"/>
            </p:cNvSpPr>
            <p:nvPr/>
          </p:nvSpPr>
          <p:spPr bwMode="auto">
            <a:xfrm>
              <a:off x="2864" y="2449"/>
              <a:ext cx="237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=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7 </a:t>
              </a:r>
              <a:r>
                <a:rPr lang="en-US" altLang="en-US" sz="2000"/>
                <a:t>+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5 </a:t>
              </a:r>
              <a:r>
                <a:rPr lang="en-US" altLang="en-US" sz="2000"/>
                <a:t>+ 1   since 1+1=0 mod2</a:t>
              </a:r>
              <a:endParaRPr lang="en-US" altLang="en-US" sz="2000" baseline="30000"/>
            </a:p>
          </p:txBody>
        </p:sp>
      </p:grp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3292475" y="4827588"/>
            <a:ext cx="5480050" cy="1327150"/>
            <a:chOff x="1114" y="3041"/>
            <a:chExt cx="3452" cy="836"/>
          </a:xfrm>
        </p:grpSpPr>
        <p:sp>
          <p:nvSpPr>
            <p:cNvPr id="22537" name="Rectangle 86"/>
            <p:cNvSpPr>
              <a:spLocks noChangeArrowheads="1"/>
            </p:cNvSpPr>
            <p:nvPr/>
          </p:nvSpPr>
          <p:spPr bwMode="auto">
            <a:xfrm>
              <a:off x="1114" y="3041"/>
              <a:ext cx="34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 </a:t>
              </a:r>
              <a:r>
                <a:rPr lang="en-US" altLang="en-US" sz="2000"/>
                <a:t>+ 1) 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2</a:t>
              </a:r>
              <a:r>
                <a:rPr lang="en-US" altLang="en-US" sz="2000" i="1"/>
                <a:t> + x + </a:t>
              </a:r>
              <a:r>
                <a:rPr lang="en-US" altLang="en-US" sz="2000"/>
                <a:t>1) = </a:t>
              </a:r>
              <a:r>
                <a:rPr lang="en-US" altLang="en-US" sz="2000" i="1"/>
                <a:t>x</a:t>
              </a:r>
              <a:r>
                <a:rPr lang="en-US" altLang="en-US" sz="2000"/>
                <a:t>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2 </a:t>
              </a:r>
              <a:r>
                <a:rPr lang="en-US" altLang="en-US" sz="2000"/>
                <a:t>+ </a:t>
              </a:r>
              <a:r>
                <a:rPr lang="en-US" altLang="en-US" sz="2000" i="1"/>
                <a:t>x + </a:t>
              </a:r>
              <a:r>
                <a:rPr lang="en-US" altLang="en-US" sz="2000"/>
                <a:t>1) </a:t>
              </a:r>
              <a:r>
                <a:rPr lang="en-US" altLang="en-US" sz="2000" i="1"/>
                <a:t>+ </a:t>
              </a:r>
              <a:r>
                <a:rPr lang="en-US" altLang="en-US" sz="2000"/>
                <a:t>1(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2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 </a:t>
              </a:r>
              <a:r>
                <a:rPr lang="en-US" altLang="en-US" sz="2000"/>
                <a:t>+ 1)</a:t>
              </a:r>
              <a:endParaRPr lang="en-US" altLang="en-US" sz="2000" baseline="30000"/>
            </a:p>
          </p:txBody>
        </p:sp>
        <p:sp>
          <p:nvSpPr>
            <p:cNvPr id="22538" name="Rectangle 87"/>
            <p:cNvSpPr>
              <a:spLocks noChangeArrowheads="1"/>
            </p:cNvSpPr>
            <p:nvPr/>
          </p:nvSpPr>
          <p:spPr bwMode="auto">
            <a:xfrm>
              <a:off x="2453" y="3336"/>
              <a:ext cx="1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=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3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i="1" baseline="30000"/>
                <a:t>2 </a:t>
              </a:r>
              <a:r>
                <a:rPr lang="en-US" altLang="en-US" sz="2000" i="1"/>
                <a:t>+ x</a:t>
              </a:r>
              <a:r>
                <a:rPr lang="en-US" altLang="en-US" sz="2000"/>
                <a:t> + (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2</a:t>
              </a:r>
              <a:r>
                <a:rPr lang="en-US" altLang="en-US" sz="2000" i="1"/>
                <a:t> </a:t>
              </a:r>
              <a:r>
                <a:rPr lang="en-US" altLang="en-US" sz="2000"/>
                <a:t>+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 </a:t>
              </a:r>
              <a:r>
                <a:rPr lang="en-US" altLang="en-US" sz="2000"/>
                <a:t>+ 1)</a:t>
              </a:r>
              <a:endParaRPr lang="en-US" altLang="en-US" sz="2000" baseline="30000"/>
            </a:p>
          </p:txBody>
        </p:sp>
        <p:sp>
          <p:nvSpPr>
            <p:cNvPr id="22539" name="Rectangle 88"/>
            <p:cNvSpPr>
              <a:spLocks noChangeArrowheads="1"/>
            </p:cNvSpPr>
            <p:nvPr/>
          </p:nvSpPr>
          <p:spPr bwMode="auto">
            <a:xfrm>
              <a:off x="2439" y="3625"/>
              <a:ext cx="6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= </a:t>
              </a:r>
              <a:r>
                <a:rPr lang="en-US" altLang="en-US" sz="2000" i="1"/>
                <a:t>x</a:t>
              </a:r>
              <a:r>
                <a:rPr lang="en-US" altLang="en-US" sz="2000" baseline="30000"/>
                <a:t>3 </a:t>
              </a:r>
              <a:r>
                <a:rPr lang="en-US" altLang="en-US" sz="2000"/>
                <a:t>+ 1 </a:t>
              </a:r>
              <a:endParaRPr lang="en-US" altLang="en-US" sz="2000" baseline="30000"/>
            </a:p>
          </p:txBody>
        </p:sp>
      </p:grpSp>
      <p:sp>
        <p:nvSpPr>
          <p:cNvPr id="16" name="Rectangle 34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r>
              <a:rPr lang="en-US" altLang="en-US" smtClean="0"/>
              <a:t>Binary Polynomial Division</a:t>
            </a:r>
          </a:p>
        </p:txBody>
      </p:sp>
    </p:spTree>
    <p:extLst>
      <p:ext uri="{BB962C8B-B14F-4D97-AF65-F5344CB8AC3E}">
        <p14:creationId xmlns:p14="http://schemas.microsoft.com/office/powerpoint/2010/main" val="391875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 smtClean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3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Digital Transmission Fundamentals</a:t>
            </a:r>
          </a:p>
        </p:txBody>
      </p:sp>
      <p:pic>
        <p:nvPicPr>
          <p:cNvPr id="4" name="!!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5" y="3278239"/>
            <a:ext cx="5369642" cy="3579761"/>
          </a:xfrm>
          <a:prstGeom prst="rect">
            <a:avLst/>
          </a:prstGeom>
        </p:spPr>
      </p:pic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2469365" y="2603971"/>
            <a:ext cx="7481441" cy="732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5400" dirty="0" smtClean="0">
                <a:latin typeface="TmonMonsori Black" panose="02000A03000000000000" pitchFamily="2" charset="-127"/>
                <a:ea typeface="TmonMonsori Black" panose="02000A03000000000000" pitchFamily="2" charset="-127"/>
              </a:rPr>
              <a:t>Line Coding</a:t>
            </a:r>
            <a:endParaRPr lang="en-US" altLang="en-US" sz="5400" dirty="0">
              <a:latin typeface="TmonMonsori Black" panose="02000A03000000000000" pitchFamily="2" charset="-127"/>
              <a:ea typeface="TmonMonsori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875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8"/>
          <p:cNvSpPr>
            <a:spLocks noChangeShapeType="1"/>
          </p:cNvSpPr>
          <p:nvPr/>
        </p:nvSpPr>
        <p:spPr bwMode="auto">
          <a:xfrm>
            <a:off x="5654675" y="4079875"/>
            <a:ext cx="295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Polynomial Division</a:t>
            </a:r>
          </a:p>
        </p:txBody>
      </p:sp>
      <p:sp>
        <p:nvSpPr>
          <p:cNvPr id="23556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597264" y="1149351"/>
            <a:ext cx="9582195" cy="4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600" dirty="0"/>
              <a:t>Division with Decimal Numbers</a:t>
            </a:r>
          </a:p>
        </p:txBody>
      </p:sp>
      <p:sp>
        <p:nvSpPr>
          <p:cNvPr id="1357867" name="Text Box 43"/>
          <p:cNvSpPr txBox="1">
            <a:spLocks noChangeArrowheads="1"/>
          </p:cNvSpPr>
          <p:nvPr/>
        </p:nvSpPr>
        <p:spPr bwMode="auto">
          <a:xfrm>
            <a:off x="3530600" y="31797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32</a:t>
            </a:r>
          </a:p>
        </p:txBody>
      </p:sp>
      <p:grpSp>
        <p:nvGrpSpPr>
          <p:cNvPr id="23558" name="Group 62"/>
          <p:cNvGrpSpPr>
            <a:grpSpLocks/>
          </p:cNvGrpSpPr>
          <p:nvPr/>
        </p:nvGrpSpPr>
        <p:grpSpPr bwMode="auto">
          <a:xfrm>
            <a:off x="1911351" y="1836739"/>
            <a:ext cx="8342313" cy="1620837"/>
            <a:chOff x="125" y="1157"/>
            <a:chExt cx="5255" cy="1021"/>
          </a:xfrm>
        </p:grpSpPr>
        <p:sp>
          <p:nvSpPr>
            <p:cNvPr id="23582" name="Rectangle 28"/>
            <p:cNvSpPr>
              <a:spLocks noChangeArrowheads="1"/>
            </p:cNvSpPr>
            <p:nvPr/>
          </p:nvSpPr>
          <p:spPr bwMode="auto">
            <a:xfrm>
              <a:off x="678" y="1351"/>
              <a:ext cx="7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35 ) 1222</a:t>
              </a:r>
            </a:p>
          </p:txBody>
        </p:sp>
        <p:sp>
          <p:nvSpPr>
            <p:cNvPr id="23583" name="Line 29"/>
            <p:cNvSpPr>
              <a:spLocks noChangeShapeType="1"/>
            </p:cNvSpPr>
            <p:nvPr/>
          </p:nvSpPr>
          <p:spPr bwMode="auto">
            <a:xfrm>
              <a:off x="969" y="1361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Rectangle 30"/>
            <p:cNvSpPr>
              <a:spLocks noChangeArrowheads="1"/>
            </p:cNvSpPr>
            <p:nvPr/>
          </p:nvSpPr>
          <p:spPr bwMode="auto">
            <a:xfrm>
              <a:off x="1112" y="11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3585" name="Rectangle 31"/>
            <p:cNvSpPr>
              <a:spLocks noChangeArrowheads="1"/>
            </p:cNvSpPr>
            <p:nvPr/>
          </p:nvSpPr>
          <p:spPr bwMode="auto">
            <a:xfrm>
              <a:off x="966" y="1487"/>
              <a:ext cx="3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105</a:t>
              </a:r>
            </a:p>
          </p:txBody>
        </p:sp>
        <p:sp>
          <p:nvSpPr>
            <p:cNvPr id="23586" name="Line 32"/>
            <p:cNvSpPr>
              <a:spLocks noChangeShapeType="1"/>
            </p:cNvSpPr>
            <p:nvPr/>
          </p:nvSpPr>
          <p:spPr bwMode="auto">
            <a:xfrm>
              <a:off x="1041" y="1693"/>
              <a:ext cx="30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33"/>
            <p:cNvSpPr>
              <a:spLocks noChangeArrowheads="1"/>
            </p:cNvSpPr>
            <p:nvPr/>
          </p:nvSpPr>
          <p:spPr bwMode="auto">
            <a:xfrm>
              <a:off x="1046" y="1686"/>
              <a:ext cx="37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17</a:t>
              </a:r>
            </a:p>
          </p:txBody>
        </p:sp>
        <p:sp>
          <p:nvSpPr>
            <p:cNvPr id="23588" name="Line 38"/>
            <p:cNvSpPr>
              <a:spLocks noChangeShapeType="1"/>
            </p:cNvSpPr>
            <p:nvPr/>
          </p:nvSpPr>
          <p:spPr bwMode="auto">
            <a:xfrm>
              <a:off x="1314" y="1530"/>
              <a:ext cx="6" cy="198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9"/>
            <p:cNvSpPr txBox="1">
              <a:spLocks noChangeArrowheads="1"/>
            </p:cNvSpPr>
            <p:nvPr/>
          </p:nvSpPr>
          <p:spPr bwMode="auto">
            <a:xfrm>
              <a:off x="1228" y="168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3590" name="Text Box 40"/>
            <p:cNvSpPr txBox="1">
              <a:spLocks noChangeArrowheads="1"/>
            </p:cNvSpPr>
            <p:nvPr/>
          </p:nvSpPr>
          <p:spPr bwMode="auto">
            <a:xfrm>
              <a:off x="1198" y="115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23591" name="Text Box 41"/>
            <p:cNvSpPr txBox="1">
              <a:spLocks noChangeArrowheads="1"/>
            </p:cNvSpPr>
            <p:nvPr/>
          </p:nvSpPr>
          <p:spPr bwMode="auto">
            <a:xfrm>
              <a:off x="1046" y="181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140</a:t>
              </a:r>
            </a:p>
          </p:txBody>
        </p:sp>
        <p:sp>
          <p:nvSpPr>
            <p:cNvPr id="23592" name="Line 42"/>
            <p:cNvSpPr>
              <a:spLocks noChangeShapeType="1"/>
            </p:cNvSpPr>
            <p:nvPr/>
          </p:nvSpPr>
          <p:spPr bwMode="auto">
            <a:xfrm>
              <a:off x="993" y="2033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44"/>
            <p:cNvSpPr>
              <a:spLocks noChangeArrowheads="1"/>
            </p:cNvSpPr>
            <p:nvPr/>
          </p:nvSpPr>
          <p:spPr bwMode="auto">
            <a:xfrm>
              <a:off x="125" y="1658"/>
              <a:ext cx="5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divisor</a:t>
              </a:r>
            </a:p>
          </p:txBody>
        </p:sp>
        <p:sp>
          <p:nvSpPr>
            <p:cNvPr id="23594" name="Rectangle 45"/>
            <p:cNvSpPr>
              <a:spLocks noChangeArrowheads="1"/>
            </p:cNvSpPr>
            <p:nvPr/>
          </p:nvSpPr>
          <p:spPr bwMode="auto">
            <a:xfrm>
              <a:off x="1651" y="1160"/>
              <a:ext cx="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quotient</a:t>
              </a:r>
            </a:p>
          </p:txBody>
        </p:sp>
        <p:sp>
          <p:nvSpPr>
            <p:cNvPr id="23595" name="Rectangle 46"/>
            <p:cNvSpPr>
              <a:spLocks noChangeArrowheads="1"/>
            </p:cNvSpPr>
            <p:nvPr/>
          </p:nvSpPr>
          <p:spPr bwMode="auto">
            <a:xfrm>
              <a:off x="1696" y="1947"/>
              <a:ext cx="7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remainder</a:t>
              </a:r>
            </a:p>
          </p:txBody>
        </p:sp>
        <p:sp>
          <p:nvSpPr>
            <p:cNvPr id="23596" name="Rectangle 47"/>
            <p:cNvSpPr>
              <a:spLocks noChangeArrowheads="1"/>
            </p:cNvSpPr>
            <p:nvPr/>
          </p:nvSpPr>
          <p:spPr bwMode="auto">
            <a:xfrm>
              <a:off x="1675" y="1404"/>
              <a:ext cx="6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dividend</a:t>
              </a:r>
            </a:p>
          </p:txBody>
        </p:sp>
        <p:sp>
          <p:nvSpPr>
            <p:cNvPr id="23597" name="Line 48"/>
            <p:cNvSpPr>
              <a:spLocks noChangeShapeType="1"/>
            </p:cNvSpPr>
            <p:nvPr/>
          </p:nvSpPr>
          <p:spPr bwMode="auto">
            <a:xfrm flipV="1">
              <a:off x="636" y="1566"/>
              <a:ext cx="150" cy="16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Line 49"/>
            <p:cNvSpPr>
              <a:spLocks noChangeShapeType="1"/>
            </p:cNvSpPr>
            <p:nvPr/>
          </p:nvSpPr>
          <p:spPr bwMode="auto">
            <a:xfrm flipH="1">
              <a:off x="1434" y="1266"/>
              <a:ext cx="240" cy="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50"/>
            <p:cNvSpPr>
              <a:spLocks noChangeShapeType="1"/>
            </p:cNvSpPr>
            <p:nvPr/>
          </p:nvSpPr>
          <p:spPr bwMode="auto">
            <a:xfrm flipH="1" flipV="1">
              <a:off x="1446" y="1488"/>
              <a:ext cx="252" cy="4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51"/>
            <p:cNvSpPr>
              <a:spLocks noChangeShapeType="1"/>
            </p:cNvSpPr>
            <p:nvPr/>
          </p:nvSpPr>
          <p:spPr bwMode="auto">
            <a:xfrm flipH="1" flipV="1">
              <a:off x="1506" y="2070"/>
              <a:ext cx="210" cy="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52"/>
            <p:cNvSpPr txBox="1">
              <a:spLocks noChangeArrowheads="1"/>
            </p:cNvSpPr>
            <p:nvPr/>
          </p:nvSpPr>
          <p:spPr bwMode="auto">
            <a:xfrm>
              <a:off x="2952" y="1495"/>
              <a:ext cx="1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1222 = 34 x 35 + 32</a:t>
              </a:r>
            </a:p>
          </p:txBody>
        </p:sp>
        <p:sp>
          <p:nvSpPr>
            <p:cNvPr id="23602" name="Text Box 53"/>
            <p:cNvSpPr txBox="1">
              <a:spLocks noChangeArrowheads="1"/>
            </p:cNvSpPr>
            <p:nvPr/>
          </p:nvSpPr>
          <p:spPr bwMode="auto">
            <a:xfrm>
              <a:off x="2385" y="1207"/>
              <a:ext cx="29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dividend = quotient x divisor  +remainder</a:t>
              </a:r>
            </a:p>
          </p:txBody>
        </p:sp>
      </p:grpSp>
      <p:sp>
        <p:nvSpPr>
          <p:cNvPr id="23559" name="Rectangle 54"/>
          <p:cNvSpPr>
            <a:spLocks noChangeArrowheads="1"/>
          </p:cNvSpPr>
          <p:nvPr/>
        </p:nvSpPr>
        <p:spPr bwMode="auto">
          <a:xfrm>
            <a:off x="627018" y="3743325"/>
            <a:ext cx="4727622" cy="463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Polynomial Division</a:t>
            </a:r>
          </a:p>
        </p:txBody>
      </p:sp>
      <p:grpSp>
        <p:nvGrpSpPr>
          <p:cNvPr id="23560" name="Group 63"/>
          <p:cNvGrpSpPr>
            <a:grpSpLocks/>
          </p:cNvGrpSpPr>
          <p:nvPr/>
        </p:nvGrpSpPr>
        <p:grpSpPr bwMode="auto">
          <a:xfrm>
            <a:off x="3868739" y="3609975"/>
            <a:ext cx="6419849" cy="3086100"/>
            <a:chOff x="1337" y="2274"/>
            <a:chExt cx="4044" cy="1944"/>
          </a:xfrm>
        </p:grpSpPr>
        <p:sp>
          <p:nvSpPr>
            <p:cNvPr id="23563" name="Rectangle 7"/>
            <p:cNvSpPr>
              <a:spLocks noChangeArrowheads="1"/>
            </p:cNvSpPr>
            <p:nvPr/>
          </p:nvSpPr>
          <p:spPr bwMode="auto">
            <a:xfrm>
              <a:off x="1921" y="2556"/>
              <a:ext cx="12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3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 </a:t>
              </a:r>
              <a:r>
                <a:rPr lang="en-US" altLang="en-US" sz="1800"/>
                <a:t>+ 1 )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6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5 </a:t>
              </a:r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2621" y="2748"/>
              <a:ext cx="10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6 </a:t>
              </a:r>
              <a:r>
                <a:rPr lang="en-US" altLang="en-US" sz="1800"/>
                <a:t>+     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4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3</a:t>
              </a:r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>
              <a:off x="2618" y="2994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2845" y="3052"/>
              <a:ext cx="7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5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4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3</a:t>
              </a:r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2827" y="3268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5 </a:t>
              </a:r>
              <a:r>
                <a:rPr lang="en-US" altLang="en-US" sz="1800"/>
                <a:t>+       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3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2</a:t>
              </a:r>
            </a:p>
          </p:txBody>
        </p:sp>
        <p:sp>
          <p:nvSpPr>
            <p:cNvPr id="23568" name="Line 14"/>
            <p:cNvSpPr>
              <a:spLocks noChangeShapeType="1"/>
            </p:cNvSpPr>
            <p:nvPr/>
          </p:nvSpPr>
          <p:spPr bwMode="auto">
            <a:xfrm>
              <a:off x="2848" y="3490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3117" y="3532"/>
              <a:ext cx="8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4 </a:t>
              </a:r>
              <a:r>
                <a:rPr lang="en-US" altLang="en-US" sz="1800"/>
                <a:t>+       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2</a:t>
              </a:r>
            </a:p>
          </p:txBody>
        </p:sp>
        <p:sp>
          <p:nvSpPr>
            <p:cNvPr id="23570" name="Rectangle 16"/>
            <p:cNvSpPr>
              <a:spLocks noChangeArrowheads="1"/>
            </p:cNvSpPr>
            <p:nvPr/>
          </p:nvSpPr>
          <p:spPr bwMode="auto">
            <a:xfrm>
              <a:off x="3114" y="3740"/>
              <a:ext cx="10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4 </a:t>
              </a:r>
              <a:r>
                <a:rPr lang="en-US" altLang="en-US" sz="1800"/>
                <a:t>+       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2 </a:t>
              </a: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endParaRPr lang="en-US" altLang="en-US" sz="1800"/>
            </a:p>
          </p:txBody>
        </p:sp>
        <p:sp>
          <p:nvSpPr>
            <p:cNvPr id="23571" name="Line 17"/>
            <p:cNvSpPr>
              <a:spLocks noChangeShapeType="1"/>
            </p:cNvSpPr>
            <p:nvPr/>
          </p:nvSpPr>
          <p:spPr bwMode="auto">
            <a:xfrm>
              <a:off x="3178" y="3978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Rectangle 18"/>
            <p:cNvSpPr>
              <a:spLocks noChangeArrowheads="1"/>
            </p:cNvSpPr>
            <p:nvPr/>
          </p:nvSpPr>
          <p:spPr bwMode="auto">
            <a:xfrm>
              <a:off x="3943" y="397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endParaRPr lang="en-US" altLang="en-US" sz="1800"/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3889" y="2276"/>
              <a:ext cx="11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=  </a:t>
              </a:r>
              <a:r>
                <a:rPr lang="en-US" altLang="en-US" sz="1800" i="1"/>
                <a:t>q(x)</a:t>
              </a:r>
              <a:r>
                <a:rPr lang="en-US" altLang="en-US" sz="1800"/>
                <a:t>  quotient</a:t>
              </a:r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4228" y="3987"/>
              <a:ext cx="11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= </a:t>
              </a:r>
              <a:r>
                <a:rPr lang="en-US" altLang="en-US" sz="1800" i="1"/>
                <a:t>r(x)</a:t>
              </a:r>
              <a:r>
                <a:rPr lang="en-US" altLang="en-US" sz="1800"/>
                <a:t> remainder</a:t>
              </a:r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1337" y="2900"/>
              <a:ext cx="5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divisor</a:t>
              </a:r>
            </a:p>
          </p:txBody>
        </p:sp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4321" y="2748"/>
              <a:ext cx="6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dividend</a:t>
              </a:r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flipV="1">
              <a:off x="1738" y="2746"/>
              <a:ext cx="272" cy="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 flipH="1" flipV="1">
              <a:off x="3634" y="2658"/>
              <a:ext cx="680" cy="16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Rectangle 55"/>
            <p:cNvSpPr>
              <a:spLocks noChangeArrowheads="1"/>
            </p:cNvSpPr>
            <p:nvPr/>
          </p:nvSpPr>
          <p:spPr bwMode="auto">
            <a:xfrm>
              <a:off x="3121" y="2274"/>
              <a:ext cx="3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endParaRPr lang="en-US" altLang="en-US" sz="1800"/>
            </a:p>
          </p:txBody>
        </p:sp>
        <p:sp>
          <p:nvSpPr>
            <p:cNvPr id="23580" name="Rectangle 56"/>
            <p:cNvSpPr>
              <a:spLocks noChangeArrowheads="1"/>
            </p:cNvSpPr>
            <p:nvPr/>
          </p:nvSpPr>
          <p:spPr bwMode="auto">
            <a:xfrm>
              <a:off x="2797" y="2286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+ </a:t>
              </a:r>
              <a:r>
                <a:rPr lang="en-US" altLang="en-US" sz="1800" i="1"/>
                <a:t>x</a:t>
              </a:r>
              <a:r>
                <a:rPr lang="en-US" altLang="en-US" sz="1800" baseline="30000"/>
                <a:t>2</a:t>
              </a:r>
              <a:endParaRPr lang="en-US" altLang="en-US" sz="1800"/>
            </a:p>
          </p:txBody>
        </p:sp>
        <p:sp>
          <p:nvSpPr>
            <p:cNvPr id="23581" name="Rectangle 57"/>
            <p:cNvSpPr>
              <a:spLocks noChangeArrowheads="1"/>
            </p:cNvSpPr>
            <p:nvPr/>
          </p:nvSpPr>
          <p:spPr bwMode="auto">
            <a:xfrm>
              <a:off x="2641" y="2280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baseline="30000"/>
                <a:t>3</a:t>
              </a:r>
              <a:endParaRPr lang="en-US" altLang="en-US" sz="1800"/>
            </a:p>
          </p:txBody>
        </p:sp>
      </p:grpSp>
      <p:sp>
        <p:nvSpPr>
          <p:cNvPr id="1357885" name="Text Box 61"/>
          <p:cNvSpPr txBox="1">
            <a:spLocks noChangeArrowheads="1"/>
          </p:cNvSpPr>
          <p:nvPr/>
        </p:nvSpPr>
        <p:spPr bwMode="auto">
          <a:xfrm>
            <a:off x="1846263" y="5541963"/>
            <a:ext cx="377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Note:  Degree of r(x) is less than degree of divisor</a:t>
            </a:r>
          </a:p>
        </p:txBody>
      </p:sp>
      <p:sp>
        <p:nvSpPr>
          <p:cNvPr id="23562" name="Line 64"/>
          <p:cNvSpPr>
            <a:spLocks noChangeShapeType="1"/>
          </p:cNvSpPr>
          <p:nvPr/>
        </p:nvSpPr>
        <p:spPr bwMode="auto">
          <a:xfrm>
            <a:off x="1955800" y="3556000"/>
            <a:ext cx="82931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5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867" grpId="0"/>
      <p:bldP spid="13578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2"/>
            <a:ext cx="11734800" cy="890587"/>
          </a:xfrm>
        </p:spPr>
        <p:txBody>
          <a:bodyPr/>
          <a:lstStyle/>
          <a:p>
            <a:pPr eaLnBrk="1" hangingPunct="1"/>
            <a:r>
              <a:rPr lang="en-US" altLang="en-US" smtClean="0"/>
              <a:t>Polynomial Coding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854" y="1219201"/>
            <a:ext cx="8734425" cy="56832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altLang="en-US" sz="2600" dirty="0"/>
              <a:t>Code has binary generat</a:t>
            </a:r>
            <a:r>
              <a:rPr lang="en-US" altLang="ko-KR" sz="2600" dirty="0"/>
              <a:t>or</a:t>
            </a:r>
            <a:r>
              <a:rPr lang="en-US" altLang="en-US" sz="2600" dirty="0"/>
              <a:t> polynomial of degree n–k 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67478" y="2209800"/>
            <a:ext cx="8572500" cy="596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k information bits define polynomial of degree k – 1 </a:t>
            </a:r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657953" y="3276600"/>
            <a:ext cx="8591550" cy="520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Find remainder polynomial of at most degree n – k – 1 </a:t>
            </a:r>
          </a:p>
        </p:txBody>
      </p:sp>
      <p:grpSp>
        <p:nvGrpSpPr>
          <p:cNvPr id="24582" name="Group 24"/>
          <p:cNvGrpSpPr>
            <a:grpSpLocks/>
          </p:cNvGrpSpPr>
          <p:nvPr/>
        </p:nvGrpSpPr>
        <p:grpSpPr bwMode="auto">
          <a:xfrm>
            <a:off x="1732692" y="3615643"/>
            <a:ext cx="6618287" cy="1257300"/>
            <a:chOff x="839" y="2659"/>
            <a:chExt cx="4169" cy="792"/>
          </a:xfrm>
        </p:grpSpPr>
        <p:sp>
          <p:nvSpPr>
            <p:cNvPr id="24595" name="Text Box 10"/>
            <p:cNvSpPr txBox="1">
              <a:spLocks noChangeArrowheads="1"/>
            </p:cNvSpPr>
            <p:nvPr/>
          </p:nvSpPr>
          <p:spPr bwMode="auto">
            <a:xfrm>
              <a:off x="839" y="2935"/>
              <a:ext cx="12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/>
                <a:t>g(x)</a:t>
              </a:r>
              <a:r>
                <a:rPr lang="en-US" altLang="en-US" sz="2400" dirty="0"/>
                <a:t> ) </a:t>
              </a:r>
              <a:r>
                <a:rPr lang="en-US" altLang="en-US" sz="2400" i="1" dirty="0" err="1"/>
                <a:t>x</a:t>
              </a:r>
              <a:r>
                <a:rPr lang="en-US" altLang="en-US" sz="2400" i="1" baseline="30000" dirty="0" err="1"/>
                <a:t>n</a:t>
              </a:r>
              <a:r>
                <a:rPr lang="en-US" altLang="en-US" sz="2400" i="1" baseline="30000" dirty="0"/>
                <a:t>-k</a:t>
              </a:r>
              <a:r>
                <a:rPr lang="en-US" altLang="en-US" sz="2400" i="1" dirty="0"/>
                <a:t> </a:t>
              </a:r>
              <a:r>
                <a:rPr lang="en-US" altLang="en-US" sz="2400" i="1" dirty="0" err="1"/>
                <a:t>i</a:t>
              </a:r>
              <a:r>
                <a:rPr lang="en-US" altLang="en-US" sz="2400" i="1" dirty="0"/>
                <a:t>(x)</a:t>
              </a:r>
            </a:p>
          </p:txBody>
        </p:sp>
        <p:sp>
          <p:nvSpPr>
            <p:cNvPr id="24596" name="Line 11"/>
            <p:cNvSpPr>
              <a:spLocks noChangeShapeType="1"/>
            </p:cNvSpPr>
            <p:nvPr/>
          </p:nvSpPr>
          <p:spPr bwMode="auto">
            <a:xfrm flipV="1">
              <a:off x="1308" y="2940"/>
              <a:ext cx="816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1643" y="2659"/>
              <a:ext cx="4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q(x)</a:t>
              </a:r>
            </a:p>
          </p:txBody>
        </p:sp>
        <p:sp>
          <p:nvSpPr>
            <p:cNvPr id="24598" name="Text Box 13"/>
            <p:cNvSpPr txBox="1">
              <a:spLocks noChangeArrowheads="1"/>
            </p:cNvSpPr>
            <p:nvPr/>
          </p:nvSpPr>
          <p:spPr bwMode="auto">
            <a:xfrm>
              <a:off x="1646" y="3163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FF3300"/>
                  </a:solidFill>
                </a:rPr>
                <a:t>r(x)</a:t>
              </a:r>
            </a:p>
          </p:txBody>
        </p:sp>
        <p:sp>
          <p:nvSpPr>
            <p:cNvPr id="24599" name="Text Box 14"/>
            <p:cNvSpPr txBox="1">
              <a:spLocks noChangeArrowheads="1"/>
            </p:cNvSpPr>
            <p:nvPr/>
          </p:nvSpPr>
          <p:spPr bwMode="auto">
            <a:xfrm>
              <a:off x="2965" y="2899"/>
              <a:ext cx="20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/>
                <a:t>x</a:t>
              </a:r>
              <a:r>
                <a:rPr lang="en-US" altLang="en-US" sz="2400" i="1" baseline="30000"/>
                <a:t>n-k</a:t>
              </a:r>
              <a:r>
                <a:rPr lang="en-US" altLang="en-US" sz="2400" i="1"/>
                <a:t>i(x) = q(x)g(x) + </a:t>
              </a:r>
              <a:r>
                <a:rPr lang="en-US" altLang="en-US" sz="2400" i="1">
                  <a:solidFill>
                    <a:srgbClr val="FF3300"/>
                  </a:solidFill>
                </a:rPr>
                <a:t>r(x)</a:t>
              </a:r>
            </a:p>
          </p:txBody>
        </p:sp>
      </p:grp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715104" y="5038726"/>
            <a:ext cx="8429625" cy="56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Define the codeword polynomial of degree n – 1</a:t>
            </a:r>
          </a:p>
        </p:txBody>
      </p:sp>
      <p:grpSp>
        <p:nvGrpSpPr>
          <p:cNvPr id="24584" name="Group 16"/>
          <p:cNvGrpSpPr>
            <a:grpSpLocks/>
          </p:cNvGrpSpPr>
          <p:nvPr/>
        </p:nvGrpSpPr>
        <p:grpSpPr bwMode="auto">
          <a:xfrm>
            <a:off x="2645503" y="5570539"/>
            <a:ext cx="3854450" cy="1100137"/>
            <a:chOff x="1390" y="1331"/>
            <a:chExt cx="2428" cy="693"/>
          </a:xfrm>
        </p:grpSpPr>
        <p:sp>
          <p:nvSpPr>
            <p:cNvPr id="24588" name="Text Box 17"/>
            <p:cNvSpPr txBox="1">
              <a:spLocks noChangeArrowheads="1"/>
            </p:cNvSpPr>
            <p:nvPr/>
          </p:nvSpPr>
          <p:spPr bwMode="auto">
            <a:xfrm>
              <a:off x="1390" y="1331"/>
              <a:ext cx="23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i="1"/>
                <a:t>b(x)   =  x</a:t>
              </a:r>
              <a:r>
                <a:rPr lang="en-US" altLang="en-US" sz="2800" i="1" baseline="30000"/>
                <a:t>n-k</a:t>
              </a:r>
              <a:r>
                <a:rPr lang="en-US" altLang="en-US" sz="2800" i="1"/>
                <a:t>i(x)  +   r(x)</a:t>
              </a:r>
            </a:p>
          </p:txBody>
        </p:sp>
        <p:sp>
          <p:nvSpPr>
            <p:cNvPr id="24589" name="AutoShape 18"/>
            <p:cNvSpPr>
              <a:spLocks/>
            </p:cNvSpPr>
            <p:nvPr/>
          </p:nvSpPr>
          <p:spPr bwMode="auto">
            <a:xfrm rot="-5400000">
              <a:off x="1614" y="1512"/>
              <a:ext cx="66" cy="33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08" y="1757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</a:t>
              </a:r>
              <a:r>
                <a:rPr lang="en-US" altLang="en-US" sz="1800"/>
                <a:t> bits</a:t>
              </a:r>
            </a:p>
          </p:txBody>
        </p:sp>
        <p:sp>
          <p:nvSpPr>
            <p:cNvPr id="24591" name="AutoShape 20"/>
            <p:cNvSpPr>
              <a:spLocks/>
            </p:cNvSpPr>
            <p:nvPr/>
          </p:nvSpPr>
          <p:spPr bwMode="auto">
            <a:xfrm rot="-5400000">
              <a:off x="2529" y="1401"/>
              <a:ext cx="90" cy="612"/>
            </a:xfrm>
            <a:prstGeom prst="leftBrace">
              <a:avLst>
                <a:gd name="adj1" fmla="val 56667"/>
                <a:gd name="adj2" fmla="val 50000"/>
              </a:avLst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2336" y="1793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k</a:t>
              </a:r>
              <a:r>
                <a:rPr lang="en-US" altLang="en-US" sz="1800"/>
                <a:t> bits</a:t>
              </a:r>
            </a:p>
          </p:txBody>
        </p:sp>
        <p:sp>
          <p:nvSpPr>
            <p:cNvPr id="24593" name="AutoShape 22"/>
            <p:cNvSpPr>
              <a:spLocks/>
            </p:cNvSpPr>
            <p:nvPr/>
          </p:nvSpPr>
          <p:spPr bwMode="auto">
            <a:xfrm rot="-5400000">
              <a:off x="3429" y="1497"/>
              <a:ext cx="96" cy="474"/>
            </a:xfrm>
            <a:prstGeom prst="leftBrace">
              <a:avLst>
                <a:gd name="adj1" fmla="val 41146"/>
                <a:gd name="adj2" fmla="val 50000"/>
              </a:avLst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4594" name="Text Box 23"/>
            <p:cNvSpPr txBox="1">
              <a:spLocks noChangeArrowheads="1"/>
            </p:cNvSpPr>
            <p:nvPr/>
          </p:nvSpPr>
          <p:spPr bwMode="auto">
            <a:xfrm>
              <a:off x="3238" y="1787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n-k</a:t>
              </a:r>
              <a:r>
                <a:rPr lang="en-US" altLang="en-US" sz="1800"/>
                <a:t> bits</a:t>
              </a:r>
            </a:p>
          </p:txBody>
        </p:sp>
      </p:grpSp>
      <p:sp>
        <p:nvSpPr>
          <p:cNvPr id="24585" name="Rectangle 25"/>
          <p:cNvSpPr>
            <a:spLocks noChangeArrowheads="1"/>
          </p:cNvSpPr>
          <p:nvPr/>
        </p:nvSpPr>
        <p:spPr bwMode="auto">
          <a:xfrm>
            <a:off x="2191478" y="5486400"/>
            <a:ext cx="4972050" cy="120015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6" name="Rectangle 26"/>
          <p:cNvSpPr>
            <a:spLocks noChangeArrowheads="1"/>
          </p:cNvSpPr>
          <p:nvPr/>
        </p:nvSpPr>
        <p:spPr bwMode="auto">
          <a:xfrm>
            <a:off x="1772378" y="1692909"/>
            <a:ext cx="598240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g(x)</a:t>
            </a:r>
            <a:r>
              <a:rPr lang="en-US" altLang="en-US" sz="2400" dirty="0"/>
              <a:t> = 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i="1" baseline="30000" dirty="0"/>
              <a:t>-k</a:t>
            </a:r>
            <a:r>
              <a:rPr lang="en-US" altLang="en-US" sz="2400" dirty="0"/>
              <a:t> + </a:t>
            </a:r>
            <a:r>
              <a:rPr lang="en-US" altLang="en-US" sz="2400" i="1" dirty="0"/>
              <a:t>g</a:t>
            </a:r>
            <a:r>
              <a:rPr lang="en-US" altLang="en-US" sz="2400" i="1" baseline="-25000" dirty="0"/>
              <a:t>n-k</a:t>
            </a:r>
            <a:r>
              <a:rPr lang="en-US" altLang="en-US" sz="2400" baseline="-25000" dirty="0"/>
              <a:t>-1</a:t>
            </a:r>
            <a:r>
              <a:rPr lang="en-US" altLang="en-US" sz="2400" i="1" dirty="0"/>
              <a:t>x</a:t>
            </a:r>
            <a:r>
              <a:rPr lang="en-US" altLang="en-US" sz="2400" i="1" baseline="30000" dirty="0"/>
              <a:t>n-k</a:t>
            </a:r>
            <a:r>
              <a:rPr lang="en-US" altLang="en-US" sz="2400" baseline="30000" dirty="0"/>
              <a:t>-1</a:t>
            </a:r>
            <a:r>
              <a:rPr lang="en-US" altLang="en-US" sz="2400" dirty="0"/>
              <a:t> + … + </a:t>
            </a:r>
            <a:r>
              <a:rPr lang="en-US" altLang="en-US" sz="2400" i="1" dirty="0"/>
              <a:t>g</a:t>
            </a:r>
            <a:r>
              <a:rPr lang="en-US" altLang="en-US" sz="2400" baseline="-25000" dirty="0"/>
              <a:t>2</a:t>
            </a:r>
            <a:r>
              <a:rPr lang="en-US" altLang="en-US" sz="2400" i="1" dirty="0"/>
              <a:t>x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</a:t>
            </a:r>
            <a:r>
              <a:rPr lang="en-US" altLang="en-US" sz="2400" i="1" dirty="0"/>
              <a:t>g</a:t>
            </a:r>
            <a:r>
              <a:rPr lang="en-US" altLang="en-US" sz="2400" baseline="-25000" dirty="0"/>
              <a:t>1</a:t>
            </a:r>
            <a:r>
              <a:rPr lang="en-US" altLang="en-US" sz="2400" i="1" dirty="0"/>
              <a:t>x</a:t>
            </a:r>
            <a:r>
              <a:rPr lang="en-US" altLang="en-US" sz="2400" dirty="0"/>
              <a:t> + 1</a:t>
            </a:r>
          </a:p>
        </p:txBody>
      </p:sp>
      <p:sp>
        <p:nvSpPr>
          <p:cNvPr id="24587" name="Rectangle 28"/>
          <p:cNvSpPr>
            <a:spLocks noChangeArrowheads="1"/>
          </p:cNvSpPr>
          <p:nvPr/>
        </p:nvSpPr>
        <p:spPr bwMode="auto">
          <a:xfrm>
            <a:off x="1872392" y="2706688"/>
            <a:ext cx="55720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i(x)</a:t>
            </a:r>
            <a:r>
              <a:rPr lang="en-US" altLang="en-US" sz="2400"/>
              <a:t> =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k</a:t>
            </a:r>
            <a:r>
              <a:rPr lang="en-US" altLang="en-US" sz="2400" baseline="-25000"/>
              <a:t>-1</a:t>
            </a:r>
            <a:r>
              <a:rPr lang="en-US" altLang="en-US" sz="2400" i="1"/>
              <a:t>x</a:t>
            </a:r>
            <a:r>
              <a:rPr lang="en-US" altLang="en-US" sz="2400" i="1" baseline="30000"/>
              <a:t>k</a:t>
            </a:r>
            <a:r>
              <a:rPr lang="en-US" altLang="en-US" sz="2400" baseline="30000"/>
              <a:t>-1</a:t>
            </a:r>
            <a:r>
              <a:rPr lang="en-US" altLang="en-US" sz="2400"/>
              <a:t> + </a:t>
            </a:r>
            <a:r>
              <a:rPr lang="en-US" altLang="en-US" sz="2400" i="1"/>
              <a:t>i</a:t>
            </a:r>
            <a:r>
              <a:rPr lang="en-US" altLang="en-US" sz="2400" i="1" baseline="-25000"/>
              <a:t>k</a:t>
            </a:r>
            <a:r>
              <a:rPr lang="en-US" altLang="en-US" sz="2400" baseline="-25000"/>
              <a:t>-2</a:t>
            </a:r>
            <a:r>
              <a:rPr lang="en-US" altLang="en-US" sz="2400" i="1"/>
              <a:t>x</a:t>
            </a:r>
            <a:r>
              <a:rPr lang="en-US" altLang="en-US" sz="2400" i="1" baseline="30000"/>
              <a:t>k</a:t>
            </a:r>
            <a:r>
              <a:rPr lang="en-US" altLang="en-US" sz="2400" baseline="30000"/>
              <a:t>-2</a:t>
            </a:r>
            <a:r>
              <a:rPr lang="en-US" altLang="en-US" sz="2400"/>
              <a:t> + … + </a:t>
            </a:r>
            <a:r>
              <a:rPr lang="en-US" altLang="en-US" sz="2400" i="1"/>
              <a:t>i</a:t>
            </a:r>
            <a:r>
              <a:rPr lang="en-US" altLang="en-US" sz="2400" baseline="-25000"/>
              <a:t>2</a:t>
            </a:r>
            <a:r>
              <a:rPr lang="en-US" altLang="en-US" sz="2400" i="1"/>
              <a:t>x</a:t>
            </a:r>
            <a:r>
              <a:rPr lang="en-US" altLang="en-US" sz="2400" baseline="30000"/>
              <a:t>2</a:t>
            </a:r>
            <a:r>
              <a:rPr lang="en-US" altLang="en-US" sz="2400"/>
              <a:t> + </a:t>
            </a:r>
            <a:r>
              <a:rPr lang="en-US" altLang="en-US" sz="2400" i="1"/>
              <a:t>i</a:t>
            </a:r>
            <a:r>
              <a:rPr lang="en-US" altLang="en-US" sz="2400" baseline="-25000"/>
              <a:t>1</a:t>
            </a:r>
            <a:r>
              <a:rPr lang="en-US" altLang="en-US" sz="2400" i="1"/>
              <a:t>x</a:t>
            </a:r>
            <a:r>
              <a:rPr lang="en-US" altLang="en-US" sz="2400"/>
              <a:t> + </a:t>
            </a:r>
            <a:r>
              <a:rPr lang="en-US" altLang="en-US" sz="2400" i="1"/>
              <a:t>i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507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95" name="Text Box 39"/>
          <p:cNvSpPr txBox="1">
            <a:spLocks noChangeArrowheads="1"/>
          </p:cNvSpPr>
          <p:nvPr/>
        </p:nvSpPr>
        <p:spPr bwMode="auto">
          <a:xfrm>
            <a:off x="2320925" y="5576889"/>
            <a:ext cx="379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Transmitted </a:t>
            </a:r>
            <a:r>
              <a:rPr lang="en-US" altLang="en-US" sz="2000" dirty="0" err="1"/>
              <a:t>codeword</a:t>
            </a:r>
            <a:r>
              <a:rPr lang="en-US" altLang="en-US" sz="2000" dirty="0"/>
              <a:t>:</a:t>
            </a:r>
          </a:p>
          <a:p>
            <a:pPr lvl="3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/>
              <a:t>b(x) = x</a:t>
            </a:r>
            <a:r>
              <a:rPr lang="en-US" altLang="en-US" i="1" baseline="30000" dirty="0"/>
              <a:t>6</a:t>
            </a:r>
            <a:r>
              <a:rPr lang="en-US" altLang="en-US" i="1" dirty="0"/>
              <a:t> + x</a:t>
            </a:r>
            <a:r>
              <a:rPr lang="en-US" altLang="en-US" i="1" baseline="30000" dirty="0"/>
              <a:t>5 </a:t>
            </a:r>
            <a:r>
              <a:rPr lang="en-US" altLang="en-US" i="1" dirty="0"/>
              <a:t>+ x</a:t>
            </a:r>
          </a:p>
          <a:p>
            <a:pPr lvl="3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u="sng" dirty="0"/>
              <a:t>b</a:t>
            </a:r>
            <a:r>
              <a:rPr lang="en-US" altLang="en-US" i="1" dirty="0"/>
              <a:t> </a:t>
            </a:r>
            <a:r>
              <a:rPr lang="en-US" altLang="en-US" dirty="0"/>
              <a:t>= (1,1,0,0,0,1,0)</a:t>
            </a:r>
            <a:endParaRPr lang="en-US" altLang="en-US" sz="1800" dirty="0"/>
          </a:p>
        </p:txBody>
      </p:sp>
      <p:sp>
        <p:nvSpPr>
          <p:cNvPr id="915478" name="Line 22"/>
          <p:cNvSpPr>
            <a:spLocks noChangeShapeType="1"/>
          </p:cNvSpPr>
          <p:nvPr/>
        </p:nvSpPr>
        <p:spPr bwMode="auto">
          <a:xfrm>
            <a:off x="2949575" y="6410325"/>
            <a:ext cx="482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962776" y="2654301"/>
            <a:ext cx="2290763" cy="2944813"/>
            <a:chOff x="3426" y="1672"/>
            <a:chExt cx="1443" cy="1855"/>
          </a:xfrm>
        </p:grpSpPr>
        <p:sp>
          <p:nvSpPr>
            <p:cNvPr id="25624" name="Rectangle 2"/>
            <p:cNvSpPr>
              <a:spLocks noChangeArrowheads="1"/>
            </p:cNvSpPr>
            <p:nvPr/>
          </p:nvSpPr>
          <p:spPr bwMode="auto">
            <a:xfrm>
              <a:off x="3938" y="2341"/>
              <a:ext cx="409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5" name="Rectangle 3"/>
            <p:cNvSpPr>
              <a:spLocks noChangeArrowheads="1"/>
            </p:cNvSpPr>
            <p:nvPr/>
          </p:nvSpPr>
          <p:spPr bwMode="auto">
            <a:xfrm>
              <a:off x="4029" y="2840"/>
              <a:ext cx="409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6" name="Rectangle 4"/>
            <p:cNvSpPr>
              <a:spLocks noChangeArrowheads="1"/>
            </p:cNvSpPr>
            <p:nvPr/>
          </p:nvSpPr>
          <p:spPr bwMode="auto">
            <a:xfrm>
              <a:off x="4075" y="3294"/>
              <a:ext cx="409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7" name="Rectangle 5"/>
            <p:cNvSpPr>
              <a:spLocks noChangeArrowheads="1"/>
            </p:cNvSpPr>
            <p:nvPr/>
          </p:nvSpPr>
          <p:spPr bwMode="auto">
            <a:xfrm>
              <a:off x="3893" y="1888"/>
              <a:ext cx="363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28" name="Rectangle 10"/>
            <p:cNvSpPr>
              <a:spLocks noChangeArrowheads="1"/>
            </p:cNvSpPr>
            <p:nvPr/>
          </p:nvSpPr>
          <p:spPr bwMode="auto">
            <a:xfrm>
              <a:off x="3426" y="1865"/>
              <a:ext cx="114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1011 ) 1100000</a:t>
              </a:r>
              <a:r>
                <a:rPr lang="en-US" altLang="en-US" sz="1800" baseline="30000">
                  <a:latin typeface="Geneva" charset="0"/>
                </a:rPr>
                <a:t> </a:t>
              </a:r>
            </a:p>
          </p:txBody>
        </p:sp>
        <p:sp>
          <p:nvSpPr>
            <p:cNvPr id="25629" name="Line 11"/>
            <p:cNvSpPr>
              <a:spLocks noChangeShapeType="1"/>
            </p:cNvSpPr>
            <p:nvPr/>
          </p:nvSpPr>
          <p:spPr bwMode="auto">
            <a:xfrm>
              <a:off x="3851" y="1894"/>
              <a:ext cx="10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12"/>
            <p:cNvSpPr>
              <a:spLocks noChangeArrowheads="1"/>
            </p:cNvSpPr>
            <p:nvPr/>
          </p:nvSpPr>
          <p:spPr bwMode="auto">
            <a:xfrm>
              <a:off x="4109" y="1672"/>
              <a:ext cx="4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1110</a:t>
              </a:r>
            </a:p>
          </p:txBody>
        </p:sp>
        <p:sp>
          <p:nvSpPr>
            <p:cNvPr id="25631" name="Rectangle 13"/>
            <p:cNvSpPr>
              <a:spLocks noChangeArrowheads="1"/>
            </p:cNvSpPr>
            <p:nvPr/>
          </p:nvSpPr>
          <p:spPr bwMode="auto">
            <a:xfrm>
              <a:off x="3839" y="2048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1011</a:t>
              </a:r>
              <a:endParaRPr lang="en-US" altLang="en-US" sz="1800" baseline="30000">
                <a:latin typeface="Geneva" charset="0"/>
              </a:endParaRPr>
            </a:p>
          </p:txBody>
        </p:sp>
        <p:sp>
          <p:nvSpPr>
            <p:cNvPr id="25632" name="Line 14"/>
            <p:cNvSpPr>
              <a:spLocks noChangeShapeType="1"/>
            </p:cNvSpPr>
            <p:nvPr/>
          </p:nvSpPr>
          <p:spPr bwMode="auto">
            <a:xfrm>
              <a:off x="3844" y="2278"/>
              <a:ext cx="5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15"/>
            <p:cNvSpPr>
              <a:spLocks noChangeArrowheads="1"/>
            </p:cNvSpPr>
            <p:nvPr/>
          </p:nvSpPr>
          <p:spPr bwMode="auto">
            <a:xfrm>
              <a:off x="3896" y="2319"/>
              <a:ext cx="4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1110</a:t>
              </a:r>
              <a:endParaRPr lang="en-US" altLang="en-US" sz="1800" baseline="30000">
                <a:latin typeface="Geneva" charset="0"/>
              </a:endParaRPr>
            </a:p>
          </p:txBody>
        </p:sp>
        <p:sp>
          <p:nvSpPr>
            <p:cNvPr id="25634" name="Rectangle 16"/>
            <p:cNvSpPr>
              <a:spLocks noChangeArrowheads="1"/>
            </p:cNvSpPr>
            <p:nvPr/>
          </p:nvSpPr>
          <p:spPr bwMode="auto">
            <a:xfrm>
              <a:off x="3896" y="2535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1011</a:t>
              </a:r>
              <a:endParaRPr lang="en-US" altLang="en-US" sz="1800" baseline="30000">
                <a:latin typeface="Geneva" charset="0"/>
              </a:endParaRPr>
            </a:p>
          </p:txBody>
        </p:sp>
        <p:sp>
          <p:nvSpPr>
            <p:cNvPr id="25635" name="Line 17"/>
            <p:cNvSpPr>
              <a:spLocks noChangeShapeType="1"/>
            </p:cNvSpPr>
            <p:nvPr/>
          </p:nvSpPr>
          <p:spPr bwMode="auto">
            <a:xfrm>
              <a:off x="3926" y="2774"/>
              <a:ext cx="4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Rectangle 18"/>
            <p:cNvSpPr>
              <a:spLocks noChangeArrowheads="1"/>
            </p:cNvSpPr>
            <p:nvPr/>
          </p:nvSpPr>
          <p:spPr bwMode="auto">
            <a:xfrm>
              <a:off x="3977" y="279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1010</a:t>
              </a:r>
              <a:endParaRPr lang="en-US" altLang="en-US" sz="1800" baseline="30000">
                <a:latin typeface="Geneva" charset="0"/>
              </a:endParaRPr>
            </a:p>
          </p:txBody>
        </p:sp>
        <p:sp>
          <p:nvSpPr>
            <p:cNvPr id="25637" name="Rectangle 19"/>
            <p:cNvSpPr>
              <a:spLocks noChangeArrowheads="1"/>
            </p:cNvSpPr>
            <p:nvPr/>
          </p:nvSpPr>
          <p:spPr bwMode="auto">
            <a:xfrm>
              <a:off x="4001" y="2999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1011</a:t>
              </a:r>
            </a:p>
          </p:txBody>
        </p:sp>
        <p:sp>
          <p:nvSpPr>
            <p:cNvPr id="25638" name="Line 20"/>
            <p:cNvSpPr>
              <a:spLocks noChangeShapeType="1"/>
            </p:cNvSpPr>
            <p:nvPr/>
          </p:nvSpPr>
          <p:spPr bwMode="auto">
            <a:xfrm flipV="1">
              <a:off x="4099" y="3278"/>
              <a:ext cx="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Rectangle 21"/>
            <p:cNvSpPr>
              <a:spLocks noChangeArrowheads="1"/>
            </p:cNvSpPr>
            <p:nvPr/>
          </p:nvSpPr>
          <p:spPr bwMode="auto">
            <a:xfrm>
              <a:off x="4150" y="3296"/>
              <a:ext cx="3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Geneva" charset="0"/>
                </a:rPr>
                <a:t>010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066925" y="2484438"/>
            <a:ext cx="4249738" cy="3084512"/>
            <a:chOff x="244" y="1565"/>
            <a:chExt cx="2677" cy="1943"/>
          </a:xfrm>
        </p:grpSpPr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1940" y="3295"/>
              <a:ext cx="726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09" name="Rectangle 7"/>
            <p:cNvSpPr>
              <a:spLocks noChangeArrowheads="1"/>
            </p:cNvSpPr>
            <p:nvPr/>
          </p:nvSpPr>
          <p:spPr bwMode="auto">
            <a:xfrm>
              <a:off x="1532" y="2841"/>
              <a:ext cx="726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10" name="Rectangle 8"/>
            <p:cNvSpPr>
              <a:spLocks noChangeArrowheads="1"/>
            </p:cNvSpPr>
            <p:nvPr/>
          </p:nvSpPr>
          <p:spPr bwMode="auto">
            <a:xfrm>
              <a:off x="1230" y="2371"/>
              <a:ext cx="726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11" name="Rectangle 9"/>
            <p:cNvSpPr>
              <a:spLocks noChangeArrowheads="1"/>
            </p:cNvSpPr>
            <p:nvPr/>
          </p:nvSpPr>
          <p:spPr bwMode="auto">
            <a:xfrm>
              <a:off x="990" y="1843"/>
              <a:ext cx="726" cy="1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5612" name="Rectangle 24"/>
            <p:cNvSpPr>
              <a:spLocks noChangeArrowheads="1"/>
            </p:cNvSpPr>
            <p:nvPr/>
          </p:nvSpPr>
          <p:spPr bwMode="auto">
            <a:xfrm>
              <a:off x="244" y="1829"/>
              <a:ext cx="1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3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 </a:t>
              </a:r>
              <a:r>
                <a:rPr lang="en-US" altLang="en-US" sz="1800" i="1"/>
                <a:t>+ </a:t>
              </a:r>
              <a:r>
                <a:rPr lang="en-US" altLang="en-US" sz="1800"/>
                <a:t>1</a:t>
              </a:r>
              <a:r>
                <a:rPr lang="en-US" altLang="en-US" sz="1800" i="1"/>
                <a:t> ) x</a:t>
              </a:r>
              <a:r>
                <a:rPr lang="en-US" altLang="en-US" sz="1800" i="1" baseline="30000"/>
                <a:t>6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5</a:t>
              </a:r>
            </a:p>
          </p:txBody>
        </p:sp>
        <p:sp>
          <p:nvSpPr>
            <p:cNvPr id="25613" name="Line 25"/>
            <p:cNvSpPr>
              <a:spLocks noChangeShapeType="1"/>
            </p:cNvSpPr>
            <p:nvPr/>
          </p:nvSpPr>
          <p:spPr bwMode="auto">
            <a:xfrm>
              <a:off x="1057" y="1819"/>
              <a:ext cx="1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26"/>
            <p:cNvSpPr>
              <a:spLocks noChangeArrowheads="1"/>
            </p:cNvSpPr>
            <p:nvPr/>
          </p:nvSpPr>
          <p:spPr bwMode="auto">
            <a:xfrm>
              <a:off x="956" y="1565"/>
              <a:ext cx="7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3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2 </a:t>
              </a:r>
              <a:r>
                <a:rPr lang="en-US" altLang="en-US" sz="1800" i="1"/>
                <a:t>+ x</a:t>
              </a:r>
            </a:p>
          </p:txBody>
        </p:sp>
        <p:sp>
          <p:nvSpPr>
            <p:cNvPr id="25615" name="Rectangle 27"/>
            <p:cNvSpPr>
              <a:spLocks noChangeArrowheads="1"/>
            </p:cNvSpPr>
            <p:nvPr/>
          </p:nvSpPr>
          <p:spPr bwMode="auto">
            <a:xfrm>
              <a:off x="948" y="2021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6 </a:t>
              </a:r>
              <a:r>
                <a:rPr lang="en-US" altLang="en-US" sz="1800" i="1"/>
                <a:t>+        x</a:t>
              </a:r>
              <a:r>
                <a:rPr lang="en-US" altLang="en-US" sz="1800" i="1" baseline="30000"/>
                <a:t>4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3</a:t>
              </a:r>
            </a:p>
          </p:txBody>
        </p:sp>
        <p:sp>
          <p:nvSpPr>
            <p:cNvPr id="25616" name="Line 28"/>
            <p:cNvSpPr>
              <a:spLocks noChangeShapeType="1"/>
            </p:cNvSpPr>
            <p:nvPr/>
          </p:nvSpPr>
          <p:spPr bwMode="auto">
            <a:xfrm>
              <a:off x="1073" y="2267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Rectangle 29"/>
            <p:cNvSpPr>
              <a:spLocks noChangeArrowheads="1"/>
            </p:cNvSpPr>
            <p:nvPr/>
          </p:nvSpPr>
          <p:spPr bwMode="auto">
            <a:xfrm>
              <a:off x="1212" y="2325"/>
              <a:ext cx="7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5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4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3</a:t>
              </a:r>
            </a:p>
          </p:txBody>
        </p:sp>
        <p:sp>
          <p:nvSpPr>
            <p:cNvPr id="25618" name="Rectangle 30"/>
            <p:cNvSpPr>
              <a:spLocks noChangeArrowheads="1"/>
            </p:cNvSpPr>
            <p:nvPr/>
          </p:nvSpPr>
          <p:spPr bwMode="auto">
            <a:xfrm>
              <a:off x="1212" y="2541"/>
              <a:ext cx="10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5 </a:t>
              </a:r>
              <a:r>
                <a:rPr lang="en-US" altLang="en-US" sz="1800" i="1"/>
                <a:t>+        x</a:t>
              </a:r>
              <a:r>
                <a:rPr lang="en-US" altLang="en-US" sz="1800" i="1" baseline="30000"/>
                <a:t>3 </a:t>
              </a:r>
              <a:r>
                <a:rPr lang="en-US" altLang="en-US" sz="1800" i="1"/>
                <a:t>+ x</a:t>
              </a:r>
              <a:r>
                <a:rPr lang="en-US" altLang="en-US" sz="1800" i="1" baseline="30000"/>
                <a:t>2</a:t>
              </a:r>
            </a:p>
          </p:txBody>
        </p:sp>
        <p:sp>
          <p:nvSpPr>
            <p:cNvPr id="25619" name="Line 31"/>
            <p:cNvSpPr>
              <a:spLocks noChangeShapeType="1"/>
            </p:cNvSpPr>
            <p:nvPr/>
          </p:nvSpPr>
          <p:spPr bwMode="auto">
            <a:xfrm>
              <a:off x="1233" y="2763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Rectangle 32"/>
            <p:cNvSpPr>
              <a:spLocks noChangeArrowheads="1"/>
            </p:cNvSpPr>
            <p:nvPr/>
          </p:nvSpPr>
          <p:spPr bwMode="auto">
            <a:xfrm>
              <a:off x="1492" y="2805"/>
              <a:ext cx="8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4 </a:t>
              </a:r>
              <a:r>
                <a:rPr lang="en-US" altLang="en-US" sz="1800" i="1"/>
                <a:t>+        x</a:t>
              </a:r>
              <a:r>
                <a:rPr lang="en-US" altLang="en-US" sz="1800" i="1" baseline="30000"/>
                <a:t>2</a:t>
              </a:r>
            </a:p>
          </p:txBody>
        </p:sp>
        <p:sp>
          <p:nvSpPr>
            <p:cNvPr id="25621" name="Rectangle 33"/>
            <p:cNvSpPr>
              <a:spLocks noChangeArrowheads="1"/>
            </p:cNvSpPr>
            <p:nvPr/>
          </p:nvSpPr>
          <p:spPr bwMode="auto">
            <a:xfrm>
              <a:off x="1492" y="3013"/>
              <a:ext cx="10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/>
                <a:t>x</a:t>
              </a:r>
              <a:r>
                <a:rPr lang="en-US" altLang="en-US" sz="1800" i="1" baseline="30000"/>
                <a:t>4 </a:t>
              </a:r>
              <a:r>
                <a:rPr lang="en-US" altLang="en-US" sz="1800" i="1"/>
                <a:t>+        x</a:t>
              </a:r>
              <a:r>
                <a:rPr lang="en-US" altLang="en-US" sz="1800" i="1" baseline="30000"/>
                <a:t>2 </a:t>
              </a:r>
              <a:r>
                <a:rPr lang="en-US" altLang="en-US" sz="1800" i="1"/>
                <a:t>+ x</a:t>
              </a:r>
            </a:p>
          </p:txBody>
        </p:sp>
        <p:sp>
          <p:nvSpPr>
            <p:cNvPr id="25622" name="Line 34"/>
            <p:cNvSpPr>
              <a:spLocks noChangeShapeType="1"/>
            </p:cNvSpPr>
            <p:nvPr/>
          </p:nvSpPr>
          <p:spPr bwMode="auto">
            <a:xfrm>
              <a:off x="1521" y="3251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Rectangle 35"/>
            <p:cNvSpPr>
              <a:spLocks noChangeArrowheads="1"/>
            </p:cNvSpPr>
            <p:nvPr/>
          </p:nvSpPr>
          <p:spPr bwMode="auto">
            <a:xfrm>
              <a:off x="2316" y="327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latin typeface="Geneva" charset="0"/>
                </a:rPr>
                <a:t>x</a:t>
              </a:r>
            </a:p>
          </p:txBody>
        </p:sp>
      </p:grpSp>
      <p:sp>
        <p:nvSpPr>
          <p:cNvPr id="25606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Polynomial example: </a:t>
            </a:r>
            <a:r>
              <a:rPr lang="en-US" altLang="en-US" sz="3500" i="1"/>
              <a:t>k </a:t>
            </a:r>
            <a:r>
              <a:rPr lang="en-US" altLang="en-US" sz="3500"/>
              <a:t>= 4, </a:t>
            </a:r>
            <a:r>
              <a:rPr lang="en-US" altLang="en-US" sz="3500" i="1"/>
              <a:t>n–k </a:t>
            </a:r>
            <a:r>
              <a:rPr lang="en-US" altLang="en-US" sz="3500"/>
              <a:t>= 3</a:t>
            </a:r>
          </a:p>
        </p:txBody>
      </p:sp>
      <p:sp>
        <p:nvSpPr>
          <p:cNvPr id="915502" name="Rectangle 4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60464"/>
            <a:ext cx="9663113" cy="1220787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Generator polynomial:  </a:t>
            </a:r>
            <a:r>
              <a:rPr lang="en-US" altLang="en-US" sz="2200" i="1" dirty="0"/>
              <a:t>g(x)= x</a:t>
            </a:r>
            <a:r>
              <a:rPr lang="en-US" altLang="en-US" sz="2200" i="1" baseline="30000" dirty="0"/>
              <a:t>3 </a:t>
            </a:r>
            <a:r>
              <a:rPr lang="en-US" altLang="en-US" sz="2200" i="1" dirty="0"/>
              <a:t>+ x + </a:t>
            </a:r>
            <a:r>
              <a:rPr lang="en-US" altLang="en-US" sz="2200" dirty="0"/>
              <a:t>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Information: (1,1,0,0)            </a:t>
            </a:r>
            <a:r>
              <a:rPr lang="en-US" altLang="en-US" sz="2200" i="1" dirty="0" err="1"/>
              <a:t>i</a:t>
            </a:r>
            <a:r>
              <a:rPr lang="en-US" altLang="en-US" sz="2200" i="1" dirty="0"/>
              <a:t>(x) = x</a:t>
            </a:r>
            <a:r>
              <a:rPr lang="en-US" altLang="en-US" sz="2200" i="1" baseline="30000" dirty="0"/>
              <a:t>3</a:t>
            </a:r>
            <a:r>
              <a:rPr lang="en-US" altLang="en-US" sz="2200" i="1" dirty="0"/>
              <a:t> + x</a:t>
            </a:r>
            <a:r>
              <a:rPr lang="en-US" altLang="en-US" sz="2200" i="1" baseline="30000" dirty="0"/>
              <a:t>2</a:t>
            </a:r>
            <a:endParaRPr lang="en-US" altLang="en-US" sz="22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dirty="0"/>
              <a:t>Encoding:    </a:t>
            </a:r>
            <a:r>
              <a:rPr lang="en-US" altLang="en-US" sz="2200" i="1" dirty="0"/>
              <a:t>x</a:t>
            </a:r>
            <a:r>
              <a:rPr lang="en-US" altLang="en-US" sz="2200" i="1" baseline="30000" dirty="0"/>
              <a:t>3</a:t>
            </a:r>
            <a:r>
              <a:rPr lang="en-US" altLang="en-US" sz="2200" i="1" dirty="0"/>
              <a:t>i(x) = x</a:t>
            </a:r>
            <a:r>
              <a:rPr lang="en-US" altLang="en-US" sz="2200" i="1" baseline="30000" dirty="0"/>
              <a:t>6</a:t>
            </a:r>
            <a:r>
              <a:rPr lang="en-US" altLang="en-US" sz="2200" i="1" dirty="0"/>
              <a:t> + x</a:t>
            </a:r>
            <a:r>
              <a:rPr lang="en-US" altLang="en-US" sz="2200" i="1" baseline="30000" dirty="0"/>
              <a:t>5</a:t>
            </a:r>
            <a:r>
              <a:rPr lang="en-US" altLang="en-US" sz="2200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1656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15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15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1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95" grpId="0"/>
      <p:bldP spid="9155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11734800" cy="902368"/>
          </a:xfrm>
        </p:spPr>
        <p:txBody>
          <a:bodyPr/>
          <a:lstStyle/>
          <a:p>
            <a:pPr eaLnBrk="1" hangingPunct="1"/>
            <a:r>
              <a:rPr lang="en-US" altLang="en-US" sz="3500"/>
              <a:t>The </a:t>
            </a:r>
            <a:r>
              <a:rPr lang="en-US" altLang="en-US" sz="3500" i="1"/>
              <a:t>Pattern</a:t>
            </a:r>
            <a:r>
              <a:rPr lang="en-US" altLang="en-US" sz="3500"/>
              <a:t> in Polynomial Coding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09600" y="1477963"/>
            <a:ext cx="9915525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All </a:t>
            </a:r>
            <a:r>
              <a:rPr lang="en-US" altLang="en-US" sz="2600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codewords</a:t>
            </a: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satisfy the following pattern: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686209" y="2867025"/>
            <a:ext cx="10881360" cy="5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All </a:t>
            </a:r>
            <a:r>
              <a:rPr lang="en-US" altLang="en-US" sz="2600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codewords</a:t>
            </a: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are a multiple of g(x)!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Receiver should divide received n-tuple by g(x) and check if remainder is zero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If remainder is nonzero, then received n-tuple is not a </a:t>
            </a:r>
            <a:r>
              <a:rPr lang="en-US" altLang="en-US" sz="2600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codeword</a:t>
            </a:r>
            <a:endParaRPr lang="en-US" altLang="en-US" sz="26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1909764" y="2084388"/>
            <a:ext cx="839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/>
              <a:t>b(x) = x</a:t>
            </a:r>
            <a:r>
              <a:rPr lang="en-US" altLang="en-US" sz="2800" i="1" baseline="30000"/>
              <a:t>n-k</a:t>
            </a:r>
            <a:r>
              <a:rPr lang="en-US" altLang="en-US" sz="2800" i="1"/>
              <a:t>i(x) + r(x) = q(x)g(x) + r(x) + r(x) = q(x)g(x) </a:t>
            </a:r>
          </a:p>
        </p:txBody>
      </p:sp>
    </p:spTree>
    <p:extLst>
      <p:ext uri="{BB962C8B-B14F-4D97-AF65-F5344CB8AC3E}">
        <p14:creationId xmlns:p14="http://schemas.microsoft.com/office/powerpoint/2010/main" val="27316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Standard Generator Polynomials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6875" y="1585685"/>
            <a:ext cx="7772400" cy="4114800"/>
          </a:xfrm>
          <a:noFill/>
        </p:spPr>
        <p:txBody>
          <a:bodyPr vert="horz" lIns="90488" tIns="44450" rIns="90488" bIns="44450" rtlCol="0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CRC-8: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CRC-16: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CCITT-16: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CCITT-32: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2554426" y="1061811"/>
            <a:ext cx="3446457" cy="3667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CRC = cyclic redundancy check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4765814" y="4516210"/>
            <a:ext cx="2555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HDLC, XMODEM, V.41</a:t>
            </a:r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4773751" y="5214710"/>
            <a:ext cx="2390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IEEE 802, DoD, V.42 </a:t>
            </a:r>
          </a:p>
        </p:txBody>
      </p:sp>
      <p:sp>
        <p:nvSpPr>
          <p:cNvPr id="27655" name="Rectangle 15"/>
          <p:cNvSpPr>
            <a:spLocks noChangeArrowheads="1"/>
          </p:cNvSpPr>
          <p:nvPr/>
        </p:nvSpPr>
        <p:spPr bwMode="auto">
          <a:xfrm>
            <a:off x="4765814" y="3252561"/>
            <a:ext cx="86241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Bisync</a:t>
            </a:r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4765814" y="2115910"/>
            <a:ext cx="663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ATM</a:t>
            </a:r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1151076" y="2130198"/>
            <a:ext cx="269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= x</a:t>
            </a:r>
            <a:r>
              <a:rPr lang="en-US" altLang="en-US" sz="1800" i="1" baseline="30000"/>
              <a:t>8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2 </a:t>
            </a:r>
            <a:r>
              <a:rPr lang="en-US" altLang="en-US" sz="1800" i="1"/>
              <a:t>+ x +</a:t>
            </a:r>
            <a:r>
              <a:rPr lang="en-US" altLang="en-US" sz="1800"/>
              <a:t> 1</a:t>
            </a:r>
          </a:p>
        </p:txBody>
      </p:sp>
      <p:sp>
        <p:nvSpPr>
          <p:cNvPr id="27658" name="Text Box 18"/>
          <p:cNvSpPr txBox="1">
            <a:spLocks noChangeArrowheads="1"/>
          </p:cNvSpPr>
          <p:nvPr/>
        </p:nvSpPr>
        <p:spPr bwMode="auto">
          <a:xfrm>
            <a:off x="1143139" y="3250973"/>
            <a:ext cx="2695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= x</a:t>
            </a:r>
            <a:r>
              <a:rPr lang="en-US" altLang="en-US" sz="1800" i="1" baseline="30000"/>
              <a:t>16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15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2</a:t>
            </a:r>
            <a:r>
              <a:rPr lang="en-US" altLang="en-US" sz="1800" i="1"/>
              <a:t> +</a:t>
            </a:r>
            <a:r>
              <a:rPr lang="en-US" altLang="en-US" sz="1800"/>
              <a:t>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= (</a:t>
            </a:r>
            <a:r>
              <a:rPr lang="en-US" altLang="en-US" sz="1800" i="1"/>
              <a:t>x</a:t>
            </a:r>
            <a:r>
              <a:rPr lang="en-US" altLang="en-US" sz="1800"/>
              <a:t> + 1)(</a:t>
            </a:r>
            <a:r>
              <a:rPr lang="en-US" altLang="en-US" sz="1800" i="1"/>
              <a:t>x</a:t>
            </a:r>
            <a:r>
              <a:rPr lang="en-US" altLang="en-US" sz="1800" i="1" baseline="30000"/>
              <a:t>15 </a:t>
            </a:r>
            <a:r>
              <a:rPr lang="en-US" altLang="en-US" sz="1800" i="1"/>
              <a:t>+ x +</a:t>
            </a:r>
            <a:r>
              <a:rPr lang="en-US" altLang="en-US" sz="1800"/>
              <a:t> 1)</a:t>
            </a:r>
          </a:p>
        </p:txBody>
      </p:sp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1149489" y="4584473"/>
            <a:ext cx="269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= x</a:t>
            </a:r>
            <a:r>
              <a:rPr lang="en-US" altLang="en-US" sz="1800" i="1" baseline="30000"/>
              <a:t>16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12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5</a:t>
            </a:r>
            <a:r>
              <a:rPr lang="en-US" altLang="en-US" sz="1800" i="1"/>
              <a:t> +</a:t>
            </a:r>
            <a:r>
              <a:rPr lang="en-US" altLang="en-US" sz="1800"/>
              <a:t> 1</a:t>
            </a:r>
          </a:p>
        </p:txBody>
      </p:sp>
      <p:sp>
        <p:nvSpPr>
          <p:cNvPr id="27660" name="Text Box 20"/>
          <p:cNvSpPr txBox="1">
            <a:spLocks noChangeArrowheads="1"/>
          </p:cNvSpPr>
          <p:nvPr/>
        </p:nvSpPr>
        <p:spPr bwMode="auto">
          <a:xfrm>
            <a:off x="1124088" y="5643336"/>
            <a:ext cx="729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= x</a:t>
            </a:r>
            <a:r>
              <a:rPr lang="en-US" altLang="en-US" sz="1800" i="1" baseline="30000"/>
              <a:t>32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26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23</a:t>
            </a:r>
            <a:r>
              <a:rPr lang="en-US" altLang="en-US" sz="1800" i="1"/>
              <a:t> +</a:t>
            </a:r>
            <a:r>
              <a:rPr lang="en-US" altLang="en-US" sz="1800"/>
              <a:t> </a:t>
            </a:r>
            <a:r>
              <a:rPr lang="en-US" altLang="en-US" sz="1800" i="1"/>
              <a:t>x</a:t>
            </a:r>
            <a:r>
              <a:rPr lang="en-US" altLang="en-US" sz="1800" i="1" baseline="30000"/>
              <a:t>22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16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12</a:t>
            </a:r>
            <a:r>
              <a:rPr lang="en-US" altLang="en-US" sz="1800" i="1"/>
              <a:t> + x</a:t>
            </a:r>
            <a:r>
              <a:rPr lang="en-US" altLang="en-US" sz="1800" i="1" baseline="30000"/>
              <a:t>11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10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8</a:t>
            </a:r>
            <a:r>
              <a:rPr lang="en-US" altLang="en-US" sz="1800" i="1"/>
              <a:t> +</a:t>
            </a:r>
            <a:r>
              <a:rPr lang="en-US" altLang="en-US" sz="1800" i="1" baseline="-25000"/>
              <a:t> </a:t>
            </a:r>
            <a:r>
              <a:rPr lang="en-US" altLang="en-US" sz="1800" i="1"/>
              <a:t>x</a:t>
            </a:r>
            <a:r>
              <a:rPr lang="en-US" altLang="en-US" sz="1800" i="1" baseline="30000"/>
              <a:t>7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5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4</a:t>
            </a:r>
            <a:r>
              <a:rPr lang="en-US" altLang="en-US" sz="1800" i="1"/>
              <a:t> + x</a:t>
            </a:r>
            <a:r>
              <a:rPr lang="en-US" altLang="en-US" sz="1800" i="1" baseline="30000"/>
              <a:t>2 </a:t>
            </a:r>
            <a:r>
              <a:rPr lang="en-US" altLang="en-US" sz="1800" i="1"/>
              <a:t>+ x</a:t>
            </a:r>
            <a:r>
              <a:rPr lang="en-US" altLang="en-US" sz="1800" i="1" baseline="30000"/>
              <a:t> </a:t>
            </a:r>
            <a:r>
              <a:rPr lang="en-US" altLang="en-US" sz="1800" i="1"/>
              <a:t>+ </a:t>
            </a:r>
            <a:r>
              <a:rPr lang="en-US" altLang="en-US" sz="18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8121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Line Coding?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Mapping of binary information sequence into the digital signal that enters the channel</a:t>
            </a:r>
          </a:p>
          <a:p>
            <a:pPr lvl="1" eaLnBrk="1" hangingPunct="1"/>
            <a:r>
              <a:rPr lang="en-US" altLang="en-US" smtClean="0"/>
              <a:t>Ex. “1” maps to +A square pulse; “0” to –A pulse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85" y="2547257"/>
            <a:ext cx="6270171" cy="4180114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5610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coding examples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003635" y="1787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2108201" y="1154113"/>
            <a:ext cx="7583488" cy="5340350"/>
            <a:chOff x="368" y="727"/>
            <a:chExt cx="4777" cy="3364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68" y="1862"/>
              <a:ext cx="88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NRZ-inverted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(differential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encoding)</a:t>
              </a:r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411" y="796"/>
              <a:ext cx="6" cy="31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1807" y="766"/>
              <a:ext cx="7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2203" y="766"/>
              <a:ext cx="7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599" y="766"/>
              <a:ext cx="7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2996" y="766"/>
              <a:ext cx="6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3392" y="766"/>
              <a:ext cx="6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3768" y="764"/>
              <a:ext cx="6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185" y="766"/>
              <a:ext cx="5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581" y="766"/>
              <a:ext cx="5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4977" y="766"/>
              <a:ext cx="5" cy="312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1418" y="1148"/>
              <a:ext cx="37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413" y="1032"/>
              <a:ext cx="401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2210" y="1039"/>
              <a:ext cx="395" cy="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000" y="1031"/>
              <a:ext cx="1191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1542" y="743"/>
              <a:ext cx="16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1948" y="74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2341" y="74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2736" y="727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3131" y="74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3538" y="74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301" y="74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4698" y="743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0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3927" y="743"/>
              <a:ext cx="1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1</a:t>
              </a:r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1426" y="2243"/>
              <a:ext cx="3711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1421" y="2119"/>
              <a:ext cx="791" cy="1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V="1">
              <a:off x="3776" y="2118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3771" y="2119"/>
              <a:ext cx="120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1418" y="2780"/>
              <a:ext cx="37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1421" y="2664"/>
              <a:ext cx="393" cy="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2212" y="2787"/>
              <a:ext cx="394" cy="1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2996" y="2666"/>
              <a:ext cx="402" cy="12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3398" y="2781"/>
              <a:ext cx="378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3776" y="2667"/>
              <a:ext cx="415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1426" y="1653"/>
              <a:ext cx="37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Rectangle 40"/>
            <p:cNvSpPr>
              <a:spLocks noChangeArrowheads="1"/>
            </p:cNvSpPr>
            <p:nvPr/>
          </p:nvSpPr>
          <p:spPr bwMode="auto">
            <a:xfrm>
              <a:off x="3002" y="1535"/>
              <a:ext cx="1189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3" name="Rectangle 41"/>
            <p:cNvSpPr>
              <a:spLocks noChangeArrowheads="1"/>
            </p:cNvSpPr>
            <p:nvPr/>
          </p:nvSpPr>
          <p:spPr bwMode="auto">
            <a:xfrm>
              <a:off x="4186" y="1653"/>
              <a:ext cx="796" cy="1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>
              <a:off x="1418" y="3304"/>
              <a:ext cx="37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1417" y="3184"/>
              <a:ext cx="203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3776" y="3187"/>
              <a:ext cx="201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4379" y="3187"/>
              <a:ext cx="211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1620" y="3303"/>
              <a:ext cx="388" cy="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2410" y="3306"/>
              <a:ext cx="400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0" name="Rectangle 48"/>
            <p:cNvSpPr>
              <a:spLocks noChangeArrowheads="1"/>
            </p:cNvSpPr>
            <p:nvPr/>
          </p:nvSpPr>
          <p:spPr bwMode="auto">
            <a:xfrm>
              <a:off x="3216" y="3304"/>
              <a:ext cx="182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1" name="Rectangle 49"/>
            <p:cNvSpPr>
              <a:spLocks noChangeArrowheads="1"/>
            </p:cNvSpPr>
            <p:nvPr/>
          </p:nvSpPr>
          <p:spPr bwMode="auto">
            <a:xfrm>
              <a:off x="3608" y="3301"/>
              <a:ext cx="168" cy="1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4591" y="3300"/>
              <a:ext cx="182" cy="1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1418" y="3803"/>
              <a:ext cx="37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1418" y="3678"/>
              <a:ext cx="1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1595" y="3685"/>
              <a:ext cx="0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>
              <a:off x="1811" y="3686"/>
              <a:ext cx="190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7" name="Rectangle 55"/>
            <p:cNvSpPr>
              <a:spLocks noChangeArrowheads="1"/>
            </p:cNvSpPr>
            <p:nvPr/>
          </p:nvSpPr>
          <p:spPr bwMode="auto">
            <a:xfrm>
              <a:off x="2405" y="3678"/>
              <a:ext cx="191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8" name="Rectangle 56"/>
            <p:cNvSpPr>
              <a:spLocks noChangeArrowheads="1"/>
            </p:cNvSpPr>
            <p:nvPr/>
          </p:nvSpPr>
          <p:spPr bwMode="auto">
            <a:xfrm>
              <a:off x="2789" y="3686"/>
              <a:ext cx="395" cy="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49" name="Rectangle 57"/>
            <p:cNvSpPr>
              <a:spLocks noChangeArrowheads="1"/>
            </p:cNvSpPr>
            <p:nvPr/>
          </p:nvSpPr>
          <p:spPr bwMode="auto">
            <a:xfrm>
              <a:off x="4191" y="3686"/>
              <a:ext cx="190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0" name="Rectangle 58"/>
            <p:cNvSpPr>
              <a:spLocks noChangeArrowheads="1"/>
            </p:cNvSpPr>
            <p:nvPr/>
          </p:nvSpPr>
          <p:spPr bwMode="auto">
            <a:xfrm>
              <a:off x="4582" y="3678"/>
              <a:ext cx="190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1" name="Rectangle 59"/>
            <p:cNvSpPr>
              <a:spLocks noChangeArrowheads="1"/>
            </p:cNvSpPr>
            <p:nvPr/>
          </p:nvSpPr>
          <p:spPr bwMode="auto">
            <a:xfrm>
              <a:off x="1597" y="3805"/>
              <a:ext cx="213" cy="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2" name="Rectangle 60"/>
            <p:cNvSpPr>
              <a:spLocks noChangeArrowheads="1"/>
            </p:cNvSpPr>
            <p:nvPr/>
          </p:nvSpPr>
          <p:spPr bwMode="auto">
            <a:xfrm>
              <a:off x="2599" y="3803"/>
              <a:ext cx="190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3" name="Rectangle 61"/>
            <p:cNvSpPr>
              <a:spLocks noChangeArrowheads="1"/>
            </p:cNvSpPr>
            <p:nvPr/>
          </p:nvSpPr>
          <p:spPr bwMode="auto">
            <a:xfrm>
              <a:off x="3990" y="3802"/>
              <a:ext cx="199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4" name="Rectangle 62"/>
            <p:cNvSpPr>
              <a:spLocks noChangeArrowheads="1"/>
            </p:cNvSpPr>
            <p:nvPr/>
          </p:nvSpPr>
          <p:spPr bwMode="auto">
            <a:xfrm>
              <a:off x="4382" y="3802"/>
              <a:ext cx="197" cy="1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5" name="Rectangle 63"/>
            <p:cNvSpPr>
              <a:spLocks noChangeArrowheads="1"/>
            </p:cNvSpPr>
            <p:nvPr/>
          </p:nvSpPr>
          <p:spPr bwMode="auto">
            <a:xfrm>
              <a:off x="4771" y="3796"/>
              <a:ext cx="211" cy="1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6" name="Rectangle 64"/>
            <p:cNvSpPr>
              <a:spLocks noChangeArrowheads="1"/>
            </p:cNvSpPr>
            <p:nvPr/>
          </p:nvSpPr>
          <p:spPr bwMode="auto">
            <a:xfrm>
              <a:off x="2212" y="2250"/>
              <a:ext cx="789" cy="12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7" name="Rectangle 65"/>
            <p:cNvSpPr>
              <a:spLocks noChangeArrowheads="1"/>
            </p:cNvSpPr>
            <p:nvPr/>
          </p:nvSpPr>
          <p:spPr bwMode="auto">
            <a:xfrm>
              <a:off x="3392" y="2249"/>
              <a:ext cx="382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8" name="Rectangle 66"/>
            <p:cNvSpPr>
              <a:spLocks noChangeArrowheads="1"/>
            </p:cNvSpPr>
            <p:nvPr/>
          </p:nvSpPr>
          <p:spPr bwMode="auto">
            <a:xfrm>
              <a:off x="3977" y="3301"/>
              <a:ext cx="402" cy="1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59" name="Rectangle 67"/>
            <p:cNvSpPr>
              <a:spLocks noChangeArrowheads="1"/>
            </p:cNvSpPr>
            <p:nvPr/>
          </p:nvSpPr>
          <p:spPr bwMode="auto">
            <a:xfrm>
              <a:off x="3184" y="3802"/>
              <a:ext cx="403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2004" y="3802"/>
              <a:ext cx="401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1" name="Rectangle 69"/>
            <p:cNvSpPr>
              <a:spLocks noChangeArrowheads="1"/>
            </p:cNvSpPr>
            <p:nvPr/>
          </p:nvSpPr>
          <p:spPr bwMode="auto">
            <a:xfrm>
              <a:off x="2810" y="3183"/>
              <a:ext cx="403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2" name="Rectangle 70"/>
            <p:cNvSpPr>
              <a:spLocks noChangeArrowheads="1"/>
            </p:cNvSpPr>
            <p:nvPr/>
          </p:nvSpPr>
          <p:spPr bwMode="auto">
            <a:xfrm>
              <a:off x="2008" y="3183"/>
              <a:ext cx="402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3" name="Rectangle 71"/>
            <p:cNvSpPr>
              <a:spLocks noChangeArrowheads="1"/>
            </p:cNvSpPr>
            <p:nvPr/>
          </p:nvSpPr>
          <p:spPr bwMode="auto">
            <a:xfrm>
              <a:off x="1807" y="1653"/>
              <a:ext cx="396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4" name="Rectangle 72"/>
            <p:cNvSpPr>
              <a:spLocks noChangeArrowheads="1"/>
            </p:cNvSpPr>
            <p:nvPr/>
          </p:nvSpPr>
          <p:spPr bwMode="auto">
            <a:xfrm>
              <a:off x="2606" y="1653"/>
              <a:ext cx="394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5" name="Rectangle 73"/>
            <p:cNvSpPr>
              <a:spLocks noChangeArrowheads="1"/>
            </p:cNvSpPr>
            <p:nvPr/>
          </p:nvSpPr>
          <p:spPr bwMode="auto">
            <a:xfrm>
              <a:off x="1406" y="1534"/>
              <a:ext cx="401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6" name="Rectangle 74"/>
            <p:cNvSpPr>
              <a:spLocks noChangeArrowheads="1"/>
            </p:cNvSpPr>
            <p:nvPr/>
          </p:nvSpPr>
          <p:spPr bwMode="auto">
            <a:xfrm>
              <a:off x="2203" y="1534"/>
              <a:ext cx="403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7" name="Rectangle 75"/>
            <p:cNvSpPr>
              <a:spLocks noChangeArrowheads="1"/>
            </p:cNvSpPr>
            <p:nvPr/>
          </p:nvSpPr>
          <p:spPr bwMode="auto">
            <a:xfrm>
              <a:off x="3397" y="3184"/>
              <a:ext cx="211" cy="11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8" name="Rectangle 76"/>
            <p:cNvSpPr>
              <a:spLocks noChangeArrowheads="1"/>
            </p:cNvSpPr>
            <p:nvPr/>
          </p:nvSpPr>
          <p:spPr bwMode="auto">
            <a:xfrm>
              <a:off x="3588" y="3678"/>
              <a:ext cx="402" cy="11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69" name="Rectangle 77"/>
            <p:cNvSpPr>
              <a:spLocks noChangeArrowheads="1"/>
            </p:cNvSpPr>
            <p:nvPr/>
          </p:nvSpPr>
          <p:spPr bwMode="auto">
            <a:xfrm>
              <a:off x="4774" y="3187"/>
              <a:ext cx="214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70" name="Rectangle 78"/>
            <p:cNvSpPr>
              <a:spLocks noChangeArrowheads="1"/>
            </p:cNvSpPr>
            <p:nvPr/>
          </p:nvSpPr>
          <p:spPr bwMode="auto">
            <a:xfrm>
              <a:off x="3002" y="2131"/>
              <a:ext cx="390" cy="1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271" name="Rectangle 79"/>
            <p:cNvSpPr>
              <a:spLocks noChangeArrowheads="1"/>
            </p:cNvSpPr>
            <p:nvPr/>
          </p:nvSpPr>
          <p:spPr bwMode="auto">
            <a:xfrm>
              <a:off x="685" y="997"/>
              <a:ext cx="59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Unipolar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NRZ</a:t>
              </a:r>
            </a:p>
          </p:txBody>
        </p:sp>
        <p:sp>
          <p:nvSpPr>
            <p:cNvPr id="8272" name="Rectangle 80"/>
            <p:cNvSpPr>
              <a:spLocks noChangeArrowheads="1"/>
            </p:cNvSpPr>
            <p:nvPr/>
          </p:nvSpPr>
          <p:spPr bwMode="auto">
            <a:xfrm>
              <a:off x="642" y="2623"/>
              <a:ext cx="63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Bipolar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encoding</a:t>
              </a:r>
            </a:p>
          </p:txBody>
        </p:sp>
        <p:sp>
          <p:nvSpPr>
            <p:cNvPr id="8273" name="Rectangle 81"/>
            <p:cNvSpPr>
              <a:spLocks noChangeArrowheads="1"/>
            </p:cNvSpPr>
            <p:nvPr/>
          </p:nvSpPr>
          <p:spPr bwMode="auto">
            <a:xfrm>
              <a:off x="489" y="3123"/>
              <a:ext cx="79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Manchester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encoding</a:t>
              </a:r>
            </a:p>
          </p:txBody>
        </p:sp>
        <p:sp>
          <p:nvSpPr>
            <p:cNvPr id="8274" name="Rectangle 82"/>
            <p:cNvSpPr>
              <a:spLocks noChangeArrowheads="1"/>
            </p:cNvSpPr>
            <p:nvPr/>
          </p:nvSpPr>
          <p:spPr bwMode="auto">
            <a:xfrm>
              <a:off x="489" y="3569"/>
              <a:ext cx="79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Differential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Manchester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encoding</a:t>
              </a:r>
            </a:p>
          </p:txBody>
        </p:sp>
        <p:sp>
          <p:nvSpPr>
            <p:cNvPr id="8275" name="Rectangle 83"/>
            <p:cNvSpPr>
              <a:spLocks noChangeArrowheads="1"/>
            </p:cNvSpPr>
            <p:nvPr/>
          </p:nvSpPr>
          <p:spPr bwMode="auto">
            <a:xfrm>
              <a:off x="563" y="1558"/>
              <a:ext cx="7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Polar NRZ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6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/>
              <a:t>Unipolar &amp; Polar </a:t>
            </a:r>
            <a:br>
              <a:rPr lang="en-US" altLang="en-US" sz="3500" dirty="0"/>
            </a:br>
            <a:r>
              <a:rPr lang="en-US" altLang="en-US" sz="3500" dirty="0"/>
              <a:t>Non-Return-to-Zero (NRZ)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9897" y="3117851"/>
            <a:ext cx="5228953" cy="3883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chemeClr val="tx2"/>
                </a:solidFill>
              </a:rPr>
              <a:t>Unipolar NRZ</a:t>
            </a:r>
          </a:p>
          <a:p>
            <a:pPr eaLnBrk="1" hangingPunct="1"/>
            <a:r>
              <a:rPr lang="en-US" altLang="en-US" sz="2400" dirty="0"/>
              <a:t>“1” maps to +A pulse</a:t>
            </a:r>
          </a:p>
          <a:p>
            <a:pPr eaLnBrk="1" hangingPunct="1"/>
            <a:r>
              <a:rPr lang="en-US" altLang="en-US" sz="2400" dirty="0"/>
              <a:t>“0” maps to no pulse</a:t>
            </a:r>
          </a:p>
          <a:p>
            <a:pPr eaLnBrk="1" hangingPunct="1"/>
            <a:r>
              <a:rPr lang="en-US" altLang="en-US" sz="2400" dirty="0"/>
              <a:t>High Average Power</a:t>
            </a:r>
          </a:p>
          <a:p>
            <a:pPr eaLnBrk="1" hangingPunct="1"/>
            <a:r>
              <a:rPr lang="en-US" altLang="en-US" sz="2400" dirty="0"/>
              <a:t>Long strings of A or 0</a:t>
            </a:r>
          </a:p>
          <a:p>
            <a:pPr lvl="1" eaLnBrk="1" hangingPunct="1"/>
            <a:r>
              <a:rPr lang="en-US" altLang="en-US" dirty="0" smtClean="0"/>
              <a:t>Poor timing</a:t>
            </a:r>
          </a:p>
          <a:p>
            <a:pPr lvl="1" eaLnBrk="1" hangingPunct="1"/>
            <a:r>
              <a:rPr lang="en-US" altLang="en-US" dirty="0" smtClean="0"/>
              <a:t>Low-frequency content</a:t>
            </a:r>
          </a:p>
          <a:p>
            <a:pPr eaLnBrk="1" hangingPunct="1"/>
            <a:r>
              <a:rPr lang="en-US" altLang="en-US" sz="2400" dirty="0"/>
              <a:t>Simple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799" y="3117851"/>
            <a:ext cx="5514703" cy="3883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chemeClr val="tx2"/>
                </a:solidFill>
              </a:rPr>
              <a:t>Polar NRZ</a:t>
            </a:r>
          </a:p>
          <a:p>
            <a:pPr eaLnBrk="1" hangingPunct="1"/>
            <a:r>
              <a:rPr lang="en-US" altLang="en-US" sz="2400" dirty="0"/>
              <a:t>“1” maps to +A/2 pulse</a:t>
            </a:r>
          </a:p>
          <a:p>
            <a:pPr eaLnBrk="1" hangingPunct="1"/>
            <a:r>
              <a:rPr lang="en-US" altLang="en-US" sz="2400" dirty="0"/>
              <a:t>“0” maps to –A/2 pulse</a:t>
            </a:r>
          </a:p>
          <a:p>
            <a:pPr eaLnBrk="1" hangingPunct="1"/>
            <a:r>
              <a:rPr lang="en-US" altLang="en-US" sz="2400" dirty="0"/>
              <a:t>Better Average Power</a:t>
            </a:r>
            <a:endParaRPr lang="en-US" altLang="ko-KR" sz="2400" dirty="0">
              <a:ea typeface="굴림" pitchFamily="34" charset="-127"/>
            </a:endParaRPr>
          </a:p>
          <a:p>
            <a:pPr eaLnBrk="1" hangingPunct="1"/>
            <a:r>
              <a:rPr lang="en-US" altLang="en-US" sz="2400" dirty="0"/>
              <a:t>Long strings of +A/2 or –A/2</a:t>
            </a:r>
          </a:p>
          <a:p>
            <a:pPr lvl="1" eaLnBrk="1" hangingPunct="1"/>
            <a:r>
              <a:rPr lang="en-US" altLang="en-US" dirty="0" smtClean="0"/>
              <a:t>Poor timing </a:t>
            </a:r>
          </a:p>
          <a:p>
            <a:pPr lvl="1" eaLnBrk="1" hangingPunct="1"/>
            <a:r>
              <a:rPr lang="en-US" altLang="en-US" dirty="0" smtClean="0"/>
              <a:t>Low-frequency content</a:t>
            </a:r>
          </a:p>
          <a:p>
            <a:pPr eaLnBrk="1" hangingPunct="1"/>
            <a:r>
              <a:rPr lang="en-US" altLang="en-US" sz="2400" dirty="0"/>
              <a:t>Simple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698875" y="1109664"/>
            <a:ext cx="5715000" cy="1951037"/>
            <a:chOff x="1030" y="195"/>
            <a:chExt cx="4371" cy="1493"/>
          </a:xfrm>
        </p:grpSpPr>
        <p:sp>
          <p:nvSpPr>
            <p:cNvPr id="9224" name="Line 6"/>
            <p:cNvSpPr>
              <a:spLocks noChangeShapeType="1"/>
            </p:cNvSpPr>
            <p:nvPr/>
          </p:nvSpPr>
          <p:spPr bwMode="auto">
            <a:xfrm>
              <a:off x="1037" y="278"/>
              <a:ext cx="3" cy="141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Line 7"/>
            <p:cNvSpPr>
              <a:spLocks noChangeShapeType="1"/>
            </p:cNvSpPr>
            <p:nvPr/>
          </p:nvSpPr>
          <p:spPr bwMode="auto">
            <a:xfrm>
              <a:off x="1500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1963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2426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0"/>
            <p:cNvSpPr>
              <a:spLocks noChangeShapeType="1"/>
            </p:cNvSpPr>
            <p:nvPr/>
          </p:nvSpPr>
          <p:spPr bwMode="auto">
            <a:xfrm>
              <a:off x="2889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1"/>
            <p:cNvSpPr>
              <a:spLocks noChangeShapeType="1"/>
            </p:cNvSpPr>
            <p:nvPr/>
          </p:nvSpPr>
          <p:spPr bwMode="auto">
            <a:xfrm>
              <a:off x="3352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12"/>
            <p:cNvSpPr>
              <a:spLocks noChangeShapeType="1"/>
            </p:cNvSpPr>
            <p:nvPr/>
          </p:nvSpPr>
          <p:spPr bwMode="auto">
            <a:xfrm>
              <a:off x="3792" y="240"/>
              <a:ext cx="3" cy="14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>
              <a:off x="4278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4741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15"/>
            <p:cNvSpPr>
              <a:spLocks noChangeShapeType="1"/>
            </p:cNvSpPr>
            <p:nvPr/>
          </p:nvSpPr>
          <p:spPr bwMode="auto">
            <a:xfrm>
              <a:off x="5204" y="243"/>
              <a:ext cx="3" cy="14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>
              <a:off x="1045" y="706"/>
              <a:ext cx="43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Rectangle 17"/>
            <p:cNvSpPr>
              <a:spLocks noChangeArrowheads="1"/>
            </p:cNvSpPr>
            <p:nvPr/>
          </p:nvSpPr>
          <p:spPr bwMode="auto">
            <a:xfrm>
              <a:off x="1039" y="566"/>
              <a:ext cx="468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36" name="Rectangle 18"/>
            <p:cNvSpPr>
              <a:spLocks noChangeArrowheads="1"/>
            </p:cNvSpPr>
            <p:nvPr/>
          </p:nvSpPr>
          <p:spPr bwMode="auto">
            <a:xfrm>
              <a:off x="1963" y="568"/>
              <a:ext cx="46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37" name="Rectangle 19"/>
            <p:cNvSpPr>
              <a:spLocks noChangeArrowheads="1"/>
            </p:cNvSpPr>
            <p:nvPr/>
          </p:nvSpPr>
          <p:spPr bwMode="auto">
            <a:xfrm>
              <a:off x="2894" y="564"/>
              <a:ext cx="139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38" name="Rectangle 20"/>
            <p:cNvSpPr>
              <a:spLocks noChangeArrowheads="1"/>
            </p:cNvSpPr>
            <p:nvPr/>
          </p:nvSpPr>
          <p:spPr bwMode="auto">
            <a:xfrm>
              <a:off x="1189" y="213"/>
              <a:ext cx="19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9239" name="Rectangle 21"/>
            <p:cNvSpPr>
              <a:spLocks noChangeArrowheads="1"/>
            </p:cNvSpPr>
            <p:nvPr/>
          </p:nvSpPr>
          <p:spPr bwMode="auto">
            <a:xfrm>
              <a:off x="1663" y="213"/>
              <a:ext cx="2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9240" name="Rectangle 22"/>
            <p:cNvSpPr>
              <a:spLocks noChangeArrowheads="1"/>
            </p:cNvSpPr>
            <p:nvPr/>
          </p:nvSpPr>
          <p:spPr bwMode="auto">
            <a:xfrm>
              <a:off x="2124" y="213"/>
              <a:ext cx="23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9241" name="Rectangle 23"/>
            <p:cNvSpPr>
              <a:spLocks noChangeArrowheads="1"/>
            </p:cNvSpPr>
            <p:nvPr/>
          </p:nvSpPr>
          <p:spPr bwMode="auto">
            <a:xfrm>
              <a:off x="2587" y="195"/>
              <a:ext cx="2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9242" name="Rectangle 24"/>
            <p:cNvSpPr>
              <a:spLocks noChangeArrowheads="1"/>
            </p:cNvSpPr>
            <p:nvPr/>
          </p:nvSpPr>
          <p:spPr bwMode="auto">
            <a:xfrm>
              <a:off x="3047" y="213"/>
              <a:ext cx="2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9243" name="Rectangle 25"/>
            <p:cNvSpPr>
              <a:spLocks noChangeArrowheads="1"/>
            </p:cNvSpPr>
            <p:nvPr/>
          </p:nvSpPr>
          <p:spPr bwMode="auto">
            <a:xfrm>
              <a:off x="3521" y="213"/>
              <a:ext cx="23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9244" name="Rectangle 26"/>
            <p:cNvSpPr>
              <a:spLocks noChangeArrowheads="1"/>
            </p:cNvSpPr>
            <p:nvPr/>
          </p:nvSpPr>
          <p:spPr bwMode="auto">
            <a:xfrm>
              <a:off x="4415" y="213"/>
              <a:ext cx="23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9245" name="Rectangle 27"/>
            <p:cNvSpPr>
              <a:spLocks noChangeArrowheads="1"/>
            </p:cNvSpPr>
            <p:nvPr/>
          </p:nvSpPr>
          <p:spPr bwMode="auto">
            <a:xfrm>
              <a:off x="4879" y="213"/>
              <a:ext cx="238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978" y="213"/>
              <a:ext cx="22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9247" name="Line 29"/>
            <p:cNvSpPr>
              <a:spLocks noChangeShapeType="1"/>
            </p:cNvSpPr>
            <p:nvPr/>
          </p:nvSpPr>
          <p:spPr bwMode="auto">
            <a:xfrm>
              <a:off x="1054" y="1320"/>
              <a:ext cx="43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30"/>
            <p:cNvSpPr>
              <a:spLocks noChangeArrowheads="1"/>
            </p:cNvSpPr>
            <p:nvPr/>
          </p:nvSpPr>
          <p:spPr bwMode="auto">
            <a:xfrm>
              <a:off x="2896" y="1177"/>
              <a:ext cx="139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49" name="Rectangle 31"/>
            <p:cNvSpPr>
              <a:spLocks noChangeArrowheads="1"/>
            </p:cNvSpPr>
            <p:nvPr/>
          </p:nvSpPr>
          <p:spPr bwMode="auto">
            <a:xfrm>
              <a:off x="4281" y="1320"/>
              <a:ext cx="930" cy="1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50" name="Rectangle 32"/>
            <p:cNvSpPr>
              <a:spLocks noChangeArrowheads="1"/>
            </p:cNvSpPr>
            <p:nvPr/>
          </p:nvSpPr>
          <p:spPr bwMode="auto">
            <a:xfrm>
              <a:off x="1500" y="1320"/>
              <a:ext cx="463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51" name="Rectangle 33"/>
            <p:cNvSpPr>
              <a:spLocks noChangeArrowheads="1"/>
            </p:cNvSpPr>
            <p:nvPr/>
          </p:nvSpPr>
          <p:spPr bwMode="auto">
            <a:xfrm>
              <a:off x="2433" y="1320"/>
              <a:ext cx="461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52" name="Rectangle 34"/>
            <p:cNvSpPr>
              <a:spLocks noChangeArrowheads="1"/>
            </p:cNvSpPr>
            <p:nvPr/>
          </p:nvSpPr>
          <p:spPr bwMode="auto">
            <a:xfrm>
              <a:off x="1030" y="1176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53" name="Rectangle 35"/>
            <p:cNvSpPr>
              <a:spLocks noChangeArrowheads="1"/>
            </p:cNvSpPr>
            <p:nvPr/>
          </p:nvSpPr>
          <p:spPr bwMode="auto">
            <a:xfrm>
              <a:off x="1963" y="1176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2101850" y="158908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Unipolar NRZ</a:t>
            </a:r>
          </a:p>
        </p:txBody>
      </p: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2422525" y="2389188"/>
            <a:ext cx="125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Polar NRZ</a:t>
            </a:r>
          </a:p>
        </p:txBody>
      </p:sp>
    </p:spTree>
    <p:extLst>
      <p:ext uri="{BB962C8B-B14F-4D97-AF65-F5344CB8AC3E}">
        <p14:creationId xmlns:p14="http://schemas.microsoft.com/office/powerpoint/2010/main" val="7089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Bipolar Code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331" y="3035301"/>
            <a:ext cx="10646229" cy="338137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Three signal levels:  {-A, 0, +A}</a:t>
            </a:r>
          </a:p>
          <a:p>
            <a:pPr eaLnBrk="1" hangingPunct="1"/>
            <a:r>
              <a:rPr lang="en-US" altLang="en-US" sz="2600" dirty="0"/>
              <a:t>“1” maps to +A or –A in alternation</a:t>
            </a:r>
          </a:p>
          <a:p>
            <a:pPr eaLnBrk="1" hangingPunct="1"/>
            <a:r>
              <a:rPr lang="en-US" altLang="en-US" sz="2600" dirty="0"/>
              <a:t>“0” maps to no pulse</a:t>
            </a:r>
          </a:p>
          <a:p>
            <a:pPr eaLnBrk="1" hangingPunct="1"/>
            <a:r>
              <a:rPr lang="en-US" altLang="en-US" sz="2600" dirty="0"/>
              <a:t>String of 1s produces a square wave</a:t>
            </a:r>
          </a:p>
          <a:p>
            <a:pPr lvl="1" eaLnBrk="1" hangingPunct="1"/>
            <a:r>
              <a:rPr lang="en-US" altLang="en-US" sz="2200" dirty="0"/>
              <a:t>Spectrum centered at </a:t>
            </a:r>
            <a:r>
              <a:rPr lang="en-US" altLang="en-US" sz="2200" i="1" dirty="0"/>
              <a:t>T</a:t>
            </a:r>
            <a:r>
              <a:rPr lang="en-US" altLang="en-US" sz="2200" dirty="0"/>
              <a:t>/2</a:t>
            </a:r>
          </a:p>
          <a:p>
            <a:pPr eaLnBrk="1" hangingPunct="1"/>
            <a:r>
              <a:rPr lang="en-US" altLang="en-US" sz="2600" dirty="0"/>
              <a:t>Long string of 0s causes receiver to lose synch</a:t>
            </a:r>
          </a:p>
          <a:p>
            <a:pPr eaLnBrk="1" hangingPunct="1"/>
            <a:r>
              <a:rPr lang="en-US" altLang="en-US" sz="2600" dirty="0"/>
              <a:t>Zero-substitution codes 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440114" y="1173164"/>
            <a:ext cx="6573837" cy="1690687"/>
            <a:chOff x="1040" y="1927"/>
            <a:chExt cx="4352" cy="1119"/>
          </a:xfrm>
        </p:grpSpPr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1040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1503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7"/>
            <p:cNvSpPr>
              <a:spLocks noChangeShapeType="1"/>
            </p:cNvSpPr>
            <p:nvPr/>
          </p:nvSpPr>
          <p:spPr bwMode="auto">
            <a:xfrm>
              <a:off x="1966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2429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>
              <a:off x="2892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3355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>
              <a:off x="3795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>
              <a:off x="4281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3"/>
            <p:cNvSpPr>
              <a:spLocks noChangeShapeType="1"/>
            </p:cNvSpPr>
            <p:nvPr/>
          </p:nvSpPr>
          <p:spPr bwMode="auto">
            <a:xfrm>
              <a:off x="4744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>
              <a:off x="5207" y="1927"/>
              <a:ext cx="2" cy="111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1189" y="2089"/>
              <a:ext cx="19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1663" y="2089"/>
              <a:ext cx="2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2125" y="2089"/>
              <a:ext cx="2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59" name="Rectangle 18"/>
            <p:cNvSpPr>
              <a:spLocks noChangeArrowheads="1"/>
            </p:cNvSpPr>
            <p:nvPr/>
          </p:nvSpPr>
          <p:spPr bwMode="auto">
            <a:xfrm>
              <a:off x="2585" y="2071"/>
              <a:ext cx="20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3047" y="2089"/>
              <a:ext cx="2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3522" y="2089"/>
              <a:ext cx="2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4415" y="2089"/>
              <a:ext cx="2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4879" y="2089"/>
              <a:ext cx="20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3978" y="2089"/>
              <a:ext cx="22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0265" name="Line 24"/>
            <p:cNvSpPr>
              <a:spLocks noChangeShapeType="1"/>
            </p:cNvSpPr>
            <p:nvPr/>
          </p:nvSpPr>
          <p:spPr bwMode="auto">
            <a:xfrm>
              <a:off x="1045" y="2690"/>
              <a:ext cx="43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25"/>
            <p:cNvSpPr>
              <a:spLocks noChangeArrowheads="1"/>
            </p:cNvSpPr>
            <p:nvPr/>
          </p:nvSpPr>
          <p:spPr bwMode="auto">
            <a:xfrm>
              <a:off x="1048" y="2548"/>
              <a:ext cx="459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267" name="Rectangle 26"/>
            <p:cNvSpPr>
              <a:spLocks noChangeArrowheads="1"/>
            </p:cNvSpPr>
            <p:nvPr/>
          </p:nvSpPr>
          <p:spPr bwMode="auto">
            <a:xfrm>
              <a:off x="1973" y="2688"/>
              <a:ext cx="460" cy="13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268" name="Rectangle 27"/>
            <p:cNvSpPr>
              <a:spLocks noChangeArrowheads="1"/>
            </p:cNvSpPr>
            <p:nvPr/>
          </p:nvSpPr>
          <p:spPr bwMode="auto">
            <a:xfrm>
              <a:off x="2890" y="2541"/>
              <a:ext cx="469" cy="1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Rectangle 28"/>
            <p:cNvSpPr>
              <a:spLocks noChangeArrowheads="1"/>
            </p:cNvSpPr>
            <p:nvPr/>
          </p:nvSpPr>
          <p:spPr bwMode="auto">
            <a:xfrm>
              <a:off x="3359" y="2691"/>
              <a:ext cx="442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Rectangle 29"/>
            <p:cNvSpPr>
              <a:spLocks noChangeArrowheads="1"/>
            </p:cNvSpPr>
            <p:nvPr/>
          </p:nvSpPr>
          <p:spPr bwMode="auto">
            <a:xfrm>
              <a:off x="3801" y="2543"/>
              <a:ext cx="485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0245" name="Text Box 30"/>
          <p:cNvSpPr txBox="1">
            <a:spLocks noChangeArrowheads="1"/>
          </p:cNvSpPr>
          <p:nvPr/>
        </p:nvSpPr>
        <p:spPr bwMode="auto">
          <a:xfrm>
            <a:off x="1838325" y="1966913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Bipolar Encoding</a:t>
            </a:r>
          </a:p>
        </p:txBody>
      </p:sp>
    </p:spTree>
    <p:extLst>
      <p:ext uri="{BB962C8B-B14F-4D97-AF65-F5344CB8AC3E}">
        <p14:creationId xmlns:p14="http://schemas.microsoft.com/office/powerpoint/2010/main" val="22493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Manchester code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2331" y="2676526"/>
            <a:ext cx="10842172" cy="315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“1” maps into A/2 first </a:t>
            </a:r>
            <a:r>
              <a:rPr lang="en-US" altLang="en-US" sz="2400" i="1" dirty="0"/>
              <a:t>T</a:t>
            </a:r>
            <a:r>
              <a:rPr lang="en-US" altLang="en-US" sz="2400" dirty="0"/>
              <a:t>/2, -A/2 last T/2</a:t>
            </a:r>
          </a:p>
          <a:p>
            <a:pPr eaLnBrk="1" hangingPunct="1"/>
            <a:r>
              <a:rPr lang="en-US" altLang="en-US" sz="2400" dirty="0"/>
              <a:t>“0” maps into -A/2 first </a:t>
            </a:r>
            <a:r>
              <a:rPr lang="en-US" altLang="en-US" sz="2400" i="1" dirty="0"/>
              <a:t>T</a:t>
            </a:r>
            <a:r>
              <a:rPr lang="en-US" altLang="en-US" sz="2400" dirty="0"/>
              <a:t>/2, A/2 last </a:t>
            </a:r>
            <a:r>
              <a:rPr lang="en-US" altLang="en-US" sz="2400" i="1" dirty="0"/>
              <a:t>T</a:t>
            </a:r>
            <a:r>
              <a:rPr lang="en-US" altLang="en-US" sz="2400" dirty="0"/>
              <a:t>/2</a:t>
            </a:r>
          </a:p>
          <a:p>
            <a:pPr eaLnBrk="1" hangingPunct="1"/>
            <a:r>
              <a:rPr lang="en-US" altLang="en-US" sz="2400" dirty="0"/>
              <a:t>Every interval has transition in middle</a:t>
            </a:r>
          </a:p>
          <a:p>
            <a:pPr lvl="1" eaLnBrk="1" hangingPunct="1"/>
            <a:r>
              <a:rPr lang="en-US" altLang="en-US" dirty="0" smtClean="0"/>
              <a:t>Timing recovery easy</a:t>
            </a:r>
          </a:p>
          <a:p>
            <a:pPr lvl="1" eaLnBrk="1" hangingPunct="1"/>
            <a:r>
              <a:rPr lang="en-US" altLang="en-US" dirty="0" smtClean="0"/>
              <a:t>Uses double the minimum bandwidth</a:t>
            </a:r>
          </a:p>
          <a:p>
            <a:pPr eaLnBrk="1" hangingPunct="1"/>
            <a:r>
              <a:rPr lang="en-US" altLang="en-US" sz="2400" dirty="0"/>
              <a:t>Simple to implement</a:t>
            </a:r>
          </a:p>
          <a:p>
            <a:pPr eaLnBrk="1" hangingPunct="1"/>
            <a:r>
              <a:rPr lang="en-US" altLang="en-US" sz="2400" dirty="0"/>
              <a:t>Used in 10-Mbps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/>
              <a:t>Ethernet &amp; other LAN standards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3873500" y="1119188"/>
            <a:ext cx="6019800" cy="1465262"/>
            <a:chOff x="1041" y="2609"/>
            <a:chExt cx="4351" cy="1059"/>
          </a:xfrm>
        </p:grpSpPr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1041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504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1967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2430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2893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3356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3796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4282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4745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5208" y="2609"/>
              <a:ext cx="2" cy="1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189" y="2747"/>
              <a:ext cx="19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1663" y="2747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1282" name="Rectangle 18"/>
            <p:cNvSpPr>
              <a:spLocks noChangeArrowheads="1"/>
            </p:cNvSpPr>
            <p:nvPr/>
          </p:nvSpPr>
          <p:spPr bwMode="auto">
            <a:xfrm>
              <a:off x="2125" y="2747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1283" name="Rectangle 19"/>
            <p:cNvSpPr>
              <a:spLocks noChangeArrowheads="1"/>
            </p:cNvSpPr>
            <p:nvPr/>
          </p:nvSpPr>
          <p:spPr bwMode="auto">
            <a:xfrm>
              <a:off x="2585" y="2729"/>
              <a:ext cx="22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3047" y="2747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522" y="2747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4416" y="2747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4879" y="2747"/>
              <a:ext cx="22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978" y="2747"/>
              <a:ext cx="226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1045" y="3326"/>
              <a:ext cx="43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1044" y="3180"/>
              <a:ext cx="237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801" y="3184"/>
              <a:ext cx="235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4505" y="3184"/>
              <a:ext cx="247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1281" y="3324"/>
              <a:ext cx="453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2204" y="3321"/>
              <a:ext cx="468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147" y="3326"/>
              <a:ext cx="21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04" y="3322"/>
              <a:ext cx="197" cy="14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4754" y="3321"/>
              <a:ext cx="212" cy="1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036" y="3322"/>
              <a:ext cx="469" cy="14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2672" y="3179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1734" y="3179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301" name="Rectangle 37"/>
            <p:cNvSpPr>
              <a:spLocks noChangeArrowheads="1"/>
            </p:cNvSpPr>
            <p:nvPr/>
          </p:nvSpPr>
          <p:spPr bwMode="auto">
            <a:xfrm>
              <a:off x="3358" y="3181"/>
              <a:ext cx="246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4967" y="3184"/>
              <a:ext cx="251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69" name="Text Box 39"/>
          <p:cNvSpPr txBox="1">
            <a:spLocks noChangeArrowheads="1"/>
          </p:cNvSpPr>
          <p:nvPr/>
        </p:nvSpPr>
        <p:spPr bwMode="auto">
          <a:xfrm>
            <a:off x="2130425" y="1738313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Manchester Encoding</a:t>
            </a:r>
          </a:p>
        </p:txBody>
      </p:sp>
    </p:spTree>
    <p:extLst>
      <p:ext uri="{BB962C8B-B14F-4D97-AF65-F5344CB8AC3E}">
        <p14:creationId xmlns:p14="http://schemas.microsoft.com/office/powerpoint/2010/main" val="36737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Differential Coding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3587751"/>
            <a:ext cx="10789920" cy="1508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“1” mapped into transition in signal level</a:t>
            </a:r>
          </a:p>
          <a:p>
            <a:pPr eaLnBrk="1" hangingPunct="1"/>
            <a:r>
              <a:rPr lang="en-US" altLang="en-US" sz="2400" dirty="0"/>
              <a:t>“0” mapped into no transition in signal level</a:t>
            </a:r>
          </a:p>
          <a:p>
            <a:pPr eaLnBrk="1" hangingPunct="1"/>
            <a:r>
              <a:rPr lang="en-US" altLang="en-US" sz="2400" dirty="0"/>
              <a:t>Also used with Manchester coding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80349" y="1546225"/>
            <a:ext cx="1401027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NRZ-inverted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(differential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encoding)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3375026" y="1143000"/>
            <a:ext cx="6607175" cy="2495550"/>
            <a:chOff x="1040" y="2024"/>
            <a:chExt cx="4352" cy="1644"/>
          </a:xfrm>
        </p:grpSpPr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>
              <a:off x="1040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503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966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429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2892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>
              <a:off x="3355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>
              <a:off x="3795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4281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4744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5207" y="2024"/>
              <a:ext cx="3" cy="16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1188" y="2103"/>
              <a:ext cx="19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1663" y="2103"/>
              <a:ext cx="20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2307" name="Rectangle 18"/>
            <p:cNvSpPr>
              <a:spLocks noChangeArrowheads="1"/>
            </p:cNvSpPr>
            <p:nvPr/>
          </p:nvSpPr>
          <p:spPr bwMode="auto">
            <a:xfrm>
              <a:off x="2125" y="2103"/>
              <a:ext cx="20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2308" name="Rectangle 19"/>
            <p:cNvSpPr>
              <a:spLocks noChangeArrowheads="1"/>
            </p:cNvSpPr>
            <p:nvPr/>
          </p:nvSpPr>
          <p:spPr bwMode="auto">
            <a:xfrm>
              <a:off x="2585" y="2085"/>
              <a:ext cx="20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2309" name="Rectangle 20"/>
            <p:cNvSpPr>
              <a:spLocks noChangeArrowheads="1"/>
            </p:cNvSpPr>
            <p:nvPr/>
          </p:nvSpPr>
          <p:spPr bwMode="auto">
            <a:xfrm>
              <a:off x="3047" y="2103"/>
              <a:ext cx="20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2310" name="Rectangle 21"/>
            <p:cNvSpPr>
              <a:spLocks noChangeArrowheads="1"/>
            </p:cNvSpPr>
            <p:nvPr/>
          </p:nvSpPr>
          <p:spPr bwMode="auto">
            <a:xfrm>
              <a:off x="3522" y="2103"/>
              <a:ext cx="20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2311" name="Rectangle 22"/>
            <p:cNvSpPr>
              <a:spLocks noChangeArrowheads="1"/>
            </p:cNvSpPr>
            <p:nvPr/>
          </p:nvSpPr>
          <p:spPr bwMode="auto">
            <a:xfrm>
              <a:off x="4415" y="2103"/>
              <a:ext cx="20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2312" name="Rectangle 23"/>
            <p:cNvSpPr>
              <a:spLocks noChangeArrowheads="1"/>
            </p:cNvSpPr>
            <p:nvPr/>
          </p:nvSpPr>
          <p:spPr bwMode="auto">
            <a:xfrm>
              <a:off x="4879" y="2103"/>
              <a:ext cx="20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2313" name="Rectangle 24"/>
            <p:cNvSpPr>
              <a:spLocks noChangeArrowheads="1"/>
            </p:cNvSpPr>
            <p:nvPr/>
          </p:nvSpPr>
          <p:spPr bwMode="auto">
            <a:xfrm>
              <a:off x="3979" y="2103"/>
              <a:ext cx="22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2314" name="Line 25"/>
            <p:cNvSpPr>
              <a:spLocks noChangeShapeType="1"/>
            </p:cNvSpPr>
            <p:nvPr/>
          </p:nvSpPr>
          <p:spPr bwMode="auto">
            <a:xfrm>
              <a:off x="1054" y="2646"/>
              <a:ext cx="4338" cy="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26"/>
            <p:cNvSpPr>
              <a:spLocks noChangeArrowheads="1"/>
            </p:cNvSpPr>
            <p:nvPr/>
          </p:nvSpPr>
          <p:spPr bwMode="auto">
            <a:xfrm>
              <a:off x="1048" y="2495"/>
              <a:ext cx="925" cy="1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6" name="Line 27"/>
            <p:cNvSpPr>
              <a:spLocks noChangeShapeType="1"/>
            </p:cNvSpPr>
            <p:nvPr/>
          </p:nvSpPr>
          <p:spPr bwMode="auto">
            <a:xfrm flipV="1">
              <a:off x="3801" y="2494"/>
              <a:ext cx="0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28"/>
            <p:cNvSpPr>
              <a:spLocks noChangeShapeType="1"/>
            </p:cNvSpPr>
            <p:nvPr/>
          </p:nvSpPr>
          <p:spPr bwMode="auto">
            <a:xfrm>
              <a:off x="3795" y="2495"/>
              <a:ext cx="14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Rectangle 29"/>
            <p:cNvSpPr>
              <a:spLocks noChangeArrowheads="1"/>
            </p:cNvSpPr>
            <p:nvPr/>
          </p:nvSpPr>
          <p:spPr bwMode="auto">
            <a:xfrm>
              <a:off x="1973" y="2654"/>
              <a:ext cx="922" cy="1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19" name="Rectangle 30"/>
            <p:cNvSpPr>
              <a:spLocks noChangeArrowheads="1"/>
            </p:cNvSpPr>
            <p:nvPr/>
          </p:nvSpPr>
          <p:spPr bwMode="auto">
            <a:xfrm>
              <a:off x="3353" y="2653"/>
              <a:ext cx="446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0" name="Rectangle 31"/>
            <p:cNvSpPr>
              <a:spLocks noChangeArrowheads="1"/>
            </p:cNvSpPr>
            <p:nvPr/>
          </p:nvSpPr>
          <p:spPr bwMode="auto">
            <a:xfrm>
              <a:off x="2896" y="2509"/>
              <a:ext cx="455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1" name="Line 32"/>
            <p:cNvSpPr>
              <a:spLocks noChangeShapeType="1"/>
            </p:cNvSpPr>
            <p:nvPr/>
          </p:nvSpPr>
          <p:spPr bwMode="auto">
            <a:xfrm>
              <a:off x="1045" y="3337"/>
              <a:ext cx="43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3"/>
            <p:cNvSpPr>
              <a:spLocks noChangeShapeType="1"/>
            </p:cNvSpPr>
            <p:nvPr/>
          </p:nvSpPr>
          <p:spPr bwMode="auto">
            <a:xfrm>
              <a:off x="1045" y="3185"/>
              <a:ext cx="2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4"/>
            <p:cNvSpPr>
              <a:spLocks noChangeShapeType="1"/>
            </p:cNvSpPr>
            <p:nvPr/>
          </p:nvSpPr>
          <p:spPr bwMode="auto">
            <a:xfrm>
              <a:off x="1252" y="3193"/>
              <a:ext cx="0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5"/>
            <p:cNvSpPr>
              <a:spLocks noChangeArrowheads="1"/>
            </p:cNvSpPr>
            <p:nvPr/>
          </p:nvSpPr>
          <p:spPr bwMode="auto">
            <a:xfrm>
              <a:off x="1504" y="3195"/>
              <a:ext cx="22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5" name="Rectangle 36"/>
            <p:cNvSpPr>
              <a:spLocks noChangeArrowheads="1"/>
            </p:cNvSpPr>
            <p:nvPr/>
          </p:nvSpPr>
          <p:spPr bwMode="auto">
            <a:xfrm>
              <a:off x="2199" y="3196"/>
              <a:ext cx="22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6" name="Rectangle 37"/>
            <p:cNvSpPr>
              <a:spLocks noChangeArrowheads="1"/>
            </p:cNvSpPr>
            <p:nvPr/>
          </p:nvSpPr>
          <p:spPr bwMode="auto">
            <a:xfrm>
              <a:off x="2647" y="3193"/>
              <a:ext cx="46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7" name="Rectangle 38"/>
            <p:cNvSpPr>
              <a:spLocks noChangeArrowheads="1"/>
            </p:cNvSpPr>
            <p:nvPr/>
          </p:nvSpPr>
          <p:spPr bwMode="auto">
            <a:xfrm>
              <a:off x="4286" y="3195"/>
              <a:ext cx="22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8" name="Rectangle 39"/>
            <p:cNvSpPr>
              <a:spLocks noChangeArrowheads="1"/>
            </p:cNvSpPr>
            <p:nvPr/>
          </p:nvSpPr>
          <p:spPr bwMode="auto">
            <a:xfrm>
              <a:off x="4743" y="3196"/>
              <a:ext cx="22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29" name="Rectangle 40"/>
            <p:cNvSpPr>
              <a:spLocks noChangeArrowheads="1"/>
            </p:cNvSpPr>
            <p:nvPr/>
          </p:nvSpPr>
          <p:spPr bwMode="auto">
            <a:xfrm>
              <a:off x="1254" y="3339"/>
              <a:ext cx="249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0" name="Rectangle 41"/>
            <p:cNvSpPr>
              <a:spLocks noChangeArrowheads="1"/>
            </p:cNvSpPr>
            <p:nvPr/>
          </p:nvSpPr>
          <p:spPr bwMode="auto">
            <a:xfrm>
              <a:off x="2425" y="3337"/>
              <a:ext cx="222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1" name="Rectangle 42"/>
            <p:cNvSpPr>
              <a:spLocks noChangeArrowheads="1"/>
            </p:cNvSpPr>
            <p:nvPr/>
          </p:nvSpPr>
          <p:spPr bwMode="auto">
            <a:xfrm>
              <a:off x="4051" y="3336"/>
              <a:ext cx="233" cy="1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2" name="Rectangle 43"/>
            <p:cNvSpPr>
              <a:spLocks noChangeArrowheads="1"/>
            </p:cNvSpPr>
            <p:nvPr/>
          </p:nvSpPr>
          <p:spPr bwMode="auto">
            <a:xfrm>
              <a:off x="4509" y="3336"/>
              <a:ext cx="230" cy="15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3" name="Rectangle 44"/>
            <p:cNvSpPr>
              <a:spLocks noChangeArrowheads="1"/>
            </p:cNvSpPr>
            <p:nvPr/>
          </p:nvSpPr>
          <p:spPr bwMode="auto">
            <a:xfrm>
              <a:off x="4964" y="3338"/>
              <a:ext cx="247" cy="15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4" name="Rectangle 45"/>
            <p:cNvSpPr>
              <a:spLocks noChangeArrowheads="1"/>
            </p:cNvSpPr>
            <p:nvPr/>
          </p:nvSpPr>
          <p:spPr bwMode="auto">
            <a:xfrm>
              <a:off x="3109" y="3336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5" name="Rectangle 46"/>
            <p:cNvSpPr>
              <a:spLocks noChangeArrowheads="1"/>
            </p:cNvSpPr>
            <p:nvPr/>
          </p:nvSpPr>
          <p:spPr bwMode="auto">
            <a:xfrm>
              <a:off x="1729" y="3336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336" name="Rectangle 47"/>
            <p:cNvSpPr>
              <a:spLocks noChangeArrowheads="1"/>
            </p:cNvSpPr>
            <p:nvPr/>
          </p:nvSpPr>
          <p:spPr bwMode="auto">
            <a:xfrm>
              <a:off x="3581" y="3196"/>
              <a:ext cx="470" cy="14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4" name="Rectangle 48"/>
          <p:cNvSpPr>
            <a:spLocks noChangeArrowheads="1"/>
          </p:cNvSpPr>
          <p:nvPr/>
        </p:nvSpPr>
        <p:spPr bwMode="auto">
          <a:xfrm>
            <a:off x="2053198" y="2638425"/>
            <a:ext cx="125515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Differential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Manchester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encoding</a:t>
            </a:r>
          </a:p>
        </p:txBody>
      </p:sp>
    </p:spTree>
    <p:extLst>
      <p:ext uri="{BB962C8B-B14F-4D97-AF65-F5344CB8AC3E}">
        <p14:creationId xmlns:p14="http://schemas.microsoft.com/office/powerpoint/2010/main" val="1961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3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Digital Transmission </a:t>
            </a:r>
            <a:r>
              <a:rPr lang="en-US" altLang="en-US" sz="4400" dirty="0" smtClean="0"/>
              <a:t>Fundamentals</a:t>
            </a:r>
            <a:endParaRPr lang="en-US" altLang="en-US" sz="4400" dirty="0"/>
          </a:p>
        </p:txBody>
      </p:sp>
      <p:sp>
        <p:nvSpPr>
          <p:cNvPr id="9" name="!!Rectangle 3"/>
          <p:cNvSpPr txBox="1">
            <a:spLocks noChangeArrowheads="1"/>
          </p:cNvSpPr>
          <p:nvPr/>
        </p:nvSpPr>
        <p:spPr>
          <a:xfrm>
            <a:off x="4710559" y="2642483"/>
            <a:ext cx="7481441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Line Coding</a:t>
            </a:r>
            <a:endParaRPr lang="en-US" altLang="en-US" sz="3200" dirty="0"/>
          </a:p>
        </p:txBody>
      </p:sp>
      <p:pic>
        <p:nvPicPr>
          <p:cNvPr id="4" name="!!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97" y="3150196"/>
            <a:ext cx="5852160" cy="3901440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6" name="!!Rectangle 5"/>
          <p:cNvSpPr txBox="1">
            <a:spLocks noChangeArrowheads="1"/>
          </p:cNvSpPr>
          <p:nvPr/>
        </p:nvSpPr>
        <p:spPr>
          <a:xfrm>
            <a:off x="4849332" y="3225242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Error Detection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70650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schemas.microsoft.com/office/2006/documentManagement/types"/>
    <ds:schemaRef ds:uri="http://purl.org/dc/terms/"/>
    <ds:schemaRef ds:uri="dffadf15-067a-4e50-a3a9-77b93cbce0b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1652</Words>
  <Application>Microsoft Office PowerPoint</Application>
  <PresentationFormat>Widescreen</PresentationFormat>
  <Paragraphs>330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Geneva</vt:lpstr>
      <vt:lpstr>굴림</vt:lpstr>
      <vt:lpstr>NanumSquareRound ExtraBold</vt:lpstr>
      <vt:lpstr>TmonMonsori Black</vt:lpstr>
      <vt:lpstr>Arial</vt:lpstr>
      <vt:lpstr>Calibri</vt:lpstr>
      <vt:lpstr>Wingdings</vt:lpstr>
      <vt:lpstr>Office Theme</vt:lpstr>
      <vt:lpstr> Lecture 3  Digital Transmission Fundamentals</vt:lpstr>
      <vt:lpstr> Lecture 3  Digital Transmission Fundamentals</vt:lpstr>
      <vt:lpstr>What is Line Coding?</vt:lpstr>
      <vt:lpstr>Line coding examples</vt:lpstr>
      <vt:lpstr>Unipolar &amp; Polar  Non-Return-to-Zero (NRZ)</vt:lpstr>
      <vt:lpstr>Bipolar Code</vt:lpstr>
      <vt:lpstr>Manchester code</vt:lpstr>
      <vt:lpstr>Differential Coding</vt:lpstr>
      <vt:lpstr> Lecture 3  Digital Transmission Fundamentals</vt:lpstr>
      <vt:lpstr> Lecture 3  Digital Transmission Fundamentals</vt:lpstr>
      <vt:lpstr>Error Control</vt:lpstr>
      <vt:lpstr>Key Idea</vt:lpstr>
      <vt:lpstr>Single Parity Check</vt:lpstr>
      <vt:lpstr>Example of Single Parity Code</vt:lpstr>
      <vt:lpstr>Two-Dimensional Parity Check</vt:lpstr>
      <vt:lpstr>Error-detecting capability</vt:lpstr>
      <vt:lpstr>Other Error Detection Codes</vt:lpstr>
      <vt:lpstr>Polynomial Codes</vt:lpstr>
      <vt:lpstr>PowerPoint Presentation</vt:lpstr>
      <vt:lpstr>Binary Polynomial Division</vt:lpstr>
      <vt:lpstr>Polynomial Coding</vt:lpstr>
      <vt:lpstr>Polynomial example: k = 4, n–k = 3</vt:lpstr>
      <vt:lpstr>The Pattern in Polynomial Coding</vt:lpstr>
      <vt:lpstr>Standard Generator Polynomials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31</cp:revision>
  <dcterms:created xsi:type="dcterms:W3CDTF">2020-07-03T17:09:21Z</dcterms:created>
  <dcterms:modified xsi:type="dcterms:W3CDTF">2020-08-10T16:05:55Z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