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handoutMasterIdLst>
    <p:handoutMasterId r:id="rId68"/>
  </p:handoutMasterIdLst>
  <p:sldIdLst>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322"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9" autoAdjust="0"/>
    <p:restoredTop sz="71903" autoAdjust="0"/>
  </p:normalViewPr>
  <p:slideViewPr>
    <p:cSldViewPr snapToGrid="0">
      <p:cViewPr varScale="1">
        <p:scale>
          <a:sx n="53" d="100"/>
          <a:sy n="53" d="100"/>
        </p:scale>
        <p:origin x="750" y="60"/>
      </p:cViewPr>
      <p:guideLst/>
    </p:cSldViewPr>
  </p:slideViewPr>
  <p:notesTextViewPr>
    <p:cViewPr>
      <p:scale>
        <a:sx n="1" d="1"/>
        <a:sy n="1" d="1"/>
      </p:scale>
      <p:origin x="0" y="0"/>
    </p:cViewPr>
  </p:notesTextViewPr>
  <p:sorterViewPr>
    <p:cViewPr>
      <p:scale>
        <a:sx n="190" d="100"/>
        <a:sy n="190" d="100"/>
      </p:scale>
      <p:origin x="0" y="-42518"/>
    </p:cViewPr>
  </p:sorterViewPr>
  <p:notesViewPr>
    <p:cSldViewPr snapToGrid="0">
      <p:cViewPr varScale="1">
        <p:scale>
          <a:sx n="65" d="100"/>
          <a:sy n="65" d="100"/>
        </p:scale>
        <p:origin x="2016"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142A18-7283-4A5A-8FA9-A832EE10E90E}" type="datetimeFigureOut">
              <a:rPr lang="en-US" smtClean="0"/>
              <a:t>11/5/2021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10E35E-1BD7-462B-A7E1-5A0E1DB5D165}" type="slidenum">
              <a:rPr lang="en-US" smtClean="0"/>
              <a:t>‹#›</a:t>
            </a:fld>
            <a:endParaRPr lang="en-US"/>
          </a:p>
        </p:txBody>
      </p:sp>
    </p:spTree>
    <p:extLst>
      <p:ext uri="{BB962C8B-B14F-4D97-AF65-F5344CB8AC3E}">
        <p14:creationId xmlns:p14="http://schemas.microsoft.com/office/powerpoint/2010/main" val="43212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B416F-7A37-4411-BD0E-0905B093BC09}" type="datetimeFigureOut">
              <a:rPr lang="en-US" smtClean="0"/>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0FF71-F283-4729-B089-BAA424F47502}" type="slidenum">
              <a:rPr lang="en-US" smtClean="0"/>
              <a:t>‹#›</a:t>
            </a:fld>
            <a:endParaRPr lang="en-US"/>
          </a:p>
        </p:txBody>
      </p:sp>
    </p:spTree>
    <p:extLst>
      <p:ext uri="{BB962C8B-B14F-4D97-AF65-F5344CB8AC3E}">
        <p14:creationId xmlns:p14="http://schemas.microsoft.com/office/powerpoint/2010/main" val="965575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bmcgahan@INE.com"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blog.ine.com/" TargetMode="External"/><Relationship Id="rId5" Type="http://schemas.openxmlformats.org/officeDocument/2006/relationships/hyperlink" Target="http://www.ieoc.com/" TargetMode="External"/><Relationship Id="rId4" Type="http://schemas.openxmlformats.org/officeDocument/2006/relationships/hyperlink" Target="http://www.ine.com/"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a:t>8.2 IPv6 Network Addresses</a:t>
            </a:r>
            <a:endParaRPr lang="en-GB" b="1" dirty="0"/>
          </a:p>
        </p:txBody>
      </p:sp>
    </p:spTree>
    <p:extLst>
      <p:ext uri="{BB962C8B-B14F-4D97-AF65-F5344CB8AC3E}">
        <p14:creationId xmlns:p14="http://schemas.microsoft.com/office/powerpoint/2010/main" val="4054544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11</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8.2.2.3  Rule 1 – Omitting</a:t>
            </a:r>
            <a:r>
              <a:rPr lang="en-US" baseline="0" dirty="0"/>
              <a:t> Leading 0s</a:t>
            </a:r>
            <a:endParaRPr lang="en-US" dirty="0"/>
          </a:p>
        </p:txBody>
      </p:sp>
    </p:spTree>
    <p:extLst>
      <p:ext uri="{BB962C8B-B14F-4D97-AF65-F5344CB8AC3E}">
        <p14:creationId xmlns:p14="http://schemas.microsoft.com/office/powerpoint/2010/main" val="4155069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12</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8.2.2.4  Rule 2 – Omitting All 0 Segments</a:t>
            </a:r>
          </a:p>
          <a:p>
            <a:pPr>
              <a:lnSpc>
                <a:spcPct val="80000"/>
              </a:lnSpc>
              <a:buFontTx/>
              <a:buNone/>
            </a:pPr>
            <a:endParaRPr lang="en-US" dirty="0"/>
          </a:p>
        </p:txBody>
      </p:sp>
    </p:spTree>
    <p:extLst>
      <p:ext uri="{BB962C8B-B14F-4D97-AF65-F5344CB8AC3E}">
        <p14:creationId xmlns:p14="http://schemas.microsoft.com/office/powerpoint/2010/main" val="421774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13</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8.2.2.4  Rule 2</a:t>
            </a:r>
            <a:r>
              <a:rPr lang="en-US" baseline="0" dirty="0"/>
              <a:t> – Omitting All 0 Segments (cont.)</a:t>
            </a:r>
            <a:endParaRPr lang="en-US" dirty="0"/>
          </a:p>
          <a:p>
            <a:pPr>
              <a:lnSpc>
                <a:spcPct val="80000"/>
              </a:lnSpc>
              <a:buFontTx/>
              <a:buNone/>
            </a:pPr>
            <a:endParaRPr lang="en-US" dirty="0"/>
          </a:p>
        </p:txBody>
      </p:sp>
    </p:spTree>
    <p:extLst>
      <p:ext uri="{BB962C8B-B14F-4D97-AF65-F5344CB8AC3E}">
        <p14:creationId xmlns:p14="http://schemas.microsoft.com/office/powerpoint/2010/main" val="4214696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8.2.3.2  IPv6 Prefix Length</a:t>
            </a:r>
          </a:p>
        </p:txBody>
      </p:sp>
    </p:spTree>
    <p:extLst>
      <p:ext uri="{BB962C8B-B14F-4D97-AF65-F5344CB8AC3E}">
        <p14:creationId xmlns:p14="http://schemas.microsoft.com/office/powerpoint/2010/main" val="3759240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8.2.3.1  IPv6</a:t>
            </a:r>
            <a:r>
              <a:rPr lang="en-US" baseline="0" dirty="0"/>
              <a:t> Address Types</a:t>
            </a:r>
            <a:endParaRPr lang="en-US" dirty="0"/>
          </a:p>
        </p:txBody>
      </p:sp>
    </p:spTree>
    <p:extLst>
      <p:ext uri="{BB962C8B-B14F-4D97-AF65-F5344CB8AC3E}">
        <p14:creationId xmlns:p14="http://schemas.microsoft.com/office/powerpoint/2010/main" val="1433625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8.2.3.1/8.2.3.3  IPv6</a:t>
            </a:r>
            <a:r>
              <a:rPr lang="en-US" baseline="0" dirty="0"/>
              <a:t> Unicast Addresses</a:t>
            </a:r>
            <a:endParaRPr lang="en-US" dirty="0"/>
          </a:p>
        </p:txBody>
      </p:sp>
    </p:spTree>
    <p:extLst>
      <p:ext uri="{BB962C8B-B14F-4D97-AF65-F5344CB8AC3E}">
        <p14:creationId xmlns:p14="http://schemas.microsoft.com/office/powerpoint/2010/main" val="3848591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8.2.3.3  IPv6 Unicast Addresses (cont.)</a:t>
            </a:r>
          </a:p>
        </p:txBody>
      </p:sp>
    </p:spTree>
    <p:extLst>
      <p:ext uri="{BB962C8B-B14F-4D97-AF65-F5344CB8AC3E}">
        <p14:creationId xmlns:p14="http://schemas.microsoft.com/office/powerpoint/2010/main" val="2679970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8.2.3.3</a:t>
            </a:r>
            <a:r>
              <a:rPr lang="en-US" baseline="0" dirty="0"/>
              <a:t>  IPv6 Unicast Addresses (cont.)</a:t>
            </a:r>
            <a:endParaRPr lang="en-US" dirty="0"/>
          </a:p>
        </p:txBody>
      </p:sp>
    </p:spTree>
    <p:extLst>
      <p:ext uri="{BB962C8B-B14F-4D97-AF65-F5344CB8AC3E}">
        <p14:creationId xmlns:p14="http://schemas.microsoft.com/office/powerpoint/2010/main" val="2814724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8.2.3.3  IPv6 Unicast</a:t>
            </a:r>
            <a:r>
              <a:rPr lang="en-US" baseline="0" dirty="0"/>
              <a:t> Addresses (cont.)</a:t>
            </a:r>
            <a:endParaRPr lang="en-US" dirty="0"/>
          </a:p>
        </p:txBody>
      </p:sp>
    </p:spTree>
    <p:extLst>
      <p:ext uri="{BB962C8B-B14F-4D97-AF65-F5344CB8AC3E}">
        <p14:creationId xmlns:p14="http://schemas.microsoft.com/office/powerpoint/2010/main" val="2867421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8.2.3.3  IPv6 Unicast</a:t>
            </a:r>
            <a:r>
              <a:rPr lang="en-US" baseline="0" dirty="0"/>
              <a:t> Addresses (cont.)</a:t>
            </a:r>
            <a:endParaRPr lang="en-US" dirty="0"/>
          </a:p>
        </p:txBody>
      </p:sp>
    </p:spTree>
    <p:extLst>
      <p:ext uri="{BB962C8B-B14F-4D97-AF65-F5344CB8AC3E}">
        <p14:creationId xmlns:p14="http://schemas.microsoft.com/office/powerpoint/2010/main" val="141869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1A4364D-7D8A-FF42-B132-A95366D63434}" type="slidenum">
              <a:rPr lang="en-US" sz="800"/>
              <a:pPr/>
              <a:t>3</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8.2.1.1  The Need for IPv6</a:t>
            </a:r>
          </a:p>
          <a:p>
            <a:pPr>
              <a:lnSpc>
                <a:spcPct val="80000"/>
              </a:lnSpc>
              <a:buFontTx/>
              <a:buNone/>
            </a:pPr>
            <a:endParaRPr lang="en-US" dirty="0"/>
          </a:p>
          <a:p>
            <a:pPr>
              <a:lnSpc>
                <a:spcPct val="80000"/>
              </a:lnSpc>
              <a:buFontTx/>
              <a:buNone/>
            </a:pPr>
            <a:r>
              <a:rPr lang="en-US" dirty="0"/>
              <a:t>&lt;&lt;Five</a:t>
            </a:r>
            <a:r>
              <a:rPr lang="en-US" baseline="0" dirty="0"/>
              <a:t> </a:t>
            </a:r>
            <a:r>
              <a:rPr lang="en-US" dirty="0"/>
              <a:t>RIRs&gt;&gt; (Regional internet Registry</a:t>
            </a:r>
            <a:r>
              <a:rPr lang="en-US" baseline="0" dirty="0"/>
              <a:t>) System</a:t>
            </a:r>
            <a:endParaRPr lang="en-US" dirty="0"/>
          </a:p>
          <a:p>
            <a:pPr>
              <a:lnSpc>
                <a:spcPct val="80000"/>
              </a:lnSpc>
              <a:buFontTx/>
              <a:buNone/>
            </a:pPr>
            <a:r>
              <a:rPr lang="en-US" dirty="0"/>
              <a:t>http://www.cisco.com/web/about/ac123/ac147/archived_issues/ipj_4-4/regional_internet_registries.html</a:t>
            </a:r>
          </a:p>
          <a:p>
            <a:pPr>
              <a:lnSpc>
                <a:spcPct val="80000"/>
              </a:lnSpc>
              <a:buFontTx/>
              <a:buNone/>
            </a:pPr>
            <a:endParaRPr lang="en-US" dirty="0"/>
          </a:p>
          <a:p>
            <a:pPr marL="228600" indent="-228600">
              <a:lnSpc>
                <a:spcPct val="80000"/>
              </a:lnSpc>
              <a:buFontTx/>
              <a:buAutoNum type="arabicPeriod"/>
            </a:pPr>
            <a:r>
              <a:rPr lang="en-US" sz="1200" b="0" i="0" kern="1200" dirty="0">
                <a:solidFill>
                  <a:schemeClr val="tx1"/>
                </a:solidFill>
                <a:latin typeface="Arial" charset="0"/>
                <a:ea typeface="ＭＳ Ｐゴシック" charset="0"/>
                <a:cs typeface="ＭＳ Ｐゴシック" charset="0"/>
              </a:rPr>
              <a:t>RIPE NCC</a:t>
            </a:r>
          </a:p>
          <a:p>
            <a:pPr marL="598487" lvl="1" indent="-228600">
              <a:lnSpc>
                <a:spcPct val="80000"/>
              </a:lnSpc>
              <a:buFontTx/>
              <a:buNone/>
            </a:pPr>
            <a:r>
              <a:rPr lang="en-US" sz="1200" b="0" i="1" kern="1200" dirty="0" err="1">
                <a:solidFill>
                  <a:schemeClr val="tx1"/>
                </a:solidFill>
                <a:latin typeface="Arial" charset="0"/>
                <a:ea typeface="ＭＳ Ｐゴシック" charset="0"/>
                <a:cs typeface="ＭＳ Ｐゴシック" charset="0"/>
              </a:rPr>
              <a:t>Réseaux</a:t>
            </a:r>
            <a:r>
              <a:rPr lang="en-US" sz="1200" b="0" i="1" kern="1200" dirty="0">
                <a:solidFill>
                  <a:schemeClr val="tx1"/>
                </a:solidFill>
                <a:latin typeface="Arial" charset="0"/>
                <a:ea typeface="ＭＳ Ｐゴシック" charset="0"/>
                <a:cs typeface="ＭＳ Ｐゴシック" charset="0"/>
              </a:rPr>
              <a:t> IP </a:t>
            </a:r>
            <a:r>
              <a:rPr lang="en-US" sz="1200" b="0" i="1" kern="1200" dirty="0" err="1">
                <a:solidFill>
                  <a:schemeClr val="tx1"/>
                </a:solidFill>
                <a:latin typeface="Arial" charset="0"/>
                <a:ea typeface="ＭＳ Ｐゴシック" charset="0"/>
                <a:cs typeface="ＭＳ Ｐゴシック" charset="0"/>
              </a:rPr>
              <a:t>Européens</a:t>
            </a:r>
            <a:r>
              <a:rPr lang="en-US" sz="1200" b="0" i="0" kern="1200" dirty="0">
                <a:solidFill>
                  <a:schemeClr val="tx1"/>
                </a:solidFill>
                <a:latin typeface="Arial" charset="0"/>
                <a:ea typeface="ＭＳ Ｐゴシック" charset="0"/>
                <a:cs typeface="ＭＳ Ｐゴシック" charset="0"/>
              </a:rPr>
              <a:t> (RIPE) </a:t>
            </a:r>
          </a:p>
          <a:p>
            <a:pPr marL="598487" lvl="1" indent="-228600">
              <a:lnSpc>
                <a:spcPct val="80000"/>
              </a:lnSpc>
              <a:buFontTx/>
              <a:buNone/>
            </a:pPr>
            <a:r>
              <a:rPr lang="en-US" sz="1200" b="0" i="0" kern="1200" dirty="0">
                <a:solidFill>
                  <a:schemeClr val="tx1"/>
                </a:solidFill>
                <a:latin typeface="Arial" charset="0"/>
                <a:ea typeface="ＭＳ Ｐゴシック" charset="0"/>
                <a:cs typeface="ＭＳ Ｐゴシック" charset="0"/>
              </a:rPr>
              <a:t>RIPE </a:t>
            </a:r>
            <a:r>
              <a:rPr lang="en-US" sz="1200" b="0" i="1" kern="1200" dirty="0">
                <a:solidFill>
                  <a:schemeClr val="tx1"/>
                </a:solidFill>
                <a:latin typeface="Arial" charset="0"/>
                <a:ea typeface="ＭＳ Ｐゴシック" charset="0"/>
                <a:cs typeface="ＭＳ Ｐゴシック" charset="0"/>
              </a:rPr>
              <a:t>Network Coordination Centre</a:t>
            </a:r>
            <a:r>
              <a:rPr lang="en-US" sz="1200" b="0" i="0" kern="1200" dirty="0">
                <a:solidFill>
                  <a:schemeClr val="tx1"/>
                </a:solidFill>
                <a:latin typeface="Arial" charset="0"/>
                <a:ea typeface="ＭＳ Ｐゴシック" charset="0"/>
                <a:cs typeface="ＭＳ Ｐゴシック" charset="0"/>
              </a:rPr>
              <a:t> (NCC) </a:t>
            </a:r>
          </a:p>
          <a:p>
            <a:pPr marL="598487" lvl="1" indent="-228600">
              <a:lnSpc>
                <a:spcPct val="80000"/>
              </a:lnSpc>
              <a:buFontTx/>
              <a:buNone/>
            </a:pPr>
            <a:br>
              <a:rPr lang="en-US" dirty="0"/>
            </a:br>
            <a:r>
              <a:rPr lang="en-US" sz="1200" b="0" i="0" kern="1200" dirty="0">
                <a:solidFill>
                  <a:schemeClr val="tx1"/>
                </a:solidFill>
                <a:latin typeface="Arial" charset="0"/>
                <a:ea typeface="ＭＳ Ｐゴシック" charset="0"/>
                <a:cs typeface="ＭＳ Ｐゴシック" charset="0"/>
              </a:rPr>
              <a:t>While in the United States the Government continued to support and fund registry functions, this was not the case in other parts of the world. In Europe, IP network operators cooperating in </a:t>
            </a:r>
            <a:r>
              <a:rPr lang="en-US" sz="1200" b="0" i="1" kern="1200" dirty="0" err="1">
                <a:solidFill>
                  <a:schemeClr val="tx1"/>
                </a:solidFill>
                <a:latin typeface="Arial" charset="0"/>
                <a:ea typeface="ＭＳ Ｐゴシック" charset="0"/>
                <a:cs typeface="ＭＳ Ｐゴシック" charset="0"/>
              </a:rPr>
              <a:t>Réseaux</a:t>
            </a:r>
            <a:r>
              <a:rPr lang="en-US" sz="1200" b="0" i="1" kern="1200" dirty="0">
                <a:solidFill>
                  <a:schemeClr val="tx1"/>
                </a:solidFill>
                <a:latin typeface="Arial" charset="0"/>
                <a:ea typeface="ＭＳ Ｐゴシック" charset="0"/>
                <a:cs typeface="ＭＳ Ｐゴシック" charset="0"/>
              </a:rPr>
              <a:t> IP </a:t>
            </a:r>
            <a:r>
              <a:rPr lang="en-US" sz="1200" b="0" i="1" kern="1200" dirty="0" err="1">
                <a:solidFill>
                  <a:schemeClr val="tx1"/>
                </a:solidFill>
                <a:latin typeface="Arial" charset="0"/>
                <a:ea typeface="ＭＳ Ｐゴシック" charset="0"/>
                <a:cs typeface="ＭＳ Ｐゴシック" charset="0"/>
              </a:rPr>
              <a:t>Européens</a:t>
            </a:r>
            <a:r>
              <a:rPr lang="en-US" sz="1200" b="0" i="0" kern="1200" dirty="0">
                <a:solidFill>
                  <a:schemeClr val="tx1"/>
                </a:solidFill>
                <a:latin typeface="Arial" charset="0"/>
                <a:ea typeface="ＭＳ Ｐゴシック" charset="0"/>
                <a:cs typeface="ＭＳ Ｐゴシック" charset="0"/>
              </a:rPr>
              <a:t> (RIPE) realized the need for professional coordination and registration functions. Establishment of the RIPE </a:t>
            </a:r>
            <a:r>
              <a:rPr lang="en-US" sz="1200" b="0" i="1" kern="1200" dirty="0">
                <a:solidFill>
                  <a:schemeClr val="tx1"/>
                </a:solidFill>
                <a:latin typeface="Arial" charset="0"/>
                <a:ea typeface="ＭＳ Ｐゴシック" charset="0"/>
                <a:cs typeface="ＭＳ Ｐゴシック" charset="0"/>
              </a:rPr>
              <a:t>Network Coordination Centre</a:t>
            </a:r>
            <a:r>
              <a:rPr lang="en-US" sz="1200" b="0" i="0" kern="1200" dirty="0">
                <a:solidFill>
                  <a:schemeClr val="tx1"/>
                </a:solidFill>
                <a:latin typeface="Arial" charset="0"/>
                <a:ea typeface="ＭＳ Ｐゴシック" charset="0"/>
                <a:cs typeface="ＭＳ Ｐゴシック" charset="0"/>
              </a:rPr>
              <a:t> (NCC) was proposed in the same month that RFC 1174 was published. The RIPE NCC was to "function as a 'Delegated Registry' for IP numbers in Europe, as anticipated and defined in RFC 1174" (RIPE-19).</a:t>
            </a:r>
          </a:p>
          <a:p>
            <a:pPr>
              <a:lnSpc>
                <a:spcPct val="80000"/>
              </a:lnSpc>
              <a:buFontTx/>
              <a:buNone/>
            </a:pPr>
            <a:endParaRPr lang="en-US" dirty="0"/>
          </a:p>
          <a:p>
            <a:pPr>
              <a:lnSpc>
                <a:spcPct val="80000"/>
              </a:lnSpc>
              <a:buFontTx/>
              <a:buNone/>
            </a:pPr>
            <a:r>
              <a:rPr lang="en-US" dirty="0"/>
              <a:t>2. </a:t>
            </a:r>
            <a:r>
              <a:rPr lang="en-US" sz="1200" b="0" i="0" kern="1200" dirty="0">
                <a:solidFill>
                  <a:schemeClr val="tx1"/>
                </a:solidFill>
                <a:latin typeface="Arial" charset="0"/>
                <a:ea typeface="ＭＳ Ｐゴシック" charset="0"/>
                <a:cs typeface="ＭＳ Ｐゴシック" charset="0"/>
              </a:rPr>
              <a:t>APNIC </a:t>
            </a:r>
          </a:p>
          <a:p>
            <a:pPr lvl="1">
              <a:lnSpc>
                <a:spcPct val="80000"/>
              </a:lnSpc>
              <a:buFontTx/>
              <a:buNone/>
            </a:pPr>
            <a:r>
              <a:rPr lang="en-US" sz="1200" b="0" i="0" kern="1200" dirty="0">
                <a:solidFill>
                  <a:schemeClr val="tx1"/>
                </a:solidFill>
                <a:latin typeface="Arial" charset="0"/>
                <a:ea typeface="ＭＳ Ｐゴシック" charset="0"/>
                <a:cs typeface="ＭＳ Ｐゴシック" charset="0"/>
              </a:rPr>
              <a:t>(</a:t>
            </a:r>
            <a:r>
              <a:rPr lang="en-US" sz="1200" b="0" i="1" kern="1200" dirty="0">
                <a:solidFill>
                  <a:schemeClr val="tx1"/>
                </a:solidFill>
                <a:latin typeface="Arial" charset="0"/>
                <a:ea typeface="ＭＳ Ｐゴシック" charset="0"/>
                <a:cs typeface="ＭＳ Ｐゴシック" charset="0"/>
              </a:rPr>
              <a:t>Asia Pacific Network Information Centre),</a:t>
            </a:r>
            <a:r>
              <a:rPr lang="en-US" sz="1200" b="0" i="1" kern="1200" baseline="0" dirty="0">
                <a:solidFill>
                  <a:schemeClr val="tx1"/>
                </a:solidFill>
                <a:latin typeface="Arial" charset="0"/>
                <a:ea typeface="ＭＳ Ｐゴシック" charset="0"/>
                <a:cs typeface="ＭＳ Ｐゴシック" charset="0"/>
              </a:rPr>
              <a:t> </a:t>
            </a:r>
            <a:r>
              <a:rPr lang="en-US" sz="1200" b="0" i="0" kern="1200" dirty="0">
                <a:solidFill>
                  <a:schemeClr val="tx1"/>
                </a:solidFill>
                <a:latin typeface="Arial" charset="0"/>
                <a:ea typeface="ＭＳ Ｐゴシック" charset="0"/>
                <a:cs typeface="ＭＳ Ｐゴシック" charset="0"/>
              </a:rPr>
              <a:t>now </a:t>
            </a:r>
            <a:r>
              <a:rPr lang="en-US" sz="1200" b="0" i="1" kern="1200" dirty="0">
                <a:solidFill>
                  <a:schemeClr val="tx1"/>
                </a:solidFill>
                <a:latin typeface="Arial" charset="0"/>
                <a:ea typeface="ＭＳ Ｐゴシック" charset="0"/>
                <a:cs typeface="ＭＳ Ｐゴシック" charset="0"/>
              </a:rPr>
              <a:t>Asia Pacific Networking Group</a:t>
            </a:r>
            <a:r>
              <a:rPr lang="en-US" sz="1200" b="0" i="0" kern="1200" dirty="0">
                <a:solidFill>
                  <a:schemeClr val="tx1"/>
                </a:solidFill>
                <a:latin typeface="Arial" charset="0"/>
                <a:ea typeface="ＭＳ Ｐゴシック" charset="0"/>
                <a:cs typeface="ＭＳ Ｐゴシック" charset="0"/>
              </a:rPr>
              <a:t> [APNG]</a:t>
            </a:r>
          </a:p>
          <a:p>
            <a:pPr lvl="1">
              <a:lnSpc>
                <a:spcPct val="80000"/>
              </a:lnSpc>
              <a:buFontTx/>
              <a:buNone/>
            </a:pPr>
            <a:br>
              <a:rPr lang="en-US" dirty="0"/>
            </a:br>
            <a:r>
              <a:rPr lang="en-US" sz="1200" b="0" i="1" kern="1200" dirty="0">
                <a:solidFill>
                  <a:schemeClr val="tx1"/>
                </a:solidFill>
                <a:latin typeface="Arial" charset="0"/>
                <a:ea typeface="ＭＳ Ｐゴシック" charset="0"/>
                <a:cs typeface="ＭＳ Ｐゴシック" charset="0"/>
              </a:rPr>
              <a:t>Asia Pacific Network Information Centre</a:t>
            </a:r>
            <a:r>
              <a:rPr lang="en-US" sz="1200" b="0" i="0" kern="1200" dirty="0">
                <a:solidFill>
                  <a:schemeClr val="tx1"/>
                </a:solidFill>
                <a:latin typeface="Arial" charset="0"/>
                <a:ea typeface="ＭＳ Ｐゴシック" charset="0"/>
                <a:cs typeface="ＭＳ Ｐゴシック" charset="0"/>
              </a:rPr>
              <a:t> (APNIC), the second RIR, was established in Tokyo in 1993, as a pilot project of APCCIRN (Asia Pacific Coordination Committee for Intercontinental Research Networks, now </a:t>
            </a:r>
            <a:r>
              <a:rPr lang="en-US" sz="1200" b="0" i="1" kern="1200" dirty="0">
                <a:solidFill>
                  <a:schemeClr val="tx1"/>
                </a:solidFill>
                <a:latin typeface="Arial" charset="0"/>
                <a:ea typeface="ＭＳ Ｐゴシック" charset="0"/>
                <a:cs typeface="ＭＳ Ｐゴシック" charset="0"/>
              </a:rPr>
              <a:t>Asia Pacific Networking Group</a:t>
            </a:r>
            <a:r>
              <a:rPr lang="en-US" sz="1200" b="0" i="0" kern="1200" dirty="0">
                <a:solidFill>
                  <a:schemeClr val="tx1"/>
                </a:solidFill>
                <a:latin typeface="Arial" charset="0"/>
                <a:ea typeface="ＭＳ Ｐゴシック" charset="0"/>
                <a:cs typeface="ＭＳ Ｐゴシック" charset="0"/>
              </a:rPr>
              <a:t> [APNG]).</a:t>
            </a:r>
            <a:br>
              <a:rPr lang="en-US" dirty="0"/>
            </a:br>
            <a:endParaRPr lang="en-US" dirty="0"/>
          </a:p>
          <a:p>
            <a:pPr>
              <a:lnSpc>
                <a:spcPct val="80000"/>
              </a:lnSpc>
              <a:buFontTx/>
              <a:buNone/>
            </a:pPr>
            <a:r>
              <a:rPr lang="en-US" dirty="0"/>
              <a:t>3. </a:t>
            </a:r>
            <a:r>
              <a:rPr lang="en-US" sz="1200" b="0" i="0" kern="1200" dirty="0">
                <a:solidFill>
                  <a:schemeClr val="tx1"/>
                </a:solidFill>
                <a:latin typeface="Arial" charset="0"/>
                <a:ea typeface="ＭＳ Ｐゴシック" charset="0"/>
                <a:cs typeface="ＭＳ Ｐゴシック" charset="0"/>
              </a:rPr>
              <a:t>ARIN  </a:t>
            </a:r>
          </a:p>
          <a:p>
            <a:pPr lvl="1">
              <a:lnSpc>
                <a:spcPct val="80000"/>
              </a:lnSpc>
              <a:buFontTx/>
              <a:buNone/>
            </a:pPr>
            <a:r>
              <a:rPr lang="en-US" sz="1200" b="0" i="0" kern="1200" dirty="0">
                <a:solidFill>
                  <a:schemeClr val="tx1"/>
                </a:solidFill>
                <a:latin typeface="Arial" charset="0"/>
                <a:ea typeface="ＭＳ Ｐゴシック" charset="0"/>
                <a:cs typeface="ＭＳ Ｐゴシック" charset="0"/>
              </a:rPr>
              <a:t>(</a:t>
            </a:r>
            <a:r>
              <a:rPr lang="en-US" sz="1200" b="0" i="1" kern="1200" dirty="0">
                <a:solidFill>
                  <a:schemeClr val="tx1"/>
                </a:solidFill>
                <a:latin typeface="Arial" charset="0"/>
                <a:ea typeface="ＭＳ Ｐゴシック" charset="0"/>
                <a:cs typeface="ＭＳ Ｐゴシック" charset="0"/>
              </a:rPr>
              <a:t>American Registry for Internet Numbers</a:t>
            </a:r>
            <a:r>
              <a:rPr lang="en-US" sz="1200" b="0" i="0" kern="1200" dirty="0">
                <a:solidFill>
                  <a:schemeClr val="tx1"/>
                </a:solidFill>
                <a:latin typeface="Arial" charset="0"/>
                <a:ea typeface="ＭＳ Ｐゴシック" charset="0"/>
                <a:cs typeface="ＭＳ Ｐゴシック" charset="0"/>
              </a:rPr>
              <a:t> ) </a:t>
            </a:r>
          </a:p>
          <a:p>
            <a:pPr lvl="1">
              <a:lnSpc>
                <a:spcPct val="80000"/>
              </a:lnSpc>
              <a:buFontTx/>
              <a:buNone/>
            </a:pPr>
            <a:br>
              <a:rPr lang="en-US" dirty="0"/>
            </a:br>
            <a:r>
              <a:rPr lang="en-US" sz="1200" b="0" i="0" kern="1200" dirty="0">
                <a:solidFill>
                  <a:schemeClr val="tx1"/>
                </a:solidFill>
                <a:latin typeface="Arial" charset="0"/>
                <a:ea typeface="ＭＳ Ｐゴシック" charset="0"/>
                <a:cs typeface="ＭＳ Ｐゴシック" charset="0"/>
              </a:rPr>
              <a:t>In 1991, the contract to perform the IR function was awarded to Network Solutions, Inc. in Herndon, Virginia. This included the transition of services including IP address registration, domain name registration and support, </a:t>
            </a:r>
            <a:r>
              <a:rPr lang="en-US" sz="1200" b="0" i="1" kern="1200" dirty="0">
                <a:solidFill>
                  <a:schemeClr val="tx1"/>
                </a:solidFill>
                <a:latin typeface="Arial" charset="0"/>
                <a:ea typeface="ＭＳ Ｐゴシック" charset="0"/>
                <a:cs typeface="ＭＳ Ｐゴシック" charset="0"/>
              </a:rPr>
              <a:t>Autonomous System Number</a:t>
            </a:r>
            <a:r>
              <a:rPr lang="en-US" sz="1200" b="0" i="0" kern="1200" dirty="0">
                <a:solidFill>
                  <a:schemeClr val="tx1"/>
                </a:solidFill>
                <a:latin typeface="Arial" charset="0"/>
                <a:ea typeface="ＭＳ Ｐゴシック" charset="0"/>
                <a:cs typeface="ＭＳ Ｐゴシック" charset="0"/>
              </a:rPr>
              <a:t> (AS) registration, user registration, online information services, help-desk operations, and RFC and Internet-Draft archive and distribution services (RFC 1261).</a:t>
            </a:r>
            <a:endParaRPr lang="en-US" dirty="0"/>
          </a:p>
          <a:p>
            <a:pPr lvl="1">
              <a:lnSpc>
                <a:spcPct val="80000"/>
              </a:lnSpc>
              <a:buFontTx/>
              <a:buNone/>
            </a:pPr>
            <a:r>
              <a:rPr lang="en-US" sz="1200" b="0" i="1" kern="1200" dirty="0">
                <a:solidFill>
                  <a:schemeClr val="tx1"/>
                </a:solidFill>
                <a:latin typeface="Arial" charset="0"/>
                <a:ea typeface="ＭＳ Ｐゴシック" charset="0"/>
                <a:cs typeface="ＭＳ Ｐゴシック" charset="0"/>
              </a:rPr>
              <a:t>	…</a:t>
            </a:r>
          </a:p>
          <a:p>
            <a:pPr lvl="1">
              <a:lnSpc>
                <a:spcPct val="80000"/>
              </a:lnSpc>
              <a:buFontTx/>
              <a:buNone/>
            </a:pPr>
            <a:r>
              <a:rPr lang="en-US" sz="1200" b="0" i="0" kern="1200" dirty="0">
                <a:solidFill>
                  <a:schemeClr val="tx1"/>
                </a:solidFill>
                <a:latin typeface="Arial" charset="0"/>
                <a:ea typeface="ＭＳ Ｐゴシック" charset="0"/>
                <a:cs typeface="ＭＳ Ｐゴシック" charset="0"/>
              </a:rPr>
              <a:t>	As a result, ARIN (</a:t>
            </a:r>
            <a:r>
              <a:rPr lang="en-US" sz="1200" b="0" i="1" kern="1200" dirty="0">
                <a:solidFill>
                  <a:schemeClr val="tx1"/>
                </a:solidFill>
                <a:latin typeface="Arial" charset="0"/>
                <a:ea typeface="ＭＳ Ｐゴシック" charset="0"/>
                <a:cs typeface="ＭＳ Ｐゴシック" charset="0"/>
              </a:rPr>
              <a:t>American Registry for Internet Numbers</a:t>
            </a:r>
            <a:r>
              <a:rPr lang="en-US" sz="1200" b="0" i="0" kern="1200" dirty="0">
                <a:solidFill>
                  <a:schemeClr val="tx1"/>
                </a:solidFill>
                <a:latin typeface="Arial" charset="0"/>
                <a:ea typeface="ＭＳ Ｐゴシック" charset="0"/>
                <a:cs typeface="ＭＳ Ｐゴシック" charset="0"/>
              </a:rPr>
              <a:t> ) was established in December 1997, as an independent, nonprofit corporation, with a membership structure open to all interested entities or individuals.</a:t>
            </a:r>
          </a:p>
          <a:p>
            <a:pPr>
              <a:lnSpc>
                <a:spcPct val="80000"/>
              </a:lnSpc>
              <a:buFontTx/>
              <a:buNone/>
            </a:pPr>
            <a:endParaRPr lang="en-US" sz="1200" b="0" i="1" kern="1200" dirty="0">
              <a:solidFill>
                <a:schemeClr val="tx1"/>
              </a:solidFill>
              <a:latin typeface="Arial" charset="0"/>
              <a:ea typeface="ＭＳ Ｐゴシック" charset="0"/>
              <a:cs typeface="ＭＳ Ｐゴシック" charset="0"/>
            </a:endParaRPr>
          </a:p>
          <a:p>
            <a:pPr>
              <a:lnSpc>
                <a:spcPct val="80000"/>
              </a:lnSpc>
              <a:buFontTx/>
              <a:buNone/>
            </a:pPr>
            <a:endParaRPr lang="en-US" sz="1200" b="0" i="1" kern="1200" dirty="0">
              <a:solidFill>
                <a:schemeClr val="tx1"/>
              </a:solidFill>
              <a:latin typeface="Arial" charset="0"/>
              <a:ea typeface="ＭＳ Ｐゴシック" charset="0"/>
              <a:cs typeface="ＭＳ Ｐゴシック" charset="0"/>
            </a:endParaRPr>
          </a:p>
          <a:p>
            <a:pPr>
              <a:lnSpc>
                <a:spcPct val="80000"/>
              </a:lnSpc>
              <a:buFontTx/>
              <a:buNone/>
            </a:pPr>
            <a:r>
              <a:rPr lang="en-US" sz="1200" b="0" i="0" kern="1200" dirty="0">
                <a:solidFill>
                  <a:schemeClr val="tx1"/>
                </a:solidFill>
                <a:latin typeface="Arial" charset="0"/>
                <a:ea typeface="ＭＳ Ｐゴシック" charset="0"/>
                <a:cs typeface="ＭＳ Ｐゴシック" charset="0"/>
              </a:rPr>
              <a:t>&lt;Two Emerging RIRs&gt;</a:t>
            </a:r>
            <a:endParaRPr lang="en-US" sz="1200" b="0" i="1" kern="1200" dirty="0">
              <a:solidFill>
                <a:schemeClr val="tx1"/>
              </a:solidFill>
              <a:latin typeface="Arial" charset="0"/>
              <a:ea typeface="ＭＳ Ｐゴシック" charset="0"/>
              <a:cs typeface="ＭＳ Ｐゴシック" charset="0"/>
            </a:endParaRPr>
          </a:p>
          <a:p>
            <a:pPr>
              <a:lnSpc>
                <a:spcPct val="80000"/>
              </a:lnSpc>
              <a:buFontTx/>
              <a:buNone/>
            </a:pPr>
            <a:endParaRPr lang="en-US" sz="1200" b="0" i="1" kern="1200" dirty="0">
              <a:solidFill>
                <a:schemeClr val="tx1"/>
              </a:solidFill>
              <a:latin typeface="Arial" charset="0"/>
              <a:ea typeface="ＭＳ Ｐゴシック" charset="0"/>
              <a:cs typeface="ＭＳ Ｐゴシック" charset="0"/>
            </a:endParaRPr>
          </a:p>
          <a:p>
            <a:pPr>
              <a:lnSpc>
                <a:spcPct val="80000"/>
              </a:lnSpc>
              <a:buFontTx/>
              <a:buNone/>
            </a:pPr>
            <a:r>
              <a:rPr lang="en-US" sz="1200" b="0" i="1" kern="1200" dirty="0">
                <a:solidFill>
                  <a:schemeClr val="tx1"/>
                </a:solidFill>
                <a:latin typeface="Arial" charset="0"/>
                <a:ea typeface="ＭＳ Ｐゴシック" charset="0"/>
                <a:cs typeface="ＭＳ Ｐゴシック" charset="0"/>
              </a:rPr>
              <a:t>4. </a:t>
            </a:r>
            <a:r>
              <a:rPr lang="en-US" sz="1200" b="0" i="1" kern="1200" dirty="0" err="1">
                <a:solidFill>
                  <a:schemeClr val="tx1"/>
                </a:solidFill>
                <a:latin typeface="Arial" charset="0"/>
                <a:ea typeface="ＭＳ Ｐゴシック" charset="0"/>
                <a:cs typeface="ＭＳ Ｐゴシック" charset="0"/>
              </a:rPr>
              <a:t>AfriNIC</a:t>
            </a:r>
            <a:r>
              <a:rPr lang="en-US" sz="1200" b="0" i="0" kern="1200" dirty="0">
                <a:solidFill>
                  <a:schemeClr val="tx1"/>
                </a:solidFill>
                <a:latin typeface="Arial" charset="0"/>
                <a:ea typeface="ＭＳ Ｐゴシック" charset="0"/>
                <a:cs typeface="ＭＳ Ｐゴシック" charset="0"/>
              </a:rPr>
              <a:t> (for the Africa region) </a:t>
            </a:r>
          </a:p>
          <a:p>
            <a:pPr>
              <a:lnSpc>
                <a:spcPct val="80000"/>
              </a:lnSpc>
              <a:buFontTx/>
              <a:buNone/>
            </a:pPr>
            <a:endParaRPr lang="en-US" sz="1200" b="0" i="0" kern="1200" dirty="0">
              <a:solidFill>
                <a:schemeClr val="tx1"/>
              </a:solidFill>
              <a:latin typeface="Arial" charset="0"/>
              <a:ea typeface="ＭＳ Ｐゴシック" charset="0"/>
              <a:cs typeface="ＭＳ Ｐゴシック" charset="0"/>
            </a:endParaRPr>
          </a:p>
          <a:p>
            <a:pPr>
              <a:lnSpc>
                <a:spcPct val="80000"/>
              </a:lnSpc>
              <a:buFontTx/>
              <a:buNone/>
            </a:pPr>
            <a:r>
              <a:rPr lang="en-US" sz="1200" b="0" i="0" kern="1200" dirty="0">
                <a:solidFill>
                  <a:schemeClr val="tx1"/>
                </a:solidFill>
                <a:latin typeface="Arial" charset="0"/>
                <a:ea typeface="ＭＳ Ｐゴシック" charset="0"/>
                <a:cs typeface="ＭＳ Ｐゴシック" charset="0"/>
              </a:rPr>
              <a:t>5. </a:t>
            </a:r>
            <a:r>
              <a:rPr lang="en-US" sz="1200" b="0" i="1" kern="1200" dirty="0">
                <a:solidFill>
                  <a:schemeClr val="tx1"/>
                </a:solidFill>
                <a:latin typeface="Arial" charset="0"/>
                <a:ea typeface="ＭＳ Ｐゴシック" charset="0"/>
                <a:cs typeface="ＭＳ Ｐゴシック" charset="0"/>
              </a:rPr>
              <a:t>LACNIC</a:t>
            </a:r>
            <a:r>
              <a:rPr lang="en-US" sz="1200" b="0" i="0" kern="1200" dirty="0">
                <a:solidFill>
                  <a:schemeClr val="tx1"/>
                </a:solidFill>
                <a:latin typeface="Arial" charset="0"/>
                <a:ea typeface="ＭＳ Ｐゴシック" charset="0"/>
                <a:cs typeface="ＭＳ Ｐゴシック" charset="0"/>
              </a:rPr>
              <a:t> (for Latin America and the Caribbean)</a:t>
            </a:r>
          </a:p>
          <a:p>
            <a:pPr>
              <a:lnSpc>
                <a:spcPct val="80000"/>
              </a:lnSpc>
              <a:buFontTx/>
              <a:buNone/>
            </a:pPr>
            <a:endParaRPr lang="en-US" dirty="0"/>
          </a:p>
        </p:txBody>
      </p:sp>
    </p:spTree>
    <p:extLst>
      <p:ext uri="{BB962C8B-B14F-4D97-AF65-F5344CB8AC3E}">
        <p14:creationId xmlns:p14="http://schemas.microsoft.com/office/powerpoint/2010/main" val="3884690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8.2.3.4  IPv6 Link-Local Unicast Addresses</a:t>
            </a:r>
          </a:p>
        </p:txBody>
      </p:sp>
    </p:spTree>
    <p:extLst>
      <p:ext uri="{BB962C8B-B14F-4D97-AF65-F5344CB8AC3E}">
        <p14:creationId xmlns:p14="http://schemas.microsoft.com/office/powerpoint/2010/main" val="3264676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8.2.3.4  IPv6 Link-Local Unicast Addresses</a:t>
            </a:r>
          </a:p>
        </p:txBody>
      </p:sp>
    </p:spTree>
    <p:extLst>
      <p:ext uri="{BB962C8B-B14F-4D97-AF65-F5344CB8AC3E}">
        <p14:creationId xmlns:p14="http://schemas.microsoft.com/office/powerpoint/2010/main" val="1247346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8.2.4.1  Structure of an IPv6 Global Unicast</a:t>
            </a:r>
            <a:r>
              <a:rPr lang="en-US" baseline="0" dirty="0"/>
              <a:t> Address</a:t>
            </a:r>
            <a:endParaRPr lang="en-US" dirty="0"/>
          </a:p>
        </p:txBody>
      </p:sp>
    </p:spTree>
    <p:extLst>
      <p:ext uri="{BB962C8B-B14F-4D97-AF65-F5344CB8AC3E}">
        <p14:creationId xmlns:p14="http://schemas.microsoft.com/office/powerpoint/2010/main" val="3032193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8.2.4.1  Structure</a:t>
            </a:r>
            <a:r>
              <a:rPr lang="en-US" baseline="0" dirty="0"/>
              <a:t> of an IPv6 Global Unicast Address (cont.)</a:t>
            </a:r>
            <a:endParaRPr lang="en-US" dirty="0"/>
          </a:p>
        </p:txBody>
      </p:sp>
    </p:spTree>
    <p:extLst>
      <p:ext uri="{BB962C8B-B14F-4D97-AF65-F5344CB8AC3E}">
        <p14:creationId xmlns:p14="http://schemas.microsoft.com/office/powerpoint/2010/main" val="3810588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b="0" i="0" kern="1200" dirty="0">
                <a:solidFill>
                  <a:schemeClr val="tx1"/>
                </a:solidFill>
                <a:effectLst/>
                <a:latin typeface="+mn-lt"/>
                <a:ea typeface="+mn-ea"/>
                <a:cs typeface="+mn-cs"/>
              </a:rPr>
              <a:t>regional Internet registry (</a:t>
            </a:r>
            <a:r>
              <a:rPr lang="en-US" sz="1200" b="1" i="0" kern="1200" dirty="0">
                <a:solidFill>
                  <a:schemeClr val="tx1"/>
                </a:solidFill>
                <a:effectLst/>
                <a:latin typeface="+mn-lt"/>
                <a:ea typeface="+mn-ea"/>
                <a:cs typeface="+mn-cs"/>
              </a:rPr>
              <a:t>RIR</a:t>
            </a:r>
            <a:r>
              <a:rPr lang="en-US" sz="1200" b="0" i="0" kern="1200" dirty="0">
                <a:solidFill>
                  <a:schemeClr val="tx1"/>
                </a:solidFill>
                <a:effectLst/>
                <a:latin typeface="+mn-lt"/>
                <a:ea typeface="+mn-ea"/>
                <a:cs typeface="+mn-cs"/>
              </a:rPr>
              <a:t>)</a:t>
            </a:r>
          </a:p>
          <a:p>
            <a:pPr>
              <a:lnSpc>
                <a:spcPct val="80000"/>
              </a:lnSpc>
              <a:buFontTx/>
              <a:buNone/>
            </a:pPr>
            <a:endParaRPr lang="en-US" dirty="0"/>
          </a:p>
          <a:p>
            <a:pPr>
              <a:lnSpc>
                <a:spcPct val="80000"/>
              </a:lnSpc>
              <a:buFontTx/>
              <a:buNone/>
            </a:pPr>
            <a:r>
              <a:rPr lang="en-US" dirty="0"/>
              <a:t>8.2.4.1  Structure</a:t>
            </a:r>
            <a:r>
              <a:rPr lang="en-US" baseline="0" dirty="0"/>
              <a:t> of an IPv6 Global Unicast Address (cont.)</a:t>
            </a:r>
            <a:endParaRPr lang="en-US" dirty="0"/>
          </a:p>
        </p:txBody>
      </p:sp>
    </p:spTree>
    <p:extLst>
      <p:ext uri="{BB962C8B-B14F-4D97-AF65-F5344CB8AC3E}">
        <p14:creationId xmlns:p14="http://schemas.microsoft.com/office/powerpoint/2010/main" val="4061711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8.2.4.1  Structure</a:t>
            </a:r>
            <a:r>
              <a:rPr lang="en-US" baseline="0" dirty="0"/>
              <a:t> of an IPv6 Global Unicast Address</a:t>
            </a:r>
            <a:endParaRPr lang="en-US" dirty="0"/>
          </a:p>
        </p:txBody>
      </p:sp>
    </p:spTree>
    <p:extLst>
      <p:ext uri="{BB962C8B-B14F-4D97-AF65-F5344CB8AC3E}">
        <p14:creationId xmlns:p14="http://schemas.microsoft.com/office/powerpoint/2010/main" val="2613279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US" sz="1200" b="0" i="0" kern="1200" dirty="0">
                <a:solidFill>
                  <a:schemeClr val="tx1"/>
                </a:solidFill>
                <a:effectLst/>
                <a:latin typeface="+mn-lt"/>
                <a:ea typeface="+mn-ea"/>
                <a:cs typeface="+mn-cs"/>
              </a:rPr>
              <a:t>&lt;&lt;Undoing a Command or Feature&gt;&gt;</a:t>
            </a:r>
          </a:p>
          <a:p>
            <a:pPr fontAlgn="base"/>
            <a:r>
              <a:rPr lang="en-US" sz="1200" b="0" i="0" kern="1200" dirty="0">
                <a:solidFill>
                  <a:schemeClr val="tx1"/>
                </a:solidFill>
                <a:effectLst/>
                <a:latin typeface="+mn-lt"/>
                <a:ea typeface="+mn-ea"/>
                <a:cs typeface="+mn-cs"/>
              </a:rPr>
              <a:t>If you want to undo a command you entered or disable a feature, enter the keyword </a:t>
            </a:r>
            <a:r>
              <a:rPr lang="en-US" sz="1200" b="1" i="0" kern="1200" dirty="0">
                <a:solidFill>
                  <a:schemeClr val="tx1"/>
                </a:solidFill>
                <a:effectLst/>
                <a:latin typeface="+mn-lt"/>
                <a:ea typeface="+mn-ea"/>
                <a:cs typeface="+mn-cs"/>
              </a:rPr>
              <a:t>no</a:t>
            </a:r>
            <a:r>
              <a:rPr lang="en-US" sz="1200" b="0" i="0" kern="1200" dirty="0">
                <a:solidFill>
                  <a:schemeClr val="tx1"/>
                </a:solidFill>
                <a:effectLst/>
                <a:latin typeface="+mn-lt"/>
                <a:ea typeface="+mn-ea"/>
                <a:cs typeface="+mn-cs"/>
              </a:rPr>
              <a:t> before most commands; for example, </a:t>
            </a:r>
            <a:r>
              <a:rPr lang="en-US" sz="1200" b="1" i="0" kern="1200" dirty="0">
                <a:solidFill>
                  <a:schemeClr val="tx1"/>
                </a:solidFill>
                <a:effectLst/>
                <a:latin typeface="+mn-lt"/>
                <a:ea typeface="+mn-ea"/>
                <a:cs typeface="+mn-cs"/>
              </a:rPr>
              <a:t>no </a:t>
            </a:r>
            <a:r>
              <a:rPr lang="en-US" sz="1200" b="1" i="0" kern="1200" dirty="0" err="1">
                <a:solidFill>
                  <a:schemeClr val="tx1"/>
                </a:solidFill>
                <a:effectLst/>
                <a:latin typeface="+mn-lt"/>
                <a:ea typeface="+mn-ea"/>
                <a:cs typeface="+mn-cs"/>
              </a:rPr>
              <a:t>ip</a:t>
            </a:r>
            <a:r>
              <a:rPr lang="en-US" sz="1200" b="1" i="0" kern="1200" dirty="0">
                <a:solidFill>
                  <a:schemeClr val="tx1"/>
                </a:solidFill>
                <a:effectLst/>
                <a:latin typeface="+mn-lt"/>
                <a:ea typeface="+mn-ea"/>
                <a:cs typeface="+mn-cs"/>
              </a:rPr>
              <a:t> routing</a:t>
            </a:r>
            <a:r>
              <a:rPr lang="en-US" sz="1200" b="0" i="0" kern="1200" dirty="0">
                <a:solidFill>
                  <a:schemeClr val="tx1"/>
                </a:solidFill>
                <a:effectLst/>
                <a:latin typeface="+mn-lt"/>
                <a:ea typeface="+mn-ea"/>
                <a:cs typeface="+mn-cs"/>
              </a:rPr>
              <a:t>.</a:t>
            </a:r>
          </a:p>
          <a:p>
            <a:pPr>
              <a:lnSpc>
                <a:spcPct val="80000"/>
              </a:lnSpc>
              <a:buFontTx/>
              <a:buNone/>
            </a:pPr>
            <a:endParaRPr lang="en-US" dirty="0"/>
          </a:p>
          <a:p>
            <a:pPr>
              <a:lnSpc>
                <a:spcPct val="80000"/>
              </a:lnSpc>
              <a:buFontTx/>
              <a:buNone/>
            </a:pPr>
            <a:endParaRPr lang="en-US" dirty="0"/>
          </a:p>
          <a:p>
            <a:pPr>
              <a:lnSpc>
                <a:spcPct val="80000"/>
              </a:lnSpc>
              <a:buFontTx/>
              <a:buNone/>
            </a:pPr>
            <a:r>
              <a:rPr lang="en-US" dirty="0"/>
              <a:t>8.2.4.2  Static Configuration of a Global Unicast Address</a:t>
            </a:r>
          </a:p>
        </p:txBody>
      </p:sp>
    </p:spTree>
    <p:extLst>
      <p:ext uri="{BB962C8B-B14F-4D97-AF65-F5344CB8AC3E}">
        <p14:creationId xmlns:p14="http://schemas.microsoft.com/office/powerpoint/2010/main" val="2576960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8.2.4.2  Static Configuration</a:t>
            </a:r>
            <a:r>
              <a:rPr lang="en-US" baseline="0" dirty="0"/>
              <a:t> of an IPv6 Global Unicast Address (cont.)</a:t>
            </a:r>
            <a:endParaRPr lang="en-US" dirty="0"/>
          </a:p>
        </p:txBody>
      </p:sp>
    </p:spTree>
    <p:extLst>
      <p:ext uri="{BB962C8B-B14F-4D97-AF65-F5344CB8AC3E}">
        <p14:creationId xmlns:p14="http://schemas.microsoft.com/office/powerpoint/2010/main" val="1135449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8.2.4.3  </a:t>
            </a:r>
            <a:r>
              <a:rPr lang="en-US" sz="1200" dirty="0">
                <a:latin typeface="Arial" charset="0"/>
              </a:rPr>
              <a:t>Dynamic Configuration of a Global Unicast Address using SLAAC</a:t>
            </a:r>
            <a:endParaRPr lang="en-US" dirty="0"/>
          </a:p>
        </p:txBody>
      </p:sp>
    </p:spTree>
    <p:extLst>
      <p:ext uri="{BB962C8B-B14F-4D97-AF65-F5344CB8AC3E}">
        <p14:creationId xmlns:p14="http://schemas.microsoft.com/office/powerpoint/2010/main" val="1919262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8.2.4.3  </a:t>
            </a:r>
            <a:r>
              <a:rPr lang="en-US" sz="1200" dirty="0">
                <a:latin typeface="Arial" charset="0"/>
              </a:rPr>
              <a:t>Dynamic Configuration of a Global Unicast Address using SLAAC (cont.)</a:t>
            </a:r>
            <a:endParaRPr lang="en-US" dirty="0"/>
          </a:p>
        </p:txBody>
      </p:sp>
    </p:spTree>
    <p:extLst>
      <p:ext uri="{BB962C8B-B14F-4D97-AF65-F5344CB8AC3E}">
        <p14:creationId xmlns:p14="http://schemas.microsoft.com/office/powerpoint/2010/main" val="338910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4</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8.2.1.2  IPv4</a:t>
            </a:r>
            <a:r>
              <a:rPr lang="en-US" baseline="0" dirty="0"/>
              <a:t> and IPv6 Coexistence</a:t>
            </a:r>
            <a:endParaRPr lang="en-US" dirty="0"/>
          </a:p>
        </p:txBody>
      </p:sp>
    </p:spTree>
    <p:extLst>
      <p:ext uri="{BB962C8B-B14F-4D97-AF65-F5344CB8AC3E}">
        <p14:creationId xmlns:p14="http://schemas.microsoft.com/office/powerpoint/2010/main" val="718992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8.2.4.3  </a:t>
            </a:r>
            <a:r>
              <a:rPr lang="en-US" sz="1200" dirty="0">
                <a:latin typeface="Arial" charset="0"/>
              </a:rPr>
              <a:t>Dynamic Configuration of a Global Unicast Address using SLAAC (cont.)</a:t>
            </a:r>
            <a:endParaRPr lang="en-US" dirty="0"/>
          </a:p>
        </p:txBody>
      </p:sp>
    </p:spTree>
    <p:extLst>
      <p:ext uri="{BB962C8B-B14F-4D97-AF65-F5344CB8AC3E}">
        <p14:creationId xmlns:p14="http://schemas.microsoft.com/office/powerpoint/2010/main" val="4133039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8.2.4.4  </a:t>
            </a:r>
            <a:r>
              <a:rPr lang="en-US" sz="1200" dirty="0">
                <a:latin typeface="Arial" charset="0"/>
              </a:rPr>
              <a:t>Dynamic Configuration of a Global Unicast Address using DHCPv6 (cont.)</a:t>
            </a:r>
            <a:endParaRPr lang="en-US" dirty="0"/>
          </a:p>
        </p:txBody>
      </p:sp>
    </p:spTree>
    <p:extLst>
      <p:ext uri="{BB962C8B-B14F-4D97-AF65-F5344CB8AC3E}">
        <p14:creationId xmlns:p14="http://schemas.microsoft.com/office/powerpoint/2010/main" val="787367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8.2.4.4  </a:t>
            </a:r>
            <a:r>
              <a:rPr lang="en-US" sz="1200" dirty="0">
                <a:latin typeface="Arial" charset="0"/>
              </a:rPr>
              <a:t>Dynamic Configuration of a Global Unicast Address using DHCPv6 (cont.)</a:t>
            </a:r>
            <a:endParaRPr lang="en-US" dirty="0"/>
          </a:p>
        </p:txBody>
      </p:sp>
    </p:spTree>
    <p:extLst>
      <p:ext uri="{BB962C8B-B14F-4D97-AF65-F5344CB8AC3E}">
        <p14:creationId xmlns:p14="http://schemas.microsoft.com/office/powerpoint/2010/main" val="901755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b="0" i="0" kern="1200" dirty="0">
                <a:solidFill>
                  <a:schemeClr val="tx1"/>
                </a:solidFill>
                <a:effectLst/>
                <a:latin typeface="+mn-lt"/>
                <a:ea typeface="+mn-ea"/>
                <a:cs typeface="+mn-cs"/>
              </a:rPr>
              <a:t>organizationally unique identifier (</a:t>
            </a:r>
            <a:r>
              <a:rPr lang="en-US" sz="1200" b="1" i="0" kern="1200" dirty="0">
                <a:solidFill>
                  <a:schemeClr val="tx1"/>
                </a:solidFill>
                <a:effectLst/>
                <a:latin typeface="+mn-lt"/>
                <a:ea typeface="+mn-ea"/>
                <a:cs typeface="+mn-cs"/>
              </a:rPr>
              <a:t>OUI</a:t>
            </a:r>
            <a:r>
              <a:rPr lang="en-US" sz="1200" b="0" i="0" kern="1200" dirty="0">
                <a:solidFill>
                  <a:schemeClr val="tx1"/>
                </a:solidFill>
                <a:effectLst/>
                <a:latin typeface="+mn-lt"/>
                <a:ea typeface="+mn-ea"/>
                <a:cs typeface="+mn-cs"/>
              </a:rPr>
              <a:t>)</a:t>
            </a:r>
          </a:p>
          <a:p>
            <a:pPr>
              <a:lnSpc>
                <a:spcPct val="80000"/>
              </a:lnSpc>
              <a:buFontTx/>
              <a:buNone/>
            </a:pPr>
            <a:endParaRPr lang="en-US" dirty="0"/>
          </a:p>
          <a:p>
            <a:pPr>
              <a:lnSpc>
                <a:spcPct val="80000"/>
              </a:lnSpc>
              <a:buFontTx/>
              <a:buNone/>
            </a:pPr>
            <a:r>
              <a:rPr lang="en-US" dirty="0"/>
              <a:t>https://community.cisco.com/t5/networking-documents/understanding-ipv6-eui-64-bit-address/ta-p/3116953</a:t>
            </a:r>
          </a:p>
          <a:p>
            <a:pPr>
              <a:lnSpc>
                <a:spcPct val="80000"/>
              </a:lnSpc>
              <a:buFontTx/>
              <a:buNone/>
            </a:pPr>
            <a:r>
              <a:rPr lang="en-US" sz="1200" b="0" i="0" kern="1200" dirty="0">
                <a:solidFill>
                  <a:schemeClr val="tx1"/>
                </a:solidFill>
                <a:effectLst/>
                <a:latin typeface="+mn-lt"/>
                <a:ea typeface="+mn-ea"/>
                <a:cs typeface="+mn-cs"/>
              </a:rPr>
              <a:t>Extended Unique Identifier (EUI), as per RFC2373, allows a host to assign </a:t>
            </a:r>
            <a:r>
              <a:rPr lang="en-US" sz="1200" b="0" i="0" kern="1200" dirty="0" err="1">
                <a:solidFill>
                  <a:schemeClr val="tx1"/>
                </a:solidFill>
                <a:effectLst/>
                <a:latin typeface="+mn-lt"/>
                <a:ea typeface="+mn-ea"/>
                <a:cs typeface="+mn-cs"/>
              </a:rPr>
              <a:t>iteslf</a:t>
            </a:r>
            <a:r>
              <a:rPr lang="en-US" sz="1200" b="0" i="0" kern="1200" dirty="0">
                <a:solidFill>
                  <a:schemeClr val="tx1"/>
                </a:solidFill>
                <a:effectLst/>
                <a:latin typeface="+mn-lt"/>
                <a:ea typeface="+mn-ea"/>
                <a:cs typeface="+mn-cs"/>
              </a:rPr>
              <a:t> a unique 64-Bit IP Version 6 interface identifier (EUI-64). This feature is a key benefit over IPv4 as it eliminates the need of manual configuration or DHCP as in the world of IPv4. The IPv6 EUI-64 format address is obtained through the 48-bit MAC address. The MAC address is first separated into two 24-bits, with one being OUI (Organizationally Unique Identifier) and the other being NIC specific. The 16-bit 0xFFFE is then inserted between these two 24-bits for the 64-bit EUI address. IEEE has chosen FFFE as a reserved value which can only appear in EUI-64 generated from the an EUI-48 MAC address.</a:t>
            </a:r>
          </a:p>
          <a:p>
            <a:pPr>
              <a:lnSpc>
                <a:spcPct val="80000"/>
              </a:lnSpc>
              <a:buFontTx/>
              <a:buNone/>
            </a:pPr>
            <a:endParaRPr lang="en-US" dirty="0"/>
          </a:p>
          <a:p>
            <a:pPr>
              <a:lnSpc>
                <a:spcPct val="80000"/>
              </a:lnSpc>
              <a:buFontTx/>
              <a:buNone/>
            </a:pPr>
            <a:endParaRPr lang="en-US" dirty="0"/>
          </a:p>
          <a:p>
            <a:pPr>
              <a:lnSpc>
                <a:spcPct val="80000"/>
              </a:lnSpc>
              <a:buFontTx/>
              <a:buNone/>
            </a:pPr>
            <a:r>
              <a:rPr lang="en-US" dirty="0"/>
              <a:t>8.2.4.5  </a:t>
            </a:r>
            <a:r>
              <a:rPr lang="en-US" sz="1200" dirty="0">
                <a:latin typeface="Arial" charset="0"/>
              </a:rPr>
              <a:t>EUI-64 Process or Randomly Generated</a:t>
            </a:r>
          </a:p>
          <a:p>
            <a:pPr>
              <a:lnSpc>
                <a:spcPct val="80000"/>
              </a:lnSpc>
              <a:buFontTx/>
              <a:buNone/>
            </a:pPr>
            <a:endParaRPr lang="en-US" sz="1200" dirty="0">
              <a:latin typeface="Arial" charset="0"/>
            </a:endParaRPr>
          </a:p>
          <a:p>
            <a:pPr>
              <a:lnSpc>
                <a:spcPct val="80000"/>
              </a:lnSpc>
              <a:buFontTx/>
              <a:buNone/>
            </a:pPr>
            <a:r>
              <a:rPr lang="en-US" sz="1200" dirty="0">
                <a:latin typeface="Arial" charset="0"/>
              </a:rPr>
              <a:t>EUI (Extended Unique</a:t>
            </a:r>
            <a:r>
              <a:rPr lang="en-US" sz="1200" baseline="0" dirty="0">
                <a:latin typeface="Arial" charset="0"/>
              </a:rPr>
              <a:t> identifier)</a:t>
            </a:r>
          </a:p>
          <a:p>
            <a:pPr>
              <a:lnSpc>
                <a:spcPct val="80000"/>
              </a:lnSpc>
              <a:buFontTx/>
              <a:buNone/>
            </a:pPr>
            <a:endParaRPr lang="en-US" sz="1200" baseline="0" dirty="0">
              <a:latin typeface="Arial" charset="0"/>
            </a:endParaRPr>
          </a:p>
          <a:p>
            <a:r>
              <a:rPr lang="en-US" sz="1200" b="0" i="0" kern="1200" dirty="0">
                <a:solidFill>
                  <a:schemeClr val="tx1"/>
                </a:solidFill>
                <a:latin typeface="Arial" charset="0"/>
                <a:ea typeface="ＭＳ Ｐゴシック" charset="0"/>
                <a:cs typeface="ＭＳ Ｐゴシック" charset="0"/>
              </a:rPr>
              <a:t>When the Universal/Local bit (U/L) is 1 it means that the address was manually configured, it’s not the one that was actually the burned in address on the card.  If you manually change the MAC address of the router’s interface you “must” (per RFC) set the U/L to 1 to indicate that it’s a locally administered address.</a:t>
            </a:r>
          </a:p>
          <a:p>
            <a:pPr>
              <a:buNone/>
            </a:pPr>
            <a:endParaRPr lang="en-US" sz="1200" b="0" i="0" kern="1200" dirty="0">
              <a:solidFill>
                <a:schemeClr val="tx1"/>
              </a:solidFill>
              <a:latin typeface="Arial" charset="0"/>
              <a:ea typeface="ＭＳ Ｐゴシック" charset="0"/>
              <a:cs typeface="ＭＳ Ｐゴシック" charset="0"/>
            </a:endParaRPr>
          </a:p>
          <a:p>
            <a:r>
              <a:rPr lang="en-US" sz="1200" b="0" i="0" kern="1200" dirty="0">
                <a:solidFill>
                  <a:schemeClr val="tx1"/>
                </a:solidFill>
                <a:latin typeface="Arial" charset="0"/>
                <a:ea typeface="ＭＳ Ｐゴシック" charset="0"/>
                <a:cs typeface="ＭＳ Ｐゴシック" charset="0"/>
              </a:rPr>
              <a:t>Brian </a:t>
            </a:r>
            <a:r>
              <a:rPr lang="en-US" sz="1200" b="0" i="0" kern="1200" dirty="0" err="1">
                <a:solidFill>
                  <a:schemeClr val="tx1"/>
                </a:solidFill>
                <a:latin typeface="Arial" charset="0"/>
                <a:ea typeface="ＭＳ Ｐゴシック" charset="0"/>
                <a:cs typeface="ＭＳ Ｐゴシック" charset="0"/>
              </a:rPr>
              <a:t>McGahan</a:t>
            </a:r>
            <a:r>
              <a:rPr lang="en-US" sz="1200" b="0" i="0" kern="1200" dirty="0">
                <a:solidFill>
                  <a:schemeClr val="tx1"/>
                </a:solidFill>
                <a:latin typeface="Arial" charset="0"/>
                <a:ea typeface="ＭＳ Ｐゴシック" charset="0"/>
                <a:cs typeface="ＭＳ Ｐゴシック" charset="0"/>
              </a:rPr>
              <a:t>, CCIE #8593 (R&amp;S/SP/Security)</a:t>
            </a:r>
            <a:br>
              <a:rPr lang="en-US" sz="1200" b="0" i="0" kern="1200" dirty="0">
                <a:solidFill>
                  <a:schemeClr val="tx1"/>
                </a:solidFill>
                <a:latin typeface="Arial" charset="0"/>
                <a:ea typeface="ＭＳ Ｐゴシック" charset="0"/>
                <a:cs typeface="ＭＳ Ｐゴシック" charset="0"/>
              </a:rPr>
            </a:br>
            <a:r>
              <a:rPr lang="en-US" sz="1200" b="0" i="0" kern="1200" dirty="0">
                <a:solidFill>
                  <a:schemeClr val="tx1"/>
                </a:solidFill>
                <a:latin typeface="Arial" charset="0"/>
                <a:ea typeface="ＭＳ Ｐゴシック" charset="0"/>
                <a:cs typeface="ＭＳ Ｐゴシック" charset="0"/>
                <a:hlinkClick r:id="rId3"/>
              </a:rPr>
              <a:t>bmcgahan@INE.com</a:t>
            </a:r>
            <a:br>
              <a:rPr lang="en-US" sz="1200" b="0" i="0" kern="1200" dirty="0">
                <a:solidFill>
                  <a:schemeClr val="tx1"/>
                </a:solidFill>
                <a:latin typeface="Arial" charset="0"/>
                <a:ea typeface="ＭＳ Ｐゴシック" charset="0"/>
                <a:cs typeface="ＭＳ Ｐゴシック" charset="0"/>
              </a:rPr>
            </a:br>
            <a:r>
              <a:rPr lang="en-US" sz="1200" b="0" i="0" kern="1200" dirty="0">
                <a:solidFill>
                  <a:schemeClr val="tx1"/>
                </a:solidFill>
                <a:latin typeface="Arial" charset="0"/>
                <a:ea typeface="ＭＳ Ｐゴシック" charset="0"/>
                <a:cs typeface="ＭＳ Ｐゴシック" charset="0"/>
              </a:rPr>
              <a:t> </a:t>
            </a:r>
            <a:br>
              <a:rPr lang="en-US" sz="1200" b="0" i="0" kern="1200" dirty="0">
                <a:solidFill>
                  <a:schemeClr val="tx1"/>
                </a:solidFill>
                <a:latin typeface="Arial" charset="0"/>
                <a:ea typeface="ＭＳ Ｐゴシック" charset="0"/>
                <a:cs typeface="ＭＳ Ｐゴシック" charset="0"/>
              </a:rPr>
            </a:br>
            <a:r>
              <a:rPr lang="en-US" sz="1200" b="0" i="0" kern="1200" dirty="0">
                <a:solidFill>
                  <a:schemeClr val="tx1"/>
                </a:solidFill>
                <a:latin typeface="Arial" charset="0"/>
                <a:ea typeface="ＭＳ Ｐゴシック" charset="0"/>
                <a:cs typeface="ＭＳ Ｐゴシック" charset="0"/>
              </a:rPr>
              <a:t>Internetwork Expert, Inc.</a:t>
            </a:r>
            <a:br>
              <a:rPr lang="en-US" sz="1200" b="0" i="0" kern="1200" dirty="0">
                <a:solidFill>
                  <a:schemeClr val="tx1"/>
                </a:solidFill>
                <a:latin typeface="Arial" charset="0"/>
                <a:ea typeface="ＭＳ Ｐゴシック" charset="0"/>
                <a:cs typeface="ＭＳ Ｐゴシック" charset="0"/>
              </a:rPr>
            </a:br>
            <a:r>
              <a:rPr lang="en-US" sz="1200" b="0" i="0" kern="1200" dirty="0">
                <a:solidFill>
                  <a:schemeClr val="tx1"/>
                </a:solidFill>
                <a:latin typeface="Arial" charset="0"/>
                <a:ea typeface="ＭＳ Ｐゴシック" charset="0"/>
                <a:cs typeface="ＭＳ Ｐゴシック" charset="0"/>
                <a:hlinkClick r:id="rId4"/>
              </a:rPr>
              <a:t>http://www.INE.com</a:t>
            </a:r>
            <a:br>
              <a:rPr lang="en-US" sz="1200" b="0" i="0" kern="1200" dirty="0">
                <a:solidFill>
                  <a:schemeClr val="tx1"/>
                </a:solidFill>
                <a:latin typeface="Arial" charset="0"/>
                <a:ea typeface="ＭＳ Ｐゴシック" charset="0"/>
                <a:cs typeface="ＭＳ Ｐゴシック" charset="0"/>
              </a:rPr>
            </a:br>
            <a:r>
              <a:rPr lang="en-US" sz="1200" b="0" i="0" kern="1200" dirty="0">
                <a:solidFill>
                  <a:schemeClr val="tx1"/>
                </a:solidFill>
                <a:latin typeface="Arial" charset="0"/>
                <a:ea typeface="ＭＳ Ｐゴシック" charset="0"/>
                <a:cs typeface="ＭＳ Ｐゴシック" charset="0"/>
              </a:rPr>
              <a:t>Online Community: </a:t>
            </a:r>
            <a:r>
              <a:rPr lang="en-US" sz="1200" b="0" i="0" kern="1200" dirty="0">
                <a:solidFill>
                  <a:schemeClr val="tx1"/>
                </a:solidFill>
                <a:latin typeface="Arial" charset="0"/>
                <a:ea typeface="ＭＳ Ｐゴシック" charset="0"/>
                <a:cs typeface="ＭＳ Ｐゴシック" charset="0"/>
                <a:hlinkClick r:id="rId5"/>
              </a:rPr>
              <a:t>http://www.IEOC.com</a:t>
            </a:r>
            <a:br>
              <a:rPr lang="en-US" sz="1200" b="0" i="0" kern="1200" dirty="0">
                <a:solidFill>
                  <a:schemeClr val="tx1"/>
                </a:solidFill>
                <a:latin typeface="Arial" charset="0"/>
                <a:ea typeface="ＭＳ Ｐゴシック" charset="0"/>
                <a:cs typeface="ＭＳ Ｐゴシック" charset="0"/>
              </a:rPr>
            </a:br>
            <a:r>
              <a:rPr lang="en-US" sz="1200" b="0" i="0" kern="1200" dirty="0">
                <a:solidFill>
                  <a:schemeClr val="tx1"/>
                </a:solidFill>
                <a:latin typeface="Arial" charset="0"/>
                <a:ea typeface="ＭＳ Ｐゴシック" charset="0"/>
                <a:cs typeface="ＭＳ Ｐゴシック" charset="0"/>
              </a:rPr>
              <a:t>CCIE Blog: </a:t>
            </a:r>
            <a:r>
              <a:rPr lang="en-US" sz="1200" b="0" i="0" kern="1200" dirty="0">
                <a:solidFill>
                  <a:schemeClr val="tx1"/>
                </a:solidFill>
                <a:latin typeface="Arial" charset="0"/>
                <a:ea typeface="ＭＳ Ｐゴシック" charset="0"/>
                <a:cs typeface="ＭＳ Ｐゴシック" charset="0"/>
                <a:hlinkClick r:id="rId6"/>
              </a:rPr>
              <a:t>http://blog.INE.com</a:t>
            </a:r>
            <a:endParaRPr lang="en-US" sz="1200" b="0" i="0" kern="1200" dirty="0">
              <a:solidFill>
                <a:schemeClr val="tx1"/>
              </a:solidFill>
              <a:latin typeface="Arial" charset="0"/>
              <a:ea typeface="ＭＳ Ｐゴシック" charset="0"/>
              <a:cs typeface="ＭＳ Ｐゴシック" charset="0"/>
            </a:endParaRPr>
          </a:p>
          <a:p>
            <a:pPr>
              <a:lnSpc>
                <a:spcPct val="80000"/>
              </a:lnSpc>
              <a:buFontTx/>
              <a:buNone/>
            </a:pPr>
            <a:endParaRPr lang="en-US" sz="1200" baseline="0" dirty="0">
              <a:latin typeface="Arial" charset="0"/>
            </a:endParaRPr>
          </a:p>
          <a:p>
            <a:pPr>
              <a:lnSpc>
                <a:spcPct val="80000"/>
              </a:lnSpc>
              <a:buFontTx/>
              <a:buNone/>
            </a:pPr>
            <a:endParaRPr lang="en-US" dirty="0"/>
          </a:p>
        </p:txBody>
      </p:sp>
    </p:spTree>
    <p:extLst>
      <p:ext uri="{BB962C8B-B14F-4D97-AF65-F5344CB8AC3E}">
        <p14:creationId xmlns:p14="http://schemas.microsoft.com/office/powerpoint/2010/main" val="4091000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8.2.4.5  </a:t>
            </a:r>
            <a:r>
              <a:rPr lang="en-US" sz="1200" dirty="0">
                <a:latin typeface="Arial" charset="0"/>
              </a:rPr>
              <a:t>EUI-64 Process or Randomly Generated</a:t>
            </a:r>
            <a:endParaRPr lang="en-US" dirty="0"/>
          </a:p>
        </p:txBody>
      </p:sp>
    </p:spTree>
    <p:extLst>
      <p:ext uri="{BB962C8B-B14F-4D97-AF65-F5344CB8AC3E}">
        <p14:creationId xmlns:p14="http://schemas.microsoft.com/office/powerpoint/2010/main" val="3732319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8.2.4.5  </a:t>
            </a:r>
            <a:r>
              <a:rPr lang="en-US" sz="1200" dirty="0">
                <a:latin typeface="Arial" charset="0"/>
              </a:rPr>
              <a:t>EUI-64 Process or Randomly Generated (cont.)</a:t>
            </a:r>
            <a:endParaRPr lang="en-US" dirty="0"/>
          </a:p>
        </p:txBody>
      </p:sp>
    </p:spTree>
    <p:extLst>
      <p:ext uri="{BB962C8B-B14F-4D97-AF65-F5344CB8AC3E}">
        <p14:creationId xmlns:p14="http://schemas.microsoft.com/office/powerpoint/2010/main" val="54188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https://community.cisco.com/t5/networking-documents/understanding-ipv6-eui-64-bit-address/ta-p/3116953</a:t>
            </a:r>
          </a:p>
          <a:p>
            <a:pPr>
              <a:lnSpc>
                <a:spcPct val="80000"/>
              </a:lnSpc>
              <a:buFontTx/>
              <a:buNone/>
            </a:pPr>
            <a:r>
              <a:rPr lang="en-US" sz="1200" b="0" i="0" kern="1200" dirty="0">
                <a:solidFill>
                  <a:schemeClr val="tx1"/>
                </a:solidFill>
                <a:effectLst/>
                <a:latin typeface="+mn-lt"/>
                <a:ea typeface="+mn-ea"/>
                <a:cs typeface="+mn-cs"/>
              </a:rPr>
              <a:t>Extended Unique Identifier (EUI), as per RFC2373, allows a host to assign </a:t>
            </a:r>
            <a:r>
              <a:rPr lang="en-US" sz="1200" b="0" i="0" kern="1200" dirty="0" err="1">
                <a:solidFill>
                  <a:schemeClr val="tx1"/>
                </a:solidFill>
                <a:effectLst/>
                <a:latin typeface="+mn-lt"/>
                <a:ea typeface="+mn-ea"/>
                <a:cs typeface="+mn-cs"/>
              </a:rPr>
              <a:t>iteslf</a:t>
            </a:r>
            <a:r>
              <a:rPr lang="en-US" sz="1200" b="0" i="0" kern="1200" dirty="0">
                <a:solidFill>
                  <a:schemeClr val="tx1"/>
                </a:solidFill>
                <a:effectLst/>
                <a:latin typeface="+mn-lt"/>
                <a:ea typeface="+mn-ea"/>
                <a:cs typeface="+mn-cs"/>
              </a:rPr>
              <a:t> a unique 64-Bit IP Version 6 interface identifier (EUI-64). This feature is a key benefit over IPv4 as it eliminates the need of manual configuration or DHCP as in the world of IPv4. The IPv6 EUI-64 format address is obtained through the 48-bit MAC address. The MAC address is first separated into two 24-bits, with one being OUI (Organizationally Unique Identifier) and the other being NIC specific. The 16-bit 0xFFFE is then inserted between these two 24-bits for the 64-bit EUI address. IEEE has chosen FFFE as a reserved value which can only appear in EUI-64 generated from the an EUI-48 MAC address.</a:t>
            </a:r>
          </a:p>
          <a:p>
            <a:pPr>
              <a:lnSpc>
                <a:spcPct val="80000"/>
              </a:lnSpc>
              <a:buFontTx/>
              <a:buNone/>
            </a:pPr>
            <a:endParaRPr lang="en-US" dirty="0"/>
          </a:p>
          <a:p>
            <a:pPr>
              <a:lnSpc>
                <a:spcPct val="80000"/>
              </a:lnSpc>
              <a:buFontTx/>
              <a:buNone/>
            </a:pPr>
            <a:r>
              <a:rPr lang="en-US" dirty="0"/>
              <a:t>8.2.4.5  </a:t>
            </a:r>
            <a:r>
              <a:rPr lang="en-US" sz="1200" dirty="0">
                <a:latin typeface="Arial" charset="0"/>
              </a:rPr>
              <a:t>EUI-64 Process or Randomly Generated (cont.)</a:t>
            </a:r>
            <a:endParaRPr lang="en-US" dirty="0"/>
          </a:p>
        </p:txBody>
      </p:sp>
    </p:spTree>
    <p:extLst>
      <p:ext uri="{BB962C8B-B14F-4D97-AF65-F5344CB8AC3E}">
        <p14:creationId xmlns:p14="http://schemas.microsoft.com/office/powerpoint/2010/main" val="1586271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8.2.4.5  </a:t>
            </a:r>
            <a:r>
              <a:rPr lang="en-US" sz="1200" dirty="0">
                <a:latin typeface="Arial" charset="0"/>
              </a:rPr>
              <a:t>EUI-64 Process or Randomly Generated (cont.)</a:t>
            </a:r>
            <a:endParaRPr lang="en-US" dirty="0"/>
          </a:p>
        </p:txBody>
      </p:sp>
    </p:spTree>
    <p:extLst>
      <p:ext uri="{BB962C8B-B14F-4D97-AF65-F5344CB8AC3E}">
        <p14:creationId xmlns:p14="http://schemas.microsoft.com/office/powerpoint/2010/main" val="2062629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8.2.4.6  Dynamic</a:t>
            </a:r>
            <a:r>
              <a:rPr lang="en-US" baseline="0" dirty="0"/>
              <a:t> Link-local Addresses</a:t>
            </a:r>
            <a:endParaRPr lang="en-US" dirty="0"/>
          </a:p>
        </p:txBody>
      </p:sp>
    </p:spTree>
    <p:extLst>
      <p:ext uri="{BB962C8B-B14F-4D97-AF65-F5344CB8AC3E}">
        <p14:creationId xmlns:p14="http://schemas.microsoft.com/office/powerpoint/2010/main" val="4284295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8.2.4.6  </a:t>
            </a:r>
            <a:r>
              <a:rPr lang="en-US" dirty="0">
                <a:latin typeface="Arial" charset="0"/>
              </a:rPr>
              <a:t>Dynamic Link-local Addresses (cont.)</a:t>
            </a:r>
            <a:endParaRPr lang="en-US" dirty="0"/>
          </a:p>
        </p:txBody>
      </p:sp>
    </p:spTree>
    <p:extLst>
      <p:ext uri="{BB962C8B-B14F-4D97-AF65-F5344CB8AC3E}">
        <p14:creationId xmlns:p14="http://schemas.microsoft.com/office/powerpoint/2010/main" val="498171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5</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8.2.1.2  IPv4 and IPv6 Coexistence</a:t>
            </a:r>
          </a:p>
        </p:txBody>
      </p:sp>
    </p:spTree>
    <p:extLst>
      <p:ext uri="{BB962C8B-B14F-4D97-AF65-F5344CB8AC3E}">
        <p14:creationId xmlns:p14="http://schemas.microsoft.com/office/powerpoint/2010/main" val="3098409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8.2.4.7  Static</a:t>
            </a:r>
            <a:r>
              <a:rPr lang="en-US" baseline="0" dirty="0"/>
              <a:t> Link-local Addresses</a:t>
            </a:r>
            <a:endParaRPr lang="en-US" dirty="0"/>
          </a:p>
        </p:txBody>
      </p:sp>
    </p:spTree>
    <p:extLst>
      <p:ext uri="{BB962C8B-B14F-4D97-AF65-F5344CB8AC3E}">
        <p14:creationId xmlns:p14="http://schemas.microsoft.com/office/powerpoint/2010/main" val="3101033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t>8.2.4.7  Static</a:t>
            </a:r>
            <a:r>
              <a:rPr lang="en-US" baseline="0" dirty="0"/>
              <a:t> Link-local Addresses (cont.)</a:t>
            </a:r>
            <a:endParaRPr lang="en-US" dirty="0"/>
          </a:p>
          <a:p>
            <a:pPr>
              <a:lnSpc>
                <a:spcPct val="80000"/>
              </a:lnSpc>
              <a:buFontTx/>
              <a:buNone/>
            </a:pPr>
            <a:endParaRPr lang="en-US" dirty="0"/>
          </a:p>
        </p:txBody>
      </p:sp>
    </p:spTree>
    <p:extLst>
      <p:ext uri="{BB962C8B-B14F-4D97-AF65-F5344CB8AC3E}">
        <p14:creationId xmlns:p14="http://schemas.microsoft.com/office/powerpoint/2010/main" val="427175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8.2.4.8 Verifying IPv6 Address Configuration</a:t>
            </a:r>
          </a:p>
        </p:txBody>
      </p:sp>
    </p:spTree>
    <p:extLst>
      <p:ext uri="{BB962C8B-B14F-4D97-AF65-F5344CB8AC3E}">
        <p14:creationId xmlns:p14="http://schemas.microsoft.com/office/powerpoint/2010/main" val="2822749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8.2.4.8 Verifying IPv6 Address Configuration (cont.)</a:t>
            </a:r>
          </a:p>
        </p:txBody>
      </p:sp>
    </p:spTree>
    <p:extLst>
      <p:ext uri="{BB962C8B-B14F-4D97-AF65-F5344CB8AC3E}">
        <p14:creationId xmlns:p14="http://schemas.microsoft.com/office/powerpoint/2010/main" val="18397025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45</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8.2.5.1  Assigned</a:t>
            </a:r>
            <a:r>
              <a:rPr lang="en-US" baseline="0" dirty="0"/>
              <a:t> IPv6 Multicast Addresses</a:t>
            </a:r>
            <a:endParaRPr lang="en-US" dirty="0"/>
          </a:p>
        </p:txBody>
      </p:sp>
    </p:spTree>
    <p:extLst>
      <p:ext uri="{BB962C8B-B14F-4D97-AF65-F5344CB8AC3E}">
        <p14:creationId xmlns:p14="http://schemas.microsoft.com/office/powerpoint/2010/main" val="3201733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46</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8.2.5.1  Assigned IPv6 Multicast Addresses (cont.)</a:t>
            </a:r>
          </a:p>
        </p:txBody>
      </p:sp>
    </p:spTree>
    <p:extLst>
      <p:ext uri="{BB962C8B-B14F-4D97-AF65-F5344CB8AC3E}">
        <p14:creationId xmlns:p14="http://schemas.microsoft.com/office/powerpoint/2010/main" val="2364657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47</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8.2.5.1  Assigned IPv6 Multicast Addresses (cont.)</a:t>
            </a:r>
          </a:p>
        </p:txBody>
      </p:sp>
    </p:spTree>
    <p:extLst>
      <p:ext uri="{BB962C8B-B14F-4D97-AF65-F5344CB8AC3E}">
        <p14:creationId xmlns:p14="http://schemas.microsoft.com/office/powerpoint/2010/main" val="17730304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48</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8.2.5.2  Solicited Node IPv6 Multicast Addresses</a:t>
            </a:r>
          </a:p>
        </p:txBody>
      </p:sp>
    </p:spTree>
    <p:extLst>
      <p:ext uri="{BB962C8B-B14F-4D97-AF65-F5344CB8AC3E}">
        <p14:creationId xmlns:p14="http://schemas.microsoft.com/office/powerpoint/2010/main" val="1101142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49</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8.2.5.2  Solicited Node IPv6 Multicast Addresses (cont.)</a:t>
            </a:r>
          </a:p>
        </p:txBody>
      </p:sp>
    </p:spTree>
    <p:extLst>
      <p:ext uri="{BB962C8B-B14F-4D97-AF65-F5344CB8AC3E}">
        <p14:creationId xmlns:p14="http://schemas.microsoft.com/office/powerpoint/2010/main" val="19298594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50</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a:t>8.3</a:t>
            </a:r>
            <a:r>
              <a:rPr lang="en-US" b="1" baseline="0" dirty="0"/>
              <a:t> Connectivity Verification</a:t>
            </a:r>
            <a:endParaRPr lang="en-GB" b="1" dirty="0"/>
          </a:p>
        </p:txBody>
      </p:sp>
    </p:spTree>
    <p:extLst>
      <p:ext uri="{BB962C8B-B14F-4D97-AF65-F5344CB8AC3E}">
        <p14:creationId xmlns:p14="http://schemas.microsoft.com/office/powerpoint/2010/main" val="210404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6</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8.2.1.2 IPv4</a:t>
            </a:r>
            <a:r>
              <a:rPr lang="en-US" baseline="0" dirty="0"/>
              <a:t> and IPV6 Coexistence (cont.)</a:t>
            </a:r>
            <a:endParaRPr lang="en-US" dirty="0"/>
          </a:p>
        </p:txBody>
      </p:sp>
    </p:spTree>
    <p:extLst>
      <p:ext uri="{BB962C8B-B14F-4D97-AF65-F5344CB8AC3E}">
        <p14:creationId xmlns:p14="http://schemas.microsoft.com/office/powerpoint/2010/main" val="3421650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51</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8.3.1.1  ICMPv4 and ICMPv6 Messages</a:t>
            </a:r>
          </a:p>
        </p:txBody>
      </p:sp>
    </p:spTree>
    <p:extLst>
      <p:ext uri="{BB962C8B-B14F-4D97-AF65-F5344CB8AC3E}">
        <p14:creationId xmlns:p14="http://schemas.microsoft.com/office/powerpoint/2010/main" val="8971414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52</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8.3.1.2</a:t>
            </a:r>
            <a:r>
              <a:rPr lang="en-US" baseline="0" dirty="0"/>
              <a:t>   ICMPv6 Router Solicitation and Router Advertisement Messages</a:t>
            </a:r>
            <a:endParaRPr lang="en-US" dirty="0"/>
          </a:p>
        </p:txBody>
      </p:sp>
    </p:spTree>
    <p:extLst>
      <p:ext uri="{BB962C8B-B14F-4D97-AF65-F5344CB8AC3E}">
        <p14:creationId xmlns:p14="http://schemas.microsoft.com/office/powerpoint/2010/main" val="28342615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53</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8.3.1.2 </a:t>
            </a:r>
            <a:r>
              <a:rPr lang="en-US" baseline="0" dirty="0"/>
              <a:t> ICMPv6 Router Solicitation and Router Advertisement Messages (cont.)</a:t>
            </a:r>
            <a:endParaRPr lang="en-US" dirty="0"/>
          </a:p>
        </p:txBody>
      </p:sp>
    </p:spTree>
    <p:extLst>
      <p:ext uri="{BB962C8B-B14F-4D97-AF65-F5344CB8AC3E}">
        <p14:creationId xmlns:p14="http://schemas.microsoft.com/office/powerpoint/2010/main" val="20106268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54</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8.3.1.3  ICMPv6 Neighbor</a:t>
            </a:r>
            <a:r>
              <a:rPr lang="en-US" baseline="0" dirty="0"/>
              <a:t> Solicitation and Neighbor Advertisement Messages</a:t>
            </a:r>
            <a:endParaRPr lang="en-US" dirty="0"/>
          </a:p>
        </p:txBody>
      </p:sp>
    </p:spTree>
    <p:extLst>
      <p:ext uri="{BB962C8B-B14F-4D97-AF65-F5344CB8AC3E}">
        <p14:creationId xmlns:p14="http://schemas.microsoft.com/office/powerpoint/2010/main" val="31912225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55</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8.3.1.3  ICMPv6 Neighbor</a:t>
            </a:r>
            <a:r>
              <a:rPr lang="en-US" baseline="0" dirty="0"/>
              <a:t> Solicitation and Neighbor Advertisement Messages (cont.)</a:t>
            </a:r>
            <a:endParaRPr lang="en-US" dirty="0"/>
          </a:p>
        </p:txBody>
      </p:sp>
    </p:spTree>
    <p:extLst>
      <p:ext uri="{BB962C8B-B14F-4D97-AF65-F5344CB8AC3E}">
        <p14:creationId xmlns:p14="http://schemas.microsoft.com/office/powerpoint/2010/main" val="3148971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56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sz="800" b="1" dirty="0">
                <a:solidFill>
                  <a:schemeClr val="bg1"/>
                </a:solidFill>
                <a:cs typeface="Arial" charset="0"/>
              </a:rPr>
              <a:t>9.3  Design Considerations for IPv6</a:t>
            </a:r>
          </a:p>
          <a:p>
            <a:pPr marL="112713" marR="0" indent="-112713" algn="l" defTabSz="1020763" rtl="0" eaLnBrk="0" fontAlgn="base" latinLnBrk="0" hangingPunct="0">
              <a:lnSpc>
                <a:spcPct val="90000"/>
              </a:lnSpc>
              <a:spcBef>
                <a:spcPct val="50000"/>
              </a:spcBef>
              <a:spcAft>
                <a:spcPct val="0"/>
              </a:spcAft>
              <a:buClrTx/>
              <a:buSzPct val="100000"/>
              <a:buFontTx/>
              <a:buNone/>
              <a:tabLst/>
              <a:defRPr/>
            </a:pPr>
            <a:endParaRPr lang="en-US" sz="800" dirty="0">
              <a:cs typeface="Arial" charset="0"/>
            </a:endParaRPr>
          </a:p>
          <a:p>
            <a:pPr>
              <a:buFontTx/>
              <a:buNone/>
            </a:pPr>
            <a:endParaRPr lang="en-GB" b="1" dirty="0"/>
          </a:p>
        </p:txBody>
      </p:sp>
    </p:spTree>
    <p:extLst>
      <p:ext uri="{BB962C8B-B14F-4D97-AF65-F5344CB8AC3E}">
        <p14:creationId xmlns:p14="http://schemas.microsoft.com/office/powerpoint/2010/main" val="2321617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sldNum" sz="quarter" idx="5"/>
          </p:nvPr>
        </p:nvSpPr>
        <p:spPr>
          <a:noFill/>
        </p:spPr>
        <p:txBody>
          <a:bodyPr/>
          <a:lstStyle/>
          <a:p>
            <a:fld id="{20EE4111-8177-4940-9890-2358BF84EB83}" type="slidenum">
              <a:rPr lang="en-US" smtClean="0"/>
              <a:pPr/>
              <a:t>57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a:lnSpc>
                <a:spcPct val="80000"/>
              </a:lnSpc>
              <a:buFontTx/>
              <a:buNone/>
            </a:pPr>
            <a:r>
              <a:rPr lang="en-US" b="1" dirty="0"/>
              <a:t>9.3.1.1 </a:t>
            </a:r>
            <a:r>
              <a:rPr lang="en-US" b="1" dirty="0" err="1"/>
              <a:t>Subnetting</a:t>
            </a:r>
            <a:r>
              <a:rPr lang="en-US" b="1" dirty="0"/>
              <a:t> Using the Subnet ID</a:t>
            </a:r>
          </a:p>
        </p:txBody>
      </p:sp>
    </p:spTree>
    <p:extLst>
      <p:ext uri="{BB962C8B-B14F-4D97-AF65-F5344CB8AC3E}">
        <p14:creationId xmlns:p14="http://schemas.microsoft.com/office/powerpoint/2010/main" val="30416188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p>
            <a:fld id="{4C33212F-3BA2-4C68-A516-846EA0D2FE8A}" type="slidenum">
              <a:rPr lang="en-US" smtClean="0"/>
              <a:pPr/>
              <a:t>58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a:lnSpc>
                <a:spcPct val="80000"/>
              </a:lnSpc>
              <a:buFontTx/>
              <a:buNone/>
            </a:pPr>
            <a:r>
              <a:rPr lang="en-US" b="1" dirty="0"/>
              <a:t>9.3.1.2 IPv6 Subnet Allocation</a:t>
            </a:r>
          </a:p>
        </p:txBody>
      </p:sp>
    </p:spTree>
    <p:extLst>
      <p:ext uri="{BB962C8B-B14F-4D97-AF65-F5344CB8AC3E}">
        <p14:creationId xmlns:p14="http://schemas.microsoft.com/office/powerpoint/2010/main" val="6566821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p>
            <a:fld id="{E52E3548-4DF7-4458-8A28-716D19BC66C5}" type="slidenum">
              <a:rPr lang="en-US" smtClean="0"/>
              <a:pPr/>
              <a:t>59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lnSpc>
                <a:spcPct val="80000"/>
              </a:lnSpc>
              <a:buFontTx/>
              <a:buNone/>
            </a:pPr>
            <a:r>
              <a:rPr lang="en-US" b="1" dirty="0"/>
              <a:t>9.3.1.3 </a:t>
            </a:r>
            <a:r>
              <a:rPr lang="en-US" b="1" dirty="0" err="1"/>
              <a:t>Subnetting</a:t>
            </a:r>
            <a:r>
              <a:rPr lang="en-US" b="1" dirty="0"/>
              <a:t> into the Interface ID</a:t>
            </a:r>
          </a:p>
        </p:txBody>
      </p:sp>
    </p:spTree>
    <p:extLst>
      <p:ext uri="{BB962C8B-B14F-4D97-AF65-F5344CB8AC3E}">
        <p14:creationId xmlns:p14="http://schemas.microsoft.com/office/powerpoint/2010/main" val="25342462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60</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Summary</a:t>
            </a:r>
          </a:p>
        </p:txBody>
      </p:sp>
    </p:spTree>
    <p:extLst>
      <p:ext uri="{BB962C8B-B14F-4D97-AF65-F5344CB8AC3E}">
        <p14:creationId xmlns:p14="http://schemas.microsoft.com/office/powerpoint/2010/main" val="3551031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7</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8.2.2.1  Hexadecimal Number System</a:t>
            </a:r>
          </a:p>
        </p:txBody>
      </p:sp>
    </p:spTree>
    <p:extLst>
      <p:ext uri="{BB962C8B-B14F-4D97-AF65-F5344CB8AC3E}">
        <p14:creationId xmlns:p14="http://schemas.microsoft.com/office/powerpoint/2010/main" val="15795214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solidFill>
                  <a:srgbClr val="000000"/>
                </a:solidFill>
              </a:rPr>
              <a:pPr/>
              <a:t>61</a:t>
            </a:fld>
            <a:endParaRPr lang="en-US" sz="80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Summary</a:t>
            </a:r>
          </a:p>
        </p:txBody>
      </p:sp>
    </p:spTree>
    <p:extLst>
      <p:ext uri="{BB962C8B-B14F-4D97-AF65-F5344CB8AC3E}">
        <p14:creationId xmlns:p14="http://schemas.microsoft.com/office/powerpoint/2010/main" val="244569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8</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8.2.2.1  Hexadecimal Number System (cont.)</a:t>
            </a:r>
          </a:p>
        </p:txBody>
      </p:sp>
    </p:spTree>
    <p:extLst>
      <p:ext uri="{BB962C8B-B14F-4D97-AF65-F5344CB8AC3E}">
        <p14:creationId xmlns:p14="http://schemas.microsoft.com/office/powerpoint/2010/main" val="24151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B7DDF54-6F0F-7949-9A6F-AE3E2DFFAA6B}" type="slidenum">
              <a:rPr lang="en-US" sz="800"/>
              <a:pPr/>
              <a:t>9</a:t>
            </a:fld>
            <a:endParaRPr lang="en-US" sz="8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8.2.2.2  IPv</a:t>
            </a:r>
            <a:r>
              <a:rPr lang="en-US" baseline="0" dirty="0"/>
              <a:t>6 Address Representation</a:t>
            </a:r>
            <a:endParaRPr lang="en-US" dirty="0"/>
          </a:p>
        </p:txBody>
      </p:sp>
    </p:spTree>
    <p:extLst>
      <p:ext uri="{BB962C8B-B14F-4D97-AF65-F5344CB8AC3E}">
        <p14:creationId xmlns:p14="http://schemas.microsoft.com/office/powerpoint/2010/main" val="239076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10</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8.2.2.2 </a:t>
            </a:r>
            <a:r>
              <a:rPr lang="en-US" baseline="0" dirty="0"/>
              <a:t> IPv6 Address Representation (cont.)</a:t>
            </a:r>
            <a:endParaRPr lang="en-US" dirty="0"/>
          </a:p>
        </p:txBody>
      </p:sp>
    </p:spTree>
    <p:extLst>
      <p:ext uri="{BB962C8B-B14F-4D97-AF65-F5344CB8AC3E}">
        <p14:creationId xmlns:p14="http://schemas.microsoft.com/office/powerpoint/2010/main" val="407755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427" y="0"/>
            <a:ext cx="11778343" cy="3509963"/>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435427" y="3602038"/>
            <a:ext cx="1129937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28A5CF-960C-43F4-A9FF-1F4744ECDD93}"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61747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88603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0542" y="365125"/>
            <a:ext cx="13716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199" y="365125"/>
            <a:ext cx="9786257"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2303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565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734800" cy="456247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457199" y="4589463"/>
            <a:ext cx="1124494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DE28A5CF-960C-43F4-A9FF-1F4744ECDD93}"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14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3515"/>
            <a:ext cx="5562600"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903515"/>
            <a:ext cx="5606143"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743200" cy="365125"/>
          </a:xfrm>
        </p:spPr>
        <p:txBody>
          <a:bodyPr/>
          <a:lstStyle/>
          <a:p>
            <a:fld id="{DE28A5CF-960C-43F4-A9FF-1F4744ECDD93}"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035142" y="6356349"/>
            <a:ext cx="2743200" cy="365125"/>
          </a:xfrm>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403826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11734801" cy="914399"/>
          </a:xfrm>
        </p:spPr>
        <p:txBody>
          <a:bodyPr/>
          <a:lstStyle/>
          <a:p>
            <a:r>
              <a:rPr lang="en-US"/>
              <a:t>Click to edit Master title style</a:t>
            </a:r>
          </a:p>
        </p:txBody>
      </p:sp>
      <p:sp>
        <p:nvSpPr>
          <p:cNvPr id="3" name="Text Placeholder 2"/>
          <p:cNvSpPr>
            <a:spLocks noGrp="1"/>
          </p:cNvSpPr>
          <p:nvPr>
            <p:ph type="body" idx="1"/>
          </p:nvPr>
        </p:nvSpPr>
        <p:spPr>
          <a:xfrm>
            <a:off x="457200" y="914400"/>
            <a:ext cx="55403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199" y="1828799"/>
            <a:ext cx="5540377"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914400"/>
            <a:ext cx="55299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28799"/>
            <a:ext cx="5529942"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E28A5CF-960C-43F4-A9FF-1F4744ECDD93}" type="datetimeFigureOut">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66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28A5CF-960C-43F4-A9FF-1F4744ECDD93}" type="datetimeFigureOut">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282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8A5CF-960C-43F4-A9FF-1F4744ECDD93}" type="datetimeFigureOut">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11678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105591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4613" y="1"/>
            <a:ext cx="6547529" cy="5861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55914"/>
            <a:ext cx="4314826" cy="48130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880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98742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48943" y="1"/>
            <a:ext cx="6553199"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987425"/>
            <a:ext cx="4314826"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28972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045029"/>
            <a:ext cx="11244943" cy="51319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r>
              <a:rPr lang="ko-KR" altLang="en-US" dirty="0"/>
              <a:t>글자체 테스트</a:t>
            </a:r>
            <a:endParaRPr lang="en-US" dirty="0"/>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199"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8A5CF-960C-43F4-A9FF-1F4744ECDD93}" type="datetimeFigureOut">
              <a:rPr lang="en-US" smtClean="0"/>
              <a:t>11/5/2021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958942" y="63611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41F10-3B87-4F43-AE84-DBEF13163EE8}" type="slidenum">
              <a:rPr lang="en-US" smtClean="0"/>
              <a:t>‹#›</a:t>
            </a:fld>
            <a:endParaRPr lang="en-US"/>
          </a:p>
        </p:txBody>
      </p:sp>
      <p:sp>
        <p:nvSpPr>
          <p:cNvPr id="7" name="Title Placeholder 1"/>
          <p:cNvSpPr txBox="1">
            <a:spLocks/>
          </p:cNvSpPr>
          <p:nvPr userDrawn="1"/>
        </p:nvSpPr>
        <p:spPr>
          <a:xfrm>
            <a:off x="0" y="0"/>
            <a:ext cx="457200" cy="903515"/>
          </a:xfrm>
          <a:prstGeom prst="rect">
            <a:avLst/>
          </a:prstGeom>
          <a:solidFill>
            <a:srgbClr val="FF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endParaRPr lang="en-US" dirty="0"/>
          </a:p>
        </p:txBody>
      </p:sp>
      <p:sp>
        <p:nvSpPr>
          <p:cNvPr id="2" name="Title Placeholder 1"/>
          <p:cNvSpPr>
            <a:spLocks noGrp="1"/>
          </p:cNvSpPr>
          <p:nvPr>
            <p:ph type="title"/>
          </p:nvPr>
        </p:nvSpPr>
        <p:spPr>
          <a:xfrm>
            <a:off x="457200" y="0"/>
            <a:ext cx="11734800" cy="903515"/>
          </a:xfrm>
          <a:prstGeom prst="rect">
            <a:avLst/>
          </a:prstGeom>
          <a:solidFill>
            <a:srgbClr val="002060"/>
          </a:solidFill>
        </p:spPr>
        <p:txBody>
          <a:bodyPr vert="horz" lIns="91440" tIns="45720" rIns="91440" bIns="45720" rtlCol="0" anchor="b">
            <a:normAutofit/>
          </a:bodyPr>
          <a:lstStyle/>
          <a:p>
            <a:r>
              <a:rPr lang="en-US" dirty="0"/>
              <a:t>Click to edit Master title style</a:t>
            </a:r>
            <a:r>
              <a:rPr lang="ko-KR" altLang="en-US" dirty="0"/>
              <a:t>클릭</a:t>
            </a:r>
            <a:endParaRPr lang="en-US" dirty="0"/>
          </a:p>
        </p:txBody>
      </p:sp>
    </p:spTree>
    <p:extLst>
      <p:ext uri="{BB962C8B-B14F-4D97-AF65-F5344CB8AC3E}">
        <p14:creationId xmlns:p14="http://schemas.microsoft.com/office/powerpoint/2010/main" val="113103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p:spPr>
        <p:txBody>
          <a:bodyPr>
            <a:normAutofit/>
          </a:bodyPr>
          <a:lstStyle/>
          <a:p>
            <a:r>
              <a:rPr lang="en-US" altLang="en-US" sz="4400" dirty="0">
                <a:solidFill>
                  <a:srgbClr val="FFC000"/>
                </a:solidFill>
              </a:rPr>
              <a:t> Lecture 7 </a:t>
            </a:r>
            <a:br>
              <a:rPr lang="en-US" altLang="en-US" sz="4400" dirty="0"/>
            </a:br>
            <a:r>
              <a:rPr lang="en-US" altLang="en-US" sz="4400" dirty="0"/>
              <a:t>IPv6 Network Addresses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3031088"/>
            <a:ext cx="5852160" cy="3035808"/>
          </a:xfrm>
          <a:prstGeom prst="rect">
            <a:avLst/>
          </a:prstGeom>
          <a:effectLst>
            <a:softEdge rad="457200"/>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 y="3217016"/>
            <a:ext cx="5852160" cy="2663952"/>
          </a:xfrm>
          <a:prstGeom prst="rect">
            <a:avLst/>
          </a:prstGeom>
          <a:effectLst>
            <a:softEdge rad="457200"/>
          </a:effectLst>
        </p:spPr>
      </p:pic>
      <p:pic>
        <p:nvPicPr>
          <p:cNvPr id="5" name="Picture 3" descr="CNA_largo-on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7355" y="6135599"/>
            <a:ext cx="3694489" cy="5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5209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IPv6 Addressing</a:t>
            </a:r>
            <a:br>
              <a:rPr lang="en-US" dirty="0"/>
            </a:br>
            <a:r>
              <a:rPr lang="en-US" dirty="0"/>
              <a:t>IPv6 Address Representation (cont.)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298" y="1082776"/>
            <a:ext cx="6065520" cy="51449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55535949"/>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62116" y="0"/>
            <a:ext cx="11729884" cy="924232"/>
          </a:xfrm>
        </p:spPr>
        <p:txBody>
          <a:bodyPr>
            <a:normAutofit fontScale="90000"/>
          </a:bodyPr>
          <a:lstStyle/>
          <a:p>
            <a:pPr eaLnBrk="1" hangingPunct="1"/>
            <a:r>
              <a:rPr lang="en-US" sz="1800" dirty="0"/>
              <a:t>IPv6 Addressing</a:t>
            </a:r>
            <a:br>
              <a:rPr lang="en-US" dirty="0"/>
            </a:br>
            <a:r>
              <a:rPr lang="en-US" dirty="0"/>
              <a:t>Rule 1- Omitting Leading 0s</a:t>
            </a:r>
          </a:p>
        </p:txBody>
      </p:sp>
      <p:sp>
        <p:nvSpPr>
          <p:cNvPr id="2" name="Content Placeholder 1"/>
          <p:cNvSpPr>
            <a:spLocks noGrp="1"/>
          </p:cNvSpPr>
          <p:nvPr>
            <p:ph idx="1"/>
          </p:nvPr>
        </p:nvSpPr>
        <p:spPr>
          <a:xfrm>
            <a:off x="462116" y="1163648"/>
            <a:ext cx="11267768" cy="4987628"/>
          </a:xfrm>
        </p:spPr>
        <p:txBody>
          <a:bodyPr>
            <a:normAutofit/>
          </a:bodyPr>
          <a:lstStyle/>
          <a:p>
            <a:r>
              <a:rPr lang="en-US" sz="2400" dirty="0"/>
              <a:t>The first rule to help reduce the notation of IPv6 addresses is any leading 0s (zeros) in any 16-bit section or </a:t>
            </a:r>
            <a:r>
              <a:rPr lang="en-US" sz="2400" dirty="0" err="1"/>
              <a:t>hextet</a:t>
            </a:r>
            <a:r>
              <a:rPr lang="en-US" sz="2400" dirty="0"/>
              <a:t> can be omitted.</a:t>
            </a:r>
          </a:p>
          <a:p>
            <a:r>
              <a:rPr lang="en-US" sz="2400" dirty="0"/>
              <a:t>01AB can be represented as 1AB.</a:t>
            </a:r>
          </a:p>
          <a:p>
            <a:r>
              <a:rPr lang="en-US" sz="2400" dirty="0"/>
              <a:t>09F0 can be represented as 9F0.</a:t>
            </a:r>
          </a:p>
          <a:p>
            <a:r>
              <a:rPr lang="en-US" sz="2400" dirty="0"/>
              <a:t>0A00 can be represented as A00.</a:t>
            </a:r>
          </a:p>
          <a:p>
            <a:r>
              <a:rPr lang="en-US" sz="2400" dirty="0"/>
              <a:t>00AB can be represented as AB.</a:t>
            </a:r>
          </a:p>
          <a:p>
            <a:pPr marL="0" indent="0">
              <a:buNone/>
            </a:pP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575" y="4122510"/>
            <a:ext cx="8086470" cy="132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425120"/>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IPv6 Addressing</a:t>
            </a:r>
            <a:br>
              <a:rPr lang="en-US" dirty="0"/>
            </a:br>
            <a:r>
              <a:rPr lang="en-US" dirty="0"/>
              <a:t>Rule 2 - Omitting All 0 Segments</a:t>
            </a:r>
          </a:p>
        </p:txBody>
      </p:sp>
      <p:sp>
        <p:nvSpPr>
          <p:cNvPr id="2" name="Content Placeholder 1"/>
          <p:cNvSpPr>
            <a:spLocks noGrp="1"/>
          </p:cNvSpPr>
          <p:nvPr>
            <p:ph idx="1"/>
          </p:nvPr>
        </p:nvSpPr>
        <p:spPr>
          <a:xfrm>
            <a:off x="462115" y="1136118"/>
            <a:ext cx="11090787" cy="4970210"/>
          </a:xfrm>
        </p:spPr>
        <p:txBody>
          <a:bodyPr>
            <a:normAutofit/>
          </a:bodyPr>
          <a:lstStyle/>
          <a:p>
            <a:r>
              <a:rPr lang="en-US" sz="2400" dirty="0"/>
              <a:t>A double colon (::) can replace any single, contiguous string of one or more 16-bit segments (</a:t>
            </a:r>
            <a:r>
              <a:rPr lang="en-US" sz="2400" dirty="0" err="1"/>
              <a:t>hextets</a:t>
            </a:r>
            <a:r>
              <a:rPr lang="en-US" sz="2400" dirty="0"/>
              <a:t>) consisting of all 0’s.</a:t>
            </a:r>
          </a:p>
          <a:p>
            <a:r>
              <a:rPr lang="en-US" sz="2400" dirty="0"/>
              <a:t>Double colon (::) can only be used once within an address otherwise the address will be ambiguous.</a:t>
            </a:r>
          </a:p>
          <a:p>
            <a:r>
              <a:rPr lang="en-US" sz="2400" dirty="0"/>
              <a:t>Known as the </a:t>
            </a:r>
            <a:r>
              <a:rPr lang="en-US" sz="2400" i="1" dirty="0"/>
              <a:t>compressed format.</a:t>
            </a:r>
            <a:endParaRPr lang="en-US" sz="2400" dirty="0"/>
          </a:p>
          <a:p>
            <a:r>
              <a:rPr lang="en-US" sz="2400" dirty="0"/>
              <a:t>Incorrect address - 2001:0DB8::ABCD::1234.</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136189914"/>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71948" y="0"/>
            <a:ext cx="11720052" cy="914400"/>
          </a:xfrm>
        </p:spPr>
        <p:txBody>
          <a:bodyPr>
            <a:normAutofit fontScale="90000"/>
          </a:bodyPr>
          <a:lstStyle/>
          <a:p>
            <a:pPr eaLnBrk="1" hangingPunct="1"/>
            <a:r>
              <a:rPr lang="en-US" sz="1800" dirty="0"/>
              <a:t>IPv6 Addressing</a:t>
            </a:r>
            <a:br>
              <a:rPr lang="en-US" dirty="0"/>
            </a:br>
            <a:r>
              <a:rPr lang="en-US" dirty="0"/>
              <a:t>Rule 2 - Omitting All 0 Segments (cont.)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307" y="1078079"/>
            <a:ext cx="6676571" cy="277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1"/>
          <p:cNvSpPr>
            <a:spLocks noGrp="1"/>
          </p:cNvSpPr>
          <p:nvPr>
            <p:ph idx="1"/>
          </p:nvPr>
        </p:nvSpPr>
        <p:spPr>
          <a:xfrm>
            <a:off x="1209368" y="1201313"/>
            <a:ext cx="2541271" cy="5086416"/>
          </a:xfrm>
        </p:spPr>
        <p:txBody>
          <a:bodyPr>
            <a:normAutofit/>
          </a:bodyPr>
          <a:lstStyle/>
          <a:p>
            <a:pPr marL="0" indent="0">
              <a:buNone/>
            </a:pPr>
            <a:r>
              <a:rPr lang="en-US" sz="2400" b="1" dirty="0"/>
              <a:t>Example #1</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b="1" dirty="0"/>
              <a:t>Example #2</a:t>
            </a:r>
          </a:p>
          <a:p>
            <a:pPr marL="0" indent="0">
              <a:buNone/>
            </a:pPr>
            <a:endParaRPr lang="en-US" sz="2400"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0586" y="4391573"/>
            <a:ext cx="6684235" cy="124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917101"/>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2284" y="0"/>
            <a:ext cx="11739716" cy="924232"/>
          </a:xfrm>
        </p:spPr>
        <p:txBody>
          <a:bodyPr>
            <a:normAutofit fontScale="90000"/>
          </a:bodyPr>
          <a:lstStyle/>
          <a:p>
            <a:pPr eaLnBrk="1" hangingPunct="1"/>
            <a:r>
              <a:rPr lang="en-US" sz="1800" dirty="0"/>
              <a:t>Types of IPv6 Addresses</a:t>
            </a:r>
            <a:br>
              <a:rPr lang="en-US" dirty="0"/>
            </a:br>
            <a:r>
              <a:rPr lang="en-US" dirty="0"/>
              <a:t>IPv6 Prefix Length</a:t>
            </a:r>
          </a:p>
        </p:txBody>
      </p:sp>
      <p:sp>
        <p:nvSpPr>
          <p:cNvPr id="2" name="Content Placeholder 1"/>
          <p:cNvSpPr>
            <a:spLocks noGrp="1"/>
          </p:cNvSpPr>
          <p:nvPr>
            <p:ph idx="1"/>
          </p:nvPr>
        </p:nvSpPr>
        <p:spPr>
          <a:xfrm>
            <a:off x="452284" y="1109571"/>
            <a:ext cx="11248103" cy="4895098"/>
          </a:xfrm>
        </p:spPr>
        <p:txBody>
          <a:bodyPr>
            <a:normAutofit/>
          </a:bodyPr>
          <a:lstStyle/>
          <a:p>
            <a:r>
              <a:rPr lang="en-US" sz="2400" dirty="0"/>
              <a:t>IPv6 does not use the dotted-decimal subnet mask notation</a:t>
            </a:r>
          </a:p>
          <a:p>
            <a:r>
              <a:rPr lang="en-US" sz="2400" dirty="0"/>
              <a:t>Prefix length indicates the network portion of an IPv6 address using the following format: </a:t>
            </a:r>
          </a:p>
          <a:p>
            <a:pPr marL="800100" lvl="1" indent="-342900">
              <a:buFont typeface="Wingdings" panose="05000000000000000000" pitchFamily="2" charset="2"/>
              <a:buChar char="§"/>
            </a:pPr>
            <a:r>
              <a:rPr lang="en-US" sz="2000" dirty="0"/>
              <a:t>IPv6 address/prefix length</a:t>
            </a:r>
          </a:p>
          <a:p>
            <a:pPr marL="800100" lvl="1" indent="-342900">
              <a:buFont typeface="Wingdings" panose="05000000000000000000" pitchFamily="2" charset="2"/>
              <a:buChar char="§"/>
            </a:pPr>
            <a:r>
              <a:rPr lang="en-US" sz="2000" dirty="0"/>
              <a:t>Prefix length can range from 0 to 128</a:t>
            </a:r>
          </a:p>
          <a:p>
            <a:pPr marL="800100" lvl="1" indent="-342900">
              <a:buFont typeface="Wingdings" panose="05000000000000000000" pitchFamily="2" charset="2"/>
              <a:buChar char="§"/>
            </a:pPr>
            <a:r>
              <a:rPr lang="en-US" sz="2000" dirty="0"/>
              <a:t>Typical prefix length is /64</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750" y="3729039"/>
            <a:ext cx="6609889" cy="272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7406" y="3513177"/>
            <a:ext cx="1332402" cy="433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056999"/>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24232"/>
          </a:xfrm>
        </p:spPr>
        <p:txBody>
          <a:bodyPr>
            <a:normAutofit fontScale="90000"/>
          </a:bodyPr>
          <a:lstStyle/>
          <a:p>
            <a:pPr eaLnBrk="1" hangingPunct="1"/>
            <a:r>
              <a:rPr lang="en-US" sz="1800" dirty="0"/>
              <a:t>Types of IPv6 Addresses</a:t>
            </a:r>
            <a:br>
              <a:rPr lang="en-US" dirty="0"/>
            </a:br>
            <a:r>
              <a:rPr lang="en-US" dirty="0"/>
              <a:t>IPv6 Address Types</a:t>
            </a:r>
          </a:p>
        </p:txBody>
      </p:sp>
      <p:sp>
        <p:nvSpPr>
          <p:cNvPr id="4" name="Rectangle 3"/>
          <p:cNvSpPr/>
          <p:nvPr/>
        </p:nvSpPr>
        <p:spPr>
          <a:xfrm>
            <a:off x="462115" y="1122869"/>
            <a:ext cx="11297265" cy="2877711"/>
          </a:xfrm>
          <a:prstGeom prst="rect">
            <a:avLst/>
          </a:prstGeom>
        </p:spPr>
        <p:txBody>
          <a:bodyPr wrap="square">
            <a:spAutoFit/>
          </a:bodyPr>
          <a:lstStyle/>
          <a:p>
            <a:pPr>
              <a:spcBef>
                <a:spcPts val="600"/>
              </a:spcBef>
            </a:pPr>
            <a:r>
              <a:rPr lang="en-US" sz="2800" dirty="0">
                <a:latin typeface="NanumSquareRound ExtraBold" panose="020B0600000101010101" pitchFamily="34" charset="-127"/>
                <a:ea typeface="NanumSquareRound ExtraBold" panose="020B0600000101010101" pitchFamily="34" charset="-127"/>
              </a:rPr>
              <a:t>There are three types of IPv6 addresses:</a:t>
            </a:r>
          </a:p>
          <a:p>
            <a:pPr marL="457200" indent="-457200">
              <a:spcBef>
                <a:spcPts val="600"/>
              </a:spcBef>
              <a:buFont typeface="Wingdings" panose="05000000000000000000" pitchFamily="2" charset="2"/>
              <a:buChar char="§"/>
            </a:pPr>
            <a:r>
              <a:rPr lang="en-US" sz="2400" dirty="0">
                <a:latin typeface="NanumSquareRound ExtraBold" panose="020B0600000101010101" pitchFamily="34" charset="-127"/>
                <a:ea typeface="NanumSquareRound ExtraBold" panose="020B0600000101010101" pitchFamily="34" charset="-127"/>
              </a:rPr>
              <a:t>Unicast</a:t>
            </a:r>
          </a:p>
          <a:p>
            <a:pPr marL="457200" indent="-457200">
              <a:spcBef>
                <a:spcPts val="600"/>
              </a:spcBef>
              <a:buFont typeface="Wingdings" panose="05000000000000000000" pitchFamily="2" charset="2"/>
              <a:buChar char="§"/>
            </a:pPr>
            <a:r>
              <a:rPr lang="en-US" sz="2400" dirty="0">
                <a:latin typeface="NanumSquareRound ExtraBold" panose="020B0600000101010101" pitchFamily="34" charset="-127"/>
                <a:ea typeface="NanumSquareRound ExtraBold" panose="020B0600000101010101" pitchFamily="34" charset="-127"/>
              </a:rPr>
              <a:t>Multicast </a:t>
            </a:r>
          </a:p>
          <a:p>
            <a:pPr marL="457200" indent="-457200">
              <a:spcBef>
                <a:spcPts val="600"/>
              </a:spcBef>
              <a:buFont typeface="Wingdings" panose="05000000000000000000" pitchFamily="2" charset="2"/>
              <a:buChar char="§"/>
            </a:pPr>
            <a:r>
              <a:rPr lang="en-US" sz="2400" dirty="0" err="1">
                <a:latin typeface="NanumSquareRound ExtraBold" panose="020B0600000101010101" pitchFamily="34" charset="-127"/>
                <a:ea typeface="NanumSquareRound ExtraBold" panose="020B0600000101010101" pitchFamily="34" charset="-127"/>
              </a:rPr>
              <a:t>Anycast</a:t>
            </a:r>
            <a:r>
              <a:rPr lang="en-US" sz="2400" dirty="0">
                <a:latin typeface="NanumSquareRound ExtraBold" panose="020B0600000101010101" pitchFamily="34" charset="-127"/>
                <a:ea typeface="NanumSquareRound ExtraBold" panose="020B0600000101010101" pitchFamily="34" charset="-127"/>
              </a:rPr>
              <a:t>.</a:t>
            </a:r>
          </a:p>
          <a:p>
            <a:pPr>
              <a:spcBef>
                <a:spcPts val="600"/>
              </a:spcBef>
            </a:pPr>
            <a:endParaRPr lang="en-US" sz="2800" dirty="0">
              <a:latin typeface="NanumSquareRound ExtraBold" panose="020B0600000101010101" pitchFamily="34" charset="-127"/>
              <a:ea typeface="NanumSquareRound ExtraBold" panose="020B0600000101010101" pitchFamily="34" charset="-127"/>
            </a:endParaRPr>
          </a:p>
          <a:p>
            <a:pPr>
              <a:spcBef>
                <a:spcPts val="600"/>
              </a:spcBef>
            </a:pPr>
            <a:r>
              <a:rPr lang="en-US" sz="2800" b="1" dirty="0">
                <a:latin typeface="NanumSquareRound ExtraBold" panose="020B0600000101010101" pitchFamily="34" charset="-127"/>
                <a:ea typeface="NanumSquareRound ExtraBold" panose="020B0600000101010101" pitchFamily="34" charset="-127"/>
              </a:rPr>
              <a:t>Note</a:t>
            </a:r>
            <a:r>
              <a:rPr lang="en-US" sz="2800" dirty="0">
                <a:latin typeface="NanumSquareRound ExtraBold" panose="020B0600000101010101" pitchFamily="34" charset="-127"/>
                <a:ea typeface="NanumSquareRound ExtraBold" panose="020B0600000101010101" pitchFamily="34" charset="-127"/>
              </a:rPr>
              <a:t>: IPv6 does not have broadcast addresses.</a:t>
            </a:r>
          </a:p>
        </p:txBody>
      </p:sp>
    </p:spTree>
    <p:extLst>
      <p:ext uri="{BB962C8B-B14F-4D97-AF65-F5344CB8AC3E}">
        <p14:creationId xmlns:p14="http://schemas.microsoft.com/office/powerpoint/2010/main" val="3811512572"/>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71948" y="0"/>
            <a:ext cx="11720052" cy="904568"/>
          </a:xfrm>
        </p:spPr>
        <p:txBody>
          <a:bodyPr>
            <a:normAutofit fontScale="90000"/>
          </a:bodyPr>
          <a:lstStyle/>
          <a:p>
            <a:pPr eaLnBrk="1" hangingPunct="1"/>
            <a:r>
              <a:rPr lang="en-US" sz="1800" dirty="0"/>
              <a:t>Types of IPv6 Addresses</a:t>
            </a:r>
            <a:br>
              <a:rPr lang="en-US" dirty="0"/>
            </a:br>
            <a:r>
              <a:rPr lang="en-US" dirty="0"/>
              <a:t>IPv6 Unicast Addresses</a:t>
            </a:r>
          </a:p>
        </p:txBody>
      </p:sp>
      <p:sp>
        <p:nvSpPr>
          <p:cNvPr id="2" name="Content Placeholder 1"/>
          <p:cNvSpPr>
            <a:spLocks noGrp="1"/>
          </p:cNvSpPr>
          <p:nvPr>
            <p:ph idx="1"/>
          </p:nvPr>
        </p:nvSpPr>
        <p:spPr>
          <a:xfrm>
            <a:off x="471947" y="1167932"/>
            <a:ext cx="5034117" cy="5369548"/>
          </a:xfrm>
        </p:spPr>
        <p:txBody>
          <a:bodyPr>
            <a:normAutofit/>
          </a:bodyPr>
          <a:lstStyle/>
          <a:p>
            <a:pPr marL="0" indent="0">
              <a:buNone/>
            </a:pPr>
            <a:r>
              <a:rPr lang="en-US" sz="2400" b="1" dirty="0"/>
              <a:t>Unicast</a:t>
            </a:r>
            <a:r>
              <a:rPr lang="en-US" sz="2400" dirty="0"/>
              <a:t>  </a:t>
            </a:r>
          </a:p>
          <a:p>
            <a:pPr marL="342900" lvl="1" indent="-342900" defTabSz="457200">
              <a:buFont typeface="Wingdings" panose="05000000000000000000" pitchFamily="2" charset="2"/>
              <a:buChar char="§"/>
            </a:pPr>
            <a:r>
              <a:rPr lang="en-US" sz="2000" dirty="0"/>
              <a:t>Uniquely identifies an interface on an IPv6-enabled device.</a:t>
            </a:r>
          </a:p>
          <a:p>
            <a:pPr marL="342900" lvl="1" indent="-342900" defTabSz="457200">
              <a:buFont typeface="Wingdings" panose="05000000000000000000" pitchFamily="2" charset="2"/>
              <a:buChar char="§"/>
            </a:pPr>
            <a:r>
              <a:rPr lang="en-US" sz="2000" dirty="0"/>
              <a:t>A packet sent to a unicast address is received by the interface that is assigned that address.  </a:t>
            </a:r>
          </a:p>
          <a:p>
            <a:pPr>
              <a:buFont typeface="Wingdings" panose="05000000000000000000" pitchFamily="2" charset="2"/>
              <a:buChar char="§"/>
            </a:pPr>
            <a:endParaRPr lang="en-US" sz="2400" dirty="0"/>
          </a:p>
          <a:p>
            <a:endParaRPr lang="en-US" sz="2400" dirty="0"/>
          </a:p>
          <a:p>
            <a:endParaRPr lang="en-US" sz="2400" dirty="0"/>
          </a:p>
          <a:p>
            <a:endParaRPr lang="en-US" sz="2400" b="1" dirty="0"/>
          </a:p>
          <a:p>
            <a:endParaRPr lang="en-US" sz="2400" b="1" dirty="0"/>
          </a:p>
          <a:p>
            <a:endParaRPr lang="en-US" sz="2400" b="1" dirty="0"/>
          </a:p>
          <a:p>
            <a:endParaRPr lang="en-US" sz="2400" b="1" dirty="0"/>
          </a:p>
          <a:p>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81" y="1167932"/>
            <a:ext cx="5913740" cy="43651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018337"/>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7" y="0"/>
            <a:ext cx="11729883" cy="924232"/>
          </a:xfrm>
        </p:spPr>
        <p:txBody>
          <a:bodyPr>
            <a:normAutofit fontScale="90000"/>
          </a:bodyPr>
          <a:lstStyle/>
          <a:p>
            <a:pPr eaLnBrk="1" hangingPunct="1"/>
            <a:r>
              <a:rPr lang="en-US" sz="1800" dirty="0"/>
              <a:t>Types of IPv6 Addresses</a:t>
            </a:r>
            <a:br>
              <a:rPr lang="en-US" dirty="0"/>
            </a:br>
            <a:r>
              <a:rPr lang="en-US" dirty="0"/>
              <a:t>IPv6 Unicast Addresses (cont.)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726" y="997513"/>
            <a:ext cx="7185726" cy="56459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88043367"/>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Types of IPv6 Addresses</a:t>
            </a:r>
            <a:br>
              <a:rPr lang="en-US" dirty="0"/>
            </a:br>
            <a:r>
              <a:rPr lang="en-US" dirty="0"/>
              <a:t>IPv6 Unicast Addresses (cont.)</a:t>
            </a:r>
          </a:p>
        </p:txBody>
      </p:sp>
      <p:sp>
        <p:nvSpPr>
          <p:cNvPr id="2" name="Content Placeholder 1"/>
          <p:cNvSpPr>
            <a:spLocks noGrp="1"/>
          </p:cNvSpPr>
          <p:nvPr>
            <p:ph idx="1"/>
          </p:nvPr>
        </p:nvSpPr>
        <p:spPr>
          <a:xfrm>
            <a:off x="462116" y="1111982"/>
            <a:ext cx="11316929" cy="4898365"/>
          </a:xfrm>
        </p:spPr>
        <p:txBody>
          <a:bodyPr>
            <a:normAutofit/>
          </a:bodyPr>
          <a:lstStyle/>
          <a:p>
            <a:pPr marL="0" indent="0">
              <a:buNone/>
            </a:pPr>
            <a:r>
              <a:rPr lang="en-US" sz="2400" b="1" dirty="0"/>
              <a:t>Global Unicast</a:t>
            </a:r>
            <a:endParaRPr lang="en-US" sz="2400" dirty="0"/>
          </a:p>
          <a:p>
            <a:pPr marL="800100" lvl="1" indent="-342900">
              <a:buFont typeface="Wingdings" panose="05000000000000000000" pitchFamily="2" charset="2"/>
              <a:buChar char="§"/>
            </a:pPr>
            <a:r>
              <a:rPr lang="en-US" sz="2000" dirty="0"/>
              <a:t>Similar to a public IPv4 address</a:t>
            </a:r>
          </a:p>
          <a:p>
            <a:pPr marL="800100" lvl="1" indent="-342900">
              <a:buFont typeface="Wingdings" panose="05000000000000000000" pitchFamily="2" charset="2"/>
              <a:buChar char="§"/>
            </a:pPr>
            <a:r>
              <a:rPr lang="en-US" sz="2000" dirty="0"/>
              <a:t>Globally unique</a:t>
            </a:r>
          </a:p>
          <a:p>
            <a:pPr marL="800100" lvl="1" indent="-342900">
              <a:buFont typeface="Wingdings" panose="05000000000000000000" pitchFamily="2" charset="2"/>
              <a:buChar char="§"/>
            </a:pPr>
            <a:r>
              <a:rPr lang="en-US" sz="2000" dirty="0"/>
              <a:t>Internet routable addresses</a:t>
            </a:r>
          </a:p>
          <a:p>
            <a:pPr marL="800100" lvl="1" indent="-342900">
              <a:buFont typeface="Wingdings" panose="05000000000000000000" pitchFamily="2" charset="2"/>
              <a:buChar char="§"/>
            </a:pPr>
            <a:r>
              <a:rPr lang="en-US" sz="2000" dirty="0"/>
              <a:t>Can be configured statically or assigned dynamically </a:t>
            </a:r>
          </a:p>
          <a:p>
            <a:pPr marL="0" indent="0">
              <a:buNone/>
            </a:pPr>
            <a:r>
              <a:rPr lang="en-US" sz="2400" b="1" dirty="0"/>
              <a:t>Link-local</a:t>
            </a:r>
            <a:endParaRPr lang="en-US" sz="2400" dirty="0"/>
          </a:p>
          <a:p>
            <a:pPr marL="800100" lvl="1" indent="-342900">
              <a:buFont typeface="Wingdings" panose="05000000000000000000" pitchFamily="2" charset="2"/>
              <a:buChar char="§"/>
            </a:pPr>
            <a:r>
              <a:rPr lang="en-US" sz="2000" dirty="0"/>
              <a:t>Used to communicate with other devices on the same local link</a:t>
            </a:r>
          </a:p>
          <a:p>
            <a:pPr marL="800100" lvl="1" indent="-342900">
              <a:buFont typeface="Wingdings" panose="05000000000000000000" pitchFamily="2" charset="2"/>
              <a:buChar char="§"/>
            </a:pPr>
            <a:r>
              <a:rPr lang="en-US" sz="2000" dirty="0"/>
              <a:t>Confined to a single link;  not routable beyond the link</a:t>
            </a:r>
          </a:p>
        </p:txBody>
      </p:sp>
    </p:spTree>
    <p:extLst>
      <p:ext uri="{BB962C8B-B14F-4D97-AF65-F5344CB8AC3E}">
        <p14:creationId xmlns:p14="http://schemas.microsoft.com/office/powerpoint/2010/main" val="2472381948"/>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7" y="0"/>
            <a:ext cx="11729883" cy="904568"/>
          </a:xfrm>
        </p:spPr>
        <p:txBody>
          <a:bodyPr>
            <a:normAutofit fontScale="90000"/>
          </a:bodyPr>
          <a:lstStyle/>
          <a:p>
            <a:pPr eaLnBrk="1" hangingPunct="1"/>
            <a:r>
              <a:rPr lang="en-US" sz="1800" dirty="0"/>
              <a:t>Types of IPv6 Addresses</a:t>
            </a:r>
            <a:br>
              <a:rPr lang="en-US" dirty="0"/>
            </a:br>
            <a:r>
              <a:rPr lang="en-US" dirty="0"/>
              <a:t>IPv6 Unicast Addresses (cont.)</a:t>
            </a:r>
          </a:p>
        </p:txBody>
      </p:sp>
      <p:sp>
        <p:nvSpPr>
          <p:cNvPr id="2" name="Content Placeholder 1"/>
          <p:cNvSpPr>
            <a:spLocks noGrp="1"/>
          </p:cNvSpPr>
          <p:nvPr>
            <p:ph idx="1"/>
          </p:nvPr>
        </p:nvSpPr>
        <p:spPr>
          <a:xfrm>
            <a:off x="462117" y="1088432"/>
            <a:ext cx="11238270" cy="4931747"/>
          </a:xfrm>
        </p:spPr>
        <p:txBody>
          <a:bodyPr>
            <a:noAutofit/>
          </a:bodyPr>
          <a:lstStyle/>
          <a:p>
            <a:pPr>
              <a:buNone/>
            </a:pPr>
            <a:r>
              <a:rPr lang="en-US" sz="2400" b="1" dirty="0"/>
              <a:t>Loopback</a:t>
            </a:r>
          </a:p>
          <a:p>
            <a:pPr marL="342900" lvl="1" indent="-342900">
              <a:buFont typeface="Wingdings" panose="05000000000000000000" pitchFamily="2" charset="2"/>
              <a:buChar char="§"/>
            </a:pPr>
            <a:r>
              <a:rPr lang="en-US" sz="2000" dirty="0"/>
              <a:t>Used by a host to send a packet to itself and cannot be assigned to a physical interface.</a:t>
            </a:r>
          </a:p>
          <a:p>
            <a:pPr marL="342900" lvl="1" indent="-342900">
              <a:buFont typeface="Wingdings" panose="05000000000000000000" pitchFamily="2" charset="2"/>
              <a:buChar char="§"/>
            </a:pPr>
            <a:r>
              <a:rPr lang="en-US" sz="2000" dirty="0"/>
              <a:t>Ping an IPv6 loopback address to test the configuration of TCP/IP on the local host.</a:t>
            </a:r>
          </a:p>
          <a:p>
            <a:pPr marL="342900" lvl="1" indent="-342900">
              <a:buFont typeface="Wingdings" panose="05000000000000000000" pitchFamily="2" charset="2"/>
              <a:buChar char="§"/>
            </a:pPr>
            <a:r>
              <a:rPr lang="en-US" sz="2000" dirty="0"/>
              <a:t>All-0s except for the last bit, represented as ::1/128 or just ::1.</a:t>
            </a:r>
          </a:p>
          <a:p>
            <a:pPr>
              <a:buNone/>
            </a:pPr>
            <a:r>
              <a:rPr lang="en-US" sz="2400" b="1" dirty="0"/>
              <a:t>Unspecified Address </a:t>
            </a:r>
          </a:p>
          <a:p>
            <a:pPr marL="342900" lvl="1" indent="-342900">
              <a:buFont typeface="Wingdings" panose="05000000000000000000" pitchFamily="2" charset="2"/>
              <a:buChar char="§"/>
            </a:pPr>
            <a:r>
              <a:rPr lang="en-US" sz="2000" dirty="0"/>
              <a:t>All-0’s address represented as ::/128 or just :: </a:t>
            </a:r>
          </a:p>
          <a:p>
            <a:pPr marL="342900" lvl="1" indent="-342900">
              <a:buFont typeface="Wingdings" panose="05000000000000000000" pitchFamily="2" charset="2"/>
              <a:buChar char="§"/>
            </a:pPr>
            <a:r>
              <a:rPr lang="en-US" sz="2000" dirty="0"/>
              <a:t>Cannot be assigned to an interface and is only used as a source address.</a:t>
            </a:r>
          </a:p>
          <a:p>
            <a:pPr marL="342900" lvl="1" indent="-342900">
              <a:buFont typeface="Wingdings" panose="05000000000000000000" pitchFamily="2" charset="2"/>
              <a:buChar char="§"/>
            </a:pPr>
            <a:r>
              <a:rPr lang="en-US" sz="2000" dirty="0"/>
              <a:t>An unspecified address is used as a source address when the device does not yet have a permanent IPv6 address or when the source of the packet is irrelevant to the destination.</a:t>
            </a:r>
          </a:p>
        </p:txBody>
      </p:sp>
    </p:spTree>
    <p:extLst>
      <p:ext uri="{BB962C8B-B14F-4D97-AF65-F5344CB8AC3E}">
        <p14:creationId xmlns:p14="http://schemas.microsoft.com/office/powerpoint/2010/main" val="369434706"/>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35150" y="2263775"/>
            <a:ext cx="3854450" cy="1481138"/>
          </a:xfrm>
        </p:spPr>
        <p:txBody>
          <a:bodyPr>
            <a:normAutofit fontScale="90000"/>
          </a:bodyPr>
          <a:lstStyle/>
          <a:p>
            <a:pPr eaLnBrk="1" hangingPunct="1"/>
            <a:r>
              <a:rPr lang="en-US" sz="2800" dirty="0"/>
              <a:t>Introduction to Networks</a:t>
            </a:r>
            <a:br>
              <a:rPr lang="en-US" sz="2400" dirty="0"/>
            </a:br>
            <a:r>
              <a:rPr lang="en-US" sz="2400" dirty="0"/>
              <a:t>8.2  </a:t>
            </a:r>
            <a:r>
              <a:rPr lang="en-US" sz="2400" dirty="0">
                <a:latin typeface="Arial" charset="0"/>
              </a:rPr>
              <a:t>IPv6 Network Addresses</a:t>
            </a:r>
            <a:endParaRPr lang="en-US" sz="2400" dirty="0">
              <a:solidFill>
                <a:schemeClr val="folHlink"/>
              </a:solidFill>
            </a:endParaRPr>
          </a:p>
        </p:txBody>
      </p:sp>
    </p:spTree>
    <p:extLst>
      <p:ext uri="{BB962C8B-B14F-4D97-AF65-F5344CB8AC3E}">
        <p14:creationId xmlns:p14="http://schemas.microsoft.com/office/powerpoint/2010/main" val="3063986841"/>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70167" y="-1"/>
            <a:ext cx="11721833" cy="914401"/>
          </a:xfrm>
        </p:spPr>
        <p:txBody>
          <a:bodyPr>
            <a:normAutofit fontScale="90000"/>
          </a:bodyPr>
          <a:lstStyle/>
          <a:p>
            <a:pPr eaLnBrk="1" hangingPunct="1"/>
            <a:r>
              <a:rPr lang="en-US" sz="1800" dirty="0"/>
              <a:t>Types of IPv6 Addresses</a:t>
            </a:r>
            <a:br>
              <a:rPr lang="en-US" dirty="0"/>
            </a:br>
            <a:r>
              <a:rPr lang="en-US" dirty="0"/>
              <a:t>IPv6 Unicast Addresses (cont.)</a:t>
            </a:r>
          </a:p>
        </p:txBody>
      </p:sp>
      <p:sp>
        <p:nvSpPr>
          <p:cNvPr id="2" name="Content Placeholder 1"/>
          <p:cNvSpPr>
            <a:spLocks noGrp="1"/>
          </p:cNvSpPr>
          <p:nvPr>
            <p:ph idx="1"/>
          </p:nvPr>
        </p:nvSpPr>
        <p:spPr>
          <a:xfrm>
            <a:off x="470167" y="1151311"/>
            <a:ext cx="11220388" cy="4898365"/>
          </a:xfrm>
        </p:spPr>
        <p:txBody>
          <a:bodyPr>
            <a:normAutofit/>
          </a:bodyPr>
          <a:lstStyle/>
          <a:p>
            <a:pPr marL="0" indent="0">
              <a:buNone/>
            </a:pPr>
            <a:r>
              <a:rPr lang="en-US" sz="2400" b="1" dirty="0"/>
              <a:t>Unique Local</a:t>
            </a:r>
            <a:endParaRPr lang="en-US" sz="2400" dirty="0"/>
          </a:p>
          <a:p>
            <a:pPr marL="800100" lvl="1" indent="-342900">
              <a:buFont typeface="Wingdings" panose="05000000000000000000" pitchFamily="2" charset="2"/>
              <a:buChar char="§"/>
            </a:pPr>
            <a:r>
              <a:rPr lang="en-US" sz="2000" dirty="0"/>
              <a:t>Similar to private addresses for IPv4.</a:t>
            </a:r>
          </a:p>
          <a:p>
            <a:pPr marL="800100" lvl="1" indent="-342900">
              <a:buFont typeface="Wingdings" panose="05000000000000000000" pitchFamily="2" charset="2"/>
              <a:buChar char="§"/>
            </a:pPr>
            <a:r>
              <a:rPr lang="en-US" sz="2000" dirty="0"/>
              <a:t>Used for local addressing within a site or between a limited number of sites.</a:t>
            </a:r>
          </a:p>
          <a:p>
            <a:pPr marL="800100" lvl="1" indent="-342900">
              <a:buFont typeface="Wingdings" panose="05000000000000000000" pitchFamily="2" charset="2"/>
              <a:buChar char="§"/>
            </a:pPr>
            <a:r>
              <a:rPr lang="en-US" sz="2000" dirty="0"/>
              <a:t>In the range of FC00::/7 to FDFF::/7.</a:t>
            </a:r>
          </a:p>
          <a:p>
            <a:pPr marL="0" indent="0">
              <a:buNone/>
            </a:pPr>
            <a:r>
              <a:rPr lang="en-US" sz="2400" b="1" dirty="0"/>
              <a:t>IPv4 Embedded (not covered in this course)</a:t>
            </a:r>
            <a:endParaRPr lang="en-US" sz="2400" dirty="0"/>
          </a:p>
          <a:p>
            <a:pPr marL="800100" lvl="1" indent="-342900">
              <a:buFont typeface="Wingdings" panose="05000000000000000000" pitchFamily="2" charset="2"/>
              <a:buChar char="§"/>
            </a:pPr>
            <a:r>
              <a:rPr lang="en-US" sz="2000" dirty="0"/>
              <a:t>Used to help transition from IPv4 to IPv6.</a:t>
            </a:r>
            <a:endParaRPr lang="en-US" sz="2000" dirty="0">
              <a:effectLst/>
            </a:endParaRPr>
          </a:p>
        </p:txBody>
      </p:sp>
    </p:spTree>
    <p:extLst>
      <p:ext uri="{BB962C8B-B14F-4D97-AF65-F5344CB8AC3E}">
        <p14:creationId xmlns:p14="http://schemas.microsoft.com/office/powerpoint/2010/main" val="3310165576"/>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Types of IPv6 Addresses</a:t>
            </a:r>
            <a:br>
              <a:rPr lang="en-US" dirty="0"/>
            </a:br>
            <a:r>
              <a:rPr lang="en-US" dirty="0"/>
              <a:t>IPv6 Link-Local Unicast Addresses</a:t>
            </a:r>
          </a:p>
        </p:txBody>
      </p:sp>
      <p:sp>
        <p:nvSpPr>
          <p:cNvPr id="2" name="Content Placeholder 1"/>
          <p:cNvSpPr>
            <a:spLocks noGrp="1"/>
          </p:cNvSpPr>
          <p:nvPr>
            <p:ph idx="1"/>
          </p:nvPr>
        </p:nvSpPr>
        <p:spPr>
          <a:xfrm>
            <a:off x="462116" y="1084990"/>
            <a:ext cx="11198942" cy="4856999"/>
          </a:xfrm>
        </p:spPr>
        <p:txBody>
          <a:bodyPr>
            <a:normAutofit/>
          </a:bodyPr>
          <a:lstStyle/>
          <a:p>
            <a:r>
              <a:rPr lang="en-US" sz="2400" dirty="0"/>
              <a:t>Every IPv6-enabled network interface is REQUIRED to have a link-local address</a:t>
            </a:r>
          </a:p>
          <a:p>
            <a:r>
              <a:rPr lang="en-US" sz="2400" dirty="0"/>
              <a:t>Enables a device to communicate with other IPv6-enabled devices on the same link and only on that link (subnet)</a:t>
            </a:r>
          </a:p>
          <a:p>
            <a:r>
              <a:rPr lang="en-US" sz="2400" dirty="0"/>
              <a:t>FE80::/10 range, first 10 bits are 1111 1110 10xx </a:t>
            </a:r>
            <a:r>
              <a:rPr lang="en-US" sz="2400" dirty="0" err="1"/>
              <a:t>xxxx</a:t>
            </a:r>
            <a:endParaRPr lang="en-US" sz="2400" dirty="0"/>
          </a:p>
          <a:p>
            <a:r>
              <a:rPr lang="en-US" sz="2400" dirty="0"/>
              <a:t>1111 1110 10</a:t>
            </a:r>
            <a:r>
              <a:rPr lang="en-US" sz="2400" b="1" dirty="0">
                <a:solidFill>
                  <a:srgbClr val="FF0000"/>
                </a:solidFill>
              </a:rPr>
              <a:t>00 0000</a:t>
            </a:r>
            <a:r>
              <a:rPr lang="en-US" sz="2400" dirty="0">
                <a:solidFill>
                  <a:srgbClr val="FF0000"/>
                </a:solidFill>
              </a:rPr>
              <a:t> </a:t>
            </a:r>
            <a:r>
              <a:rPr lang="en-US" sz="2400" dirty="0"/>
              <a:t>(FE80) - 1111 1110 10</a:t>
            </a:r>
            <a:r>
              <a:rPr lang="en-US" sz="2400" b="1" dirty="0">
                <a:solidFill>
                  <a:srgbClr val="FF0000"/>
                </a:solidFill>
              </a:rPr>
              <a:t>11 1111</a:t>
            </a:r>
            <a:r>
              <a:rPr lang="en-US" sz="2400" dirty="0">
                <a:solidFill>
                  <a:srgbClr val="FF0000"/>
                </a:solidFill>
              </a:rPr>
              <a:t> </a:t>
            </a:r>
            <a:r>
              <a:rPr lang="en-US" sz="2400" dirty="0"/>
              <a:t>(FEBF) </a:t>
            </a:r>
          </a:p>
        </p:txBody>
      </p:sp>
      <p:sp>
        <p:nvSpPr>
          <p:cNvPr id="5" name="TextBox 4"/>
          <p:cNvSpPr txBox="1"/>
          <p:nvPr/>
        </p:nvSpPr>
        <p:spPr>
          <a:xfrm>
            <a:off x="5581650" y="-762000"/>
            <a:ext cx="4057650" cy="369332"/>
          </a:xfrm>
          <a:prstGeom prst="rect">
            <a:avLst/>
          </a:prstGeom>
          <a:noFill/>
        </p:spPr>
        <p:txBody>
          <a:bodyPr wrap="square" rtlCol="0">
            <a:spAutoFit/>
          </a:bodyPr>
          <a:lstStyle/>
          <a:p>
            <a:r>
              <a:rPr lang="en-US" b="1" dirty="0">
                <a:solidFill>
                  <a:srgbClr val="FF0000"/>
                </a:solidFill>
              </a:rPr>
              <a:t>Add a header</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573" y="3736257"/>
            <a:ext cx="7793203" cy="25327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90303073"/>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2285" y="0"/>
            <a:ext cx="11739715" cy="914400"/>
          </a:xfrm>
        </p:spPr>
        <p:txBody>
          <a:bodyPr>
            <a:normAutofit fontScale="90000"/>
          </a:bodyPr>
          <a:lstStyle/>
          <a:p>
            <a:pPr eaLnBrk="1" hangingPunct="1"/>
            <a:r>
              <a:rPr lang="en-US" sz="1800" dirty="0"/>
              <a:t>Types of IPv6 Addresses</a:t>
            </a:r>
            <a:br>
              <a:rPr lang="en-US" dirty="0"/>
            </a:br>
            <a:r>
              <a:rPr lang="en-US" dirty="0"/>
              <a:t>IPv6 Link-Local Unicast Addresses (cont.)</a:t>
            </a:r>
          </a:p>
        </p:txBody>
      </p:sp>
      <p:sp>
        <p:nvSpPr>
          <p:cNvPr id="6" name="TextBox 5"/>
          <p:cNvSpPr txBox="1"/>
          <p:nvPr/>
        </p:nvSpPr>
        <p:spPr>
          <a:xfrm>
            <a:off x="589936" y="1102601"/>
            <a:ext cx="5348748" cy="1877437"/>
          </a:xfrm>
          <a:prstGeom prst="rect">
            <a:avLst/>
          </a:prstGeom>
          <a:noFill/>
        </p:spPr>
        <p:txBody>
          <a:bodyPr wrap="square" rtlCol="0">
            <a:spAutoFit/>
          </a:bodyPr>
          <a:lstStyle/>
          <a:p>
            <a:pPr algn="l"/>
            <a:r>
              <a:rPr lang="en-US" sz="2400" dirty="0">
                <a:latin typeface="NanumSquareRound ExtraBold" panose="020B0600000101010101" pitchFamily="34" charset="-127"/>
                <a:ea typeface="NanumSquareRound ExtraBold" panose="020B0600000101010101" pitchFamily="34" charset="-127"/>
              </a:rPr>
              <a:t>Packets with a source or destination link-local address cannot be routed beyond the link from where the packet originated.</a:t>
            </a:r>
          </a:p>
          <a:p>
            <a:endParaRPr lang="en-US" sz="2000" dirty="0">
              <a:latin typeface="NanumSquareRound ExtraBold" panose="020B0600000101010101" pitchFamily="34" charset="-127"/>
              <a:ea typeface="NanumSquareRound ExtraBold" panose="020B0600000101010101" pitchFamily="34" charset="-127"/>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491" y="1102601"/>
            <a:ext cx="5426754" cy="5342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0658775"/>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71948" y="0"/>
            <a:ext cx="11720052" cy="924232"/>
          </a:xfrm>
        </p:spPr>
        <p:txBody>
          <a:bodyPr>
            <a:normAutofit/>
          </a:bodyPr>
          <a:lstStyle/>
          <a:p>
            <a:pPr eaLnBrk="1" hangingPunct="1"/>
            <a:r>
              <a:rPr lang="en-US" sz="1600" dirty="0"/>
              <a:t>IPv6 Unicast Addresses</a:t>
            </a:r>
            <a:br>
              <a:rPr lang="en-US" sz="4800" dirty="0"/>
            </a:br>
            <a:r>
              <a:rPr lang="en-US" sz="4000" dirty="0"/>
              <a:t>Structure of an IPv6 Global Unicast Address</a:t>
            </a:r>
          </a:p>
        </p:txBody>
      </p:sp>
      <p:sp>
        <p:nvSpPr>
          <p:cNvPr id="2" name="Content Placeholder 1"/>
          <p:cNvSpPr>
            <a:spLocks noGrp="1"/>
          </p:cNvSpPr>
          <p:nvPr>
            <p:ph idx="1"/>
          </p:nvPr>
        </p:nvSpPr>
        <p:spPr>
          <a:xfrm>
            <a:off x="471948" y="1135652"/>
            <a:ext cx="9860773" cy="5086416"/>
          </a:xfrm>
        </p:spPr>
        <p:txBody>
          <a:bodyPr>
            <a:normAutofit/>
          </a:bodyPr>
          <a:lstStyle/>
          <a:p>
            <a:r>
              <a:rPr lang="en-US" sz="2400" dirty="0"/>
              <a:t>IPv6 global unicast addresses are globally unique and routable on the IPv6 Internet</a:t>
            </a:r>
          </a:p>
          <a:p>
            <a:r>
              <a:rPr lang="en-US" sz="2400" dirty="0"/>
              <a:t>Equivalent to public IPv4 addresses </a:t>
            </a:r>
          </a:p>
          <a:p>
            <a:r>
              <a:rPr lang="en-US" sz="2400" dirty="0"/>
              <a:t>ICANN allocates IPv6 address blocks to the five RIRs</a:t>
            </a:r>
          </a:p>
        </p:txBody>
      </p:sp>
    </p:spTree>
    <p:extLst>
      <p:ext uri="{BB962C8B-B14F-4D97-AF65-F5344CB8AC3E}">
        <p14:creationId xmlns:p14="http://schemas.microsoft.com/office/powerpoint/2010/main" val="603081443"/>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2284" y="0"/>
            <a:ext cx="11739716" cy="904568"/>
          </a:xfrm>
        </p:spPr>
        <p:txBody>
          <a:bodyPr>
            <a:normAutofit fontScale="90000"/>
          </a:bodyPr>
          <a:lstStyle/>
          <a:p>
            <a:pPr eaLnBrk="1" hangingPunct="1"/>
            <a:r>
              <a:rPr lang="en-US" sz="1600" dirty="0"/>
              <a:t>IPv6 Unicast Addresses</a:t>
            </a:r>
            <a:br>
              <a:rPr lang="en-US" dirty="0"/>
            </a:br>
            <a:r>
              <a:rPr lang="en-US" sz="4000" dirty="0"/>
              <a:t>Structure of an IPv6 Global Unicast Address (cont.)</a:t>
            </a:r>
          </a:p>
        </p:txBody>
      </p:sp>
      <p:sp>
        <p:nvSpPr>
          <p:cNvPr id="3" name="TextBox 2"/>
          <p:cNvSpPr txBox="1"/>
          <p:nvPr/>
        </p:nvSpPr>
        <p:spPr>
          <a:xfrm>
            <a:off x="452284" y="1053438"/>
            <a:ext cx="11090787" cy="830997"/>
          </a:xfrm>
          <a:prstGeom prst="rect">
            <a:avLst/>
          </a:prstGeom>
          <a:noFill/>
        </p:spPr>
        <p:txBody>
          <a:bodyPr wrap="square" rtlCol="0">
            <a:spAutoFit/>
          </a:bodyPr>
          <a:lstStyle/>
          <a:p>
            <a:pPr algn="l"/>
            <a:r>
              <a:rPr lang="en-US" sz="2400" dirty="0">
                <a:latin typeface="NanumSquareRound ExtraBold" panose="020B0600000101010101" pitchFamily="34" charset="-127"/>
                <a:ea typeface="NanumSquareRound ExtraBold" panose="020B0600000101010101" pitchFamily="34" charset="-127"/>
              </a:rPr>
              <a:t>Currently, only global unicast addresses with the first three bits of 001 or 2000::/3 are being assigned</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168" y="2146169"/>
            <a:ext cx="8547018" cy="40813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565867"/>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5067" y="0"/>
            <a:ext cx="11795759" cy="904568"/>
          </a:xfrm>
        </p:spPr>
        <p:txBody>
          <a:bodyPr>
            <a:noAutofit/>
          </a:bodyPr>
          <a:lstStyle/>
          <a:p>
            <a:pPr eaLnBrk="1" hangingPunct="1"/>
            <a:r>
              <a:rPr lang="en-US" sz="1400" dirty="0"/>
              <a:t>IPv6 Unicast Addresses</a:t>
            </a:r>
            <a:br>
              <a:rPr lang="en-US" sz="4000" dirty="0"/>
            </a:br>
            <a:r>
              <a:rPr lang="en-US" sz="3600" dirty="0"/>
              <a:t>Structure of an IPv6 Global Unicast Address (cont.)</a:t>
            </a:r>
          </a:p>
        </p:txBody>
      </p:sp>
      <p:sp>
        <p:nvSpPr>
          <p:cNvPr id="6" name="Content Placeholder 1"/>
          <p:cNvSpPr>
            <a:spLocks noGrp="1"/>
          </p:cNvSpPr>
          <p:nvPr>
            <p:ph idx="1"/>
          </p:nvPr>
        </p:nvSpPr>
        <p:spPr>
          <a:xfrm>
            <a:off x="465066" y="1028299"/>
            <a:ext cx="11412301" cy="875922"/>
          </a:xfrm>
        </p:spPr>
        <p:txBody>
          <a:bodyPr/>
          <a:lstStyle/>
          <a:p>
            <a:pPr marL="0" indent="0">
              <a:buNone/>
            </a:pPr>
            <a:r>
              <a:rPr lang="en-US" sz="2400" dirty="0"/>
              <a:t>A global unicast address has three parts: Global Routing Prefix, Subnet ID, and Interface ID.</a:t>
            </a:r>
          </a:p>
          <a:p>
            <a:pPr marL="0" indent="0">
              <a:buNone/>
            </a:pPr>
            <a:endParaRPr lang="en-US" sz="2400" dirty="0"/>
          </a:p>
          <a:p>
            <a:endParaRPr lang="en-US" sz="2400" dirty="0"/>
          </a:p>
          <a:p>
            <a:endParaRPr lang="en-US" sz="3200" dirty="0"/>
          </a:p>
        </p:txBody>
      </p:sp>
      <p:sp>
        <p:nvSpPr>
          <p:cNvPr id="8" name="Rectangle 7"/>
          <p:cNvSpPr/>
          <p:nvPr/>
        </p:nvSpPr>
        <p:spPr>
          <a:xfrm>
            <a:off x="465065" y="1904221"/>
            <a:ext cx="11294315" cy="2031325"/>
          </a:xfrm>
          <a:prstGeom prst="rect">
            <a:avLst/>
          </a:prstGeom>
        </p:spPr>
        <p:txBody>
          <a:bodyPr wrap="square">
            <a:spAutoFit/>
          </a:bodyPr>
          <a:lstStyle/>
          <a:p>
            <a:pPr marL="236538" indent="-236538" defTabSz="814388">
              <a:lnSpc>
                <a:spcPct val="95000"/>
              </a:lnSpc>
              <a:spcBef>
                <a:spcPct val="50000"/>
              </a:spcBef>
              <a:buClr>
                <a:srgbClr val="708CA1"/>
              </a:buClr>
              <a:buFont typeface="Wingdings" charset="0"/>
              <a:buChar char="§"/>
            </a:pPr>
            <a:r>
              <a:rPr lang="en-US" sz="2400" b="1" kern="0" dirty="0">
                <a:solidFill>
                  <a:srgbClr val="000000"/>
                </a:solidFill>
                <a:latin typeface="NanumSquareRound ExtraBold" panose="020B0600000101010101" pitchFamily="34" charset="-127"/>
                <a:ea typeface="NanumSquareRound ExtraBold" panose="020B0600000101010101" pitchFamily="34" charset="-127"/>
              </a:rPr>
              <a:t>Global Routing Prefix</a:t>
            </a:r>
            <a:r>
              <a:rPr lang="en-US" sz="2400" kern="0" dirty="0">
                <a:solidFill>
                  <a:srgbClr val="000000"/>
                </a:solidFill>
                <a:latin typeface="NanumSquareRound ExtraBold" panose="020B0600000101010101" pitchFamily="34" charset="-127"/>
                <a:ea typeface="NanumSquareRound ExtraBold" panose="020B0600000101010101" pitchFamily="34" charset="-127"/>
              </a:rPr>
              <a:t> is the prefix or network portion of the address assigned by the provider, such as an ISP, to a customer or site, currently, RIR’s assign a /48 global routing prefix to customers. </a:t>
            </a:r>
          </a:p>
          <a:p>
            <a:pPr marL="236538" indent="-236538" defTabSz="814388">
              <a:lnSpc>
                <a:spcPct val="95000"/>
              </a:lnSpc>
              <a:spcBef>
                <a:spcPct val="50000"/>
              </a:spcBef>
              <a:buClr>
                <a:srgbClr val="708CA1"/>
              </a:buClr>
              <a:buFont typeface="Wingdings" charset="0"/>
              <a:buChar char="§"/>
            </a:pPr>
            <a:r>
              <a:rPr lang="en-US" sz="2400" kern="0" dirty="0">
                <a:solidFill>
                  <a:srgbClr val="000000"/>
                </a:solidFill>
                <a:latin typeface="NanumSquareRound ExtraBold" panose="020B0600000101010101" pitchFamily="34" charset="-127"/>
                <a:ea typeface="NanumSquareRound ExtraBold" panose="020B0600000101010101" pitchFamily="34" charset="-127"/>
              </a:rPr>
              <a:t>2001:0DB8:ACAD::/48 has a prefix that indicates that the first 48 bits (2001:0DB8:ACAD) is the prefix or network portion.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198" y="4585274"/>
            <a:ext cx="6404008" cy="20515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459" y="4186241"/>
            <a:ext cx="22955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123669"/>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808542" cy="914400"/>
          </a:xfrm>
        </p:spPr>
        <p:txBody>
          <a:bodyPr>
            <a:normAutofit/>
          </a:bodyPr>
          <a:lstStyle/>
          <a:p>
            <a:pPr eaLnBrk="1" hangingPunct="1"/>
            <a:r>
              <a:rPr lang="en-US" sz="1400" dirty="0"/>
              <a:t>IPv6 Unicast Addresses</a:t>
            </a:r>
            <a:br>
              <a:rPr lang="en-US" dirty="0"/>
            </a:br>
            <a:r>
              <a:rPr lang="en-US" sz="3600" dirty="0"/>
              <a:t>Structure of an IPv6 Global Unicast Address (cont.)</a:t>
            </a:r>
          </a:p>
        </p:txBody>
      </p:sp>
      <p:sp>
        <p:nvSpPr>
          <p:cNvPr id="2" name="Content Placeholder 1"/>
          <p:cNvSpPr>
            <a:spLocks noGrp="1"/>
          </p:cNvSpPr>
          <p:nvPr>
            <p:ph idx="1"/>
          </p:nvPr>
        </p:nvSpPr>
        <p:spPr>
          <a:xfrm>
            <a:off x="462116" y="1120757"/>
            <a:ext cx="10728398" cy="5086416"/>
          </a:xfrm>
        </p:spPr>
        <p:txBody>
          <a:bodyPr>
            <a:normAutofit/>
          </a:bodyPr>
          <a:lstStyle/>
          <a:p>
            <a:r>
              <a:rPr lang="en-US" sz="2400" b="1" dirty="0"/>
              <a:t>Subnet ID</a:t>
            </a:r>
            <a:r>
              <a:rPr lang="en-US" sz="2400" dirty="0"/>
              <a:t> is used by an organization to identify subnets within its site</a:t>
            </a:r>
          </a:p>
          <a:p>
            <a:r>
              <a:rPr lang="en-US" sz="2400" b="1" dirty="0"/>
              <a:t>Interface ID</a:t>
            </a:r>
            <a:endParaRPr lang="en-US" sz="2400" dirty="0"/>
          </a:p>
          <a:p>
            <a:pPr marL="800100" lvl="1" indent="-342900">
              <a:buFont typeface="Wingdings" panose="05000000000000000000" pitchFamily="2" charset="2"/>
              <a:buChar char="§"/>
            </a:pPr>
            <a:r>
              <a:rPr lang="en-US" sz="2000" dirty="0"/>
              <a:t>Equivalent to the host portion of an IPv4 address.</a:t>
            </a:r>
          </a:p>
          <a:p>
            <a:pPr marL="800100" lvl="1" indent="-342900">
              <a:buFont typeface="Wingdings" panose="05000000000000000000" pitchFamily="2" charset="2"/>
              <a:buChar char="§"/>
            </a:pPr>
            <a:r>
              <a:rPr lang="en-US" sz="2000" dirty="0"/>
              <a:t>Used because a single host may have multiple interfaces, each having one or more IPv6 addresses.</a:t>
            </a:r>
          </a:p>
          <a:p>
            <a:pPr marL="0" indent="0">
              <a:buNone/>
            </a:pPr>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116" y="3046076"/>
            <a:ext cx="5004619" cy="3715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840" y="4424517"/>
            <a:ext cx="3084685" cy="331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60852"/>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04568"/>
          </a:xfrm>
        </p:spPr>
        <p:txBody>
          <a:bodyPr>
            <a:normAutofit fontScale="90000"/>
          </a:bodyPr>
          <a:lstStyle/>
          <a:p>
            <a:pPr eaLnBrk="1" hangingPunct="1"/>
            <a:r>
              <a:rPr lang="en-US" sz="1600" dirty="0"/>
              <a:t>IPv6 Unicast Addresses</a:t>
            </a:r>
            <a:br>
              <a:rPr lang="en-US" dirty="0"/>
            </a:br>
            <a:r>
              <a:rPr lang="en-US" sz="4000" dirty="0"/>
              <a:t>Static Configuration of a Global Unicast Address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903" y="976689"/>
            <a:ext cx="6754762" cy="566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399657"/>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40670" y="0"/>
            <a:ext cx="11751330" cy="914400"/>
          </a:xfrm>
        </p:spPr>
        <p:txBody>
          <a:bodyPr>
            <a:normAutofit fontScale="90000"/>
          </a:bodyPr>
          <a:lstStyle/>
          <a:p>
            <a:pPr eaLnBrk="1" hangingPunct="1"/>
            <a:r>
              <a:rPr lang="en-US" sz="1600" dirty="0"/>
              <a:t>IPv6 Unicast Addresses</a:t>
            </a:r>
            <a:br>
              <a:rPr lang="en-US" dirty="0"/>
            </a:br>
            <a:r>
              <a:rPr lang="en-US" sz="3300" dirty="0"/>
              <a:t>Static Configuration of an IPv6 Global Unicast Address (cont.)</a:t>
            </a:r>
          </a:p>
        </p:txBody>
      </p:sp>
      <p:pic>
        <p:nvPicPr>
          <p:cNvPr id="3074" name="Picture 2" descr="C:\Users\ElaineHorn\Desktop\7-2-4-2-static-config-ipv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9138" y="1042220"/>
            <a:ext cx="6738679" cy="55516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6582" y="1415895"/>
            <a:ext cx="2802556" cy="400110"/>
          </a:xfrm>
          <a:prstGeom prst="rect">
            <a:avLst/>
          </a:prstGeom>
          <a:noFill/>
        </p:spPr>
        <p:txBody>
          <a:bodyPr wrap="square" rtlCol="0">
            <a:spAutoFit/>
          </a:bodyPr>
          <a:lstStyle/>
          <a:p>
            <a:pPr algn="l"/>
            <a:r>
              <a:rPr lang="en-US" sz="2000" dirty="0">
                <a:latin typeface="NanumSquareRound ExtraBold" panose="020B0600000101010101" pitchFamily="34" charset="-127"/>
                <a:ea typeface="NanumSquareRound ExtraBold" panose="020B0600000101010101" pitchFamily="34" charset="-127"/>
              </a:rPr>
              <a:t>Windows IPv6 Setup</a:t>
            </a:r>
          </a:p>
        </p:txBody>
      </p:sp>
    </p:spTree>
    <p:extLst>
      <p:ext uri="{BB962C8B-B14F-4D97-AF65-F5344CB8AC3E}">
        <p14:creationId xmlns:p14="http://schemas.microsoft.com/office/powerpoint/2010/main" val="4204572469"/>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31229" y="329622"/>
            <a:ext cx="8492932" cy="1100579"/>
          </a:xfrm>
        </p:spPr>
        <p:txBody>
          <a:bodyPr/>
          <a:lstStyle/>
          <a:p>
            <a:pPr eaLnBrk="1" hangingPunct="1"/>
            <a:r>
              <a:rPr lang="en-US" sz="1800" dirty="0">
                <a:latin typeface="Arial" charset="0"/>
              </a:rPr>
              <a:t>IPv6 Unicast Addresses</a:t>
            </a:r>
            <a:br>
              <a:rPr lang="en-US" dirty="0">
                <a:latin typeface="Arial" charset="0"/>
              </a:rPr>
            </a:br>
            <a:r>
              <a:rPr lang="en-US" sz="2400" dirty="0">
                <a:latin typeface="Arial" charset="0"/>
              </a:rPr>
              <a:t>Dynamic Configuration of a Global Unicast Address using SLAAC</a:t>
            </a:r>
          </a:p>
        </p:txBody>
      </p:sp>
      <p:sp>
        <p:nvSpPr>
          <p:cNvPr id="3" name="TextBox 2"/>
          <p:cNvSpPr txBox="1"/>
          <p:nvPr/>
        </p:nvSpPr>
        <p:spPr>
          <a:xfrm>
            <a:off x="1969770" y="1709398"/>
            <a:ext cx="8210550" cy="3754874"/>
          </a:xfrm>
          <a:prstGeom prst="rect">
            <a:avLst/>
          </a:prstGeom>
          <a:noFill/>
        </p:spPr>
        <p:txBody>
          <a:bodyPr wrap="square" rtlCol="0">
            <a:spAutoFit/>
          </a:bodyPr>
          <a:lstStyle/>
          <a:p>
            <a:pPr>
              <a:spcBef>
                <a:spcPts val="600"/>
              </a:spcBef>
            </a:pPr>
            <a:r>
              <a:rPr lang="en-US" sz="2000" b="1" dirty="0"/>
              <a:t>Stateless Address </a:t>
            </a:r>
            <a:r>
              <a:rPr lang="en-US" sz="2000" b="1" dirty="0" err="1"/>
              <a:t>Autoconfiguraton</a:t>
            </a:r>
            <a:r>
              <a:rPr lang="en-US" sz="2000" b="1" dirty="0"/>
              <a:t> (SLAAC)</a:t>
            </a:r>
          </a:p>
          <a:p>
            <a:pPr marL="342900" indent="-342900">
              <a:spcBef>
                <a:spcPts val="600"/>
              </a:spcBef>
              <a:buFont typeface="Wingdings" panose="05000000000000000000" pitchFamily="2" charset="2"/>
              <a:buChar char="§"/>
            </a:pPr>
            <a:r>
              <a:rPr lang="en-US" sz="2000" dirty="0"/>
              <a:t>A method that allows a device to obtain its prefix, prefix length and default gateway from an IPv6 router</a:t>
            </a:r>
          </a:p>
          <a:p>
            <a:pPr marL="342900" indent="-342900">
              <a:spcBef>
                <a:spcPts val="600"/>
              </a:spcBef>
              <a:buFont typeface="Wingdings" panose="05000000000000000000" pitchFamily="2" charset="2"/>
              <a:buChar char="§"/>
            </a:pPr>
            <a:r>
              <a:rPr lang="en-US" sz="2000" dirty="0"/>
              <a:t>No DHCPv6 server needed</a:t>
            </a:r>
          </a:p>
          <a:p>
            <a:pPr marL="342900" indent="-342900">
              <a:spcBef>
                <a:spcPts val="600"/>
              </a:spcBef>
              <a:buFont typeface="Wingdings" panose="05000000000000000000" pitchFamily="2" charset="2"/>
              <a:buChar char="§"/>
            </a:pPr>
            <a:r>
              <a:rPr lang="en-US" sz="2000" dirty="0"/>
              <a:t>Rely on ICMPv6 Router Advertisement (RA) messages</a:t>
            </a:r>
          </a:p>
          <a:p>
            <a:pPr marL="342900" indent="-342900">
              <a:spcBef>
                <a:spcPts val="600"/>
              </a:spcBef>
              <a:buFont typeface="Arial" pitchFamily="34" charset="0"/>
              <a:buChar char="•"/>
            </a:pPr>
            <a:endParaRPr lang="en-US" sz="2000" b="1" dirty="0"/>
          </a:p>
          <a:p>
            <a:pPr>
              <a:spcBef>
                <a:spcPts val="600"/>
              </a:spcBef>
            </a:pPr>
            <a:r>
              <a:rPr lang="en-US" sz="2000" b="1" dirty="0"/>
              <a:t>IPv6 routers</a:t>
            </a:r>
          </a:p>
          <a:p>
            <a:pPr marL="342900" indent="-342900">
              <a:spcBef>
                <a:spcPts val="600"/>
              </a:spcBef>
              <a:buFont typeface="Wingdings" panose="05000000000000000000" pitchFamily="2" charset="2"/>
              <a:buChar char="§"/>
            </a:pPr>
            <a:r>
              <a:rPr lang="en-US" sz="2000" dirty="0"/>
              <a:t>Forwards IPv6 packets between networks</a:t>
            </a:r>
          </a:p>
          <a:p>
            <a:pPr marL="342900" indent="-342900">
              <a:spcBef>
                <a:spcPts val="600"/>
              </a:spcBef>
              <a:buFont typeface="Wingdings" panose="05000000000000000000" pitchFamily="2" charset="2"/>
              <a:buChar char="§"/>
            </a:pPr>
            <a:r>
              <a:rPr lang="en-US" sz="2000" dirty="0"/>
              <a:t>Can be configured with static routes or a dynamic IPv6 routing protocol</a:t>
            </a:r>
          </a:p>
          <a:p>
            <a:pPr marL="342900" indent="-342900">
              <a:spcBef>
                <a:spcPts val="600"/>
              </a:spcBef>
              <a:buFont typeface="Wingdings" panose="05000000000000000000" pitchFamily="2" charset="2"/>
              <a:buChar char="§"/>
            </a:pPr>
            <a:r>
              <a:rPr lang="en-US" sz="2000" dirty="0"/>
              <a:t>Sends ICMPv6 RA messages</a:t>
            </a:r>
          </a:p>
        </p:txBody>
      </p:sp>
    </p:spTree>
    <p:extLst>
      <p:ext uri="{BB962C8B-B14F-4D97-AF65-F5344CB8AC3E}">
        <p14:creationId xmlns:p14="http://schemas.microsoft.com/office/powerpoint/2010/main" val="1905728257"/>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IPv4 Issues</a:t>
            </a:r>
            <a:br>
              <a:rPr lang="en-US" sz="1800" dirty="0"/>
            </a:br>
            <a:r>
              <a:rPr lang="en-US" dirty="0"/>
              <a:t>The Need for IPv6</a:t>
            </a:r>
          </a:p>
        </p:txBody>
      </p:sp>
      <p:sp>
        <p:nvSpPr>
          <p:cNvPr id="5" name="Content Placeholder 1"/>
          <p:cNvSpPr txBox="1">
            <a:spLocks/>
          </p:cNvSpPr>
          <p:nvPr/>
        </p:nvSpPr>
        <p:spPr bwMode="auto">
          <a:xfrm>
            <a:off x="462116" y="1027844"/>
            <a:ext cx="11287432"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a:latin typeface="NanumSquareRound ExtraBold" panose="020B0600000101010101" pitchFamily="34" charset="-127"/>
                <a:ea typeface="NanumSquareRound ExtraBold" panose="020B0600000101010101" pitchFamily="34" charset="-127"/>
              </a:rPr>
              <a:t>IPv6 is designed to be the successor to IPv4.</a:t>
            </a:r>
          </a:p>
          <a:p>
            <a:r>
              <a:rPr lang="en-US" sz="2000" dirty="0">
                <a:latin typeface="NanumSquareRound ExtraBold" panose="020B0600000101010101" pitchFamily="34" charset="-127"/>
                <a:ea typeface="NanumSquareRound ExtraBold" panose="020B0600000101010101" pitchFamily="34" charset="-127"/>
              </a:rPr>
              <a:t>Depletion of IPv4 address space has been the motivating factor for moving to IPv6.</a:t>
            </a:r>
          </a:p>
          <a:p>
            <a:r>
              <a:rPr lang="en-US" sz="2000" dirty="0">
                <a:latin typeface="NanumSquareRound ExtraBold" panose="020B0600000101010101" pitchFamily="34" charset="-127"/>
                <a:ea typeface="NanumSquareRound ExtraBold" panose="020B0600000101010101" pitchFamily="34" charset="-127"/>
              </a:rPr>
              <a:t>Projections show that all five RIRs will run out of IPv4 addresses between 2015 and 2020.</a:t>
            </a:r>
          </a:p>
          <a:p>
            <a:r>
              <a:rPr lang="en-US" sz="2000" dirty="0">
                <a:latin typeface="NanumSquareRound ExtraBold" panose="020B0600000101010101" pitchFamily="34" charset="-127"/>
                <a:ea typeface="NanumSquareRound ExtraBold" panose="020B0600000101010101" pitchFamily="34" charset="-127"/>
              </a:rPr>
              <a:t>With an increasing Internet population, a limited IPv4 address space, issues with NAT and an Internet of things, the time has come to begin the transition to IPv6!</a:t>
            </a:r>
          </a:p>
          <a:p>
            <a:r>
              <a:rPr lang="en-US" sz="2000" dirty="0">
                <a:latin typeface="NanumSquareRound ExtraBold" panose="020B0600000101010101" pitchFamily="34" charset="-127"/>
                <a:ea typeface="NanumSquareRound ExtraBold" panose="020B0600000101010101" pitchFamily="34" charset="-127"/>
              </a:rPr>
              <a:t>IPv4 has a theoretical maximum of 4.3 billion addresses, plus private addresses in combination with NAT. </a:t>
            </a:r>
          </a:p>
          <a:p>
            <a:r>
              <a:rPr lang="en-US" sz="2000" dirty="0">
                <a:latin typeface="NanumSquareRound ExtraBold" panose="020B0600000101010101" pitchFamily="34" charset="-127"/>
                <a:ea typeface="NanumSquareRound ExtraBold" panose="020B0600000101010101" pitchFamily="34" charset="-127"/>
              </a:rPr>
              <a:t>IPv6 larger 128-bit address space provides for 340 </a:t>
            </a:r>
            <a:r>
              <a:rPr lang="en-US" sz="2000" dirty="0" err="1">
                <a:latin typeface="NanumSquareRound ExtraBold" panose="020B0600000101010101" pitchFamily="34" charset="-127"/>
                <a:ea typeface="NanumSquareRound ExtraBold" panose="020B0600000101010101" pitchFamily="34" charset="-127"/>
              </a:rPr>
              <a:t>undecillion</a:t>
            </a:r>
            <a:r>
              <a:rPr lang="en-US" sz="2000" dirty="0">
                <a:latin typeface="NanumSquareRound ExtraBold" panose="020B0600000101010101" pitchFamily="34" charset="-127"/>
                <a:ea typeface="NanumSquareRound ExtraBold" panose="020B0600000101010101" pitchFamily="34" charset="-127"/>
              </a:rPr>
              <a:t> addresses.</a:t>
            </a:r>
          </a:p>
          <a:p>
            <a:r>
              <a:rPr lang="en-US" sz="2000" dirty="0">
                <a:latin typeface="NanumSquareRound ExtraBold" panose="020B0600000101010101" pitchFamily="34" charset="-127"/>
                <a:ea typeface="NanumSquareRound ExtraBold" panose="020B0600000101010101" pitchFamily="34" charset="-127"/>
              </a:rPr>
              <a:t>IPv6 fixes the limitations of IPv4 and includes additional enhancements, such as ICMPv6.</a:t>
            </a:r>
            <a:endParaRPr lang="en-US" sz="2000" b="1" dirty="0">
              <a:latin typeface="NanumSquareRound ExtraBold" panose="020B0600000101010101" pitchFamily="34" charset="-127"/>
              <a:ea typeface="NanumSquareRound ExtraBold" panose="020B0600000101010101" pitchFamily="34" charset="-127"/>
            </a:endParaRPr>
          </a:p>
          <a:p>
            <a:pPr marL="0" indent="0">
              <a:buNone/>
            </a:pPr>
            <a:endParaRPr lang="en-US" sz="2000" dirty="0">
              <a:latin typeface="NanumSquareRound ExtraBold" panose="020B0600000101010101" pitchFamily="34" charset="-127"/>
              <a:ea typeface="NanumSquareRound ExtraBold" panose="020B0600000101010101" pitchFamily="34" charset="-127"/>
            </a:endParaRPr>
          </a:p>
        </p:txBody>
      </p:sp>
    </p:spTree>
    <p:extLst>
      <p:ext uri="{BB962C8B-B14F-4D97-AF65-F5344CB8AC3E}">
        <p14:creationId xmlns:p14="http://schemas.microsoft.com/office/powerpoint/2010/main" val="1376442318"/>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440112"/>
            <a:ext cx="8772157" cy="1100579"/>
          </a:xfrm>
        </p:spPr>
        <p:txBody>
          <a:bodyPr/>
          <a:lstStyle/>
          <a:p>
            <a:pPr eaLnBrk="1" hangingPunct="1"/>
            <a:r>
              <a:rPr lang="en-US" sz="1800" dirty="0">
                <a:latin typeface="Arial" charset="0"/>
              </a:rPr>
              <a:t>IPv6 Unicast Addresses</a:t>
            </a:r>
            <a:br>
              <a:rPr lang="en-US" dirty="0">
                <a:latin typeface="Arial" charset="0"/>
              </a:rPr>
            </a:br>
            <a:r>
              <a:rPr lang="en-US" sz="2400" dirty="0">
                <a:latin typeface="Arial" charset="0"/>
              </a:rPr>
              <a:t>Dynamic Configuration of a Global Unicast Address using SLAAC (cont.)</a:t>
            </a:r>
          </a:p>
        </p:txBody>
      </p:sp>
      <p:sp>
        <p:nvSpPr>
          <p:cNvPr id="5" name="TextBox 4"/>
          <p:cNvSpPr txBox="1"/>
          <p:nvPr/>
        </p:nvSpPr>
        <p:spPr>
          <a:xfrm>
            <a:off x="1935480" y="1709398"/>
            <a:ext cx="8427720" cy="3785652"/>
          </a:xfrm>
          <a:prstGeom prst="rect">
            <a:avLst/>
          </a:prstGeom>
          <a:noFill/>
        </p:spPr>
        <p:txBody>
          <a:bodyPr wrap="square" rtlCol="0">
            <a:spAutoFit/>
          </a:bodyPr>
          <a:lstStyle/>
          <a:p>
            <a:pPr marL="236538" indent="-236538" defTabSz="814388">
              <a:lnSpc>
                <a:spcPct val="95000"/>
              </a:lnSpc>
              <a:spcBef>
                <a:spcPct val="50000"/>
              </a:spcBef>
              <a:buClr>
                <a:srgbClr val="708CA1"/>
              </a:buClr>
              <a:buFont typeface="Wingdings" charset="0"/>
              <a:buChar char="§"/>
            </a:pPr>
            <a:r>
              <a:rPr lang="en-US" sz="2000" dirty="0"/>
              <a:t>The </a:t>
            </a:r>
            <a:r>
              <a:rPr lang="en-US" sz="2000" b="1" dirty="0">
                <a:latin typeface="Courier New" panose="02070309020205020404" pitchFamily="49" charset="0"/>
                <a:cs typeface="Courier New" panose="02070309020205020404" pitchFamily="49" charset="0"/>
              </a:rPr>
              <a:t>IPv6 unicast-routing </a:t>
            </a:r>
            <a:r>
              <a:rPr lang="en-US" sz="2000" dirty="0"/>
              <a:t>command enables IPv6 routing.</a:t>
            </a:r>
          </a:p>
          <a:p>
            <a:pPr marL="236538" indent="-236538" defTabSz="814388">
              <a:lnSpc>
                <a:spcPct val="95000"/>
              </a:lnSpc>
              <a:spcBef>
                <a:spcPct val="50000"/>
              </a:spcBef>
              <a:buClr>
                <a:srgbClr val="708CA1"/>
              </a:buClr>
              <a:buFont typeface="Wingdings" charset="0"/>
              <a:buChar char="§"/>
            </a:pPr>
            <a:r>
              <a:rPr lang="en-US" sz="2000" dirty="0"/>
              <a:t>RA message can contain one of the following three options:</a:t>
            </a:r>
          </a:p>
          <a:p>
            <a:pPr marL="693738" lvl="1" indent="-236538" defTabSz="814388">
              <a:lnSpc>
                <a:spcPct val="95000"/>
              </a:lnSpc>
              <a:spcBef>
                <a:spcPct val="50000"/>
              </a:spcBef>
              <a:buClr>
                <a:srgbClr val="708CA1"/>
              </a:buClr>
              <a:buFont typeface="Wingdings" charset="0"/>
              <a:buChar char="§"/>
            </a:pPr>
            <a:r>
              <a:rPr lang="en-US" sz="2000" dirty="0"/>
              <a:t>SLAAC Only – Uses the information contained in the RA message.</a:t>
            </a:r>
          </a:p>
          <a:p>
            <a:pPr marL="693738" lvl="1" indent="-236538" defTabSz="814388">
              <a:lnSpc>
                <a:spcPct val="95000"/>
              </a:lnSpc>
              <a:spcBef>
                <a:spcPct val="50000"/>
              </a:spcBef>
              <a:buClr>
                <a:srgbClr val="708CA1"/>
              </a:buClr>
              <a:buFont typeface="Wingdings" charset="0"/>
              <a:buChar char="§"/>
            </a:pPr>
            <a:r>
              <a:rPr lang="en-US" sz="2000" dirty="0"/>
              <a:t>SLAAC and DHCPv6 – Uses the information contained in the RA message and get other information from the DHCPv6 server, stateless DHCPv6 (for example, DNS).</a:t>
            </a:r>
          </a:p>
          <a:p>
            <a:pPr marL="693738" lvl="1" indent="-236538" defTabSz="814388">
              <a:lnSpc>
                <a:spcPct val="95000"/>
              </a:lnSpc>
              <a:spcBef>
                <a:spcPct val="50000"/>
              </a:spcBef>
              <a:buClr>
                <a:srgbClr val="708CA1"/>
              </a:buClr>
              <a:buFont typeface="Wingdings" charset="0"/>
              <a:buChar char="§"/>
            </a:pPr>
            <a:r>
              <a:rPr lang="en-US" sz="2000" dirty="0"/>
              <a:t>DHCPv6 only – The device should not use the information in the RA, stateful DHCPv6.</a:t>
            </a:r>
          </a:p>
          <a:p>
            <a:pPr marL="236538" indent="-236538" defTabSz="814388">
              <a:lnSpc>
                <a:spcPct val="95000"/>
              </a:lnSpc>
              <a:spcBef>
                <a:spcPct val="50000"/>
              </a:spcBef>
              <a:buClr>
                <a:srgbClr val="708CA1"/>
              </a:buClr>
              <a:buFont typeface="Wingdings" charset="0"/>
              <a:buChar char="§"/>
            </a:pPr>
            <a:r>
              <a:rPr lang="en-US" sz="2000" dirty="0"/>
              <a:t>Routers send ICMPv6 RA messages using the link-local address as the source IPv6 address</a:t>
            </a:r>
          </a:p>
        </p:txBody>
      </p:sp>
    </p:spTree>
    <p:extLst>
      <p:ext uri="{BB962C8B-B14F-4D97-AF65-F5344CB8AC3E}">
        <p14:creationId xmlns:p14="http://schemas.microsoft.com/office/powerpoint/2010/main" val="2065662537"/>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77299" y="363912"/>
            <a:ext cx="8279222" cy="1100579"/>
          </a:xfrm>
        </p:spPr>
        <p:txBody>
          <a:bodyPr/>
          <a:lstStyle/>
          <a:p>
            <a:pPr eaLnBrk="1" hangingPunct="1"/>
            <a:r>
              <a:rPr lang="en-US" sz="1800" dirty="0">
                <a:latin typeface="Arial" charset="0"/>
              </a:rPr>
              <a:t>IPv6 Unicast Addresses</a:t>
            </a:r>
            <a:br>
              <a:rPr lang="en-US" dirty="0">
                <a:latin typeface="Arial" charset="0"/>
              </a:rPr>
            </a:br>
            <a:r>
              <a:rPr lang="en-US" sz="2400" dirty="0">
                <a:latin typeface="Arial" charset="0"/>
              </a:rPr>
              <a:t>Dynamic Configuration of a Global Unicast Address using SLAAC (cont.)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3256" y="1626876"/>
            <a:ext cx="6054489" cy="50839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4942510"/>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366812"/>
            <a:ext cx="8772157" cy="1074937"/>
          </a:xfrm>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latin typeface="Arial" charset="0"/>
              </a:rPr>
              <a:t>IPv6 Unicast Addresses</a:t>
            </a:r>
            <a:br>
              <a:rPr lang="en-US" dirty="0">
                <a:latin typeface="Arial" charset="0"/>
              </a:rPr>
            </a:br>
            <a:r>
              <a:rPr lang="en-US" sz="2400" dirty="0">
                <a:latin typeface="Arial" charset="0"/>
              </a:rPr>
              <a:t>Dynamic Configuration of a Global Unicast Address using DHCPv6 (cont.)</a:t>
            </a:r>
          </a:p>
        </p:txBody>
      </p:sp>
      <p:sp>
        <p:nvSpPr>
          <p:cNvPr id="4" name="TextBox 3"/>
          <p:cNvSpPr txBox="1"/>
          <p:nvPr/>
        </p:nvSpPr>
        <p:spPr>
          <a:xfrm>
            <a:off x="1962574" y="1741898"/>
            <a:ext cx="8245891" cy="4216539"/>
          </a:xfrm>
          <a:prstGeom prst="rect">
            <a:avLst/>
          </a:prstGeom>
          <a:noFill/>
        </p:spPr>
        <p:txBody>
          <a:bodyPr wrap="square" rtlCol="0">
            <a:spAutoFit/>
          </a:bodyPr>
          <a:lstStyle/>
          <a:p>
            <a:pPr algn="l"/>
            <a:r>
              <a:rPr lang="en-US" sz="2000" b="1" dirty="0"/>
              <a:t>Dynamic Host Configuration Protocol for IPv6 (DHCPv6)</a:t>
            </a:r>
          </a:p>
          <a:p>
            <a:pPr marL="236538" indent="-236538" defTabSz="814388">
              <a:lnSpc>
                <a:spcPct val="95000"/>
              </a:lnSpc>
              <a:spcBef>
                <a:spcPct val="50000"/>
              </a:spcBef>
              <a:buClr>
                <a:srgbClr val="708CA1"/>
              </a:buClr>
              <a:buFont typeface="Wingdings" charset="0"/>
              <a:buChar char="§"/>
            </a:pPr>
            <a:r>
              <a:rPr lang="en-US" sz="2000" dirty="0"/>
              <a:t>Similar to IPv4</a:t>
            </a:r>
          </a:p>
          <a:p>
            <a:pPr marL="236538" indent="-236538" defTabSz="814388">
              <a:lnSpc>
                <a:spcPct val="95000"/>
              </a:lnSpc>
              <a:spcBef>
                <a:spcPct val="50000"/>
              </a:spcBef>
              <a:buClr>
                <a:srgbClr val="708CA1"/>
              </a:buClr>
              <a:buFont typeface="Wingdings" charset="0"/>
              <a:buChar char="§"/>
            </a:pPr>
            <a:r>
              <a:rPr lang="en-US" sz="2000" dirty="0"/>
              <a:t>Automatically receives addressing information, including a global unicast address, prefix length, default gateway address and the addresses of DNS servers using the services of a DHCPv6 server.</a:t>
            </a:r>
          </a:p>
          <a:p>
            <a:pPr marL="236538" indent="-236538" defTabSz="814388">
              <a:lnSpc>
                <a:spcPct val="95000"/>
              </a:lnSpc>
              <a:spcBef>
                <a:spcPct val="50000"/>
              </a:spcBef>
              <a:buClr>
                <a:srgbClr val="708CA1"/>
              </a:buClr>
              <a:buFont typeface="Wingdings" charset="0"/>
              <a:buChar char="§"/>
            </a:pPr>
            <a:r>
              <a:rPr lang="en-US" sz="2000" dirty="0"/>
              <a:t>Device may receive all or some of its IPv6 addressing information from a DHCPv6 server depending upon whether option 2 (SLAAC and DHCPv6) or option 3 (DHCPv6 only) is specified in the ICMPv6 RA message.</a:t>
            </a:r>
          </a:p>
          <a:p>
            <a:pPr marL="236538" indent="-236538" defTabSz="814388">
              <a:lnSpc>
                <a:spcPct val="95000"/>
              </a:lnSpc>
              <a:spcBef>
                <a:spcPct val="50000"/>
              </a:spcBef>
              <a:buClr>
                <a:srgbClr val="708CA1"/>
              </a:buClr>
              <a:buFont typeface="Wingdings" charset="0"/>
              <a:buChar char="§"/>
            </a:pPr>
            <a:r>
              <a:rPr lang="en-US" sz="2000" dirty="0"/>
              <a:t>Host may choose to ignore whatever is in the router’s RA message and obtain its IPv6 address and other information directly from a DHCPv6 server.</a:t>
            </a:r>
          </a:p>
          <a:p>
            <a:pPr algn="l"/>
            <a:endParaRPr lang="en-US" dirty="0"/>
          </a:p>
        </p:txBody>
      </p:sp>
    </p:spTree>
    <p:extLst>
      <p:ext uri="{BB962C8B-B14F-4D97-AF65-F5344CB8AC3E}">
        <p14:creationId xmlns:p14="http://schemas.microsoft.com/office/powerpoint/2010/main" val="2942450053"/>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397292"/>
            <a:ext cx="8436877" cy="1074937"/>
          </a:xfrm>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latin typeface="Arial" charset="0"/>
              </a:rPr>
              <a:t>IPv6 Unicast Addresses</a:t>
            </a:r>
            <a:br>
              <a:rPr lang="en-US" dirty="0">
                <a:latin typeface="Arial" charset="0"/>
              </a:rPr>
            </a:br>
            <a:r>
              <a:rPr lang="en-US" sz="2400" dirty="0">
                <a:latin typeface="Arial" charset="0"/>
              </a:rPr>
              <a:t>Dynamic Configuration of a Global Unicast Address using DHCPv6 (cont.)</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78"/>
          <a:stretch/>
        </p:blipFill>
        <p:spPr bwMode="auto">
          <a:xfrm>
            <a:off x="2864070" y="1676400"/>
            <a:ext cx="5842273" cy="49271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7099954"/>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04568"/>
          </a:xfrm>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t>IPv6 Unicast Addresses</a:t>
            </a:r>
            <a:br>
              <a:rPr lang="en-US" dirty="0"/>
            </a:br>
            <a:r>
              <a:rPr lang="en-US" dirty="0"/>
              <a:t>EUI-64 Process or Randomly Generated</a:t>
            </a:r>
          </a:p>
        </p:txBody>
      </p:sp>
      <p:sp>
        <p:nvSpPr>
          <p:cNvPr id="4" name="TextBox 3"/>
          <p:cNvSpPr txBox="1"/>
          <p:nvPr/>
        </p:nvSpPr>
        <p:spPr>
          <a:xfrm>
            <a:off x="462116" y="1062148"/>
            <a:ext cx="11198942" cy="4678204"/>
          </a:xfrm>
          <a:prstGeom prst="rect">
            <a:avLst/>
          </a:prstGeom>
          <a:noFill/>
        </p:spPr>
        <p:txBody>
          <a:bodyPr wrap="square" rtlCol="0">
            <a:spAutoFit/>
          </a:bodyPr>
          <a:lstStyle/>
          <a:p>
            <a:pPr algn="l"/>
            <a:r>
              <a:rPr lang="en-US" sz="2400" b="1" dirty="0">
                <a:latin typeface="NanumSquareRound ExtraBold" panose="020B0600000101010101" pitchFamily="34" charset="-127"/>
                <a:ea typeface="NanumSquareRound ExtraBold" panose="020B0600000101010101" pitchFamily="34" charset="-127"/>
              </a:rPr>
              <a:t>EUI-64 Process </a:t>
            </a:r>
            <a:r>
              <a:rPr lang="en-US" sz="2000" dirty="0"/>
              <a:t>(Extended Unique Identifier)</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Uses a client’s 48-bit Ethernet MAC address and inserts another 16 bits in the middle of the 46-bit MAC address to create a 64-bit Interface ID.</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Advantage is that the Ethernet MAC address can be used to determine the interface; is easily tracked.</a:t>
            </a:r>
          </a:p>
          <a:p>
            <a:endParaRPr lang="en-US" sz="2400" dirty="0">
              <a:latin typeface="NanumSquareRound ExtraBold" panose="020B0600000101010101" pitchFamily="34" charset="-127"/>
              <a:ea typeface="NanumSquareRound ExtraBold" panose="020B0600000101010101" pitchFamily="34" charset="-127"/>
            </a:endParaRPr>
          </a:p>
          <a:p>
            <a:pPr algn="l"/>
            <a:r>
              <a:rPr lang="en-US" sz="2400" b="1" dirty="0">
                <a:latin typeface="NanumSquareRound ExtraBold" panose="020B0600000101010101" pitchFamily="34" charset="-127"/>
                <a:ea typeface="NanumSquareRound ExtraBold" panose="020B0600000101010101" pitchFamily="34" charset="-127"/>
              </a:rPr>
              <a:t>EUI-64 Interface ID </a:t>
            </a:r>
            <a:r>
              <a:rPr lang="en-US" sz="2400" dirty="0">
                <a:latin typeface="NanumSquareRound ExtraBold" panose="020B0600000101010101" pitchFamily="34" charset="-127"/>
                <a:ea typeface="NanumSquareRound ExtraBold" panose="020B0600000101010101" pitchFamily="34" charset="-127"/>
              </a:rPr>
              <a:t>is represented in binary and comprises three parts:</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24-bit OUI from the client MAC address, but the 7</a:t>
            </a:r>
            <a:r>
              <a:rPr lang="en-US" sz="2000" baseline="30000" dirty="0">
                <a:latin typeface="NanumSquareRound ExtraBold" panose="020B0600000101010101" pitchFamily="34" charset="-127"/>
                <a:ea typeface="NanumSquareRound ExtraBold" panose="020B0600000101010101" pitchFamily="34" charset="-127"/>
              </a:rPr>
              <a:t>th</a:t>
            </a:r>
            <a:r>
              <a:rPr lang="en-US" sz="2000" dirty="0">
                <a:latin typeface="NanumSquareRound ExtraBold" panose="020B0600000101010101" pitchFamily="34" charset="-127"/>
                <a:ea typeface="NanumSquareRound ExtraBold" panose="020B0600000101010101" pitchFamily="34" charset="-127"/>
              </a:rPr>
              <a:t> bit (the Universally/Locally bit) is reversed (0 becomes a 1).</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Inserted as a 16-bit value FFFE. </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24-bit device identifier from the client MAC address.</a:t>
            </a:r>
          </a:p>
          <a:p>
            <a:pPr algn="l"/>
            <a:endParaRPr lang="en-US" sz="2400" dirty="0">
              <a:latin typeface="NanumSquareRound ExtraBold" panose="020B0600000101010101" pitchFamily="34" charset="-127"/>
              <a:ea typeface="NanumSquareRound ExtraBold" panose="020B0600000101010101" pitchFamily="34" charset="-127"/>
            </a:endParaRPr>
          </a:p>
        </p:txBody>
      </p:sp>
    </p:spTree>
    <p:extLst>
      <p:ext uri="{BB962C8B-B14F-4D97-AF65-F5344CB8AC3E}">
        <p14:creationId xmlns:p14="http://schemas.microsoft.com/office/powerpoint/2010/main" val="3369900259"/>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2285" y="0"/>
            <a:ext cx="11739715" cy="904568"/>
          </a:xfrm>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t>IPv6 Unicast Addresses</a:t>
            </a:r>
            <a:br>
              <a:rPr lang="en-US" dirty="0"/>
            </a:br>
            <a:r>
              <a:rPr lang="en-US" sz="4200" dirty="0"/>
              <a:t>EUI-64 Process or Randomly Generated (cont.)</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045" y="1042632"/>
            <a:ext cx="6656437" cy="56209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1769517"/>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t>IPv6 Unicast Addresses</a:t>
            </a:r>
            <a:br>
              <a:rPr lang="en-US" dirty="0"/>
            </a:br>
            <a:r>
              <a:rPr lang="en-US" sz="4200" dirty="0"/>
              <a:t>EUI-64 Process or Randomly Generated (cont.)</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693" y="903515"/>
            <a:ext cx="8328365" cy="582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27856"/>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0334" y="0"/>
            <a:ext cx="11731666" cy="914400"/>
          </a:xfrm>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t>IPv6 Unicast Addresses</a:t>
            </a:r>
            <a:br>
              <a:rPr lang="en-US" dirty="0"/>
            </a:br>
            <a:r>
              <a:rPr lang="en-US" sz="4200" dirty="0"/>
              <a:t>EUI-64 Process or Randomly Generated (cont.)</a:t>
            </a:r>
          </a:p>
        </p:txBody>
      </p:sp>
      <p:sp>
        <p:nvSpPr>
          <p:cNvPr id="4" name="Rectangle 3"/>
          <p:cNvSpPr/>
          <p:nvPr/>
        </p:nvSpPr>
        <p:spPr>
          <a:xfrm>
            <a:off x="460334" y="1154104"/>
            <a:ext cx="11141731" cy="1200329"/>
          </a:xfrm>
          <a:prstGeom prst="rect">
            <a:avLst/>
          </a:prstGeom>
        </p:spPr>
        <p:txBody>
          <a:bodyPr wrap="square">
            <a:spAutoFit/>
          </a:bodyPr>
          <a:lstStyle/>
          <a:p>
            <a:pPr algn="l"/>
            <a:r>
              <a:rPr lang="en-US" sz="2400" b="1" dirty="0"/>
              <a:t>Randomly Generated Interface IDs</a:t>
            </a:r>
          </a:p>
          <a:p>
            <a:pPr marL="236538" indent="-236538" defTabSz="814388">
              <a:lnSpc>
                <a:spcPct val="95000"/>
              </a:lnSpc>
              <a:spcBef>
                <a:spcPct val="50000"/>
              </a:spcBef>
              <a:buClr>
                <a:srgbClr val="708CA1"/>
              </a:buClr>
              <a:buFont typeface="Wingdings" charset="0"/>
              <a:buChar char="§"/>
            </a:pPr>
            <a:r>
              <a:rPr lang="en-US" sz="2000" dirty="0"/>
              <a:t>Depending upon the operating system, a device can use a randomly generated Interface ID instead of using the MAC address and the EUI-64 process.</a:t>
            </a:r>
          </a:p>
        </p:txBody>
      </p:sp>
    </p:spTree>
    <p:extLst>
      <p:ext uri="{BB962C8B-B14F-4D97-AF65-F5344CB8AC3E}">
        <p14:creationId xmlns:p14="http://schemas.microsoft.com/office/powerpoint/2010/main" val="2590549568"/>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0334" y="0"/>
            <a:ext cx="11731666" cy="914400"/>
          </a:xfrm>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t>IPv6 Unicast Addresses</a:t>
            </a:r>
            <a:br>
              <a:rPr lang="en-US" dirty="0"/>
            </a:br>
            <a:r>
              <a:rPr lang="en-US" sz="4200" dirty="0"/>
              <a:t>EUI-64 Process or Randomly Generated (cont.)</a:t>
            </a:r>
          </a:p>
        </p:txBody>
      </p:sp>
      <p:sp>
        <p:nvSpPr>
          <p:cNvPr id="4" name="Rectangle 3"/>
          <p:cNvSpPr/>
          <p:nvPr/>
        </p:nvSpPr>
        <p:spPr>
          <a:xfrm>
            <a:off x="460334" y="1154104"/>
            <a:ext cx="11141731" cy="2385268"/>
          </a:xfrm>
          <a:prstGeom prst="rect">
            <a:avLst/>
          </a:prstGeom>
        </p:spPr>
        <p:txBody>
          <a:bodyPr wrap="square">
            <a:spAutoFit/>
          </a:bodyPr>
          <a:lstStyle/>
          <a:p>
            <a:pPr algn="l"/>
            <a:r>
              <a:rPr lang="en-US" sz="2400" b="1" dirty="0"/>
              <a:t>Randomly Generated Interface IDs</a:t>
            </a:r>
          </a:p>
          <a:p>
            <a:pPr marL="236538" indent="-236538" defTabSz="814388">
              <a:lnSpc>
                <a:spcPct val="95000"/>
              </a:lnSpc>
              <a:spcBef>
                <a:spcPct val="50000"/>
              </a:spcBef>
              <a:buClr>
                <a:srgbClr val="708CA1"/>
              </a:buClr>
              <a:buFont typeface="Wingdings" charset="0"/>
              <a:buChar char="§"/>
            </a:pPr>
            <a:r>
              <a:rPr lang="en-US" sz="2000" dirty="0"/>
              <a:t>Depending upon the operating system, a device can use a randomly generated Interface ID instead of using the MAC address and the EUI-64 process.</a:t>
            </a:r>
          </a:p>
          <a:p>
            <a:pPr marL="236538" indent="-236538" defTabSz="814388">
              <a:lnSpc>
                <a:spcPct val="95000"/>
              </a:lnSpc>
              <a:spcBef>
                <a:spcPct val="50000"/>
              </a:spcBef>
              <a:buClr>
                <a:srgbClr val="708CA1"/>
              </a:buClr>
              <a:buFont typeface="Wingdings" charset="0"/>
              <a:buChar char="§"/>
            </a:pPr>
            <a:r>
              <a:rPr lang="en-US" sz="2000" dirty="0"/>
              <a:t>Beginning with Windows Vista, Windows uses a randomly generated Interface ID instead of one created with EUI-64.</a:t>
            </a:r>
          </a:p>
          <a:p>
            <a:pPr marL="236538" indent="-236538" defTabSz="814388">
              <a:lnSpc>
                <a:spcPct val="95000"/>
              </a:lnSpc>
              <a:spcBef>
                <a:spcPct val="50000"/>
              </a:spcBef>
              <a:buClr>
                <a:srgbClr val="708CA1"/>
              </a:buClr>
              <a:buFont typeface="Wingdings" charset="0"/>
              <a:buChar char="§"/>
            </a:pPr>
            <a:r>
              <a:rPr lang="en-US" sz="2000" dirty="0"/>
              <a:t>Windows XP (and previous Windows operating systems) used EUI-64.</a:t>
            </a:r>
          </a:p>
        </p:txBody>
      </p:sp>
    </p:spTree>
    <p:extLst>
      <p:ext uri="{BB962C8B-B14F-4D97-AF65-F5344CB8AC3E}">
        <p14:creationId xmlns:p14="http://schemas.microsoft.com/office/powerpoint/2010/main" val="1262521335"/>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70269" y="394392"/>
            <a:ext cx="8772157" cy="838200"/>
          </a:xfrm>
        </p:spPr>
        <p:txBody>
          <a:bodyPr>
            <a:normAutofit fontScale="90000"/>
          </a:bodyPr>
          <a:lstStyle/>
          <a:p>
            <a:pPr eaLnBrk="1" hangingPunct="1"/>
            <a:r>
              <a:rPr lang="en-US" sz="1800" dirty="0">
                <a:latin typeface="Arial" charset="0"/>
              </a:rPr>
              <a:t>IPv6 Unicast Addresses</a:t>
            </a:r>
            <a:br>
              <a:rPr lang="en-US" dirty="0">
                <a:latin typeface="Arial" charset="0"/>
              </a:rPr>
            </a:br>
            <a:r>
              <a:rPr lang="en-US" dirty="0">
                <a:latin typeface="Arial" charset="0"/>
              </a:rPr>
              <a:t>Dynamic Link-local Addresses</a:t>
            </a:r>
          </a:p>
        </p:txBody>
      </p:sp>
      <p:sp>
        <p:nvSpPr>
          <p:cNvPr id="4" name="Rectangle 3"/>
          <p:cNvSpPr/>
          <p:nvPr/>
        </p:nvSpPr>
        <p:spPr>
          <a:xfrm>
            <a:off x="1858053" y="1572257"/>
            <a:ext cx="8230828" cy="4450449"/>
          </a:xfrm>
          <a:prstGeom prst="rect">
            <a:avLst/>
          </a:prstGeom>
        </p:spPr>
        <p:txBody>
          <a:bodyPr wrap="square">
            <a:spAutoFit/>
          </a:bodyPr>
          <a:lstStyle/>
          <a:p>
            <a:pPr algn="l"/>
            <a:r>
              <a:rPr lang="en-US" sz="2000" b="1" dirty="0"/>
              <a:t>Link-Local Address</a:t>
            </a:r>
          </a:p>
          <a:p>
            <a:pPr marL="236538" indent="-236538" defTabSz="814388">
              <a:lnSpc>
                <a:spcPct val="95000"/>
              </a:lnSpc>
              <a:spcBef>
                <a:spcPct val="50000"/>
              </a:spcBef>
              <a:buClr>
                <a:srgbClr val="708CA1"/>
              </a:buClr>
              <a:buFont typeface="Wingdings" charset="0"/>
              <a:buChar char="§"/>
            </a:pPr>
            <a:r>
              <a:rPr lang="en-US" sz="2000" dirty="0"/>
              <a:t>After a global unicast address is assigned to an interface, an IPv6-enabled device automatically generates its link-local address. </a:t>
            </a:r>
          </a:p>
          <a:p>
            <a:pPr marL="236538" indent="-236538" defTabSz="814388">
              <a:lnSpc>
                <a:spcPct val="95000"/>
              </a:lnSpc>
              <a:spcBef>
                <a:spcPct val="50000"/>
              </a:spcBef>
              <a:buClr>
                <a:srgbClr val="708CA1"/>
              </a:buClr>
              <a:buFont typeface="Wingdings" charset="0"/>
              <a:buChar char="§"/>
            </a:pPr>
            <a:r>
              <a:rPr lang="en-US" sz="2000" dirty="0"/>
              <a:t>Must have a link-local address that enables a device to communicate with other IPv6-enabled devices on the same subnet.</a:t>
            </a:r>
          </a:p>
          <a:p>
            <a:pPr marL="236538" indent="-236538" defTabSz="814388">
              <a:lnSpc>
                <a:spcPct val="95000"/>
              </a:lnSpc>
              <a:spcBef>
                <a:spcPct val="50000"/>
              </a:spcBef>
              <a:buClr>
                <a:srgbClr val="708CA1"/>
              </a:buClr>
              <a:buFont typeface="Wingdings" charset="0"/>
              <a:buChar char="§"/>
            </a:pPr>
            <a:r>
              <a:rPr lang="en-US" sz="2000" dirty="0"/>
              <a:t>Uses the link-local address of the local router for its default gateway IPv6 address.</a:t>
            </a:r>
          </a:p>
          <a:p>
            <a:pPr marL="236538" indent="-236538" defTabSz="814388">
              <a:lnSpc>
                <a:spcPct val="95000"/>
              </a:lnSpc>
              <a:spcBef>
                <a:spcPct val="50000"/>
              </a:spcBef>
              <a:buClr>
                <a:srgbClr val="708CA1"/>
              </a:buClr>
              <a:buFont typeface="Wingdings" charset="0"/>
              <a:buChar char="§"/>
            </a:pPr>
            <a:r>
              <a:rPr lang="en-US" sz="2000" dirty="0"/>
              <a:t>Routers exchange dynamic routing protocol messages using link-local addresses.</a:t>
            </a:r>
          </a:p>
          <a:p>
            <a:pPr marL="236538" indent="-236538" defTabSz="814388">
              <a:lnSpc>
                <a:spcPct val="95000"/>
              </a:lnSpc>
              <a:spcBef>
                <a:spcPct val="50000"/>
              </a:spcBef>
              <a:buClr>
                <a:srgbClr val="708CA1"/>
              </a:buClr>
              <a:buFont typeface="Wingdings" charset="0"/>
              <a:buChar char="§"/>
            </a:pPr>
            <a:r>
              <a:rPr lang="en-US" sz="2000" dirty="0"/>
              <a:t>Routers’ routing tables use the link-local address to identify the next-hop router when forwarding IPv6 packets.</a:t>
            </a:r>
          </a:p>
          <a:p>
            <a:pPr marL="342900" indent="-342900">
              <a:buFont typeface="Arial" pitchFamily="34" charset="0"/>
              <a:buChar char="•"/>
            </a:pPr>
            <a:endParaRPr lang="en-US" sz="2000" dirty="0"/>
          </a:p>
        </p:txBody>
      </p:sp>
    </p:spTree>
    <p:extLst>
      <p:ext uri="{BB962C8B-B14F-4D97-AF65-F5344CB8AC3E}">
        <p14:creationId xmlns:p14="http://schemas.microsoft.com/office/powerpoint/2010/main" val="2315538859"/>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62116" y="20390"/>
            <a:ext cx="11729884" cy="894010"/>
          </a:xfrm>
        </p:spPr>
        <p:txBody>
          <a:bodyPr>
            <a:normAutofit fontScale="90000"/>
          </a:bodyPr>
          <a:lstStyle/>
          <a:p>
            <a:pPr eaLnBrk="1" hangingPunct="1"/>
            <a:r>
              <a:rPr lang="en-US" sz="1800" dirty="0"/>
              <a:t>IPv4 Issues</a:t>
            </a:r>
            <a:br>
              <a:rPr lang="en-US" dirty="0"/>
            </a:br>
            <a:r>
              <a:rPr lang="en-US" dirty="0"/>
              <a:t>IPv4 and IPv6 Coexistence</a:t>
            </a:r>
          </a:p>
        </p:txBody>
      </p:sp>
      <p:sp>
        <p:nvSpPr>
          <p:cNvPr id="9" name="TextBox 8"/>
          <p:cNvSpPr txBox="1"/>
          <p:nvPr/>
        </p:nvSpPr>
        <p:spPr>
          <a:xfrm>
            <a:off x="1950720" y="1107107"/>
            <a:ext cx="8048680" cy="707886"/>
          </a:xfrm>
          <a:prstGeom prst="rect">
            <a:avLst/>
          </a:prstGeom>
          <a:noFill/>
        </p:spPr>
        <p:txBody>
          <a:bodyPr wrap="square" rtlCol="0">
            <a:spAutoFit/>
          </a:bodyPr>
          <a:lstStyle/>
          <a:p>
            <a:pPr algn="l"/>
            <a:r>
              <a:rPr lang="en-US" sz="2000" dirty="0">
                <a:latin typeface="NanumSquareRound ExtraBold" panose="020B0600000101010101" pitchFamily="34" charset="-127"/>
                <a:ea typeface="NanumSquareRound ExtraBold" panose="020B0600000101010101" pitchFamily="34" charset="-127"/>
              </a:rPr>
              <a:t>The migration techniques can be divided into three categories: </a:t>
            </a:r>
          </a:p>
          <a:p>
            <a:pPr algn="l"/>
            <a:r>
              <a:rPr lang="en-US" sz="2000" dirty="0">
                <a:latin typeface="NanumSquareRound ExtraBold" panose="020B0600000101010101" pitchFamily="34" charset="-127"/>
                <a:ea typeface="NanumSquareRound ExtraBold" panose="020B0600000101010101" pitchFamily="34" charset="-127"/>
              </a:rPr>
              <a:t>Dual-stack, </a:t>
            </a:r>
            <a:r>
              <a:rPr lang="en-US" sz="2000" dirty="0" err="1">
                <a:latin typeface="NanumSquareRound ExtraBold" panose="020B0600000101010101" pitchFamily="34" charset="-127"/>
                <a:ea typeface="NanumSquareRound ExtraBold" panose="020B0600000101010101" pitchFamily="34" charset="-127"/>
              </a:rPr>
              <a:t>Tunnelling</a:t>
            </a:r>
            <a:r>
              <a:rPr lang="en-US" sz="2000" dirty="0">
                <a:latin typeface="NanumSquareRound ExtraBold" panose="020B0600000101010101" pitchFamily="34" charset="-127"/>
                <a:ea typeface="NanumSquareRound ExtraBold" panose="020B0600000101010101" pitchFamily="34" charset="-127"/>
              </a:rPr>
              <a:t>, and Translation.</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20440" y="2446964"/>
            <a:ext cx="4327208" cy="30021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087880" y="5482220"/>
            <a:ext cx="7926760" cy="1015663"/>
          </a:xfrm>
          <a:prstGeom prst="rect">
            <a:avLst/>
          </a:prstGeom>
        </p:spPr>
        <p:txBody>
          <a:bodyPr wrap="square">
            <a:spAutoFit/>
          </a:bodyPr>
          <a:lstStyle/>
          <a:p>
            <a:pPr algn="l"/>
            <a:r>
              <a:rPr lang="en-US" sz="2000" b="1" dirty="0">
                <a:latin typeface="NanumSquareRound ExtraBold" panose="020B0600000101010101" pitchFamily="34" charset="-127"/>
                <a:ea typeface="NanumSquareRound ExtraBold" panose="020B0600000101010101" pitchFamily="34" charset="-127"/>
              </a:rPr>
              <a:t>Dual-stack: </a:t>
            </a:r>
            <a:r>
              <a:rPr lang="en-US" sz="2000" dirty="0">
                <a:latin typeface="NanumSquareRound ExtraBold" panose="020B0600000101010101" pitchFamily="34" charset="-127"/>
                <a:ea typeface="NanumSquareRound ExtraBold" panose="020B0600000101010101" pitchFamily="34" charset="-127"/>
              </a:rPr>
              <a:t>Allows IPv4 and IPv6 to coexist on the same network. Devices run both IPv4 and IPv6 protocol stacks simultaneously.</a:t>
            </a:r>
          </a:p>
        </p:txBody>
      </p:sp>
      <p:sp>
        <p:nvSpPr>
          <p:cNvPr id="3" name="TextBox 2"/>
          <p:cNvSpPr txBox="1"/>
          <p:nvPr/>
        </p:nvSpPr>
        <p:spPr>
          <a:xfrm>
            <a:off x="4632960" y="2024466"/>
            <a:ext cx="1828800" cy="369332"/>
          </a:xfrm>
          <a:prstGeom prst="rect">
            <a:avLst/>
          </a:prstGeom>
          <a:noFill/>
        </p:spPr>
        <p:txBody>
          <a:bodyPr wrap="square" rtlCol="0">
            <a:spAutoFit/>
          </a:bodyPr>
          <a:lstStyle/>
          <a:p>
            <a:r>
              <a:rPr lang="en-US" dirty="0">
                <a:latin typeface="NanumSquareRound ExtraBold" panose="020B0600000101010101" pitchFamily="34" charset="-127"/>
                <a:ea typeface="NanumSquareRound ExtraBold" panose="020B0600000101010101" pitchFamily="34" charset="-127"/>
              </a:rPr>
              <a:t>Dual-stack</a:t>
            </a:r>
          </a:p>
        </p:txBody>
      </p:sp>
    </p:spTree>
    <p:extLst>
      <p:ext uri="{BB962C8B-B14F-4D97-AF65-F5344CB8AC3E}">
        <p14:creationId xmlns:p14="http://schemas.microsoft.com/office/powerpoint/2010/main" val="3965273651"/>
      </p:ext>
    </p:extLst>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363912"/>
            <a:ext cx="8772157" cy="838200"/>
          </a:xfrm>
        </p:spPr>
        <p:txBody>
          <a:bodyPr>
            <a:normAutofit fontScale="90000"/>
          </a:bodyPr>
          <a:lstStyle/>
          <a:p>
            <a:pPr eaLnBrk="1" hangingPunct="1"/>
            <a:r>
              <a:rPr lang="en-US" sz="1800" dirty="0">
                <a:latin typeface="Arial" charset="0"/>
              </a:rPr>
              <a:t>IPv6 Unicast Addresses</a:t>
            </a:r>
            <a:br>
              <a:rPr lang="en-US" dirty="0">
                <a:latin typeface="Arial" charset="0"/>
              </a:rPr>
            </a:br>
            <a:r>
              <a:rPr lang="en-US" dirty="0">
                <a:latin typeface="Arial" charset="0"/>
              </a:rPr>
              <a:t>Dynamic Link-local Addresses (cont.)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816" y="3365383"/>
            <a:ext cx="7393784" cy="29637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889035" y="1540691"/>
            <a:ext cx="8345715" cy="1323439"/>
          </a:xfrm>
          <a:prstGeom prst="rect">
            <a:avLst/>
          </a:prstGeom>
        </p:spPr>
        <p:txBody>
          <a:bodyPr wrap="square">
            <a:spAutoFit/>
          </a:bodyPr>
          <a:lstStyle/>
          <a:p>
            <a:pPr algn="l"/>
            <a:r>
              <a:rPr lang="en-US" sz="2000" b="1" dirty="0"/>
              <a:t>Dynamically Assigned </a:t>
            </a:r>
          </a:p>
          <a:p>
            <a:pPr algn="l"/>
            <a:endParaRPr lang="en-US" sz="2000" dirty="0"/>
          </a:p>
          <a:p>
            <a:pPr algn="l"/>
            <a:r>
              <a:rPr lang="en-US" sz="2000" dirty="0"/>
              <a:t>The link-local address is dynamically created using the FE80::/10 prefix and the Interface ID.</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4634" y="3414914"/>
            <a:ext cx="17430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172181"/>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440112"/>
            <a:ext cx="8772157" cy="838200"/>
          </a:xfrm>
        </p:spPr>
        <p:txBody>
          <a:bodyPr>
            <a:normAutofit fontScale="90000"/>
          </a:bodyPr>
          <a:lstStyle/>
          <a:p>
            <a:pPr eaLnBrk="1" hangingPunct="1"/>
            <a:r>
              <a:rPr lang="en-US" sz="1800" dirty="0">
                <a:latin typeface="Arial" charset="0"/>
              </a:rPr>
              <a:t>IPv6 Unicast Addresses</a:t>
            </a:r>
            <a:br>
              <a:rPr lang="en-US" dirty="0">
                <a:latin typeface="Arial" charset="0"/>
              </a:rPr>
            </a:br>
            <a:r>
              <a:rPr lang="en-US" dirty="0">
                <a:latin typeface="Arial" charset="0"/>
              </a:rPr>
              <a:t>Static Link-local Addresses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502" y="2164536"/>
            <a:ext cx="7649335" cy="407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024990" y="1952170"/>
            <a:ext cx="4172857" cy="369332"/>
          </a:xfrm>
          <a:prstGeom prst="rect">
            <a:avLst/>
          </a:prstGeom>
        </p:spPr>
        <p:txBody>
          <a:bodyPr wrap="square">
            <a:spAutoFit/>
          </a:bodyPr>
          <a:lstStyle/>
          <a:p>
            <a:pPr algn="l"/>
            <a:r>
              <a:rPr lang="en-US" b="1" dirty="0"/>
              <a:t>Configuring Link-local</a:t>
            </a:r>
          </a:p>
        </p:txBody>
      </p:sp>
    </p:spTree>
    <p:extLst>
      <p:ext uri="{BB962C8B-B14F-4D97-AF65-F5344CB8AC3E}">
        <p14:creationId xmlns:p14="http://schemas.microsoft.com/office/powerpoint/2010/main" val="1082810091"/>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455352"/>
            <a:ext cx="8772157" cy="838200"/>
          </a:xfrm>
        </p:spPr>
        <p:txBody>
          <a:bodyPr>
            <a:normAutofit fontScale="90000"/>
          </a:bodyPr>
          <a:lstStyle/>
          <a:p>
            <a:pPr eaLnBrk="1" hangingPunct="1"/>
            <a:r>
              <a:rPr lang="en-US" sz="1800" dirty="0">
                <a:latin typeface="Arial" charset="0"/>
              </a:rPr>
              <a:t>IPv6 Unicast Addresses</a:t>
            </a:r>
            <a:br>
              <a:rPr lang="en-US" dirty="0">
                <a:latin typeface="Arial" charset="0"/>
              </a:rPr>
            </a:br>
            <a:r>
              <a:rPr lang="en-US" dirty="0">
                <a:latin typeface="Arial" charset="0"/>
              </a:rPr>
              <a:t>Static Link-local Addresses (cont.)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872" y="2433638"/>
            <a:ext cx="7423842" cy="371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335286" y="1966311"/>
            <a:ext cx="3689015" cy="369332"/>
          </a:xfrm>
          <a:prstGeom prst="rect">
            <a:avLst/>
          </a:prstGeom>
        </p:spPr>
        <p:txBody>
          <a:bodyPr wrap="square">
            <a:spAutoFit/>
          </a:bodyPr>
          <a:lstStyle/>
          <a:p>
            <a:pPr algn="l"/>
            <a:r>
              <a:rPr lang="en-US" b="1" dirty="0"/>
              <a:t>Configuring Link-local</a:t>
            </a:r>
          </a:p>
        </p:txBody>
      </p:sp>
    </p:spTree>
    <p:extLst>
      <p:ext uri="{BB962C8B-B14F-4D97-AF65-F5344CB8AC3E}">
        <p14:creationId xmlns:p14="http://schemas.microsoft.com/office/powerpoint/2010/main" val="2016271487"/>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424872"/>
            <a:ext cx="8772157" cy="838200"/>
          </a:xfrm>
        </p:spPr>
        <p:txBody>
          <a:bodyPr>
            <a:normAutofit fontScale="90000"/>
          </a:bodyPr>
          <a:lstStyle/>
          <a:p>
            <a:pPr eaLnBrk="1" hangingPunct="1"/>
            <a:r>
              <a:rPr lang="en-US" sz="1800" dirty="0">
                <a:latin typeface="Arial" charset="0"/>
              </a:rPr>
              <a:t>IPv6 Global Unicast Addresses</a:t>
            </a:r>
            <a:br>
              <a:rPr lang="en-US" dirty="0">
                <a:latin typeface="Arial" charset="0"/>
              </a:rPr>
            </a:br>
            <a:r>
              <a:rPr lang="en-US" dirty="0">
                <a:latin typeface="Arial" charset="0"/>
              </a:rPr>
              <a:t>Verifying IPv6 Address Configuration</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556" y="1717028"/>
            <a:ext cx="5354215" cy="4314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98171" y="1999684"/>
            <a:ext cx="3120572" cy="2308324"/>
          </a:xfrm>
          <a:prstGeom prst="rect">
            <a:avLst/>
          </a:prstGeom>
          <a:noFill/>
        </p:spPr>
        <p:txBody>
          <a:bodyPr wrap="square" rtlCol="0">
            <a:spAutoFit/>
          </a:bodyPr>
          <a:lstStyle/>
          <a:p>
            <a:pPr algn="l"/>
            <a:r>
              <a:rPr lang="en-US" dirty="0"/>
              <a:t>Each interface has two IPv6 addresses - </a:t>
            </a:r>
          </a:p>
          <a:p>
            <a:pPr algn="l"/>
            <a:endParaRPr lang="en-US" dirty="0"/>
          </a:p>
          <a:p>
            <a:pPr marL="457200" indent="-457200">
              <a:buFont typeface="+mj-lt"/>
              <a:buAutoNum type="arabicPeriod"/>
            </a:pPr>
            <a:r>
              <a:rPr lang="en-US" dirty="0"/>
              <a:t>global unicast address that was configured</a:t>
            </a:r>
          </a:p>
          <a:p>
            <a:pPr marL="457200" indent="-457200">
              <a:buFont typeface="+mj-lt"/>
              <a:buAutoNum type="arabicPeriod"/>
            </a:pPr>
            <a:r>
              <a:rPr lang="en-US" dirty="0"/>
              <a:t>one that begins with FE80 is automatically added as a link-local unicast address</a:t>
            </a:r>
          </a:p>
        </p:txBody>
      </p:sp>
    </p:spTree>
    <p:extLst>
      <p:ext uri="{BB962C8B-B14F-4D97-AF65-F5344CB8AC3E}">
        <p14:creationId xmlns:p14="http://schemas.microsoft.com/office/powerpoint/2010/main" val="146614820"/>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379152"/>
            <a:ext cx="8772157" cy="838200"/>
          </a:xfrm>
        </p:spPr>
        <p:txBody>
          <a:bodyPr>
            <a:normAutofit fontScale="90000"/>
          </a:bodyPr>
          <a:lstStyle/>
          <a:p>
            <a:pPr eaLnBrk="1" hangingPunct="1"/>
            <a:r>
              <a:rPr lang="en-US" sz="1800" dirty="0">
                <a:latin typeface="Arial" charset="0"/>
              </a:rPr>
              <a:t>IPv6 Global Unicast Addresses</a:t>
            </a:r>
            <a:br>
              <a:rPr lang="en-US" dirty="0">
                <a:latin typeface="Arial" charset="0"/>
              </a:rPr>
            </a:br>
            <a:r>
              <a:rPr lang="en-US" dirty="0">
                <a:latin typeface="Arial" charset="0"/>
              </a:rPr>
              <a:t>Verifying IPv6 Address Configuration (cont.)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421" y="1600200"/>
            <a:ext cx="61603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768523"/>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70592"/>
            <a:ext cx="8772157" cy="838200"/>
          </a:xfrm>
        </p:spPr>
        <p:txBody>
          <a:bodyPr>
            <a:normAutofit fontScale="90000"/>
          </a:bodyPr>
          <a:lstStyle/>
          <a:p>
            <a:pPr eaLnBrk="1" hangingPunct="1"/>
            <a:r>
              <a:rPr lang="en-US" sz="1800" dirty="0">
                <a:latin typeface="Arial" charset="0"/>
              </a:rPr>
              <a:t>IPv6 Multicast Addresses</a:t>
            </a:r>
            <a:br>
              <a:rPr lang="en-US" sz="1800" dirty="0">
                <a:latin typeface="Arial" charset="0"/>
              </a:rPr>
            </a:br>
            <a:r>
              <a:rPr lang="en-US" dirty="0">
                <a:latin typeface="Arial" charset="0"/>
              </a:rPr>
              <a:t>Assigned IPv6 Multicast Addresses</a:t>
            </a:r>
          </a:p>
        </p:txBody>
      </p:sp>
      <p:sp>
        <p:nvSpPr>
          <p:cNvPr id="2" name="Content Placeholder 1"/>
          <p:cNvSpPr>
            <a:spLocks noGrp="1"/>
          </p:cNvSpPr>
          <p:nvPr>
            <p:ph idx="1"/>
          </p:nvPr>
        </p:nvSpPr>
        <p:spPr>
          <a:xfrm>
            <a:off x="1935956" y="1813560"/>
            <a:ext cx="8442485" cy="4907280"/>
          </a:xfrm>
        </p:spPr>
        <p:txBody>
          <a:bodyPr/>
          <a:lstStyle/>
          <a:p>
            <a:r>
              <a:rPr lang="en-US" sz="2000" dirty="0"/>
              <a:t>IPv6 multicast addresses have the prefix FF00::/8</a:t>
            </a:r>
          </a:p>
          <a:p>
            <a:r>
              <a:rPr lang="en-US" sz="2000" dirty="0"/>
              <a:t>There are two types of IPv6 multicast addresses:</a:t>
            </a:r>
          </a:p>
          <a:p>
            <a:pPr marL="800100" lvl="1" indent="-342900">
              <a:buFont typeface="Wingdings" panose="05000000000000000000" pitchFamily="2" charset="2"/>
              <a:buChar char="§"/>
            </a:pPr>
            <a:r>
              <a:rPr lang="en-US" dirty="0"/>
              <a:t>Assigned multicast</a:t>
            </a:r>
          </a:p>
          <a:p>
            <a:pPr marL="800100" lvl="1" indent="-342900">
              <a:buFont typeface="Wingdings" panose="05000000000000000000" pitchFamily="2" charset="2"/>
              <a:buChar char="§"/>
            </a:pPr>
            <a:r>
              <a:rPr lang="en-US" dirty="0"/>
              <a:t>Solicited node multicast</a:t>
            </a:r>
          </a:p>
        </p:txBody>
      </p:sp>
    </p:spTree>
    <p:extLst>
      <p:ext uri="{BB962C8B-B14F-4D97-AF65-F5344CB8AC3E}">
        <p14:creationId xmlns:p14="http://schemas.microsoft.com/office/powerpoint/2010/main" val="1464651021"/>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85832"/>
            <a:ext cx="8772157" cy="838200"/>
          </a:xfrm>
        </p:spPr>
        <p:txBody>
          <a:bodyPr>
            <a:normAutofit fontScale="90000"/>
          </a:bodyPr>
          <a:lstStyle/>
          <a:p>
            <a:pPr eaLnBrk="1" hangingPunct="1"/>
            <a:r>
              <a:rPr lang="en-US" sz="1800" dirty="0">
                <a:latin typeface="Arial" charset="0"/>
              </a:rPr>
              <a:t>IPv6 Multicast Addresses</a:t>
            </a:r>
            <a:br>
              <a:rPr lang="en-US" sz="1800" dirty="0">
                <a:latin typeface="Arial" charset="0"/>
              </a:rPr>
            </a:br>
            <a:r>
              <a:rPr lang="en-US" dirty="0">
                <a:latin typeface="Arial" charset="0"/>
              </a:rPr>
              <a:t>Assigned IPv6 Multicast Addresses (cont.)</a:t>
            </a:r>
          </a:p>
        </p:txBody>
      </p:sp>
      <p:sp>
        <p:nvSpPr>
          <p:cNvPr id="2" name="Content Placeholder 1"/>
          <p:cNvSpPr>
            <a:spLocks noGrp="1"/>
          </p:cNvSpPr>
          <p:nvPr>
            <p:ph idx="1"/>
          </p:nvPr>
        </p:nvSpPr>
        <p:spPr>
          <a:xfrm>
            <a:off x="1934324" y="1394732"/>
            <a:ext cx="8169797" cy="5086416"/>
          </a:xfrm>
        </p:spPr>
        <p:txBody>
          <a:bodyPr/>
          <a:lstStyle/>
          <a:p>
            <a:pPr marL="0" indent="0">
              <a:buNone/>
            </a:pPr>
            <a:r>
              <a:rPr lang="en-US" sz="2000" dirty="0"/>
              <a:t>Two common IPv6 assigned multicast groups include:</a:t>
            </a:r>
          </a:p>
          <a:p>
            <a:pPr marL="800100" lvl="1" indent="-342900">
              <a:buFont typeface="Wingdings" pitchFamily="2" charset="2"/>
              <a:buChar char="§"/>
            </a:pPr>
            <a:r>
              <a:rPr lang="en-US" b="1" dirty="0"/>
              <a:t>FF02::1 All-nodes multicast group</a:t>
            </a:r>
            <a:r>
              <a:rPr lang="en-US" dirty="0"/>
              <a:t> – </a:t>
            </a:r>
          </a:p>
          <a:p>
            <a:pPr marL="1139825" lvl="2" indent="-342900">
              <a:buFont typeface="Wingdings" panose="05000000000000000000" pitchFamily="2" charset="2"/>
              <a:buChar char="§"/>
            </a:pPr>
            <a:r>
              <a:rPr lang="en-US" dirty="0"/>
              <a:t>All IPv6-enabled devices join </a:t>
            </a:r>
          </a:p>
          <a:p>
            <a:pPr marL="1139825" lvl="2" indent="-342900">
              <a:buFont typeface="Wingdings" panose="05000000000000000000" pitchFamily="2" charset="2"/>
              <a:buChar char="§"/>
            </a:pPr>
            <a:r>
              <a:rPr lang="en-US" dirty="0"/>
              <a:t>Same effect as an IPv4 broadcast address </a:t>
            </a:r>
          </a:p>
          <a:p>
            <a:pPr marL="800100" lvl="1" indent="-342900">
              <a:buFont typeface="Wingdings" pitchFamily="2" charset="2"/>
              <a:buChar char="§"/>
            </a:pPr>
            <a:r>
              <a:rPr lang="en-US" b="1" dirty="0"/>
              <a:t>FF02::2 All-routers multicast group</a:t>
            </a:r>
            <a:r>
              <a:rPr lang="en-US" dirty="0"/>
              <a:t> </a:t>
            </a:r>
          </a:p>
          <a:p>
            <a:pPr marL="1139825" lvl="2" indent="-342900">
              <a:buFont typeface="Wingdings" panose="05000000000000000000" pitchFamily="2" charset="2"/>
              <a:buChar char="§"/>
            </a:pPr>
            <a:r>
              <a:rPr lang="en-US" dirty="0"/>
              <a:t>All IPv6 routers join</a:t>
            </a:r>
          </a:p>
          <a:p>
            <a:pPr marL="1139825" lvl="2" indent="-342900">
              <a:buFont typeface="Wingdings" panose="05000000000000000000" pitchFamily="2" charset="2"/>
              <a:buChar char="§"/>
            </a:pPr>
            <a:r>
              <a:rPr lang="en-US" dirty="0"/>
              <a:t>A router becomes a member of this group when it is enabled as an IPv6 router with the</a:t>
            </a:r>
            <a:r>
              <a:rPr lang="en-US" b="1" dirty="0"/>
              <a:t> </a:t>
            </a:r>
            <a:r>
              <a:rPr lang="en-US" b="1" dirty="0">
                <a:latin typeface="Courier New" panose="02070309020205020404" pitchFamily="49" charset="0"/>
                <a:cs typeface="Courier New" panose="02070309020205020404" pitchFamily="49" charset="0"/>
              </a:rPr>
              <a:t>ipv6 unicast-routing </a:t>
            </a:r>
            <a:r>
              <a:rPr lang="en-US" dirty="0"/>
              <a:t>global configuration mode command.</a:t>
            </a:r>
          </a:p>
          <a:p>
            <a:pPr marL="1139825" lvl="2" indent="-342900">
              <a:buFont typeface="Wingdings" panose="05000000000000000000" pitchFamily="2" charset="2"/>
              <a:buChar char="§"/>
            </a:pPr>
            <a:r>
              <a:rPr lang="en-US" dirty="0"/>
              <a:t>A packet sent to this group is received and processed by all IPv6 routers on the link or network. </a:t>
            </a:r>
          </a:p>
          <a:p>
            <a:endParaRPr lang="en-US" sz="2000" dirty="0"/>
          </a:p>
        </p:txBody>
      </p:sp>
    </p:spTree>
    <p:extLst>
      <p:ext uri="{BB962C8B-B14F-4D97-AF65-F5344CB8AC3E}">
        <p14:creationId xmlns:p14="http://schemas.microsoft.com/office/powerpoint/2010/main" val="2789232432"/>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09632"/>
            <a:ext cx="8772157" cy="838200"/>
          </a:xfrm>
        </p:spPr>
        <p:txBody>
          <a:bodyPr>
            <a:normAutofit fontScale="90000"/>
          </a:bodyPr>
          <a:lstStyle/>
          <a:p>
            <a:pPr eaLnBrk="1" hangingPunct="1"/>
            <a:r>
              <a:rPr lang="en-US" sz="1800" dirty="0">
                <a:latin typeface="Arial" charset="0"/>
              </a:rPr>
              <a:t>IPv6 Multicast Addresses</a:t>
            </a:r>
            <a:br>
              <a:rPr lang="en-US" sz="1800" dirty="0">
                <a:latin typeface="Arial" charset="0"/>
              </a:rPr>
            </a:br>
            <a:r>
              <a:rPr lang="en-US" dirty="0">
                <a:latin typeface="Arial" charset="0"/>
              </a:rPr>
              <a:t>Assigned IPv6 Multicast Addresses (cont.)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760" y="1377315"/>
            <a:ext cx="6150293" cy="52204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1709998"/>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normAutofit fontScale="90000"/>
          </a:bodyPr>
          <a:lstStyle/>
          <a:p>
            <a:pPr eaLnBrk="1" hangingPunct="1"/>
            <a:r>
              <a:rPr lang="en-US" sz="1800" dirty="0">
                <a:latin typeface="Arial" charset="0"/>
              </a:rPr>
              <a:t>IPv6 Multicast Addresses</a:t>
            </a:r>
            <a:br>
              <a:rPr lang="en-US" sz="1800" dirty="0">
                <a:latin typeface="Arial" charset="0"/>
              </a:rPr>
            </a:br>
            <a:r>
              <a:rPr lang="en-US" dirty="0">
                <a:latin typeface="Arial" charset="0"/>
              </a:rPr>
              <a:t>Solicited Node IPv6 Multicast Addresses</a:t>
            </a:r>
          </a:p>
        </p:txBody>
      </p:sp>
      <p:sp>
        <p:nvSpPr>
          <p:cNvPr id="6" name="Content Placeholder 1"/>
          <p:cNvSpPr txBox="1">
            <a:spLocks/>
          </p:cNvSpPr>
          <p:nvPr/>
        </p:nvSpPr>
        <p:spPr bwMode="auto">
          <a:xfrm>
            <a:off x="1737110" y="1379492"/>
            <a:ext cx="3444490"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a:t>Similar to the all-nodes multicast address, matches only the last 24 bits of the IPv6 global unicast address of a device</a:t>
            </a:r>
          </a:p>
          <a:p>
            <a:r>
              <a:rPr lang="en-US" sz="2000" dirty="0"/>
              <a:t>Automatically created when the global unicast or link-local unicast addresses are assigned</a:t>
            </a:r>
          </a:p>
          <a:p>
            <a:r>
              <a:rPr lang="en-US" sz="2000" dirty="0"/>
              <a:t>Created by combining a special FF02:0:0:0:0:0:FF00::/104 prefix with the right-most 24 bits of its unicast address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2007906"/>
            <a:ext cx="5087303" cy="32613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8268660"/>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02012"/>
            <a:ext cx="8772157" cy="838200"/>
          </a:xfrm>
        </p:spPr>
        <p:txBody>
          <a:bodyPr/>
          <a:lstStyle/>
          <a:p>
            <a:pPr eaLnBrk="1" hangingPunct="1"/>
            <a:r>
              <a:rPr lang="en-US" sz="1800" dirty="0">
                <a:latin typeface="Arial" charset="0"/>
              </a:rPr>
              <a:t>IPv6 Multicast Addresses</a:t>
            </a:r>
            <a:br>
              <a:rPr lang="en-US" sz="1800" dirty="0">
                <a:latin typeface="Arial" charset="0"/>
              </a:rPr>
            </a:br>
            <a:r>
              <a:rPr lang="en-US" sz="2800" dirty="0">
                <a:latin typeface="Arial" charset="0"/>
              </a:rPr>
              <a:t>Solicited Node IPv6 Multicast Addresses (cont.)</a:t>
            </a:r>
          </a:p>
        </p:txBody>
      </p:sp>
      <p:sp>
        <p:nvSpPr>
          <p:cNvPr id="6" name="Content Placeholder 1"/>
          <p:cNvSpPr>
            <a:spLocks noGrp="1"/>
          </p:cNvSpPr>
          <p:nvPr>
            <p:ph idx="1"/>
          </p:nvPr>
        </p:nvSpPr>
        <p:spPr>
          <a:xfrm>
            <a:off x="1656590" y="1591290"/>
            <a:ext cx="3540251" cy="5266710"/>
          </a:xfrm>
        </p:spPr>
        <p:txBody>
          <a:bodyPr/>
          <a:lstStyle/>
          <a:p>
            <a:pPr marL="0" indent="0">
              <a:buNone/>
            </a:pPr>
            <a:r>
              <a:rPr lang="en-US" sz="2000" dirty="0"/>
              <a:t>The solicited node multicast address consists of two parts:</a:t>
            </a:r>
          </a:p>
          <a:p>
            <a:r>
              <a:rPr lang="en-US" sz="2000" b="1" dirty="0"/>
              <a:t>FF02:0:0:0:0:0:FF00::/104 multicast prefix </a:t>
            </a:r>
            <a:r>
              <a:rPr lang="en-US" sz="2000" dirty="0"/>
              <a:t>– First 104 bits of the all solicited node multicast address</a:t>
            </a:r>
          </a:p>
          <a:p>
            <a:r>
              <a:rPr lang="en-US" sz="2000" b="1" dirty="0"/>
              <a:t>Least significant 24-bits </a:t>
            </a:r>
            <a:r>
              <a:rPr lang="en-US" sz="2000" dirty="0"/>
              <a:t>– Copied from the right-most 24 bits of the global unicast or link-local unicast address of the device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659" y="1874521"/>
            <a:ext cx="5096245" cy="3267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90629595"/>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70167" y="0"/>
            <a:ext cx="11721833" cy="914400"/>
          </a:xfrm>
        </p:spPr>
        <p:txBody>
          <a:bodyPr>
            <a:normAutofit fontScale="90000"/>
          </a:bodyPr>
          <a:lstStyle/>
          <a:p>
            <a:pPr eaLnBrk="1" hangingPunct="1"/>
            <a:r>
              <a:rPr lang="en-US" sz="1800" dirty="0"/>
              <a:t>IPv4 Issues</a:t>
            </a:r>
            <a:br>
              <a:rPr lang="en-US" dirty="0"/>
            </a:br>
            <a:r>
              <a:rPr lang="en-US" dirty="0"/>
              <a:t>IPv4 and IPv6 Coexistence (cont.)</a:t>
            </a:r>
          </a:p>
        </p:txBody>
      </p:sp>
      <p:sp>
        <p:nvSpPr>
          <p:cNvPr id="8" name="TextBox 7"/>
          <p:cNvSpPr txBox="1"/>
          <p:nvPr/>
        </p:nvSpPr>
        <p:spPr>
          <a:xfrm>
            <a:off x="2200436" y="5472214"/>
            <a:ext cx="7744734" cy="1015663"/>
          </a:xfrm>
          <a:prstGeom prst="rect">
            <a:avLst/>
          </a:prstGeom>
          <a:noFill/>
        </p:spPr>
        <p:txBody>
          <a:bodyPr wrap="square" rtlCol="0">
            <a:spAutoFit/>
          </a:bodyPr>
          <a:lstStyle/>
          <a:p>
            <a:pPr algn="l"/>
            <a:r>
              <a:rPr lang="en-US" sz="2000" b="1" dirty="0" err="1">
                <a:latin typeface="NanumSquareRound ExtraBold" panose="020B0600000101010101" pitchFamily="34" charset="-127"/>
                <a:ea typeface="NanumSquareRound ExtraBold" panose="020B0600000101010101" pitchFamily="34" charset="-127"/>
              </a:rPr>
              <a:t>Tunnelling</a:t>
            </a:r>
            <a:r>
              <a:rPr lang="en-US" sz="2000" dirty="0">
                <a:latin typeface="NanumSquareRound ExtraBold" panose="020B0600000101010101" pitchFamily="34" charset="-127"/>
                <a:ea typeface="NanumSquareRound ExtraBold" panose="020B0600000101010101" pitchFamily="34" charset="-127"/>
              </a:rPr>
              <a:t>:  A method of transporting an IPv6 packet over an IPv4 network. The IPv6 packet is encapsulated inside an IPv4 packet.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270" y="1590368"/>
            <a:ext cx="6384174" cy="3840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180184" y="1163648"/>
            <a:ext cx="3230880" cy="369332"/>
          </a:xfrm>
          <a:prstGeom prst="rect">
            <a:avLst/>
          </a:prstGeom>
          <a:noFill/>
        </p:spPr>
        <p:txBody>
          <a:bodyPr wrap="square" rtlCol="0">
            <a:spAutoFit/>
          </a:bodyPr>
          <a:lstStyle/>
          <a:p>
            <a:r>
              <a:rPr lang="en-US" dirty="0" err="1">
                <a:latin typeface="NanumSquareRound ExtraBold" panose="020B0600000101010101" pitchFamily="34" charset="-127"/>
                <a:ea typeface="NanumSquareRound ExtraBold" panose="020B0600000101010101" pitchFamily="34" charset="-127"/>
              </a:rPr>
              <a:t>Tunnelling</a:t>
            </a:r>
            <a:endParaRPr lang="en-US" dirty="0">
              <a:latin typeface="NanumSquareRound ExtraBold" panose="020B0600000101010101" pitchFamily="34" charset="-127"/>
              <a:ea typeface="NanumSquareRound ExtraBold" panose="020B0600000101010101" pitchFamily="34" charset="-127"/>
            </a:endParaRPr>
          </a:p>
        </p:txBody>
      </p:sp>
    </p:spTree>
    <p:extLst>
      <p:ext uri="{BB962C8B-B14F-4D97-AF65-F5344CB8AC3E}">
        <p14:creationId xmlns:p14="http://schemas.microsoft.com/office/powerpoint/2010/main" val="882176789"/>
      </p:ext>
    </p:extLst>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58950" y="2248535"/>
            <a:ext cx="4032250" cy="1530985"/>
          </a:xfrm>
        </p:spPr>
        <p:txBody>
          <a:bodyPr/>
          <a:lstStyle/>
          <a:p>
            <a:pPr eaLnBrk="1" hangingPunct="1"/>
            <a:r>
              <a:rPr lang="en-US" sz="2400" dirty="0"/>
              <a:t>8.3  Connectivity Verification</a:t>
            </a:r>
            <a:endParaRPr lang="en-US" sz="2400" dirty="0">
              <a:solidFill>
                <a:schemeClr val="folHlink"/>
              </a:solidFill>
            </a:endParaRPr>
          </a:p>
        </p:txBody>
      </p:sp>
    </p:spTree>
    <p:extLst>
      <p:ext uri="{BB962C8B-B14F-4D97-AF65-F5344CB8AC3E}">
        <p14:creationId xmlns:p14="http://schemas.microsoft.com/office/powerpoint/2010/main" val="3050487490"/>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24872"/>
            <a:ext cx="8772157" cy="838200"/>
          </a:xfrm>
        </p:spPr>
        <p:txBody>
          <a:bodyPr>
            <a:normAutofit fontScale="90000"/>
          </a:bodyPr>
          <a:lstStyle/>
          <a:p>
            <a:pPr eaLnBrk="1" hangingPunct="1"/>
            <a:r>
              <a:rPr lang="en-US" sz="1800" dirty="0">
                <a:latin typeface="Arial" charset="0"/>
              </a:rPr>
              <a:t>ICMP</a:t>
            </a:r>
            <a:br>
              <a:rPr lang="en-US" sz="1800" dirty="0">
                <a:latin typeface="Arial" charset="0"/>
              </a:rPr>
            </a:br>
            <a:r>
              <a:rPr lang="en-US" dirty="0">
                <a:latin typeface="Arial" charset="0"/>
              </a:rPr>
              <a:t>ICMPv4 and ICMPv6 Messages</a:t>
            </a:r>
          </a:p>
        </p:txBody>
      </p:sp>
      <p:sp>
        <p:nvSpPr>
          <p:cNvPr id="2" name="Content Placeholder 1"/>
          <p:cNvSpPr>
            <a:spLocks noGrp="1"/>
          </p:cNvSpPr>
          <p:nvPr>
            <p:ph idx="1"/>
          </p:nvPr>
        </p:nvSpPr>
        <p:spPr>
          <a:xfrm>
            <a:off x="1936752" y="1440452"/>
            <a:ext cx="8335009" cy="5224508"/>
          </a:xfrm>
        </p:spPr>
        <p:txBody>
          <a:bodyPr/>
          <a:lstStyle/>
          <a:p>
            <a:r>
              <a:rPr lang="en-US" sz="2000" dirty="0"/>
              <a:t>ICMP messages common to both ICMPv4 and ICMPv6 include:</a:t>
            </a:r>
          </a:p>
          <a:p>
            <a:pPr marL="800100" lvl="1" indent="-342900">
              <a:buFont typeface="Wingdings" panose="05000000000000000000" pitchFamily="2" charset="2"/>
              <a:buChar char="§"/>
            </a:pPr>
            <a:r>
              <a:rPr lang="en-US" dirty="0"/>
              <a:t>Host confirmation</a:t>
            </a:r>
          </a:p>
          <a:p>
            <a:pPr marL="800100" lvl="1" indent="-342900">
              <a:buFont typeface="Wingdings" panose="05000000000000000000" pitchFamily="2" charset="2"/>
              <a:buChar char="§"/>
            </a:pPr>
            <a:r>
              <a:rPr lang="en-US" dirty="0"/>
              <a:t>Destination or Service Unreachable</a:t>
            </a:r>
          </a:p>
          <a:p>
            <a:pPr marL="800100" lvl="1" indent="-342900">
              <a:buFont typeface="Wingdings" panose="05000000000000000000" pitchFamily="2" charset="2"/>
              <a:buChar char="§"/>
            </a:pPr>
            <a:r>
              <a:rPr lang="en-US" dirty="0"/>
              <a:t>Time exceeded</a:t>
            </a:r>
          </a:p>
          <a:p>
            <a:pPr marL="800100" lvl="1" indent="-342900">
              <a:buFont typeface="Wingdings" panose="05000000000000000000" pitchFamily="2" charset="2"/>
              <a:buChar char="§"/>
            </a:pPr>
            <a:r>
              <a:rPr lang="en-US" dirty="0"/>
              <a:t>Route redirection</a:t>
            </a:r>
          </a:p>
          <a:p>
            <a:pPr marL="231775" indent="-231775">
              <a:buFont typeface="Wingdings" pitchFamily="2" charset="2"/>
              <a:buChar char="§"/>
            </a:pPr>
            <a:r>
              <a:rPr lang="en-US" sz="2000" dirty="0"/>
              <a:t>Although IP is not a reliable protocol, the TCP/IP suite does provide for messages to be sent in the event of certain errors, sent using the services of ICMP.</a:t>
            </a:r>
          </a:p>
        </p:txBody>
      </p:sp>
    </p:spTree>
    <p:extLst>
      <p:ext uri="{BB962C8B-B14F-4D97-AF65-F5344CB8AC3E}">
        <p14:creationId xmlns:p14="http://schemas.microsoft.com/office/powerpoint/2010/main" val="2148261261"/>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230381"/>
            <a:ext cx="8772157" cy="1332808"/>
          </a:xfrm>
        </p:spPr>
        <p:txBody>
          <a:bodyPr/>
          <a:lstStyle/>
          <a:p>
            <a:pPr eaLnBrk="1" hangingPunct="1"/>
            <a:r>
              <a:rPr lang="en-US" sz="1800" dirty="0">
                <a:latin typeface="Arial" charset="0"/>
              </a:rPr>
              <a:t>ICMP</a:t>
            </a:r>
            <a:br>
              <a:rPr lang="en-US" sz="1800" dirty="0">
                <a:latin typeface="Arial" charset="0"/>
              </a:rPr>
            </a:br>
            <a:r>
              <a:rPr lang="en-US" sz="2800" dirty="0">
                <a:latin typeface="Arial" charset="0"/>
              </a:rPr>
              <a:t>ICMPv6 Router Solicitation and Router Advertisement Messages</a:t>
            </a:r>
          </a:p>
        </p:txBody>
      </p:sp>
      <p:sp>
        <p:nvSpPr>
          <p:cNvPr id="5" name="Content Placeholder 1"/>
          <p:cNvSpPr>
            <a:spLocks noGrp="1"/>
          </p:cNvSpPr>
          <p:nvPr>
            <p:ph idx="1"/>
          </p:nvPr>
        </p:nvSpPr>
        <p:spPr>
          <a:xfrm>
            <a:off x="1913468" y="1778000"/>
            <a:ext cx="8398933" cy="4893734"/>
          </a:xfrm>
        </p:spPr>
        <p:txBody>
          <a:bodyPr/>
          <a:lstStyle/>
          <a:p>
            <a:r>
              <a:rPr lang="en-US" sz="2000" dirty="0"/>
              <a:t>ICMPv6 includes four new protocols as part of the Neighbor Discovery Protocol (ND or NDP):</a:t>
            </a:r>
          </a:p>
          <a:p>
            <a:pPr marL="800100" lvl="1" indent="-342900">
              <a:buFont typeface="Wingdings" panose="05000000000000000000" pitchFamily="2" charset="2"/>
              <a:buChar char="§"/>
            </a:pPr>
            <a:r>
              <a:rPr lang="en-US" dirty="0"/>
              <a:t>Router Solicitation message</a:t>
            </a:r>
          </a:p>
          <a:p>
            <a:pPr marL="800100" lvl="1" indent="-342900">
              <a:buFont typeface="Wingdings" panose="05000000000000000000" pitchFamily="2" charset="2"/>
              <a:buChar char="§"/>
            </a:pPr>
            <a:r>
              <a:rPr lang="en-US" dirty="0"/>
              <a:t>Router Advertisement message</a:t>
            </a:r>
          </a:p>
          <a:p>
            <a:pPr marL="800100" lvl="1" indent="-342900">
              <a:buFont typeface="Wingdings" panose="05000000000000000000" pitchFamily="2" charset="2"/>
              <a:buChar char="§"/>
            </a:pPr>
            <a:r>
              <a:rPr lang="en-US" dirty="0"/>
              <a:t>Neighbor Solicitation message</a:t>
            </a:r>
          </a:p>
          <a:p>
            <a:pPr marL="800100" lvl="1" indent="-342900">
              <a:buFont typeface="Wingdings" panose="05000000000000000000" pitchFamily="2" charset="2"/>
              <a:buChar char="§"/>
            </a:pPr>
            <a:r>
              <a:rPr lang="en-US" dirty="0"/>
              <a:t>Neighbor Advertisement message</a:t>
            </a:r>
          </a:p>
          <a:p>
            <a:r>
              <a:rPr lang="en-US" sz="2000" b="1" dirty="0"/>
              <a:t>Router Solicitation and Router Advertisement Message </a:t>
            </a:r>
            <a:r>
              <a:rPr lang="en-US" sz="2000" dirty="0"/>
              <a:t>–</a:t>
            </a:r>
            <a:r>
              <a:rPr lang="en-US" sz="2000" b="1" dirty="0"/>
              <a:t> </a:t>
            </a:r>
            <a:r>
              <a:rPr lang="en-US" sz="2000" dirty="0"/>
              <a:t>Sent between hosts and routers. </a:t>
            </a:r>
          </a:p>
          <a:p>
            <a:r>
              <a:rPr lang="en-US" sz="2000" b="1" dirty="0"/>
              <a:t>Router Solicitation (RS) message</a:t>
            </a:r>
            <a:r>
              <a:rPr lang="en-US" sz="2000" dirty="0"/>
              <a:t> – RS messages are sent as an IPv6 all-routers multicast message.</a:t>
            </a:r>
          </a:p>
          <a:p>
            <a:r>
              <a:rPr lang="en-US" sz="2000" b="1" dirty="0"/>
              <a:t>Router Advertisement (RA) message</a:t>
            </a:r>
            <a:r>
              <a:rPr lang="en-US" sz="2000" dirty="0"/>
              <a:t> – RA messages are sent by routers to provide addressing information.</a:t>
            </a:r>
          </a:p>
        </p:txBody>
      </p:sp>
    </p:spTree>
    <p:extLst>
      <p:ext uri="{BB962C8B-B14F-4D97-AF65-F5344CB8AC3E}">
        <p14:creationId xmlns:p14="http://schemas.microsoft.com/office/powerpoint/2010/main" val="1742655461"/>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4455" y="321821"/>
            <a:ext cx="8772157" cy="1332808"/>
          </a:xfrm>
        </p:spPr>
        <p:txBody>
          <a:bodyPr>
            <a:normAutofit fontScale="90000"/>
          </a:bodyPr>
          <a:lstStyle/>
          <a:p>
            <a:pPr eaLnBrk="1" hangingPunct="1"/>
            <a:r>
              <a:rPr lang="en-US" sz="1800" dirty="0">
                <a:latin typeface="Arial" charset="0"/>
              </a:rPr>
              <a:t>ICMP</a:t>
            </a:r>
            <a:br>
              <a:rPr lang="en-US" sz="1800" dirty="0">
                <a:latin typeface="Arial" charset="0"/>
              </a:rPr>
            </a:br>
            <a:r>
              <a:rPr lang="en-US" dirty="0">
                <a:latin typeface="Arial" charset="0"/>
              </a:rPr>
              <a:t>ICMPv6 Router Solicitation and Router Advertisement Messages (cont.)</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03"/>
          <a:stretch/>
        </p:blipFill>
        <p:spPr bwMode="auto">
          <a:xfrm>
            <a:off x="2647950" y="1709993"/>
            <a:ext cx="7289434" cy="48432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7020097"/>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199901"/>
            <a:ext cx="8772157" cy="1332808"/>
          </a:xfrm>
        </p:spPr>
        <p:txBody>
          <a:bodyPr/>
          <a:lstStyle/>
          <a:p>
            <a:pPr eaLnBrk="1" hangingPunct="1"/>
            <a:r>
              <a:rPr lang="en-US" sz="1800" dirty="0">
                <a:latin typeface="Arial" charset="0"/>
              </a:rPr>
              <a:t>ICMP</a:t>
            </a:r>
            <a:br>
              <a:rPr lang="en-US" sz="1800" dirty="0">
                <a:latin typeface="Arial" charset="0"/>
              </a:rPr>
            </a:br>
            <a:r>
              <a:rPr lang="en-US" sz="2800" dirty="0">
                <a:latin typeface="Arial" charset="0"/>
              </a:rPr>
              <a:t>ICMPv6 Neighbor Solicitation and Neighbor Advertisement Messages</a:t>
            </a:r>
          </a:p>
        </p:txBody>
      </p:sp>
      <p:sp>
        <p:nvSpPr>
          <p:cNvPr id="5" name="TextBox 4"/>
          <p:cNvSpPr txBox="1"/>
          <p:nvPr/>
        </p:nvSpPr>
        <p:spPr>
          <a:xfrm>
            <a:off x="1907903" y="1710508"/>
            <a:ext cx="7794171" cy="3939540"/>
          </a:xfrm>
          <a:prstGeom prst="rect">
            <a:avLst/>
          </a:prstGeom>
          <a:noFill/>
        </p:spPr>
        <p:txBody>
          <a:bodyPr wrap="square" rtlCol="0">
            <a:spAutoFit/>
          </a:bodyPr>
          <a:lstStyle/>
          <a:p>
            <a:pPr marL="236538" lvl="1" indent="-236538" defTabSz="814388">
              <a:lnSpc>
                <a:spcPct val="95000"/>
              </a:lnSpc>
              <a:spcBef>
                <a:spcPct val="50000"/>
              </a:spcBef>
              <a:buClr>
                <a:srgbClr val="708CA1"/>
              </a:buClr>
              <a:buFont typeface="Wingdings" charset="0"/>
              <a:buChar char="§"/>
            </a:pPr>
            <a:r>
              <a:rPr lang="en-US" sz="2000" dirty="0"/>
              <a:t>Two additional message types: </a:t>
            </a:r>
          </a:p>
          <a:p>
            <a:pPr marL="693738" lvl="2" indent="-236538" defTabSz="814388">
              <a:lnSpc>
                <a:spcPct val="95000"/>
              </a:lnSpc>
              <a:spcBef>
                <a:spcPct val="50000"/>
              </a:spcBef>
              <a:buClr>
                <a:srgbClr val="708CA1"/>
              </a:buClr>
              <a:buFont typeface="Wingdings" charset="0"/>
              <a:buChar char="§"/>
            </a:pPr>
            <a:r>
              <a:rPr lang="en-US" sz="2000" dirty="0"/>
              <a:t>Neighbor Solicitation (NS)</a:t>
            </a:r>
          </a:p>
          <a:p>
            <a:pPr marL="693738" lvl="2" indent="-236538" defTabSz="814388">
              <a:lnSpc>
                <a:spcPct val="95000"/>
              </a:lnSpc>
              <a:spcBef>
                <a:spcPct val="50000"/>
              </a:spcBef>
              <a:buClr>
                <a:srgbClr val="708CA1"/>
              </a:buClr>
              <a:buFont typeface="Wingdings" charset="0"/>
              <a:buChar char="§"/>
            </a:pPr>
            <a:r>
              <a:rPr lang="en-US" sz="2000" dirty="0"/>
              <a:t>Neighbor Advertisement (NA) messages </a:t>
            </a:r>
          </a:p>
          <a:p>
            <a:pPr marL="236538" lvl="1" indent="-236538" defTabSz="814388">
              <a:lnSpc>
                <a:spcPct val="95000"/>
              </a:lnSpc>
              <a:spcBef>
                <a:spcPct val="50000"/>
              </a:spcBef>
              <a:buClr>
                <a:srgbClr val="708CA1"/>
              </a:buClr>
              <a:buFont typeface="Wingdings" charset="0"/>
              <a:buChar char="§"/>
            </a:pPr>
            <a:r>
              <a:rPr lang="en-US" sz="2000" b="1" dirty="0"/>
              <a:t>Used for address resolution </a:t>
            </a:r>
            <a:r>
              <a:rPr lang="en-US" sz="2000" dirty="0"/>
              <a:t>is used when a device on the LAN knows the IPv6 unicast address of a destination, but does not know its Ethernet MAC address.</a:t>
            </a:r>
          </a:p>
          <a:p>
            <a:pPr marL="236538" lvl="1" indent="-236538" defTabSz="814388">
              <a:lnSpc>
                <a:spcPct val="95000"/>
              </a:lnSpc>
              <a:spcBef>
                <a:spcPct val="50000"/>
              </a:spcBef>
              <a:buClr>
                <a:srgbClr val="708CA1"/>
              </a:buClr>
              <a:buFont typeface="Wingdings" charset="0"/>
              <a:buChar char="§"/>
            </a:pPr>
            <a:r>
              <a:rPr lang="en-US" sz="2000" b="1" dirty="0"/>
              <a:t>Also used for Duplicate Address Detection (DAD)</a:t>
            </a:r>
          </a:p>
          <a:p>
            <a:pPr marL="693738" lvl="3" indent="-236538" defTabSz="814388">
              <a:lnSpc>
                <a:spcPct val="95000"/>
              </a:lnSpc>
              <a:spcBef>
                <a:spcPct val="50000"/>
              </a:spcBef>
              <a:buClr>
                <a:srgbClr val="708CA1"/>
              </a:buClr>
              <a:buFont typeface="Wingdings" charset="0"/>
              <a:buChar char="§"/>
            </a:pPr>
            <a:r>
              <a:rPr lang="en-US" sz="2000" dirty="0"/>
              <a:t>Performed on the address to ensure that it is unique. </a:t>
            </a:r>
          </a:p>
          <a:p>
            <a:pPr marL="693738" lvl="3" indent="-236538" defTabSz="814388">
              <a:lnSpc>
                <a:spcPct val="95000"/>
              </a:lnSpc>
              <a:spcBef>
                <a:spcPct val="50000"/>
              </a:spcBef>
              <a:buClr>
                <a:srgbClr val="708CA1"/>
              </a:buClr>
              <a:buFont typeface="Wingdings" charset="0"/>
              <a:buChar char="§"/>
            </a:pPr>
            <a:r>
              <a:rPr lang="en-US" sz="2000" dirty="0"/>
              <a:t>The device sends an NS message with its own IPv6 address as the targeted IPv6 address.</a:t>
            </a:r>
          </a:p>
        </p:txBody>
      </p:sp>
    </p:spTree>
    <p:extLst>
      <p:ext uri="{BB962C8B-B14F-4D97-AF65-F5344CB8AC3E}">
        <p14:creationId xmlns:p14="http://schemas.microsoft.com/office/powerpoint/2010/main" val="2813951101"/>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321821"/>
            <a:ext cx="8772157" cy="1332808"/>
          </a:xfrm>
        </p:spPr>
        <p:txBody>
          <a:bodyPr>
            <a:normAutofit fontScale="90000"/>
          </a:bodyPr>
          <a:lstStyle/>
          <a:p>
            <a:pPr eaLnBrk="1" hangingPunct="1"/>
            <a:r>
              <a:rPr lang="en-US" sz="1800" dirty="0">
                <a:latin typeface="Arial" charset="0"/>
              </a:rPr>
              <a:t>ICMP</a:t>
            </a:r>
            <a:br>
              <a:rPr lang="en-US" sz="1800" dirty="0">
                <a:latin typeface="Arial" charset="0"/>
              </a:rPr>
            </a:br>
            <a:r>
              <a:rPr lang="en-US" dirty="0">
                <a:latin typeface="Arial" charset="0"/>
              </a:rPr>
              <a:t>ICMPv6 Neighbor Solicitation and Neighbor Advertisement Messages (cont.)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8216" y="1919288"/>
            <a:ext cx="6271497" cy="45958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7521341"/>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35150" y="2263775"/>
            <a:ext cx="3854450" cy="1481138"/>
          </a:xfrm>
        </p:spPr>
        <p:txBody>
          <a:bodyPr/>
          <a:lstStyle/>
          <a:p>
            <a:pPr eaLnBrk="1" hangingPunct="1"/>
            <a:br>
              <a:rPr lang="en-US" sz="2800" dirty="0"/>
            </a:br>
            <a:endParaRPr lang="en-US" sz="2800" dirty="0">
              <a:solidFill>
                <a:schemeClr val="folHlink"/>
              </a:solidFill>
            </a:endParaRPr>
          </a:p>
        </p:txBody>
      </p:sp>
      <p:sp>
        <p:nvSpPr>
          <p:cNvPr id="6" name="Rectangle 2"/>
          <p:cNvSpPr txBox="1">
            <a:spLocks noChangeArrowheads="1"/>
          </p:cNvSpPr>
          <p:nvPr/>
        </p:nvSpPr>
        <p:spPr bwMode="white">
          <a:xfrm>
            <a:off x="1987550" y="2416175"/>
            <a:ext cx="3946218" cy="1905102"/>
          </a:xfrm>
          <a:prstGeom prst="rect">
            <a:avLst/>
          </a:prstGeom>
          <a:noFill/>
          <a:ln w="9525" algn="ctr">
            <a:noFill/>
            <a:miter lim="800000"/>
            <a:headEnd/>
            <a:tailEnd/>
          </a:ln>
        </p:spPr>
        <p:txBody>
          <a:bodyPr vert="horz" wrap="square" lIns="82124" tIns="41061" rIns="82124" bIns="41061" numCol="1" anchor="ctr" anchorCtr="0" compatLnSpc="1">
            <a:prstTxWarp prst="textNoShape">
              <a:avLst/>
            </a:prstTxWarp>
          </a:bodyPr>
          <a:lstStyle/>
          <a:p>
            <a:r>
              <a:rPr lang="en-US" sz="2800" dirty="0">
                <a:solidFill>
                  <a:schemeClr val="bg1"/>
                </a:solidFill>
                <a:cs typeface="Arial" charset="0"/>
              </a:rPr>
              <a:t>Routing and Switching Essentials</a:t>
            </a:r>
          </a:p>
          <a:p>
            <a:r>
              <a:rPr lang="en-US" dirty="0">
                <a:solidFill>
                  <a:schemeClr val="bg1"/>
                </a:solidFill>
                <a:cs typeface="Arial" charset="0"/>
              </a:rPr>
              <a:t>9.3  Design Considerations for IPv6</a:t>
            </a:r>
          </a:p>
          <a:p>
            <a:pPr defTabSz="814388" fontAlgn="base">
              <a:lnSpc>
                <a:spcPct val="90000"/>
              </a:lnSpc>
              <a:spcBef>
                <a:spcPct val="0"/>
              </a:spcBef>
              <a:spcAft>
                <a:spcPct val="0"/>
              </a:spcAft>
              <a:defRPr/>
            </a:pPr>
            <a:br>
              <a:rPr lang="en-US" sz="2800" kern="0" dirty="0">
                <a:solidFill>
                  <a:srgbClr val="FFFFFF"/>
                </a:solidFill>
                <a:latin typeface="+mj-lt"/>
                <a:ea typeface="+mj-ea"/>
                <a:cs typeface="+mj-cs"/>
              </a:rPr>
            </a:br>
            <a:endParaRPr lang="en-US" sz="2800" kern="0" dirty="0">
              <a:solidFill>
                <a:schemeClr val="folHlink"/>
              </a:solidFill>
              <a:latin typeface="+mj-lt"/>
              <a:ea typeface="+mj-ea"/>
              <a:cs typeface="+mj-cs"/>
            </a:endParaRPr>
          </a:p>
        </p:txBody>
      </p:sp>
    </p:spTree>
    <p:extLst>
      <p:ext uri="{BB962C8B-B14F-4D97-AF65-F5344CB8AC3E}">
        <p14:creationId xmlns:p14="http://schemas.microsoft.com/office/powerpoint/2010/main" val="3418587555"/>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01813" y="382588"/>
            <a:ext cx="8145462" cy="838200"/>
          </a:xfrm>
        </p:spPr>
        <p:txBody>
          <a:bodyPr/>
          <a:lstStyle/>
          <a:p>
            <a:pPr eaLnBrk="1" hangingPunct="1">
              <a:defRPr/>
            </a:pPr>
            <a:r>
              <a:rPr lang="en-US" sz="1800" dirty="0"/>
              <a:t>Subnetting an IPv6 Network</a:t>
            </a:r>
            <a:br>
              <a:rPr lang="en-US" sz="1800" dirty="0">
                <a:cs typeface="Arial" pitchFamily="34" charset="0"/>
              </a:rPr>
            </a:br>
            <a:r>
              <a:rPr lang="en-US" sz="2800" dirty="0">
                <a:cs typeface="Arial" pitchFamily="34" charset="0"/>
              </a:rPr>
              <a:t>Subnetting Using the Subnet ID</a:t>
            </a:r>
          </a:p>
        </p:txBody>
      </p:sp>
      <p:sp>
        <p:nvSpPr>
          <p:cNvPr id="26627" name="Rectangle 6"/>
          <p:cNvSpPr>
            <a:spLocks noGrp="1" noChangeArrowheads="1"/>
          </p:cNvSpPr>
          <p:nvPr>
            <p:ph idx="1"/>
          </p:nvPr>
        </p:nvSpPr>
        <p:spPr>
          <a:xfrm>
            <a:off x="2095500" y="1371601"/>
            <a:ext cx="8216900" cy="2779713"/>
          </a:xfrm>
        </p:spPr>
        <p:txBody>
          <a:bodyPr/>
          <a:lstStyle/>
          <a:p>
            <a:pPr marL="0" indent="0">
              <a:lnSpc>
                <a:spcPct val="75000"/>
              </a:lnSpc>
              <a:buNone/>
            </a:pPr>
            <a:r>
              <a:rPr lang="en-US" sz="2000" dirty="0"/>
              <a:t>An IPv6 Network Space is </a:t>
            </a:r>
            <a:r>
              <a:rPr lang="en-US" sz="2000" dirty="0" err="1"/>
              <a:t>subnetted</a:t>
            </a:r>
            <a:r>
              <a:rPr lang="en-US" sz="2000" dirty="0"/>
              <a:t> to support hierarchical, logical design of the network</a:t>
            </a:r>
          </a:p>
        </p:txBody>
      </p:sp>
      <p:pic>
        <p:nvPicPr>
          <p:cNvPr id="26628" name="Picture 2"/>
          <p:cNvPicPr>
            <a:picLocks noChangeAspect="1" noChangeArrowheads="1"/>
          </p:cNvPicPr>
          <p:nvPr/>
        </p:nvPicPr>
        <p:blipFill>
          <a:blip r:embed="rId3" cstate="print"/>
          <a:srcRect l="49194" t="27876" r="15555" b="34624"/>
          <a:stretch>
            <a:fillRect/>
          </a:stretch>
        </p:blipFill>
        <p:spPr bwMode="auto">
          <a:xfrm>
            <a:off x="2174875" y="1920875"/>
            <a:ext cx="5273675" cy="3154347"/>
          </a:xfrm>
          <a:prstGeom prst="rect">
            <a:avLst/>
          </a:prstGeom>
          <a:noFill/>
          <a:ln w="9525" algn="ctr">
            <a:noFill/>
            <a:miter lim="800000"/>
            <a:headEnd/>
            <a:tailEnd/>
          </a:ln>
        </p:spPr>
      </p:pic>
      <p:pic>
        <p:nvPicPr>
          <p:cNvPr id="26629" name="Picture 3"/>
          <p:cNvPicPr>
            <a:picLocks noChangeAspect="1" noChangeArrowheads="1"/>
          </p:cNvPicPr>
          <p:nvPr/>
        </p:nvPicPr>
        <p:blipFill>
          <a:blip r:embed="rId4" cstate="print"/>
          <a:srcRect l="31905" t="27182" r="33292" b="24802"/>
          <a:stretch>
            <a:fillRect/>
          </a:stretch>
        </p:blipFill>
        <p:spPr bwMode="auto">
          <a:xfrm>
            <a:off x="6090874" y="2889250"/>
            <a:ext cx="4577127" cy="3549650"/>
          </a:xfrm>
          <a:prstGeom prst="rect">
            <a:avLst/>
          </a:prstGeom>
          <a:noFill/>
          <a:ln w="9525" algn="ctr">
            <a:noFill/>
            <a:miter lim="800000"/>
            <a:headEnd/>
            <a:tailEnd/>
          </a:ln>
        </p:spPr>
      </p:pic>
      <p:sp>
        <p:nvSpPr>
          <p:cNvPr id="2" name="TextBox 1"/>
          <p:cNvSpPr txBox="1"/>
          <p:nvPr/>
        </p:nvSpPr>
        <p:spPr>
          <a:xfrm>
            <a:off x="1943100" y="1920875"/>
            <a:ext cx="8229600" cy="3693319"/>
          </a:xfrm>
          <a:prstGeom prst="rect">
            <a:avLst/>
          </a:prstGeom>
          <a:no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16586438"/>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01813" y="382588"/>
            <a:ext cx="8145462" cy="838200"/>
          </a:xfrm>
        </p:spPr>
        <p:txBody>
          <a:bodyPr/>
          <a:lstStyle/>
          <a:p>
            <a:pPr eaLnBrk="1" hangingPunct="1">
              <a:defRPr/>
            </a:pPr>
            <a:r>
              <a:rPr lang="en-US" sz="1800" dirty="0"/>
              <a:t>Subnetting an IPv6 Network</a:t>
            </a:r>
            <a:br>
              <a:rPr lang="en-US" sz="1800" dirty="0">
                <a:cs typeface="Arial" pitchFamily="34" charset="0"/>
              </a:rPr>
            </a:br>
            <a:r>
              <a:rPr lang="en-US" sz="2800" dirty="0"/>
              <a:t>IPV6 Subnet Allocation</a:t>
            </a:r>
            <a:endParaRPr lang="en-US" sz="2800" dirty="0">
              <a:cs typeface="Arial" pitchFamily="34" charset="0"/>
            </a:endParaRPr>
          </a:p>
        </p:txBody>
      </p:sp>
      <p:pic>
        <p:nvPicPr>
          <p:cNvPr id="27651" name="Picture 2"/>
          <p:cNvPicPr>
            <a:picLocks noChangeAspect="1" noChangeArrowheads="1"/>
          </p:cNvPicPr>
          <p:nvPr/>
        </p:nvPicPr>
        <p:blipFill>
          <a:blip r:embed="rId3" cstate="print"/>
          <a:srcRect l="50423" t="27975" r="22359" b="32938"/>
          <a:stretch>
            <a:fillRect/>
          </a:stretch>
        </p:blipFill>
        <p:spPr bwMode="auto">
          <a:xfrm>
            <a:off x="1774826" y="1712913"/>
            <a:ext cx="4333875" cy="3497262"/>
          </a:xfrm>
          <a:prstGeom prst="rect">
            <a:avLst/>
          </a:prstGeom>
          <a:noFill/>
          <a:ln w="9525" algn="ctr">
            <a:noFill/>
            <a:miter lim="800000"/>
            <a:headEnd/>
            <a:tailEnd/>
          </a:ln>
        </p:spPr>
      </p:pic>
      <p:pic>
        <p:nvPicPr>
          <p:cNvPr id="27652" name="Picture 3"/>
          <p:cNvPicPr>
            <a:picLocks noChangeAspect="1" noChangeArrowheads="1"/>
          </p:cNvPicPr>
          <p:nvPr/>
        </p:nvPicPr>
        <p:blipFill>
          <a:blip r:embed="rId4" cstate="print"/>
          <a:srcRect l="47769" t="30704" r="25346" b="30804"/>
          <a:stretch>
            <a:fillRect/>
          </a:stretch>
        </p:blipFill>
        <p:spPr bwMode="auto">
          <a:xfrm>
            <a:off x="6183314" y="1652589"/>
            <a:ext cx="4237037" cy="3413125"/>
          </a:xfrm>
          <a:prstGeom prst="rect">
            <a:avLst/>
          </a:prstGeom>
          <a:noFill/>
          <a:ln w="9525" algn="ctr">
            <a:noFill/>
            <a:miter lim="800000"/>
            <a:headEnd/>
            <a:tailEnd/>
          </a:ln>
        </p:spPr>
      </p:pic>
      <p:sp>
        <p:nvSpPr>
          <p:cNvPr id="5" name="TextBox 4"/>
          <p:cNvSpPr txBox="1"/>
          <p:nvPr/>
        </p:nvSpPr>
        <p:spPr>
          <a:xfrm>
            <a:off x="1774824" y="1630363"/>
            <a:ext cx="8645526" cy="3693319"/>
          </a:xfrm>
          <a:prstGeom prst="rect">
            <a:avLst/>
          </a:prstGeom>
          <a:no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5810665"/>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01813" y="382588"/>
            <a:ext cx="8145462" cy="838200"/>
          </a:xfrm>
        </p:spPr>
        <p:txBody>
          <a:bodyPr/>
          <a:lstStyle/>
          <a:p>
            <a:pPr eaLnBrk="1" hangingPunct="1">
              <a:defRPr/>
            </a:pPr>
            <a:r>
              <a:rPr lang="en-US" sz="1800" dirty="0"/>
              <a:t>Subnetting an IPv6 Network</a:t>
            </a:r>
            <a:br>
              <a:rPr lang="en-US" sz="1800" dirty="0">
                <a:cs typeface="Arial" pitchFamily="34" charset="0"/>
              </a:rPr>
            </a:br>
            <a:r>
              <a:rPr lang="en-US" sz="2800" dirty="0"/>
              <a:t>Subnetting into the Interface ID</a:t>
            </a:r>
            <a:endParaRPr lang="en-US" sz="2800" dirty="0">
              <a:cs typeface="Arial" pitchFamily="34" charset="0"/>
            </a:endParaRPr>
          </a:p>
        </p:txBody>
      </p:sp>
      <p:sp>
        <p:nvSpPr>
          <p:cNvPr id="28675" name="Rectangle 6"/>
          <p:cNvSpPr>
            <a:spLocks noGrp="1" noChangeArrowheads="1"/>
          </p:cNvSpPr>
          <p:nvPr>
            <p:ph idx="1"/>
          </p:nvPr>
        </p:nvSpPr>
        <p:spPr>
          <a:xfrm>
            <a:off x="2095500" y="1371601"/>
            <a:ext cx="8216900" cy="2779713"/>
          </a:xfrm>
        </p:spPr>
        <p:txBody>
          <a:bodyPr/>
          <a:lstStyle/>
          <a:p>
            <a:pPr marL="0" indent="0">
              <a:lnSpc>
                <a:spcPct val="75000"/>
              </a:lnSpc>
              <a:buNone/>
            </a:pPr>
            <a:r>
              <a:rPr lang="en-US" sz="2000" dirty="0"/>
              <a:t>IPv6 bits can be borrowed from the interface ID to create additional IPv6 subnets.</a:t>
            </a:r>
          </a:p>
        </p:txBody>
      </p:sp>
      <p:pic>
        <p:nvPicPr>
          <p:cNvPr id="28676" name="Picture 2"/>
          <p:cNvPicPr>
            <a:picLocks noChangeAspect="1" noChangeArrowheads="1"/>
          </p:cNvPicPr>
          <p:nvPr/>
        </p:nvPicPr>
        <p:blipFill>
          <a:blip r:embed="rId3" cstate="print"/>
          <a:srcRect l="48860" t="25595" r="15221" b="24405"/>
          <a:stretch>
            <a:fillRect/>
          </a:stretch>
        </p:blipFill>
        <p:spPr bwMode="auto">
          <a:xfrm>
            <a:off x="3578225" y="2360613"/>
            <a:ext cx="5226050" cy="4089400"/>
          </a:xfrm>
          <a:prstGeom prst="rect">
            <a:avLst/>
          </a:prstGeom>
          <a:noFill/>
          <a:ln w="9525" algn="ctr">
            <a:noFill/>
            <a:miter lim="800000"/>
            <a:headEnd/>
            <a:tailEnd/>
          </a:ln>
        </p:spPr>
      </p:pic>
      <p:sp>
        <p:nvSpPr>
          <p:cNvPr id="5" name="TextBox 4"/>
          <p:cNvSpPr txBox="1"/>
          <p:nvPr/>
        </p:nvSpPr>
        <p:spPr>
          <a:xfrm>
            <a:off x="2667000" y="2190111"/>
            <a:ext cx="7010401" cy="3693319"/>
          </a:xfrm>
          <a:prstGeom prst="rect">
            <a:avLst/>
          </a:prstGeom>
          <a:no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55111399"/>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63283" y="0"/>
            <a:ext cx="11728717" cy="924232"/>
          </a:xfrm>
        </p:spPr>
        <p:txBody>
          <a:bodyPr>
            <a:normAutofit fontScale="90000"/>
          </a:bodyPr>
          <a:lstStyle/>
          <a:p>
            <a:pPr eaLnBrk="1" hangingPunct="1"/>
            <a:r>
              <a:rPr lang="en-US" sz="1800" dirty="0"/>
              <a:t>IPv4 Issues</a:t>
            </a:r>
            <a:br>
              <a:rPr lang="en-US" dirty="0"/>
            </a:br>
            <a:r>
              <a:rPr lang="en-US" dirty="0"/>
              <a:t>IPv4 and IPv6 Coexistence (cont.)</a:t>
            </a:r>
          </a:p>
        </p:txBody>
      </p:sp>
      <p:sp>
        <p:nvSpPr>
          <p:cNvPr id="4" name="TextBox 3"/>
          <p:cNvSpPr txBox="1"/>
          <p:nvPr/>
        </p:nvSpPr>
        <p:spPr>
          <a:xfrm>
            <a:off x="2077723" y="4159655"/>
            <a:ext cx="8027964" cy="1323439"/>
          </a:xfrm>
          <a:prstGeom prst="rect">
            <a:avLst/>
          </a:prstGeom>
          <a:noFill/>
        </p:spPr>
        <p:txBody>
          <a:bodyPr wrap="square" rtlCol="0">
            <a:spAutoFit/>
          </a:bodyPr>
          <a:lstStyle/>
          <a:p>
            <a:pPr algn="l"/>
            <a:r>
              <a:rPr lang="en-US" sz="2000" b="1" dirty="0">
                <a:latin typeface="NanumSquareRound ExtraBold" panose="020B0600000101010101" pitchFamily="34" charset="-127"/>
                <a:ea typeface="NanumSquareRound ExtraBold" panose="020B0600000101010101" pitchFamily="34" charset="-127"/>
              </a:rPr>
              <a:t>Translation</a:t>
            </a:r>
            <a:r>
              <a:rPr lang="en-US" sz="2000" dirty="0">
                <a:latin typeface="NanumSquareRound ExtraBold" panose="020B0600000101010101" pitchFamily="34" charset="-127"/>
                <a:ea typeface="NanumSquareRound ExtraBold" panose="020B0600000101010101" pitchFamily="34" charset="-127"/>
              </a:rPr>
              <a:t>: The Network Address Translation 64 (NAT64) allows IPv6-enabled devices to communicate with IPv4-enabled devices using a translation technique similar to NAT for IPv4. An IPv6 packet is translated to an IPv4 packet, and vice versa.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5" t="16319"/>
          <a:stretch/>
        </p:blipFill>
        <p:spPr bwMode="auto">
          <a:xfrm>
            <a:off x="2506734" y="1819951"/>
            <a:ext cx="6659880" cy="2248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518414" y="1347511"/>
            <a:ext cx="2712720" cy="369332"/>
          </a:xfrm>
          <a:prstGeom prst="rect">
            <a:avLst/>
          </a:prstGeom>
          <a:noFill/>
        </p:spPr>
        <p:txBody>
          <a:bodyPr wrap="square" rtlCol="0">
            <a:spAutoFit/>
          </a:bodyPr>
          <a:lstStyle/>
          <a:p>
            <a:r>
              <a:rPr lang="en-US" dirty="0">
                <a:latin typeface="NanumSquareRound ExtraBold" panose="020B0600000101010101" pitchFamily="34" charset="-127"/>
                <a:ea typeface="NanumSquareRound ExtraBold" panose="020B0600000101010101" pitchFamily="34" charset="-127"/>
              </a:rPr>
              <a:t>Translation</a:t>
            </a:r>
          </a:p>
        </p:txBody>
      </p:sp>
    </p:spTree>
    <p:extLst>
      <p:ext uri="{BB962C8B-B14F-4D97-AF65-F5344CB8AC3E}">
        <p14:creationId xmlns:p14="http://schemas.microsoft.com/office/powerpoint/2010/main" val="885755233"/>
      </p:ext>
    </p:extLst>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895844" y="379152"/>
            <a:ext cx="8772157" cy="838200"/>
          </a:xfrm>
        </p:spPr>
        <p:txBody>
          <a:bodyPr>
            <a:normAutofit fontScale="90000"/>
          </a:bodyPr>
          <a:lstStyle/>
          <a:p>
            <a:pPr eaLnBrk="1" hangingPunct="1"/>
            <a:r>
              <a:rPr lang="en-US" sz="1800" dirty="0">
                <a:latin typeface="Arial" charset="0"/>
              </a:rPr>
              <a:t>IP Addressing</a:t>
            </a:r>
            <a:br>
              <a:rPr lang="en-US" sz="1800" dirty="0">
                <a:latin typeface="Arial" charset="0"/>
              </a:rPr>
            </a:br>
            <a:r>
              <a:rPr lang="en-US" dirty="0">
                <a:latin typeface="Arial" charset="0"/>
              </a:rPr>
              <a:t>Summary</a:t>
            </a:r>
          </a:p>
        </p:txBody>
      </p:sp>
      <p:sp>
        <p:nvSpPr>
          <p:cNvPr id="2" name="Content Placeholder 1"/>
          <p:cNvSpPr>
            <a:spLocks noGrp="1"/>
          </p:cNvSpPr>
          <p:nvPr>
            <p:ph idx="1"/>
          </p:nvPr>
        </p:nvSpPr>
        <p:spPr>
          <a:xfrm>
            <a:off x="1934324" y="1493520"/>
            <a:ext cx="8398397" cy="4972388"/>
          </a:xfrm>
        </p:spPr>
        <p:txBody>
          <a:bodyPr/>
          <a:lstStyle/>
          <a:p>
            <a:r>
              <a:rPr lang="en-US" sz="2000" dirty="0"/>
              <a:t>Each IPv6 address has 128 bits verses the 32 bits in an IPv4 address. </a:t>
            </a:r>
          </a:p>
          <a:p>
            <a:r>
              <a:rPr lang="en-US" sz="2000" dirty="0"/>
              <a:t>The prefix length is used to indicate the network portion of an IPv6 address using the following format: IPv6 address/prefix length </a:t>
            </a:r>
          </a:p>
          <a:p>
            <a:r>
              <a:rPr lang="en-US" sz="2000" dirty="0"/>
              <a:t>There are three types of IPv6 addresses: unicast, multicast, and </a:t>
            </a:r>
            <a:r>
              <a:rPr lang="en-US" sz="2000" dirty="0" err="1"/>
              <a:t>anycast</a:t>
            </a:r>
            <a:r>
              <a:rPr lang="en-US" sz="2000" dirty="0"/>
              <a:t>. </a:t>
            </a:r>
          </a:p>
          <a:p>
            <a:r>
              <a:rPr lang="en-US" sz="2000" dirty="0"/>
              <a:t>An IPv6 link-local address enables a device to communicate with other IPv6-enabled devices on the same link and only on that link (subnet). </a:t>
            </a:r>
          </a:p>
          <a:p>
            <a:r>
              <a:rPr lang="en-US" sz="2000" dirty="0"/>
              <a:t>Packets with a source or destination link-local address cannot be routed beyond the link from where the packet originated. </a:t>
            </a:r>
          </a:p>
          <a:p>
            <a:r>
              <a:rPr lang="en-US" sz="2000" dirty="0"/>
              <a:t>IPv6 link-local addresses are in the FE80::/10 range.</a:t>
            </a:r>
          </a:p>
          <a:p>
            <a:r>
              <a:rPr lang="en-US" sz="2000" dirty="0"/>
              <a:t>ICMP is available for both IPv4 and IPv6.</a:t>
            </a:r>
          </a:p>
        </p:txBody>
      </p:sp>
    </p:spTree>
    <p:extLst>
      <p:ext uri="{BB962C8B-B14F-4D97-AF65-F5344CB8AC3E}">
        <p14:creationId xmlns:p14="http://schemas.microsoft.com/office/powerpoint/2010/main" val="2226986396"/>
      </p:ext>
    </p:extLst>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IP Addressing</a:t>
            </a:r>
            <a:br>
              <a:rPr lang="en-US" sz="1800" dirty="0"/>
            </a:br>
            <a:r>
              <a:rPr lang="en-US" dirty="0"/>
              <a:t>Summary</a:t>
            </a:r>
          </a:p>
        </p:txBody>
      </p:sp>
      <p:sp>
        <p:nvSpPr>
          <p:cNvPr id="2" name="Content Placeholder 1"/>
          <p:cNvSpPr>
            <a:spLocks noGrp="1"/>
          </p:cNvSpPr>
          <p:nvPr>
            <p:ph idx="1"/>
          </p:nvPr>
        </p:nvSpPr>
        <p:spPr>
          <a:xfrm>
            <a:off x="462116" y="1090398"/>
            <a:ext cx="11139949" cy="4972388"/>
          </a:xfrm>
        </p:spPr>
        <p:txBody>
          <a:bodyPr>
            <a:noAutofit/>
          </a:bodyPr>
          <a:lstStyle/>
          <a:p>
            <a:r>
              <a:rPr lang="en-US" sz="2400" dirty="0"/>
              <a:t>Each IPv6 address has 128 bits verses the 32 bits in an IPv4 address. </a:t>
            </a:r>
          </a:p>
          <a:p>
            <a:r>
              <a:rPr lang="en-US" sz="2400" dirty="0"/>
              <a:t>The prefix length is used to indicate the network portion of an IPv6 address using the following format: IPv6 address/prefix length </a:t>
            </a:r>
          </a:p>
          <a:p>
            <a:r>
              <a:rPr lang="en-US" sz="2400" dirty="0"/>
              <a:t>There are three types of IPv6 addresses: unicast, multicast, and </a:t>
            </a:r>
            <a:r>
              <a:rPr lang="en-US" sz="2400" dirty="0" err="1"/>
              <a:t>anycast</a:t>
            </a:r>
            <a:r>
              <a:rPr lang="en-US" sz="2400" dirty="0"/>
              <a:t>. </a:t>
            </a:r>
          </a:p>
          <a:p>
            <a:r>
              <a:rPr lang="en-US" sz="2400" dirty="0"/>
              <a:t>An IPv6 link-local address enables a device to communicate with other IPv6-enabled devices on the same link and only on that link (subnet). </a:t>
            </a:r>
          </a:p>
          <a:p>
            <a:r>
              <a:rPr lang="en-US" sz="2400" dirty="0"/>
              <a:t>Packets with a source or destination link-local address cannot be routed beyond the link from where the packet originated. </a:t>
            </a:r>
          </a:p>
          <a:p>
            <a:r>
              <a:rPr lang="en-US" sz="2400" dirty="0"/>
              <a:t>IPv6 link-local addresses are in the FE80::/10 range.</a:t>
            </a:r>
          </a:p>
        </p:txBody>
      </p:sp>
    </p:spTree>
    <p:extLst>
      <p:ext uri="{BB962C8B-B14F-4D97-AF65-F5344CB8AC3E}">
        <p14:creationId xmlns:p14="http://schemas.microsoft.com/office/powerpoint/2010/main" val="241408430"/>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152400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7206" y="2717551"/>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661487"/>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70167" y="0"/>
            <a:ext cx="11721833" cy="904568"/>
          </a:xfrm>
        </p:spPr>
        <p:txBody>
          <a:bodyPr>
            <a:normAutofit fontScale="90000"/>
          </a:bodyPr>
          <a:lstStyle/>
          <a:p>
            <a:pPr eaLnBrk="1" hangingPunct="1"/>
            <a:r>
              <a:rPr lang="en-US" sz="1800" dirty="0"/>
              <a:t>IPv6 Addressing</a:t>
            </a:r>
            <a:br>
              <a:rPr lang="en-US" sz="1800" dirty="0"/>
            </a:br>
            <a:r>
              <a:rPr lang="en-US" dirty="0"/>
              <a:t>Hexadecimal Number System</a:t>
            </a:r>
          </a:p>
        </p:txBody>
      </p:sp>
      <p:sp>
        <p:nvSpPr>
          <p:cNvPr id="2" name="Content Placeholder 1"/>
          <p:cNvSpPr>
            <a:spLocks noGrp="1"/>
          </p:cNvSpPr>
          <p:nvPr>
            <p:ph idx="1"/>
          </p:nvPr>
        </p:nvSpPr>
        <p:spPr>
          <a:xfrm>
            <a:off x="344129" y="1260307"/>
            <a:ext cx="5643716" cy="5086416"/>
          </a:xfrm>
        </p:spPr>
        <p:txBody>
          <a:bodyPr>
            <a:normAutofit/>
          </a:bodyPr>
          <a:lstStyle/>
          <a:p>
            <a:r>
              <a:rPr lang="en-US" sz="2400" dirty="0"/>
              <a:t>Hexadecimal is a base sixteen system.</a:t>
            </a:r>
          </a:p>
          <a:p>
            <a:r>
              <a:rPr lang="en-US" sz="2400" dirty="0"/>
              <a:t>Base 16 numbering system uses the numbers 0 to 9 and the letters A to F.</a:t>
            </a:r>
          </a:p>
          <a:p>
            <a:r>
              <a:rPr lang="en-US" sz="2400" dirty="0"/>
              <a:t>Four bits (half of a byte) can be represented with a single hexadecimal value.</a:t>
            </a:r>
          </a:p>
          <a:p>
            <a:endParaRPr lang="en-US" sz="2400" dirty="0"/>
          </a:p>
        </p:txBody>
      </p:sp>
      <p:grpSp>
        <p:nvGrpSpPr>
          <p:cNvPr id="6" name="Group 5"/>
          <p:cNvGrpSpPr/>
          <p:nvPr/>
        </p:nvGrpSpPr>
        <p:grpSpPr>
          <a:xfrm>
            <a:off x="6310845" y="1260307"/>
            <a:ext cx="4600575" cy="5286375"/>
            <a:chOff x="675958" y="886099"/>
            <a:chExt cx="4600575" cy="5286375"/>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8" y="886099"/>
              <a:ext cx="1533525" cy="5286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483" y="914674"/>
              <a:ext cx="306705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94448262"/>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73535" y="0"/>
            <a:ext cx="11720052" cy="904568"/>
          </a:xfrm>
        </p:spPr>
        <p:txBody>
          <a:bodyPr>
            <a:normAutofit fontScale="90000"/>
          </a:bodyPr>
          <a:lstStyle/>
          <a:p>
            <a:pPr eaLnBrk="1" hangingPunct="1"/>
            <a:r>
              <a:rPr lang="en-US" sz="1800" dirty="0"/>
              <a:t>IPv6 Addressing</a:t>
            </a:r>
            <a:br>
              <a:rPr lang="en-US" sz="1800" dirty="0"/>
            </a:br>
            <a:r>
              <a:rPr lang="en-US" dirty="0"/>
              <a:t>Hexadecimal Number System (cont.)</a:t>
            </a:r>
          </a:p>
        </p:txBody>
      </p:sp>
      <p:sp>
        <p:nvSpPr>
          <p:cNvPr id="2" name="Content Placeholder 1"/>
          <p:cNvSpPr>
            <a:spLocks noGrp="1"/>
          </p:cNvSpPr>
          <p:nvPr>
            <p:ph idx="1"/>
          </p:nvPr>
        </p:nvSpPr>
        <p:spPr>
          <a:xfrm>
            <a:off x="473535" y="1368461"/>
            <a:ext cx="5809277" cy="2023176"/>
          </a:xfrm>
        </p:spPr>
        <p:txBody>
          <a:bodyPr>
            <a:normAutofit/>
          </a:bodyPr>
          <a:lstStyle/>
          <a:p>
            <a:pPr marL="0" indent="0">
              <a:buNone/>
            </a:pPr>
            <a:r>
              <a:rPr lang="en-US" sz="2400" dirty="0"/>
              <a:t>Look at the binary bit patterns that match the decimal and hexadecimal values</a:t>
            </a:r>
          </a:p>
        </p:txBody>
      </p:sp>
      <p:grpSp>
        <p:nvGrpSpPr>
          <p:cNvPr id="6" name="Group 5"/>
          <p:cNvGrpSpPr/>
          <p:nvPr/>
        </p:nvGrpSpPr>
        <p:grpSpPr>
          <a:xfrm>
            <a:off x="6556590" y="1264750"/>
            <a:ext cx="4029529" cy="5080130"/>
            <a:chOff x="1894523" y="598488"/>
            <a:chExt cx="4610100" cy="612648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94523" y="600393"/>
              <a:ext cx="1514475" cy="6124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08998" y="598488"/>
              <a:ext cx="3095625"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23554241"/>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62116" y="0"/>
            <a:ext cx="11729884" cy="924232"/>
          </a:xfrm>
        </p:spPr>
        <p:txBody>
          <a:bodyPr>
            <a:normAutofit fontScale="90000"/>
          </a:bodyPr>
          <a:lstStyle/>
          <a:p>
            <a:pPr eaLnBrk="1" hangingPunct="1"/>
            <a:r>
              <a:rPr lang="en-US" sz="1800" dirty="0"/>
              <a:t>IPv6 Addressing</a:t>
            </a:r>
            <a:br>
              <a:rPr lang="en-US" dirty="0"/>
            </a:br>
            <a:r>
              <a:rPr lang="en-US" dirty="0"/>
              <a:t>IPv6 Address Representation</a:t>
            </a:r>
          </a:p>
        </p:txBody>
      </p:sp>
      <p:sp>
        <p:nvSpPr>
          <p:cNvPr id="2" name="Content Placeholder 1"/>
          <p:cNvSpPr>
            <a:spLocks noGrp="1"/>
          </p:cNvSpPr>
          <p:nvPr>
            <p:ph idx="1"/>
          </p:nvPr>
        </p:nvSpPr>
        <p:spPr>
          <a:xfrm>
            <a:off x="462116" y="1124319"/>
            <a:ext cx="11326761" cy="5094308"/>
          </a:xfrm>
        </p:spPr>
        <p:txBody>
          <a:bodyPr>
            <a:normAutofit/>
          </a:bodyPr>
          <a:lstStyle/>
          <a:p>
            <a:r>
              <a:rPr lang="en-US" sz="2400" dirty="0"/>
              <a:t>128 bits in length and written as a string of hexadecimal values</a:t>
            </a:r>
          </a:p>
          <a:p>
            <a:r>
              <a:rPr lang="en-US" sz="2400" dirty="0"/>
              <a:t>In IPv6, 4 bits represents a single hexadecimal digit, 32 hexadecimal value = IPv6 address</a:t>
            </a:r>
          </a:p>
          <a:p>
            <a:pPr marL="0" indent="0">
              <a:buNone/>
            </a:pPr>
            <a:endParaRPr lang="en-US" sz="2400" dirty="0"/>
          </a:p>
          <a:p>
            <a:pPr marL="0" lvl="1" indent="0" algn="ctr"/>
            <a:r>
              <a:rPr lang="en-US" sz="2800" b="1" dirty="0">
                <a:cs typeface="Courier New" pitchFamily="49" charset="0"/>
              </a:rPr>
              <a:t>2001:0DB8:0000:1111:0000:0000:0000:0200</a:t>
            </a:r>
          </a:p>
          <a:p>
            <a:pPr marL="0" lvl="1" indent="0" algn="ctr"/>
            <a:r>
              <a:rPr lang="en-US" sz="2800" b="1" dirty="0">
                <a:cs typeface="Courier New" pitchFamily="49" charset="0"/>
              </a:rPr>
              <a:t>FE80:0000:0000:0000:0123:4567:89AB:CDEF</a:t>
            </a:r>
          </a:p>
          <a:p>
            <a:pPr marL="457200" lvl="1" indent="0"/>
            <a:endParaRPr lang="en-US" sz="2800" b="1" dirty="0">
              <a:cs typeface="Courier New" pitchFamily="49" charset="0"/>
            </a:endParaRPr>
          </a:p>
          <a:p>
            <a:r>
              <a:rPr lang="en-US" sz="2400" dirty="0" err="1"/>
              <a:t>Hextet</a:t>
            </a:r>
            <a:r>
              <a:rPr lang="en-US" sz="2400" dirty="0"/>
              <a:t> used to refer to a segment of 16 bits or four hexadecimals</a:t>
            </a:r>
          </a:p>
          <a:p>
            <a:r>
              <a:rPr lang="en-US" sz="2400" dirty="0"/>
              <a:t>Can be written in either lowercase or uppercase </a:t>
            </a:r>
            <a:endParaRPr lang="en-US" sz="2400" b="1" dirty="0"/>
          </a:p>
          <a:p>
            <a:endParaRPr lang="en-US" sz="2400" dirty="0"/>
          </a:p>
        </p:txBody>
      </p:sp>
    </p:spTree>
    <p:extLst>
      <p:ext uri="{BB962C8B-B14F-4D97-AF65-F5344CB8AC3E}">
        <p14:creationId xmlns:p14="http://schemas.microsoft.com/office/powerpoint/2010/main" val="2232786123"/>
      </p:ext>
    </p:extLst>
  </p:cSld>
  <p:clrMapOvr>
    <a:masterClrMapping/>
  </p:clrMapOvr>
  <p:transition spd="med">
    <p:wipe dir="r"/>
  </p:transition>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9DAF0407A351428470F65AE867762C" ma:contentTypeVersion="12" ma:contentTypeDescription="Create a new document." ma:contentTypeScope="" ma:versionID="80febc8361a2e585090ee63dd74406f1">
  <xsd:schema xmlns:xsd="http://www.w3.org/2001/XMLSchema" xmlns:xs="http://www.w3.org/2001/XMLSchema" xmlns:p="http://schemas.microsoft.com/office/2006/metadata/properties" xmlns:ns3="2eb25448-20fa-4ef5-83b3-759cb732aca2" xmlns:ns4="dffadf15-067a-4e50-a3a9-77b93cbce0b8" targetNamespace="http://schemas.microsoft.com/office/2006/metadata/properties" ma:root="true" ma:fieldsID="01e45a7556c565056c7c1438443a682c" ns3:_="" ns4:_="">
    <xsd:import namespace="2eb25448-20fa-4ef5-83b3-759cb732aca2"/>
    <xsd:import namespace="dffadf15-067a-4e50-a3a9-77b93cbce0b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25448-20fa-4ef5-83b3-759cb732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adf15-067a-4e50-a3a9-77b93cbce0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094F4F-E73E-4CA4-92DC-64BD692CB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25448-20fa-4ef5-83b3-759cb732aca2"/>
    <ds:schemaRef ds:uri="dffadf15-067a-4e50-a3a9-77b93cbce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653040-6DA6-404A-878A-9655FCD19C7B}">
  <ds:schemaRefs>
    <ds:schemaRef ds:uri="http://purl.org/dc/elements/1.1/"/>
    <ds:schemaRef ds:uri="http://schemas.microsoft.com/office/2006/documentManagement/types"/>
    <ds:schemaRef ds:uri="http://purl.org/dc/terms/"/>
    <ds:schemaRef ds:uri="dffadf15-067a-4e50-a3a9-77b93cbce0b8"/>
    <ds:schemaRef ds:uri="http://purl.org/dc/dcmitype/"/>
    <ds:schemaRef ds:uri="http://schemas.microsoft.com/office/infopath/2007/PartnerControls"/>
    <ds:schemaRef ds:uri="http://schemas.openxmlformats.org/package/2006/metadata/core-properties"/>
    <ds:schemaRef ds:uri="2eb25448-20fa-4ef5-83b3-759cb732aca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3274252-8A71-45D8-96FC-3D59EC52B4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855</TotalTime>
  <Words>4318</Words>
  <Application>Microsoft Office PowerPoint</Application>
  <PresentationFormat>Widescreen</PresentationFormat>
  <Paragraphs>470</Paragraphs>
  <Slides>62</Slides>
  <Notes>60</Notes>
  <HiddenSlides>32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ＭＳ Ｐゴシック</vt:lpstr>
      <vt:lpstr>NanumSquareRound ExtraBold</vt:lpstr>
      <vt:lpstr>TmonMonsori Black</vt:lpstr>
      <vt:lpstr>Arial</vt:lpstr>
      <vt:lpstr>Calibri</vt:lpstr>
      <vt:lpstr>Calibri Light</vt:lpstr>
      <vt:lpstr>Courier New</vt:lpstr>
      <vt:lpstr>Wingdings</vt:lpstr>
      <vt:lpstr>Office Theme</vt:lpstr>
      <vt:lpstr> Lecture 7  IPv6 Network Addresses</vt:lpstr>
      <vt:lpstr>Introduction to Networks 8.2  IPv6 Network Addresses</vt:lpstr>
      <vt:lpstr>IPv4 Issues The Need for IPv6</vt:lpstr>
      <vt:lpstr>IPv4 Issues IPv4 and IPv6 Coexistence</vt:lpstr>
      <vt:lpstr>IPv4 Issues IPv4 and IPv6 Coexistence (cont.)</vt:lpstr>
      <vt:lpstr>IPv4 Issues IPv4 and IPv6 Coexistence (cont.)</vt:lpstr>
      <vt:lpstr>IPv6 Addressing Hexadecimal Number System</vt:lpstr>
      <vt:lpstr>IPv6 Addressing Hexadecimal Number System (cont.)</vt:lpstr>
      <vt:lpstr>IPv6 Addressing IPv6 Address Representation</vt:lpstr>
      <vt:lpstr>IPv6 Addressing IPv6 Address Representation (cont.)</vt:lpstr>
      <vt:lpstr>IPv6 Addressing Rule 1- Omitting Leading 0s</vt:lpstr>
      <vt:lpstr>IPv6 Addressing Rule 2 - Omitting All 0 Segments</vt:lpstr>
      <vt:lpstr>IPv6 Addressing Rule 2 - Omitting All 0 Segments (cont.)</vt:lpstr>
      <vt:lpstr>Types of IPv6 Addresses IPv6 Prefix Length</vt:lpstr>
      <vt:lpstr>Types of IPv6 Addresses IPv6 Address Types</vt:lpstr>
      <vt:lpstr>Types of IPv6 Addresses IPv6 Unicast Addresses</vt:lpstr>
      <vt:lpstr>Types of IPv6 Addresses IPv6 Unicast Addresses (cont.)</vt:lpstr>
      <vt:lpstr>Types of IPv6 Addresses IPv6 Unicast Addresses (cont.)</vt:lpstr>
      <vt:lpstr>Types of IPv6 Addresses IPv6 Unicast Addresses (cont.)</vt:lpstr>
      <vt:lpstr>Types of IPv6 Addresses IPv6 Unicast Addresses (cont.)</vt:lpstr>
      <vt:lpstr>Types of IPv6 Addresses IPv6 Link-Local Unicast Addresses</vt:lpstr>
      <vt:lpstr>Types of IPv6 Addresses IPv6 Link-Local Unicast Addresses (cont.)</vt:lpstr>
      <vt:lpstr>IPv6 Unicast Addresses Structure of an IPv6 Global Unicast Address</vt:lpstr>
      <vt:lpstr>IPv6 Unicast Addresses Structure of an IPv6 Global Unicast Address (cont.)</vt:lpstr>
      <vt:lpstr>IPv6 Unicast Addresses Structure of an IPv6 Global Unicast Address (cont.)</vt:lpstr>
      <vt:lpstr>IPv6 Unicast Addresses Structure of an IPv6 Global Unicast Address (cont.)</vt:lpstr>
      <vt:lpstr>IPv6 Unicast Addresses Static Configuration of a Global Unicast Address</vt:lpstr>
      <vt:lpstr>IPv6 Unicast Addresses Static Configuration of an IPv6 Global Unicast Address (cont.)</vt:lpstr>
      <vt:lpstr>IPv6 Unicast Addresses Dynamic Configuration of a Global Unicast Address using SLAAC</vt:lpstr>
      <vt:lpstr>IPv6 Unicast Addresses Dynamic Configuration of a Global Unicast Address using SLAAC (cont.)</vt:lpstr>
      <vt:lpstr>IPv6 Unicast Addresses Dynamic Configuration of a Global Unicast Address using SLAAC (cont.)</vt:lpstr>
      <vt:lpstr>       IPv6 Unicast Addresses Dynamic Configuration of a Global Unicast Address using DHCPv6 (cont.)</vt:lpstr>
      <vt:lpstr>       IPv6 Unicast Addresses Dynamic Configuration of a Global Unicast Address using DHCPv6 (cont.)</vt:lpstr>
      <vt:lpstr>       IPv6 Unicast Addresses EUI-64 Process or Randomly Generated</vt:lpstr>
      <vt:lpstr>       IPv6 Unicast Addresses EUI-64 Process or Randomly Generated (cont.)</vt:lpstr>
      <vt:lpstr>       IPv6 Unicast Addresses EUI-64 Process or Randomly Generated (cont.)</vt:lpstr>
      <vt:lpstr>       IPv6 Unicast Addresses EUI-64 Process or Randomly Generated (cont.)</vt:lpstr>
      <vt:lpstr>       IPv6 Unicast Addresses EUI-64 Process or Randomly Generated (cont.)</vt:lpstr>
      <vt:lpstr>IPv6 Unicast Addresses Dynamic Link-local Addresses</vt:lpstr>
      <vt:lpstr>IPv6 Unicast Addresses Dynamic Link-local Addresses (cont.)</vt:lpstr>
      <vt:lpstr>IPv6 Unicast Addresses Static Link-local Addresses</vt:lpstr>
      <vt:lpstr>IPv6 Unicast Addresses Static Link-local Addresses (cont.)</vt:lpstr>
      <vt:lpstr>IPv6 Global Unicast Addresses Verifying IPv6 Address Configuration</vt:lpstr>
      <vt:lpstr>IPv6 Global Unicast Addresses Verifying IPv6 Address Configuration (cont.)</vt:lpstr>
      <vt:lpstr>IPv6 Multicast Addresses Assigned IPv6 Multicast Addresses</vt:lpstr>
      <vt:lpstr>IPv6 Multicast Addresses Assigned IPv6 Multicast Addresses (cont.)</vt:lpstr>
      <vt:lpstr>IPv6 Multicast Addresses Assigned IPv6 Multicast Addresses (cont.)</vt:lpstr>
      <vt:lpstr>IPv6 Multicast Addresses Solicited Node IPv6 Multicast Addresses</vt:lpstr>
      <vt:lpstr>IPv6 Multicast Addresses Solicited Node IPv6 Multicast Addresses (cont.)</vt:lpstr>
      <vt:lpstr>8.3  Connectivity Verification</vt:lpstr>
      <vt:lpstr>ICMP ICMPv4 and ICMPv6 Messages</vt:lpstr>
      <vt:lpstr>ICMP ICMPv6 Router Solicitation and Router Advertisement Messages</vt:lpstr>
      <vt:lpstr>ICMP ICMPv6 Router Solicitation and Router Advertisement Messages (cont.)</vt:lpstr>
      <vt:lpstr>ICMP ICMPv6 Neighbor Solicitation and Neighbor Advertisement Messages</vt:lpstr>
      <vt:lpstr>ICMP ICMPv6 Neighbor Solicitation and Neighbor Advertisement Messages (cont.)</vt:lpstr>
      <vt:lpstr> </vt:lpstr>
      <vt:lpstr>Subnetting an IPv6 Network Subnetting Using the Subnet ID</vt:lpstr>
      <vt:lpstr>Subnetting an IPv6 Network IPV6 Subnet Allocation</vt:lpstr>
      <vt:lpstr>Subnetting an IPv6 Network Subnetting into the Interface ID</vt:lpstr>
      <vt:lpstr>IP Addressing Summary</vt:lpstr>
      <vt:lpstr>IP Addressing Summary</vt:lpstr>
      <vt:lpstr>PowerPoint Presentation</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52</cp:revision>
  <dcterms:created xsi:type="dcterms:W3CDTF">2020-07-03T17:09:21Z</dcterms:created>
  <dcterms:modified xsi:type="dcterms:W3CDTF">2021-11-05T18:39:39Z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0x010100F59DAF0407A351428470F65AE867762C</vt:lpwstr>
  </property>
</Properties>
</file>