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6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6D06-A776-4AC8-B212-2D520678975D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BED64-C15E-4A9E-A99D-292C3EB28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4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F51A2-9B41-454F-B10F-90A03CBF0C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064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030E1-9CE5-499B-AC1C-126D8314946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92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6FE3B-507C-4E4C-9987-5B8047711FD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193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62A3D-8BC0-49BE-9466-B1114ADE563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962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21BF4A-FC68-40A9-A985-526AA93E73D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922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9120B-6771-40B5-A1FB-8168871940C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601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95A9F-2A25-41E3-A293-321C5F738E9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650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35BBE-D8CF-47BF-BA9C-2E7BE65A361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3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A44D1-DE8F-467F-A1F7-2CECFFB975D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003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AB244-645B-44F3-B154-538C2630E32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73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r>
              <a:rPr lang="ko-KR" altLang="en-US" dirty="0" smtClean="0"/>
              <a:t>글자체 테스트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rgbClr val="FF66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r>
              <a:rPr lang="ko-KR" altLang="en-US" dirty="0" smtClean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23" y="2022891"/>
            <a:ext cx="3378925" cy="5068388"/>
          </a:xfrm>
          <a:prstGeom prst="rect">
            <a:avLst/>
          </a:prstGeom>
          <a:effectLst>
            <a:softEdge rad="457200"/>
          </a:effectLst>
        </p:spPr>
      </p:pic>
      <p:sp>
        <p:nvSpPr>
          <p:cNvPr id="5122" name="!!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 smtClean="0">
                <a:solidFill>
                  <a:srgbClr val="FFC000"/>
                </a:solidFill>
              </a:rPr>
              <a:t> Lecture </a:t>
            </a:r>
            <a:r>
              <a:rPr lang="en-US" altLang="en-US" sz="4400" dirty="0">
                <a:solidFill>
                  <a:srgbClr val="FFC000"/>
                </a:solidFill>
              </a:rPr>
              <a:t>9</a:t>
            </a:r>
            <a:r>
              <a:rPr lang="en-US" altLang="en-US" sz="4400" dirty="0" smtClean="0">
                <a:solidFill>
                  <a:srgbClr val="FFC000"/>
                </a:solidFill>
              </a:rPr>
              <a:t> </a:t>
            </a: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en-US" sz="4400" dirty="0" smtClean="0"/>
              <a:t>Socket Programming</a:t>
            </a: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751520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76" name="Rectangle 12"/>
          <p:cNvSpPr>
            <a:spLocks noChangeArrowheads="1"/>
          </p:cNvSpPr>
          <p:nvPr/>
        </p:nvSpPr>
        <p:spPr bwMode="auto">
          <a:xfrm>
            <a:off x="6024564" y="3921125"/>
            <a:ext cx="1125537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0066" name="Rectangle 2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0067" name="Rectangle 3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0069" name="Rectangle 5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600071" name="Rectangle 7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72" name="Rectangle 8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sp>
        <p:nvSpPr>
          <p:cNvPr id="600074" name="Rectangle 10"/>
          <p:cNvSpPr>
            <a:spLocks noChangeArrowheads="1"/>
          </p:cNvSpPr>
          <p:nvPr/>
        </p:nvSpPr>
        <p:spPr bwMode="auto">
          <a:xfrm>
            <a:off x="6122989" y="4029075"/>
            <a:ext cx="112553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75" name="Rectangle 11"/>
          <p:cNvSpPr>
            <a:spLocks noChangeArrowheads="1"/>
          </p:cNvSpPr>
          <p:nvPr/>
        </p:nvSpPr>
        <p:spPr bwMode="auto">
          <a:xfrm>
            <a:off x="6122988" y="4025901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sp>
        <p:nvSpPr>
          <p:cNvPr id="600077" name="Rectangle 13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78" name="Rectangle 14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600079" name="Line 15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80" name="Freeform 16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81" name="Rectangle 17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082" name="Rectangle 18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0083" name="Group 19"/>
          <p:cNvGrpSpPr>
            <a:grpSpLocks/>
          </p:cNvGrpSpPr>
          <p:nvPr/>
        </p:nvGrpSpPr>
        <p:grpSpPr bwMode="auto">
          <a:xfrm>
            <a:off x="2373314" y="4725989"/>
            <a:ext cx="1127125" cy="815975"/>
            <a:chOff x="1255" y="2785"/>
            <a:chExt cx="710" cy="514"/>
          </a:xfrm>
        </p:grpSpPr>
        <p:sp>
          <p:nvSpPr>
            <p:cNvPr id="600084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85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600086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87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88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089" name="Group 25"/>
          <p:cNvGrpSpPr>
            <a:grpSpLocks/>
          </p:cNvGrpSpPr>
          <p:nvPr/>
        </p:nvGrpSpPr>
        <p:grpSpPr bwMode="auto">
          <a:xfrm>
            <a:off x="6024564" y="6154733"/>
            <a:ext cx="1158875" cy="574674"/>
            <a:chOff x="3555" y="3685"/>
            <a:chExt cx="730" cy="362"/>
          </a:xfrm>
        </p:grpSpPr>
        <p:sp>
          <p:nvSpPr>
            <p:cNvPr id="600090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91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600092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93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94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095" name="Group 31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600096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97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98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099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0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1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2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3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4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5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6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7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8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9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0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1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2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3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4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5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6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7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8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9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0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1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600122" name="Group 58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600123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4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5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6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7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8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29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0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1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2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3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4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5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6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7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8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39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0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1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2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3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4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5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6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47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600148" name="Rectangle 84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49" name="Rectangle 85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0150" name="Rectangle 86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1" name="Rectangle 87"/>
          <p:cNvSpPr>
            <a:spLocks noChangeArrowheads="1"/>
          </p:cNvSpPr>
          <p:nvPr/>
        </p:nvSpPr>
        <p:spPr bwMode="auto">
          <a:xfrm>
            <a:off x="6281738" y="3505201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0152" name="Rectangle 88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3" name="Rectangle 89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600154" name="Line 90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5" name="Freeform 91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6" name="Line 92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7" name="Freeform 93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8" name="Rectangle 94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59" name="Rectangle 95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600160" name="Group 96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600161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600162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63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164" name="Group 100"/>
          <p:cNvGrpSpPr>
            <a:grpSpLocks/>
          </p:cNvGrpSpPr>
          <p:nvPr/>
        </p:nvGrpSpPr>
        <p:grpSpPr bwMode="auto">
          <a:xfrm>
            <a:off x="2373313" y="5519739"/>
            <a:ext cx="1160462" cy="573087"/>
            <a:chOff x="1255" y="3285"/>
            <a:chExt cx="731" cy="361"/>
          </a:xfrm>
        </p:grpSpPr>
        <p:sp>
          <p:nvSpPr>
            <p:cNvPr id="600165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66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67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68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600169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170" name="Group 106"/>
          <p:cNvGrpSpPr>
            <a:grpSpLocks/>
          </p:cNvGrpSpPr>
          <p:nvPr/>
        </p:nvGrpSpPr>
        <p:grpSpPr bwMode="auto">
          <a:xfrm>
            <a:off x="5880101" y="4278314"/>
            <a:ext cx="1438275" cy="623887"/>
            <a:chOff x="3464" y="2503"/>
            <a:chExt cx="906" cy="393"/>
          </a:xfrm>
        </p:grpSpPr>
        <p:sp>
          <p:nvSpPr>
            <p:cNvPr id="600171" name="Rectangle 107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72" name="Rectangle 108"/>
            <p:cNvSpPr>
              <a:spLocks noChangeArrowheads="1"/>
            </p:cNvSpPr>
            <p:nvPr/>
          </p:nvSpPr>
          <p:spPr bwMode="auto">
            <a:xfrm>
              <a:off x="3579" y="2722"/>
              <a:ext cx="5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connect()</a:t>
              </a:r>
              <a:endParaRPr lang="en-US" altLang="en-US" sz="3200" b="1"/>
            </a:p>
          </p:txBody>
        </p:sp>
        <p:sp>
          <p:nvSpPr>
            <p:cNvPr id="600173" name="Rectangle 109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74" name="Line 110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75" name="Freeform 111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76" name="Rectangle 112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77" name="Freeform 113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178" name="Group 114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600179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0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1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2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3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4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5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6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7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8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89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0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1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2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3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4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5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6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7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8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99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0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1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2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3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4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5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6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07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600208" name="Group 144"/>
          <p:cNvGrpSpPr>
            <a:grpSpLocks/>
          </p:cNvGrpSpPr>
          <p:nvPr/>
        </p:nvGrpSpPr>
        <p:grpSpPr bwMode="auto">
          <a:xfrm>
            <a:off x="6024564" y="4879975"/>
            <a:ext cx="1158875" cy="590550"/>
            <a:chOff x="3555" y="2882"/>
            <a:chExt cx="730" cy="372"/>
          </a:xfrm>
        </p:grpSpPr>
        <p:sp>
          <p:nvSpPr>
            <p:cNvPr id="600209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10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600211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12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13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214" name="Group 150"/>
          <p:cNvGrpSpPr>
            <a:grpSpLocks/>
          </p:cNvGrpSpPr>
          <p:nvPr/>
        </p:nvGrpSpPr>
        <p:grpSpPr bwMode="auto">
          <a:xfrm>
            <a:off x="6024564" y="5464180"/>
            <a:ext cx="1125537" cy="696913"/>
            <a:chOff x="3555" y="3250"/>
            <a:chExt cx="709" cy="439"/>
          </a:xfrm>
        </p:grpSpPr>
        <p:sp>
          <p:nvSpPr>
            <p:cNvPr id="600215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16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600217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18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219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0221" name="Group 157"/>
          <p:cNvGrpSpPr>
            <a:grpSpLocks/>
          </p:cNvGrpSpPr>
          <p:nvPr/>
        </p:nvGrpSpPr>
        <p:grpSpPr bwMode="auto">
          <a:xfrm>
            <a:off x="2373313" y="6096000"/>
            <a:ext cx="1160462" cy="528638"/>
            <a:chOff x="535" y="3648"/>
            <a:chExt cx="731" cy="333"/>
          </a:xfrm>
        </p:grpSpPr>
        <p:grpSp>
          <p:nvGrpSpPr>
            <p:cNvPr id="600222" name="Group 158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600223" name="Rectangle 159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0224" name="Rectangle 160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600225" name="Rectangle 161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0226" name="Line 162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0228" name="Text Box 164"/>
          <p:cNvSpPr txBox="1">
            <a:spLocks noChangeArrowheads="1"/>
          </p:cNvSpPr>
          <p:nvPr/>
        </p:nvSpPr>
        <p:spPr bwMode="auto">
          <a:xfrm>
            <a:off x="4092575" y="1034264"/>
            <a:ext cx="7538986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does Active Open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creates socket to connect to server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specifies type: TCP (stream)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 non-negative integer </a:t>
            </a:r>
            <a:r>
              <a:rPr lang="en-US" altLang="en-US" sz="2000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descriptor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;    or -1 if unsuccessful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8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221" name="Rectangle 109"/>
          <p:cNvSpPr>
            <a:spLocks noChangeArrowheads="1"/>
          </p:cNvSpPr>
          <p:nvPr/>
        </p:nvSpPr>
        <p:spPr bwMode="auto">
          <a:xfrm>
            <a:off x="6024564" y="4527550"/>
            <a:ext cx="1125537" cy="3556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2114" name="Rectangle 2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2115" name="Rectangle 3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2117" name="Rectangle 5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2118" name="Rectangle 6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602119" name="Rectangle 7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0" name="Rectangle 8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602121" name="Group 9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602122" name="Rectangle 10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23" name="Rectangle 11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602124" name="Rectangle 12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2125" name="Rectangle 13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6" name="Rectangle 14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602127" name="Line 15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8" name="Freeform 16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9" name="Rectangle 17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0" name="Rectangle 18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2131" name="Group 19"/>
          <p:cNvGrpSpPr>
            <a:grpSpLocks/>
          </p:cNvGrpSpPr>
          <p:nvPr/>
        </p:nvGrpSpPr>
        <p:grpSpPr bwMode="auto">
          <a:xfrm>
            <a:off x="2373314" y="4725989"/>
            <a:ext cx="1127125" cy="815975"/>
            <a:chOff x="1255" y="2785"/>
            <a:chExt cx="710" cy="514"/>
          </a:xfrm>
        </p:grpSpPr>
        <p:sp>
          <p:nvSpPr>
            <p:cNvPr id="602132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33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602134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35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36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2137" name="Group 25"/>
          <p:cNvGrpSpPr>
            <a:grpSpLocks/>
          </p:cNvGrpSpPr>
          <p:nvPr/>
        </p:nvGrpSpPr>
        <p:grpSpPr bwMode="auto">
          <a:xfrm>
            <a:off x="6024564" y="6154733"/>
            <a:ext cx="1158875" cy="574674"/>
            <a:chOff x="3555" y="3685"/>
            <a:chExt cx="730" cy="362"/>
          </a:xfrm>
        </p:grpSpPr>
        <p:sp>
          <p:nvSpPr>
            <p:cNvPr id="602138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39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602140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1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2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2143" name="Group 31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602144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5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6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7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8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49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0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1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2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3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4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5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6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7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8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59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0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1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2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3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4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5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6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7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8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69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602170" name="Group 58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602171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2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3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4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5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6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7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8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79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0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1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2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3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4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5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6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7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8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89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90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91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92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93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94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95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602196" name="Rectangle 84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97" name="Rectangle 85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2198" name="Rectangle 86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99" name="Rectangle 87"/>
          <p:cNvSpPr>
            <a:spLocks noChangeArrowheads="1"/>
          </p:cNvSpPr>
          <p:nvPr/>
        </p:nvSpPr>
        <p:spPr bwMode="auto">
          <a:xfrm>
            <a:off x="6281738" y="3505201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2200" name="Rectangle 88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01" name="Rectangle 89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602202" name="Line 90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03" name="Freeform 91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04" name="Line 92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05" name="Freeform 93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06" name="Rectangle 94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07" name="Rectangle 95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602208" name="Group 96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602209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602210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11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2212" name="Group 100"/>
          <p:cNvGrpSpPr>
            <a:grpSpLocks/>
          </p:cNvGrpSpPr>
          <p:nvPr/>
        </p:nvGrpSpPr>
        <p:grpSpPr bwMode="auto">
          <a:xfrm>
            <a:off x="2373313" y="5519739"/>
            <a:ext cx="1160462" cy="573087"/>
            <a:chOff x="1255" y="3285"/>
            <a:chExt cx="731" cy="361"/>
          </a:xfrm>
        </p:grpSpPr>
        <p:sp>
          <p:nvSpPr>
            <p:cNvPr id="602213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14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15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16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602217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2219" name="Rectangle 107"/>
          <p:cNvSpPr>
            <a:spLocks noChangeArrowheads="1"/>
          </p:cNvSpPr>
          <p:nvPr/>
        </p:nvSpPr>
        <p:spPr bwMode="auto">
          <a:xfrm>
            <a:off x="6062663" y="4630738"/>
            <a:ext cx="125571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20" name="Rectangle 108"/>
          <p:cNvSpPr>
            <a:spLocks noChangeArrowheads="1"/>
          </p:cNvSpPr>
          <p:nvPr/>
        </p:nvSpPr>
        <p:spPr bwMode="auto">
          <a:xfrm>
            <a:off x="6062663" y="4625976"/>
            <a:ext cx="8925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connect()</a:t>
            </a:r>
            <a:endParaRPr lang="en-US" altLang="en-US" sz="3200" b="1"/>
          </a:p>
        </p:txBody>
      </p:sp>
      <p:sp>
        <p:nvSpPr>
          <p:cNvPr id="602222" name="Line 110"/>
          <p:cNvSpPr>
            <a:spLocks noChangeShapeType="1"/>
          </p:cNvSpPr>
          <p:nvPr/>
        </p:nvSpPr>
        <p:spPr bwMode="auto">
          <a:xfrm>
            <a:off x="6580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23" name="Freeform 111"/>
          <p:cNvSpPr>
            <a:spLocks/>
          </p:cNvSpPr>
          <p:nvPr/>
        </p:nvSpPr>
        <p:spPr bwMode="auto">
          <a:xfrm>
            <a:off x="6540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24" name="Rectangle 112"/>
          <p:cNvSpPr>
            <a:spLocks noChangeArrowheads="1"/>
          </p:cNvSpPr>
          <p:nvPr/>
        </p:nvSpPr>
        <p:spPr bwMode="auto">
          <a:xfrm>
            <a:off x="5894388" y="4767264"/>
            <a:ext cx="31750" cy="206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225" name="Freeform 113"/>
          <p:cNvSpPr>
            <a:spLocks/>
          </p:cNvSpPr>
          <p:nvPr/>
        </p:nvSpPr>
        <p:spPr bwMode="auto">
          <a:xfrm>
            <a:off x="5880101" y="4730751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2226" name="Group 114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602227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28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29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0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1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2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3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4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5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6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7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8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39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0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1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2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3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4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5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6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7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8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49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0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1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2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3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4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5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602256" name="Group 144"/>
          <p:cNvGrpSpPr>
            <a:grpSpLocks/>
          </p:cNvGrpSpPr>
          <p:nvPr/>
        </p:nvGrpSpPr>
        <p:grpSpPr bwMode="auto">
          <a:xfrm>
            <a:off x="6024564" y="4879975"/>
            <a:ext cx="1158875" cy="590550"/>
            <a:chOff x="3555" y="2882"/>
            <a:chExt cx="730" cy="372"/>
          </a:xfrm>
        </p:grpSpPr>
        <p:sp>
          <p:nvSpPr>
            <p:cNvPr id="602257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58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602259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60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61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2262" name="Group 150"/>
          <p:cNvGrpSpPr>
            <a:grpSpLocks/>
          </p:cNvGrpSpPr>
          <p:nvPr/>
        </p:nvGrpSpPr>
        <p:grpSpPr bwMode="auto">
          <a:xfrm>
            <a:off x="6024564" y="5464180"/>
            <a:ext cx="1125537" cy="696913"/>
            <a:chOff x="3555" y="3250"/>
            <a:chExt cx="709" cy="439"/>
          </a:xfrm>
        </p:grpSpPr>
        <p:sp>
          <p:nvSpPr>
            <p:cNvPr id="602263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64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602265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66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267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2268" name="Group 156"/>
          <p:cNvGrpSpPr>
            <a:grpSpLocks/>
          </p:cNvGrpSpPr>
          <p:nvPr/>
        </p:nvGrpSpPr>
        <p:grpSpPr bwMode="auto">
          <a:xfrm>
            <a:off x="2373313" y="6096000"/>
            <a:ext cx="1160462" cy="528638"/>
            <a:chOff x="535" y="3648"/>
            <a:chExt cx="731" cy="333"/>
          </a:xfrm>
        </p:grpSpPr>
        <p:grpSp>
          <p:nvGrpSpPr>
            <p:cNvPr id="602269" name="Group 157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602270" name="Rectangle 158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2271" name="Rectangle 159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602272" name="Rectangle 160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2273" name="Line 161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2274" name="Text Box 162"/>
          <p:cNvSpPr txBox="1">
            <a:spLocks noChangeArrowheads="1"/>
          </p:cNvSpPr>
          <p:nvPr/>
        </p:nvSpPr>
        <p:spPr bwMode="auto">
          <a:xfrm>
            <a:off x="4020882" y="1092200"/>
            <a:ext cx="777782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does Active Open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connect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establishes a connection on the local socket with the specified descriptor to the specified remote address and port #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connect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returns 0 if successful; -1 if unsuccessful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602275" name="Text Box 163"/>
          <p:cNvSpPr txBox="1">
            <a:spLocks noChangeArrowheads="1"/>
          </p:cNvSpPr>
          <p:nvPr/>
        </p:nvSpPr>
        <p:spPr bwMode="auto">
          <a:xfrm>
            <a:off x="7696200" y="4114801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/>
              <a:t>Note:   </a:t>
            </a:r>
            <a:r>
              <a:rPr lang="en-US" altLang="en-US" b="1">
                <a:solidFill>
                  <a:srgbClr val="FF33CC"/>
                </a:solidFill>
                <a:latin typeface="Courier New" panose="02070309020205020404" pitchFamily="49" charset="0"/>
              </a:rPr>
              <a:t>connect</a:t>
            </a:r>
            <a:r>
              <a:rPr lang="en-US" altLang="en-US"/>
              <a:t> initiates TCP three-way handshake</a:t>
            </a:r>
          </a:p>
        </p:txBody>
      </p:sp>
    </p:spTree>
    <p:extLst>
      <p:ext uri="{BB962C8B-B14F-4D97-AF65-F5344CB8AC3E}">
        <p14:creationId xmlns:p14="http://schemas.microsoft.com/office/powerpoint/2010/main" val="31726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125" name="Rectangle 109"/>
          <p:cNvSpPr>
            <a:spLocks noChangeArrowheads="1"/>
          </p:cNvSpPr>
          <p:nvPr/>
        </p:nvSpPr>
        <p:spPr bwMode="auto">
          <a:xfrm>
            <a:off x="6024564" y="4527550"/>
            <a:ext cx="1125537" cy="3556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8018" name="Rectangle 2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8019" name="Rectangle 3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8021" name="Rectangle 5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8022" name="Rectangle 6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598023" name="Rectangle 7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024" name="Rectangle 8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598025" name="Group 9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598026" name="Rectangle 10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27" name="Rectangle 11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598028" name="Rectangle 12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8029" name="Rectangle 13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030" name="Rectangle 14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598031" name="Line 15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032" name="Freeform 16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033" name="Rectangle 17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034" name="Rectangle 18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8035" name="Group 19"/>
          <p:cNvGrpSpPr>
            <a:grpSpLocks/>
          </p:cNvGrpSpPr>
          <p:nvPr/>
        </p:nvGrpSpPr>
        <p:grpSpPr bwMode="auto">
          <a:xfrm>
            <a:off x="2373314" y="4725989"/>
            <a:ext cx="1127125" cy="815975"/>
            <a:chOff x="1255" y="2785"/>
            <a:chExt cx="710" cy="514"/>
          </a:xfrm>
        </p:grpSpPr>
        <p:sp>
          <p:nvSpPr>
            <p:cNvPr id="598036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37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8038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39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40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8041" name="Group 25"/>
          <p:cNvGrpSpPr>
            <a:grpSpLocks/>
          </p:cNvGrpSpPr>
          <p:nvPr/>
        </p:nvGrpSpPr>
        <p:grpSpPr bwMode="auto">
          <a:xfrm>
            <a:off x="6024564" y="6154733"/>
            <a:ext cx="1158875" cy="574674"/>
            <a:chOff x="3555" y="3685"/>
            <a:chExt cx="730" cy="362"/>
          </a:xfrm>
        </p:grpSpPr>
        <p:sp>
          <p:nvSpPr>
            <p:cNvPr id="598042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43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598044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45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46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8047" name="Group 31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598048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49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0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1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2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3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4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5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6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7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8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59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0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1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2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3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4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5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6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7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8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69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0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1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2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3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598074" name="Group 58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598075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6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7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8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79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0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1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2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3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4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5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6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7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8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89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0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1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2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3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4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5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6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7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8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099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598100" name="Rectangle 84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1" name="Rectangle 85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8102" name="Rectangle 86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3" name="Rectangle 87"/>
          <p:cNvSpPr>
            <a:spLocks noChangeArrowheads="1"/>
          </p:cNvSpPr>
          <p:nvPr/>
        </p:nvSpPr>
        <p:spPr bwMode="auto">
          <a:xfrm>
            <a:off x="6281738" y="3611564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8104" name="Rectangle 88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5" name="Rectangle 89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598106" name="Line 90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7" name="Freeform 91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8" name="Line 92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9" name="Freeform 93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10" name="Rectangle 94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11" name="Rectangle 95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598112" name="Group 96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598113" name="Rectangle 97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598114" name="Line 98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15" name="Freeform 99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8116" name="Group 100"/>
          <p:cNvGrpSpPr>
            <a:grpSpLocks/>
          </p:cNvGrpSpPr>
          <p:nvPr/>
        </p:nvGrpSpPr>
        <p:grpSpPr bwMode="auto">
          <a:xfrm>
            <a:off x="2373313" y="5519739"/>
            <a:ext cx="1160462" cy="573087"/>
            <a:chOff x="1255" y="3285"/>
            <a:chExt cx="731" cy="361"/>
          </a:xfrm>
        </p:grpSpPr>
        <p:sp>
          <p:nvSpPr>
            <p:cNvPr id="598117" name="Line 101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18" name="Freeform 102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19" name="Rectangle 103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20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8121" name="Rectangle 105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8123" name="Rectangle 107"/>
          <p:cNvSpPr>
            <a:spLocks noChangeArrowheads="1"/>
          </p:cNvSpPr>
          <p:nvPr/>
        </p:nvSpPr>
        <p:spPr bwMode="auto">
          <a:xfrm>
            <a:off x="6062663" y="4630738"/>
            <a:ext cx="125571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24" name="Rectangle 108"/>
          <p:cNvSpPr>
            <a:spLocks noChangeArrowheads="1"/>
          </p:cNvSpPr>
          <p:nvPr/>
        </p:nvSpPr>
        <p:spPr bwMode="auto">
          <a:xfrm>
            <a:off x="6062663" y="4625976"/>
            <a:ext cx="8925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connect()</a:t>
            </a:r>
            <a:endParaRPr lang="en-US" altLang="en-US" sz="3200" b="1"/>
          </a:p>
        </p:txBody>
      </p:sp>
      <p:sp>
        <p:nvSpPr>
          <p:cNvPr id="598126" name="Line 110"/>
          <p:cNvSpPr>
            <a:spLocks noChangeShapeType="1"/>
          </p:cNvSpPr>
          <p:nvPr/>
        </p:nvSpPr>
        <p:spPr bwMode="auto">
          <a:xfrm>
            <a:off x="6580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27" name="Freeform 111"/>
          <p:cNvSpPr>
            <a:spLocks/>
          </p:cNvSpPr>
          <p:nvPr/>
        </p:nvSpPr>
        <p:spPr bwMode="auto">
          <a:xfrm>
            <a:off x="6540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28" name="Rectangle 112"/>
          <p:cNvSpPr>
            <a:spLocks noChangeArrowheads="1"/>
          </p:cNvSpPr>
          <p:nvPr/>
        </p:nvSpPr>
        <p:spPr bwMode="auto">
          <a:xfrm>
            <a:off x="5894388" y="4767264"/>
            <a:ext cx="31750" cy="206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29" name="Freeform 113"/>
          <p:cNvSpPr>
            <a:spLocks/>
          </p:cNvSpPr>
          <p:nvPr/>
        </p:nvSpPr>
        <p:spPr bwMode="auto">
          <a:xfrm>
            <a:off x="5880101" y="4730751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8130" name="Group 114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598131" name="Rectangle 115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2" name="Rectangle 116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3" name="Rectangle 117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4" name="Rectangle 118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5" name="Rectangle 119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6" name="Rectangle 120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7" name="Rectangle 121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8" name="Rectangle 122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39" name="Rectangle 123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0" name="Rectangle 124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1" name="Rectangle 125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2" name="Rectangle 126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3" name="Rectangle 127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4" name="Rectangle 128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5" name="Rectangle 129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6" name="Rectangle 130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7" name="Rectangle 131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8" name="Rectangle 132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49" name="Rectangle 133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0" name="Rectangle 134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1" name="Rectangle 135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2" name="Rectangle 136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3" name="Rectangle 137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4" name="Rectangle 138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5" name="Rectangle 139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6" name="Rectangle 140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7" name="Freeform 141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8" name="Rectangle 142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59" name="Rectangle 143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598160" name="Group 144"/>
          <p:cNvGrpSpPr>
            <a:grpSpLocks/>
          </p:cNvGrpSpPr>
          <p:nvPr/>
        </p:nvGrpSpPr>
        <p:grpSpPr bwMode="auto">
          <a:xfrm>
            <a:off x="6024564" y="4879975"/>
            <a:ext cx="1158875" cy="590550"/>
            <a:chOff x="3555" y="2882"/>
            <a:chExt cx="730" cy="372"/>
          </a:xfrm>
        </p:grpSpPr>
        <p:sp>
          <p:nvSpPr>
            <p:cNvPr id="598161" name="Rectangle 145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62" name="Rectangle 146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8163" name="Rectangle 147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64" name="Line 148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65" name="Freeform 149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8166" name="Group 150"/>
          <p:cNvGrpSpPr>
            <a:grpSpLocks/>
          </p:cNvGrpSpPr>
          <p:nvPr/>
        </p:nvGrpSpPr>
        <p:grpSpPr bwMode="auto">
          <a:xfrm>
            <a:off x="6024564" y="5464180"/>
            <a:ext cx="1125537" cy="696913"/>
            <a:chOff x="3555" y="3250"/>
            <a:chExt cx="709" cy="439"/>
          </a:xfrm>
        </p:grpSpPr>
        <p:sp>
          <p:nvSpPr>
            <p:cNvPr id="598167" name="Rectangle 151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68" name="Rectangle 152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8169" name="Rectangle 153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70" name="Line 154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171" name="Freeform 155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8172" name="Text Box 156"/>
          <p:cNvSpPr txBox="1">
            <a:spLocks noChangeArrowheads="1"/>
          </p:cNvSpPr>
          <p:nvPr/>
        </p:nvSpPr>
        <p:spPr bwMode="auto">
          <a:xfrm>
            <a:off x="3972130" y="1068615"/>
            <a:ext cx="768892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accept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wakes with incoming connection request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accept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fills client address &amp; port # into address structure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accept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</a:t>
            </a:r>
            <a:r>
              <a:rPr lang="en-US" altLang="en-US" sz="2000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descriptor of </a:t>
            </a:r>
            <a:r>
              <a:rPr lang="en-US" altLang="en-US" sz="2000" b="1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new</a:t>
            </a:r>
            <a:r>
              <a:rPr lang="en-US" altLang="en-US" sz="2000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connection 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(success); or -1 (failure)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&amp; server use new socket for data transfer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Original socket continues to listen for new requests</a:t>
            </a:r>
          </a:p>
        </p:txBody>
      </p:sp>
      <p:grpSp>
        <p:nvGrpSpPr>
          <p:cNvPr id="598173" name="Group 157"/>
          <p:cNvGrpSpPr>
            <a:grpSpLocks/>
          </p:cNvGrpSpPr>
          <p:nvPr/>
        </p:nvGrpSpPr>
        <p:grpSpPr bwMode="auto">
          <a:xfrm>
            <a:off x="2373313" y="6096000"/>
            <a:ext cx="1160462" cy="528638"/>
            <a:chOff x="535" y="3648"/>
            <a:chExt cx="731" cy="333"/>
          </a:xfrm>
        </p:grpSpPr>
        <p:grpSp>
          <p:nvGrpSpPr>
            <p:cNvPr id="598174" name="Group 158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598175" name="Rectangle 159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8176" name="Rectangle 160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598177" name="Rectangle 161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8178" name="Line 162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4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6" name="Rectangle 106"/>
          <p:cNvSpPr>
            <a:spLocks noChangeArrowheads="1"/>
          </p:cNvSpPr>
          <p:nvPr/>
        </p:nvSpPr>
        <p:spPr bwMode="auto">
          <a:xfrm>
            <a:off x="2373314" y="5713414"/>
            <a:ext cx="1127125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06" name="Rectangle 146"/>
          <p:cNvSpPr>
            <a:spLocks noChangeArrowheads="1"/>
          </p:cNvSpPr>
          <p:nvPr/>
        </p:nvSpPr>
        <p:spPr bwMode="auto">
          <a:xfrm>
            <a:off x="6024564" y="5091114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2" name="Rectangle 2"/>
          <p:cNvSpPr>
            <a:spLocks noChangeArrowheads="1"/>
          </p:cNvSpPr>
          <p:nvPr/>
        </p:nvSpPr>
        <p:spPr bwMode="auto">
          <a:xfrm>
            <a:off x="6024564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3" name="Rectangle 3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65" name="Rectangle 5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6" name="Rectangle 6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67" name="Rectangle 7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604168" name="Rectangle 8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69" name="Rectangle 9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604170" name="Group 10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604171" name="Rectangle 11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72" name="Rectangle 12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604173" name="Rectangle 13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174" name="Rectangle 14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75" name="Rectangle 15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604176" name="Line 16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77" name="Freeform 17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78" name="Rectangle 18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79" name="Rectangle 19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1" name="Rectangle 21"/>
          <p:cNvSpPr>
            <a:spLocks noChangeArrowheads="1"/>
          </p:cNvSpPr>
          <p:nvPr/>
        </p:nvSpPr>
        <p:spPr bwMode="auto">
          <a:xfrm>
            <a:off x="2593976" y="5270500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2" name="Rectangle 22"/>
          <p:cNvSpPr>
            <a:spLocks noChangeArrowheads="1"/>
          </p:cNvSpPr>
          <p:nvPr/>
        </p:nvSpPr>
        <p:spPr bwMode="auto">
          <a:xfrm>
            <a:off x="2587625" y="5265739"/>
            <a:ext cx="566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read()</a:t>
            </a:r>
            <a:endParaRPr lang="en-US" altLang="en-US" sz="3200" b="1"/>
          </a:p>
        </p:txBody>
      </p:sp>
      <p:sp>
        <p:nvSpPr>
          <p:cNvPr id="604183" name="Rectangle 23"/>
          <p:cNvSpPr>
            <a:spLocks noChangeArrowheads="1"/>
          </p:cNvSpPr>
          <p:nvPr/>
        </p:nvSpPr>
        <p:spPr bwMode="auto">
          <a:xfrm>
            <a:off x="2373314" y="5162550"/>
            <a:ext cx="1127125" cy="357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4" name="Line 24"/>
          <p:cNvSpPr>
            <a:spLocks noChangeShapeType="1"/>
          </p:cNvSpPr>
          <p:nvPr/>
        </p:nvSpPr>
        <p:spPr bwMode="auto">
          <a:xfrm>
            <a:off x="2933701" y="4725989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5" name="Freeform 25"/>
          <p:cNvSpPr>
            <a:spLocks/>
          </p:cNvSpPr>
          <p:nvPr/>
        </p:nvSpPr>
        <p:spPr bwMode="auto">
          <a:xfrm>
            <a:off x="2890838" y="5072064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5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7" name="Rectangle 27"/>
          <p:cNvSpPr>
            <a:spLocks noChangeArrowheads="1"/>
          </p:cNvSpPr>
          <p:nvPr/>
        </p:nvSpPr>
        <p:spPr bwMode="auto">
          <a:xfrm>
            <a:off x="6178550" y="6456364"/>
            <a:ext cx="10048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8" name="Rectangle 28"/>
          <p:cNvSpPr>
            <a:spLocks noChangeArrowheads="1"/>
          </p:cNvSpPr>
          <p:nvPr/>
        </p:nvSpPr>
        <p:spPr bwMode="auto">
          <a:xfrm>
            <a:off x="6178551" y="6453189"/>
            <a:ext cx="6187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close()</a:t>
            </a:r>
            <a:endParaRPr lang="en-US" altLang="en-US" sz="3200" b="1"/>
          </a:p>
        </p:txBody>
      </p:sp>
      <p:sp>
        <p:nvSpPr>
          <p:cNvPr id="604189" name="Rectangle 29"/>
          <p:cNvSpPr>
            <a:spLocks noChangeArrowheads="1"/>
          </p:cNvSpPr>
          <p:nvPr/>
        </p:nvSpPr>
        <p:spPr bwMode="auto">
          <a:xfrm>
            <a:off x="6024564" y="6348414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0" name="Line 30"/>
          <p:cNvSpPr>
            <a:spLocks noChangeShapeType="1"/>
          </p:cNvSpPr>
          <p:nvPr/>
        </p:nvSpPr>
        <p:spPr bwMode="auto">
          <a:xfrm>
            <a:off x="6580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1" name="Freeform 31"/>
          <p:cNvSpPr>
            <a:spLocks/>
          </p:cNvSpPr>
          <p:nvPr/>
        </p:nvSpPr>
        <p:spPr bwMode="auto">
          <a:xfrm>
            <a:off x="6540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15 w 32"/>
              <a:gd name="T3" fmla="*/ 8 h 41"/>
              <a:gd name="T4" fmla="*/ 32 w 32"/>
              <a:gd name="T5" fmla="*/ 0 h 41"/>
              <a:gd name="T6" fmla="*/ 15 w 32"/>
              <a:gd name="T7" fmla="*/ 41 h 41"/>
              <a:gd name="T8" fmla="*/ 0 w 32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4192" name="Group 32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604193" name="Freeform 33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94" name="Freeform 34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95" name="Freeform 35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96" name="Freeform 36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97" name="Freeform 37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98" name="Freeform 38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199" name="Freeform 39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0" name="Freeform 40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1" name="Freeform 41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2" name="Freeform 42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3" name="Freeform 43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4" name="Freeform 44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5" name="Freeform 45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6" name="Freeform 46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7" name="Freeform 47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8" name="Freeform 48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09" name="Freeform 49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0" name="Freeform 50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1" name="Freeform 51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2" name="Freeform 52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3" name="Freeform 53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4" name="Rectangle 54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5" name="Freeform 55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6" name="Freeform 56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7" name="Rectangle 57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8" name="Rectangle 58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604219" name="Group 59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604220" name="Rectangle 60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1" name="Freeform 61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2" name="Freeform 62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3" name="Freeform 63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4" name="Freeform 64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5" name="Freeform 65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6" name="Freeform 66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7" name="Freeform 67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8" name="Freeform 68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9" name="Freeform 69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0" name="Freeform 70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1" name="Freeform 71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2" name="Freeform 72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3" name="Freeform 73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4" name="Freeform 74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5" name="Freeform 75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6" name="Freeform 76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7" name="Freeform 77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8" name="Freeform 78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39" name="Freeform 79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40" name="Freeform 80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41" name="Rectangle 81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42" name="Freeform 82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43" name="Rectangle 83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44" name="Rectangle 84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604245" name="Rectangle 85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6" name="Rectangle 86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4247" name="Rectangle 87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8" name="Rectangle 88"/>
          <p:cNvSpPr>
            <a:spLocks noChangeArrowheads="1"/>
          </p:cNvSpPr>
          <p:nvPr/>
        </p:nvSpPr>
        <p:spPr bwMode="auto">
          <a:xfrm>
            <a:off x="6281738" y="3611564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4249" name="Rectangle 89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0" name="Rectangle 90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604251" name="Line 91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2" name="Freeform 92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3" name="Line 93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4" name="Freeform 94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5" name="Rectangle 95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6" name="Rectangle 96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604257" name="Group 97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604258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604259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60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262" name="Line 102"/>
          <p:cNvSpPr>
            <a:spLocks noChangeShapeType="1"/>
          </p:cNvSpPr>
          <p:nvPr/>
        </p:nvSpPr>
        <p:spPr bwMode="auto">
          <a:xfrm>
            <a:off x="2933701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3" name="Freeform 103"/>
          <p:cNvSpPr>
            <a:spLocks/>
          </p:cNvSpPr>
          <p:nvPr/>
        </p:nvSpPr>
        <p:spPr bwMode="auto">
          <a:xfrm>
            <a:off x="2890838" y="5622926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6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4" name="Rectangle 104"/>
          <p:cNvSpPr>
            <a:spLocks noChangeArrowheads="1"/>
          </p:cNvSpPr>
          <p:nvPr/>
        </p:nvSpPr>
        <p:spPr bwMode="auto">
          <a:xfrm>
            <a:off x="2532063" y="5816600"/>
            <a:ext cx="100171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5" name="Rectangle 105"/>
          <p:cNvSpPr>
            <a:spLocks noChangeArrowheads="1"/>
          </p:cNvSpPr>
          <p:nvPr/>
        </p:nvSpPr>
        <p:spPr bwMode="auto">
          <a:xfrm>
            <a:off x="2532064" y="5816601"/>
            <a:ext cx="629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write()</a:t>
            </a:r>
            <a:endParaRPr lang="en-US" altLang="en-US" sz="3200" b="1"/>
          </a:p>
        </p:txBody>
      </p:sp>
      <p:sp>
        <p:nvSpPr>
          <p:cNvPr id="604267" name="Rectangle 107"/>
          <p:cNvSpPr>
            <a:spLocks noChangeArrowheads="1"/>
          </p:cNvSpPr>
          <p:nvPr/>
        </p:nvSpPr>
        <p:spPr bwMode="auto">
          <a:xfrm>
            <a:off x="6062663" y="4630738"/>
            <a:ext cx="125571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8" name="Rectangle 108"/>
          <p:cNvSpPr>
            <a:spLocks noChangeArrowheads="1"/>
          </p:cNvSpPr>
          <p:nvPr/>
        </p:nvSpPr>
        <p:spPr bwMode="auto">
          <a:xfrm>
            <a:off x="6062663" y="4625976"/>
            <a:ext cx="8925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connect()</a:t>
            </a:r>
            <a:endParaRPr lang="en-US" altLang="en-US" sz="3200" b="1"/>
          </a:p>
        </p:txBody>
      </p:sp>
      <p:sp>
        <p:nvSpPr>
          <p:cNvPr id="604269" name="Line 109"/>
          <p:cNvSpPr>
            <a:spLocks noChangeShapeType="1"/>
          </p:cNvSpPr>
          <p:nvPr/>
        </p:nvSpPr>
        <p:spPr bwMode="auto">
          <a:xfrm>
            <a:off x="6580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0" name="Freeform 110"/>
          <p:cNvSpPr>
            <a:spLocks/>
          </p:cNvSpPr>
          <p:nvPr/>
        </p:nvSpPr>
        <p:spPr bwMode="auto">
          <a:xfrm>
            <a:off x="6540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1" name="Rectangle 111"/>
          <p:cNvSpPr>
            <a:spLocks noChangeArrowheads="1"/>
          </p:cNvSpPr>
          <p:nvPr/>
        </p:nvSpPr>
        <p:spPr bwMode="auto">
          <a:xfrm>
            <a:off x="5894388" y="4767264"/>
            <a:ext cx="31750" cy="206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2" name="Freeform 112"/>
          <p:cNvSpPr>
            <a:spLocks/>
          </p:cNvSpPr>
          <p:nvPr/>
        </p:nvSpPr>
        <p:spPr bwMode="auto">
          <a:xfrm>
            <a:off x="5880101" y="4730751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4273" name="Group 113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604274" name="Rectangle 114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75" name="Rectangle 115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76" name="Rectangle 116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77" name="Rectangle 117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78" name="Rectangle 118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79" name="Rectangle 119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0" name="Rectangle 120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1" name="Rectangle 121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2" name="Rectangle 122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3" name="Rectangle 123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4" name="Rectangle 124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5" name="Rectangle 125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6" name="Rectangle 126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7" name="Rectangle 127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8" name="Rectangle 128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89" name="Rectangle 129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0" name="Rectangle 130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1" name="Rectangle 131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2" name="Rectangle 132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3" name="Rectangle 133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4" name="Rectangle 134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5" name="Rectangle 135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6" name="Rectangle 136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7" name="Rectangle 137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8" name="Rectangle 138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99" name="Rectangle 139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00" name="Freeform 140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01" name="Rectangle 141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02" name="Rectangle 142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sp>
        <p:nvSpPr>
          <p:cNvPr id="604304" name="Rectangle 144"/>
          <p:cNvSpPr>
            <a:spLocks noChangeArrowheads="1"/>
          </p:cNvSpPr>
          <p:nvPr/>
        </p:nvSpPr>
        <p:spPr bwMode="auto">
          <a:xfrm>
            <a:off x="6178550" y="5199063"/>
            <a:ext cx="1004888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5" name="Rectangle 145"/>
          <p:cNvSpPr>
            <a:spLocks noChangeArrowheads="1"/>
          </p:cNvSpPr>
          <p:nvPr/>
        </p:nvSpPr>
        <p:spPr bwMode="auto">
          <a:xfrm>
            <a:off x="6178551" y="5194301"/>
            <a:ext cx="629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write()</a:t>
            </a:r>
            <a:endParaRPr lang="en-US" altLang="en-US" sz="3200" b="1"/>
          </a:p>
        </p:txBody>
      </p:sp>
      <p:sp>
        <p:nvSpPr>
          <p:cNvPr id="604307" name="Line 147"/>
          <p:cNvSpPr>
            <a:spLocks noChangeShapeType="1"/>
          </p:cNvSpPr>
          <p:nvPr/>
        </p:nvSpPr>
        <p:spPr bwMode="auto">
          <a:xfrm>
            <a:off x="6580188" y="4879976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8" name="Freeform 148"/>
          <p:cNvSpPr>
            <a:spLocks/>
          </p:cNvSpPr>
          <p:nvPr/>
        </p:nvSpPr>
        <p:spPr bwMode="auto">
          <a:xfrm>
            <a:off x="6540500" y="5000626"/>
            <a:ext cx="82550" cy="85725"/>
          </a:xfrm>
          <a:custGeom>
            <a:avLst/>
            <a:gdLst>
              <a:gd name="T0" fmla="*/ 0 w 32"/>
              <a:gd name="T1" fmla="*/ 0 h 40"/>
              <a:gd name="T2" fmla="*/ 15 w 32"/>
              <a:gd name="T3" fmla="*/ 6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0" name="Rectangle 150"/>
          <p:cNvSpPr>
            <a:spLocks noChangeArrowheads="1"/>
          </p:cNvSpPr>
          <p:nvPr/>
        </p:nvSpPr>
        <p:spPr bwMode="auto">
          <a:xfrm>
            <a:off x="6238876" y="5888039"/>
            <a:ext cx="8747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1" name="Rectangle 151"/>
          <p:cNvSpPr>
            <a:spLocks noChangeArrowheads="1"/>
          </p:cNvSpPr>
          <p:nvPr/>
        </p:nvSpPr>
        <p:spPr bwMode="auto">
          <a:xfrm>
            <a:off x="6238875" y="5884864"/>
            <a:ext cx="566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read()</a:t>
            </a:r>
            <a:endParaRPr lang="en-US" altLang="en-US" sz="3200" b="1"/>
          </a:p>
        </p:txBody>
      </p:sp>
      <p:sp>
        <p:nvSpPr>
          <p:cNvPr id="604312" name="Rectangle 152"/>
          <p:cNvSpPr>
            <a:spLocks noChangeArrowheads="1"/>
          </p:cNvSpPr>
          <p:nvPr/>
        </p:nvSpPr>
        <p:spPr bwMode="auto">
          <a:xfrm>
            <a:off x="6024564" y="5780089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3" name="Line 153"/>
          <p:cNvSpPr>
            <a:spLocks noChangeShapeType="1"/>
          </p:cNvSpPr>
          <p:nvPr/>
        </p:nvSpPr>
        <p:spPr bwMode="auto">
          <a:xfrm>
            <a:off x="6580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4" name="Freeform 154"/>
          <p:cNvSpPr>
            <a:spLocks/>
          </p:cNvSpPr>
          <p:nvPr/>
        </p:nvSpPr>
        <p:spPr bwMode="auto">
          <a:xfrm>
            <a:off x="6540500" y="5689601"/>
            <a:ext cx="82550" cy="87313"/>
          </a:xfrm>
          <a:custGeom>
            <a:avLst/>
            <a:gdLst>
              <a:gd name="T0" fmla="*/ 0 w 32"/>
              <a:gd name="T1" fmla="*/ 0 h 40"/>
              <a:gd name="T2" fmla="*/ 15 w 32"/>
              <a:gd name="T3" fmla="*/ 7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5" name="Text Box 155"/>
          <p:cNvSpPr txBox="1">
            <a:spLocks noChangeArrowheads="1"/>
          </p:cNvSpPr>
          <p:nvPr/>
        </p:nvSpPr>
        <p:spPr bwMode="auto">
          <a:xfrm>
            <a:off x="3931983" y="1116809"/>
            <a:ext cx="803392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Data Transfer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or server call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write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to transmit data into a connected socket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write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specifies: socket descriptor; pointer to a buffer; amount of data; flags to control transmission behavior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write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# bytes transferred (success); or -1 (failure); blocks until all data transferred</a:t>
            </a:r>
          </a:p>
        </p:txBody>
      </p:sp>
      <p:grpSp>
        <p:nvGrpSpPr>
          <p:cNvPr id="604317" name="Group 157"/>
          <p:cNvGrpSpPr>
            <a:grpSpLocks/>
          </p:cNvGrpSpPr>
          <p:nvPr/>
        </p:nvGrpSpPr>
        <p:grpSpPr bwMode="auto">
          <a:xfrm>
            <a:off x="2373313" y="6245226"/>
            <a:ext cx="1160462" cy="379413"/>
            <a:chOff x="535" y="3742"/>
            <a:chExt cx="731" cy="239"/>
          </a:xfrm>
        </p:grpSpPr>
        <p:sp>
          <p:nvSpPr>
            <p:cNvPr id="604318" name="Rectangle 158"/>
            <p:cNvSpPr>
              <a:spLocks noChangeArrowheads="1"/>
            </p:cNvSpPr>
            <p:nvPr/>
          </p:nvSpPr>
          <p:spPr bwMode="auto">
            <a:xfrm>
              <a:off x="635" y="3810"/>
              <a:ext cx="6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19" name="Rectangle 159"/>
            <p:cNvSpPr>
              <a:spLocks noChangeArrowheads="1"/>
            </p:cNvSpPr>
            <p:nvPr/>
          </p:nvSpPr>
          <p:spPr bwMode="auto">
            <a:xfrm>
              <a:off x="635" y="3807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604320" name="Rectangle 160"/>
            <p:cNvSpPr>
              <a:spLocks noChangeArrowheads="1"/>
            </p:cNvSpPr>
            <p:nvPr/>
          </p:nvSpPr>
          <p:spPr bwMode="auto">
            <a:xfrm>
              <a:off x="535" y="3742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321" name="Line 161"/>
          <p:cNvSpPr>
            <a:spLocks noChangeShapeType="1"/>
          </p:cNvSpPr>
          <p:nvPr/>
        </p:nvSpPr>
        <p:spPr bwMode="auto">
          <a:xfrm>
            <a:off x="2971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32" name="Rectangle 24"/>
          <p:cNvSpPr>
            <a:spLocks noChangeArrowheads="1"/>
          </p:cNvSpPr>
          <p:nvPr/>
        </p:nvSpPr>
        <p:spPr bwMode="auto">
          <a:xfrm>
            <a:off x="2373314" y="5162550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355" name="Rectangle 147"/>
          <p:cNvSpPr>
            <a:spLocks noChangeArrowheads="1"/>
          </p:cNvSpPr>
          <p:nvPr/>
        </p:nvSpPr>
        <p:spPr bwMode="auto">
          <a:xfrm>
            <a:off x="6024564" y="5780089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0" name="Rectangle 2"/>
          <p:cNvSpPr>
            <a:spLocks noChangeArrowheads="1"/>
          </p:cNvSpPr>
          <p:nvPr/>
        </p:nvSpPr>
        <p:spPr bwMode="auto">
          <a:xfrm>
            <a:off x="2373314" y="571341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1" name="Rectangle 3"/>
          <p:cNvSpPr>
            <a:spLocks noChangeArrowheads="1"/>
          </p:cNvSpPr>
          <p:nvPr/>
        </p:nvSpPr>
        <p:spPr bwMode="auto">
          <a:xfrm>
            <a:off x="6024564" y="5091114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6024564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3" name="Rectangle 5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4" name="Rectangle 6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15" name="Rectangle 7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6" name="Rectangle 8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6217" name="Rectangle 9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606218" name="Rectangle 10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19" name="Rectangle 11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606220" name="Group 12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606221" name="Rectangle 13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22" name="Rectangle 14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606223" name="Rectangle 15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6224" name="Rectangle 16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25" name="Rectangle 17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606226" name="Line 18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27" name="Freeform 19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28" name="Rectangle 20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29" name="Rectangle 21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0" name="Rectangle 22"/>
          <p:cNvSpPr>
            <a:spLocks noChangeArrowheads="1"/>
          </p:cNvSpPr>
          <p:nvPr/>
        </p:nvSpPr>
        <p:spPr bwMode="auto">
          <a:xfrm>
            <a:off x="2593976" y="5270500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1" name="Rectangle 23"/>
          <p:cNvSpPr>
            <a:spLocks noChangeArrowheads="1"/>
          </p:cNvSpPr>
          <p:nvPr/>
        </p:nvSpPr>
        <p:spPr bwMode="auto">
          <a:xfrm>
            <a:off x="2587625" y="5265739"/>
            <a:ext cx="566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read()</a:t>
            </a:r>
            <a:endParaRPr lang="en-US" altLang="en-US" sz="3200" b="1"/>
          </a:p>
        </p:txBody>
      </p:sp>
      <p:sp>
        <p:nvSpPr>
          <p:cNvPr id="606233" name="Line 25"/>
          <p:cNvSpPr>
            <a:spLocks noChangeShapeType="1"/>
          </p:cNvSpPr>
          <p:nvPr/>
        </p:nvSpPr>
        <p:spPr bwMode="auto">
          <a:xfrm>
            <a:off x="2933701" y="4725989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4" name="Freeform 26"/>
          <p:cNvSpPr>
            <a:spLocks/>
          </p:cNvSpPr>
          <p:nvPr/>
        </p:nvSpPr>
        <p:spPr bwMode="auto">
          <a:xfrm>
            <a:off x="2890838" y="5072064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5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5" name="Rectangle 27"/>
          <p:cNvSpPr>
            <a:spLocks noChangeArrowheads="1"/>
          </p:cNvSpPr>
          <p:nvPr/>
        </p:nvSpPr>
        <p:spPr bwMode="auto">
          <a:xfrm>
            <a:off x="6178550" y="6456364"/>
            <a:ext cx="10048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6" name="Rectangle 28"/>
          <p:cNvSpPr>
            <a:spLocks noChangeArrowheads="1"/>
          </p:cNvSpPr>
          <p:nvPr/>
        </p:nvSpPr>
        <p:spPr bwMode="auto">
          <a:xfrm>
            <a:off x="6178551" y="6453189"/>
            <a:ext cx="6187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close()</a:t>
            </a:r>
            <a:endParaRPr lang="en-US" altLang="en-US" sz="3200" b="1"/>
          </a:p>
        </p:txBody>
      </p:sp>
      <p:sp>
        <p:nvSpPr>
          <p:cNvPr id="606237" name="Rectangle 29"/>
          <p:cNvSpPr>
            <a:spLocks noChangeArrowheads="1"/>
          </p:cNvSpPr>
          <p:nvPr/>
        </p:nvSpPr>
        <p:spPr bwMode="auto">
          <a:xfrm>
            <a:off x="6024564" y="6348414"/>
            <a:ext cx="112553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8" name="Line 30"/>
          <p:cNvSpPr>
            <a:spLocks noChangeShapeType="1"/>
          </p:cNvSpPr>
          <p:nvPr/>
        </p:nvSpPr>
        <p:spPr bwMode="auto">
          <a:xfrm>
            <a:off x="6580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39" name="Freeform 31"/>
          <p:cNvSpPr>
            <a:spLocks/>
          </p:cNvSpPr>
          <p:nvPr/>
        </p:nvSpPr>
        <p:spPr bwMode="auto">
          <a:xfrm>
            <a:off x="6540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15 w 32"/>
              <a:gd name="T3" fmla="*/ 8 h 41"/>
              <a:gd name="T4" fmla="*/ 32 w 32"/>
              <a:gd name="T5" fmla="*/ 0 h 41"/>
              <a:gd name="T6" fmla="*/ 15 w 32"/>
              <a:gd name="T7" fmla="*/ 41 h 41"/>
              <a:gd name="T8" fmla="*/ 0 w 32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6240" name="Group 32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606241" name="Freeform 33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2" name="Freeform 34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3" name="Freeform 35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4" name="Freeform 36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5" name="Freeform 37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6" name="Freeform 38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7" name="Freeform 39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8" name="Freeform 40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9" name="Freeform 41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0" name="Freeform 42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1" name="Freeform 43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2" name="Freeform 44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3" name="Freeform 45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4" name="Freeform 46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5" name="Freeform 47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6" name="Freeform 48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7" name="Freeform 49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8" name="Freeform 50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9" name="Freeform 51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0" name="Freeform 52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1" name="Freeform 53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2" name="Rectangle 54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3" name="Freeform 55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4" name="Freeform 56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5" name="Rectangle 57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6" name="Rectangle 58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606267" name="Group 59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606268" name="Rectangle 60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9" name="Freeform 61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0" name="Freeform 62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1" name="Freeform 63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2" name="Freeform 64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3" name="Freeform 65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4" name="Freeform 66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5" name="Freeform 67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6" name="Freeform 68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7" name="Freeform 69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8" name="Freeform 70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9" name="Freeform 71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0" name="Freeform 72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1" name="Freeform 73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2" name="Freeform 74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3" name="Freeform 75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4" name="Freeform 76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5" name="Freeform 77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6" name="Freeform 78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7" name="Freeform 79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8" name="Freeform 80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9" name="Rectangle 81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90" name="Freeform 82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91" name="Rectangle 83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92" name="Rectangle 84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606293" name="Rectangle 85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94" name="Rectangle 86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6295" name="Rectangle 87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96" name="Rectangle 88"/>
          <p:cNvSpPr>
            <a:spLocks noChangeArrowheads="1"/>
          </p:cNvSpPr>
          <p:nvPr/>
        </p:nvSpPr>
        <p:spPr bwMode="auto">
          <a:xfrm>
            <a:off x="6281738" y="3611564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6297" name="Rectangle 89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98" name="Rectangle 90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606299" name="Line 91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00" name="Freeform 92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01" name="Line 93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02" name="Freeform 94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03" name="Rectangle 95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04" name="Rectangle 96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606305" name="Group 97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606306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606307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08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6309" name="Line 101"/>
          <p:cNvSpPr>
            <a:spLocks noChangeShapeType="1"/>
          </p:cNvSpPr>
          <p:nvPr/>
        </p:nvSpPr>
        <p:spPr bwMode="auto">
          <a:xfrm>
            <a:off x="2933701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0" name="Freeform 102"/>
          <p:cNvSpPr>
            <a:spLocks/>
          </p:cNvSpPr>
          <p:nvPr/>
        </p:nvSpPr>
        <p:spPr bwMode="auto">
          <a:xfrm>
            <a:off x="2890838" y="5622926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6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1" name="Rectangle 103"/>
          <p:cNvSpPr>
            <a:spLocks noChangeArrowheads="1"/>
          </p:cNvSpPr>
          <p:nvPr/>
        </p:nvSpPr>
        <p:spPr bwMode="auto">
          <a:xfrm>
            <a:off x="2532063" y="5816600"/>
            <a:ext cx="100171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2" name="Rectangle 104"/>
          <p:cNvSpPr>
            <a:spLocks noChangeArrowheads="1"/>
          </p:cNvSpPr>
          <p:nvPr/>
        </p:nvSpPr>
        <p:spPr bwMode="auto">
          <a:xfrm>
            <a:off x="2532064" y="5816601"/>
            <a:ext cx="629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write()</a:t>
            </a:r>
            <a:endParaRPr lang="en-US" altLang="en-US" sz="3200" b="1"/>
          </a:p>
        </p:txBody>
      </p:sp>
      <p:sp>
        <p:nvSpPr>
          <p:cNvPr id="606313" name="Rectangle 105"/>
          <p:cNvSpPr>
            <a:spLocks noChangeArrowheads="1"/>
          </p:cNvSpPr>
          <p:nvPr/>
        </p:nvSpPr>
        <p:spPr bwMode="auto">
          <a:xfrm>
            <a:off x="6062663" y="4630738"/>
            <a:ext cx="125571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4" name="Rectangle 106"/>
          <p:cNvSpPr>
            <a:spLocks noChangeArrowheads="1"/>
          </p:cNvSpPr>
          <p:nvPr/>
        </p:nvSpPr>
        <p:spPr bwMode="auto">
          <a:xfrm>
            <a:off x="6062663" y="4625976"/>
            <a:ext cx="8925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connect()</a:t>
            </a:r>
            <a:endParaRPr lang="en-US" altLang="en-US" sz="3200" b="1"/>
          </a:p>
        </p:txBody>
      </p:sp>
      <p:sp>
        <p:nvSpPr>
          <p:cNvPr id="606315" name="Line 107"/>
          <p:cNvSpPr>
            <a:spLocks noChangeShapeType="1"/>
          </p:cNvSpPr>
          <p:nvPr/>
        </p:nvSpPr>
        <p:spPr bwMode="auto">
          <a:xfrm>
            <a:off x="6580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6" name="Freeform 108"/>
          <p:cNvSpPr>
            <a:spLocks/>
          </p:cNvSpPr>
          <p:nvPr/>
        </p:nvSpPr>
        <p:spPr bwMode="auto">
          <a:xfrm>
            <a:off x="6540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7" name="Rectangle 109"/>
          <p:cNvSpPr>
            <a:spLocks noChangeArrowheads="1"/>
          </p:cNvSpPr>
          <p:nvPr/>
        </p:nvSpPr>
        <p:spPr bwMode="auto">
          <a:xfrm>
            <a:off x="5894388" y="4767264"/>
            <a:ext cx="31750" cy="206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18" name="Freeform 110"/>
          <p:cNvSpPr>
            <a:spLocks/>
          </p:cNvSpPr>
          <p:nvPr/>
        </p:nvSpPr>
        <p:spPr bwMode="auto">
          <a:xfrm>
            <a:off x="5880101" y="4730751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6319" name="Group 111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606320" name="Rectangle 112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1" name="Rectangle 113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2" name="Rectangle 114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3" name="Rectangle 115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4" name="Rectangle 116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5" name="Rectangle 117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6" name="Rectangle 118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7" name="Rectangle 119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8" name="Rectangle 120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29" name="Rectangle 121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0" name="Rectangle 122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1" name="Rectangle 123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2" name="Rectangle 124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3" name="Rectangle 125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4" name="Rectangle 126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5" name="Rectangle 127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6" name="Rectangle 128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7" name="Rectangle 129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8" name="Rectangle 130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39" name="Rectangle 131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0" name="Rectangle 132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1" name="Rectangle 133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2" name="Rectangle 134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3" name="Rectangle 135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4" name="Rectangle 136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5" name="Rectangle 137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6" name="Freeform 138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7" name="Rectangle 139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48" name="Rectangle 140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sp>
        <p:nvSpPr>
          <p:cNvPr id="606349" name="Rectangle 141"/>
          <p:cNvSpPr>
            <a:spLocks noChangeArrowheads="1"/>
          </p:cNvSpPr>
          <p:nvPr/>
        </p:nvSpPr>
        <p:spPr bwMode="auto">
          <a:xfrm>
            <a:off x="6178550" y="5199063"/>
            <a:ext cx="1004888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50" name="Rectangle 142"/>
          <p:cNvSpPr>
            <a:spLocks noChangeArrowheads="1"/>
          </p:cNvSpPr>
          <p:nvPr/>
        </p:nvSpPr>
        <p:spPr bwMode="auto">
          <a:xfrm>
            <a:off x="6178551" y="5194301"/>
            <a:ext cx="629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write()</a:t>
            </a:r>
            <a:endParaRPr lang="en-US" altLang="en-US" sz="3200" b="1"/>
          </a:p>
        </p:txBody>
      </p:sp>
      <p:sp>
        <p:nvSpPr>
          <p:cNvPr id="606351" name="Line 143"/>
          <p:cNvSpPr>
            <a:spLocks noChangeShapeType="1"/>
          </p:cNvSpPr>
          <p:nvPr/>
        </p:nvSpPr>
        <p:spPr bwMode="auto">
          <a:xfrm>
            <a:off x="6580188" y="4879976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52" name="Freeform 144"/>
          <p:cNvSpPr>
            <a:spLocks/>
          </p:cNvSpPr>
          <p:nvPr/>
        </p:nvSpPr>
        <p:spPr bwMode="auto">
          <a:xfrm>
            <a:off x="6540500" y="5000626"/>
            <a:ext cx="82550" cy="85725"/>
          </a:xfrm>
          <a:custGeom>
            <a:avLst/>
            <a:gdLst>
              <a:gd name="T0" fmla="*/ 0 w 32"/>
              <a:gd name="T1" fmla="*/ 0 h 40"/>
              <a:gd name="T2" fmla="*/ 15 w 32"/>
              <a:gd name="T3" fmla="*/ 6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53" name="Rectangle 145"/>
          <p:cNvSpPr>
            <a:spLocks noChangeArrowheads="1"/>
          </p:cNvSpPr>
          <p:nvPr/>
        </p:nvSpPr>
        <p:spPr bwMode="auto">
          <a:xfrm>
            <a:off x="6238876" y="5888039"/>
            <a:ext cx="8747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54" name="Rectangle 146"/>
          <p:cNvSpPr>
            <a:spLocks noChangeArrowheads="1"/>
          </p:cNvSpPr>
          <p:nvPr/>
        </p:nvSpPr>
        <p:spPr bwMode="auto">
          <a:xfrm>
            <a:off x="6238875" y="5884864"/>
            <a:ext cx="566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read()</a:t>
            </a:r>
            <a:endParaRPr lang="en-US" altLang="en-US" sz="3200" b="1"/>
          </a:p>
        </p:txBody>
      </p:sp>
      <p:sp>
        <p:nvSpPr>
          <p:cNvPr id="606356" name="Line 148"/>
          <p:cNvSpPr>
            <a:spLocks noChangeShapeType="1"/>
          </p:cNvSpPr>
          <p:nvPr/>
        </p:nvSpPr>
        <p:spPr bwMode="auto">
          <a:xfrm>
            <a:off x="6580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57" name="Freeform 149"/>
          <p:cNvSpPr>
            <a:spLocks/>
          </p:cNvSpPr>
          <p:nvPr/>
        </p:nvSpPr>
        <p:spPr bwMode="auto">
          <a:xfrm>
            <a:off x="6540500" y="5689601"/>
            <a:ext cx="82550" cy="87313"/>
          </a:xfrm>
          <a:custGeom>
            <a:avLst/>
            <a:gdLst>
              <a:gd name="T0" fmla="*/ 0 w 32"/>
              <a:gd name="T1" fmla="*/ 0 h 40"/>
              <a:gd name="T2" fmla="*/ 15 w 32"/>
              <a:gd name="T3" fmla="*/ 7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58" name="Text Box 150"/>
          <p:cNvSpPr txBox="1">
            <a:spLocks noChangeArrowheads="1"/>
          </p:cNvSpPr>
          <p:nvPr/>
        </p:nvSpPr>
        <p:spPr bwMode="auto">
          <a:xfrm>
            <a:off x="4040188" y="1028818"/>
            <a:ext cx="785684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Data Transfer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or server call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read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to receive data from a connected socket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read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specifies: socket descriptor; pointer to a buffer; amount of data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read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# bytes read (success); or -1 (failure);  blocks if no data arrives</a:t>
            </a:r>
          </a:p>
        </p:txBody>
      </p:sp>
      <p:grpSp>
        <p:nvGrpSpPr>
          <p:cNvPr id="606359" name="Group 151"/>
          <p:cNvGrpSpPr>
            <a:grpSpLocks/>
          </p:cNvGrpSpPr>
          <p:nvPr/>
        </p:nvGrpSpPr>
        <p:grpSpPr bwMode="auto">
          <a:xfrm>
            <a:off x="2373313" y="6245226"/>
            <a:ext cx="1160462" cy="379413"/>
            <a:chOff x="535" y="3742"/>
            <a:chExt cx="731" cy="239"/>
          </a:xfrm>
        </p:grpSpPr>
        <p:sp>
          <p:nvSpPr>
            <p:cNvPr id="606360" name="Rectangle 152"/>
            <p:cNvSpPr>
              <a:spLocks noChangeArrowheads="1"/>
            </p:cNvSpPr>
            <p:nvPr/>
          </p:nvSpPr>
          <p:spPr bwMode="auto">
            <a:xfrm>
              <a:off x="635" y="3810"/>
              <a:ext cx="6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61" name="Rectangle 153"/>
            <p:cNvSpPr>
              <a:spLocks noChangeArrowheads="1"/>
            </p:cNvSpPr>
            <p:nvPr/>
          </p:nvSpPr>
          <p:spPr bwMode="auto">
            <a:xfrm>
              <a:off x="635" y="3807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606362" name="Rectangle 154"/>
            <p:cNvSpPr>
              <a:spLocks noChangeArrowheads="1"/>
            </p:cNvSpPr>
            <p:nvPr/>
          </p:nvSpPr>
          <p:spPr bwMode="auto">
            <a:xfrm>
              <a:off x="535" y="3742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6363" name="Line 155"/>
          <p:cNvSpPr>
            <a:spLocks noChangeShapeType="1"/>
          </p:cNvSpPr>
          <p:nvPr/>
        </p:nvSpPr>
        <p:spPr bwMode="auto">
          <a:xfrm>
            <a:off x="2971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364" name="Text Box 156"/>
          <p:cNvSpPr txBox="1">
            <a:spLocks noChangeArrowheads="1"/>
          </p:cNvSpPr>
          <p:nvPr/>
        </p:nvSpPr>
        <p:spPr bwMode="auto">
          <a:xfrm>
            <a:off x="7696200" y="4114801"/>
            <a:ext cx="2667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/>
              <a:t>Note:   </a:t>
            </a:r>
            <a:r>
              <a:rPr lang="en-US" altLang="en-US" b="1">
                <a:solidFill>
                  <a:srgbClr val="FF33CC"/>
                </a:solidFill>
                <a:latin typeface="Courier New" panose="02070309020205020404" pitchFamily="49" charset="0"/>
              </a:rPr>
              <a:t>write</a:t>
            </a:r>
            <a:r>
              <a:rPr lang="en-US" altLang="en-US"/>
              <a:t> and </a:t>
            </a:r>
            <a:r>
              <a:rPr lang="en-US" altLang="en-US" b="1">
                <a:solidFill>
                  <a:srgbClr val="FF33CC"/>
                </a:solidFill>
                <a:latin typeface="Courier New" panose="02070309020205020404" pitchFamily="49" charset="0"/>
              </a:rPr>
              <a:t>read</a:t>
            </a:r>
            <a:r>
              <a:rPr lang="en-US" altLang="en-US"/>
              <a:t> can be called multiple times to transfer byte streams in both directions</a:t>
            </a:r>
          </a:p>
        </p:txBody>
      </p:sp>
    </p:spTree>
    <p:extLst>
      <p:ext uri="{BB962C8B-B14F-4D97-AF65-F5344CB8AC3E}">
        <p14:creationId xmlns:p14="http://schemas.microsoft.com/office/powerpoint/2010/main" val="311281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86" name="Rectangle 30"/>
          <p:cNvSpPr>
            <a:spLocks noChangeArrowheads="1"/>
          </p:cNvSpPr>
          <p:nvPr/>
        </p:nvSpPr>
        <p:spPr bwMode="auto">
          <a:xfrm>
            <a:off x="6024564" y="6348414"/>
            <a:ext cx="1125537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58" name="Rectangle 2"/>
          <p:cNvSpPr>
            <a:spLocks noChangeArrowheads="1"/>
          </p:cNvSpPr>
          <p:nvPr/>
        </p:nvSpPr>
        <p:spPr bwMode="auto">
          <a:xfrm>
            <a:off x="2373314" y="51625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59" name="Rectangle 3"/>
          <p:cNvSpPr>
            <a:spLocks noChangeArrowheads="1"/>
          </p:cNvSpPr>
          <p:nvPr/>
        </p:nvSpPr>
        <p:spPr bwMode="auto">
          <a:xfrm>
            <a:off x="6024564" y="5780089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2373314" y="571341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1" name="Rectangle 5"/>
          <p:cNvSpPr>
            <a:spLocks noChangeArrowheads="1"/>
          </p:cNvSpPr>
          <p:nvPr/>
        </p:nvSpPr>
        <p:spPr bwMode="auto">
          <a:xfrm>
            <a:off x="6024564" y="5091114"/>
            <a:ext cx="1125537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2" name="Rectangle 6"/>
          <p:cNvSpPr>
            <a:spLocks noChangeArrowheads="1"/>
          </p:cNvSpPr>
          <p:nvPr/>
        </p:nvSpPr>
        <p:spPr bwMode="auto">
          <a:xfrm>
            <a:off x="6024564" y="4527550"/>
            <a:ext cx="1125537" cy="35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3" name="Rectangle 7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4" name="Rectangle 8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5" name="Rectangle 9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6" name="Rectangle 10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267" name="Rectangle 11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608268" name="Rectangle 12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9" name="Rectangle 13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608270" name="Group 14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608271" name="Rectangle 15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72" name="Rectangle 16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608273" name="Rectangle 17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8274" name="Rectangle 18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75" name="Rectangle 19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608276" name="Line 20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77" name="Freeform 21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78" name="Rectangle 22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79" name="Rectangle 23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80" name="Rectangle 24"/>
          <p:cNvSpPr>
            <a:spLocks noChangeArrowheads="1"/>
          </p:cNvSpPr>
          <p:nvPr/>
        </p:nvSpPr>
        <p:spPr bwMode="auto">
          <a:xfrm>
            <a:off x="2593976" y="5270500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81" name="Rectangle 25"/>
          <p:cNvSpPr>
            <a:spLocks noChangeArrowheads="1"/>
          </p:cNvSpPr>
          <p:nvPr/>
        </p:nvSpPr>
        <p:spPr bwMode="auto">
          <a:xfrm>
            <a:off x="2587625" y="5265739"/>
            <a:ext cx="566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read()</a:t>
            </a:r>
            <a:endParaRPr lang="en-US" altLang="en-US" sz="3200" b="1"/>
          </a:p>
        </p:txBody>
      </p:sp>
      <p:sp>
        <p:nvSpPr>
          <p:cNvPr id="608282" name="Line 26"/>
          <p:cNvSpPr>
            <a:spLocks noChangeShapeType="1"/>
          </p:cNvSpPr>
          <p:nvPr/>
        </p:nvSpPr>
        <p:spPr bwMode="auto">
          <a:xfrm>
            <a:off x="2933701" y="4725989"/>
            <a:ext cx="3175" cy="369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83" name="Freeform 27"/>
          <p:cNvSpPr>
            <a:spLocks/>
          </p:cNvSpPr>
          <p:nvPr/>
        </p:nvSpPr>
        <p:spPr bwMode="auto">
          <a:xfrm>
            <a:off x="2890838" y="5072064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5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0">
                <a:moveTo>
                  <a:pt x="0" y="0"/>
                </a:moveTo>
                <a:lnTo>
                  <a:pt x="17" y="5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84" name="Rectangle 28"/>
          <p:cNvSpPr>
            <a:spLocks noChangeArrowheads="1"/>
          </p:cNvSpPr>
          <p:nvPr/>
        </p:nvSpPr>
        <p:spPr bwMode="auto">
          <a:xfrm>
            <a:off x="6178550" y="6456364"/>
            <a:ext cx="10048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85" name="Rectangle 29"/>
          <p:cNvSpPr>
            <a:spLocks noChangeArrowheads="1"/>
          </p:cNvSpPr>
          <p:nvPr/>
        </p:nvSpPr>
        <p:spPr bwMode="auto">
          <a:xfrm>
            <a:off x="6178551" y="6453189"/>
            <a:ext cx="6187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close()</a:t>
            </a:r>
            <a:endParaRPr lang="en-US" altLang="en-US" sz="3200" b="1"/>
          </a:p>
        </p:txBody>
      </p:sp>
      <p:sp>
        <p:nvSpPr>
          <p:cNvPr id="608287" name="Line 31"/>
          <p:cNvSpPr>
            <a:spLocks noChangeShapeType="1"/>
          </p:cNvSpPr>
          <p:nvPr/>
        </p:nvSpPr>
        <p:spPr bwMode="auto">
          <a:xfrm>
            <a:off x="6580188" y="6154738"/>
            <a:ext cx="4762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88" name="Freeform 32"/>
          <p:cNvSpPr>
            <a:spLocks/>
          </p:cNvSpPr>
          <p:nvPr/>
        </p:nvSpPr>
        <p:spPr bwMode="auto">
          <a:xfrm>
            <a:off x="6540500" y="6273800"/>
            <a:ext cx="82550" cy="88900"/>
          </a:xfrm>
          <a:custGeom>
            <a:avLst/>
            <a:gdLst>
              <a:gd name="T0" fmla="*/ 0 w 32"/>
              <a:gd name="T1" fmla="*/ 0 h 41"/>
              <a:gd name="T2" fmla="*/ 15 w 32"/>
              <a:gd name="T3" fmla="*/ 8 h 41"/>
              <a:gd name="T4" fmla="*/ 32 w 32"/>
              <a:gd name="T5" fmla="*/ 0 h 41"/>
              <a:gd name="T6" fmla="*/ 15 w 32"/>
              <a:gd name="T7" fmla="*/ 41 h 41"/>
              <a:gd name="T8" fmla="*/ 0 w 32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1">
                <a:moveTo>
                  <a:pt x="0" y="0"/>
                </a:moveTo>
                <a:lnTo>
                  <a:pt x="15" y="8"/>
                </a:lnTo>
                <a:lnTo>
                  <a:pt x="32" y="0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8289" name="Group 33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608290" name="Freeform 34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1" name="Freeform 35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2" name="Freeform 36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3" name="Freeform 37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4" name="Freeform 38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5" name="Freeform 39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6" name="Freeform 40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7" name="Freeform 41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8" name="Freeform 42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299" name="Freeform 43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0" name="Freeform 44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1" name="Freeform 45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2" name="Freeform 46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3" name="Freeform 47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4" name="Freeform 48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5" name="Freeform 49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6" name="Freeform 50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7" name="Freeform 51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8" name="Freeform 52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09" name="Freeform 53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0" name="Freeform 54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1" name="Rectangle 55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2" name="Freeform 56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3" name="Freeform 57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4" name="Rectangle 58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5" name="Rectangle 59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608316" name="Group 60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608317" name="Rectangle 61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8" name="Freeform 62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19" name="Freeform 63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0" name="Freeform 64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1" name="Freeform 65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2" name="Freeform 66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3" name="Freeform 67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4" name="Freeform 68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5" name="Freeform 69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6" name="Freeform 70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7" name="Freeform 71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8" name="Freeform 72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29" name="Freeform 73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0" name="Freeform 74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1" name="Freeform 75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2" name="Freeform 76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3" name="Freeform 77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4" name="Freeform 78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5" name="Freeform 79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6" name="Freeform 80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7" name="Freeform 81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8" name="Rectangle 82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39" name="Freeform 83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40" name="Rectangle 84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41" name="Rectangle 85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608342" name="Rectangle 86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43" name="Rectangle 87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8344" name="Rectangle 88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45" name="Rectangle 89"/>
          <p:cNvSpPr>
            <a:spLocks noChangeArrowheads="1"/>
          </p:cNvSpPr>
          <p:nvPr/>
        </p:nvSpPr>
        <p:spPr bwMode="auto">
          <a:xfrm>
            <a:off x="6281738" y="3611564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608346" name="Rectangle 90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47" name="Rectangle 91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608348" name="Line 92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49" name="Freeform 93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50" name="Line 94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51" name="Freeform 95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52" name="Rectangle 96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53" name="Rectangle 97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608354" name="Group 98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608355" name="Rectangle 99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608356" name="Line 100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57" name="Freeform 101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8358" name="Line 102"/>
          <p:cNvSpPr>
            <a:spLocks noChangeShapeType="1"/>
          </p:cNvSpPr>
          <p:nvPr/>
        </p:nvSpPr>
        <p:spPr bwMode="auto">
          <a:xfrm>
            <a:off x="2933701" y="5519738"/>
            <a:ext cx="3175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59" name="Freeform 103"/>
          <p:cNvSpPr>
            <a:spLocks/>
          </p:cNvSpPr>
          <p:nvPr/>
        </p:nvSpPr>
        <p:spPr bwMode="auto">
          <a:xfrm>
            <a:off x="2890838" y="5622926"/>
            <a:ext cx="87312" cy="85725"/>
          </a:xfrm>
          <a:custGeom>
            <a:avLst/>
            <a:gdLst>
              <a:gd name="T0" fmla="*/ 0 w 34"/>
              <a:gd name="T1" fmla="*/ 0 h 40"/>
              <a:gd name="T2" fmla="*/ 17 w 34"/>
              <a:gd name="T3" fmla="*/ 6 h 40"/>
              <a:gd name="T4" fmla="*/ 34 w 34"/>
              <a:gd name="T5" fmla="*/ 0 h 40"/>
              <a:gd name="T6" fmla="*/ 17 w 34"/>
              <a:gd name="T7" fmla="*/ 40 h 40"/>
              <a:gd name="T8" fmla="*/ 0 w 34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0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60" name="Rectangle 104"/>
          <p:cNvSpPr>
            <a:spLocks noChangeArrowheads="1"/>
          </p:cNvSpPr>
          <p:nvPr/>
        </p:nvSpPr>
        <p:spPr bwMode="auto">
          <a:xfrm>
            <a:off x="2532063" y="5816600"/>
            <a:ext cx="100171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61" name="Rectangle 105"/>
          <p:cNvSpPr>
            <a:spLocks noChangeArrowheads="1"/>
          </p:cNvSpPr>
          <p:nvPr/>
        </p:nvSpPr>
        <p:spPr bwMode="auto">
          <a:xfrm>
            <a:off x="2532064" y="5816601"/>
            <a:ext cx="629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write()</a:t>
            </a:r>
            <a:endParaRPr lang="en-US" altLang="en-US" sz="3200" b="1"/>
          </a:p>
        </p:txBody>
      </p:sp>
      <p:sp>
        <p:nvSpPr>
          <p:cNvPr id="608362" name="Rectangle 106"/>
          <p:cNvSpPr>
            <a:spLocks noChangeArrowheads="1"/>
          </p:cNvSpPr>
          <p:nvPr/>
        </p:nvSpPr>
        <p:spPr bwMode="auto">
          <a:xfrm>
            <a:off x="6062663" y="4630738"/>
            <a:ext cx="125571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63" name="Rectangle 107"/>
          <p:cNvSpPr>
            <a:spLocks noChangeArrowheads="1"/>
          </p:cNvSpPr>
          <p:nvPr/>
        </p:nvSpPr>
        <p:spPr bwMode="auto">
          <a:xfrm>
            <a:off x="6062663" y="4625976"/>
            <a:ext cx="8925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connect()</a:t>
            </a:r>
            <a:endParaRPr lang="en-US" altLang="en-US" sz="3200" b="1"/>
          </a:p>
        </p:txBody>
      </p:sp>
      <p:sp>
        <p:nvSpPr>
          <p:cNvPr id="608364" name="Line 108"/>
          <p:cNvSpPr>
            <a:spLocks noChangeShapeType="1"/>
          </p:cNvSpPr>
          <p:nvPr/>
        </p:nvSpPr>
        <p:spPr bwMode="auto">
          <a:xfrm>
            <a:off x="6580188" y="4278313"/>
            <a:ext cx="4762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65" name="Freeform 109"/>
          <p:cNvSpPr>
            <a:spLocks/>
          </p:cNvSpPr>
          <p:nvPr/>
        </p:nvSpPr>
        <p:spPr bwMode="auto">
          <a:xfrm>
            <a:off x="6540500" y="4451350"/>
            <a:ext cx="82550" cy="84138"/>
          </a:xfrm>
          <a:custGeom>
            <a:avLst/>
            <a:gdLst>
              <a:gd name="T0" fmla="*/ 0 w 32"/>
              <a:gd name="T1" fmla="*/ 0 h 39"/>
              <a:gd name="T2" fmla="*/ 15 w 32"/>
              <a:gd name="T3" fmla="*/ 6 h 39"/>
              <a:gd name="T4" fmla="*/ 32 w 32"/>
              <a:gd name="T5" fmla="*/ 0 h 39"/>
              <a:gd name="T6" fmla="*/ 15 w 32"/>
              <a:gd name="T7" fmla="*/ 39 h 39"/>
              <a:gd name="T8" fmla="*/ 0 w 32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9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66" name="Rectangle 110"/>
          <p:cNvSpPr>
            <a:spLocks noChangeArrowheads="1"/>
          </p:cNvSpPr>
          <p:nvPr/>
        </p:nvSpPr>
        <p:spPr bwMode="auto">
          <a:xfrm>
            <a:off x="5894388" y="4767264"/>
            <a:ext cx="31750" cy="206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67" name="Freeform 111"/>
          <p:cNvSpPr>
            <a:spLocks/>
          </p:cNvSpPr>
          <p:nvPr/>
        </p:nvSpPr>
        <p:spPr bwMode="auto">
          <a:xfrm>
            <a:off x="5880101" y="4730751"/>
            <a:ext cx="138113" cy="93663"/>
          </a:xfrm>
          <a:custGeom>
            <a:avLst/>
            <a:gdLst>
              <a:gd name="T0" fmla="*/ 0 w 54"/>
              <a:gd name="T1" fmla="*/ 44 h 44"/>
              <a:gd name="T2" fmla="*/ 8 w 54"/>
              <a:gd name="T3" fmla="*/ 21 h 44"/>
              <a:gd name="T4" fmla="*/ 0 w 54"/>
              <a:gd name="T5" fmla="*/ 0 h 44"/>
              <a:gd name="T6" fmla="*/ 54 w 54"/>
              <a:gd name="T7" fmla="*/ 21 h 44"/>
              <a:gd name="T8" fmla="*/ 0 w 54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44">
                <a:moveTo>
                  <a:pt x="0" y="44"/>
                </a:moveTo>
                <a:lnTo>
                  <a:pt x="8" y="21"/>
                </a:lnTo>
                <a:lnTo>
                  <a:pt x="0" y="0"/>
                </a:lnTo>
                <a:lnTo>
                  <a:pt x="54" y="21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8368" name="Group 112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608369" name="Rectangle 113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0" name="Rectangle 114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1" name="Rectangle 115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2" name="Rectangle 116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3" name="Rectangle 117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4" name="Rectangle 118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5" name="Rectangle 119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6" name="Rectangle 120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7" name="Rectangle 121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8" name="Rectangle 122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79" name="Rectangle 123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0" name="Rectangle 124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1" name="Rectangle 125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2" name="Rectangle 126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3" name="Rectangle 127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4" name="Rectangle 128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5" name="Rectangle 129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6" name="Rectangle 130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7" name="Rectangle 131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8" name="Rectangle 132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89" name="Rectangle 133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0" name="Rectangle 134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1" name="Rectangle 135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2" name="Rectangle 136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3" name="Rectangle 137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4" name="Rectangle 138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5" name="Freeform 139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6" name="Rectangle 140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397" name="Rectangle 141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sp>
        <p:nvSpPr>
          <p:cNvPr id="608398" name="Rectangle 142"/>
          <p:cNvSpPr>
            <a:spLocks noChangeArrowheads="1"/>
          </p:cNvSpPr>
          <p:nvPr/>
        </p:nvSpPr>
        <p:spPr bwMode="auto">
          <a:xfrm>
            <a:off x="6178550" y="5199063"/>
            <a:ext cx="1004888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399" name="Rectangle 143"/>
          <p:cNvSpPr>
            <a:spLocks noChangeArrowheads="1"/>
          </p:cNvSpPr>
          <p:nvPr/>
        </p:nvSpPr>
        <p:spPr bwMode="auto">
          <a:xfrm>
            <a:off x="6178551" y="5194301"/>
            <a:ext cx="629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write()</a:t>
            </a:r>
            <a:endParaRPr lang="en-US" altLang="en-US" sz="3200" b="1"/>
          </a:p>
        </p:txBody>
      </p:sp>
      <p:sp>
        <p:nvSpPr>
          <p:cNvPr id="608400" name="Line 144"/>
          <p:cNvSpPr>
            <a:spLocks noChangeShapeType="1"/>
          </p:cNvSpPr>
          <p:nvPr/>
        </p:nvSpPr>
        <p:spPr bwMode="auto">
          <a:xfrm>
            <a:off x="6580188" y="4879976"/>
            <a:ext cx="4762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01" name="Freeform 145"/>
          <p:cNvSpPr>
            <a:spLocks/>
          </p:cNvSpPr>
          <p:nvPr/>
        </p:nvSpPr>
        <p:spPr bwMode="auto">
          <a:xfrm>
            <a:off x="6540500" y="5000626"/>
            <a:ext cx="82550" cy="85725"/>
          </a:xfrm>
          <a:custGeom>
            <a:avLst/>
            <a:gdLst>
              <a:gd name="T0" fmla="*/ 0 w 32"/>
              <a:gd name="T1" fmla="*/ 0 h 40"/>
              <a:gd name="T2" fmla="*/ 15 w 32"/>
              <a:gd name="T3" fmla="*/ 6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0">
                <a:moveTo>
                  <a:pt x="0" y="0"/>
                </a:moveTo>
                <a:lnTo>
                  <a:pt x="15" y="6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02" name="Rectangle 146"/>
          <p:cNvSpPr>
            <a:spLocks noChangeArrowheads="1"/>
          </p:cNvSpPr>
          <p:nvPr/>
        </p:nvSpPr>
        <p:spPr bwMode="auto">
          <a:xfrm>
            <a:off x="6238876" y="5888039"/>
            <a:ext cx="8747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03" name="Rectangle 147"/>
          <p:cNvSpPr>
            <a:spLocks noChangeArrowheads="1"/>
          </p:cNvSpPr>
          <p:nvPr/>
        </p:nvSpPr>
        <p:spPr bwMode="auto">
          <a:xfrm>
            <a:off x="6238875" y="5884864"/>
            <a:ext cx="566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read()</a:t>
            </a:r>
            <a:endParaRPr lang="en-US" altLang="en-US" sz="3200" b="1"/>
          </a:p>
        </p:txBody>
      </p:sp>
      <p:sp>
        <p:nvSpPr>
          <p:cNvPr id="608404" name="Line 148"/>
          <p:cNvSpPr>
            <a:spLocks noChangeShapeType="1"/>
          </p:cNvSpPr>
          <p:nvPr/>
        </p:nvSpPr>
        <p:spPr bwMode="auto">
          <a:xfrm>
            <a:off x="6580188" y="5464175"/>
            <a:ext cx="4762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05" name="Freeform 149"/>
          <p:cNvSpPr>
            <a:spLocks/>
          </p:cNvSpPr>
          <p:nvPr/>
        </p:nvSpPr>
        <p:spPr bwMode="auto">
          <a:xfrm>
            <a:off x="6540500" y="5689601"/>
            <a:ext cx="82550" cy="87313"/>
          </a:xfrm>
          <a:custGeom>
            <a:avLst/>
            <a:gdLst>
              <a:gd name="T0" fmla="*/ 0 w 32"/>
              <a:gd name="T1" fmla="*/ 0 h 40"/>
              <a:gd name="T2" fmla="*/ 15 w 32"/>
              <a:gd name="T3" fmla="*/ 7 h 40"/>
              <a:gd name="T4" fmla="*/ 32 w 32"/>
              <a:gd name="T5" fmla="*/ 0 h 40"/>
              <a:gd name="T6" fmla="*/ 15 w 32"/>
              <a:gd name="T7" fmla="*/ 40 h 40"/>
              <a:gd name="T8" fmla="*/ 0 w 32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0">
                <a:moveTo>
                  <a:pt x="0" y="0"/>
                </a:moveTo>
                <a:lnTo>
                  <a:pt x="15" y="7"/>
                </a:lnTo>
                <a:lnTo>
                  <a:pt x="32" y="0"/>
                </a:lnTo>
                <a:lnTo>
                  <a:pt x="1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06" name="Text Box 150"/>
          <p:cNvSpPr txBox="1">
            <a:spLocks noChangeArrowheads="1"/>
          </p:cNvSpPr>
          <p:nvPr/>
        </p:nvSpPr>
        <p:spPr bwMode="auto">
          <a:xfrm>
            <a:off x="4019808" y="1097874"/>
            <a:ext cx="770930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Connection Termination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or server call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close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when socket is no longer needed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close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specifies the socket descriptor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close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0 (success); or -1 (failure)</a:t>
            </a:r>
          </a:p>
        </p:txBody>
      </p:sp>
      <p:sp>
        <p:nvSpPr>
          <p:cNvPr id="608408" name="Rectangle 152"/>
          <p:cNvSpPr>
            <a:spLocks noChangeArrowheads="1"/>
          </p:cNvSpPr>
          <p:nvPr/>
        </p:nvSpPr>
        <p:spPr bwMode="auto">
          <a:xfrm>
            <a:off x="2532063" y="6353175"/>
            <a:ext cx="100171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10" name="Rectangle 154"/>
          <p:cNvSpPr>
            <a:spLocks noChangeArrowheads="1"/>
          </p:cNvSpPr>
          <p:nvPr/>
        </p:nvSpPr>
        <p:spPr bwMode="auto">
          <a:xfrm>
            <a:off x="2373314" y="6245225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8411" name="Line 155"/>
          <p:cNvSpPr>
            <a:spLocks noChangeShapeType="1"/>
          </p:cNvSpPr>
          <p:nvPr/>
        </p:nvSpPr>
        <p:spPr bwMode="auto">
          <a:xfrm>
            <a:off x="2971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413" name="Text Box 157"/>
          <p:cNvSpPr txBox="1">
            <a:spLocks noChangeArrowheads="1"/>
          </p:cNvSpPr>
          <p:nvPr/>
        </p:nvSpPr>
        <p:spPr bwMode="auto">
          <a:xfrm>
            <a:off x="7696200" y="4114800"/>
            <a:ext cx="2667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/>
              <a:t>Note:   </a:t>
            </a:r>
            <a:r>
              <a:rPr lang="en-US" altLang="en-US" b="1">
                <a:solidFill>
                  <a:srgbClr val="FF33CC"/>
                </a:solidFill>
                <a:latin typeface="Courier New" panose="02070309020205020404" pitchFamily="49" charset="0"/>
              </a:rPr>
              <a:t>close</a:t>
            </a:r>
            <a:r>
              <a:rPr lang="en-US" altLang="en-US"/>
              <a:t> initiates TCP graceful close sequence</a:t>
            </a:r>
          </a:p>
        </p:txBody>
      </p:sp>
      <p:sp>
        <p:nvSpPr>
          <p:cNvPr id="608409" name="Rectangle 153"/>
          <p:cNvSpPr>
            <a:spLocks noChangeArrowheads="1"/>
          </p:cNvSpPr>
          <p:nvPr/>
        </p:nvSpPr>
        <p:spPr bwMode="auto">
          <a:xfrm>
            <a:off x="2590801" y="6324601"/>
            <a:ext cx="6187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close()</a:t>
            </a:r>
            <a:endParaRPr lang="en-US" altLang="en-US" sz="3200" b="1"/>
          </a:p>
        </p:txBody>
      </p:sp>
    </p:spTree>
    <p:extLst>
      <p:ext uri="{BB962C8B-B14F-4D97-AF65-F5344CB8AC3E}">
        <p14:creationId xmlns:p14="http://schemas.microsoft.com/office/powerpoint/2010/main" val="5393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Example: TCP Echo Server</a:t>
            </a:r>
          </a:p>
        </p:txBody>
      </p:sp>
      <p:sp>
        <p:nvSpPr>
          <p:cNvPr id="701443" name="Text Box 3"/>
          <p:cNvSpPr txBox="1">
            <a:spLocks noChangeArrowheads="1"/>
          </p:cNvSpPr>
          <p:nvPr/>
        </p:nvSpPr>
        <p:spPr bwMode="auto">
          <a:xfrm>
            <a:off x="457200" y="912295"/>
            <a:ext cx="5186515" cy="5747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/* A simple echo server using TCP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</a:t>
            </a:r>
            <a:r>
              <a:rPr lang="en-US" altLang="en-US" sz="1050" dirty="0" err="1">
                <a:latin typeface="Courier New" panose="02070309020205020404" pitchFamily="49" charset="0"/>
              </a:rPr>
              <a:t>stdio.h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1050" dirty="0" err="1">
                <a:latin typeface="Courier New" panose="02070309020205020404" pitchFamily="49" charset="0"/>
              </a:rPr>
              <a:t>types.h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1050" dirty="0" err="1">
                <a:latin typeface="Courier New" panose="02070309020205020404" pitchFamily="49" charset="0"/>
              </a:rPr>
              <a:t>socket.h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</a:t>
            </a:r>
            <a:r>
              <a:rPr lang="en-US" altLang="en-US" sz="1050" dirty="0" err="1">
                <a:latin typeface="Courier New" panose="02070309020205020404" pitchFamily="49" charset="0"/>
              </a:rPr>
              <a:t>netinet</a:t>
            </a:r>
            <a:r>
              <a:rPr lang="en-US" altLang="en-US" sz="1050" dirty="0">
                <a:latin typeface="Courier New" panose="02070309020205020404" pitchFamily="49" charset="0"/>
              </a:rPr>
              <a:t>/</a:t>
            </a:r>
            <a:r>
              <a:rPr lang="en-US" altLang="en-US" sz="1050" dirty="0" err="1">
                <a:latin typeface="Courier New" panose="02070309020205020404" pitchFamily="49" charset="0"/>
              </a:rPr>
              <a:t>in.h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#define SERVER_TCP_PORT		3000	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#define BUFLEN			256	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main(</a:t>
            </a:r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argc</a:t>
            </a:r>
            <a:r>
              <a:rPr lang="en-US" altLang="en-US" sz="1050" dirty="0">
                <a:latin typeface="Courier New" panose="02070309020205020404" pitchFamily="49" charset="0"/>
              </a:rPr>
              <a:t>, char **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)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	n, 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	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new_sd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050" dirty="0">
                <a:latin typeface="Courier New" panose="02070309020205020404" pitchFamily="49" charset="0"/>
              </a:rPr>
              <a:t>, port;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 smtClean="0">
                <a:latin typeface="Courier New" panose="02070309020205020404" pitchFamily="49" charset="0"/>
              </a:rPr>
              <a:t>sockaddr_in</a:t>
            </a:r>
            <a:r>
              <a:rPr lang="en-US" altLang="en-US" sz="1050" dirty="0" smtClean="0">
                <a:latin typeface="Courier New" panose="02070309020205020404" pitchFamily="49" charset="0"/>
              </a:rPr>
              <a:t> server</a:t>
            </a:r>
            <a:r>
              <a:rPr lang="en-US" altLang="en-US" sz="1050" dirty="0">
                <a:latin typeface="Courier New" panose="02070309020205020404" pitchFamily="49" charset="0"/>
              </a:rPr>
              <a:t>, client;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char 	*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buf</a:t>
            </a:r>
            <a:r>
              <a:rPr lang="en-US" altLang="en-US" sz="1050" dirty="0">
                <a:latin typeface="Courier New" panose="02070309020205020404" pitchFamily="49" charset="0"/>
              </a:rPr>
              <a:t>[BUFLEN];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switch(</a:t>
            </a:r>
            <a:r>
              <a:rPr lang="en-US" altLang="en-US" sz="1050" dirty="0" err="1">
                <a:latin typeface="Courier New" panose="02070309020205020404" pitchFamily="49" charset="0"/>
              </a:rPr>
              <a:t>argc</a:t>
            </a:r>
            <a:r>
              <a:rPr lang="en-US" altLang="en-US" sz="1050" dirty="0">
                <a:latin typeface="Courier New" panose="02070309020205020404" pitchFamily="49" charset="0"/>
              </a:rPr>
              <a:t>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case 1: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port = SERVER_TCP_PORT;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break;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case 2: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port = </a:t>
            </a:r>
            <a:r>
              <a:rPr lang="en-US" altLang="en-US" sz="1050" dirty="0" err="1">
                <a:latin typeface="Courier New" panose="02070309020205020404" pitchFamily="49" charset="0"/>
              </a:rPr>
              <a:t>atoi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[1]);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break;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default: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"Usage: %s [port]\n", 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[0]);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/* Create a stream socket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if ((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 = socket(AF_INET, SOCK_STREAM, 0)) == -1)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"Can't create a socket\n");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endParaRPr lang="en-US" altLang="en-US" sz="105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1444" name="Text Box 4"/>
          <p:cNvSpPr txBox="1">
            <a:spLocks noChangeArrowheads="1"/>
          </p:cNvSpPr>
          <p:nvPr/>
        </p:nvSpPr>
        <p:spPr bwMode="auto">
          <a:xfrm>
            <a:off x="5830529" y="903515"/>
            <a:ext cx="5830530" cy="60708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/* Bind an address to the socket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bzero</a:t>
            </a:r>
            <a:r>
              <a:rPr lang="en-US" altLang="en-US" sz="1050" dirty="0">
                <a:latin typeface="Courier New" panose="02070309020205020404" pitchFamily="49" charset="0"/>
              </a:rPr>
              <a:t>((char *)&amp;server, </a:t>
            </a:r>
            <a:r>
              <a:rPr lang="en-US" altLang="en-US" sz="1050" dirty="0" err="1">
                <a:latin typeface="Courier New" panose="02070309020205020404" pitchFamily="49" charset="0"/>
              </a:rPr>
              <a:t>sizeof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sockaddr_in</a:t>
            </a:r>
            <a:r>
              <a:rPr lang="en-US" altLang="en-US" sz="1050" dirty="0">
                <a:latin typeface="Courier New" panose="02070309020205020404" pitchFamily="49" charset="0"/>
              </a:rPr>
              <a:t>));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server.sin_family</a:t>
            </a:r>
            <a:r>
              <a:rPr lang="en-US" altLang="en-US" sz="1050" dirty="0">
                <a:latin typeface="Courier New" panose="02070309020205020404" pitchFamily="49" charset="0"/>
              </a:rPr>
              <a:t> = AF_INET;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server.sin_port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htons</a:t>
            </a:r>
            <a:r>
              <a:rPr lang="en-US" altLang="en-US" sz="1050" dirty="0">
                <a:latin typeface="Courier New" panose="02070309020205020404" pitchFamily="49" charset="0"/>
              </a:rPr>
              <a:t>(port);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server.sin_addr.s_addr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htonl</a:t>
            </a:r>
            <a:r>
              <a:rPr lang="en-US" altLang="en-US" sz="1050" dirty="0">
                <a:latin typeface="Courier New" panose="02070309020205020404" pitchFamily="49" charset="0"/>
              </a:rPr>
              <a:t>(INADDR_ANY);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if (bind(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(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sockaddr</a:t>
            </a:r>
            <a:r>
              <a:rPr lang="en-US" altLang="en-US" sz="1050" dirty="0">
                <a:latin typeface="Courier New" panose="02070309020205020404" pitchFamily="49" charset="0"/>
              </a:rPr>
              <a:t> *)&amp;server, 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sizeof</a:t>
            </a:r>
            <a:r>
              <a:rPr lang="en-US" altLang="en-US" sz="1050" dirty="0">
                <a:latin typeface="Courier New" panose="02070309020205020404" pitchFamily="49" charset="0"/>
              </a:rPr>
              <a:t>(server)) == -1)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"Can't bind name to socket\n");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/* queue up to 5 connect requests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listen(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5);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while (1)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sizeof</a:t>
            </a:r>
            <a:r>
              <a:rPr lang="en-US" altLang="en-US" sz="1050" dirty="0">
                <a:latin typeface="Courier New" panose="02070309020205020404" pitchFamily="49" charset="0"/>
              </a:rPr>
              <a:t>(client);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if ((</a:t>
            </a:r>
            <a:r>
              <a:rPr lang="en-US" altLang="en-US" sz="1050" dirty="0" err="1">
                <a:latin typeface="Courier New" panose="02070309020205020404" pitchFamily="49" charset="0"/>
              </a:rPr>
              <a:t>new_sd</a:t>
            </a:r>
            <a:r>
              <a:rPr lang="en-US" altLang="en-US" sz="1050" dirty="0">
                <a:latin typeface="Courier New" panose="02070309020205020404" pitchFamily="49" charset="0"/>
              </a:rPr>
              <a:t> = accept(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(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sockaddr</a:t>
            </a:r>
            <a:r>
              <a:rPr lang="en-US" altLang="en-US" sz="1050" dirty="0">
                <a:latin typeface="Courier New" panose="02070309020205020404" pitchFamily="49" charset="0"/>
              </a:rPr>
              <a:t> *)&amp;client,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&amp;</a:t>
            </a:r>
            <a:r>
              <a:rPr lang="en-US" altLang="en-US" sz="105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050" dirty="0">
                <a:latin typeface="Courier New" panose="02070309020205020404" pitchFamily="49" charset="0"/>
              </a:rPr>
              <a:t>)) == -1)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      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"Can't accept client\n");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      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}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buf</a:t>
            </a:r>
            <a:r>
              <a:rPr lang="en-US" altLang="en-US" sz="105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 = BUFLEN;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while ((n = read(</a:t>
            </a:r>
            <a:r>
              <a:rPr lang="en-US" altLang="en-US" sz="1050" dirty="0" err="1">
                <a:latin typeface="Courier New" panose="02070309020205020404" pitchFamily="49" charset="0"/>
              </a:rPr>
              <a:t>new_sd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)) &gt; 0)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      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 += n;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      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 -= n;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}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printf</a:t>
            </a:r>
            <a:r>
              <a:rPr lang="en-US" altLang="en-US" sz="1050" dirty="0">
                <a:latin typeface="Courier New" panose="02070309020205020404" pitchFamily="49" charset="0"/>
              </a:rPr>
              <a:t>("Rec'd: %s\n", </a:t>
            </a:r>
            <a:r>
              <a:rPr lang="en-US" altLang="en-US" sz="1050" dirty="0" err="1">
                <a:latin typeface="Courier New" panose="02070309020205020404" pitchFamily="49" charset="0"/>
              </a:rPr>
              <a:t>buf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write(</a:t>
            </a:r>
            <a:r>
              <a:rPr lang="en-US" altLang="en-US" sz="1050" dirty="0" err="1">
                <a:latin typeface="Courier New" panose="02070309020205020404" pitchFamily="49" charset="0"/>
              </a:rPr>
              <a:t>new_sd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buf</a:t>
            </a:r>
            <a:r>
              <a:rPr lang="en-US" altLang="en-US" sz="1050" dirty="0">
                <a:latin typeface="Courier New" panose="02070309020205020404" pitchFamily="49" charset="0"/>
              </a:rPr>
              <a:t>, BUFLEN);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printf</a:t>
            </a:r>
            <a:r>
              <a:rPr lang="en-US" altLang="en-US" sz="1050" dirty="0">
                <a:latin typeface="Courier New" panose="02070309020205020404" pitchFamily="49" charset="0"/>
              </a:rPr>
              <a:t>("Sent: %s\n", </a:t>
            </a:r>
            <a:r>
              <a:rPr lang="en-US" altLang="en-US" sz="1050" dirty="0" err="1">
                <a:latin typeface="Courier New" panose="02070309020205020404" pitchFamily="49" charset="0"/>
              </a:rPr>
              <a:t>buf</a:t>
            </a:r>
            <a:r>
              <a:rPr lang="en-US" altLang="en-US" sz="1050" dirty="0">
                <a:latin typeface="Courier New" panose="02070309020205020404" pitchFamily="49" charset="0"/>
              </a:rPr>
              <a:t>);		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close(</a:t>
            </a:r>
            <a:r>
              <a:rPr lang="en-US" altLang="en-US" sz="1050" dirty="0" err="1">
                <a:latin typeface="Courier New" panose="02070309020205020404" pitchFamily="49" charset="0"/>
              </a:rPr>
              <a:t>new_sd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close(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return(0);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}</a:t>
            </a:r>
            <a:endParaRPr lang="en-US" altLang="en-US" sz="105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7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TCP Echo Client</a:t>
            </a:r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457200" y="903515"/>
            <a:ext cx="5412658" cy="6232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50" dirty="0">
                <a:latin typeface="Courier New" panose="02070309020205020404" pitchFamily="49" charset="0"/>
              </a:rPr>
              <a:t>/* A simple TCP client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</a:t>
            </a:r>
            <a:r>
              <a:rPr lang="en-US" altLang="en-US" sz="1050" dirty="0" err="1">
                <a:latin typeface="Courier New" panose="02070309020205020404" pitchFamily="49" charset="0"/>
              </a:rPr>
              <a:t>stdio.h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</a:t>
            </a:r>
            <a:r>
              <a:rPr lang="en-US" altLang="en-US" sz="1050" dirty="0" err="1">
                <a:latin typeface="Courier New" panose="02070309020205020404" pitchFamily="49" charset="0"/>
              </a:rPr>
              <a:t>netdb.h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1050" dirty="0" err="1">
                <a:latin typeface="Courier New" panose="02070309020205020404" pitchFamily="49" charset="0"/>
              </a:rPr>
              <a:t>types.h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1050" dirty="0" err="1">
                <a:latin typeface="Courier New" panose="02070309020205020404" pitchFamily="49" charset="0"/>
              </a:rPr>
              <a:t>socket.h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#include &lt;</a:t>
            </a:r>
            <a:r>
              <a:rPr lang="en-US" altLang="en-US" sz="1050" dirty="0" err="1">
                <a:latin typeface="Courier New" panose="02070309020205020404" pitchFamily="49" charset="0"/>
              </a:rPr>
              <a:t>netinet</a:t>
            </a:r>
            <a:r>
              <a:rPr lang="en-US" altLang="en-US" sz="1050" dirty="0">
                <a:latin typeface="Courier New" panose="02070309020205020404" pitchFamily="49" charset="0"/>
              </a:rPr>
              <a:t>/</a:t>
            </a:r>
            <a:r>
              <a:rPr lang="en-US" altLang="en-US" sz="1050" dirty="0" err="1">
                <a:latin typeface="Courier New" panose="02070309020205020404" pitchFamily="49" charset="0"/>
              </a:rPr>
              <a:t>in.h</a:t>
            </a:r>
            <a:r>
              <a:rPr lang="en-US" altLang="en-US" sz="105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#define SERVER_TCP_PORT		3000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#define BUFLEN			256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main(</a:t>
            </a:r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argc</a:t>
            </a:r>
            <a:r>
              <a:rPr lang="en-US" altLang="en-US" sz="1050" dirty="0">
                <a:latin typeface="Courier New" panose="02070309020205020404" pitchFamily="49" charset="0"/>
              </a:rPr>
              <a:t>, char **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)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	n, 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int</a:t>
            </a:r>
            <a:r>
              <a:rPr lang="en-US" altLang="en-US" sz="1050" dirty="0">
                <a:latin typeface="Courier New" panose="02070309020205020404" pitchFamily="49" charset="0"/>
              </a:rPr>
              <a:t> 	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port;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 smtClean="0">
                <a:latin typeface="Courier New" panose="02070309020205020404" pitchFamily="49" charset="0"/>
              </a:rPr>
              <a:t>hostent</a:t>
            </a:r>
            <a:r>
              <a:rPr lang="en-US" altLang="en-US" sz="1050" dirty="0" smtClean="0">
                <a:latin typeface="Courier New" panose="02070309020205020404" pitchFamily="49" charset="0"/>
              </a:rPr>
              <a:t> *</a:t>
            </a:r>
            <a:r>
              <a:rPr lang="en-US" altLang="en-US" sz="1050" dirty="0" err="1">
                <a:latin typeface="Courier New" panose="02070309020205020404" pitchFamily="49" charset="0"/>
              </a:rPr>
              <a:t>hp</a:t>
            </a:r>
            <a:r>
              <a:rPr lang="en-US" altLang="en-US" sz="105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 smtClean="0">
                <a:latin typeface="Courier New" panose="02070309020205020404" pitchFamily="49" charset="0"/>
              </a:rPr>
              <a:t>sockaddr_in</a:t>
            </a:r>
            <a:r>
              <a:rPr lang="en-US" altLang="en-US" sz="1050" dirty="0" smtClean="0">
                <a:latin typeface="Courier New" panose="02070309020205020404" pitchFamily="49" charset="0"/>
              </a:rPr>
              <a:t> server</a:t>
            </a:r>
            <a:r>
              <a:rPr lang="en-US" altLang="en-US" sz="105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char 	*host, *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rbuf</a:t>
            </a:r>
            <a:r>
              <a:rPr lang="en-US" altLang="en-US" sz="1050" dirty="0">
                <a:latin typeface="Courier New" panose="02070309020205020404" pitchFamily="49" charset="0"/>
              </a:rPr>
              <a:t>[BUFLEN], </a:t>
            </a:r>
            <a:r>
              <a:rPr lang="en-US" altLang="en-US" sz="1050" dirty="0" err="1">
                <a:latin typeface="Courier New" panose="02070309020205020404" pitchFamily="49" charset="0"/>
              </a:rPr>
              <a:t>sbuf</a:t>
            </a:r>
            <a:r>
              <a:rPr lang="en-US" altLang="en-US" sz="1050" dirty="0">
                <a:latin typeface="Courier New" panose="02070309020205020404" pitchFamily="49" charset="0"/>
              </a:rPr>
              <a:t>[BUFLEN];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switch(</a:t>
            </a:r>
            <a:r>
              <a:rPr lang="en-US" altLang="en-US" sz="1050" dirty="0" err="1">
                <a:latin typeface="Courier New" panose="02070309020205020404" pitchFamily="49" charset="0"/>
              </a:rPr>
              <a:t>argc</a:t>
            </a:r>
            <a:r>
              <a:rPr lang="en-US" altLang="en-US" sz="1050" dirty="0">
                <a:latin typeface="Courier New" panose="02070309020205020404" pitchFamily="49" charset="0"/>
              </a:rPr>
              <a:t>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case 2: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host = 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[1];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port = SERVER_TCP_PORT;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break;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case 3: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host = 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[1];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port = </a:t>
            </a:r>
            <a:r>
              <a:rPr lang="en-US" altLang="en-US" sz="1050" dirty="0" err="1">
                <a:latin typeface="Courier New" panose="02070309020205020404" pitchFamily="49" charset="0"/>
              </a:rPr>
              <a:t>atoi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[2]);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break;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default: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"Usage: %s host [port]\n", </a:t>
            </a:r>
            <a:r>
              <a:rPr lang="en-US" altLang="en-US" sz="1050" dirty="0" err="1">
                <a:latin typeface="Courier New" panose="02070309020205020404" pitchFamily="49" charset="0"/>
              </a:rPr>
              <a:t>argv</a:t>
            </a:r>
            <a:r>
              <a:rPr lang="en-US" altLang="en-US" sz="1050" dirty="0">
                <a:latin typeface="Courier New" panose="02070309020205020404" pitchFamily="49" charset="0"/>
              </a:rPr>
              <a:t>[0]);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/* Create a stream socket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if ((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 = socket(AF_INET, SOCK_STREAM, 0)) == -1)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"Can't create a socket\n");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105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2468" name="Text Box 4"/>
          <p:cNvSpPr txBox="1">
            <a:spLocks noChangeArrowheads="1"/>
          </p:cNvSpPr>
          <p:nvPr/>
        </p:nvSpPr>
        <p:spPr bwMode="auto">
          <a:xfrm>
            <a:off x="6046839" y="903515"/>
            <a:ext cx="5899356" cy="54245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bzero</a:t>
            </a:r>
            <a:r>
              <a:rPr lang="en-US" altLang="en-US" sz="1050" dirty="0">
                <a:latin typeface="Courier New" panose="02070309020205020404" pitchFamily="49" charset="0"/>
              </a:rPr>
              <a:t>((char *)&amp;server, </a:t>
            </a:r>
            <a:r>
              <a:rPr lang="en-US" altLang="en-US" sz="1050" dirty="0" err="1">
                <a:latin typeface="Courier New" panose="02070309020205020404" pitchFamily="49" charset="0"/>
              </a:rPr>
              <a:t>sizeof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sockaddr_in</a:t>
            </a:r>
            <a:r>
              <a:rPr lang="en-US" altLang="en-US" sz="1050" dirty="0">
                <a:latin typeface="Courier New" panose="02070309020205020404" pitchFamily="49" charset="0"/>
              </a:rPr>
              <a:t>));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server.sin_family</a:t>
            </a:r>
            <a:r>
              <a:rPr lang="en-US" altLang="en-US" sz="1050" dirty="0">
                <a:latin typeface="Courier New" panose="02070309020205020404" pitchFamily="49" charset="0"/>
              </a:rPr>
              <a:t> = AF_INET;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server.sin_port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htons</a:t>
            </a:r>
            <a:r>
              <a:rPr lang="en-US" altLang="en-US" sz="1050" dirty="0">
                <a:latin typeface="Courier New" panose="02070309020205020404" pitchFamily="49" charset="0"/>
              </a:rPr>
              <a:t>(port);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if ((</a:t>
            </a:r>
            <a:r>
              <a:rPr lang="en-US" altLang="en-US" sz="1050" dirty="0" err="1">
                <a:latin typeface="Courier New" panose="02070309020205020404" pitchFamily="49" charset="0"/>
              </a:rPr>
              <a:t>hp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gethostbyname</a:t>
            </a:r>
            <a:r>
              <a:rPr lang="en-US" altLang="en-US" sz="1050" dirty="0">
                <a:latin typeface="Courier New" panose="02070309020205020404" pitchFamily="49" charset="0"/>
              </a:rPr>
              <a:t>(host)) == NULL)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"Can't get server's address\n");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bcopy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hp</a:t>
            </a:r>
            <a:r>
              <a:rPr lang="en-US" altLang="en-US" sz="1050" dirty="0">
                <a:latin typeface="Courier New" panose="02070309020205020404" pitchFamily="49" charset="0"/>
              </a:rPr>
              <a:t>-&gt;</a:t>
            </a:r>
            <a:r>
              <a:rPr lang="en-US" altLang="en-US" sz="1050" dirty="0" err="1">
                <a:latin typeface="Courier New" panose="02070309020205020404" pitchFamily="49" charset="0"/>
              </a:rPr>
              <a:t>h_addr</a:t>
            </a:r>
            <a:r>
              <a:rPr lang="en-US" altLang="en-US" sz="1050" dirty="0">
                <a:latin typeface="Courier New" panose="02070309020205020404" pitchFamily="49" charset="0"/>
              </a:rPr>
              <a:t>, (char *)&amp;</a:t>
            </a:r>
            <a:r>
              <a:rPr lang="en-US" altLang="en-US" sz="1050" dirty="0" err="1">
                <a:latin typeface="Courier New" panose="02070309020205020404" pitchFamily="49" charset="0"/>
              </a:rPr>
              <a:t>server.sin_addr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hp</a:t>
            </a:r>
            <a:r>
              <a:rPr lang="en-US" altLang="en-US" sz="1050" dirty="0">
                <a:latin typeface="Courier New" panose="02070309020205020404" pitchFamily="49" charset="0"/>
              </a:rPr>
              <a:t>-&gt;</a:t>
            </a:r>
            <a:r>
              <a:rPr lang="en-US" altLang="en-US" sz="1050" dirty="0" err="1">
                <a:latin typeface="Courier New" panose="02070309020205020404" pitchFamily="49" charset="0"/>
              </a:rPr>
              <a:t>h_length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/* Connecting to the server */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if (connect(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(</a:t>
            </a:r>
            <a:r>
              <a:rPr lang="en-US" altLang="en-US" sz="1050" dirty="0" err="1">
                <a:latin typeface="Courier New" panose="02070309020205020404" pitchFamily="49" charset="0"/>
              </a:rPr>
              <a:t>struct</a:t>
            </a:r>
            <a:r>
              <a:rPr lang="en-US" altLang="en-US" sz="1050" dirty="0">
                <a:latin typeface="Courier New" panose="02070309020205020404" pitchFamily="49" charset="0"/>
              </a:rPr>
              <a:t> </a:t>
            </a:r>
            <a:r>
              <a:rPr lang="en-US" altLang="en-US" sz="1050" dirty="0" err="1">
                <a:latin typeface="Courier New" panose="02070309020205020404" pitchFamily="49" charset="0"/>
              </a:rPr>
              <a:t>sockaddr</a:t>
            </a:r>
            <a:r>
              <a:rPr lang="en-US" altLang="en-US" sz="1050" dirty="0">
                <a:latin typeface="Courier New" panose="02070309020205020404" pitchFamily="49" charset="0"/>
              </a:rPr>
              <a:t> *)&amp;server, 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sizeof</a:t>
            </a:r>
            <a:r>
              <a:rPr lang="en-US" altLang="en-US" sz="1050" dirty="0">
                <a:latin typeface="Courier New" panose="02070309020205020404" pitchFamily="49" charset="0"/>
              </a:rPr>
              <a:t>(server)) == -1)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fprintf</a:t>
            </a:r>
            <a:r>
              <a:rPr lang="en-US" altLang="en-US" sz="1050" dirty="0">
                <a:latin typeface="Courier New" panose="02070309020205020404" pitchFamily="49" charset="0"/>
              </a:rPr>
              <a:t>(</a:t>
            </a:r>
            <a:r>
              <a:rPr lang="en-US" altLang="en-US" sz="1050" dirty="0" err="1">
                <a:latin typeface="Courier New" panose="02070309020205020404" pitchFamily="49" charset="0"/>
              </a:rPr>
              <a:t>stderr</a:t>
            </a:r>
            <a:r>
              <a:rPr lang="en-US" altLang="en-US" sz="1050" dirty="0">
                <a:latin typeface="Courier New" panose="02070309020205020404" pitchFamily="49" charset="0"/>
              </a:rPr>
              <a:t>, "Can't connect\n");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printf</a:t>
            </a:r>
            <a:r>
              <a:rPr lang="en-US" altLang="en-US" sz="1050" dirty="0">
                <a:latin typeface="Courier New" panose="02070309020205020404" pitchFamily="49" charset="0"/>
              </a:rPr>
              <a:t>("Connected: server's address is %s\n", </a:t>
            </a:r>
            <a:r>
              <a:rPr lang="en-US" altLang="en-US" sz="1050" dirty="0" err="1">
                <a:latin typeface="Courier New" panose="02070309020205020404" pitchFamily="49" charset="0"/>
              </a:rPr>
              <a:t>hp</a:t>
            </a:r>
            <a:r>
              <a:rPr lang="en-US" altLang="en-US" sz="1050" dirty="0">
                <a:latin typeface="Courier New" panose="02070309020205020404" pitchFamily="49" charset="0"/>
              </a:rPr>
              <a:t>-&gt;</a:t>
            </a:r>
            <a:r>
              <a:rPr lang="en-US" altLang="en-US" sz="1050" dirty="0" err="1">
                <a:latin typeface="Courier New" panose="02070309020205020404" pitchFamily="49" charset="0"/>
              </a:rPr>
              <a:t>h_name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printf</a:t>
            </a:r>
            <a:r>
              <a:rPr lang="en-US" altLang="en-US" sz="1050" dirty="0">
                <a:latin typeface="Courier New" panose="02070309020205020404" pitchFamily="49" charset="0"/>
              </a:rPr>
              <a:t>("Transmit:\n");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gets(</a:t>
            </a:r>
            <a:r>
              <a:rPr lang="en-US" altLang="en-US" sz="1050" dirty="0" err="1">
                <a:latin typeface="Courier New" panose="02070309020205020404" pitchFamily="49" charset="0"/>
              </a:rPr>
              <a:t>sbuf</a:t>
            </a:r>
            <a:r>
              <a:rPr lang="en-US" altLang="en-US" sz="1050" dirty="0">
                <a:latin typeface="Courier New" panose="02070309020205020404" pitchFamily="49" charset="0"/>
              </a:rPr>
              <a:t>);			write(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sbuf</a:t>
            </a:r>
            <a:r>
              <a:rPr lang="en-US" altLang="en-US" sz="1050" dirty="0">
                <a:latin typeface="Courier New" panose="02070309020205020404" pitchFamily="49" charset="0"/>
              </a:rPr>
              <a:t>, BUFLEN);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printf</a:t>
            </a:r>
            <a:r>
              <a:rPr lang="en-US" altLang="en-US" sz="1050" dirty="0">
                <a:latin typeface="Courier New" panose="02070309020205020404" pitchFamily="49" charset="0"/>
              </a:rPr>
              <a:t>("Receive:\n");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 = </a:t>
            </a:r>
            <a:r>
              <a:rPr lang="en-US" altLang="en-US" sz="1050" dirty="0" err="1">
                <a:latin typeface="Courier New" panose="02070309020205020404" pitchFamily="49" charset="0"/>
              </a:rPr>
              <a:t>rbuf</a:t>
            </a:r>
            <a:r>
              <a:rPr lang="en-US" altLang="en-US" sz="105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 = BUFLEN;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while ((n = read(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, 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)) &gt; 0) {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bp</a:t>
            </a:r>
            <a:r>
              <a:rPr lang="en-US" altLang="en-US" sz="1050" dirty="0">
                <a:latin typeface="Courier New" panose="02070309020205020404" pitchFamily="49" charset="0"/>
              </a:rPr>
              <a:t> += n;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	</a:t>
            </a:r>
            <a:r>
              <a:rPr lang="en-US" altLang="en-US" sz="1050" dirty="0" err="1">
                <a:latin typeface="Courier New" panose="02070309020205020404" pitchFamily="49" charset="0"/>
              </a:rPr>
              <a:t>bytes_to_read</a:t>
            </a:r>
            <a:r>
              <a:rPr lang="en-US" altLang="en-US" sz="1050" dirty="0">
                <a:latin typeface="Courier New" panose="02070309020205020404" pitchFamily="49" charset="0"/>
              </a:rPr>
              <a:t> -= n;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</a:t>
            </a:r>
            <a:r>
              <a:rPr lang="en-US" altLang="en-US" sz="1050" dirty="0" err="1">
                <a:latin typeface="Courier New" panose="02070309020205020404" pitchFamily="49" charset="0"/>
              </a:rPr>
              <a:t>printf</a:t>
            </a:r>
            <a:r>
              <a:rPr lang="en-US" altLang="en-US" sz="1050" dirty="0">
                <a:latin typeface="Courier New" panose="02070309020205020404" pitchFamily="49" charset="0"/>
              </a:rPr>
              <a:t>("%s\n", </a:t>
            </a:r>
            <a:r>
              <a:rPr lang="en-US" altLang="en-US" sz="1050" dirty="0" err="1">
                <a:latin typeface="Courier New" panose="02070309020205020404" pitchFamily="49" charset="0"/>
              </a:rPr>
              <a:t>rbuf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close(</a:t>
            </a:r>
            <a:r>
              <a:rPr lang="en-US" altLang="en-US" sz="1050" dirty="0" err="1">
                <a:latin typeface="Courier New" panose="02070309020205020404" pitchFamily="49" charset="0"/>
              </a:rPr>
              <a:t>sd</a:t>
            </a:r>
            <a:r>
              <a:rPr lang="en-US" altLang="en-US" sz="105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	return(0);</a:t>
            </a:r>
          </a:p>
          <a:p>
            <a:pPr eaLnBrk="1" hangingPunct="1"/>
            <a:r>
              <a:rPr lang="en-US" altLang="en-US" sz="1050" dirty="0">
                <a:latin typeface="Courier New" panose="02070309020205020404" pitchFamily="49" charset="0"/>
              </a:rPr>
              <a:t>}</a:t>
            </a:r>
          </a:p>
          <a:p>
            <a:endParaRPr lang="en-US" altLang="en-US" sz="105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7" name="Rectangle 9"/>
          <p:cNvSpPr>
            <a:spLocks noChangeArrowheads="1"/>
          </p:cNvSpPr>
          <p:nvPr/>
        </p:nvSpPr>
        <p:spPr bwMode="auto">
          <a:xfrm>
            <a:off x="2330451" y="307498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018" name="Rectangle 10"/>
          <p:cNvSpPr>
            <a:spLocks noChangeArrowheads="1"/>
          </p:cNvSpPr>
          <p:nvPr/>
        </p:nvSpPr>
        <p:spPr bwMode="auto">
          <a:xfrm>
            <a:off x="2330451" y="226853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013" name="Rectangle 5"/>
          <p:cNvSpPr>
            <a:spLocks noChangeArrowheads="1"/>
          </p:cNvSpPr>
          <p:nvPr/>
        </p:nvSpPr>
        <p:spPr bwMode="auto">
          <a:xfrm>
            <a:off x="2470150" y="2384426"/>
            <a:ext cx="738344" cy="276999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2000" b="1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Socket Calls for Connection-Less Mode </a:t>
            </a:r>
          </a:p>
        </p:txBody>
      </p:sp>
      <p:sp>
        <p:nvSpPr>
          <p:cNvPr id="555015" name="Rectangle 7"/>
          <p:cNvSpPr>
            <a:spLocks noChangeArrowheads="1"/>
          </p:cNvSpPr>
          <p:nvPr/>
        </p:nvSpPr>
        <p:spPr bwMode="auto">
          <a:xfrm>
            <a:off x="2470150" y="5334001"/>
            <a:ext cx="786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grpSp>
        <p:nvGrpSpPr>
          <p:cNvPr id="555113" name="Group 105"/>
          <p:cNvGrpSpPr>
            <a:grpSpLocks/>
          </p:cNvGrpSpPr>
          <p:nvPr/>
        </p:nvGrpSpPr>
        <p:grpSpPr bwMode="auto">
          <a:xfrm>
            <a:off x="5715001" y="3814763"/>
            <a:ext cx="1135063" cy="387350"/>
            <a:chOff x="2645" y="1733"/>
            <a:chExt cx="715" cy="244"/>
          </a:xfrm>
        </p:grpSpPr>
        <p:sp>
          <p:nvSpPr>
            <p:cNvPr id="555026" name="Rectangle 1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5021" name="Rectangle 13"/>
            <p:cNvSpPr>
              <a:spLocks noChangeArrowheads="1"/>
            </p:cNvSpPr>
            <p:nvPr/>
          </p:nvSpPr>
          <p:spPr bwMode="auto">
            <a:xfrm>
              <a:off x="2784" y="1776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2000" b="1"/>
            </a:p>
          </p:txBody>
        </p:sp>
      </p:grpSp>
      <p:sp>
        <p:nvSpPr>
          <p:cNvPr id="555019" name="Rectangle 11"/>
          <p:cNvSpPr>
            <a:spLocks noChangeArrowheads="1"/>
          </p:cNvSpPr>
          <p:nvPr/>
        </p:nvSpPr>
        <p:spPr bwMode="auto">
          <a:xfrm>
            <a:off x="2330451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5142" name="Group 134"/>
          <p:cNvGrpSpPr>
            <a:grpSpLocks/>
          </p:cNvGrpSpPr>
          <p:nvPr/>
        </p:nvGrpSpPr>
        <p:grpSpPr bwMode="auto">
          <a:xfrm>
            <a:off x="5722938" y="5540383"/>
            <a:ext cx="1135062" cy="392113"/>
            <a:chOff x="2645" y="3298"/>
            <a:chExt cx="715" cy="247"/>
          </a:xfrm>
        </p:grpSpPr>
        <p:sp>
          <p:nvSpPr>
            <p:cNvPr id="555022" name="Rectangle 14"/>
            <p:cNvSpPr>
              <a:spLocks noChangeArrowheads="1"/>
            </p:cNvSpPr>
            <p:nvPr/>
          </p:nvSpPr>
          <p:spPr bwMode="auto">
            <a:xfrm>
              <a:off x="2666" y="3371"/>
              <a:ext cx="6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recvfrom()</a:t>
              </a:r>
              <a:endParaRPr lang="en-US" altLang="en-US" sz="2000" b="1"/>
            </a:p>
          </p:txBody>
        </p:sp>
        <p:sp>
          <p:nvSpPr>
            <p:cNvPr id="555025" name="Rectangle 17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5086" name="Rectangle 78"/>
          <p:cNvSpPr>
            <a:spLocks noChangeArrowheads="1"/>
          </p:cNvSpPr>
          <p:nvPr/>
        </p:nvSpPr>
        <p:spPr bwMode="auto">
          <a:xfrm>
            <a:off x="4495801" y="53340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555087" name="Rectangle 79"/>
          <p:cNvSpPr>
            <a:spLocks noChangeArrowheads="1"/>
          </p:cNvSpPr>
          <p:nvPr/>
        </p:nvSpPr>
        <p:spPr bwMode="auto">
          <a:xfrm>
            <a:off x="2590801" y="1828801"/>
            <a:ext cx="669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Server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555088" name="Rectangle 80"/>
          <p:cNvSpPr>
            <a:spLocks noChangeArrowheads="1"/>
          </p:cNvSpPr>
          <p:nvPr/>
        </p:nvSpPr>
        <p:spPr bwMode="auto">
          <a:xfrm>
            <a:off x="5935663" y="3502026"/>
            <a:ext cx="601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Client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555014" name="Rectangle 6"/>
          <p:cNvSpPr>
            <a:spLocks noChangeArrowheads="1"/>
          </p:cNvSpPr>
          <p:nvPr/>
        </p:nvSpPr>
        <p:spPr bwMode="auto">
          <a:xfrm>
            <a:off x="2578101" y="3190876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2000" b="1"/>
          </a:p>
        </p:txBody>
      </p:sp>
      <p:sp>
        <p:nvSpPr>
          <p:cNvPr id="555029" name="Line 21"/>
          <p:cNvSpPr>
            <a:spLocks noChangeShapeType="1"/>
          </p:cNvSpPr>
          <p:nvPr/>
        </p:nvSpPr>
        <p:spPr bwMode="auto">
          <a:xfrm flipH="1">
            <a:off x="2898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030" name="Rectangle 22"/>
          <p:cNvSpPr>
            <a:spLocks noChangeArrowheads="1"/>
          </p:cNvSpPr>
          <p:nvPr/>
        </p:nvSpPr>
        <p:spPr bwMode="auto">
          <a:xfrm>
            <a:off x="2333626" y="4459289"/>
            <a:ext cx="1795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US" altLang="en-US"/>
              <a:t>Blocks until server receives data from client</a:t>
            </a:r>
            <a:endParaRPr lang="en-US" altLang="en-US" sz="2400" b="1"/>
          </a:p>
        </p:txBody>
      </p:sp>
      <p:sp>
        <p:nvSpPr>
          <p:cNvPr id="555089" name="Line 81"/>
          <p:cNvSpPr>
            <a:spLocks noChangeShapeType="1"/>
          </p:cNvSpPr>
          <p:nvPr/>
        </p:nvSpPr>
        <p:spPr bwMode="auto">
          <a:xfrm flipH="1">
            <a:off x="2898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090" name="Rectangle 82"/>
          <p:cNvSpPr>
            <a:spLocks noChangeArrowheads="1"/>
          </p:cNvSpPr>
          <p:nvPr/>
        </p:nvSpPr>
        <p:spPr bwMode="auto">
          <a:xfrm>
            <a:off x="2363789" y="3949701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555091" name="Rectangle 83"/>
          <p:cNvSpPr>
            <a:spLocks noChangeArrowheads="1"/>
          </p:cNvSpPr>
          <p:nvPr/>
        </p:nvSpPr>
        <p:spPr bwMode="auto">
          <a:xfrm>
            <a:off x="2330451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092" name="Line 84"/>
          <p:cNvSpPr>
            <a:spLocks noChangeShapeType="1"/>
          </p:cNvSpPr>
          <p:nvPr/>
        </p:nvSpPr>
        <p:spPr bwMode="auto">
          <a:xfrm flipH="1">
            <a:off x="2908300" y="4254501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5144" name="Group 136"/>
          <p:cNvGrpSpPr>
            <a:grpSpLocks/>
          </p:cNvGrpSpPr>
          <p:nvPr/>
        </p:nvGrpSpPr>
        <p:grpSpPr bwMode="auto">
          <a:xfrm>
            <a:off x="2330450" y="5638804"/>
            <a:ext cx="4527550" cy="995363"/>
            <a:chOff x="508" y="3360"/>
            <a:chExt cx="2852" cy="627"/>
          </a:xfrm>
        </p:grpSpPr>
        <p:sp>
          <p:nvSpPr>
            <p:cNvPr id="555084" name="Line 76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5143" name="Group 135"/>
            <p:cNvGrpSpPr>
              <a:grpSpLocks/>
            </p:cNvGrpSpPr>
            <p:nvPr/>
          </p:nvGrpSpPr>
          <p:grpSpPr bwMode="auto">
            <a:xfrm>
              <a:off x="508" y="3552"/>
              <a:ext cx="2852" cy="435"/>
              <a:chOff x="508" y="3552"/>
              <a:chExt cx="2852" cy="435"/>
            </a:xfrm>
          </p:grpSpPr>
          <p:sp>
            <p:nvSpPr>
              <p:cNvPr id="555024" name="Rectangle 16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2000" b="1"/>
              </a:p>
            </p:txBody>
          </p:sp>
          <p:grpSp>
            <p:nvGrpSpPr>
              <p:cNvPr id="555112" name="Group 104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555016" name="Rectangle 8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9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 altLang="en-US"/>
                    <a:t>close()</a:t>
                  </a:r>
                  <a:endParaRPr lang="en-US" altLang="en-US" sz="2000" b="1"/>
                </a:p>
              </p:txBody>
            </p:sp>
            <p:sp>
              <p:nvSpPr>
                <p:cNvPr id="555020" name="Rectangle 12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5028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5093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55031" name="Line 23"/>
          <p:cNvSpPr>
            <a:spLocks noChangeShapeType="1"/>
          </p:cNvSpPr>
          <p:nvPr/>
        </p:nvSpPr>
        <p:spPr bwMode="auto">
          <a:xfrm flipH="1">
            <a:off x="2889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085" name="Rectangle 77"/>
          <p:cNvSpPr>
            <a:spLocks noChangeArrowheads="1"/>
          </p:cNvSpPr>
          <p:nvPr/>
        </p:nvSpPr>
        <p:spPr bwMode="auto">
          <a:xfrm>
            <a:off x="4572001" y="43434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grpSp>
        <p:nvGrpSpPr>
          <p:cNvPr id="555118" name="Group 110"/>
          <p:cNvGrpSpPr>
            <a:grpSpLocks/>
          </p:cNvGrpSpPr>
          <p:nvPr/>
        </p:nvGrpSpPr>
        <p:grpSpPr bwMode="auto">
          <a:xfrm>
            <a:off x="5722938" y="4489456"/>
            <a:ext cx="1135062" cy="392113"/>
            <a:chOff x="2645" y="2581"/>
            <a:chExt cx="715" cy="247"/>
          </a:xfrm>
        </p:grpSpPr>
        <p:sp>
          <p:nvSpPr>
            <p:cNvPr id="555023" name="Rectangle 15"/>
            <p:cNvSpPr>
              <a:spLocks noChangeArrowheads="1"/>
            </p:cNvSpPr>
            <p:nvPr/>
          </p:nvSpPr>
          <p:spPr bwMode="auto">
            <a:xfrm>
              <a:off x="2733" y="2654"/>
              <a:ext cx="4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sendto()</a:t>
              </a:r>
              <a:endParaRPr lang="en-US" altLang="en-US" sz="2000" b="1"/>
            </a:p>
          </p:txBody>
        </p:sp>
        <p:sp>
          <p:nvSpPr>
            <p:cNvPr id="555027" name="Rectangle 19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5095" name="Line 87"/>
          <p:cNvSpPr>
            <a:spLocks noChangeShapeType="1"/>
          </p:cNvSpPr>
          <p:nvPr/>
        </p:nvSpPr>
        <p:spPr bwMode="auto">
          <a:xfrm>
            <a:off x="6248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122" name="Line 114"/>
          <p:cNvSpPr>
            <a:spLocks noChangeShapeType="1"/>
          </p:cNvSpPr>
          <p:nvPr/>
        </p:nvSpPr>
        <p:spPr bwMode="auto">
          <a:xfrm flipH="1">
            <a:off x="3200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555123" name="Line 115"/>
          <p:cNvSpPr>
            <a:spLocks noChangeShapeType="1"/>
          </p:cNvSpPr>
          <p:nvPr/>
        </p:nvSpPr>
        <p:spPr bwMode="auto">
          <a:xfrm>
            <a:off x="3505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555146" name="Text Box 138"/>
          <p:cNvSpPr txBox="1">
            <a:spLocks noChangeArrowheads="1"/>
          </p:cNvSpPr>
          <p:nvPr/>
        </p:nvSpPr>
        <p:spPr bwMode="auto">
          <a:xfrm>
            <a:off x="4495801" y="1035465"/>
            <a:ext cx="7293076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started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creates socket of type UDP (datagram)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 </a:t>
            </a:r>
            <a:r>
              <a:rPr lang="en-US" altLang="en-US" sz="2000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descriptor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;  or -1 if unsuccessful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bind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assigns local address &amp; port # to socket with specified descriptor; Can wildcard IP address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555147" name="Line 139"/>
          <p:cNvSpPr>
            <a:spLocks noChangeShapeType="1"/>
          </p:cNvSpPr>
          <p:nvPr/>
        </p:nvSpPr>
        <p:spPr bwMode="auto">
          <a:xfrm>
            <a:off x="6248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3" name="Rectangle 13"/>
          <p:cNvSpPr>
            <a:spLocks noChangeArrowheads="1"/>
          </p:cNvSpPr>
          <p:nvPr/>
        </p:nvSpPr>
        <p:spPr bwMode="auto">
          <a:xfrm>
            <a:off x="5722938" y="5540375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22" name="Rectangle 22"/>
          <p:cNvSpPr>
            <a:spLocks noChangeArrowheads="1"/>
          </p:cNvSpPr>
          <p:nvPr/>
        </p:nvSpPr>
        <p:spPr bwMode="auto">
          <a:xfrm>
            <a:off x="2330451" y="38338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02" name="Rectangle 2"/>
          <p:cNvSpPr>
            <a:spLocks noChangeArrowheads="1"/>
          </p:cNvSpPr>
          <p:nvPr/>
        </p:nvSpPr>
        <p:spPr bwMode="auto">
          <a:xfrm>
            <a:off x="2330451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2330451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2470150" y="2384426"/>
            <a:ext cx="73834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2000" b="1"/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Socket Calls for Connection-Less Mode </a:t>
            </a:r>
          </a:p>
        </p:txBody>
      </p:sp>
      <p:sp>
        <p:nvSpPr>
          <p:cNvPr id="614406" name="Rectangle 6"/>
          <p:cNvSpPr>
            <a:spLocks noChangeArrowheads="1"/>
          </p:cNvSpPr>
          <p:nvPr/>
        </p:nvSpPr>
        <p:spPr bwMode="auto">
          <a:xfrm>
            <a:off x="2470150" y="5334001"/>
            <a:ext cx="786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grpSp>
        <p:nvGrpSpPr>
          <p:cNvPr id="614407" name="Group 7"/>
          <p:cNvGrpSpPr>
            <a:grpSpLocks/>
          </p:cNvGrpSpPr>
          <p:nvPr/>
        </p:nvGrpSpPr>
        <p:grpSpPr bwMode="auto">
          <a:xfrm>
            <a:off x="5715001" y="3814763"/>
            <a:ext cx="1135063" cy="387350"/>
            <a:chOff x="2645" y="1733"/>
            <a:chExt cx="715" cy="244"/>
          </a:xfrm>
        </p:grpSpPr>
        <p:sp>
          <p:nvSpPr>
            <p:cNvPr id="614408" name="Rectangle 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09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2000" b="1"/>
            </a:p>
          </p:txBody>
        </p:sp>
      </p:grpSp>
      <p:sp>
        <p:nvSpPr>
          <p:cNvPr id="614410" name="Rectangle 10"/>
          <p:cNvSpPr>
            <a:spLocks noChangeArrowheads="1"/>
          </p:cNvSpPr>
          <p:nvPr/>
        </p:nvSpPr>
        <p:spPr bwMode="auto">
          <a:xfrm>
            <a:off x="2330451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2" name="Rectangle 12"/>
          <p:cNvSpPr>
            <a:spLocks noChangeArrowheads="1"/>
          </p:cNvSpPr>
          <p:nvPr/>
        </p:nvSpPr>
        <p:spPr bwMode="auto">
          <a:xfrm>
            <a:off x="5756276" y="5656264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4414" name="Rectangle 14"/>
          <p:cNvSpPr>
            <a:spLocks noChangeArrowheads="1"/>
          </p:cNvSpPr>
          <p:nvPr/>
        </p:nvSpPr>
        <p:spPr bwMode="auto">
          <a:xfrm>
            <a:off x="4495801" y="53340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4415" name="Rectangle 15"/>
          <p:cNvSpPr>
            <a:spLocks noChangeArrowheads="1"/>
          </p:cNvSpPr>
          <p:nvPr/>
        </p:nvSpPr>
        <p:spPr bwMode="auto">
          <a:xfrm>
            <a:off x="2590801" y="1828801"/>
            <a:ext cx="669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Server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4416" name="Rectangle 16"/>
          <p:cNvSpPr>
            <a:spLocks noChangeArrowheads="1"/>
          </p:cNvSpPr>
          <p:nvPr/>
        </p:nvSpPr>
        <p:spPr bwMode="auto">
          <a:xfrm>
            <a:off x="5935663" y="3502026"/>
            <a:ext cx="601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Client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4417" name="Rectangle 17"/>
          <p:cNvSpPr>
            <a:spLocks noChangeArrowheads="1"/>
          </p:cNvSpPr>
          <p:nvPr/>
        </p:nvSpPr>
        <p:spPr bwMode="auto">
          <a:xfrm>
            <a:off x="2578101" y="3190876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2000" b="1"/>
          </a:p>
        </p:txBody>
      </p:sp>
      <p:sp>
        <p:nvSpPr>
          <p:cNvPr id="614418" name="Line 18"/>
          <p:cNvSpPr>
            <a:spLocks noChangeShapeType="1"/>
          </p:cNvSpPr>
          <p:nvPr/>
        </p:nvSpPr>
        <p:spPr bwMode="auto">
          <a:xfrm flipH="1">
            <a:off x="2898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9" name="Rectangle 19"/>
          <p:cNvSpPr>
            <a:spLocks noChangeArrowheads="1"/>
          </p:cNvSpPr>
          <p:nvPr/>
        </p:nvSpPr>
        <p:spPr bwMode="auto">
          <a:xfrm>
            <a:off x="2333626" y="4459289"/>
            <a:ext cx="1795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US" altLang="en-US"/>
              <a:t>Blocks until server receives data from client</a:t>
            </a:r>
            <a:endParaRPr lang="en-US" altLang="en-US" sz="2400" b="1"/>
          </a:p>
        </p:txBody>
      </p:sp>
      <p:sp>
        <p:nvSpPr>
          <p:cNvPr id="614420" name="Line 20"/>
          <p:cNvSpPr>
            <a:spLocks noChangeShapeType="1"/>
          </p:cNvSpPr>
          <p:nvPr/>
        </p:nvSpPr>
        <p:spPr bwMode="auto">
          <a:xfrm flipH="1">
            <a:off x="2898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21" name="Rectangle 21"/>
          <p:cNvSpPr>
            <a:spLocks noChangeArrowheads="1"/>
          </p:cNvSpPr>
          <p:nvPr/>
        </p:nvSpPr>
        <p:spPr bwMode="auto">
          <a:xfrm>
            <a:off x="2363789" y="3949701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4423" name="Line 23"/>
          <p:cNvSpPr>
            <a:spLocks noChangeShapeType="1"/>
          </p:cNvSpPr>
          <p:nvPr/>
        </p:nvSpPr>
        <p:spPr bwMode="auto">
          <a:xfrm flipH="1">
            <a:off x="2908300" y="4254501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4424" name="Group 24"/>
          <p:cNvGrpSpPr>
            <a:grpSpLocks/>
          </p:cNvGrpSpPr>
          <p:nvPr/>
        </p:nvGrpSpPr>
        <p:grpSpPr bwMode="auto">
          <a:xfrm>
            <a:off x="2330450" y="5638804"/>
            <a:ext cx="4527550" cy="995363"/>
            <a:chOff x="508" y="3360"/>
            <a:chExt cx="2852" cy="627"/>
          </a:xfrm>
        </p:grpSpPr>
        <p:sp>
          <p:nvSpPr>
            <p:cNvPr id="614425" name="Line 25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426" name="Group 26"/>
            <p:cNvGrpSpPr>
              <a:grpSpLocks/>
            </p:cNvGrpSpPr>
            <p:nvPr/>
          </p:nvGrpSpPr>
          <p:grpSpPr bwMode="auto">
            <a:xfrm>
              <a:off x="508" y="3552"/>
              <a:ext cx="2852" cy="435"/>
              <a:chOff x="508" y="3552"/>
              <a:chExt cx="2852" cy="435"/>
            </a:xfrm>
          </p:grpSpPr>
          <p:sp>
            <p:nvSpPr>
              <p:cNvPr id="614427" name="Rectangle 27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2000" b="1"/>
              </a:p>
            </p:txBody>
          </p:sp>
          <p:grpSp>
            <p:nvGrpSpPr>
              <p:cNvPr id="614428" name="Group 28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614429" name="Rectangle 29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9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 altLang="en-US"/>
                    <a:t>close()</a:t>
                  </a:r>
                  <a:endParaRPr lang="en-US" altLang="en-US" sz="2000" b="1"/>
                </a:p>
              </p:txBody>
            </p:sp>
            <p:sp>
              <p:nvSpPr>
                <p:cNvPr id="614430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431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432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4433" name="Line 33"/>
          <p:cNvSpPr>
            <a:spLocks noChangeShapeType="1"/>
          </p:cNvSpPr>
          <p:nvPr/>
        </p:nvSpPr>
        <p:spPr bwMode="auto">
          <a:xfrm flipH="1">
            <a:off x="2889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34" name="Rectangle 34"/>
          <p:cNvSpPr>
            <a:spLocks noChangeArrowheads="1"/>
          </p:cNvSpPr>
          <p:nvPr/>
        </p:nvSpPr>
        <p:spPr bwMode="auto">
          <a:xfrm>
            <a:off x="4572001" y="43434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grpSp>
        <p:nvGrpSpPr>
          <p:cNvPr id="614435" name="Group 35"/>
          <p:cNvGrpSpPr>
            <a:grpSpLocks/>
          </p:cNvGrpSpPr>
          <p:nvPr/>
        </p:nvGrpSpPr>
        <p:grpSpPr bwMode="auto">
          <a:xfrm>
            <a:off x="5722938" y="4489456"/>
            <a:ext cx="1135062" cy="392113"/>
            <a:chOff x="2645" y="2581"/>
            <a:chExt cx="715" cy="247"/>
          </a:xfrm>
        </p:grpSpPr>
        <p:sp>
          <p:nvSpPr>
            <p:cNvPr id="614436" name="Rectangle 36"/>
            <p:cNvSpPr>
              <a:spLocks noChangeArrowheads="1"/>
            </p:cNvSpPr>
            <p:nvPr/>
          </p:nvSpPr>
          <p:spPr bwMode="auto">
            <a:xfrm>
              <a:off x="2733" y="2654"/>
              <a:ext cx="4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sendto()</a:t>
              </a:r>
              <a:endParaRPr lang="en-US" altLang="en-US" sz="2000" b="1"/>
            </a:p>
          </p:txBody>
        </p:sp>
        <p:sp>
          <p:nvSpPr>
            <p:cNvPr id="614437" name="Rectangle 37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438" name="Line 38"/>
          <p:cNvSpPr>
            <a:spLocks noChangeShapeType="1"/>
          </p:cNvSpPr>
          <p:nvPr/>
        </p:nvSpPr>
        <p:spPr bwMode="auto">
          <a:xfrm>
            <a:off x="6248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39" name="Line 39"/>
          <p:cNvSpPr>
            <a:spLocks noChangeShapeType="1"/>
          </p:cNvSpPr>
          <p:nvPr/>
        </p:nvSpPr>
        <p:spPr bwMode="auto">
          <a:xfrm flipH="1">
            <a:off x="3200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614440" name="Line 40"/>
          <p:cNvSpPr>
            <a:spLocks noChangeShapeType="1"/>
          </p:cNvSpPr>
          <p:nvPr/>
        </p:nvSpPr>
        <p:spPr bwMode="auto">
          <a:xfrm>
            <a:off x="3505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614441" name="Text Box 41"/>
          <p:cNvSpPr txBox="1">
            <a:spLocks noChangeArrowheads="1"/>
          </p:cNvSpPr>
          <p:nvPr/>
        </p:nvSpPr>
        <p:spPr bwMode="auto">
          <a:xfrm>
            <a:off x="4419600" y="1261661"/>
            <a:ext cx="6629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recvfrom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copies bytes received in specified socket into a specified location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recvfrom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blocks until data arrives</a:t>
            </a:r>
            <a:endParaRPr lang="en-US" altLang="en-US" sz="2000" dirty="0">
              <a:solidFill>
                <a:srgbClr val="000000"/>
              </a:solidFill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000000"/>
              </a:solidFill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614442" name="Line 42"/>
          <p:cNvSpPr>
            <a:spLocks noChangeShapeType="1"/>
          </p:cNvSpPr>
          <p:nvPr/>
        </p:nvSpPr>
        <p:spPr bwMode="auto">
          <a:xfrm>
            <a:off x="6248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Socket API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45459"/>
            <a:ext cx="11223523" cy="4683125"/>
          </a:xfrm>
        </p:spPr>
        <p:txBody>
          <a:bodyPr/>
          <a:lstStyle/>
          <a:p>
            <a:r>
              <a:rPr lang="en-US" altLang="en-US" dirty="0"/>
              <a:t>API (Application Programming Interface)</a:t>
            </a:r>
          </a:p>
          <a:p>
            <a:pPr lvl="1"/>
            <a:r>
              <a:rPr lang="en-US" altLang="en-US" dirty="0"/>
              <a:t>Provides a standard set of functions that can be called by applications</a:t>
            </a:r>
          </a:p>
          <a:p>
            <a:r>
              <a:rPr lang="en-US" altLang="en-US" dirty="0"/>
              <a:t>Berkeley UNIX Sockets API</a:t>
            </a:r>
          </a:p>
          <a:p>
            <a:pPr lvl="1"/>
            <a:r>
              <a:rPr lang="en-US" altLang="en-US" dirty="0"/>
              <a:t>Abstraction for applications to send &amp; receive data</a:t>
            </a:r>
          </a:p>
          <a:p>
            <a:pPr lvl="1"/>
            <a:r>
              <a:rPr lang="en-US" altLang="en-US" dirty="0"/>
              <a:t>Applications create sockets that “plug into” network</a:t>
            </a:r>
          </a:p>
          <a:p>
            <a:pPr lvl="1"/>
            <a:r>
              <a:rPr lang="en-US" altLang="en-US" dirty="0"/>
              <a:t>Applications write/read to/from sockets</a:t>
            </a:r>
          </a:p>
          <a:p>
            <a:pPr lvl="1"/>
            <a:r>
              <a:rPr lang="en-US" altLang="en-US" dirty="0"/>
              <a:t>Implemented in the kernel</a:t>
            </a:r>
          </a:p>
          <a:p>
            <a:pPr lvl="1"/>
            <a:r>
              <a:rPr lang="en-US" altLang="en-US" dirty="0"/>
              <a:t>Facilitates development of network applications</a:t>
            </a:r>
          </a:p>
          <a:p>
            <a:pPr lvl="1"/>
            <a:r>
              <a:rPr lang="en-US" altLang="en-US" dirty="0"/>
              <a:t>Hides details of underlying protocols &amp; mechanisms</a:t>
            </a:r>
          </a:p>
          <a:p>
            <a:r>
              <a:rPr lang="en-US" altLang="en-US" dirty="0"/>
              <a:t>Also in Windows, Linux, and other OS’s</a:t>
            </a:r>
          </a:p>
        </p:txBody>
      </p:sp>
    </p:spTree>
    <p:extLst>
      <p:ext uri="{BB962C8B-B14F-4D97-AF65-F5344CB8AC3E}">
        <p14:creationId xmlns:p14="http://schemas.microsoft.com/office/powerpoint/2010/main" val="31373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89" name="Rectangle 37"/>
          <p:cNvSpPr>
            <a:spLocks noChangeArrowheads="1"/>
          </p:cNvSpPr>
          <p:nvPr/>
        </p:nvSpPr>
        <p:spPr bwMode="auto">
          <a:xfrm>
            <a:off x="5722938" y="4489450"/>
            <a:ext cx="1135062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2388" name="Rectangle 36"/>
          <p:cNvSpPr>
            <a:spLocks noChangeArrowheads="1"/>
          </p:cNvSpPr>
          <p:nvPr/>
        </p:nvSpPr>
        <p:spPr bwMode="auto">
          <a:xfrm>
            <a:off x="5862638" y="4605339"/>
            <a:ext cx="78643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sp>
        <p:nvSpPr>
          <p:cNvPr id="612354" name="Rectangle 2"/>
          <p:cNvSpPr>
            <a:spLocks noChangeArrowheads="1"/>
          </p:cNvSpPr>
          <p:nvPr/>
        </p:nvSpPr>
        <p:spPr bwMode="auto">
          <a:xfrm>
            <a:off x="2330451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2330451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2470150" y="2384426"/>
            <a:ext cx="73834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2000" b="1"/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Socket Calls for Connection-Less Mode </a:t>
            </a:r>
          </a:p>
        </p:txBody>
      </p:sp>
      <p:sp>
        <p:nvSpPr>
          <p:cNvPr id="612358" name="Rectangle 6"/>
          <p:cNvSpPr>
            <a:spLocks noChangeArrowheads="1"/>
          </p:cNvSpPr>
          <p:nvPr/>
        </p:nvSpPr>
        <p:spPr bwMode="auto">
          <a:xfrm>
            <a:off x="2470150" y="5334001"/>
            <a:ext cx="786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grpSp>
        <p:nvGrpSpPr>
          <p:cNvPr id="612359" name="Group 7"/>
          <p:cNvGrpSpPr>
            <a:grpSpLocks/>
          </p:cNvGrpSpPr>
          <p:nvPr/>
        </p:nvGrpSpPr>
        <p:grpSpPr bwMode="auto">
          <a:xfrm>
            <a:off x="5715001" y="3814763"/>
            <a:ext cx="1135063" cy="387350"/>
            <a:chOff x="2645" y="1733"/>
            <a:chExt cx="715" cy="244"/>
          </a:xfrm>
        </p:grpSpPr>
        <p:sp>
          <p:nvSpPr>
            <p:cNvPr id="612360" name="Rectangle 8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2361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465" cy="1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2000" b="1"/>
            </a:p>
          </p:txBody>
        </p:sp>
      </p:grpSp>
      <p:sp>
        <p:nvSpPr>
          <p:cNvPr id="612362" name="Rectangle 10"/>
          <p:cNvSpPr>
            <a:spLocks noChangeArrowheads="1"/>
          </p:cNvSpPr>
          <p:nvPr/>
        </p:nvSpPr>
        <p:spPr bwMode="auto">
          <a:xfrm>
            <a:off x="2330451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2363" name="Group 11"/>
          <p:cNvGrpSpPr>
            <a:grpSpLocks/>
          </p:cNvGrpSpPr>
          <p:nvPr/>
        </p:nvGrpSpPr>
        <p:grpSpPr bwMode="auto">
          <a:xfrm>
            <a:off x="5722938" y="5540383"/>
            <a:ext cx="1135062" cy="392113"/>
            <a:chOff x="2645" y="3298"/>
            <a:chExt cx="715" cy="247"/>
          </a:xfrm>
        </p:grpSpPr>
        <p:sp>
          <p:nvSpPr>
            <p:cNvPr id="612364" name="Rectangle 12"/>
            <p:cNvSpPr>
              <a:spLocks noChangeArrowheads="1"/>
            </p:cNvSpPr>
            <p:nvPr/>
          </p:nvSpPr>
          <p:spPr bwMode="auto">
            <a:xfrm>
              <a:off x="2666" y="3371"/>
              <a:ext cx="6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recvfrom()</a:t>
              </a:r>
              <a:endParaRPr lang="en-US" altLang="en-US" sz="2000" b="1"/>
            </a:p>
          </p:txBody>
        </p:sp>
        <p:sp>
          <p:nvSpPr>
            <p:cNvPr id="612365" name="Rectangle 13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2366" name="Rectangle 14"/>
          <p:cNvSpPr>
            <a:spLocks noChangeArrowheads="1"/>
          </p:cNvSpPr>
          <p:nvPr/>
        </p:nvSpPr>
        <p:spPr bwMode="auto">
          <a:xfrm>
            <a:off x="4495801" y="53340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2367" name="Rectangle 15"/>
          <p:cNvSpPr>
            <a:spLocks noChangeArrowheads="1"/>
          </p:cNvSpPr>
          <p:nvPr/>
        </p:nvSpPr>
        <p:spPr bwMode="auto">
          <a:xfrm>
            <a:off x="2590801" y="1828801"/>
            <a:ext cx="669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Server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2368" name="Rectangle 16"/>
          <p:cNvSpPr>
            <a:spLocks noChangeArrowheads="1"/>
          </p:cNvSpPr>
          <p:nvPr/>
        </p:nvSpPr>
        <p:spPr bwMode="auto">
          <a:xfrm>
            <a:off x="5935663" y="3502026"/>
            <a:ext cx="601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Client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2369" name="Rectangle 17"/>
          <p:cNvSpPr>
            <a:spLocks noChangeArrowheads="1"/>
          </p:cNvSpPr>
          <p:nvPr/>
        </p:nvSpPr>
        <p:spPr bwMode="auto">
          <a:xfrm>
            <a:off x="2578101" y="3190876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2000" b="1"/>
          </a:p>
        </p:txBody>
      </p:sp>
      <p:sp>
        <p:nvSpPr>
          <p:cNvPr id="612370" name="Line 18"/>
          <p:cNvSpPr>
            <a:spLocks noChangeShapeType="1"/>
          </p:cNvSpPr>
          <p:nvPr/>
        </p:nvSpPr>
        <p:spPr bwMode="auto">
          <a:xfrm flipH="1">
            <a:off x="2898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1" name="Rectangle 19"/>
          <p:cNvSpPr>
            <a:spLocks noChangeArrowheads="1"/>
          </p:cNvSpPr>
          <p:nvPr/>
        </p:nvSpPr>
        <p:spPr bwMode="auto">
          <a:xfrm>
            <a:off x="2333626" y="4459289"/>
            <a:ext cx="1795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US" altLang="en-US"/>
              <a:t>Blocks until server receives data from client</a:t>
            </a:r>
            <a:endParaRPr lang="en-US" altLang="en-US" sz="2400" b="1"/>
          </a:p>
        </p:txBody>
      </p:sp>
      <p:sp>
        <p:nvSpPr>
          <p:cNvPr id="612372" name="Line 20"/>
          <p:cNvSpPr>
            <a:spLocks noChangeShapeType="1"/>
          </p:cNvSpPr>
          <p:nvPr/>
        </p:nvSpPr>
        <p:spPr bwMode="auto">
          <a:xfrm flipH="1">
            <a:off x="2898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3" name="Rectangle 21"/>
          <p:cNvSpPr>
            <a:spLocks noChangeArrowheads="1"/>
          </p:cNvSpPr>
          <p:nvPr/>
        </p:nvSpPr>
        <p:spPr bwMode="auto">
          <a:xfrm>
            <a:off x="2363789" y="3949701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2374" name="Rectangle 22"/>
          <p:cNvSpPr>
            <a:spLocks noChangeArrowheads="1"/>
          </p:cNvSpPr>
          <p:nvPr/>
        </p:nvSpPr>
        <p:spPr bwMode="auto">
          <a:xfrm>
            <a:off x="2330451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75" name="Line 23"/>
          <p:cNvSpPr>
            <a:spLocks noChangeShapeType="1"/>
          </p:cNvSpPr>
          <p:nvPr/>
        </p:nvSpPr>
        <p:spPr bwMode="auto">
          <a:xfrm flipH="1">
            <a:off x="2908300" y="4254501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2376" name="Group 24"/>
          <p:cNvGrpSpPr>
            <a:grpSpLocks/>
          </p:cNvGrpSpPr>
          <p:nvPr/>
        </p:nvGrpSpPr>
        <p:grpSpPr bwMode="auto">
          <a:xfrm>
            <a:off x="2330450" y="5638804"/>
            <a:ext cx="4527550" cy="995363"/>
            <a:chOff x="508" y="3360"/>
            <a:chExt cx="2852" cy="627"/>
          </a:xfrm>
        </p:grpSpPr>
        <p:sp>
          <p:nvSpPr>
            <p:cNvPr id="612377" name="Line 25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2378" name="Group 26"/>
            <p:cNvGrpSpPr>
              <a:grpSpLocks/>
            </p:cNvGrpSpPr>
            <p:nvPr/>
          </p:nvGrpSpPr>
          <p:grpSpPr bwMode="auto">
            <a:xfrm>
              <a:off x="508" y="3552"/>
              <a:ext cx="2852" cy="435"/>
              <a:chOff x="508" y="3552"/>
              <a:chExt cx="2852" cy="435"/>
            </a:xfrm>
          </p:grpSpPr>
          <p:sp>
            <p:nvSpPr>
              <p:cNvPr id="612379" name="Rectangle 27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2000" b="1"/>
              </a:p>
            </p:txBody>
          </p:sp>
          <p:grpSp>
            <p:nvGrpSpPr>
              <p:cNvPr id="612380" name="Group 28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612381" name="Rectangle 29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9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 altLang="en-US"/>
                    <a:t>close()</a:t>
                  </a:r>
                  <a:endParaRPr lang="en-US" altLang="en-US" sz="2000" b="1"/>
                </a:p>
              </p:txBody>
            </p:sp>
            <p:sp>
              <p:nvSpPr>
                <p:cNvPr id="612382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383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384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2385" name="Line 33"/>
          <p:cNvSpPr>
            <a:spLocks noChangeShapeType="1"/>
          </p:cNvSpPr>
          <p:nvPr/>
        </p:nvSpPr>
        <p:spPr bwMode="auto">
          <a:xfrm flipH="1">
            <a:off x="2889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6" name="Rectangle 34"/>
          <p:cNvSpPr>
            <a:spLocks noChangeArrowheads="1"/>
          </p:cNvSpPr>
          <p:nvPr/>
        </p:nvSpPr>
        <p:spPr bwMode="auto">
          <a:xfrm>
            <a:off x="4572001" y="43434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2390" name="Line 38"/>
          <p:cNvSpPr>
            <a:spLocks noChangeShapeType="1"/>
          </p:cNvSpPr>
          <p:nvPr/>
        </p:nvSpPr>
        <p:spPr bwMode="auto">
          <a:xfrm>
            <a:off x="6248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91" name="Line 39"/>
          <p:cNvSpPr>
            <a:spLocks noChangeShapeType="1"/>
          </p:cNvSpPr>
          <p:nvPr/>
        </p:nvSpPr>
        <p:spPr bwMode="auto">
          <a:xfrm flipH="1">
            <a:off x="3200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612392" name="Line 40"/>
          <p:cNvSpPr>
            <a:spLocks noChangeShapeType="1"/>
          </p:cNvSpPr>
          <p:nvPr/>
        </p:nvSpPr>
        <p:spPr bwMode="auto">
          <a:xfrm>
            <a:off x="3505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612393" name="Text Box 41"/>
          <p:cNvSpPr txBox="1">
            <a:spLocks noChangeArrowheads="1"/>
          </p:cNvSpPr>
          <p:nvPr/>
        </p:nvSpPr>
        <p:spPr bwMode="auto">
          <a:xfrm>
            <a:off x="4033838" y="1141641"/>
            <a:ext cx="763705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started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creates socket of type UDP (datagram)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 </a:t>
            </a:r>
            <a:r>
              <a:rPr lang="en-US" altLang="en-US" sz="2000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descriptor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;  or -1 if unsuccessful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612394" name="Line 42"/>
          <p:cNvSpPr>
            <a:spLocks noChangeShapeType="1"/>
          </p:cNvSpPr>
          <p:nvPr/>
        </p:nvSpPr>
        <p:spPr bwMode="auto">
          <a:xfrm>
            <a:off x="6248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4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8" name="Rectangle 12"/>
          <p:cNvSpPr>
            <a:spLocks noChangeArrowheads="1"/>
          </p:cNvSpPr>
          <p:nvPr/>
        </p:nvSpPr>
        <p:spPr bwMode="auto">
          <a:xfrm>
            <a:off x="2330451" y="52181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3378" name="Rectangle 2"/>
          <p:cNvSpPr>
            <a:spLocks noChangeArrowheads="1"/>
          </p:cNvSpPr>
          <p:nvPr/>
        </p:nvSpPr>
        <p:spPr bwMode="auto">
          <a:xfrm>
            <a:off x="5722938" y="4489450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3379" name="Rectangle 3"/>
          <p:cNvSpPr>
            <a:spLocks noChangeArrowheads="1"/>
          </p:cNvSpPr>
          <p:nvPr/>
        </p:nvSpPr>
        <p:spPr bwMode="auto">
          <a:xfrm>
            <a:off x="5862638" y="4605339"/>
            <a:ext cx="786434" cy="276999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2330451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3381" name="Rectangle 5"/>
          <p:cNvSpPr>
            <a:spLocks noChangeArrowheads="1"/>
          </p:cNvSpPr>
          <p:nvPr/>
        </p:nvSpPr>
        <p:spPr bwMode="auto">
          <a:xfrm>
            <a:off x="2330451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3382" name="Rectangle 6"/>
          <p:cNvSpPr>
            <a:spLocks noChangeArrowheads="1"/>
          </p:cNvSpPr>
          <p:nvPr/>
        </p:nvSpPr>
        <p:spPr bwMode="auto">
          <a:xfrm>
            <a:off x="2470150" y="2384426"/>
            <a:ext cx="73834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2000" b="1"/>
          </a:p>
        </p:txBody>
      </p:sp>
      <p:sp>
        <p:nvSpPr>
          <p:cNvPr id="613383" name="Rectangle 7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Socket Calls for Connection-Less Mode </a:t>
            </a:r>
          </a:p>
        </p:txBody>
      </p:sp>
      <p:sp>
        <p:nvSpPr>
          <p:cNvPr id="613384" name="Rectangle 8"/>
          <p:cNvSpPr>
            <a:spLocks noChangeArrowheads="1"/>
          </p:cNvSpPr>
          <p:nvPr/>
        </p:nvSpPr>
        <p:spPr bwMode="auto">
          <a:xfrm>
            <a:off x="2470150" y="5334001"/>
            <a:ext cx="786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grpSp>
        <p:nvGrpSpPr>
          <p:cNvPr id="613385" name="Group 9"/>
          <p:cNvGrpSpPr>
            <a:grpSpLocks/>
          </p:cNvGrpSpPr>
          <p:nvPr/>
        </p:nvGrpSpPr>
        <p:grpSpPr bwMode="auto">
          <a:xfrm>
            <a:off x="5715001" y="3814763"/>
            <a:ext cx="1135063" cy="387350"/>
            <a:chOff x="2645" y="1733"/>
            <a:chExt cx="715" cy="244"/>
          </a:xfrm>
        </p:grpSpPr>
        <p:sp>
          <p:nvSpPr>
            <p:cNvPr id="613386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3387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65" cy="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2000" b="1"/>
            </a:p>
          </p:txBody>
        </p:sp>
      </p:grpSp>
      <p:grpSp>
        <p:nvGrpSpPr>
          <p:cNvPr id="613389" name="Group 13"/>
          <p:cNvGrpSpPr>
            <a:grpSpLocks/>
          </p:cNvGrpSpPr>
          <p:nvPr/>
        </p:nvGrpSpPr>
        <p:grpSpPr bwMode="auto">
          <a:xfrm>
            <a:off x="5722938" y="5540383"/>
            <a:ext cx="1135062" cy="392113"/>
            <a:chOff x="2645" y="3298"/>
            <a:chExt cx="715" cy="247"/>
          </a:xfrm>
        </p:grpSpPr>
        <p:sp>
          <p:nvSpPr>
            <p:cNvPr id="613390" name="Rectangle 14"/>
            <p:cNvSpPr>
              <a:spLocks noChangeArrowheads="1"/>
            </p:cNvSpPr>
            <p:nvPr/>
          </p:nvSpPr>
          <p:spPr bwMode="auto">
            <a:xfrm>
              <a:off x="2666" y="3371"/>
              <a:ext cx="6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recvfrom()</a:t>
              </a:r>
              <a:endParaRPr lang="en-US" altLang="en-US" sz="2000" b="1"/>
            </a:p>
          </p:txBody>
        </p:sp>
        <p:sp>
          <p:nvSpPr>
            <p:cNvPr id="613391" name="Rectangle 15"/>
            <p:cNvSpPr>
              <a:spLocks noChangeArrowheads="1"/>
            </p:cNvSpPr>
            <p:nvPr/>
          </p:nvSpPr>
          <p:spPr bwMode="auto">
            <a:xfrm>
              <a:off x="2645" y="3298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3392" name="Rectangle 16"/>
          <p:cNvSpPr>
            <a:spLocks noChangeArrowheads="1"/>
          </p:cNvSpPr>
          <p:nvPr/>
        </p:nvSpPr>
        <p:spPr bwMode="auto">
          <a:xfrm>
            <a:off x="4495801" y="53340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3393" name="Rectangle 17"/>
          <p:cNvSpPr>
            <a:spLocks noChangeArrowheads="1"/>
          </p:cNvSpPr>
          <p:nvPr/>
        </p:nvSpPr>
        <p:spPr bwMode="auto">
          <a:xfrm>
            <a:off x="2590801" y="1828801"/>
            <a:ext cx="669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Server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3394" name="Rectangle 18"/>
          <p:cNvSpPr>
            <a:spLocks noChangeArrowheads="1"/>
          </p:cNvSpPr>
          <p:nvPr/>
        </p:nvSpPr>
        <p:spPr bwMode="auto">
          <a:xfrm>
            <a:off x="5935663" y="3502026"/>
            <a:ext cx="601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Client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3395" name="Rectangle 19"/>
          <p:cNvSpPr>
            <a:spLocks noChangeArrowheads="1"/>
          </p:cNvSpPr>
          <p:nvPr/>
        </p:nvSpPr>
        <p:spPr bwMode="auto">
          <a:xfrm>
            <a:off x="2578101" y="3190876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2000" b="1"/>
          </a:p>
        </p:txBody>
      </p:sp>
      <p:sp>
        <p:nvSpPr>
          <p:cNvPr id="613396" name="Line 20"/>
          <p:cNvSpPr>
            <a:spLocks noChangeShapeType="1"/>
          </p:cNvSpPr>
          <p:nvPr/>
        </p:nvSpPr>
        <p:spPr bwMode="auto">
          <a:xfrm flipH="1">
            <a:off x="2898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397" name="Rectangle 21"/>
          <p:cNvSpPr>
            <a:spLocks noChangeArrowheads="1"/>
          </p:cNvSpPr>
          <p:nvPr/>
        </p:nvSpPr>
        <p:spPr bwMode="auto">
          <a:xfrm>
            <a:off x="2333626" y="4459289"/>
            <a:ext cx="1795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US" altLang="en-US"/>
              <a:t>Blocks until server receives data from client</a:t>
            </a:r>
            <a:endParaRPr lang="en-US" altLang="en-US" sz="2400" b="1"/>
          </a:p>
        </p:txBody>
      </p:sp>
      <p:sp>
        <p:nvSpPr>
          <p:cNvPr id="613398" name="Line 22"/>
          <p:cNvSpPr>
            <a:spLocks noChangeShapeType="1"/>
          </p:cNvSpPr>
          <p:nvPr/>
        </p:nvSpPr>
        <p:spPr bwMode="auto">
          <a:xfrm flipH="1">
            <a:off x="2898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399" name="Rectangle 23"/>
          <p:cNvSpPr>
            <a:spLocks noChangeArrowheads="1"/>
          </p:cNvSpPr>
          <p:nvPr/>
        </p:nvSpPr>
        <p:spPr bwMode="auto">
          <a:xfrm>
            <a:off x="2363789" y="3949701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3400" name="Rectangle 24"/>
          <p:cNvSpPr>
            <a:spLocks noChangeArrowheads="1"/>
          </p:cNvSpPr>
          <p:nvPr/>
        </p:nvSpPr>
        <p:spPr bwMode="auto">
          <a:xfrm>
            <a:off x="2330451" y="38338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01" name="Line 25"/>
          <p:cNvSpPr>
            <a:spLocks noChangeShapeType="1"/>
          </p:cNvSpPr>
          <p:nvPr/>
        </p:nvSpPr>
        <p:spPr bwMode="auto">
          <a:xfrm flipH="1">
            <a:off x="2908300" y="4254501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3402" name="Group 26"/>
          <p:cNvGrpSpPr>
            <a:grpSpLocks/>
          </p:cNvGrpSpPr>
          <p:nvPr/>
        </p:nvGrpSpPr>
        <p:grpSpPr bwMode="auto">
          <a:xfrm>
            <a:off x="2330450" y="5638804"/>
            <a:ext cx="4527550" cy="995363"/>
            <a:chOff x="508" y="3360"/>
            <a:chExt cx="2852" cy="627"/>
          </a:xfrm>
        </p:grpSpPr>
        <p:sp>
          <p:nvSpPr>
            <p:cNvPr id="613403" name="Line 27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3404" name="Group 28"/>
            <p:cNvGrpSpPr>
              <a:grpSpLocks/>
            </p:cNvGrpSpPr>
            <p:nvPr/>
          </p:nvGrpSpPr>
          <p:grpSpPr bwMode="auto">
            <a:xfrm>
              <a:off x="508" y="3552"/>
              <a:ext cx="2852" cy="435"/>
              <a:chOff x="508" y="3552"/>
              <a:chExt cx="2852" cy="435"/>
            </a:xfrm>
          </p:grpSpPr>
          <p:sp>
            <p:nvSpPr>
              <p:cNvPr id="613405" name="Rectangle 29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2000" b="1"/>
              </a:p>
            </p:txBody>
          </p:sp>
          <p:grpSp>
            <p:nvGrpSpPr>
              <p:cNvPr id="613406" name="Group 30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613407" name="Rectangle 31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9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 altLang="en-US"/>
                    <a:t>close()</a:t>
                  </a:r>
                  <a:endParaRPr lang="en-US" altLang="en-US" sz="2000" b="1"/>
                </a:p>
              </p:txBody>
            </p:sp>
            <p:sp>
              <p:nvSpPr>
                <p:cNvPr id="613408" name="Rectangle 32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3409" name="Rectangle 33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3410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3411" name="Line 35"/>
          <p:cNvSpPr>
            <a:spLocks noChangeShapeType="1"/>
          </p:cNvSpPr>
          <p:nvPr/>
        </p:nvSpPr>
        <p:spPr bwMode="auto">
          <a:xfrm flipH="1">
            <a:off x="2889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12" name="Rectangle 36"/>
          <p:cNvSpPr>
            <a:spLocks noChangeArrowheads="1"/>
          </p:cNvSpPr>
          <p:nvPr/>
        </p:nvSpPr>
        <p:spPr bwMode="auto">
          <a:xfrm>
            <a:off x="4572001" y="43434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3413" name="Line 37"/>
          <p:cNvSpPr>
            <a:spLocks noChangeShapeType="1"/>
          </p:cNvSpPr>
          <p:nvPr/>
        </p:nvSpPr>
        <p:spPr bwMode="auto">
          <a:xfrm>
            <a:off x="6248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14" name="Line 38"/>
          <p:cNvSpPr>
            <a:spLocks noChangeShapeType="1"/>
          </p:cNvSpPr>
          <p:nvPr/>
        </p:nvSpPr>
        <p:spPr bwMode="auto">
          <a:xfrm flipH="1">
            <a:off x="3200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613415" name="Line 39"/>
          <p:cNvSpPr>
            <a:spLocks noChangeShapeType="1"/>
          </p:cNvSpPr>
          <p:nvPr/>
        </p:nvSpPr>
        <p:spPr bwMode="auto">
          <a:xfrm>
            <a:off x="3505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613416" name="Text Box 40"/>
          <p:cNvSpPr txBox="1">
            <a:spLocks noChangeArrowheads="1"/>
          </p:cNvSpPr>
          <p:nvPr/>
        </p:nvSpPr>
        <p:spPr bwMode="auto">
          <a:xfrm>
            <a:off x="4033838" y="1073941"/>
            <a:ext cx="770587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started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sendto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transfer bytes in buffer to specified socket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sendto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specifies: socket descriptor; pointer to a buffer; amount of data; flags to control transmission behavior; destination address &amp; port #; length of destination address structure</a:t>
            </a:r>
            <a:r>
              <a:rPr lang="en-US" altLang="en-US" sz="2000" dirty="0">
                <a:solidFill>
                  <a:srgbClr val="00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sendto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returns:  # bytes sent;  or -1 if unsuccessful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613417" name="Line 41"/>
          <p:cNvSpPr>
            <a:spLocks noChangeShapeType="1"/>
          </p:cNvSpPr>
          <p:nvPr/>
        </p:nvSpPr>
        <p:spPr bwMode="auto">
          <a:xfrm>
            <a:off x="6248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ChangeArrowheads="1"/>
          </p:cNvSpPr>
          <p:nvPr/>
        </p:nvSpPr>
        <p:spPr bwMode="auto">
          <a:xfrm>
            <a:off x="5722938" y="5540375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27" name="Rectangle 3"/>
          <p:cNvSpPr>
            <a:spLocks noChangeArrowheads="1"/>
          </p:cNvSpPr>
          <p:nvPr/>
        </p:nvSpPr>
        <p:spPr bwMode="auto">
          <a:xfrm>
            <a:off x="2330451" y="3833813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28" name="Rectangle 4"/>
          <p:cNvSpPr>
            <a:spLocks noChangeArrowheads="1"/>
          </p:cNvSpPr>
          <p:nvPr/>
        </p:nvSpPr>
        <p:spPr bwMode="auto">
          <a:xfrm>
            <a:off x="2330451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29" name="Rectangle 5"/>
          <p:cNvSpPr>
            <a:spLocks noChangeArrowheads="1"/>
          </p:cNvSpPr>
          <p:nvPr/>
        </p:nvSpPr>
        <p:spPr bwMode="auto">
          <a:xfrm>
            <a:off x="2330451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30" name="Rectangle 6"/>
          <p:cNvSpPr>
            <a:spLocks noChangeArrowheads="1"/>
          </p:cNvSpPr>
          <p:nvPr/>
        </p:nvSpPr>
        <p:spPr bwMode="auto">
          <a:xfrm>
            <a:off x="2470150" y="2384426"/>
            <a:ext cx="73834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2000" b="1"/>
          </a:p>
        </p:txBody>
      </p:sp>
      <p:sp>
        <p:nvSpPr>
          <p:cNvPr id="615431" name="Rectangle 7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/>
              <a:t>Socket Calls for Connection-Less Mode </a:t>
            </a:r>
          </a:p>
        </p:txBody>
      </p:sp>
      <p:sp>
        <p:nvSpPr>
          <p:cNvPr id="615432" name="Rectangle 8"/>
          <p:cNvSpPr>
            <a:spLocks noChangeArrowheads="1"/>
          </p:cNvSpPr>
          <p:nvPr/>
        </p:nvSpPr>
        <p:spPr bwMode="auto">
          <a:xfrm>
            <a:off x="2470150" y="5334001"/>
            <a:ext cx="786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grpSp>
        <p:nvGrpSpPr>
          <p:cNvPr id="615433" name="Group 9"/>
          <p:cNvGrpSpPr>
            <a:grpSpLocks/>
          </p:cNvGrpSpPr>
          <p:nvPr/>
        </p:nvGrpSpPr>
        <p:grpSpPr bwMode="auto">
          <a:xfrm>
            <a:off x="5715001" y="3814763"/>
            <a:ext cx="1135063" cy="387350"/>
            <a:chOff x="2645" y="1733"/>
            <a:chExt cx="715" cy="244"/>
          </a:xfrm>
        </p:grpSpPr>
        <p:sp>
          <p:nvSpPr>
            <p:cNvPr id="615434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35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2000" b="1"/>
            </a:p>
          </p:txBody>
        </p:sp>
      </p:grpSp>
      <p:sp>
        <p:nvSpPr>
          <p:cNvPr id="615436" name="Rectangle 12"/>
          <p:cNvSpPr>
            <a:spLocks noChangeArrowheads="1"/>
          </p:cNvSpPr>
          <p:nvPr/>
        </p:nvSpPr>
        <p:spPr bwMode="auto">
          <a:xfrm>
            <a:off x="2330451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37" name="Rectangle 13"/>
          <p:cNvSpPr>
            <a:spLocks noChangeArrowheads="1"/>
          </p:cNvSpPr>
          <p:nvPr/>
        </p:nvSpPr>
        <p:spPr bwMode="auto">
          <a:xfrm>
            <a:off x="5756276" y="5656264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5438" name="Rectangle 14"/>
          <p:cNvSpPr>
            <a:spLocks noChangeArrowheads="1"/>
          </p:cNvSpPr>
          <p:nvPr/>
        </p:nvSpPr>
        <p:spPr bwMode="auto">
          <a:xfrm>
            <a:off x="4495801" y="53340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5439" name="Rectangle 15"/>
          <p:cNvSpPr>
            <a:spLocks noChangeArrowheads="1"/>
          </p:cNvSpPr>
          <p:nvPr/>
        </p:nvSpPr>
        <p:spPr bwMode="auto">
          <a:xfrm>
            <a:off x="2590801" y="1828801"/>
            <a:ext cx="669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Server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5440" name="Rectangle 16"/>
          <p:cNvSpPr>
            <a:spLocks noChangeArrowheads="1"/>
          </p:cNvSpPr>
          <p:nvPr/>
        </p:nvSpPr>
        <p:spPr bwMode="auto">
          <a:xfrm>
            <a:off x="5935663" y="3502026"/>
            <a:ext cx="601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Client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5441" name="Rectangle 17"/>
          <p:cNvSpPr>
            <a:spLocks noChangeArrowheads="1"/>
          </p:cNvSpPr>
          <p:nvPr/>
        </p:nvSpPr>
        <p:spPr bwMode="auto">
          <a:xfrm>
            <a:off x="2578101" y="3190876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2000" b="1"/>
          </a:p>
        </p:txBody>
      </p:sp>
      <p:sp>
        <p:nvSpPr>
          <p:cNvPr id="615442" name="Line 18"/>
          <p:cNvSpPr>
            <a:spLocks noChangeShapeType="1"/>
          </p:cNvSpPr>
          <p:nvPr/>
        </p:nvSpPr>
        <p:spPr bwMode="auto">
          <a:xfrm flipH="1">
            <a:off x="2898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43" name="Rectangle 19"/>
          <p:cNvSpPr>
            <a:spLocks noChangeArrowheads="1"/>
          </p:cNvSpPr>
          <p:nvPr/>
        </p:nvSpPr>
        <p:spPr bwMode="auto">
          <a:xfrm>
            <a:off x="2333626" y="4459289"/>
            <a:ext cx="1795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US" altLang="en-US"/>
              <a:t>Blocks until server receives data from client</a:t>
            </a:r>
            <a:endParaRPr lang="en-US" altLang="en-US" sz="2400" b="1"/>
          </a:p>
        </p:txBody>
      </p:sp>
      <p:sp>
        <p:nvSpPr>
          <p:cNvPr id="615444" name="Line 20"/>
          <p:cNvSpPr>
            <a:spLocks noChangeShapeType="1"/>
          </p:cNvSpPr>
          <p:nvPr/>
        </p:nvSpPr>
        <p:spPr bwMode="auto">
          <a:xfrm flipH="1">
            <a:off x="2898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45" name="Rectangle 21"/>
          <p:cNvSpPr>
            <a:spLocks noChangeArrowheads="1"/>
          </p:cNvSpPr>
          <p:nvPr/>
        </p:nvSpPr>
        <p:spPr bwMode="auto">
          <a:xfrm>
            <a:off x="2363789" y="3949701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5446" name="Line 22"/>
          <p:cNvSpPr>
            <a:spLocks noChangeShapeType="1"/>
          </p:cNvSpPr>
          <p:nvPr/>
        </p:nvSpPr>
        <p:spPr bwMode="auto">
          <a:xfrm flipH="1">
            <a:off x="2908300" y="4254501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447" name="Group 23"/>
          <p:cNvGrpSpPr>
            <a:grpSpLocks/>
          </p:cNvGrpSpPr>
          <p:nvPr/>
        </p:nvGrpSpPr>
        <p:grpSpPr bwMode="auto">
          <a:xfrm>
            <a:off x="2330450" y="5638804"/>
            <a:ext cx="4527550" cy="995363"/>
            <a:chOff x="508" y="3360"/>
            <a:chExt cx="2852" cy="627"/>
          </a:xfrm>
        </p:grpSpPr>
        <p:sp>
          <p:nvSpPr>
            <p:cNvPr id="615448" name="Line 24"/>
            <p:cNvSpPr>
              <a:spLocks noChangeShapeType="1"/>
            </p:cNvSpPr>
            <p:nvPr/>
          </p:nvSpPr>
          <p:spPr bwMode="auto">
            <a:xfrm flipH="1">
              <a:off x="866" y="3360"/>
              <a:ext cx="5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449" name="Group 25"/>
            <p:cNvGrpSpPr>
              <a:grpSpLocks/>
            </p:cNvGrpSpPr>
            <p:nvPr/>
          </p:nvGrpSpPr>
          <p:grpSpPr bwMode="auto">
            <a:xfrm>
              <a:off x="508" y="3552"/>
              <a:ext cx="2852" cy="435"/>
              <a:chOff x="508" y="3552"/>
              <a:chExt cx="2852" cy="435"/>
            </a:xfrm>
          </p:grpSpPr>
          <p:sp>
            <p:nvSpPr>
              <p:cNvPr id="615450" name="Rectangle 26"/>
              <p:cNvSpPr>
                <a:spLocks noChangeArrowheads="1"/>
              </p:cNvSpPr>
              <p:nvPr/>
            </p:nvSpPr>
            <p:spPr bwMode="auto">
              <a:xfrm>
                <a:off x="2767" y="3813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2000" b="1"/>
              </a:p>
            </p:txBody>
          </p:sp>
          <p:grpSp>
            <p:nvGrpSpPr>
              <p:cNvPr id="615451" name="Group 27"/>
              <p:cNvGrpSpPr>
                <a:grpSpLocks/>
              </p:cNvGrpSpPr>
              <p:nvPr/>
            </p:nvGrpSpPr>
            <p:grpSpPr bwMode="auto">
              <a:xfrm>
                <a:off x="508" y="3552"/>
                <a:ext cx="2852" cy="432"/>
                <a:chOff x="508" y="3552"/>
                <a:chExt cx="2852" cy="432"/>
              </a:xfrm>
            </p:grpSpPr>
            <p:sp>
              <p:nvSpPr>
                <p:cNvPr id="615452" name="Rectangle 28"/>
                <p:cNvSpPr>
                  <a:spLocks noChangeArrowheads="1"/>
                </p:cNvSpPr>
                <p:nvPr/>
              </p:nvSpPr>
              <p:spPr bwMode="auto">
                <a:xfrm>
                  <a:off x="630" y="3682"/>
                  <a:ext cx="39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 altLang="en-US"/>
                    <a:t>close()</a:t>
                  </a:r>
                  <a:endParaRPr lang="en-US" altLang="en-US" sz="2000" b="1"/>
                </a:p>
              </p:txBody>
            </p:sp>
            <p:sp>
              <p:nvSpPr>
                <p:cNvPr id="615453" name="Rectangle 29"/>
                <p:cNvSpPr>
                  <a:spLocks noChangeArrowheads="1"/>
                </p:cNvSpPr>
                <p:nvPr/>
              </p:nvSpPr>
              <p:spPr bwMode="auto">
                <a:xfrm>
                  <a:off x="508" y="3609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454" name="Rectangle 30"/>
                <p:cNvSpPr>
                  <a:spLocks noChangeArrowheads="1"/>
                </p:cNvSpPr>
                <p:nvPr/>
              </p:nvSpPr>
              <p:spPr bwMode="auto">
                <a:xfrm>
                  <a:off x="2645" y="3740"/>
                  <a:ext cx="715" cy="24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455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2960" y="3552"/>
                  <a:ext cx="5" cy="21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5456" name="Line 32"/>
          <p:cNvSpPr>
            <a:spLocks noChangeShapeType="1"/>
          </p:cNvSpPr>
          <p:nvPr/>
        </p:nvSpPr>
        <p:spPr bwMode="auto">
          <a:xfrm flipH="1">
            <a:off x="2889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57" name="Rectangle 33"/>
          <p:cNvSpPr>
            <a:spLocks noChangeArrowheads="1"/>
          </p:cNvSpPr>
          <p:nvPr/>
        </p:nvSpPr>
        <p:spPr bwMode="auto">
          <a:xfrm>
            <a:off x="4572001" y="43434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grpSp>
        <p:nvGrpSpPr>
          <p:cNvPr id="615458" name="Group 34"/>
          <p:cNvGrpSpPr>
            <a:grpSpLocks/>
          </p:cNvGrpSpPr>
          <p:nvPr/>
        </p:nvGrpSpPr>
        <p:grpSpPr bwMode="auto">
          <a:xfrm>
            <a:off x="5722938" y="4489456"/>
            <a:ext cx="1135062" cy="392113"/>
            <a:chOff x="2645" y="2581"/>
            <a:chExt cx="715" cy="247"/>
          </a:xfrm>
        </p:grpSpPr>
        <p:sp>
          <p:nvSpPr>
            <p:cNvPr id="615459" name="Rectangle 35"/>
            <p:cNvSpPr>
              <a:spLocks noChangeArrowheads="1"/>
            </p:cNvSpPr>
            <p:nvPr/>
          </p:nvSpPr>
          <p:spPr bwMode="auto">
            <a:xfrm>
              <a:off x="2733" y="2654"/>
              <a:ext cx="4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sendto()</a:t>
              </a:r>
              <a:endParaRPr lang="en-US" altLang="en-US" sz="2000" b="1"/>
            </a:p>
          </p:txBody>
        </p:sp>
        <p:sp>
          <p:nvSpPr>
            <p:cNvPr id="615460" name="Rectangle 36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461" name="Line 37"/>
          <p:cNvSpPr>
            <a:spLocks noChangeShapeType="1"/>
          </p:cNvSpPr>
          <p:nvPr/>
        </p:nvSpPr>
        <p:spPr bwMode="auto">
          <a:xfrm>
            <a:off x="6248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62" name="Line 38"/>
          <p:cNvSpPr>
            <a:spLocks noChangeShapeType="1"/>
          </p:cNvSpPr>
          <p:nvPr/>
        </p:nvSpPr>
        <p:spPr bwMode="auto">
          <a:xfrm flipH="1">
            <a:off x="3200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615463" name="Line 39"/>
          <p:cNvSpPr>
            <a:spLocks noChangeShapeType="1"/>
          </p:cNvSpPr>
          <p:nvPr/>
        </p:nvSpPr>
        <p:spPr bwMode="auto">
          <a:xfrm>
            <a:off x="3505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615464" name="Text Box 40"/>
          <p:cNvSpPr txBox="1">
            <a:spLocks noChangeArrowheads="1"/>
          </p:cNvSpPr>
          <p:nvPr/>
        </p:nvSpPr>
        <p:spPr bwMode="auto">
          <a:xfrm>
            <a:off x="4033838" y="1052887"/>
            <a:ext cx="763705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recvfrom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wakes when data arrives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recvfrom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specifies: socket descriptor; pointer to a buffer to put data; max # bytes to put in buffer; control flags; copies:  sender address &amp; port #; length of sender address structure</a:t>
            </a:r>
            <a:r>
              <a:rPr lang="en-US" altLang="en-US" sz="2000" dirty="0">
                <a:solidFill>
                  <a:srgbClr val="00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recvfrom</a:t>
            </a:r>
            <a:r>
              <a:rPr lang="en-US" altLang="en-US" sz="2000" dirty="0">
                <a:solidFill>
                  <a:srgbClr val="00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returns # bytes received or -1 (failure)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sp>
        <p:nvSpPr>
          <p:cNvPr id="615465" name="Line 41"/>
          <p:cNvSpPr>
            <a:spLocks noChangeShapeType="1"/>
          </p:cNvSpPr>
          <p:nvPr/>
        </p:nvSpPr>
        <p:spPr bwMode="auto">
          <a:xfrm>
            <a:off x="6248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66" name="Text Box 42"/>
          <p:cNvSpPr txBox="1">
            <a:spLocks noChangeArrowheads="1"/>
          </p:cNvSpPr>
          <p:nvPr/>
        </p:nvSpPr>
        <p:spPr bwMode="auto">
          <a:xfrm>
            <a:off x="7385049" y="4125914"/>
            <a:ext cx="40793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Note: </a:t>
            </a:r>
            <a:r>
              <a:rPr lang="en-US" altLang="en-US" sz="2000" b="1" dirty="0" err="1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receivefrom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returns data from at most one 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send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, i.e</a:t>
            </a:r>
            <a:r>
              <a:rPr lang="en-US" altLang="en-US" sz="2000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.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 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from one datagram</a:t>
            </a:r>
            <a:r>
              <a:rPr lang="en-US" altLang="en-US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184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78" name="Rectangle 30"/>
          <p:cNvSpPr>
            <a:spLocks noChangeArrowheads="1"/>
          </p:cNvSpPr>
          <p:nvPr/>
        </p:nvSpPr>
        <p:spPr bwMode="auto">
          <a:xfrm>
            <a:off x="5722938" y="6242050"/>
            <a:ext cx="1135062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77" name="Rectangle 29"/>
          <p:cNvSpPr>
            <a:spLocks noChangeArrowheads="1"/>
          </p:cNvSpPr>
          <p:nvPr/>
        </p:nvSpPr>
        <p:spPr bwMode="auto">
          <a:xfrm>
            <a:off x="2330451" y="6034088"/>
            <a:ext cx="1135063" cy="38735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50" name="Rectangle 2"/>
          <p:cNvSpPr>
            <a:spLocks noChangeArrowheads="1"/>
          </p:cNvSpPr>
          <p:nvPr/>
        </p:nvSpPr>
        <p:spPr bwMode="auto">
          <a:xfrm>
            <a:off x="5722938" y="5540375"/>
            <a:ext cx="1135062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51" name="Rectangle 3"/>
          <p:cNvSpPr>
            <a:spLocks noChangeArrowheads="1"/>
          </p:cNvSpPr>
          <p:nvPr/>
        </p:nvSpPr>
        <p:spPr bwMode="auto">
          <a:xfrm>
            <a:off x="2330451" y="3833813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2330451" y="307498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53" name="Rectangle 5"/>
          <p:cNvSpPr>
            <a:spLocks noChangeArrowheads="1"/>
          </p:cNvSpPr>
          <p:nvPr/>
        </p:nvSpPr>
        <p:spPr bwMode="auto">
          <a:xfrm>
            <a:off x="2330451" y="2268538"/>
            <a:ext cx="1135063" cy="3873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54" name="Rectangle 6"/>
          <p:cNvSpPr>
            <a:spLocks noChangeArrowheads="1"/>
          </p:cNvSpPr>
          <p:nvPr/>
        </p:nvSpPr>
        <p:spPr bwMode="auto">
          <a:xfrm>
            <a:off x="2470150" y="2384426"/>
            <a:ext cx="73834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2000" b="1"/>
          </a:p>
        </p:txBody>
      </p:sp>
      <p:sp>
        <p:nvSpPr>
          <p:cNvPr id="616455" name="Rectangle 7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Socket Calls for Connection-Less Mode </a:t>
            </a:r>
          </a:p>
        </p:txBody>
      </p:sp>
      <p:sp>
        <p:nvSpPr>
          <p:cNvPr id="616456" name="Rectangle 8"/>
          <p:cNvSpPr>
            <a:spLocks noChangeArrowheads="1"/>
          </p:cNvSpPr>
          <p:nvPr/>
        </p:nvSpPr>
        <p:spPr bwMode="auto">
          <a:xfrm>
            <a:off x="2470150" y="5334001"/>
            <a:ext cx="786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sendto()</a:t>
            </a:r>
            <a:endParaRPr lang="en-US" altLang="en-US" sz="2000" b="1"/>
          </a:p>
        </p:txBody>
      </p:sp>
      <p:grpSp>
        <p:nvGrpSpPr>
          <p:cNvPr id="616457" name="Group 9"/>
          <p:cNvGrpSpPr>
            <a:grpSpLocks/>
          </p:cNvGrpSpPr>
          <p:nvPr/>
        </p:nvGrpSpPr>
        <p:grpSpPr bwMode="auto">
          <a:xfrm>
            <a:off x="5715001" y="3814763"/>
            <a:ext cx="1135063" cy="387350"/>
            <a:chOff x="2645" y="1733"/>
            <a:chExt cx="715" cy="244"/>
          </a:xfrm>
        </p:grpSpPr>
        <p:sp>
          <p:nvSpPr>
            <p:cNvPr id="616458" name="Rectangle 10"/>
            <p:cNvSpPr>
              <a:spLocks noChangeArrowheads="1"/>
            </p:cNvSpPr>
            <p:nvPr/>
          </p:nvSpPr>
          <p:spPr bwMode="auto">
            <a:xfrm>
              <a:off x="2645" y="1733"/>
              <a:ext cx="715" cy="2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59" name="Rectangle 11"/>
            <p:cNvSpPr>
              <a:spLocks noChangeArrowheads="1"/>
            </p:cNvSpPr>
            <p:nvPr/>
          </p:nvSpPr>
          <p:spPr bwMode="auto">
            <a:xfrm>
              <a:off x="2784" y="1776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2000" b="1"/>
            </a:p>
          </p:txBody>
        </p:sp>
      </p:grpSp>
      <p:sp>
        <p:nvSpPr>
          <p:cNvPr id="616460" name="Rectangle 12"/>
          <p:cNvSpPr>
            <a:spLocks noChangeArrowheads="1"/>
          </p:cNvSpPr>
          <p:nvPr/>
        </p:nvSpPr>
        <p:spPr bwMode="auto">
          <a:xfrm>
            <a:off x="2330451" y="5218113"/>
            <a:ext cx="1135063" cy="387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61" name="Rectangle 13"/>
          <p:cNvSpPr>
            <a:spLocks noChangeArrowheads="1"/>
          </p:cNvSpPr>
          <p:nvPr/>
        </p:nvSpPr>
        <p:spPr bwMode="auto">
          <a:xfrm>
            <a:off x="5756276" y="5656264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6462" name="Rectangle 14"/>
          <p:cNvSpPr>
            <a:spLocks noChangeArrowheads="1"/>
          </p:cNvSpPr>
          <p:nvPr/>
        </p:nvSpPr>
        <p:spPr bwMode="auto">
          <a:xfrm>
            <a:off x="4495801" y="53340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sp>
        <p:nvSpPr>
          <p:cNvPr id="616463" name="Rectangle 15"/>
          <p:cNvSpPr>
            <a:spLocks noChangeArrowheads="1"/>
          </p:cNvSpPr>
          <p:nvPr/>
        </p:nvSpPr>
        <p:spPr bwMode="auto">
          <a:xfrm>
            <a:off x="2590801" y="1828801"/>
            <a:ext cx="6699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Server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6464" name="Rectangle 16"/>
          <p:cNvSpPr>
            <a:spLocks noChangeArrowheads="1"/>
          </p:cNvSpPr>
          <p:nvPr/>
        </p:nvSpPr>
        <p:spPr bwMode="auto">
          <a:xfrm>
            <a:off x="5935663" y="3502026"/>
            <a:ext cx="601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 sz="2000">
                <a:solidFill>
                  <a:schemeClr val="tx2"/>
                </a:solidFill>
              </a:rPr>
              <a:t>Client</a:t>
            </a: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16465" name="Rectangle 17"/>
          <p:cNvSpPr>
            <a:spLocks noChangeArrowheads="1"/>
          </p:cNvSpPr>
          <p:nvPr/>
        </p:nvSpPr>
        <p:spPr bwMode="auto">
          <a:xfrm>
            <a:off x="2578101" y="3190876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2000" b="1"/>
          </a:p>
        </p:txBody>
      </p:sp>
      <p:sp>
        <p:nvSpPr>
          <p:cNvPr id="616466" name="Line 18"/>
          <p:cNvSpPr>
            <a:spLocks noChangeShapeType="1"/>
          </p:cNvSpPr>
          <p:nvPr/>
        </p:nvSpPr>
        <p:spPr bwMode="auto">
          <a:xfrm flipH="1">
            <a:off x="2898775" y="2651125"/>
            <a:ext cx="7938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67" name="Rectangle 19"/>
          <p:cNvSpPr>
            <a:spLocks noChangeArrowheads="1"/>
          </p:cNvSpPr>
          <p:nvPr/>
        </p:nvSpPr>
        <p:spPr bwMode="auto">
          <a:xfrm>
            <a:off x="2333626" y="4459289"/>
            <a:ext cx="1795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US" altLang="en-US"/>
              <a:t>Blocks until server receives data from client</a:t>
            </a:r>
            <a:endParaRPr lang="en-US" altLang="en-US" sz="2400" b="1"/>
          </a:p>
        </p:txBody>
      </p:sp>
      <p:sp>
        <p:nvSpPr>
          <p:cNvPr id="616468" name="Line 20"/>
          <p:cNvSpPr>
            <a:spLocks noChangeShapeType="1"/>
          </p:cNvSpPr>
          <p:nvPr/>
        </p:nvSpPr>
        <p:spPr bwMode="auto">
          <a:xfrm flipH="1">
            <a:off x="2898775" y="3467100"/>
            <a:ext cx="79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69" name="Rectangle 21"/>
          <p:cNvSpPr>
            <a:spLocks noChangeArrowheads="1"/>
          </p:cNvSpPr>
          <p:nvPr/>
        </p:nvSpPr>
        <p:spPr bwMode="auto">
          <a:xfrm>
            <a:off x="2363789" y="3949701"/>
            <a:ext cx="989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recvfrom()</a:t>
            </a:r>
            <a:endParaRPr lang="en-US" altLang="en-US" sz="2000" b="1"/>
          </a:p>
        </p:txBody>
      </p:sp>
      <p:sp>
        <p:nvSpPr>
          <p:cNvPr id="616470" name="Line 22"/>
          <p:cNvSpPr>
            <a:spLocks noChangeShapeType="1"/>
          </p:cNvSpPr>
          <p:nvPr/>
        </p:nvSpPr>
        <p:spPr bwMode="auto">
          <a:xfrm flipH="1">
            <a:off x="2908300" y="4254501"/>
            <a:ext cx="7938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72" name="Line 24"/>
          <p:cNvSpPr>
            <a:spLocks noChangeShapeType="1"/>
          </p:cNvSpPr>
          <p:nvPr/>
        </p:nvSpPr>
        <p:spPr bwMode="auto">
          <a:xfrm flipH="1">
            <a:off x="2898775" y="5638801"/>
            <a:ext cx="7938" cy="377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74" name="Rectangle 26"/>
          <p:cNvSpPr>
            <a:spLocks noChangeArrowheads="1"/>
          </p:cNvSpPr>
          <p:nvPr/>
        </p:nvSpPr>
        <p:spPr bwMode="auto">
          <a:xfrm>
            <a:off x="5916614" y="6357939"/>
            <a:ext cx="6187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close()</a:t>
            </a:r>
            <a:endParaRPr lang="en-US" altLang="en-US" sz="2000" b="1"/>
          </a:p>
        </p:txBody>
      </p:sp>
      <p:sp>
        <p:nvSpPr>
          <p:cNvPr id="616476" name="Rectangle 28"/>
          <p:cNvSpPr>
            <a:spLocks noChangeArrowheads="1"/>
          </p:cNvSpPr>
          <p:nvPr/>
        </p:nvSpPr>
        <p:spPr bwMode="auto">
          <a:xfrm>
            <a:off x="2524126" y="6149976"/>
            <a:ext cx="6187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close()</a:t>
            </a:r>
            <a:endParaRPr lang="en-US" altLang="en-US" sz="2000" b="1"/>
          </a:p>
        </p:txBody>
      </p:sp>
      <p:sp>
        <p:nvSpPr>
          <p:cNvPr id="616479" name="Line 31"/>
          <p:cNvSpPr>
            <a:spLocks noChangeShapeType="1"/>
          </p:cNvSpPr>
          <p:nvPr/>
        </p:nvSpPr>
        <p:spPr bwMode="auto">
          <a:xfrm flipH="1">
            <a:off x="6223000" y="5943601"/>
            <a:ext cx="7938" cy="339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80" name="Line 32"/>
          <p:cNvSpPr>
            <a:spLocks noChangeShapeType="1"/>
          </p:cNvSpPr>
          <p:nvPr/>
        </p:nvSpPr>
        <p:spPr bwMode="auto">
          <a:xfrm flipH="1">
            <a:off x="2889250" y="4870450"/>
            <a:ext cx="7938" cy="33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81" name="Rectangle 33"/>
          <p:cNvSpPr>
            <a:spLocks noChangeArrowheads="1"/>
          </p:cNvSpPr>
          <p:nvPr/>
        </p:nvSpPr>
        <p:spPr bwMode="auto">
          <a:xfrm>
            <a:off x="4572001" y="4343401"/>
            <a:ext cx="435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Data</a:t>
            </a:r>
            <a:endParaRPr lang="en-US" altLang="en-US" sz="2400" b="1"/>
          </a:p>
        </p:txBody>
      </p:sp>
      <p:grpSp>
        <p:nvGrpSpPr>
          <p:cNvPr id="616482" name="Group 34"/>
          <p:cNvGrpSpPr>
            <a:grpSpLocks/>
          </p:cNvGrpSpPr>
          <p:nvPr/>
        </p:nvGrpSpPr>
        <p:grpSpPr bwMode="auto">
          <a:xfrm>
            <a:off x="5722938" y="4489456"/>
            <a:ext cx="1135062" cy="392113"/>
            <a:chOff x="2645" y="2581"/>
            <a:chExt cx="715" cy="247"/>
          </a:xfrm>
        </p:grpSpPr>
        <p:sp>
          <p:nvSpPr>
            <p:cNvPr id="616483" name="Rectangle 35"/>
            <p:cNvSpPr>
              <a:spLocks noChangeArrowheads="1"/>
            </p:cNvSpPr>
            <p:nvPr/>
          </p:nvSpPr>
          <p:spPr bwMode="auto">
            <a:xfrm>
              <a:off x="2733" y="2654"/>
              <a:ext cx="4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sendto()</a:t>
              </a:r>
              <a:endParaRPr lang="en-US" altLang="en-US" sz="2000" b="1"/>
            </a:p>
          </p:txBody>
        </p:sp>
        <p:sp>
          <p:nvSpPr>
            <p:cNvPr id="616484" name="Rectangle 36"/>
            <p:cNvSpPr>
              <a:spLocks noChangeArrowheads="1"/>
            </p:cNvSpPr>
            <p:nvPr/>
          </p:nvSpPr>
          <p:spPr bwMode="auto">
            <a:xfrm>
              <a:off x="2645" y="2581"/>
              <a:ext cx="715" cy="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485" name="Line 37"/>
          <p:cNvSpPr>
            <a:spLocks noChangeShapeType="1"/>
          </p:cNvSpPr>
          <p:nvPr/>
        </p:nvSpPr>
        <p:spPr bwMode="auto">
          <a:xfrm>
            <a:off x="6248400" y="4202113"/>
            <a:ext cx="1270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86" name="Line 38"/>
          <p:cNvSpPr>
            <a:spLocks noChangeShapeType="1"/>
          </p:cNvSpPr>
          <p:nvPr/>
        </p:nvSpPr>
        <p:spPr bwMode="auto">
          <a:xfrm flipH="1">
            <a:off x="3200400" y="4572000"/>
            <a:ext cx="24384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616487" name="Line 39"/>
          <p:cNvSpPr>
            <a:spLocks noChangeShapeType="1"/>
          </p:cNvSpPr>
          <p:nvPr/>
        </p:nvSpPr>
        <p:spPr bwMode="auto">
          <a:xfrm>
            <a:off x="3505200" y="54864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616489" name="Line 41"/>
          <p:cNvSpPr>
            <a:spLocks noChangeShapeType="1"/>
          </p:cNvSpPr>
          <p:nvPr/>
        </p:nvSpPr>
        <p:spPr bwMode="auto">
          <a:xfrm>
            <a:off x="6248400" y="4889500"/>
            <a:ext cx="0" cy="673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91" name="Text Box 43"/>
          <p:cNvSpPr txBox="1">
            <a:spLocks noChangeArrowheads="1"/>
          </p:cNvSpPr>
          <p:nvPr/>
        </p:nvSpPr>
        <p:spPr bwMode="auto">
          <a:xfrm>
            <a:off x="4033838" y="1050246"/>
            <a:ext cx="7863194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 Close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Client or server call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close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when socket is no longer needed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close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specifies the socket descriptor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close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0 (success); or -1 (failure)</a:t>
            </a:r>
          </a:p>
        </p:txBody>
      </p:sp>
    </p:spTree>
    <p:extLst>
      <p:ext uri="{BB962C8B-B14F-4D97-AF65-F5344CB8AC3E}">
        <p14:creationId xmlns:p14="http://schemas.microsoft.com/office/powerpoint/2010/main" val="2509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dirty="0"/>
              <a:t>Example: UDP Echo Server</a:t>
            </a:r>
          </a:p>
        </p:txBody>
      </p:sp>
      <p:sp>
        <p:nvSpPr>
          <p:cNvPr id="703491" name="Text Box 3"/>
          <p:cNvSpPr txBox="1">
            <a:spLocks noChangeArrowheads="1"/>
          </p:cNvSpPr>
          <p:nvPr/>
        </p:nvSpPr>
        <p:spPr bwMode="auto">
          <a:xfrm>
            <a:off x="457200" y="903515"/>
            <a:ext cx="5486400" cy="61863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/* Echo server using UDP */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#include &lt;</a:t>
            </a:r>
            <a:r>
              <a:rPr lang="en-US" altLang="en-US" sz="1200" dirty="0" err="1">
                <a:latin typeface="Courier New" panose="02070309020205020404" pitchFamily="49" charset="0"/>
              </a:rPr>
              <a:t>stdio.h</a:t>
            </a:r>
            <a:r>
              <a:rPr lang="en-US" altLang="en-US" sz="12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1200" dirty="0" err="1">
                <a:latin typeface="Courier New" panose="02070309020205020404" pitchFamily="49" charset="0"/>
              </a:rPr>
              <a:t>types.h</a:t>
            </a:r>
            <a:r>
              <a:rPr lang="en-US" altLang="en-US" sz="12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1200" dirty="0" err="1">
                <a:latin typeface="Courier New" panose="02070309020205020404" pitchFamily="49" charset="0"/>
              </a:rPr>
              <a:t>socket.h</a:t>
            </a:r>
            <a:r>
              <a:rPr lang="en-US" altLang="en-US" sz="12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#include &lt;</a:t>
            </a:r>
            <a:r>
              <a:rPr lang="en-US" altLang="en-US" sz="1200" dirty="0" err="1">
                <a:latin typeface="Courier New" panose="02070309020205020404" pitchFamily="49" charset="0"/>
              </a:rPr>
              <a:t>netinet</a:t>
            </a:r>
            <a:r>
              <a:rPr lang="en-US" altLang="en-US" sz="1200" dirty="0">
                <a:latin typeface="Courier New" panose="02070309020205020404" pitchFamily="49" charset="0"/>
              </a:rPr>
              <a:t>/</a:t>
            </a:r>
            <a:r>
              <a:rPr lang="en-US" altLang="en-US" sz="1200" dirty="0" err="1">
                <a:latin typeface="Courier New" panose="02070309020205020404" pitchFamily="49" charset="0"/>
              </a:rPr>
              <a:t>in.h</a:t>
            </a:r>
            <a:r>
              <a:rPr lang="en-US" altLang="en-US" sz="12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endParaRPr lang="en-US" altLang="en-US" sz="1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#define SERVER_UDP_PORT		5000	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#define MAXLEN			4096</a:t>
            </a:r>
          </a:p>
          <a:p>
            <a:pPr eaLnBrk="1" hangingPunct="1"/>
            <a:endParaRPr lang="en-US" altLang="en-US" sz="1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200" dirty="0" err="1">
                <a:latin typeface="Courier New" panose="02070309020205020404" pitchFamily="49" charset="0"/>
              </a:rPr>
              <a:t>int</a:t>
            </a:r>
            <a:r>
              <a:rPr lang="en-US" altLang="en-US" sz="1200" dirty="0">
                <a:latin typeface="Courier New" panose="02070309020205020404" pitchFamily="49" charset="0"/>
              </a:rPr>
              <a:t> main(</a:t>
            </a:r>
            <a:r>
              <a:rPr lang="en-US" altLang="en-US" sz="1200" dirty="0" err="1">
                <a:latin typeface="Courier New" panose="02070309020205020404" pitchFamily="49" charset="0"/>
              </a:rPr>
              <a:t>int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argc</a:t>
            </a:r>
            <a:r>
              <a:rPr lang="en-US" altLang="en-US" sz="1200" dirty="0">
                <a:latin typeface="Courier New" panose="02070309020205020404" pitchFamily="49" charset="0"/>
              </a:rPr>
              <a:t>, char **</a:t>
            </a:r>
            <a:r>
              <a:rPr lang="en-US" altLang="en-US" sz="1200" dirty="0" err="1">
                <a:latin typeface="Courier New" panose="02070309020205020404" pitchFamily="49" charset="0"/>
              </a:rPr>
              <a:t>argv</a:t>
            </a:r>
            <a:r>
              <a:rPr lang="en-US" altLang="en-US" sz="1200" dirty="0">
                <a:latin typeface="Courier New" panose="02070309020205020404" pitchFamily="49" charset="0"/>
              </a:rPr>
              <a:t>)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int</a:t>
            </a:r>
            <a:r>
              <a:rPr lang="en-US" altLang="en-US" sz="1200" dirty="0">
                <a:latin typeface="Courier New" panose="02070309020205020404" pitchFamily="49" charset="0"/>
              </a:rPr>
              <a:t> 	</a:t>
            </a:r>
            <a:r>
              <a:rPr lang="en-US" altLang="en-US" sz="1200" dirty="0" err="1">
                <a:latin typeface="Courier New" panose="02070309020205020404" pitchFamily="49" charset="0"/>
              </a:rPr>
              <a:t>sd</a:t>
            </a:r>
            <a:r>
              <a:rPr lang="en-US" altLang="en-US" sz="1200" dirty="0">
                <a:latin typeface="Courier New" panose="02070309020205020404" pitchFamily="49" charset="0"/>
              </a:rPr>
              <a:t>, </a:t>
            </a:r>
            <a:r>
              <a:rPr lang="en-US" altLang="en-US" sz="120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200" dirty="0">
                <a:latin typeface="Courier New" panose="02070309020205020404" pitchFamily="49" charset="0"/>
              </a:rPr>
              <a:t>, port, n;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char 	</a:t>
            </a:r>
            <a:r>
              <a:rPr lang="en-US" altLang="en-US" sz="1200" dirty="0" err="1">
                <a:latin typeface="Courier New" panose="02070309020205020404" pitchFamily="49" charset="0"/>
              </a:rPr>
              <a:t>buf</a:t>
            </a:r>
            <a:r>
              <a:rPr lang="en-US" altLang="en-US" sz="1200" dirty="0">
                <a:latin typeface="Courier New" panose="02070309020205020404" pitchFamily="49" charset="0"/>
              </a:rPr>
              <a:t>[MAXLEN];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struct</a:t>
            </a:r>
            <a:r>
              <a:rPr lang="en-US" altLang="en-US" sz="1200" dirty="0">
                <a:latin typeface="Courier New" panose="02070309020205020404" pitchFamily="49" charset="0"/>
              </a:rPr>
              <a:t> 	</a:t>
            </a:r>
            <a:r>
              <a:rPr lang="en-US" altLang="en-US" sz="1200" dirty="0" err="1">
                <a:latin typeface="Courier New" panose="02070309020205020404" pitchFamily="49" charset="0"/>
              </a:rPr>
              <a:t>sockaddr_in</a:t>
            </a:r>
            <a:r>
              <a:rPr lang="en-US" altLang="en-US" sz="1200" dirty="0">
                <a:latin typeface="Courier New" panose="02070309020205020404" pitchFamily="49" charset="0"/>
              </a:rPr>
              <a:t> 	server, client;</a:t>
            </a:r>
          </a:p>
          <a:p>
            <a:pPr eaLnBrk="1" hangingPunct="1"/>
            <a:endParaRPr lang="en-US" altLang="en-US" sz="1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switch(</a:t>
            </a:r>
            <a:r>
              <a:rPr lang="en-US" altLang="en-US" sz="1200" dirty="0" err="1">
                <a:latin typeface="Courier New" panose="02070309020205020404" pitchFamily="49" charset="0"/>
              </a:rPr>
              <a:t>argc</a:t>
            </a:r>
            <a:r>
              <a:rPr lang="en-US" altLang="en-US" sz="1200" dirty="0">
                <a:latin typeface="Courier New" panose="02070309020205020404" pitchFamily="49" charset="0"/>
              </a:rPr>
              <a:t>) 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case 1: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port = SERVER_UDP_PORT;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break;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case 2: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port = </a:t>
            </a:r>
            <a:r>
              <a:rPr lang="en-US" altLang="en-US" sz="1200" dirty="0" err="1">
                <a:latin typeface="Courier New" panose="02070309020205020404" pitchFamily="49" charset="0"/>
              </a:rPr>
              <a:t>atoi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argv</a:t>
            </a:r>
            <a:r>
              <a:rPr lang="en-US" altLang="en-US" sz="1200" dirty="0">
                <a:latin typeface="Courier New" panose="02070309020205020404" pitchFamily="49" charset="0"/>
              </a:rPr>
              <a:t>[1]);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break;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default: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</a:t>
            </a:r>
            <a:r>
              <a:rPr lang="en-US" altLang="en-US" sz="1200" dirty="0" err="1">
                <a:latin typeface="Courier New" panose="02070309020205020404" pitchFamily="49" charset="0"/>
              </a:rPr>
              <a:t>fprintf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stderr</a:t>
            </a:r>
            <a:r>
              <a:rPr lang="en-US" altLang="en-US" sz="1200" dirty="0">
                <a:latin typeface="Courier New" panose="02070309020205020404" pitchFamily="49" charset="0"/>
              </a:rPr>
              <a:t>, "Usage: %s [port]\n", </a:t>
            </a:r>
            <a:r>
              <a:rPr lang="en-US" altLang="en-US" sz="1200" dirty="0" err="1">
                <a:latin typeface="Courier New" panose="02070309020205020404" pitchFamily="49" charset="0"/>
              </a:rPr>
              <a:t>argv</a:t>
            </a:r>
            <a:r>
              <a:rPr lang="en-US" altLang="en-US" sz="1200" dirty="0">
                <a:latin typeface="Courier New" panose="02070309020205020404" pitchFamily="49" charset="0"/>
              </a:rPr>
              <a:t>[0]);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/* Create a datagram socket */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if ((</a:t>
            </a:r>
            <a:r>
              <a:rPr lang="en-US" altLang="en-US" sz="1200" dirty="0" err="1">
                <a:latin typeface="Courier New" panose="02070309020205020404" pitchFamily="49" charset="0"/>
              </a:rPr>
              <a:t>sd</a:t>
            </a:r>
            <a:r>
              <a:rPr lang="en-US" altLang="en-US" sz="1200" dirty="0">
                <a:latin typeface="Courier New" panose="02070309020205020404" pitchFamily="49" charset="0"/>
              </a:rPr>
              <a:t> = socket(AF_INET, SOCK_DGRAM, 0)) == -1) 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</a:t>
            </a:r>
            <a:r>
              <a:rPr lang="en-US" altLang="en-US" sz="1200" dirty="0" err="1">
                <a:latin typeface="Courier New" panose="02070309020205020404" pitchFamily="49" charset="0"/>
              </a:rPr>
              <a:t>fprintf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stderr</a:t>
            </a:r>
            <a:r>
              <a:rPr lang="en-US" altLang="en-US" sz="1200" dirty="0">
                <a:latin typeface="Courier New" panose="02070309020205020404" pitchFamily="49" charset="0"/>
              </a:rPr>
              <a:t>, "Can't create a socket\n");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3492" name="Text Box 4"/>
          <p:cNvSpPr txBox="1">
            <a:spLocks noChangeArrowheads="1"/>
          </p:cNvSpPr>
          <p:nvPr/>
        </p:nvSpPr>
        <p:spPr bwMode="auto">
          <a:xfrm>
            <a:off x="6228734" y="903515"/>
            <a:ext cx="5461819" cy="58169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/* Bind an address to the socket */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bzero</a:t>
            </a:r>
            <a:r>
              <a:rPr lang="en-US" altLang="en-US" sz="1200" dirty="0">
                <a:latin typeface="Courier New" panose="02070309020205020404" pitchFamily="49" charset="0"/>
              </a:rPr>
              <a:t>((char *)&amp;server, </a:t>
            </a:r>
            <a:r>
              <a:rPr lang="en-US" altLang="en-US" sz="1200" dirty="0" err="1">
                <a:latin typeface="Courier New" panose="02070309020205020404" pitchFamily="49" charset="0"/>
              </a:rPr>
              <a:t>sizeof</a:t>
            </a:r>
            <a:r>
              <a:rPr lang="en-US" altLang="en-US" sz="1200" dirty="0">
                <a:latin typeface="Courier New" panose="02070309020205020404" pitchFamily="49" charset="0"/>
              </a:rPr>
              <a:t>(server));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server.sin_family</a:t>
            </a:r>
            <a:r>
              <a:rPr lang="en-US" altLang="en-US" sz="1200" dirty="0">
                <a:latin typeface="Courier New" panose="02070309020205020404" pitchFamily="49" charset="0"/>
              </a:rPr>
              <a:t> = AF_INET;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server.sin_port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</a:rPr>
              <a:t>htons</a:t>
            </a:r>
            <a:r>
              <a:rPr lang="en-US" altLang="en-US" sz="1200" dirty="0">
                <a:latin typeface="Courier New" panose="02070309020205020404" pitchFamily="49" charset="0"/>
              </a:rPr>
              <a:t>(port);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server.sin_addr.s_addr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</a:rPr>
              <a:t>htonl</a:t>
            </a:r>
            <a:r>
              <a:rPr lang="en-US" altLang="en-US" sz="1200" dirty="0">
                <a:latin typeface="Courier New" panose="02070309020205020404" pitchFamily="49" charset="0"/>
              </a:rPr>
              <a:t>(INADDR_ANY);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if (bind(</a:t>
            </a:r>
            <a:r>
              <a:rPr lang="en-US" altLang="en-US" sz="1200" dirty="0" err="1">
                <a:latin typeface="Courier New" panose="02070309020205020404" pitchFamily="49" charset="0"/>
              </a:rPr>
              <a:t>sd</a:t>
            </a:r>
            <a:r>
              <a:rPr lang="en-US" altLang="en-US" sz="1200" dirty="0">
                <a:latin typeface="Courier New" panose="02070309020205020404" pitchFamily="49" charset="0"/>
              </a:rPr>
              <a:t>, (</a:t>
            </a:r>
            <a:r>
              <a:rPr lang="en-US" altLang="en-US" sz="1200" dirty="0" err="1">
                <a:latin typeface="Courier New" panose="02070309020205020404" pitchFamily="49" charset="0"/>
              </a:rPr>
              <a:t>struct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sockaddr</a:t>
            </a:r>
            <a:r>
              <a:rPr lang="en-US" altLang="en-US" sz="1200" dirty="0">
                <a:latin typeface="Courier New" panose="02070309020205020404" pitchFamily="49" charset="0"/>
              </a:rPr>
              <a:t> *)&amp;server, 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</a:rPr>
              <a:t>sizeof</a:t>
            </a:r>
            <a:r>
              <a:rPr lang="en-US" altLang="en-US" sz="1200" dirty="0">
                <a:latin typeface="Courier New" panose="02070309020205020404" pitchFamily="49" charset="0"/>
              </a:rPr>
              <a:t>(server)) == -1) 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</a:t>
            </a:r>
            <a:r>
              <a:rPr lang="en-US" altLang="en-US" sz="1200" dirty="0" err="1">
                <a:latin typeface="Courier New" panose="02070309020205020404" pitchFamily="49" charset="0"/>
              </a:rPr>
              <a:t>fprintf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stderr</a:t>
            </a:r>
            <a:r>
              <a:rPr lang="en-US" altLang="en-US" sz="1200" dirty="0">
                <a:latin typeface="Courier New" panose="02070309020205020404" pitchFamily="49" charset="0"/>
              </a:rPr>
              <a:t>, "Can't bind name to socket\n");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exit(1);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1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while (1) 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</a:t>
            </a:r>
            <a:r>
              <a:rPr lang="en-US" altLang="en-US" sz="120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</a:rPr>
              <a:t>sizeof</a:t>
            </a:r>
            <a:r>
              <a:rPr lang="en-US" altLang="en-US" sz="1200" dirty="0">
                <a:latin typeface="Courier New" panose="02070309020205020404" pitchFamily="49" charset="0"/>
              </a:rPr>
              <a:t>(client);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if ((n = </a:t>
            </a:r>
            <a:r>
              <a:rPr lang="en-US" altLang="en-US" sz="1200" dirty="0" err="1">
                <a:latin typeface="Courier New" panose="02070309020205020404" pitchFamily="49" charset="0"/>
              </a:rPr>
              <a:t>recvfrom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sd</a:t>
            </a:r>
            <a:r>
              <a:rPr lang="en-US" altLang="en-US" sz="1200" dirty="0">
                <a:latin typeface="Courier New" panose="02070309020205020404" pitchFamily="49" charset="0"/>
              </a:rPr>
              <a:t>, </a:t>
            </a:r>
            <a:r>
              <a:rPr lang="en-US" altLang="en-US" sz="1200" dirty="0" err="1">
                <a:latin typeface="Courier New" panose="02070309020205020404" pitchFamily="49" charset="0"/>
              </a:rPr>
              <a:t>buf</a:t>
            </a:r>
            <a:r>
              <a:rPr lang="en-US" altLang="en-US" sz="1200" dirty="0">
                <a:latin typeface="Courier New" panose="02070309020205020404" pitchFamily="49" charset="0"/>
              </a:rPr>
              <a:t>, MAXLEN, 0, 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(</a:t>
            </a:r>
            <a:r>
              <a:rPr lang="en-US" altLang="en-US" sz="1200" dirty="0" err="1">
                <a:latin typeface="Courier New" panose="02070309020205020404" pitchFamily="49" charset="0"/>
              </a:rPr>
              <a:t>struct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sockaddr</a:t>
            </a:r>
            <a:r>
              <a:rPr lang="en-US" altLang="en-US" sz="1200" dirty="0">
                <a:latin typeface="Courier New" panose="02070309020205020404" pitchFamily="49" charset="0"/>
              </a:rPr>
              <a:t> *)&amp;client, &amp;</a:t>
            </a:r>
            <a:r>
              <a:rPr lang="en-US" altLang="en-US" sz="120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200" dirty="0">
                <a:latin typeface="Courier New" panose="02070309020205020404" pitchFamily="49" charset="0"/>
              </a:rPr>
              <a:t>)) &lt; 0) 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fprintf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stderr</a:t>
            </a:r>
            <a:r>
              <a:rPr lang="en-US" altLang="en-US" sz="1200" dirty="0">
                <a:latin typeface="Courier New" panose="02070309020205020404" pitchFamily="49" charset="0"/>
              </a:rPr>
              <a:t>, "Can't receive datagram\n");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      exit(1);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}</a:t>
            </a:r>
          </a:p>
          <a:p>
            <a:pPr eaLnBrk="1" hangingPunct="1"/>
            <a:endParaRPr lang="en-US" altLang="en-US" sz="12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if (</a:t>
            </a:r>
            <a:r>
              <a:rPr lang="en-US" altLang="en-US" sz="1200" dirty="0" err="1">
                <a:latin typeface="Courier New" panose="02070309020205020404" pitchFamily="49" charset="0"/>
              </a:rPr>
              <a:t>sendto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sd</a:t>
            </a:r>
            <a:r>
              <a:rPr lang="en-US" altLang="en-US" sz="1200" dirty="0">
                <a:latin typeface="Courier New" panose="02070309020205020404" pitchFamily="49" charset="0"/>
              </a:rPr>
              <a:t>, </a:t>
            </a:r>
            <a:r>
              <a:rPr lang="en-US" altLang="en-US" sz="1200" dirty="0" err="1">
                <a:latin typeface="Courier New" panose="02070309020205020404" pitchFamily="49" charset="0"/>
              </a:rPr>
              <a:t>buf</a:t>
            </a:r>
            <a:r>
              <a:rPr lang="en-US" altLang="en-US" sz="1200" dirty="0">
                <a:latin typeface="Courier New" panose="02070309020205020404" pitchFamily="49" charset="0"/>
              </a:rPr>
              <a:t>, n, 0, 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(</a:t>
            </a:r>
            <a:r>
              <a:rPr lang="en-US" altLang="en-US" sz="1200" dirty="0" err="1">
                <a:latin typeface="Courier New" panose="02070309020205020404" pitchFamily="49" charset="0"/>
              </a:rPr>
              <a:t>struct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sockaddr</a:t>
            </a:r>
            <a:r>
              <a:rPr lang="en-US" altLang="en-US" sz="1200" dirty="0">
                <a:latin typeface="Courier New" panose="02070309020205020404" pitchFamily="49" charset="0"/>
              </a:rPr>
              <a:t> *)&amp;client, </a:t>
            </a:r>
            <a:r>
              <a:rPr lang="en-US" altLang="en-US" sz="1200" dirty="0" err="1">
                <a:latin typeface="Courier New" panose="02070309020205020404" pitchFamily="49" charset="0"/>
              </a:rPr>
              <a:t>client_len</a:t>
            </a:r>
            <a:r>
              <a:rPr lang="en-US" altLang="en-US" sz="1200" dirty="0">
                <a:latin typeface="Courier New" panose="02070309020205020404" pitchFamily="49" charset="0"/>
              </a:rPr>
              <a:t>) != n) {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fprintf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stderr</a:t>
            </a:r>
            <a:r>
              <a:rPr lang="en-US" altLang="en-US" sz="1200" dirty="0">
                <a:latin typeface="Courier New" panose="02070309020205020404" pitchFamily="49" charset="0"/>
              </a:rPr>
              <a:t>, "Can't send datagram\n");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      exit(1);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	}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close(</a:t>
            </a:r>
            <a:r>
              <a:rPr lang="en-US" altLang="en-US" sz="1200" dirty="0" err="1">
                <a:latin typeface="Courier New" panose="02070309020205020404" pitchFamily="49" charset="0"/>
              </a:rPr>
              <a:t>sd</a:t>
            </a:r>
            <a:r>
              <a:rPr lang="en-US" altLang="en-US" sz="120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	return(0);</a:t>
            </a:r>
          </a:p>
          <a:p>
            <a:pPr eaLnBrk="1" hangingPunct="1"/>
            <a:r>
              <a:rPr lang="en-US" altLang="en-US" sz="1200" dirty="0">
                <a:latin typeface="Courier New" panose="02070309020205020404" pitchFamily="49" charset="0"/>
              </a:rPr>
              <a:t>}</a:t>
            </a:r>
          </a:p>
          <a:p>
            <a:pPr eaLnBrk="1" hangingPunct="1"/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2116" y="19664"/>
            <a:ext cx="11729884" cy="891796"/>
          </a:xfrm>
        </p:spPr>
        <p:txBody>
          <a:bodyPr/>
          <a:lstStyle/>
          <a:p>
            <a:r>
              <a:rPr lang="en-US" altLang="en-US" dirty="0"/>
              <a:t>Example: UDP Echo Client</a:t>
            </a:r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64944" y="944564"/>
            <a:ext cx="5783455" cy="58785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</a:t>
            </a:r>
            <a:r>
              <a:rPr lang="en-US" altLang="en-US" sz="800" dirty="0" err="1">
                <a:latin typeface="Courier New" panose="02070309020205020404" pitchFamily="49" charset="0"/>
              </a:rPr>
              <a:t>stdio.h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</a:t>
            </a:r>
            <a:r>
              <a:rPr lang="en-US" altLang="en-US" sz="800" dirty="0" err="1">
                <a:latin typeface="Courier New" panose="02070309020205020404" pitchFamily="49" charset="0"/>
              </a:rPr>
              <a:t>string.h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800" dirty="0" err="1">
                <a:latin typeface="Courier New" panose="02070309020205020404" pitchFamily="49" charset="0"/>
              </a:rPr>
              <a:t>time.h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</a:t>
            </a:r>
            <a:r>
              <a:rPr lang="en-US" altLang="en-US" sz="800" dirty="0" err="1">
                <a:latin typeface="Courier New" panose="02070309020205020404" pitchFamily="49" charset="0"/>
              </a:rPr>
              <a:t>netdb.h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800" dirty="0" err="1">
                <a:latin typeface="Courier New" panose="02070309020205020404" pitchFamily="49" charset="0"/>
              </a:rPr>
              <a:t>types.h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&lt;sys/</a:t>
            </a:r>
            <a:r>
              <a:rPr lang="en-US" altLang="en-US" sz="800" dirty="0" err="1">
                <a:latin typeface="Courier New" panose="02070309020205020404" pitchFamily="49" charset="0"/>
              </a:rPr>
              <a:t>socket.h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#include &lt;</a:t>
            </a:r>
            <a:r>
              <a:rPr lang="en-US" altLang="en-US" sz="800" dirty="0" err="1">
                <a:latin typeface="Courier New" panose="02070309020205020404" pitchFamily="49" charset="0"/>
              </a:rPr>
              <a:t>netinet</a:t>
            </a:r>
            <a:r>
              <a:rPr lang="en-US" altLang="en-US" sz="800" dirty="0">
                <a:latin typeface="Courier New" panose="02070309020205020404" pitchFamily="49" charset="0"/>
              </a:rPr>
              <a:t>/</a:t>
            </a:r>
            <a:r>
              <a:rPr lang="en-US" altLang="en-US" sz="800" dirty="0" err="1">
                <a:latin typeface="Courier New" panose="02070309020205020404" pitchFamily="49" charset="0"/>
              </a:rPr>
              <a:t>in.h</a:t>
            </a:r>
            <a:r>
              <a:rPr lang="en-US" altLang="en-US" sz="800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#define SERVER_UDP_PORT         5000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#define MAXLEN                  4096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#define DEFLEN                  64</a:t>
            </a:r>
          </a:p>
          <a:p>
            <a:pPr eaLnBrk="1" hangingPunct="1"/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long delay(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r>
              <a:rPr lang="en-US" altLang="en-US" sz="800" dirty="0" err="1">
                <a:latin typeface="Courier New" panose="02070309020205020404" pitchFamily="49" charset="0"/>
              </a:rPr>
              <a:t>timeval</a:t>
            </a:r>
            <a:r>
              <a:rPr lang="en-US" altLang="en-US" sz="800" dirty="0">
                <a:latin typeface="Courier New" panose="02070309020205020404" pitchFamily="49" charset="0"/>
              </a:rPr>
              <a:t> t1, 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r>
              <a:rPr lang="en-US" altLang="en-US" sz="800" dirty="0" err="1">
                <a:latin typeface="Courier New" panose="02070309020205020404" pitchFamily="49" charset="0"/>
              </a:rPr>
              <a:t>timeval</a:t>
            </a:r>
            <a:r>
              <a:rPr lang="en-US" altLang="en-US" sz="800" dirty="0">
                <a:latin typeface="Courier New" panose="02070309020205020404" pitchFamily="49" charset="0"/>
              </a:rPr>
              <a:t> t2)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long d;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d = (t2.tv_sec - t1.tv_sec) * 1000;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d += ((t2.tv_usec - t1.tv_usec + 500) / 1000);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return(d);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}</a:t>
            </a:r>
          </a:p>
          <a:p>
            <a:pPr eaLnBrk="1" hangingPunct="1"/>
            <a:r>
              <a:rPr lang="en-US" altLang="en-US" sz="800" dirty="0" err="1">
                <a:latin typeface="Courier New" panose="02070309020205020404" pitchFamily="49" charset="0"/>
              </a:rPr>
              <a:t>int</a:t>
            </a:r>
            <a:r>
              <a:rPr lang="en-US" altLang="en-US" sz="800" dirty="0">
                <a:latin typeface="Courier New" panose="02070309020205020404" pitchFamily="49" charset="0"/>
              </a:rPr>
              <a:t> main(</a:t>
            </a:r>
            <a:r>
              <a:rPr lang="en-US" altLang="en-US" sz="800" dirty="0" err="1">
                <a:latin typeface="Courier New" panose="02070309020205020404" pitchFamily="49" charset="0"/>
              </a:rPr>
              <a:t>int</a:t>
            </a: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, char **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)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int</a:t>
            </a:r>
            <a:r>
              <a:rPr lang="en-US" altLang="en-US" sz="800" dirty="0">
                <a:latin typeface="Courier New" panose="02070309020205020404" pitchFamily="49" charset="0"/>
              </a:rPr>
              <a:t>     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 = DEFLEN, port = SERVER_UDP_PORT;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</a:t>
            </a:r>
            <a:r>
              <a:rPr lang="en-US" altLang="en-US" sz="800" dirty="0" err="1">
                <a:latin typeface="Courier New" panose="02070309020205020404" pitchFamily="49" charset="0"/>
              </a:rPr>
              <a:t>int</a:t>
            </a:r>
            <a:r>
              <a:rPr lang="en-US" altLang="en-US" sz="800" dirty="0">
                <a:latin typeface="Courier New" panose="02070309020205020404" pitchFamily="49" charset="0"/>
              </a:rPr>
              <a:t>     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, j, </a:t>
            </a:r>
            <a:r>
              <a:rPr lang="en-US" altLang="en-US" sz="800" dirty="0" err="1">
                <a:latin typeface="Courier New" panose="02070309020205020404" pitchFamily="49" charset="0"/>
              </a:rPr>
              <a:t>sd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server_len</a:t>
            </a:r>
            <a:r>
              <a:rPr lang="en-US" altLang="en-US" sz="80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char    *</a:t>
            </a:r>
            <a:r>
              <a:rPr lang="en-US" altLang="en-US" sz="800" dirty="0" err="1">
                <a:latin typeface="Courier New" panose="02070309020205020404" pitchFamily="49" charset="0"/>
              </a:rPr>
              <a:t>pname</a:t>
            </a:r>
            <a:r>
              <a:rPr lang="en-US" altLang="en-US" sz="800" dirty="0">
                <a:latin typeface="Courier New" panose="02070309020205020404" pitchFamily="49" charset="0"/>
              </a:rPr>
              <a:t>, *host, </a:t>
            </a:r>
            <a:r>
              <a:rPr lang="en-US" altLang="en-US" sz="800" dirty="0" err="1">
                <a:latin typeface="Courier New" panose="02070309020205020404" pitchFamily="49" charset="0"/>
              </a:rPr>
              <a:t>rbuf</a:t>
            </a:r>
            <a:r>
              <a:rPr lang="en-US" altLang="en-US" sz="800" dirty="0">
                <a:latin typeface="Courier New" panose="02070309020205020404" pitchFamily="49" charset="0"/>
              </a:rPr>
              <a:t>[MAXLEN], </a:t>
            </a:r>
            <a:r>
              <a:rPr lang="en-US" altLang="en-US" sz="800" dirty="0" err="1">
                <a:latin typeface="Courier New" panose="02070309020205020404" pitchFamily="49" charset="0"/>
              </a:rPr>
              <a:t>sbuf</a:t>
            </a:r>
            <a:r>
              <a:rPr lang="en-US" altLang="en-US" sz="800" dirty="0">
                <a:latin typeface="Courier New" panose="02070309020205020404" pitchFamily="49" charset="0"/>
              </a:rPr>
              <a:t>[MAXLEN];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 </a:t>
            </a:r>
            <a:r>
              <a:rPr lang="en-US" altLang="en-US" sz="800" dirty="0" err="1">
                <a:latin typeface="Courier New" panose="02070309020205020404" pitchFamily="49" charset="0"/>
              </a:rPr>
              <a:t>hostent</a:t>
            </a:r>
            <a:r>
              <a:rPr lang="en-US" altLang="en-US" sz="800" dirty="0">
                <a:latin typeface="Courier New" panose="02070309020205020404" pitchFamily="49" charset="0"/>
              </a:rPr>
              <a:t>         *</a:t>
            </a:r>
            <a:r>
              <a:rPr lang="en-US" altLang="en-US" sz="800" dirty="0" err="1">
                <a:latin typeface="Courier New" panose="02070309020205020404" pitchFamily="49" charset="0"/>
              </a:rPr>
              <a:t>hp</a:t>
            </a:r>
            <a:r>
              <a:rPr lang="en-US" altLang="en-US" sz="80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 </a:t>
            </a:r>
            <a:r>
              <a:rPr lang="en-US" altLang="en-US" sz="800" dirty="0" err="1">
                <a:latin typeface="Courier New" panose="02070309020205020404" pitchFamily="49" charset="0"/>
              </a:rPr>
              <a:t>sockaddr_in</a:t>
            </a:r>
            <a:r>
              <a:rPr lang="en-US" altLang="en-US" sz="800" dirty="0">
                <a:latin typeface="Courier New" panose="02070309020205020404" pitchFamily="49" charset="0"/>
              </a:rPr>
              <a:t>     server;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 </a:t>
            </a:r>
            <a:r>
              <a:rPr lang="en-US" altLang="en-US" sz="800" dirty="0" err="1">
                <a:latin typeface="Courier New" panose="02070309020205020404" pitchFamily="49" charset="0"/>
              </a:rPr>
              <a:t>timeval</a:t>
            </a:r>
            <a:r>
              <a:rPr lang="en-US" altLang="en-US" sz="800" dirty="0">
                <a:latin typeface="Courier New" panose="02070309020205020404" pitchFamily="49" charset="0"/>
              </a:rPr>
              <a:t>         start, end;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unsigned long address;</a:t>
            </a:r>
          </a:p>
          <a:p>
            <a:pPr eaLnBrk="1" hangingPunct="1"/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pname</a:t>
            </a:r>
            <a:r>
              <a:rPr lang="en-US" altLang="en-US" sz="800" dirty="0">
                <a:latin typeface="Courier New" panose="02070309020205020404" pitchFamily="49" charset="0"/>
              </a:rPr>
              <a:t> = 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[0];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--;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++;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if (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 &gt; 0 &amp;&amp; (</a:t>
            </a:r>
            <a:r>
              <a:rPr lang="en-US" altLang="en-US" sz="800" dirty="0" err="1">
                <a:latin typeface="Courier New" panose="02070309020205020404" pitchFamily="49" charset="0"/>
              </a:rPr>
              <a:t>strcmp</a:t>
            </a:r>
            <a:r>
              <a:rPr lang="en-US" altLang="en-US" sz="800" dirty="0">
                <a:latin typeface="Courier New" panose="02070309020205020404" pitchFamily="49" charset="0"/>
              </a:rPr>
              <a:t>(*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, "-s") == 0))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		if (--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 &gt; 0 &amp;&amp; (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 = </a:t>
            </a:r>
            <a:r>
              <a:rPr lang="en-US" altLang="en-US" sz="800" dirty="0" err="1">
                <a:latin typeface="Courier New" panose="02070309020205020404" pitchFamily="49" charset="0"/>
              </a:rPr>
              <a:t>atoi</a:t>
            </a:r>
            <a:r>
              <a:rPr lang="en-US" altLang="en-US" sz="800" dirty="0">
                <a:latin typeface="Courier New" panose="02070309020205020404" pitchFamily="49" charset="0"/>
              </a:rPr>
              <a:t>(*++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)))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	      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--;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++;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else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	      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     "Usage: %s [-s 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] host [port]\n", </a:t>
            </a:r>
            <a:r>
              <a:rPr lang="en-US" altLang="en-US" sz="800" dirty="0" err="1">
                <a:latin typeface="Courier New" panose="02070309020205020404" pitchFamily="49" charset="0"/>
              </a:rPr>
              <a:t>pname</a:t>
            </a:r>
            <a:r>
              <a:rPr lang="en-US" altLang="en-US" sz="80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	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if (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 &gt; 0)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host = *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if (--</a:t>
            </a:r>
            <a:r>
              <a:rPr lang="en-US" altLang="en-US" sz="800" dirty="0" err="1">
                <a:latin typeface="Courier New" panose="02070309020205020404" pitchFamily="49" charset="0"/>
              </a:rPr>
              <a:t>argc</a:t>
            </a:r>
            <a:r>
              <a:rPr lang="en-US" altLang="en-US" sz="800" dirty="0">
                <a:latin typeface="Courier New" panose="02070309020205020404" pitchFamily="49" charset="0"/>
              </a:rPr>
              <a:t> &gt; 0)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        port = </a:t>
            </a:r>
            <a:r>
              <a:rPr lang="en-US" altLang="en-US" sz="800" dirty="0" err="1">
                <a:latin typeface="Courier New" panose="02070309020205020404" pitchFamily="49" charset="0"/>
              </a:rPr>
              <a:t>atoi</a:t>
            </a:r>
            <a:r>
              <a:rPr lang="en-US" altLang="en-US" sz="800" dirty="0">
                <a:latin typeface="Courier New" panose="02070309020205020404" pitchFamily="49" charset="0"/>
              </a:rPr>
              <a:t>(*++</a:t>
            </a:r>
            <a:r>
              <a:rPr lang="en-US" altLang="en-US" sz="800" dirty="0" err="1">
                <a:latin typeface="Courier New" panose="02070309020205020404" pitchFamily="49" charset="0"/>
              </a:rPr>
              <a:t>argv</a:t>
            </a:r>
            <a:r>
              <a:rPr lang="en-US" altLang="en-US" sz="80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6587613" y="911460"/>
            <a:ext cx="5112774" cy="56323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else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	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"Usage: %s [-s 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] host [port]\n", </a:t>
            </a:r>
            <a:r>
              <a:rPr lang="en-US" altLang="en-US" sz="800" dirty="0" err="1">
                <a:latin typeface="Courier New" panose="02070309020205020404" pitchFamily="49" charset="0"/>
              </a:rPr>
              <a:t>pname</a:t>
            </a:r>
            <a:r>
              <a:rPr lang="en-US" altLang="en-US" sz="80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}</a:t>
            </a:r>
          </a:p>
          <a:p>
            <a:pPr eaLnBrk="1" hangingPunct="1"/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if ((</a:t>
            </a:r>
            <a:r>
              <a:rPr lang="en-US" altLang="en-US" sz="800" dirty="0" err="1">
                <a:latin typeface="Courier New" panose="02070309020205020404" pitchFamily="49" charset="0"/>
              </a:rPr>
              <a:t>sd</a:t>
            </a:r>
            <a:r>
              <a:rPr lang="en-US" altLang="en-US" sz="800" dirty="0">
                <a:latin typeface="Courier New" panose="02070309020205020404" pitchFamily="49" charset="0"/>
              </a:rPr>
              <a:t> = socket(AF_INET, SOCK_DGRAM, 0)) == -1)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 "Can't create a socket\n");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bzero</a:t>
            </a:r>
            <a:r>
              <a:rPr lang="en-US" altLang="en-US" sz="800" dirty="0">
                <a:latin typeface="Courier New" panose="02070309020205020404" pitchFamily="49" charset="0"/>
              </a:rPr>
              <a:t>((char *)&amp;server, </a:t>
            </a:r>
            <a:r>
              <a:rPr lang="en-US" altLang="en-US" sz="800" dirty="0" err="1">
                <a:latin typeface="Courier New" panose="02070309020205020404" pitchFamily="49" charset="0"/>
              </a:rPr>
              <a:t>sizeof</a:t>
            </a:r>
            <a:r>
              <a:rPr lang="en-US" altLang="en-US" sz="800" dirty="0">
                <a:latin typeface="Courier New" panose="02070309020205020404" pitchFamily="49" charset="0"/>
              </a:rPr>
              <a:t>(server));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server.sin_family</a:t>
            </a:r>
            <a:r>
              <a:rPr lang="en-US" altLang="en-US" sz="800" dirty="0">
                <a:latin typeface="Courier New" panose="02070309020205020404" pitchFamily="49" charset="0"/>
              </a:rPr>
              <a:t> = AF_INET;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server.sin_port</a:t>
            </a:r>
            <a:r>
              <a:rPr lang="en-US" altLang="en-US" sz="800" dirty="0">
                <a:latin typeface="Courier New" panose="02070309020205020404" pitchFamily="49" charset="0"/>
              </a:rPr>
              <a:t> = </a:t>
            </a:r>
            <a:r>
              <a:rPr lang="en-US" altLang="en-US" sz="800" dirty="0" err="1">
                <a:latin typeface="Courier New" panose="02070309020205020404" pitchFamily="49" charset="0"/>
              </a:rPr>
              <a:t>htons</a:t>
            </a:r>
            <a:r>
              <a:rPr lang="en-US" altLang="en-US" sz="800" dirty="0">
                <a:latin typeface="Courier New" panose="02070309020205020404" pitchFamily="49" charset="0"/>
              </a:rPr>
              <a:t>(port);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if ((</a:t>
            </a:r>
            <a:r>
              <a:rPr lang="en-US" altLang="en-US" sz="800" dirty="0" err="1">
                <a:latin typeface="Courier New" panose="02070309020205020404" pitchFamily="49" charset="0"/>
              </a:rPr>
              <a:t>hp</a:t>
            </a:r>
            <a:r>
              <a:rPr lang="en-US" altLang="en-US" sz="800" dirty="0">
                <a:latin typeface="Courier New" panose="02070309020205020404" pitchFamily="49" charset="0"/>
              </a:rPr>
              <a:t> = </a:t>
            </a:r>
            <a:r>
              <a:rPr lang="en-US" altLang="en-US" sz="800" dirty="0" err="1">
                <a:latin typeface="Courier New" panose="02070309020205020404" pitchFamily="49" charset="0"/>
              </a:rPr>
              <a:t>gethostbyname</a:t>
            </a:r>
            <a:r>
              <a:rPr lang="en-US" altLang="en-US" sz="800" dirty="0">
                <a:latin typeface="Courier New" panose="02070309020205020404" pitchFamily="49" charset="0"/>
              </a:rPr>
              <a:t>(host)) == NULL)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 "Can't get server's IP address\n");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bcopy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hp</a:t>
            </a:r>
            <a:r>
              <a:rPr lang="en-US" altLang="en-US" sz="800" dirty="0">
                <a:latin typeface="Courier New" panose="02070309020205020404" pitchFamily="49" charset="0"/>
              </a:rPr>
              <a:t>-&gt;</a:t>
            </a:r>
            <a:r>
              <a:rPr lang="en-US" altLang="en-US" sz="800" dirty="0" err="1">
                <a:latin typeface="Courier New" panose="02070309020205020404" pitchFamily="49" charset="0"/>
              </a:rPr>
              <a:t>h_addr</a:t>
            </a:r>
            <a:r>
              <a:rPr lang="en-US" altLang="en-US" sz="800" dirty="0">
                <a:latin typeface="Courier New" panose="02070309020205020404" pitchFamily="49" charset="0"/>
              </a:rPr>
              <a:t>, (char *) &amp;</a:t>
            </a:r>
            <a:r>
              <a:rPr lang="en-US" altLang="en-US" sz="800" dirty="0" err="1">
                <a:latin typeface="Courier New" panose="02070309020205020404" pitchFamily="49" charset="0"/>
              </a:rPr>
              <a:t>server.sin_addr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hp</a:t>
            </a:r>
            <a:r>
              <a:rPr lang="en-US" altLang="en-US" sz="800" dirty="0">
                <a:latin typeface="Courier New" panose="02070309020205020404" pitchFamily="49" charset="0"/>
              </a:rPr>
              <a:t>-&gt;</a:t>
            </a:r>
            <a:r>
              <a:rPr lang="en-US" altLang="en-US" sz="800" dirty="0" err="1">
                <a:latin typeface="Courier New" panose="02070309020205020404" pitchFamily="49" charset="0"/>
              </a:rPr>
              <a:t>h_length</a:t>
            </a:r>
            <a:r>
              <a:rPr lang="en-US" altLang="en-US" sz="80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if (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 &gt; MAXLEN)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 "Data is too big\n");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for (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 = 0; 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 &lt; 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; 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++)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j = (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 &lt; 26) ? 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 : 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 % 26;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sbuf</a:t>
            </a:r>
            <a:r>
              <a:rPr lang="en-US" altLang="en-US" sz="800" dirty="0">
                <a:latin typeface="Courier New" panose="02070309020205020404" pitchFamily="49" charset="0"/>
              </a:rPr>
              <a:t>[</a:t>
            </a:r>
            <a:r>
              <a:rPr lang="en-US" altLang="en-US" sz="800" dirty="0" err="1">
                <a:latin typeface="Courier New" panose="02070309020205020404" pitchFamily="49" charset="0"/>
              </a:rPr>
              <a:t>i</a:t>
            </a:r>
            <a:r>
              <a:rPr lang="en-US" altLang="en-US" sz="800" dirty="0">
                <a:latin typeface="Courier New" panose="02070309020205020404" pitchFamily="49" charset="0"/>
              </a:rPr>
              <a:t>] = 'a' + j;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gettimeofday</a:t>
            </a:r>
            <a:r>
              <a:rPr lang="en-US" altLang="en-US" sz="800" dirty="0">
                <a:latin typeface="Courier New" panose="02070309020205020404" pitchFamily="49" charset="0"/>
              </a:rPr>
              <a:t>(&amp;start, NULL); /* start delay measurement */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</a:t>
            </a:r>
            <a:r>
              <a:rPr lang="en-US" altLang="en-US" sz="800" dirty="0" err="1">
                <a:latin typeface="Courier New" panose="02070309020205020404" pitchFamily="49" charset="0"/>
              </a:rPr>
              <a:t>server_len</a:t>
            </a:r>
            <a:r>
              <a:rPr lang="en-US" altLang="en-US" sz="800" dirty="0">
                <a:latin typeface="Courier New" panose="02070309020205020404" pitchFamily="49" charset="0"/>
              </a:rPr>
              <a:t> = </a:t>
            </a:r>
            <a:r>
              <a:rPr lang="en-US" altLang="en-US" sz="800" dirty="0" err="1">
                <a:latin typeface="Courier New" panose="02070309020205020404" pitchFamily="49" charset="0"/>
              </a:rPr>
              <a:t>sizeof</a:t>
            </a:r>
            <a:r>
              <a:rPr lang="en-US" altLang="en-US" sz="800" dirty="0">
                <a:latin typeface="Courier New" panose="02070309020205020404" pitchFamily="49" charset="0"/>
              </a:rPr>
              <a:t>(server);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if (</a:t>
            </a:r>
            <a:r>
              <a:rPr lang="en-US" altLang="en-US" sz="800" dirty="0" err="1">
                <a:latin typeface="Courier New" panose="02070309020205020404" pitchFamily="49" charset="0"/>
              </a:rPr>
              <a:t>sendto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sd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sbuf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, 0, (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r>
              <a:rPr lang="en-US" altLang="en-US" sz="800" dirty="0" err="1">
                <a:latin typeface="Courier New" panose="02070309020205020404" pitchFamily="49" charset="0"/>
              </a:rPr>
              <a:t>sockaddr</a:t>
            </a:r>
            <a:r>
              <a:rPr lang="en-US" altLang="en-US" sz="800" dirty="0">
                <a:latin typeface="Courier New" panose="02070309020205020404" pitchFamily="49" charset="0"/>
              </a:rPr>
              <a:t> *)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&amp;server, </a:t>
            </a:r>
            <a:r>
              <a:rPr lang="en-US" altLang="en-US" sz="800" dirty="0" err="1">
                <a:latin typeface="Courier New" panose="02070309020205020404" pitchFamily="49" charset="0"/>
              </a:rPr>
              <a:t>server_len</a:t>
            </a:r>
            <a:r>
              <a:rPr lang="en-US" altLang="en-US" sz="800" dirty="0">
                <a:latin typeface="Courier New" panose="02070309020205020404" pitchFamily="49" charset="0"/>
              </a:rPr>
              <a:t>) == -1)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 "</a:t>
            </a:r>
            <a:r>
              <a:rPr lang="en-US" altLang="en-US" sz="800" dirty="0" err="1">
                <a:latin typeface="Courier New" panose="02070309020205020404" pitchFamily="49" charset="0"/>
              </a:rPr>
              <a:t>sendto</a:t>
            </a:r>
            <a:r>
              <a:rPr lang="en-US" altLang="en-US" sz="800" dirty="0">
                <a:latin typeface="Courier New" panose="02070309020205020404" pitchFamily="49" charset="0"/>
              </a:rPr>
              <a:t> error\n");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	if (</a:t>
            </a:r>
            <a:r>
              <a:rPr lang="en-US" altLang="en-US" sz="800" dirty="0" err="1">
                <a:latin typeface="Courier New" panose="02070309020205020404" pitchFamily="49" charset="0"/>
              </a:rPr>
              <a:t>recvfrom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sd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rbuf</a:t>
            </a:r>
            <a:r>
              <a:rPr lang="en-US" altLang="en-US" sz="800" dirty="0">
                <a:latin typeface="Courier New" panose="02070309020205020404" pitchFamily="49" charset="0"/>
              </a:rPr>
              <a:t>, MAXLEN, 0, (</a:t>
            </a:r>
            <a:r>
              <a:rPr lang="en-US" altLang="en-US" sz="800" dirty="0" err="1">
                <a:latin typeface="Courier New" panose="02070309020205020404" pitchFamily="49" charset="0"/>
              </a:rPr>
              <a:t>struct</a:t>
            </a: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r>
              <a:rPr lang="en-US" altLang="en-US" sz="800" dirty="0" err="1">
                <a:latin typeface="Courier New" panose="02070309020205020404" pitchFamily="49" charset="0"/>
              </a:rPr>
              <a:t>sockaddr</a:t>
            </a:r>
            <a:r>
              <a:rPr lang="en-US" altLang="en-US" sz="800" dirty="0">
                <a:latin typeface="Courier New" panose="02070309020205020404" pitchFamily="49" charset="0"/>
              </a:rPr>
              <a:t> *)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&amp;server, &amp;</a:t>
            </a:r>
            <a:r>
              <a:rPr lang="en-US" altLang="en-US" sz="800" dirty="0" err="1">
                <a:latin typeface="Courier New" panose="02070309020205020404" pitchFamily="49" charset="0"/>
              </a:rPr>
              <a:t>server_len</a:t>
            </a:r>
            <a:r>
              <a:rPr lang="en-US" altLang="en-US" sz="800" dirty="0">
                <a:latin typeface="Courier New" panose="02070309020205020404" pitchFamily="49" charset="0"/>
              </a:rPr>
              <a:t>) &lt; 0) {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fprintf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stderr</a:t>
            </a:r>
            <a:r>
              <a:rPr lang="en-US" altLang="en-US" sz="800" dirty="0">
                <a:latin typeface="Courier New" panose="02070309020205020404" pitchFamily="49" charset="0"/>
              </a:rPr>
              <a:t>, "</a:t>
            </a:r>
            <a:r>
              <a:rPr lang="en-US" altLang="en-US" sz="800" dirty="0" err="1">
                <a:latin typeface="Courier New" panose="02070309020205020404" pitchFamily="49" charset="0"/>
              </a:rPr>
              <a:t>recvfrom</a:t>
            </a:r>
            <a:r>
              <a:rPr lang="en-US" altLang="en-US" sz="800" dirty="0">
                <a:latin typeface="Courier New" panose="02070309020205020404" pitchFamily="49" charset="0"/>
              </a:rPr>
              <a:t> error\n");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exit(1);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gettimeofday</a:t>
            </a:r>
            <a:r>
              <a:rPr lang="en-US" altLang="en-US" sz="800" dirty="0">
                <a:latin typeface="Courier New" panose="02070309020205020404" pitchFamily="49" charset="0"/>
              </a:rPr>
              <a:t>(&amp;end, NULL); /* end delay measurement */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if (</a:t>
            </a:r>
            <a:r>
              <a:rPr lang="en-US" altLang="en-US" sz="800" dirty="0" err="1">
                <a:latin typeface="Courier New" panose="02070309020205020404" pitchFamily="49" charset="0"/>
              </a:rPr>
              <a:t>strncmp</a:t>
            </a:r>
            <a:r>
              <a:rPr lang="en-US" altLang="en-US" sz="800" dirty="0">
                <a:latin typeface="Courier New" panose="02070309020205020404" pitchFamily="49" charset="0"/>
              </a:rPr>
              <a:t>(</a:t>
            </a:r>
            <a:r>
              <a:rPr lang="en-US" altLang="en-US" sz="800" dirty="0" err="1">
                <a:latin typeface="Courier New" panose="02070309020205020404" pitchFamily="49" charset="0"/>
              </a:rPr>
              <a:t>sbuf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rbuf</a:t>
            </a:r>
            <a:r>
              <a:rPr lang="en-US" altLang="en-US" sz="800" dirty="0">
                <a:latin typeface="Courier New" panose="02070309020205020404" pitchFamily="49" charset="0"/>
              </a:rPr>
              <a:t>, </a:t>
            </a:r>
            <a:r>
              <a:rPr lang="en-US" altLang="en-US" sz="800" dirty="0" err="1">
                <a:latin typeface="Courier New" panose="02070309020205020404" pitchFamily="49" charset="0"/>
              </a:rPr>
              <a:t>data_size</a:t>
            </a:r>
            <a:r>
              <a:rPr lang="en-US" altLang="en-US" sz="800" dirty="0">
                <a:latin typeface="Courier New" panose="02070309020205020404" pitchFamily="49" charset="0"/>
              </a:rPr>
              <a:t>) != 0)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800" dirty="0" err="1">
                <a:latin typeface="Courier New" panose="02070309020205020404" pitchFamily="49" charset="0"/>
              </a:rPr>
              <a:t>printf</a:t>
            </a:r>
            <a:r>
              <a:rPr lang="en-US" altLang="en-US" sz="800" dirty="0">
                <a:latin typeface="Courier New" panose="02070309020205020404" pitchFamily="49" charset="0"/>
              </a:rPr>
              <a:t>("Data is corrupted\n");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close(</a:t>
            </a:r>
            <a:r>
              <a:rPr lang="en-US" altLang="en-US" sz="800" dirty="0" err="1">
                <a:latin typeface="Courier New" panose="02070309020205020404" pitchFamily="49" charset="0"/>
              </a:rPr>
              <a:t>sd</a:t>
            </a:r>
            <a:r>
              <a:rPr lang="en-US" altLang="en-US" sz="800" dirty="0">
                <a:latin typeface="Courier New" panose="02070309020205020404" pitchFamily="49" charset="0"/>
              </a:rPr>
              <a:t>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        return(0);</a:t>
            </a:r>
          </a:p>
          <a:p>
            <a:pPr eaLnBrk="1" hangingPunct="1"/>
            <a:r>
              <a:rPr lang="en-US" altLang="en-US" sz="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59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47" name="Freeform 15"/>
          <p:cNvSpPr>
            <a:spLocks/>
          </p:cNvSpPr>
          <p:nvPr/>
        </p:nvSpPr>
        <p:spPr bwMode="auto">
          <a:xfrm>
            <a:off x="6954839" y="5784851"/>
            <a:ext cx="803275" cy="492125"/>
          </a:xfrm>
          <a:custGeom>
            <a:avLst/>
            <a:gdLst>
              <a:gd name="T0" fmla="*/ 19984 w 20000"/>
              <a:gd name="T1" fmla="*/ 0 h 20000"/>
              <a:gd name="T2" fmla="*/ 19984 w 20000"/>
              <a:gd name="T3" fmla="*/ 19958 h 20000"/>
              <a:gd name="T4" fmla="*/ 0 w 20000"/>
              <a:gd name="T5" fmla="*/ 19958 h 20000"/>
              <a:gd name="T6" fmla="*/ 642 w 20000"/>
              <a:gd name="T7" fmla="*/ 19958 h 20000"/>
              <a:gd name="T8" fmla="*/ 955 w 20000"/>
              <a:gd name="T9" fmla="*/ 19958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19984" y="0"/>
                </a:moveTo>
                <a:lnTo>
                  <a:pt x="19984" y="19958"/>
                </a:lnTo>
                <a:lnTo>
                  <a:pt x="0" y="19958"/>
                </a:lnTo>
                <a:lnTo>
                  <a:pt x="642" y="19958"/>
                </a:lnTo>
                <a:lnTo>
                  <a:pt x="955" y="19958"/>
                </a:lnTo>
              </a:path>
            </a:pathLst>
          </a:custGeom>
          <a:noFill/>
          <a:ln w="889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46" name="Freeform 14"/>
          <p:cNvSpPr>
            <a:spLocks/>
          </p:cNvSpPr>
          <p:nvPr/>
        </p:nvSpPr>
        <p:spPr bwMode="auto">
          <a:xfrm>
            <a:off x="4344988" y="5795963"/>
            <a:ext cx="990600" cy="508000"/>
          </a:xfrm>
          <a:custGeom>
            <a:avLst/>
            <a:gdLst>
              <a:gd name="T0" fmla="*/ 0 w 20000"/>
              <a:gd name="T1" fmla="*/ 0 h 20000"/>
              <a:gd name="T2" fmla="*/ 0 w 20000"/>
              <a:gd name="T3" fmla="*/ 19958 h 20000"/>
              <a:gd name="T4" fmla="*/ 19984 w 20000"/>
              <a:gd name="T5" fmla="*/ 19958 h 20000"/>
              <a:gd name="T6" fmla="*/ 19358 w 20000"/>
              <a:gd name="T7" fmla="*/ 19958 h 20000"/>
              <a:gd name="T8" fmla="*/ 19029 w 20000"/>
              <a:gd name="T9" fmla="*/ 19958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0" y="19958"/>
                </a:lnTo>
                <a:lnTo>
                  <a:pt x="19984" y="19958"/>
                </a:lnTo>
                <a:lnTo>
                  <a:pt x="19358" y="19958"/>
                </a:lnTo>
                <a:lnTo>
                  <a:pt x="19029" y="19958"/>
                </a:lnTo>
              </a:path>
            </a:pathLst>
          </a:custGeom>
          <a:noFill/>
          <a:ln w="889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83" name="Oval 51"/>
          <p:cNvSpPr>
            <a:spLocks noChangeArrowheads="1"/>
          </p:cNvSpPr>
          <p:nvPr/>
        </p:nvSpPr>
        <p:spPr bwMode="auto">
          <a:xfrm>
            <a:off x="4940300" y="5880100"/>
            <a:ext cx="2489200" cy="7620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Communications through Socket Interface</a:t>
            </a:r>
          </a:p>
        </p:txBody>
      </p:sp>
      <p:sp>
        <p:nvSpPr>
          <p:cNvPr id="684036" name="Text Box 4"/>
          <p:cNvSpPr txBox="1">
            <a:spLocks noChangeArrowheads="1"/>
          </p:cNvSpPr>
          <p:nvPr/>
        </p:nvSpPr>
        <p:spPr bwMode="auto">
          <a:xfrm>
            <a:off x="3505200" y="1384300"/>
            <a:ext cx="7866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sz="2000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684037" name="Text Box 5"/>
          <p:cNvSpPr txBox="1">
            <a:spLocks noChangeArrowheads="1"/>
          </p:cNvSpPr>
          <p:nvPr/>
        </p:nvSpPr>
        <p:spPr bwMode="auto">
          <a:xfrm>
            <a:off x="7620001" y="1384300"/>
            <a:ext cx="8545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en-US" sz="2000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684038" name="Text Box 6"/>
          <p:cNvSpPr txBox="1">
            <a:spLocks noChangeArrowheads="1"/>
          </p:cNvSpPr>
          <p:nvPr/>
        </p:nvSpPr>
        <p:spPr bwMode="auto">
          <a:xfrm>
            <a:off x="2603500" y="2620964"/>
            <a:ext cx="9553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descriptor</a:t>
            </a:r>
          </a:p>
        </p:txBody>
      </p:sp>
      <p:sp>
        <p:nvSpPr>
          <p:cNvPr id="684039" name="Text Box 7"/>
          <p:cNvSpPr txBox="1">
            <a:spLocks noChangeArrowheads="1"/>
          </p:cNvSpPr>
          <p:nvPr/>
        </p:nvSpPr>
        <p:spPr bwMode="auto">
          <a:xfrm>
            <a:off x="2882900" y="3959226"/>
            <a:ext cx="11990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port number</a:t>
            </a:r>
          </a:p>
        </p:txBody>
      </p:sp>
      <p:sp>
        <p:nvSpPr>
          <p:cNvPr id="684040" name="Text Box 8"/>
          <p:cNvSpPr txBox="1">
            <a:spLocks noChangeArrowheads="1"/>
          </p:cNvSpPr>
          <p:nvPr/>
        </p:nvSpPr>
        <p:spPr bwMode="auto">
          <a:xfrm>
            <a:off x="8496300" y="2641601"/>
            <a:ext cx="9553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descriptor</a:t>
            </a:r>
          </a:p>
        </p:txBody>
      </p:sp>
      <p:sp>
        <p:nvSpPr>
          <p:cNvPr id="684041" name="Text Box 9"/>
          <p:cNvSpPr txBox="1">
            <a:spLocks noChangeArrowheads="1"/>
          </p:cNvSpPr>
          <p:nvPr/>
        </p:nvSpPr>
        <p:spPr bwMode="auto">
          <a:xfrm>
            <a:off x="8135938" y="3975101"/>
            <a:ext cx="11990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port number</a:t>
            </a:r>
          </a:p>
        </p:txBody>
      </p:sp>
      <p:sp>
        <p:nvSpPr>
          <p:cNvPr id="684042" name="Text Box 10"/>
          <p:cNvSpPr txBox="1">
            <a:spLocks noChangeArrowheads="1"/>
          </p:cNvSpPr>
          <p:nvPr/>
        </p:nvSpPr>
        <p:spPr bwMode="auto">
          <a:xfrm>
            <a:off x="4914900" y="3619501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buFontTx/>
              <a:buChar char="•"/>
            </a:pPr>
            <a:r>
              <a:rPr lang="en-US" altLang="en-US" sz="1400"/>
              <a:t>  Application references a </a:t>
            </a:r>
          </a:p>
          <a:p>
            <a:pPr algn="l"/>
            <a:r>
              <a:rPr lang="en-US" altLang="en-US" sz="1400"/>
              <a:t>socket through a </a:t>
            </a:r>
            <a:r>
              <a:rPr lang="en-US" altLang="en-US" sz="1400" i="1"/>
              <a:t>descriptor</a:t>
            </a:r>
          </a:p>
          <a:p>
            <a:pPr algn="l">
              <a:buFontTx/>
              <a:buChar char="•"/>
            </a:pPr>
            <a:r>
              <a:rPr lang="en-US" altLang="en-US" sz="1400"/>
              <a:t>  Socket bound to a </a:t>
            </a:r>
            <a:r>
              <a:rPr lang="en-US" altLang="en-US" sz="1400" i="1"/>
              <a:t>port number</a:t>
            </a:r>
          </a:p>
        </p:txBody>
      </p:sp>
      <p:sp>
        <p:nvSpPr>
          <p:cNvPr id="684044" name="Oval 12"/>
          <p:cNvSpPr>
            <a:spLocks noChangeArrowheads="1"/>
          </p:cNvSpPr>
          <p:nvPr/>
        </p:nvSpPr>
        <p:spPr bwMode="auto">
          <a:xfrm>
            <a:off x="3725863" y="1752600"/>
            <a:ext cx="1573212" cy="592138"/>
          </a:xfrm>
          <a:prstGeom prst="ellipse">
            <a:avLst/>
          </a:prstGeom>
          <a:solidFill>
            <a:schemeClr val="hlink"/>
          </a:solidFill>
          <a:ln w="1714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45" name="Oval 13"/>
          <p:cNvSpPr>
            <a:spLocks noChangeArrowheads="1"/>
          </p:cNvSpPr>
          <p:nvPr/>
        </p:nvSpPr>
        <p:spPr bwMode="auto">
          <a:xfrm>
            <a:off x="7007225" y="1752600"/>
            <a:ext cx="1430338" cy="592138"/>
          </a:xfrm>
          <a:prstGeom prst="ellipse">
            <a:avLst/>
          </a:prstGeom>
          <a:solidFill>
            <a:schemeClr val="hlink"/>
          </a:solidFill>
          <a:ln w="1714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48" name="Rectangle 16"/>
          <p:cNvSpPr>
            <a:spLocks noChangeArrowheads="1"/>
          </p:cNvSpPr>
          <p:nvPr/>
        </p:nvSpPr>
        <p:spPr bwMode="auto">
          <a:xfrm>
            <a:off x="3941764" y="1914525"/>
            <a:ext cx="14509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 noProof="1"/>
              <a:t>Application 1</a:t>
            </a:r>
          </a:p>
        </p:txBody>
      </p:sp>
      <p:sp>
        <p:nvSpPr>
          <p:cNvPr id="684049" name="Rectangle 17"/>
          <p:cNvSpPr>
            <a:spLocks noChangeArrowheads="1"/>
          </p:cNvSpPr>
          <p:nvPr/>
        </p:nvSpPr>
        <p:spPr bwMode="auto">
          <a:xfrm>
            <a:off x="3833813" y="3141664"/>
            <a:ext cx="1020762" cy="682625"/>
          </a:xfrm>
          <a:prstGeom prst="rect">
            <a:avLst/>
          </a:prstGeom>
          <a:solidFill>
            <a:schemeClr val="accent1"/>
          </a:solidFill>
          <a:ln w="1714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0" name="Rectangle 18"/>
          <p:cNvSpPr>
            <a:spLocks noChangeArrowheads="1"/>
          </p:cNvSpPr>
          <p:nvPr/>
        </p:nvSpPr>
        <p:spPr bwMode="auto">
          <a:xfrm>
            <a:off x="3440113" y="4281488"/>
            <a:ext cx="1706562" cy="1454150"/>
          </a:xfrm>
          <a:prstGeom prst="rect">
            <a:avLst/>
          </a:prstGeom>
          <a:solidFill>
            <a:schemeClr val="folHlink"/>
          </a:solidFill>
          <a:ln w="1714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1400"/>
          </a:p>
        </p:txBody>
      </p:sp>
      <p:sp>
        <p:nvSpPr>
          <p:cNvPr id="684051" name="Rectangle 19"/>
          <p:cNvSpPr>
            <a:spLocks noChangeArrowheads="1"/>
          </p:cNvSpPr>
          <p:nvPr/>
        </p:nvSpPr>
        <p:spPr bwMode="auto">
          <a:xfrm>
            <a:off x="3965576" y="3333751"/>
            <a:ext cx="855663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 noProof="1"/>
              <a:t>Socket</a:t>
            </a:r>
          </a:p>
        </p:txBody>
      </p:sp>
      <p:sp>
        <p:nvSpPr>
          <p:cNvPr id="684052" name="Line 20"/>
          <p:cNvSpPr>
            <a:spLocks noChangeShapeType="1"/>
          </p:cNvSpPr>
          <p:nvPr/>
        </p:nvSpPr>
        <p:spPr bwMode="auto">
          <a:xfrm>
            <a:off x="4344988" y="2482851"/>
            <a:ext cx="0" cy="561975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3" name="Freeform 21"/>
          <p:cNvSpPr>
            <a:spLocks/>
          </p:cNvSpPr>
          <p:nvPr/>
        </p:nvSpPr>
        <p:spPr bwMode="auto">
          <a:xfrm>
            <a:off x="4300538" y="2378075"/>
            <a:ext cx="88900" cy="147638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4" name="Freeform 22"/>
          <p:cNvSpPr>
            <a:spLocks/>
          </p:cNvSpPr>
          <p:nvPr/>
        </p:nvSpPr>
        <p:spPr bwMode="auto">
          <a:xfrm>
            <a:off x="4300538" y="3001963"/>
            <a:ext cx="88900" cy="150812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54 h 20000"/>
              <a:gd name="T4" fmla="*/ 19828 w 20000"/>
              <a:gd name="T5" fmla="*/ 0 h 20000"/>
              <a:gd name="T6" fmla="*/ 10000 w 20000"/>
              <a:gd name="T7" fmla="*/ 19855 h 20000"/>
              <a:gd name="T8" fmla="*/ 0 w 20000"/>
              <a:gd name="T9" fmla="*/ 0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10000" y="2754"/>
                </a:lnTo>
                <a:lnTo>
                  <a:pt x="19828" y="0"/>
                </a:lnTo>
                <a:lnTo>
                  <a:pt x="10000" y="19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5" name="Line 23"/>
          <p:cNvSpPr>
            <a:spLocks noChangeShapeType="1"/>
          </p:cNvSpPr>
          <p:nvPr/>
        </p:nvSpPr>
        <p:spPr bwMode="auto">
          <a:xfrm>
            <a:off x="4344988" y="3943351"/>
            <a:ext cx="0" cy="252413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6" name="Freeform 24"/>
          <p:cNvSpPr>
            <a:spLocks/>
          </p:cNvSpPr>
          <p:nvPr/>
        </p:nvSpPr>
        <p:spPr bwMode="auto">
          <a:xfrm>
            <a:off x="4300538" y="3838575"/>
            <a:ext cx="88900" cy="147638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7" name="Freeform 25"/>
          <p:cNvSpPr>
            <a:spLocks/>
          </p:cNvSpPr>
          <p:nvPr/>
        </p:nvSpPr>
        <p:spPr bwMode="auto">
          <a:xfrm>
            <a:off x="4300538" y="4154489"/>
            <a:ext cx="88900" cy="149225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74 h 20000"/>
              <a:gd name="T4" fmla="*/ 19828 w 20000"/>
              <a:gd name="T5" fmla="*/ 0 h 20000"/>
              <a:gd name="T6" fmla="*/ 10000 w 20000"/>
              <a:gd name="T7" fmla="*/ 19854 h 20000"/>
              <a:gd name="T8" fmla="*/ 0 w 20000"/>
              <a:gd name="T9" fmla="*/ 0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10000" y="2774"/>
                </a:lnTo>
                <a:lnTo>
                  <a:pt x="19828" y="0"/>
                </a:lnTo>
                <a:lnTo>
                  <a:pt x="10000" y="198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58" name="Rectangle 26"/>
          <p:cNvSpPr>
            <a:spLocks noChangeArrowheads="1"/>
          </p:cNvSpPr>
          <p:nvPr/>
        </p:nvSpPr>
        <p:spPr bwMode="auto">
          <a:xfrm>
            <a:off x="2717801" y="1858964"/>
            <a:ext cx="9302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/>
              <a:t>S</a:t>
            </a:r>
            <a:r>
              <a:rPr lang="en-US" altLang="en-US" noProof="1"/>
              <a:t>ocket interface</a:t>
            </a:r>
          </a:p>
        </p:txBody>
      </p:sp>
      <p:sp>
        <p:nvSpPr>
          <p:cNvPr id="684059" name="Line 27"/>
          <p:cNvSpPr>
            <a:spLocks noChangeShapeType="1"/>
          </p:cNvSpPr>
          <p:nvPr/>
        </p:nvSpPr>
        <p:spPr bwMode="auto">
          <a:xfrm>
            <a:off x="3382963" y="2863850"/>
            <a:ext cx="2081212" cy="0"/>
          </a:xfrm>
          <a:prstGeom prst="line">
            <a:avLst/>
          </a:prstGeom>
          <a:noFill/>
          <a:ln w="3429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0" name="Rectangle 28"/>
          <p:cNvSpPr>
            <a:spLocks noChangeArrowheads="1"/>
          </p:cNvSpPr>
          <p:nvPr/>
        </p:nvSpPr>
        <p:spPr bwMode="auto">
          <a:xfrm>
            <a:off x="5065713" y="2514601"/>
            <a:ext cx="5762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/>
              <a:t>U</a:t>
            </a:r>
            <a:r>
              <a:rPr lang="en-US" altLang="en-US" noProof="1"/>
              <a:t>ser</a:t>
            </a:r>
          </a:p>
        </p:txBody>
      </p:sp>
      <p:sp>
        <p:nvSpPr>
          <p:cNvPr id="684061" name="Rectangle 29"/>
          <p:cNvSpPr>
            <a:spLocks noChangeArrowheads="1"/>
          </p:cNvSpPr>
          <p:nvPr/>
        </p:nvSpPr>
        <p:spPr bwMode="auto">
          <a:xfrm>
            <a:off x="5003801" y="2957514"/>
            <a:ext cx="6953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/>
              <a:t>K</a:t>
            </a:r>
            <a:r>
              <a:rPr lang="en-US" altLang="en-US" noProof="1"/>
              <a:t>ernel</a:t>
            </a:r>
          </a:p>
        </p:txBody>
      </p:sp>
      <p:sp>
        <p:nvSpPr>
          <p:cNvPr id="684062" name="Line 30"/>
          <p:cNvSpPr>
            <a:spLocks noChangeShapeType="1"/>
          </p:cNvSpPr>
          <p:nvPr/>
        </p:nvSpPr>
        <p:spPr bwMode="auto">
          <a:xfrm>
            <a:off x="3609975" y="2325688"/>
            <a:ext cx="660400" cy="463550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3" name="Freeform 31"/>
          <p:cNvSpPr>
            <a:spLocks/>
          </p:cNvSpPr>
          <p:nvPr/>
        </p:nvSpPr>
        <p:spPr bwMode="auto">
          <a:xfrm>
            <a:off x="4238626" y="2735263"/>
            <a:ext cx="85725" cy="93662"/>
          </a:xfrm>
          <a:custGeom>
            <a:avLst/>
            <a:gdLst>
              <a:gd name="T0" fmla="*/ 0 w 20000"/>
              <a:gd name="T1" fmla="*/ 18161 h 20000"/>
              <a:gd name="T2" fmla="*/ 6126 w 20000"/>
              <a:gd name="T3" fmla="*/ 10575 h 20000"/>
              <a:gd name="T4" fmla="*/ 7027 w 20000"/>
              <a:gd name="T5" fmla="*/ 0 h 20000"/>
              <a:gd name="T6" fmla="*/ 19820 w 20000"/>
              <a:gd name="T7" fmla="*/ 19770 h 20000"/>
              <a:gd name="T8" fmla="*/ 0 w 20000"/>
              <a:gd name="T9" fmla="*/ 18161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0" y="18161"/>
                </a:moveTo>
                <a:lnTo>
                  <a:pt x="6126" y="10575"/>
                </a:lnTo>
                <a:lnTo>
                  <a:pt x="7027" y="0"/>
                </a:lnTo>
                <a:lnTo>
                  <a:pt x="19820" y="19770"/>
                </a:lnTo>
                <a:lnTo>
                  <a:pt x="0" y="1816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4" name="Rectangle 32"/>
          <p:cNvSpPr>
            <a:spLocks noChangeArrowheads="1"/>
          </p:cNvSpPr>
          <p:nvPr/>
        </p:nvSpPr>
        <p:spPr bwMode="auto">
          <a:xfrm>
            <a:off x="7092950" y="1914525"/>
            <a:ext cx="1322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 noProof="1"/>
              <a:t>Application 2</a:t>
            </a:r>
          </a:p>
        </p:txBody>
      </p:sp>
      <p:sp>
        <p:nvSpPr>
          <p:cNvPr id="684065" name="Rectangle 33"/>
          <p:cNvSpPr>
            <a:spLocks noChangeArrowheads="1"/>
          </p:cNvSpPr>
          <p:nvPr/>
        </p:nvSpPr>
        <p:spPr bwMode="auto">
          <a:xfrm>
            <a:off x="7232650" y="3141664"/>
            <a:ext cx="1017588" cy="682625"/>
          </a:xfrm>
          <a:prstGeom prst="rect">
            <a:avLst/>
          </a:prstGeom>
          <a:solidFill>
            <a:schemeClr val="accent1"/>
          </a:solidFill>
          <a:ln w="1714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6" name="Line 34"/>
          <p:cNvSpPr>
            <a:spLocks noChangeShapeType="1"/>
          </p:cNvSpPr>
          <p:nvPr/>
        </p:nvSpPr>
        <p:spPr bwMode="auto">
          <a:xfrm>
            <a:off x="7742238" y="2482851"/>
            <a:ext cx="0" cy="561975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7" name="Freeform 35"/>
          <p:cNvSpPr>
            <a:spLocks/>
          </p:cNvSpPr>
          <p:nvPr/>
        </p:nvSpPr>
        <p:spPr bwMode="auto">
          <a:xfrm>
            <a:off x="7697788" y="2378075"/>
            <a:ext cx="88900" cy="147638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8" name="Freeform 36"/>
          <p:cNvSpPr>
            <a:spLocks/>
          </p:cNvSpPr>
          <p:nvPr/>
        </p:nvSpPr>
        <p:spPr bwMode="auto">
          <a:xfrm>
            <a:off x="7697788" y="3001963"/>
            <a:ext cx="88900" cy="150812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54 h 20000"/>
              <a:gd name="T4" fmla="*/ 19828 w 20000"/>
              <a:gd name="T5" fmla="*/ 0 h 20000"/>
              <a:gd name="T6" fmla="*/ 10000 w 20000"/>
              <a:gd name="T7" fmla="*/ 19855 h 20000"/>
              <a:gd name="T8" fmla="*/ 0 w 20000"/>
              <a:gd name="T9" fmla="*/ 0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10000" y="2754"/>
                </a:lnTo>
                <a:lnTo>
                  <a:pt x="19828" y="0"/>
                </a:lnTo>
                <a:lnTo>
                  <a:pt x="10000" y="19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69" name="Line 37"/>
          <p:cNvSpPr>
            <a:spLocks noChangeShapeType="1"/>
          </p:cNvSpPr>
          <p:nvPr/>
        </p:nvSpPr>
        <p:spPr bwMode="auto">
          <a:xfrm>
            <a:off x="7742238" y="3943351"/>
            <a:ext cx="0" cy="252413"/>
          </a:xfrm>
          <a:prstGeom prst="line">
            <a:avLst/>
          </a:prstGeom>
          <a:noFill/>
          <a:ln w="1714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0" name="Freeform 38"/>
          <p:cNvSpPr>
            <a:spLocks/>
          </p:cNvSpPr>
          <p:nvPr/>
        </p:nvSpPr>
        <p:spPr bwMode="auto">
          <a:xfrm>
            <a:off x="7697788" y="3838575"/>
            <a:ext cx="88900" cy="147638"/>
          </a:xfrm>
          <a:custGeom>
            <a:avLst/>
            <a:gdLst>
              <a:gd name="T0" fmla="*/ 19828 w 20000"/>
              <a:gd name="T1" fmla="*/ 19854 h 20000"/>
              <a:gd name="T2" fmla="*/ 10000 w 20000"/>
              <a:gd name="T3" fmla="*/ 17080 h 20000"/>
              <a:gd name="T4" fmla="*/ 0 w 20000"/>
              <a:gd name="T5" fmla="*/ 19854 h 20000"/>
              <a:gd name="T6" fmla="*/ 10000 w 20000"/>
              <a:gd name="T7" fmla="*/ 0 h 20000"/>
              <a:gd name="T8" fmla="*/ 19828 w 20000"/>
              <a:gd name="T9" fmla="*/ 19854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19828" y="19854"/>
                </a:moveTo>
                <a:lnTo>
                  <a:pt x="10000" y="17080"/>
                </a:lnTo>
                <a:lnTo>
                  <a:pt x="0" y="19854"/>
                </a:lnTo>
                <a:lnTo>
                  <a:pt x="10000" y="0"/>
                </a:lnTo>
                <a:lnTo>
                  <a:pt x="19828" y="198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1" name="Freeform 39"/>
          <p:cNvSpPr>
            <a:spLocks/>
          </p:cNvSpPr>
          <p:nvPr/>
        </p:nvSpPr>
        <p:spPr bwMode="auto">
          <a:xfrm>
            <a:off x="7697788" y="4154489"/>
            <a:ext cx="88900" cy="149225"/>
          </a:xfrm>
          <a:custGeom>
            <a:avLst/>
            <a:gdLst>
              <a:gd name="T0" fmla="*/ 0 w 20000"/>
              <a:gd name="T1" fmla="*/ 0 h 20000"/>
              <a:gd name="T2" fmla="*/ 10000 w 20000"/>
              <a:gd name="T3" fmla="*/ 2774 h 20000"/>
              <a:gd name="T4" fmla="*/ 19828 w 20000"/>
              <a:gd name="T5" fmla="*/ 0 h 20000"/>
              <a:gd name="T6" fmla="*/ 10000 w 20000"/>
              <a:gd name="T7" fmla="*/ 19854 h 20000"/>
              <a:gd name="T8" fmla="*/ 0 w 20000"/>
              <a:gd name="T9" fmla="*/ 0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0" y="0"/>
                </a:moveTo>
                <a:lnTo>
                  <a:pt x="10000" y="2774"/>
                </a:lnTo>
                <a:lnTo>
                  <a:pt x="19828" y="0"/>
                </a:lnTo>
                <a:lnTo>
                  <a:pt x="10000" y="198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2" name="Line 40"/>
          <p:cNvSpPr>
            <a:spLocks noChangeShapeType="1"/>
          </p:cNvSpPr>
          <p:nvPr/>
        </p:nvSpPr>
        <p:spPr bwMode="auto">
          <a:xfrm>
            <a:off x="6780213" y="2863850"/>
            <a:ext cx="2082800" cy="0"/>
          </a:xfrm>
          <a:prstGeom prst="line">
            <a:avLst/>
          </a:prstGeom>
          <a:noFill/>
          <a:ln w="3429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3" name="Rectangle 41"/>
          <p:cNvSpPr>
            <a:spLocks noChangeArrowheads="1"/>
          </p:cNvSpPr>
          <p:nvPr/>
        </p:nvSpPr>
        <p:spPr bwMode="auto">
          <a:xfrm>
            <a:off x="6780214" y="2514601"/>
            <a:ext cx="612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/>
              <a:t>U</a:t>
            </a:r>
            <a:r>
              <a:rPr lang="en-US" altLang="en-US" noProof="1"/>
              <a:t>ser</a:t>
            </a:r>
          </a:p>
        </p:txBody>
      </p:sp>
      <p:sp>
        <p:nvSpPr>
          <p:cNvPr id="684074" name="Rectangle 42"/>
          <p:cNvSpPr>
            <a:spLocks noChangeArrowheads="1"/>
          </p:cNvSpPr>
          <p:nvPr/>
        </p:nvSpPr>
        <p:spPr bwMode="auto">
          <a:xfrm>
            <a:off x="6489700" y="2957514"/>
            <a:ext cx="71913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/>
              <a:t>K</a:t>
            </a:r>
            <a:r>
              <a:rPr lang="en-US" altLang="en-US" noProof="1"/>
              <a:t>ernel</a:t>
            </a:r>
          </a:p>
        </p:txBody>
      </p:sp>
      <p:sp>
        <p:nvSpPr>
          <p:cNvPr id="684075" name="Line 43"/>
          <p:cNvSpPr>
            <a:spLocks noChangeShapeType="1"/>
          </p:cNvSpPr>
          <p:nvPr/>
        </p:nvSpPr>
        <p:spPr bwMode="auto">
          <a:xfrm flipH="1">
            <a:off x="7804151" y="2284414"/>
            <a:ext cx="650875" cy="498475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6" name="Freeform 44"/>
          <p:cNvSpPr>
            <a:spLocks/>
          </p:cNvSpPr>
          <p:nvPr/>
        </p:nvSpPr>
        <p:spPr bwMode="auto">
          <a:xfrm>
            <a:off x="7754939" y="2725739"/>
            <a:ext cx="85725" cy="96837"/>
          </a:xfrm>
          <a:custGeom>
            <a:avLst/>
            <a:gdLst>
              <a:gd name="T0" fmla="*/ 12182 w 20000"/>
              <a:gd name="T1" fmla="*/ 0 h 20000"/>
              <a:gd name="T2" fmla="*/ 13818 w 20000"/>
              <a:gd name="T3" fmla="*/ 10455 h 20000"/>
              <a:gd name="T4" fmla="*/ 19818 w 20000"/>
              <a:gd name="T5" fmla="*/ 17273 h 20000"/>
              <a:gd name="T6" fmla="*/ 0 w 20000"/>
              <a:gd name="T7" fmla="*/ 19773 h 20000"/>
              <a:gd name="T8" fmla="*/ 12182 w 20000"/>
              <a:gd name="T9" fmla="*/ 0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00" h="20000">
                <a:moveTo>
                  <a:pt x="12182" y="0"/>
                </a:moveTo>
                <a:lnTo>
                  <a:pt x="13818" y="10455"/>
                </a:lnTo>
                <a:lnTo>
                  <a:pt x="19818" y="17273"/>
                </a:lnTo>
                <a:lnTo>
                  <a:pt x="0" y="19773"/>
                </a:lnTo>
                <a:lnTo>
                  <a:pt x="121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>
                <a:solidFill>
                  <a:srgbClr val="FFFFFF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7" name="Text Box 45"/>
          <p:cNvSpPr txBox="1">
            <a:spLocks noChangeArrowheads="1"/>
          </p:cNvSpPr>
          <p:nvPr/>
        </p:nvSpPr>
        <p:spPr bwMode="auto">
          <a:xfrm>
            <a:off x="3441700" y="4515148"/>
            <a:ext cx="17351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Underlying communication protocols</a:t>
            </a:r>
            <a:endParaRPr lang="en-US" altLang="en-US" sz="2000" b="1"/>
          </a:p>
        </p:txBody>
      </p:sp>
      <p:sp>
        <p:nvSpPr>
          <p:cNvPr id="684078" name="Rectangle 46"/>
          <p:cNvSpPr>
            <a:spLocks noChangeArrowheads="1"/>
          </p:cNvSpPr>
          <p:nvPr/>
        </p:nvSpPr>
        <p:spPr bwMode="auto">
          <a:xfrm>
            <a:off x="6892926" y="4327526"/>
            <a:ext cx="1706563" cy="1452563"/>
          </a:xfrm>
          <a:prstGeom prst="rect">
            <a:avLst/>
          </a:prstGeom>
          <a:solidFill>
            <a:schemeClr val="folHlink"/>
          </a:solidFill>
          <a:ln w="1714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079" name="Text Box 47"/>
          <p:cNvSpPr txBox="1">
            <a:spLocks noChangeArrowheads="1"/>
          </p:cNvSpPr>
          <p:nvPr/>
        </p:nvSpPr>
        <p:spPr bwMode="auto">
          <a:xfrm>
            <a:off x="6856414" y="4562773"/>
            <a:ext cx="177323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Underlying communication protocols</a:t>
            </a:r>
            <a:endParaRPr lang="en-US" altLang="en-US" sz="2000" b="1"/>
          </a:p>
        </p:txBody>
      </p:sp>
      <p:sp>
        <p:nvSpPr>
          <p:cNvPr id="684080" name="Text Box 48"/>
          <p:cNvSpPr txBox="1">
            <a:spLocks noChangeArrowheads="1"/>
          </p:cNvSpPr>
          <p:nvPr/>
        </p:nvSpPr>
        <p:spPr bwMode="auto">
          <a:xfrm>
            <a:off x="5207000" y="6012548"/>
            <a:ext cx="19875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Communications network </a:t>
            </a:r>
            <a:endParaRPr lang="en-US" altLang="en-US" sz="2000" b="1"/>
          </a:p>
        </p:txBody>
      </p:sp>
      <p:sp>
        <p:nvSpPr>
          <p:cNvPr id="684081" name="Rectangle 49"/>
          <p:cNvSpPr>
            <a:spLocks noChangeArrowheads="1"/>
          </p:cNvSpPr>
          <p:nvPr/>
        </p:nvSpPr>
        <p:spPr bwMode="auto">
          <a:xfrm>
            <a:off x="7331076" y="3344864"/>
            <a:ext cx="855663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 noProof="1"/>
              <a:t>Socket</a:t>
            </a:r>
          </a:p>
        </p:txBody>
      </p:sp>
      <p:sp>
        <p:nvSpPr>
          <p:cNvPr id="684082" name="Rectangle 50"/>
          <p:cNvSpPr>
            <a:spLocks noChangeArrowheads="1"/>
          </p:cNvSpPr>
          <p:nvPr/>
        </p:nvSpPr>
        <p:spPr bwMode="auto">
          <a:xfrm>
            <a:off x="8521701" y="1795464"/>
            <a:ext cx="9048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en-US" altLang="en-US"/>
              <a:t>S</a:t>
            </a:r>
            <a:r>
              <a:rPr lang="en-US" altLang="en-US" noProof="1"/>
              <a:t>ocket interface</a:t>
            </a:r>
          </a:p>
        </p:txBody>
      </p:sp>
    </p:spTree>
    <p:extLst>
      <p:ext uri="{BB962C8B-B14F-4D97-AF65-F5344CB8AC3E}">
        <p14:creationId xmlns:p14="http://schemas.microsoft.com/office/powerpoint/2010/main" val="2558418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Stream mode of service</a:t>
            </a:r>
          </a:p>
        </p:txBody>
      </p:sp>
      <p:sp>
        <p:nvSpPr>
          <p:cNvPr id="5468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00158"/>
            <a:ext cx="5562600" cy="52734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 dirty="0"/>
              <a:t>Connection-oriented</a:t>
            </a:r>
          </a:p>
          <a:p>
            <a:r>
              <a:rPr lang="en-US" altLang="en-US" sz="2200" dirty="0"/>
              <a:t>First, setup connection between two peer application processes</a:t>
            </a:r>
          </a:p>
          <a:p>
            <a:r>
              <a:rPr lang="en-US" altLang="en-US" sz="2200" dirty="0"/>
              <a:t>Then, reliable bidirectional  in-sequence transfer of </a:t>
            </a:r>
            <a:r>
              <a:rPr lang="en-US" altLang="en-US" sz="2200" i="1" dirty="0"/>
              <a:t>byte stream </a:t>
            </a:r>
            <a:r>
              <a:rPr lang="en-US" altLang="en-US" sz="2200" dirty="0"/>
              <a:t>(boundaries not preserved in transfer)</a:t>
            </a:r>
          </a:p>
          <a:p>
            <a:r>
              <a:rPr lang="en-US" altLang="en-US" sz="2200" dirty="0"/>
              <a:t>Multiple write/read between peer processes</a:t>
            </a:r>
          </a:p>
          <a:p>
            <a:r>
              <a:rPr lang="en-US" altLang="en-US" sz="2200" dirty="0"/>
              <a:t>Finally, connection release</a:t>
            </a:r>
          </a:p>
          <a:p>
            <a:r>
              <a:rPr lang="en-US" altLang="en-US" sz="2200" dirty="0"/>
              <a:t>Uses TCP</a:t>
            </a:r>
          </a:p>
        </p:txBody>
      </p:sp>
      <p:sp>
        <p:nvSpPr>
          <p:cNvPr id="54682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6172199" y="1100158"/>
            <a:ext cx="5606143" cy="5273448"/>
          </a:xfrm>
          <a:solidFill>
            <a:schemeClr val="bg1">
              <a:lumMod val="85000"/>
            </a:schemeClr>
          </a:solidFill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Connectionless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Immediate transfer of one block of information (boundaries preserved)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No setup overhead &amp; delay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Destination address with each block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Send/receive to/from multiple peer processes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Best-effort service only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Possible out-of-order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Possible loss 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Uses UDP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35350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&amp; Server Differences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Server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Specifies well-known port # when creating socket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May have multiple IP addresses (net interfaces)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Waits passively for client requests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Client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Assigned ephemeral port #		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Initiates communications with server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Needs to know server’s IP address &amp; port #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DNS for URL &amp; server well-known port #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Server learns client’s address &amp; port #</a:t>
            </a:r>
          </a:p>
        </p:txBody>
      </p:sp>
    </p:spTree>
    <p:extLst>
      <p:ext uri="{BB962C8B-B14F-4D97-AF65-F5344CB8AC3E}">
        <p14:creationId xmlns:p14="http://schemas.microsoft.com/office/powerpoint/2010/main" val="14144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50" name="Rectangle 6"/>
          <p:cNvSpPr>
            <a:spLocks noChangeArrowheads="1"/>
          </p:cNvSpPr>
          <p:nvPr/>
        </p:nvSpPr>
        <p:spPr bwMode="auto">
          <a:xfrm>
            <a:off x="2196333" y="1795821"/>
            <a:ext cx="1127125" cy="3571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569348" name="Rectangle 4"/>
          <p:cNvSpPr>
            <a:spLocks noChangeArrowheads="1"/>
          </p:cNvSpPr>
          <p:nvPr/>
        </p:nvSpPr>
        <p:spPr bwMode="auto">
          <a:xfrm>
            <a:off x="2294758" y="1903772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2294757" y="1899010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569351" name="Group 7"/>
          <p:cNvGrpSpPr>
            <a:grpSpLocks/>
          </p:cNvGrpSpPr>
          <p:nvPr/>
        </p:nvGrpSpPr>
        <p:grpSpPr bwMode="auto">
          <a:xfrm>
            <a:off x="5847582" y="3577001"/>
            <a:ext cx="1223962" cy="381001"/>
            <a:chOff x="3555" y="2278"/>
            <a:chExt cx="771" cy="240"/>
          </a:xfrm>
        </p:grpSpPr>
        <p:sp>
          <p:nvSpPr>
            <p:cNvPr id="569352" name="Rectangle 8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53" name="Rectangle 9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569354" name="Rectangle 10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355" name="Group 11"/>
          <p:cNvGrpSpPr>
            <a:grpSpLocks/>
          </p:cNvGrpSpPr>
          <p:nvPr/>
        </p:nvGrpSpPr>
        <p:grpSpPr bwMode="auto">
          <a:xfrm>
            <a:off x="2196333" y="2153010"/>
            <a:ext cx="1127125" cy="566737"/>
            <a:chOff x="1255" y="1381"/>
            <a:chExt cx="710" cy="357"/>
          </a:xfrm>
        </p:grpSpPr>
        <p:sp>
          <p:nvSpPr>
            <p:cNvPr id="569356" name="Rectangle 12"/>
            <p:cNvSpPr>
              <a:spLocks noChangeArrowheads="1"/>
            </p:cNvSpPr>
            <p:nvPr/>
          </p:nvSpPr>
          <p:spPr bwMode="auto">
            <a:xfrm>
              <a:off x="1394" y="1567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57" name="Rectangle 13"/>
            <p:cNvSpPr>
              <a:spLocks noChangeArrowheads="1"/>
            </p:cNvSpPr>
            <p:nvPr/>
          </p:nvSpPr>
          <p:spPr bwMode="auto">
            <a:xfrm>
              <a:off x="1390" y="1564"/>
              <a:ext cx="3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bind()</a:t>
              </a:r>
              <a:endParaRPr lang="en-US" altLang="en-US" sz="3200" b="1"/>
            </a:p>
          </p:txBody>
        </p:sp>
        <p:sp>
          <p:nvSpPr>
            <p:cNvPr id="569358" name="Rectangle 14"/>
            <p:cNvSpPr>
              <a:spLocks noChangeArrowheads="1"/>
            </p:cNvSpPr>
            <p:nvPr/>
          </p:nvSpPr>
          <p:spPr bwMode="auto">
            <a:xfrm>
              <a:off x="1255" y="1499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59" name="Line 15"/>
            <p:cNvSpPr>
              <a:spLocks noChangeShapeType="1"/>
            </p:cNvSpPr>
            <p:nvPr/>
          </p:nvSpPr>
          <p:spPr bwMode="auto">
            <a:xfrm>
              <a:off x="1608" y="1381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0" name="Freeform 16"/>
            <p:cNvSpPr>
              <a:spLocks/>
            </p:cNvSpPr>
            <p:nvPr/>
          </p:nvSpPr>
          <p:spPr bwMode="auto">
            <a:xfrm>
              <a:off x="1581" y="1446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9361" name="Rectangle 17"/>
          <p:cNvSpPr>
            <a:spLocks noChangeArrowheads="1"/>
          </p:cNvSpPr>
          <p:nvPr/>
        </p:nvSpPr>
        <p:spPr bwMode="auto">
          <a:xfrm>
            <a:off x="1861370" y="4042134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2" name="Rectangle 18"/>
          <p:cNvSpPr>
            <a:spLocks noChangeArrowheads="1"/>
          </p:cNvSpPr>
          <p:nvPr/>
        </p:nvSpPr>
        <p:spPr bwMode="auto">
          <a:xfrm>
            <a:off x="1804220" y="4204060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9363" name="Group 19"/>
          <p:cNvGrpSpPr>
            <a:grpSpLocks/>
          </p:cNvGrpSpPr>
          <p:nvPr/>
        </p:nvGrpSpPr>
        <p:grpSpPr bwMode="auto">
          <a:xfrm>
            <a:off x="2196333" y="4381860"/>
            <a:ext cx="1127125" cy="815975"/>
            <a:chOff x="1255" y="2785"/>
            <a:chExt cx="710" cy="514"/>
          </a:xfrm>
        </p:grpSpPr>
        <p:sp>
          <p:nvSpPr>
            <p:cNvPr id="569364" name="Rectangle 20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5" name="Rectangle 21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69366" name="Rectangle 22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7" name="Line 23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8" name="Freeform 24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369" name="Group 25"/>
          <p:cNvGrpSpPr>
            <a:grpSpLocks/>
          </p:cNvGrpSpPr>
          <p:nvPr/>
        </p:nvGrpSpPr>
        <p:grpSpPr bwMode="auto">
          <a:xfrm>
            <a:off x="5847583" y="5810604"/>
            <a:ext cx="1158875" cy="574674"/>
            <a:chOff x="3555" y="3685"/>
            <a:chExt cx="730" cy="362"/>
          </a:xfrm>
        </p:grpSpPr>
        <p:sp>
          <p:nvSpPr>
            <p:cNvPr id="569370" name="Rectangle 26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1" name="Rectangle 27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569372" name="Rectangle 28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3" name="Line 29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4" name="Freeform 30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375" name="Group 31"/>
          <p:cNvGrpSpPr>
            <a:grpSpLocks/>
          </p:cNvGrpSpPr>
          <p:nvPr/>
        </p:nvGrpSpPr>
        <p:grpSpPr bwMode="auto">
          <a:xfrm>
            <a:off x="3332982" y="4759684"/>
            <a:ext cx="2508250" cy="323850"/>
            <a:chOff x="1971" y="3023"/>
            <a:chExt cx="1580" cy="204"/>
          </a:xfrm>
        </p:grpSpPr>
        <p:sp>
          <p:nvSpPr>
            <p:cNvPr id="569376" name="Freeform 32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7" name="Freeform 33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8" name="Freeform 34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9" name="Freeform 35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0" name="Freeform 36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1" name="Freeform 37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2" name="Freeform 38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3" name="Freeform 39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4" name="Freeform 40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5" name="Freeform 41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6" name="Freeform 42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7" name="Freeform 43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8" name="Freeform 44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9" name="Freeform 45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0" name="Freeform 46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1" name="Freeform 47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2" name="Freeform 48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3" name="Freeform 49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4" name="Freeform 50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5" name="Freeform 51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6" name="Freeform 52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7" name="Rectangle 53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8" name="Freeform 54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9" name="Freeform 55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0" name="Rectangle 56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1" name="Rectangle 57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569402" name="Group 58"/>
          <p:cNvGrpSpPr>
            <a:grpSpLocks/>
          </p:cNvGrpSpPr>
          <p:nvPr/>
        </p:nvGrpSpPr>
        <p:grpSpPr bwMode="auto">
          <a:xfrm>
            <a:off x="3452044" y="5394685"/>
            <a:ext cx="2389188" cy="327025"/>
            <a:chOff x="2046" y="3423"/>
            <a:chExt cx="1505" cy="206"/>
          </a:xfrm>
        </p:grpSpPr>
        <p:sp>
          <p:nvSpPr>
            <p:cNvPr id="569403" name="Rectangle 59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4" name="Freeform 60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5" name="Freeform 61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6" name="Freeform 62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7" name="Freeform 63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8" name="Freeform 64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9" name="Freeform 65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0" name="Freeform 66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1" name="Freeform 67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2" name="Freeform 68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3" name="Freeform 69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4" name="Freeform 70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5" name="Freeform 71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6" name="Freeform 72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7" name="Freeform 73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8" name="Freeform 74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9" name="Freeform 75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0" name="Freeform 76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1" name="Freeform 77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2" name="Freeform 78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3" name="Freeform 79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4" name="Rectangle 80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5" name="Freeform 81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6" name="Rectangle 82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7" name="Rectangle 83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569428" name="Rectangle 84"/>
          <p:cNvSpPr>
            <a:spLocks noChangeArrowheads="1"/>
          </p:cNvSpPr>
          <p:nvPr/>
        </p:nvSpPr>
        <p:spPr bwMode="auto">
          <a:xfrm>
            <a:off x="2434457" y="1497371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429" name="Rectangle 85"/>
          <p:cNvSpPr>
            <a:spLocks noChangeArrowheads="1"/>
          </p:cNvSpPr>
          <p:nvPr/>
        </p:nvSpPr>
        <p:spPr bwMode="auto">
          <a:xfrm>
            <a:off x="2490019" y="1408472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69430" name="Rectangle 86"/>
          <p:cNvSpPr>
            <a:spLocks noChangeArrowheads="1"/>
          </p:cNvSpPr>
          <p:nvPr/>
        </p:nvSpPr>
        <p:spPr bwMode="auto">
          <a:xfrm>
            <a:off x="6104758" y="3286484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431" name="Rectangle 87"/>
          <p:cNvSpPr>
            <a:spLocks noChangeArrowheads="1"/>
          </p:cNvSpPr>
          <p:nvPr/>
        </p:nvSpPr>
        <p:spPr bwMode="auto">
          <a:xfrm>
            <a:off x="6104757" y="3161072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grpSp>
        <p:nvGrpSpPr>
          <p:cNvPr id="569432" name="Group 88"/>
          <p:cNvGrpSpPr>
            <a:grpSpLocks/>
          </p:cNvGrpSpPr>
          <p:nvPr/>
        </p:nvGrpSpPr>
        <p:grpSpPr bwMode="auto">
          <a:xfrm>
            <a:off x="2196332" y="2697521"/>
            <a:ext cx="1225550" cy="554038"/>
            <a:chOff x="1255" y="1724"/>
            <a:chExt cx="772" cy="349"/>
          </a:xfrm>
        </p:grpSpPr>
        <p:sp>
          <p:nvSpPr>
            <p:cNvPr id="569433" name="Rectangle 89"/>
            <p:cNvSpPr>
              <a:spLocks noChangeArrowheads="1"/>
            </p:cNvSpPr>
            <p:nvPr/>
          </p:nvSpPr>
          <p:spPr bwMode="auto">
            <a:xfrm>
              <a:off x="1317" y="1902"/>
              <a:ext cx="710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4" name="Rectangle 90"/>
            <p:cNvSpPr>
              <a:spLocks noChangeArrowheads="1"/>
            </p:cNvSpPr>
            <p:nvPr/>
          </p:nvSpPr>
          <p:spPr bwMode="auto">
            <a:xfrm>
              <a:off x="1317" y="1899"/>
              <a:ext cx="40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listen()</a:t>
              </a:r>
              <a:endParaRPr lang="en-US" altLang="en-US" sz="3200" b="1"/>
            </a:p>
          </p:txBody>
        </p:sp>
        <p:sp>
          <p:nvSpPr>
            <p:cNvPr id="569435" name="Rectangle 91"/>
            <p:cNvSpPr>
              <a:spLocks noChangeArrowheads="1"/>
            </p:cNvSpPr>
            <p:nvPr/>
          </p:nvSpPr>
          <p:spPr bwMode="auto">
            <a:xfrm>
              <a:off x="1255" y="1837"/>
              <a:ext cx="710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6" name="Line 92"/>
            <p:cNvSpPr>
              <a:spLocks noChangeShapeType="1"/>
            </p:cNvSpPr>
            <p:nvPr/>
          </p:nvSpPr>
          <p:spPr bwMode="auto">
            <a:xfrm>
              <a:off x="1608" y="1724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7" name="Freeform 93"/>
            <p:cNvSpPr>
              <a:spLocks/>
            </p:cNvSpPr>
            <p:nvPr/>
          </p:nvSpPr>
          <p:spPr bwMode="auto">
            <a:xfrm>
              <a:off x="1581" y="1789"/>
              <a:ext cx="55" cy="52"/>
            </a:xfrm>
            <a:custGeom>
              <a:avLst/>
              <a:gdLst>
                <a:gd name="T0" fmla="*/ 0 w 34"/>
                <a:gd name="T1" fmla="*/ 0 h 38"/>
                <a:gd name="T2" fmla="*/ 17 w 34"/>
                <a:gd name="T3" fmla="*/ 6 h 38"/>
                <a:gd name="T4" fmla="*/ 34 w 34"/>
                <a:gd name="T5" fmla="*/ 0 h 38"/>
                <a:gd name="T6" fmla="*/ 17 w 34"/>
                <a:gd name="T7" fmla="*/ 38 h 38"/>
                <a:gd name="T8" fmla="*/ 0 w 34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38" name="Group 94"/>
          <p:cNvGrpSpPr>
            <a:grpSpLocks/>
          </p:cNvGrpSpPr>
          <p:nvPr/>
        </p:nvGrpSpPr>
        <p:grpSpPr bwMode="auto">
          <a:xfrm>
            <a:off x="2196332" y="3248384"/>
            <a:ext cx="1225550" cy="571500"/>
            <a:chOff x="1255" y="2071"/>
            <a:chExt cx="772" cy="360"/>
          </a:xfrm>
        </p:grpSpPr>
        <p:sp>
          <p:nvSpPr>
            <p:cNvPr id="569439" name="Line 95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0" name="Freeform 96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8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1" name="Rectangle 97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2" name="Rectangle 98"/>
            <p:cNvSpPr>
              <a:spLocks noChangeArrowheads="1"/>
            </p:cNvSpPr>
            <p:nvPr/>
          </p:nvSpPr>
          <p:spPr bwMode="auto">
            <a:xfrm>
              <a:off x="1317" y="2257"/>
              <a:ext cx="47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accept()</a:t>
              </a:r>
              <a:endParaRPr lang="en-US" altLang="en-US" sz="3200" b="1"/>
            </a:p>
          </p:txBody>
        </p:sp>
        <p:sp>
          <p:nvSpPr>
            <p:cNvPr id="569443" name="Rectangle 99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44" name="Group 100"/>
          <p:cNvGrpSpPr>
            <a:grpSpLocks/>
          </p:cNvGrpSpPr>
          <p:nvPr/>
        </p:nvGrpSpPr>
        <p:grpSpPr bwMode="auto">
          <a:xfrm>
            <a:off x="2413819" y="3816709"/>
            <a:ext cx="857250" cy="442912"/>
            <a:chOff x="1392" y="2429"/>
            <a:chExt cx="540" cy="279"/>
          </a:xfrm>
        </p:grpSpPr>
        <p:sp>
          <p:nvSpPr>
            <p:cNvPr id="569445" name="Rectangle 101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569446" name="Line 102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7" name="Freeform 103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48" name="Group 104"/>
          <p:cNvGrpSpPr>
            <a:grpSpLocks/>
          </p:cNvGrpSpPr>
          <p:nvPr/>
        </p:nvGrpSpPr>
        <p:grpSpPr bwMode="auto">
          <a:xfrm>
            <a:off x="2196332" y="5175610"/>
            <a:ext cx="1160462" cy="573087"/>
            <a:chOff x="1255" y="3285"/>
            <a:chExt cx="731" cy="361"/>
          </a:xfrm>
        </p:grpSpPr>
        <p:sp>
          <p:nvSpPr>
            <p:cNvPr id="569449" name="Line 105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0" name="Freeform 106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1" name="Rectangle 107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2" name="Rectangle 108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69453" name="Rectangle 109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54" name="Group 110"/>
          <p:cNvGrpSpPr>
            <a:grpSpLocks/>
          </p:cNvGrpSpPr>
          <p:nvPr/>
        </p:nvGrpSpPr>
        <p:grpSpPr bwMode="auto">
          <a:xfrm>
            <a:off x="5703120" y="3934185"/>
            <a:ext cx="1438275" cy="623887"/>
            <a:chOff x="3464" y="2503"/>
            <a:chExt cx="906" cy="393"/>
          </a:xfrm>
        </p:grpSpPr>
        <p:sp>
          <p:nvSpPr>
            <p:cNvPr id="569455" name="Rectangle 111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6" name="Rectangle 112"/>
            <p:cNvSpPr>
              <a:spLocks noChangeArrowheads="1"/>
            </p:cNvSpPr>
            <p:nvPr/>
          </p:nvSpPr>
          <p:spPr bwMode="auto">
            <a:xfrm>
              <a:off x="3579" y="2722"/>
              <a:ext cx="5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connect()</a:t>
              </a:r>
              <a:endParaRPr lang="en-US" altLang="en-US" sz="3200" b="1"/>
            </a:p>
          </p:txBody>
        </p:sp>
        <p:sp>
          <p:nvSpPr>
            <p:cNvPr id="569457" name="Rectangle 113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8" name="Line 114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9" name="Freeform 115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0" name="Rectangle 116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1" name="Freeform 117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62" name="Group 118"/>
          <p:cNvGrpSpPr>
            <a:grpSpLocks/>
          </p:cNvGrpSpPr>
          <p:nvPr/>
        </p:nvGrpSpPr>
        <p:grpSpPr bwMode="auto">
          <a:xfrm>
            <a:off x="2788470" y="4019913"/>
            <a:ext cx="2849563" cy="554038"/>
            <a:chOff x="1628" y="2557"/>
            <a:chExt cx="1795" cy="349"/>
          </a:xfrm>
        </p:grpSpPr>
        <p:sp>
          <p:nvSpPr>
            <p:cNvPr id="569463" name="Rectangle 119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4" name="Rectangle 120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5" name="Rectangle 121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6" name="Rectangle 122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7" name="Rectangle 123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8" name="Rectangle 124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9" name="Rectangle 125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0" name="Rectangle 126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1" name="Rectangle 127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2" name="Rectangle 128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3" name="Rectangle 129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4" name="Rectangle 130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5" name="Rectangle 131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6" name="Rectangle 132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7" name="Rectangle 133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8" name="Rectangle 134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9" name="Rectangle 135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0" name="Rectangle 136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1" name="Rectangle 137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2" name="Rectangle 138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3" name="Rectangle 139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4" name="Rectangle 140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5" name="Rectangle 141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6" name="Rectangle 142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7" name="Rectangle 143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8" name="Rectangle 144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9" name="Freeform 145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0" name="Rectangle 146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1" name="Rectangle 147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569492" name="Group 148"/>
          <p:cNvGrpSpPr>
            <a:grpSpLocks/>
          </p:cNvGrpSpPr>
          <p:nvPr/>
        </p:nvGrpSpPr>
        <p:grpSpPr bwMode="auto">
          <a:xfrm>
            <a:off x="5847583" y="4535846"/>
            <a:ext cx="1158875" cy="590550"/>
            <a:chOff x="3555" y="2882"/>
            <a:chExt cx="730" cy="372"/>
          </a:xfrm>
        </p:grpSpPr>
        <p:sp>
          <p:nvSpPr>
            <p:cNvPr id="569493" name="Rectangle 149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4" name="Rectangle 150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69495" name="Rectangle 151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6" name="Line 152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7" name="Freeform 153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98" name="Group 154"/>
          <p:cNvGrpSpPr>
            <a:grpSpLocks/>
          </p:cNvGrpSpPr>
          <p:nvPr/>
        </p:nvGrpSpPr>
        <p:grpSpPr bwMode="auto">
          <a:xfrm>
            <a:off x="5847583" y="5120051"/>
            <a:ext cx="1125537" cy="696913"/>
            <a:chOff x="3555" y="3250"/>
            <a:chExt cx="709" cy="439"/>
          </a:xfrm>
        </p:grpSpPr>
        <p:sp>
          <p:nvSpPr>
            <p:cNvPr id="569499" name="Rectangle 155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00" name="Rectangle 156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69501" name="Rectangle 157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02" name="Line 158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03" name="Freeform 159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9504" name="Text Box 160"/>
          <p:cNvSpPr txBox="1">
            <a:spLocks noChangeArrowheads="1"/>
          </p:cNvSpPr>
          <p:nvPr/>
        </p:nvSpPr>
        <p:spPr bwMode="auto">
          <a:xfrm>
            <a:off x="3709219" y="1103672"/>
            <a:ext cx="813865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does Passive Open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creates socket to </a:t>
            </a:r>
            <a:r>
              <a:rPr lang="en-US" altLang="en-US" sz="2000" i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listen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for connection requests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specifies type: TCP (stream)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socket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 non-negative integer </a:t>
            </a:r>
            <a:r>
              <a:rPr lang="en-US" altLang="en-US" sz="2000" i="1" dirty="0">
                <a:solidFill>
                  <a:srgbClr val="FF33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descriptor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;    or -1 if unsuccessful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/>
          </a:p>
        </p:txBody>
      </p:sp>
      <p:grpSp>
        <p:nvGrpSpPr>
          <p:cNvPr id="569508" name="Group 164"/>
          <p:cNvGrpSpPr>
            <a:grpSpLocks/>
          </p:cNvGrpSpPr>
          <p:nvPr/>
        </p:nvGrpSpPr>
        <p:grpSpPr bwMode="auto">
          <a:xfrm>
            <a:off x="2196332" y="5751871"/>
            <a:ext cx="1160462" cy="528638"/>
            <a:chOff x="535" y="3648"/>
            <a:chExt cx="731" cy="333"/>
          </a:xfrm>
        </p:grpSpPr>
        <p:grpSp>
          <p:nvGrpSpPr>
            <p:cNvPr id="569509" name="Group 165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569510" name="Rectangle 166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9511" name="Rectangle 167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569512" name="Rectangle 168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9513" name="Line 169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322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85" name="Rectangle 13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1874" name="Rectangle 2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77" name="Rectangle 5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591878" name="Group 6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591879" name="Rectangle 7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80" name="Rectangle 8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591881" name="Rectangle 9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1883" name="Rectangle 11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84" name="Rectangle 12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591886" name="Line 14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87" name="Freeform 15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88" name="Rectangle 16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89" name="Rectangle 17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1890" name="Group 18"/>
          <p:cNvGrpSpPr>
            <a:grpSpLocks/>
          </p:cNvGrpSpPr>
          <p:nvPr/>
        </p:nvGrpSpPr>
        <p:grpSpPr bwMode="auto">
          <a:xfrm>
            <a:off x="2373314" y="4725989"/>
            <a:ext cx="1127125" cy="815975"/>
            <a:chOff x="1255" y="2785"/>
            <a:chExt cx="710" cy="514"/>
          </a:xfrm>
        </p:grpSpPr>
        <p:sp>
          <p:nvSpPr>
            <p:cNvPr id="591891" name="Rectangle 19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92" name="Rectangle 20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1893" name="Rectangle 21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94" name="Line 22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95" name="Freeform 23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896" name="Group 24"/>
          <p:cNvGrpSpPr>
            <a:grpSpLocks/>
          </p:cNvGrpSpPr>
          <p:nvPr/>
        </p:nvGrpSpPr>
        <p:grpSpPr bwMode="auto">
          <a:xfrm>
            <a:off x="6024564" y="6154733"/>
            <a:ext cx="1158875" cy="574674"/>
            <a:chOff x="3555" y="3685"/>
            <a:chExt cx="730" cy="362"/>
          </a:xfrm>
        </p:grpSpPr>
        <p:sp>
          <p:nvSpPr>
            <p:cNvPr id="591897" name="Rectangle 25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98" name="Rectangle 26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591899" name="Rectangle 27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0" name="Line 28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1" name="Freeform 29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902" name="Group 30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591903" name="Freeform 31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4" name="Freeform 32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5" name="Freeform 33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6" name="Freeform 34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7" name="Freeform 35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8" name="Freeform 36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09" name="Freeform 37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0" name="Freeform 38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1" name="Freeform 39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2" name="Freeform 40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3" name="Freeform 41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4" name="Freeform 42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5" name="Freeform 43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6" name="Freeform 44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7" name="Freeform 45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8" name="Freeform 46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19" name="Freeform 47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0" name="Freeform 48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1" name="Freeform 49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2" name="Freeform 50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3" name="Freeform 51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4" name="Rectangle 52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5" name="Freeform 53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6" name="Freeform 54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7" name="Rectangle 55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28" name="Rectangle 56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591929" name="Group 57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591930" name="Rectangle 58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1" name="Freeform 59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2" name="Freeform 60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3" name="Freeform 61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4" name="Freeform 62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5" name="Freeform 63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6" name="Freeform 64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7" name="Freeform 65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8" name="Freeform 66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39" name="Freeform 67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0" name="Freeform 68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1" name="Freeform 69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2" name="Freeform 70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3" name="Freeform 71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4" name="Freeform 72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5" name="Freeform 73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6" name="Freeform 74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7" name="Freeform 75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8" name="Freeform 76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49" name="Freeform 77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50" name="Freeform 78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51" name="Rectangle 79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52" name="Freeform 80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53" name="Rectangle 81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54" name="Rectangle 82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591955" name="Rectangle 83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56" name="Rectangle 84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1957" name="Rectangle 85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958" name="Rectangle 86"/>
          <p:cNvSpPr>
            <a:spLocks noChangeArrowheads="1"/>
          </p:cNvSpPr>
          <p:nvPr/>
        </p:nvSpPr>
        <p:spPr bwMode="auto">
          <a:xfrm>
            <a:off x="6281738" y="3505201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grpSp>
        <p:nvGrpSpPr>
          <p:cNvPr id="591959" name="Group 87"/>
          <p:cNvGrpSpPr>
            <a:grpSpLocks/>
          </p:cNvGrpSpPr>
          <p:nvPr/>
        </p:nvGrpSpPr>
        <p:grpSpPr bwMode="auto">
          <a:xfrm>
            <a:off x="2373313" y="3041650"/>
            <a:ext cx="1225550" cy="554038"/>
            <a:chOff x="1255" y="1724"/>
            <a:chExt cx="772" cy="349"/>
          </a:xfrm>
        </p:grpSpPr>
        <p:sp>
          <p:nvSpPr>
            <p:cNvPr id="591960" name="Rectangle 88"/>
            <p:cNvSpPr>
              <a:spLocks noChangeArrowheads="1"/>
            </p:cNvSpPr>
            <p:nvPr/>
          </p:nvSpPr>
          <p:spPr bwMode="auto">
            <a:xfrm>
              <a:off x="1317" y="1902"/>
              <a:ext cx="710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61" name="Rectangle 89"/>
            <p:cNvSpPr>
              <a:spLocks noChangeArrowheads="1"/>
            </p:cNvSpPr>
            <p:nvPr/>
          </p:nvSpPr>
          <p:spPr bwMode="auto">
            <a:xfrm>
              <a:off x="1317" y="1899"/>
              <a:ext cx="40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listen()</a:t>
              </a:r>
              <a:endParaRPr lang="en-US" altLang="en-US" sz="3200" b="1"/>
            </a:p>
          </p:txBody>
        </p:sp>
        <p:sp>
          <p:nvSpPr>
            <p:cNvPr id="591962" name="Rectangle 90"/>
            <p:cNvSpPr>
              <a:spLocks noChangeArrowheads="1"/>
            </p:cNvSpPr>
            <p:nvPr/>
          </p:nvSpPr>
          <p:spPr bwMode="auto">
            <a:xfrm>
              <a:off x="1255" y="1837"/>
              <a:ext cx="710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63" name="Line 91"/>
            <p:cNvSpPr>
              <a:spLocks noChangeShapeType="1"/>
            </p:cNvSpPr>
            <p:nvPr/>
          </p:nvSpPr>
          <p:spPr bwMode="auto">
            <a:xfrm>
              <a:off x="1608" y="1724"/>
              <a:ext cx="2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64" name="Freeform 92"/>
            <p:cNvSpPr>
              <a:spLocks/>
            </p:cNvSpPr>
            <p:nvPr/>
          </p:nvSpPr>
          <p:spPr bwMode="auto">
            <a:xfrm>
              <a:off x="1581" y="1789"/>
              <a:ext cx="55" cy="52"/>
            </a:xfrm>
            <a:custGeom>
              <a:avLst/>
              <a:gdLst>
                <a:gd name="T0" fmla="*/ 0 w 34"/>
                <a:gd name="T1" fmla="*/ 0 h 38"/>
                <a:gd name="T2" fmla="*/ 17 w 34"/>
                <a:gd name="T3" fmla="*/ 6 h 38"/>
                <a:gd name="T4" fmla="*/ 34 w 34"/>
                <a:gd name="T5" fmla="*/ 0 h 38"/>
                <a:gd name="T6" fmla="*/ 17 w 34"/>
                <a:gd name="T7" fmla="*/ 38 h 38"/>
                <a:gd name="T8" fmla="*/ 0 w 34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8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965" name="Group 93"/>
          <p:cNvGrpSpPr>
            <a:grpSpLocks/>
          </p:cNvGrpSpPr>
          <p:nvPr/>
        </p:nvGrpSpPr>
        <p:grpSpPr bwMode="auto">
          <a:xfrm>
            <a:off x="2373313" y="3592513"/>
            <a:ext cx="1225550" cy="571500"/>
            <a:chOff x="1255" y="2071"/>
            <a:chExt cx="772" cy="360"/>
          </a:xfrm>
        </p:grpSpPr>
        <p:sp>
          <p:nvSpPr>
            <p:cNvPr id="591966" name="Line 94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67" name="Freeform 95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8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68" name="Rectangle 96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69" name="Rectangle 97"/>
            <p:cNvSpPr>
              <a:spLocks noChangeArrowheads="1"/>
            </p:cNvSpPr>
            <p:nvPr/>
          </p:nvSpPr>
          <p:spPr bwMode="auto">
            <a:xfrm>
              <a:off x="1317" y="2257"/>
              <a:ext cx="47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accept()</a:t>
              </a:r>
              <a:endParaRPr lang="en-US" altLang="en-US" sz="3200" b="1"/>
            </a:p>
          </p:txBody>
        </p:sp>
        <p:sp>
          <p:nvSpPr>
            <p:cNvPr id="591970" name="Rectangle 98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971" name="Group 99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591972" name="Rectangle 100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591973" name="Line 101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74" name="Freeform 102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975" name="Group 103"/>
          <p:cNvGrpSpPr>
            <a:grpSpLocks/>
          </p:cNvGrpSpPr>
          <p:nvPr/>
        </p:nvGrpSpPr>
        <p:grpSpPr bwMode="auto">
          <a:xfrm>
            <a:off x="2373313" y="5519739"/>
            <a:ext cx="1160462" cy="573087"/>
            <a:chOff x="1255" y="3285"/>
            <a:chExt cx="731" cy="361"/>
          </a:xfrm>
        </p:grpSpPr>
        <p:sp>
          <p:nvSpPr>
            <p:cNvPr id="591976" name="Line 104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77" name="Freeform 105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78" name="Rectangle 106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79" name="Rectangle 107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1980" name="Rectangle 108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981" name="Group 109"/>
          <p:cNvGrpSpPr>
            <a:grpSpLocks/>
          </p:cNvGrpSpPr>
          <p:nvPr/>
        </p:nvGrpSpPr>
        <p:grpSpPr bwMode="auto">
          <a:xfrm>
            <a:off x="5880101" y="4278314"/>
            <a:ext cx="1438275" cy="623887"/>
            <a:chOff x="3464" y="2503"/>
            <a:chExt cx="906" cy="393"/>
          </a:xfrm>
        </p:grpSpPr>
        <p:sp>
          <p:nvSpPr>
            <p:cNvPr id="591982" name="Rectangle 110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83" name="Rectangle 111"/>
            <p:cNvSpPr>
              <a:spLocks noChangeArrowheads="1"/>
            </p:cNvSpPr>
            <p:nvPr/>
          </p:nvSpPr>
          <p:spPr bwMode="auto">
            <a:xfrm>
              <a:off x="3579" y="2722"/>
              <a:ext cx="5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connect()</a:t>
              </a:r>
              <a:endParaRPr lang="en-US" altLang="en-US" sz="3200" b="1"/>
            </a:p>
          </p:txBody>
        </p:sp>
        <p:sp>
          <p:nvSpPr>
            <p:cNvPr id="591984" name="Rectangle 112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85" name="Line 113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86" name="Freeform 114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87" name="Rectangle 115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88" name="Freeform 116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1989" name="Group 117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591990" name="Rectangle 118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1" name="Rectangle 119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2" name="Rectangle 120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3" name="Rectangle 121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4" name="Rectangle 122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5" name="Rectangle 123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6" name="Rectangle 124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7" name="Rectangle 125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8" name="Rectangle 126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99" name="Rectangle 127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0" name="Rectangle 128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1" name="Rectangle 129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2" name="Rectangle 130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3" name="Rectangle 131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4" name="Rectangle 132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5" name="Rectangle 133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6" name="Rectangle 134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7" name="Rectangle 135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8" name="Rectangle 136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09" name="Rectangle 137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0" name="Rectangle 138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1" name="Rectangle 139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2" name="Rectangle 140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3" name="Rectangle 141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4" name="Rectangle 142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5" name="Rectangle 143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6" name="Freeform 144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7" name="Rectangle 145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18" name="Rectangle 146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592019" name="Group 147"/>
          <p:cNvGrpSpPr>
            <a:grpSpLocks/>
          </p:cNvGrpSpPr>
          <p:nvPr/>
        </p:nvGrpSpPr>
        <p:grpSpPr bwMode="auto">
          <a:xfrm>
            <a:off x="6024564" y="4879975"/>
            <a:ext cx="1158875" cy="590550"/>
            <a:chOff x="3555" y="2882"/>
            <a:chExt cx="730" cy="372"/>
          </a:xfrm>
        </p:grpSpPr>
        <p:sp>
          <p:nvSpPr>
            <p:cNvPr id="592020" name="Rectangle 148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21" name="Rectangle 149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2022" name="Rectangle 150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23" name="Line 151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24" name="Freeform 152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2025" name="Group 153"/>
          <p:cNvGrpSpPr>
            <a:grpSpLocks/>
          </p:cNvGrpSpPr>
          <p:nvPr/>
        </p:nvGrpSpPr>
        <p:grpSpPr bwMode="auto">
          <a:xfrm>
            <a:off x="6024564" y="5464180"/>
            <a:ext cx="1125537" cy="696913"/>
            <a:chOff x="3555" y="3250"/>
            <a:chExt cx="709" cy="439"/>
          </a:xfrm>
        </p:grpSpPr>
        <p:sp>
          <p:nvSpPr>
            <p:cNvPr id="592026" name="Rectangle 154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27" name="Rectangle 155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2028" name="Rectangle 156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29" name="Line 157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30" name="Freeform 158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2031" name="Text Box 159"/>
          <p:cNvSpPr txBox="1">
            <a:spLocks noChangeArrowheads="1"/>
          </p:cNvSpPr>
          <p:nvPr/>
        </p:nvSpPr>
        <p:spPr bwMode="auto">
          <a:xfrm>
            <a:off x="3995737" y="1084263"/>
            <a:ext cx="776364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does Passive Open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bind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assigns local address &amp; port # to socket with specified descriptor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Can wildcard IP address for multiple net interfaces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bind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0 (success); or -1 (failure)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Failure if port # already in use or if reuse option not set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592032" name="Group 160"/>
          <p:cNvGrpSpPr>
            <a:grpSpLocks/>
          </p:cNvGrpSpPr>
          <p:nvPr/>
        </p:nvGrpSpPr>
        <p:grpSpPr bwMode="auto">
          <a:xfrm>
            <a:off x="2373313" y="6096000"/>
            <a:ext cx="1160462" cy="528638"/>
            <a:chOff x="535" y="3648"/>
            <a:chExt cx="731" cy="333"/>
          </a:xfrm>
        </p:grpSpPr>
        <p:grpSp>
          <p:nvGrpSpPr>
            <p:cNvPr id="592033" name="Group 161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592034" name="Rectangle 162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035" name="Rectangle 163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592036" name="Rectangle 164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2037" name="Line 165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25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09" name="Rectangle 89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22" name="Rectangle 2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23" name="Rectangle 3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26" name="Rectangle 6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593927" name="Group 7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593928" name="Rectangle 8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29" name="Rectangle 9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593930" name="Rectangle 10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3931" name="Rectangle 11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32" name="Rectangle 12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593933" name="Line 13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34" name="Freeform 14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35" name="Rectangle 15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36" name="Rectangle 16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3937" name="Group 17"/>
          <p:cNvGrpSpPr>
            <a:grpSpLocks/>
          </p:cNvGrpSpPr>
          <p:nvPr/>
        </p:nvGrpSpPr>
        <p:grpSpPr bwMode="auto">
          <a:xfrm>
            <a:off x="2373314" y="4725989"/>
            <a:ext cx="1127125" cy="815975"/>
            <a:chOff x="1255" y="2785"/>
            <a:chExt cx="710" cy="514"/>
          </a:xfrm>
        </p:grpSpPr>
        <p:sp>
          <p:nvSpPr>
            <p:cNvPr id="593938" name="Rectangle 18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39" name="Rectangle 19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3940" name="Rectangle 20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41" name="Line 21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42" name="Freeform 22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43" name="Group 23"/>
          <p:cNvGrpSpPr>
            <a:grpSpLocks/>
          </p:cNvGrpSpPr>
          <p:nvPr/>
        </p:nvGrpSpPr>
        <p:grpSpPr bwMode="auto">
          <a:xfrm>
            <a:off x="6024564" y="6154733"/>
            <a:ext cx="1158875" cy="574674"/>
            <a:chOff x="3555" y="3685"/>
            <a:chExt cx="730" cy="362"/>
          </a:xfrm>
        </p:grpSpPr>
        <p:sp>
          <p:nvSpPr>
            <p:cNvPr id="593944" name="Rectangle 24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45" name="Rectangle 25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593946" name="Rectangle 26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47" name="Line 27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48" name="Freeform 28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49" name="Group 29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593950" name="Freeform 30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1" name="Freeform 31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2" name="Freeform 32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3" name="Freeform 33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4" name="Freeform 34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5" name="Freeform 35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6" name="Freeform 36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7" name="Freeform 37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8" name="Freeform 38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59" name="Freeform 39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0" name="Freeform 40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1" name="Freeform 41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2" name="Freeform 42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3" name="Freeform 43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4" name="Freeform 44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5" name="Freeform 45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6" name="Freeform 46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7" name="Freeform 47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8" name="Freeform 48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69" name="Freeform 49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0" name="Freeform 50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1" name="Rectangle 51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2" name="Freeform 52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3" name="Freeform 53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4" name="Rectangle 54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5" name="Rectangle 55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593976" name="Group 56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593977" name="Rectangle 57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8" name="Freeform 58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9" name="Freeform 59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0" name="Freeform 60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1" name="Freeform 61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2" name="Freeform 62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3" name="Freeform 63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4" name="Freeform 64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5" name="Freeform 65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6" name="Freeform 66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7" name="Freeform 67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8" name="Freeform 68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9" name="Freeform 69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0" name="Freeform 70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1" name="Freeform 71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2" name="Freeform 72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3" name="Freeform 73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4" name="Freeform 74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5" name="Freeform 75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6" name="Freeform 76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7" name="Freeform 77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8" name="Rectangle 78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9" name="Freeform 79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00" name="Rectangle 80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01" name="Rectangle 81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594002" name="Rectangle 82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03" name="Rectangle 83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4004" name="Rectangle 84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05" name="Rectangle 85"/>
          <p:cNvSpPr>
            <a:spLocks noChangeArrowheads="1"/>
          </p:cNvSpPr>
          <p:nvPr/>
        </p:nvSpPr>
        <p:spPr bwMode="auto">
          <a:xfrm>
            <a:off x="6281738" y="3505201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4007" name="Rectangle 87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08" name="Rectangle 88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594010" name="Line 90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1" name="Freeform 91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4012" name="Group 92"/>
          <p:cNvGrpSpPr>
            <a:grpSpLocks/>
          </p:cNvGrpSpPr>
          <p:nvPr/>
        </p:nvGrpSpPr>
        <p:grpSpPr bwMode="auto">
          <a:xfrm>
            <a:off x="2373313" y="3592513"/>
            <a:ext cx="1225550" cy="571500"/>
            <a:chOff x="1255" y="2071"/>
            <a:chExt cx="772" cy="360"/>
          </a:xfrm>
        </p:grpSpPr>
        <p:sp>
          <p:nvSpPr>
            <p:cNvPr id="594013" name="Line 93"/>
            <p:cNvSpPr>
              <a:spLocks noChangeShapeType="1"/>
            </p:cNvSpPr>
            <p:nvPr/>
          </p:nvSpPr>
          <p:spPr bwMode="auto">
            <a:xfrm>
              <a:off x="1608" y="2071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14" name="Freeform 94"/>
            <p:cNvSpPr>
              <a:spLocks/>
            </p:cNvSpPr>
            <p:nvPr/>
          </p:nvSpPr>
          <p:spPr bwMode="auto">
            <a:xfrm>
              <a:off x="1581" y="2133"/>
              <a:ext cx="55" cy="56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8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8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15" name="Rectangle 95"/>
            <p:cNvSpPr>
              <a:spLocks noChangeArrowheads="1"/>
            </p:cNvSpPr>
            <p:nvPr/>
          </p:nvSpPr>
          <p:spPr bwMode="auto">
            <a:xfrm>
              <a:off x="1317" y="2260"/>
              <a:ext cx="71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16" name="Rectangle 96"/>
            <p:cNvSpPr>
              <a:spLocks noChangeArrowheads="1"/>
            </p:cNvSpPr>
            <p:nvPr/>
          </p:nvSpPr>
          <p:spPr bwMode="auto">
            <a:xfrm>
              <a:off x="1317" y="2257"/>
              <a:ext cx="47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accept()</a:t>
              </a:r>
              <a:endParaRPr lang="en-US" altLang="en-US" sz="3200" b="1"/>
            </a:p>
          </p:txBody>
        </p:sp>
        <p:sp>
          <p:nvSpPr>
            <p:cNvPr id="594017" name="Rectangle 97"/>
            <p:cNvSpPr>
              <a:spLocks noChangeArrowheads="1"/>
            </p:cNvSpPr>
            <p:nvPr/>
          </p:nvSpPr>
          <p:spPr bwMode="auto">
            <a:xfrm>
              <a:off x="1255" y="2195"/>
              <a:ext cx="710" cy="2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18" name="Group 98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594019" name="Rectangle 99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594020" name="Line 100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21" name="Freeform 101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22" name="Group 102"/>
          <p:cNvGrpSpPr>
            <a:grpSpLocks/>
          </p:cNvGrpSpPr>
          <p:nvPr/>
        </p:nvGrpSpPr>
        <p:grpSpPr bwMode="auto">
          <a:xfrm>
            <a:off x="2373313" y="5519739"/>
            <a:ext cx="1160462" cy="573087"/>
            <a:chOff x="1255" y="3285"/>
            <a:chExt cx="731" cy="361"/>
          </a:xfrm>
        </p:grpSpPr>
        <p:sp>
          <p:nvSpPr>
            <p:cNvPr id="594023" name="Line 103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24" name="Freeform 104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25" name="Rectangle 105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26" name="Rectangle 106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4027" name="Rectangle 107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28" name="Group 108"/>
          <p:cNvGrpSpPr>
            <a:grpSpLocks/>
          </p:cNvGrpSpPr>
          <p:nvPr/>
        </p:nvGrpSpPr>
        <p:grpSpPr bwMode="auto">
          <a:xfrm>
            <a:off x="5880101" y="4278314"/>
            <a:ext cx="1438275" cy="623887"/>
            <a:chOff x="3464" y="2503"/>
            <a:chExt cx="906" cy="393"/>
          </a:xfrm>
        </p:grpSpPr>
        <p:sp>
          <p:nvSpPr>
            <p:cNvPr id="594029" name="Rectangle 109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0" name="Rectangle 110"/>
            <p:cNvSpPr>
              <a:spLocks noChangeArrowheads="1"/>
            </p:cNvSpPr>
            <p:nvPr/>
          </p:nvSpPr>
          <p:spPr bwMode="auto">
            <a:xfrm>
              <a:off x="3579" y="2722"/>
              <a:ext cx="5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connect()</a:t>
              </a:r>
              <a:endParaRPr lang="en-US" altLang="en-US" sz="3200" b="1"/>
            </a:p>
          </p:txBody>
        </p:sp>
        <p:sp>
          <p:nvSpPr>
            <p:cNvPr id="594031" name="Rectangle 111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2" name="Line 112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3" name="Freeform 113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4" name="Rectangle 114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5" name="Freeform 115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36" name="Group 116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594037" name="Rectangle 117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8" name="Rectangle 118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9" name="Rectangle 119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0" name="Rectangle 120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1" name="Rectangle 121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2" name="Rectangle 122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3" name="Rectangle 123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4" name="Rectangle 124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5" name="Rectangle 125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6" name="Rectangle 126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7" name="Rectangle 127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8" name="Rectangle 128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9" name="Rectangle 129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0" name="Rectangle 130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1" name="Rectangle 131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2" name="Rectangle 132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3" name="Rectangle 133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4" name="Rectangle 134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5" name="Rectangle 135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6" name="Rectangle 136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7" name="Rectangle 137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8" name="Rectangle 138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9" name="Rectangle 139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0" name="Rectangle 140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1" name="Rectangle 141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2" name="Rectangle 142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3" name="Freeform 143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4" name="Rectangle 144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5" name="Rectangle 145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594066" name="Group 146"/>
          <p:cNvGrpSpPr>
            <a:grpSpLocks/>
          </p:cNvGrpSpPr>
          <p:nvPr/>
        </p:nvGrpSpPr>
        <p:grpSpPr bwMode="auto">
          <a:xfrm>
            <a:off x="6024564" y="4879975"/>
            <a:ext cx="1158875" cy="590550"/>
            <a:chOff x="3555" y="2882"/>
            <a:chExt cx="730" cy="372"/>
          </a:xfrm>
        </p:grpSpPr>
        <p:sp>
          <p:nvSpPr>
            <p:cNvPr id="594067" name="Rectangle 147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8" name="Rectangle 148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4069" name="Rectangle 149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0" name="Line 150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1" name="Freeform 151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72" name="Group 152"/>
          <p:cNvGrpSpPr>
            <a:grpSpLocks/>
          </p:cNvGrpSpPr>
          <p:nvPr/>
        </p:nvGrpSpPr>
        <p:grpSpPr bwMode="auto">
          <a:xfrm>
            <a:off x="6024564" y="5464180"/>
            <a:ext cx="1125537" cy="696913"/>
            <a:chOff x="3555" y="3250"/>
            <a:chExt cx="709" cy="439"/>
          </a:xfrm>
        </p:grpSpPr>
        <p:sp>
          <p:nvSpPr>
            <p:cNvPr id="594073" name="Rectangle 153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4" name="Rectangle 154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4075" name="Rectangle 155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6" name="Line 156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7" name="Freeform 157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078" name="Text Box 158"/>
          <p:cNvSpPr txBox="1">
            <a:spLocks noChangeArrowheads="1"/>
          </p:cNvSpPr>
          <p:nvPr/>
        </p:nvSpPr>
        <p:spPr bwMode="auto">
          <a:xfrm>
            <a:off x="3954463" y="1131099"/>
            <a:ext cx="795240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does Passive Open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listen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indicates to TCP readiness to receive connection requests for socket with given descriptor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Parameter specifies max number of requests that may be queued while waiting for server to accept them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listen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call returns: 0 (success); or -1 (failure)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00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</p:txBody>
      </p:sp>
      <p:grpSp>
        <p:nvGrpSpPr>
          <p:cNvPr id="594079" name="Group 159"/>
          <p:cNvGrpSpPr>
            <a:grpSpLocks/>
          </p:cNvGrpSpPr>
          <p:nvPr/>
        </p:nvGrpSpPr>
        <p:grpSpPr bwMode="auto">
          <a:xfrm>
            <a:off x="2373313" y="6096000"/>
            <a:ext cx="1160462" cy="528638"/>
            <a:chOff x="535" y="3648"/>
            <a:chExt cx="731" cy="333"/>
          </a:xfrm>
        </p:grpSpPr>
        <p:grpSp>
          <p:nvGrpSpPr>
            <p:cNvPr id="594080" name="Group 160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594081" name="Rectangle 161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82" name="Rectangle 162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594083" name="Rectangle 163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084" name="Line 164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72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064" name="Rectangle 96"/>
          <p:cNvSpPr>
            <a:spLocks noChangeArrowheads="1"/>
          </p:cNvSpPr>
          <p:nvPr/>
        </p:nvSpPr>
        <p:spPr bwMode="auto">
          <a:xfrm>
            <a:off x="2373314" y="3789364"/>
            <a:ext cx="1127125" cy="3524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5970" name="Rectangle 2"/>
          <p:cNvSpPr>
            <a:spLocks noChangeArrowheads="1"/>
          </p:cNvSpPr>
          <p:nvPr/>
        </p:nvSpPr>
        <p:spPr bwMode="auto">
          <a:xfrm>
            <a:off x="2373314" y="3221038"/>
            <a:ext cx="1127125" cy="3556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71" name="Rectangle 3"/>
          <p:cNvSpPr>
            <a:spLocks noChangeArrowheads="1"/>
          </p:cNvSpPr>
          <p:nvPr/>
        </p:nvSpPr>
        <p:spPr bwMode="auto">
          <a:xfrm>
            <a:off x="2373314" y="2684464"/>
            <a:ext cx="1127125" cy="357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5972" name="Rectangle 4"/>
          <p:cNvSpPr>
            <a:spLocks noChangeArrowheads="1"/>
          </p:cNvSpPr>
          <p:nvPr/>
        </p:nvSpPr>
        <p:spPr bwMode="auto">
          <a:xfrm>
            <a:off x="2373314" y="2139950"/>
            <a:ext cx="1127125" cy="3571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dirty="0"/>
              <a:t>Socket Calls for Connection-Oriented Mode</a:t>
            </a:r>
          </a:p>
        </p:txBody>
      </p:sp>
      <p:sp>
        <p:nvSpPr>
          <p:cNvPr id="595974" name="Rectangle 6"/>
          <p:cNvSpPr>
            <a:spLocks noChangeArrowheads="1"/>
          </p:cNvSpPr>
          <p:nvPr/>
        </p:nvSpPr>
        <p:spPr bwMode="auto">
          <a:xfrm>
            <a:off x="2471739" y="2247901"/>
            <a:ext cx="1127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75" name="Rectangle 7"/>
          <p:cNvSpPr>
            <a:spLocks noChangeArrowheads="1"/>
          </p:cNvSpPr>
          <p:nvPr/>
        </p:nvSpPr>
        <p:spPr bwMode="auto">
          <a:xfrm>
            <a:off x="2471738" y="2243139"/>
            <a:ext cx="738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socket()</a:t>
            </a:r>
            <a:endParaRPr lang="en-US" altLang="en-US" sz="3200" b="1"/>
          </a:p>
        </p:txBody>
      </p:sp>
      <p:grpSp>
        <p:nvGrpSpPr>
          <p:cNvPr id="595976" name="Group 8"/>
          <p:cNvGrpSpPr>
            <a:grpSpLocks/>
          </p:cNvGrpSpPr>
          <p:nvPr/>
        </p:nvGrpSpPr>
        <p:grpSpPr bwMode="auto">
          <a:xfrm>
            <a:off x="6024563" y="3921130"/>
            <a:ext cx="1223962" cy="381001"/>
            <a:chOff x="3555" y="2278"/>
            <a:chExt cx="771" cy="240"/>
          </a:xfrm>
        </p:grpSpPr>
        <p:sp>
          <p:nvSpPr>
            <p:cNvPr id="595977" name="Rectangle 9"/>
            <p:cNvSpPr>
              <a:spLocks noChangeArrowheads="1"/>
            </p:cNvSpPr>
            <p:nvPr/>
          </p:nvSpPr>
          <p:spPr bwMode="auto">
            <a:xfrm>
              <a:off x="3617" y="2346"/>
              <a:ext cx="70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78" name="Rectangle 10"/>
            <p:cNvSpPr>
              <a:spLocks noChangeArrowheads="1"/>
            </p:cNvSpPr>
            <p:nvPr/>
          </p:nvSpPr>
          <p:spPr bwMode="auto">
            <a:xfrm>
              <a:off x="3617" y="2344"/>
              <a:ext cx="4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socket()</a:t>
              </a:r>
              <a:endParaRPr lang="en-US" altLang="en-US" sz="3200" b="1"/>
            </a:p>
          </p:txBody>
        </p:sp>
        <p:sp>
          <p:nvSpPr>
            <p:cNvPr id="595979" name="Rectangle 11"/>
            <p:cNvSpPr>
              <a:spLocks noChangeArrowheads="1"/>
            </p:cNvSpPr>
            <p:nvPr/>
          </p:nvSpPr>
          <p:spPr bwMode="auto">
            <a:xfrm>
              <a:off x="3555" y="2278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5980" name="Rectangle 12"/>
          <p:cNvSpPr>
            <a:spLocks noChangeArrowheads="1"/>
          </p:cNvSpPr>
          <p:nvPr/>
        </p:nvSpPr>
        <p:spPr bwMode="auto">
          <a:xfrm>
            <a:off x="2593976" y="2792413"/>
            <a:ext cx="87471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81" name="Rectangle 13"/>
          <p:cNvSpPr>
            <a:spLocks noChangeArrowheads="1"/>
          </p:cNvSpPr>
          <p:nvPr/>
        </p:nvSpPr>
        <p:spPr bwMode="auto">
          <a:xfrm>
            <a:off x="2587626" y="2787651"/>
            <a:ext cx="55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bind()</a:t>
            </a:r>
            <a:endParaRPr lang="en-US" altLang="en-US" sz="3200" b="1"/>
          </a:p>
        </p:txBody>
      </p:sp>
      <p:sp>
        <p:nvSpPr>
          <p:cNvPr id="595982" name="Line 14"/>
          <p:cNvSpPr>
            <a:spLocks noChangeShapeType="1"/>
          </p:cNvSpPr>
          <p:nvPr/>
        </p:nvSpPr>
        <p:spPr bwMode="auto">
          <a:xfrm>
            <a:off x="2933701" y="2497139"/>
            <a:ext cx="3175" cy="128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83" name="Freeform 15"/>
          <p:cNvSpPr>
            <a:spLocks/>
          </p:cNvSpPr>
          <p:nvPr/>
        </p:nvSpPr>
        <p:spPr bwMode="auto">
          <a:xfrm>
            <a:off x="2890838" y="2600325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6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84" name="Rectangle 16"/>
          <p:cNvSpPr>
            <a:spLocks noChangeArrowheads="1"/>
          </p:cNvSpPr>
          <p:nvPr/>
        </p:nvSpPr>
        <p:spPr bwMode="auto">
          <a:xfrm>
            <a:off x="2038351" y="4386263"/>
            <a:ext cx="2092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985" name="Rectangle 17"/>
          <p:cNvSpPr>
            <a:spLocks noChangeArrowheads="1"/>
          </p:cNvSpPr>
          <p:nvPr/>
        </p:nvSpPr>
        <p:spPr bwMode="auto">
          <a:xfrm>
            <a:off x="1981201" y="4548189"/>
            <a:ext cx="22209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5986" name="Group 18"/>
          <p:cNvGrpSpPr>
            <a:grpSpLocks/>
          </p:cNvGrpSpPr>
          <p:nvPr/>
        </p:nvGrpSpPr>
        <p:grpSpPr bwMode="auto">
          <a:xfrm>
            <a:off x="2373314" y="4725989"/>
            <a:ext cx="1127125" cy="815975"/>
            <a:chOff x="1255" y="2785"/>
            <a:chExt cx="710" cy="514"/>
          </a:xfrm>
        </p:grpSpPr>
        <p:sp>
          <p:nvSpPr>
            <p:cNvPr id="595987" name="Rectangle 19"/>
            <p:cNvSpPr>
              <a:spLocks noChangeArrowheads="1"/>
            </p:cNvSpPr>
            <p:nvPr/>
          </p:nvSpPr>
          <p:spPr bwMode="auto">
            <a:xfrm>
              <a:off x="1394" y="3128"/>
              <a:ext cx="5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88" name="Rectangle 20"/>
            <p:cNvSpPr>
              <a:spLocks noChangeArrowheads="1"/>
            </p:cNvSpPr>
            <p:nvPr/>
          </p:nvSpPr>
          <p:spPr bwMode="auto">
            <a:xfrm>
              <a:off x="1390" y="312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5989" name="Rectangle 21"/>
            <p:cNvSpPr>
              <a:spLocks noChangeArrowheads="1"/>
            </p:cNvSpPr>
            <p:nvPr/>
          </p:nvSpPr>
          <p:spPr bwMode="auto">
            <a:xfrm>
              <a:off x="1255" y="3060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90" name="Line 22"/>
            <p:cNvSpPr>
              <a:spLocks noChangeShapeType="1"/>
            </p:cNvSpPr>
            <p:nvPr/>
          </p:nvSpPr>
          <p:spPr bwMode="auto">
            <a:xfrm>
              <a:off x="1608" y="2785"/>
              <a:ext cx="2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91" name="Freeform 23"/>
            <p:cNvSpPr>
              <a:spLocks/>
            </p:cNvSpPr>
            <p:nvPr/>
          </p:nvSpPr>
          <p:spPr bwMode="auto">
            <a:xfrm>
              <a:off x="1581" y="3003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5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5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5992" name="Group 24"/>
          <p:cNvGrpSpPr>
            <a:grpSpLocks/>
          </p:cNvGrpSpPr>
          <p:nvPr/>
        </p:nvGrpSpPr>
        <p:grpSpPr bwMode="auto">
          <a:xfrm>
            <a:off x="6024564" y="6154733"/>
            <a:ext cx="1158875" cy="574674"/>
            <a:chOff x="3555" y="3685"/>
            <a:chExt cx="730" cy="362"/>
          </a:xfrm>
        </p:grpSpPr>
        <p:sp>
          <p:nvSpPr>
            <p:cNvPr id="595993" name="Rectangle 25"/>
            <p:cNvSpPr>
              <a:spLocks noChangeArrowheads="1"/>
            </p:cNvSpPr>
            <p:nvPr/>
          </p:nvSpPr>
          <p:spPr bwMode="auto">
            <a:xfrm>
              <a:off x="3652" y="3875"/>
              <a:ext cx="633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94" name="Rectangle 26"/>
            <p:cNvSpPr>
              <a:spLocks noChangeArrowheads="1"/>
            </p:cNvSpPr>
            <p:nvPr/>
          </p:nvSpPr>
          <p:spPr bwMode="auto">
            <a:xfrm>
              <a:off x="3652" y="3873"/>
              <a:ext cx="3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close()</a:t>
              </a:r>
              <a:endParaRPr lang="en-US" altLang="en-US" sz="3200" b="1"/>
            </a:p>
          </p:txBody>
        </p:sp>
        <p:sp>
          <p:nvSpPr>
            <p:cNvPr id="595995" name="Rectangle 27"/>
            <p:cNvSpPr>
              <a:spLocks noChangeArrowheads="1"/>
            </p:cNvSpPr>
            <p:nvPr/>
          </p:nvSpPr>
          <p:spPr bwMode="auto">
            <a:xfrm>
              <a:off x="3555" y="3807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96" name="Line 28"/>
            <p:cNvSpPr>
              <a:spLocks noChangeShapeType="1"/>
            </p:cNvSpPr>
            <p:nvPr/>
          </p:nvSpPr>
          <p:spPr bwMode="auto">
            <a:xfrm>
              <a:off x="3905" y="3685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997" name="Freeform 29"/>
            <p:cNvSpPr>
              <a:spLocks/>
            </p:cNvSpPr>
            <p:nvPr/>
          </p:nvSpPr>
          <p:spPr bwMode="auto">
            <a:xfrm>
              <a:off x="3880" y="3760"/>
              <a:ext cx="52" cy="56"/>
            </a:xfrm>
            <a:custGeom>
              <a:avLst/>
              <a:gdLst>
                <a:gd name="T0" fmla="*/ 0 w 32"/>
                <a:gd name="T1" fmla="*/ 0 h 41"/>
                <a:gd name="T2" fmla="*/ 15 w 32"/>
                <a:gd name="T3" fmla="*/ 8 h 41"/>
                <a:gd name="T4" fmla="*/ 32 w 32"/>
                <a:gd name="T5" fmla="*/ 0 h 41"/>
                <a:gd name="T6" fmla="*/ 15 w 32"/>
                <a:gd name="T7" fmla="*/ 41 h 41"/>
                <a:gd name="T8" fmla="*/ 0 w 3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15" y="8"/>
                  </a:lnTo>
                  <a:lnTo>
                    <a:pt x="32" y="0"/>
                  </a:lnTo>
                  <a:lnTo>
                    <a:pt x="15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5998" name="Group 30"/>
          <p:cNvGrpSpPr>
            <a:grpSpLocks/>
          </p:cNvGrpSpPr>
          <p:nvPr/>
        </p:nvGrpSpPr>
        <p:grpSpPr bwMode="auto">
          <a:xfrm>
            <a:off x="3509963" y="5103813"/>
            <a:ext cx="2508250" cy="323850"/>
            <a:chOff x="1971" y="3023"/>
            <a:chExt cx="1580" cy="204"/>
          </a:xfrm>
        </p:grpSpPr>
        <p:sp>
          <p:nvSpPr>
            <p:cNvPr id="595999" name="Freeform 31"/>
            <p:cNvSpPr>
              <a:spLocks/>
            </p:cNvSpPr>
            <p:nvPr/>
          </p:nvSpPr>
          <p:spPr bwMode="auto">
            <a:xfrm>
              <a:off x="3517" y="3120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0" name="Freeform 32"/>
            <p:cNvSpPr>
              <a:spLocks/>
            </p:cNvSpPr>
            <p:nvPr/>
          </p:nvSpPr>
          <p:spPr bwMode="auto">
            <a:xfrm>
              <a:off x="3449" y="3123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1" name="Freeform 33"/>
            <p:cNvSpPr>
              <a:spLocks/>
            </p:cNvSpPr>
            <p:nvPr/>
          </p:nvSpPr>
          <p:spPr bwMode="auto">
            <a:xfrm>
              <a:off x="3381" y="3125"/>
              <a:ext cx="34" cy="10"/>
            </a:xfrm>
            <a:custGeom>
              <a:avLst/>
              <a:gdLst>
                <a:gd name="T0" fmla="*/ 21 w 21"/>
                <a:gd name="T1" fmla="*/ 6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2" name="Freeform 34"/>
            <p:cNvSpPr>
              <a:spLocks/>
            </p:cNvSpPr>
            <p:nvPr/>
          </p:nvSpPr>
          <p:spPr bwMode="auto">
            <a:xfrm>
              <a:off x="3311" y="3131"/>
              <a:ext cx="34" cy="6"/>
            </a:xfrm>
            <a:custGeom>
              <a:avLst/>
              <a:gdLst>
                <a:gd name="T0" fmla="*/ 21 w 21"/>
                <a:gd name="T1" fmla="*/ 3 h 5"/>
                <a:gd name="T2" fmla="*/ 21 w 21"/>
                <a:gd name="T3" fmla="*/ 0 h 5"/>
                <a:gd name="T4" fmla="*/ 0 w 21"/>
                <a:gd name="T5" fmla="*/ 0 h 5"/>
                <a:gd name="T6" fmla="*/ 0 w 21"/>
                <a:gd name="T7" fmla="*/ 5 h 5"/>
                <a:gd name="T8" fmla="*/ 21 w 21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3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3" name="Freeform 35"/>
            <p:cNvSpPr>
              <a:spLocks/>
            </p:cNvSpPr>
            <p:nvPr/>
          </p:nvSpPr>
          <p:spPr bwMode="auto">
            <a:xfrm>
              <a:off x="3242" y="313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1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4" name="Freeform 36"/>
            <p:cNvSpPr>
              <a:spLocks/>
            </p:cNvSpPr>
            <p:nvPr/>
          </p:nvSpPr>
          <p:spPr bwMode="auto">
            <a:xfrm>
              <a:off x="3174" y="313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5" name="Freeform 37"/>
            <p:cNvSpPr>
              <a:spLocks/>
            </p:cNvSpPr>
            <p:nvPr/>
          </p:nvSpPr>
          <p:spPr bwMode="auto">
            <a:xfrm>
              <a:off x="3106" y="3140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6" name="Freeform 38"/>
            <p:cNvSpPr>
              <a:spLocks/>
            </p:cNvSpPr>
            <p:nvPr/>
          </p:nvSpPr>
          <p:spPr bwMode="auto">
            <a:xfrm>
              <a:off x="3036" y="3146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7" name="Freeform 39"/>
            <p:cNvSpPr>
              <a:spLocks/>
            </p:cNvSpPr>
            <p:nvPr/>
          </p:nvSpPr>
          <p:spPr bwMode="auto">
            <a:xfrm>
              <a:off x="2967" y="3148"/>
              <a:ext cx="34" cy="9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8" name="Freeform 40"/>
            <p:cNvSpPr>
              <a:spLocks/>
            </p:cNvSpPr>
            <p:nvPr/>
          </p:nvSpPr>
          <p:spPr bwMode="auto">
            <a:xfrm>
              <a:off x="2899" y="3151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9" name="Freeform 41"/>
            <p:cNvSpPr>
              <a:spLocks/>
            </p:cNvSpPr>
            <p:nvPr/>
          </p:nvSpPr>
          <p:spPr bwMode="auto">
            <a:xfrm>
              <a:off x="2831" y="3157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0" name="Freeform 42"/>
            <p:cNvSpPr>
              <a:spLocks/>
            </p:cNvSpPr>
            <p:nvPr/>
          </p:nvSpPr>
          <p:spPr bwMode="auto">
            <a:xfrm>
              <a:off x="2761" y="3159"/>
              <a:ext cx="35" cy="10"/>
            </a:xfrm>
            <a:custGeom>
              <a:avLst/>
              <a:gdLst>
                <a:gd name="T0" fmla="*/ 22 w 22"/>
                <a:gd name="T1" fmla="*/ 5 h 7"/>
                <a:gd name="T2" fmla="*/ 22 w 22"/>
                <a:gd name="T3" fmla="*/ 0 h 7"/>
                <a:gd name="T4" fmla="*/ 0 w 22"/>
                <a:gd name="T5" fmla="*/ 2 h 7"/>
                <a:gd name="T6" fmla="*/ 0 w 22"/>
                <a:gd name="T7" fmla="*/ 7 h 7"/>
                <a:gd name="T8" fmla="*/ 22 w 22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5"/>
                  </a:moveTo>
                  <a:lnTo>
                    <a:pt x="2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1" name="Freeform 43"/>
            <p:cNvSpPr>
              <a:spLocks/>
            </p:cNvSpPr>
            <p:nvPr/>
          </p:nvSpPr>
          <p:spPr bwMode="auto">
            <a:xfrm>
              <a:off x="2692" y="3165"/>
              <a:ext cx="34" cy="7"/>
            </a:xfrm>
            <a:custGeom>
              <a:avLst/>
              <a:gdLst>
                <a:gd name="T0" fmla="*/ 21 w 21"/>
                <a:gd name="T1" fmla="*/ 5 h 5"/>
                <a:gd name="T2" fmla="*/ 21 w 21"/>
                <a:gd name="T3" fmla="*/ 0 h 5"/>
                <a:gd name="T4" fmla="*/ 0 w 21"/>
                <a:gd name="T5" fmla="*/ 1 h 5"/>
                <a:gd name="T6" fmla="*/ 0 w 21"/>
                <a:gd name="T7" fmla="*/ 5 h 5"/>
                <a:gd name="T8" fmla="*/ 21 w 21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2" name="Freeform 44"/>
            <p:cNvSpPr>
              <a:spLocks/>
            </p:cNvSpPr>
            <p:nvPr/>
          </p:nvSpPr>
          <p:spPr bwMode="auto">
            <a:xfrm>
              <a:off x="2621" y="3166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3" name="Freeform 45"/>
            <p:cNvSpPr>
              <a:spLocks/>
            </p:cNvSpPr>
            <p:nvPr/>
          </p:nvSpPr>
          <p:spPr bwMode="auto">
            <a:xfrm>
              <a:off x="2556" y="3172"/>
              <a:ext cx="34" cy="8"/>
            </a:xfrm>
            <a:custGeom>
              <a:avLst/>
              <a:gdLst>
                <a:gd name="T0" fmla="*/ 21 w 21"/>
                <a:gd name="T1" fmla="*/ 4 h 6"/>
                <a:gd name="T2" fmla="*/ 21 w 21"/>
                <a:gd name="T3" fmla="*/ 0 h 6"/>
                <a:gd name="T4" fmla="*/ 0 w 21"/>
                <a:gd name="T5" fmla="*/ 0 h 6"/>
                <a:gd name="T6" fmla="*/ 0 w 21"/>
                <a:gd name="T7" fmla="*/ 6 h 6"/>
                <a:gd name="T8" fmla="*/ 21 w 2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4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4" name="Freeform 46"/>
            <p:cNvSpPr>
              <a:spLocks/>
            </p:cNvSpPr>
            <p:nvPr/>
          </p:nvSpPr>
          <p:spPr bwMode="auto">
            <a:xfrm>
              <a:off x="2484" y="3174"/>
              <a:ext cx="37" cy="8"/>
            </a:xfrm>
            <a:custGeom>
              <a:avLst/>
              <a:gdLst>
                <a:gd name="T0" fmla="*/ 23 w 23"/>
                <a:gd name="T1" fmla="*/ 6 h 6"/>
                <a:gd name="T2" fmla="*/ 23 w 23"/>
                <a:gd name="T3" fmla="*/ 0 h 6"/>
                <a:gd name="T4" fmla="*/ 0 w 23"/>
                <a:gd name="T5" fmla="*/ 2 h 6"/>
                <a:gd name="T6" fmla="*/ 0 w 23"/>
                <a:gd name="T7" fmla="*/ 6 h 6"/>
                <a:gd name="T8" fmla="*/ 23 w 2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">
                  <a:moveTo>
                    <a:pt x="23" y="6"/>
                  </a:moveTo>
                  <a:lnTo>
                    <a:pt x="2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5" name="Freeform 47"/>
            <p:cNvSpPr>
              <a:spLocks/>
            </p:cNvSpPr>
            <p:nvPr/>
          </p:nvSpPr>
          <p:spPr bwMode="auto">
            <a:xfrm>
              <a:off x="2414" y="3177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6" name="Freeform 48"/>
            <p:cNvSpPr>
              <a:spLocks/>
            </p:cNvSpPr>
            <p:nvPr/>
          </p:nvSpPr>
          <p:spPr bwMode="auto">
            <a:xfrm>
              <a:off x="2346" y="3182"/>
              <a:ext cx="34" cy="11"/>
            </a:xfrm>
            <a:custGeom>
              <a:avLst/>
              <a:gdLst>
                <a:gd name="T0" fmla="*/ 21 w 21"/>
                <a:gd name="T1" fmla="*/ 4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7" name="Freeform 49"/>
            <p:cNvSpPr>
              <a:spLocks/>
            </p:cNvSpPr>
            <p:nvPr/>
          </p:nvSpPr>
          <p:spPr bwMode="auto">
            <a:xfrm>
              <a:off x="2277" y="3185"/>
              <a:ext cx="34" cy="11"/>
            </a:xfrm>
            <a:custGeom>
              <a:avLst/>
              <a:gdLst>
                <a:gd name="T0" fmla="*/ 21 w 21"/>
                <a:gd name="T1" fmla="*/ 6 h 8"/>
                <a:gd name="T2" fmla="*/ 21 w 21"/>
                <a:gd name="T3" fmla="*/ 0 h 8"/>
                <a:gd name="T4" fmla="*/ 0 w 21"/>
                <a:gd name="T5" fmla="*/ 2 h 8"/>
                <a:gd name="T6" fmla="*/ 0 w 21"/>
                <a:gd name="T7" fmla="*/ 8 h 8"/>
                <a:gd name="T8" fmla="*/ 21 w 21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8" name="Freeform 50"/>
            <p:cNvSpPr>
              <a:spLocks/>
            </p:cNvSpPr>
            <p:nvPr/>
          </p:nvSpPr>
          <p:spPr bwMode="auto">
            <a:xfrm>
              <a:off x="2209" y="3191"/>
              <a:ext cx="34" cy="8"/>
            </a:xfrm>
            <a:custGeom>
              <a:avLst/>
              <a:gdLst>
                <a:gd name="T0" fmla="*/ 21 w 21"/>
                <a:gd name="T1" fmla="*/ 6 h 6"/>
                <a:gd name="T2" fmla="*/ 21 w 21"/>
                <a:gd name="T3" fmla="*/ 0 h 6"/>
                <a:gd name="T4" fmla="*/ 0 w 21"/>
                <a:gd name="T5" fmla="*/ 2 h 6"/>
                <a:gd name="T6" fmla="*/ 0 w 21"/>
                <a:gd name="T7" fmla="*/ 6 h 6"/>
                <a:gd name="T8" fmla="*/ 21 w 2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21" y="6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9" name="Freeform 51"/>
            <p:cNvSpPr>
              <a:spLocks/>
            </p:cNvSpPr>
            <p:nvPr/>
          </p:nvSpPr>
          <p:spPr bwMode="auto">
            <a:xfrm>
              <a:off x="2139" y="3193"/>
              <a:ext cx="34" cy="10"/>
            </a:xfrm>
            <a:custGeom>
              <a:avLst/>
              <a:gdLst>
                <a:gd name="T0" fmla="*/ 21 w 21"/>
                <a:gd name="T1" fmla="*/ 5 h 7"/>
                <a:gd name="T2" fmla="*/ 21 w 21"/>
                <a:gd name="T3" fmla="*/ 0 h 7"/>
                <a:gd name="T4" fmla="*/ 0 w 21"/>
                <a:gd name="T5" fmla="*/ 2 h 7"/>
                <a:gd name="T6" fmla="*/ 0 w 21"/>
                <a:gd name="T7" fmla="*/ 7 h 7"/>
                <a:gd name="T8" fmla="*/ 21 w 21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21" y="5"/>
                  </a:moveTo>
                  <a:lnTo>
                    <a:pt x="2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0" name="Rectangle 52"/>
            <p:cNvSpPr>
              <a:spLocks noChangeArrowheads="1"/>
            </p:cNvSpPr>
            <p:nvPr/>
          </p:nvSpPr>
          <p:spPr bwMode="auto">
            <a:xfrm>
              <a:off x="2071" y="3199"/>
              <a:ext cx="3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1" name="Freeform 53"/>
            <p:cNvSpPr>
              <a:spLocks/>
            </p:cNvSpPr>
            <p:nvPr/>
          </p:nvSpPr>
          <p:spPr bwMode="auto">
            <a:xfrm>
              <a:off x="2017" y="3200"/>
              <a:ext cx="19" cy="8"/>
            </a:xfrm>
            <a:custGeom>
              <a:avLst/>
              <a:gdLst>
                <a:gd name="T0" fmla="*/ 12 w 12"/>
                <a:gd name="T1" fmla="*/ 6 h 6"/>
                <a:gd name="T2" fmla="*/ 12 w 12"/>
                <a:gd name="T3" fmla="*/ 0 h 6"/>
                <a:gd name="T4" fmla="*/ 0 w 12"/>
                <a:gd name="T5" fmla="*/ 2 h 6"/>
                <a:gd name="T6" fmla="*/ 0 w 12"/>
                <a:gd name="T7" fmla="*/ 6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2" name="Freeform 54"/>
            <p:cNvSpPr>
              <a:spLocks/>
            </p:cNvSpPr>
            <p:nvPr/>
          </p:nvSpPr>
          <p:spPr bwMode="auto">
            <a:xfrm>
              <a:off x="1971" y="3180"/>
              <a:ext cx="65" cy="47"/>
            </a:xfrm>
            <a:custGeom>
              <a:avLst/>
              <a:gdLst>
                <a:gd name="T0" fmla="*/ 38 w 40"/>
                <a:gd name="T1" fmla="*/ 0 h 35"/>
                <a:gd name="T2" fmla="*/ 32 w 40"/>
                <a:gd name="T3" fmla="*/ 19 h 35"/>
                <a:gd name="T4" fmla="*/ 40 w 40"/>
                <a:gd name="T5" fmla="*/ 35 h 35"/>
                <a:gd name="T6" fmla="*/ 0 w 40"/>
                <a:gd name="T7" fmla="*/ 21 h 35"/>
                <a:gd name="T8" fmla="*/ 38 w 40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5">
                  <a:moveTo>
                    <a:pt x="38" y="0"/>
                  </a:moveTo>
                  <a:lnTo>
                    <a:pt x="32" y="19"/>
                  </a:lnTo>
                  <a:lnTo>
                    <a:pt x="40" y="35"/>
                  </a:lnTo>
                  <a:lnTo>
                    <a:pt x="0" y="2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3" name="Rectangle 55"/>
            <p:cNvSpPr>
              <a:spLocks noChangeArrowheads="1"/>
            </p:cNvSpPr>
            <p:nvPr/>
          </p:nvSpPr>
          <p:spPr bwMode="auto">
            <a:xfrm>
              <a:off x="2749" y="3044"/>
              <a:ext cx="24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4" name="Rectangle 56"/>
            <p:cNvSpPr>
              <a:spLocks noChangeArrowheads="1"/>
            </p:cNvSpPr>
            <p:nvPr/>
          </p:nvSpPr>
          <p:spPr bwMode="auto">
            <a:xfrm>
              <a:off x="2749" y="30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grpSp>
        <p:nvGrpSpPr>
          <p:cNvPr id="596025" name="Group 57"/>
          <p:cNvGrpSpPr>
            <a:grpSpLocks/>
          </p:cNvGrpSpPr>
          <p:nvPr/>
        </p:nvGrpSpPr>
        <p:grpSpPr bwMode="auto">
          <a:xfrm>
            <a:off x="3629025" y="5738814"/>
            <a:ext cx="2389188" cy="327025"/>
            <a:chOff x="2046" y="3423"/>
            <a:chExt cx="1505" cy="206"/>
          </a:xfrm>
        </p:grpSpPr>
        <p:sp>
          <p:nvSpPr>
            <p:cNvPr id="596026" name="Rectangle 58"/>
            <p:cNvSpPr>
              <a:spLocks noChangeArrowheads="1"/>
            </p:cNvSpPr>
            <p:nvPr/>
          </p:nvSpPr>
          <p:spPr bwMode="auto">
            <a:xfrm>
              <a:off x="2432" y="3559"/>
              <a:ext cx="2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7" name="Freeform 59"/>
            <p:cNvSpPr>
              <a:spLocks/>
            </p:cNvSpPr>
            <p:nvPr/>
          </p:nvSpPr>
          <p:spPr bwMode="auto">
            <a:xfrm>
              <a:off x="2046" y="3517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6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6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8" name="Freeform 60"/>
            <p:cNvSpPr>
              <a:spLocks/>
            </p:cNvSpPr>
            <p:nvPr/>
          </p:nvSpPr>
          <p:spPr bwMode="auto">
            <a:xfrm>
              <a:off x="2115" y="3523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3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3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9" name="Freeform 61"/>
            <p:cNvSpPr>
              <a:spLocks/>
            </p:cNvSpPr>
            <p:nvPr/>
          </p:nvSpPr>
          <p:spPr bwMode="auto">
            <a:xfrm>
              <a:off x="2183" y="3526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0" name="Freeform 62"/>
            <p:cNvSpPr>
              <a:spLocks/>
            </p:cNvSpPr>
            <p:nvPr/>
          </p:nvSpPr>
          <p:spPr bwMode="auto">
            <a:xfrm>
              <a:off x="2251" y="3530"/>
              <a:ext cx="36" cy="10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1" name="Freeform 63"/>
            <p:cNvSpPr>
              <a:spLocks/>
            </p:cNvSpPr>
            <p:nvPr/>
          </p:nvSpPr>
          <p:spPr bwMode="auto">
            <a:xfrm>
              <a:off x="2321" y="353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2" name="Freeform 64"/>
            <p:cNvSpPr>
              <a:spLocks/>
            </p:cNvSpPr>
            <p:nvPr/>
          </p:nvSpPr>
          <p:spPr bwMode="auto">
            <a:xfrm>
              <a:off x="2390" y="3538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3" name="Freeform 65"/>
            <p:cNvSpPr>
              <a:spLocks/>
            </p:cNvSpPr>
            <p:nvPr/>
          </p:nvSpPr>
          <p:spPr bwMode="auto">
            <a:xfrm>
              <a:off x="2458" y="3543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4" name="Freeform 66"/>
            <p:cNvSpPr>
              <a:spLocks/>
            </p:cNvSpPr>
            <p:nvPr/>
          </p:nvSpPr>
          <p:spPr bwMode="auto">
            <a:xfrm>
              <a:off x="2526" y="3546"/>
              <a:ext cx="36" cy="8"/>
            </a:xfrm>
            <a:custGeom>
              <a:avLst/>
              <a:gdLst>
                <a:gd name="T0" fmla="*/ 0 w 22"/>
                <a:gd name="T1" fmla="*/ 0 h 6"/>
                <a:gd name="T2" fmla="*/ 0 w 22"/>
                <a:gd name="T3" fmla="*/ 6 h 6"/>
                <a:gd name="T4" fmla="*/ 22 w 22"/>
                <a:gd name="T5" fmla="*/ 6 h 6"/>
                <a:gd name="T6" fmla="*/ 22 w 22"/>
                <a:gd name="T7" fmla="*/ 2 h 6"/>
                <a:gd name="T8" fmla="*/ 0 w 22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">
                  <a:moveTo>
                    <a:pt x="0" y="0"/>
                  </a:moveTo>
                  <a:lnTo>
                    <a:pt x="0" y="6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5" name="Freeform 67"/>
            <p:cNvSpPr>
              <a:spLocks/>
            </p:cNvSpPr>
            <p:nvPr/>
          </p:nvSpPr>
          <p:spPr bwMode="auto">
            <a:xfrm>
              <a:off x="2665" y="3554"/>
              <a:ext cx="34" cy="10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2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6" name="Freeform 68"/>
            <p:cNvSpPr>
              <a:spLocks/>
            </p:cNvSpPr>
            <p:nvPr/>
          </p:nvSpPr>
          <p:spPr bwMode="auto">
            <a:xfrm>
              <a:off x="2733" y="3558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7" name="Freeform 69"/>
            <p:cNvSpPr>
              <a:spLocks/>
            </p:cNvSpPr>
            <p:nvPr/>
          </p:nvSpPr>
          <p:spPr bwMode="auto">
            <a:xfrm>
              <a:off x="2801" y="3561"/>
              <a:ext cx="34" cy="11"/>
            </a:xfrm>
            <a:custGeom>
              <a:avLst/>
              <a:gdLst>
                <a:gd name="T0" fmla="*/ 0 w 21"/>
                <a:gd name="T1" fmla="*/ 0 h 8"/>
                <a:gd name="T2" fmla="*/ 0 w 21"/>
                <a:gd name="T3" fmla="*/ 6 h 8"/>
                <a:gd name="T4" fmla="*/ 21 w 21"/>
                <a:gd name="T5" fmla="*/ 8 h 8"/>
                <a:gd name="T6" fmla="*/ 21 w 21"/>
                <a:gd name="T7" fmla="*/ 2 h 8"/>
                <a:gd name="T8" fmla="*/ 0 w 2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lnTo>
                    <a:pt x="0" y="6"/>
                  </a:lnTo>
                  <a:lnTo>
                    <a:pt x="21" y="8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8" name="Freeform 70"/>
            <p:cNvSpPr>
              <a:spLocks/>
            </p:cNvSpPr>
            <p:nvPr/>
          </p:nvSpPr>
          <p:spPr bwMode="auto">
            <a:xfrm>
              <a:off x="2871" y="3566"/>
              <a:ext cx="34" cy="9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9" name="Freeform 71"/>
            <p:cNvSpPr>
              <a:spLocks/>
            </p:cNvSpPr>
            <p:nvPr/>
          </p:nvSpPr>
          <p:spPr bwMode="auto">
            <a:xfrm>
              <a:off x="2943" y="3572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4 h 6"/>
                <a:gd name="T4" fmla="*/ 21 w 21"/>
                <a:gd name="T5" fmla="*/ 6 h 6"/>
                <a:gd name="T6" fmla="*/ 21 w 21"/>
                <a:gd name="T7" fmla="*/ 0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4"/>
                  </a:lnTo>
                  <a:lnTo>
                    <a:pt x="21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0" name="Freeform 72"/>
            <p:cNvSpPr>
              <a:spLocks/>
            </p:cNvSpPr>
            <p:nvPr/>
          </p:nvSpPr>
          <p:spPr bwMode="auto">
            <a:xfrm>
              <a:off x="3011" y="3575"/>
              <a:ext cx="31" cy="10"/>
            </a:xfrm>
            <a:custGeom>
              <a:avLst/>
              <a:gdLst>
                <a:gd name="T0" fmla="*/ 0 w 19"/>
                <a:gd name="T1" fmla="*/ 0 h 8"/>
                <a:gd name="T2" fmla="*/ 0 w 19"/>
                <a:gd name="T3" fmla="*/ 4 h 8"/>
                <a:gd name="T4" fmla="*/ 19 w 19"/>
                <a:gd name="T5" fmla="*/ 8 h 8"/>
                <a:gd name="T6" fmla="*/ 19 w 19"/>
                <a:gd name="T7" fmla="*/ 2 h 8"/>
                <a:gd name="T8" fmla="*/ 0 w 1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0" y="4"/>
                  </a:lnTo>
                  <a:lnTo>
                    <a:pt x="19" y="8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1" name="Freeform 73"/>
            <p:cNvSpPr>
              <a:spLocks/>
            </p:cNvSpPr>
            <p:nvPr/>
          </p:nvSpPr>
          <p:spPr bwMode="auto">
            <a:xfrm>
              <a:off x="3076" y="3577"/>
              <a:ext cx="38" cy="11"/>
            </a:xfrm>
            <a:custGeom>
              <a:avLst/>
              <a:gdLst>
                <a:gd name="T0" fmla="*/ 0 w 23"/>
                <a:gd name="T1" fmla="*/ 0 h 8"/>
                <a:gd name="T2" fmla="*/ 0 w 23"/>
                <a:gd name="T3" fmla="*/ 6 h 8"/>
                <a:gd name="T4" fmla="*/ 23 w 23"/>
                <a:gd name="T5" fmla="*/ 8 h 8"/>
                <a:gd name="T6" fmla="*/ 23 w 23"/>
                <a:gd name="T7" fmla="*/ 2 h 8"/>
                <a:gd name="T8" fmla="*/ 0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0" y="0"/>
                  </a:moveTo>
                  <a:lnTo>
                    <a:pt x="0" y="6"/>
                  </a:lnTo>
                  <a:lnTo>
                    <a:pt x="23" y="8"/>
                  </a:lnTo>
                  <a:lnTo>
                    <a:pt x="2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2" name="Freeform 74"/>
            <p:cNvSpPr>
              <a:spLocks/>
            </p:cNvSpPr>
            <p:nvPr/>
          </p:nvSpPr>
          <p:spPr bwMode="auto">
            <a:xfrm>
              <a:off x="3148" y="3583"/>
              <a:ext cx="36" cy="9"/>
            </a:xfrm>
            <a:custGeom>
              <a:avLst/>
              <a:gdLst>
                <a:gd name="T0" fmla="*/ 0 w 22"/>
                <a:gd name="T1" fmla="*/ 0 h 7"/>
                <a:gd name="T2" fmla="*/ 0 w 22"/>
                <a:gd name="T3" fmla="*/ 6 h 7"/>
                <a:gd name="T4" fmla="*/ 22 w 22"/>
                <a:gd name="T5" fmla="*/ 7 h 7"/>
                <a:gd name="T6" fmla="*/ 22 w 22"/>
                <a:gd name="T7" fmla="*/ 2 h 7"/>
                <a:gd name="T8" fmla="*/ 0 w 2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0" y="0"/>
                  </a:moveTo>
                  <a:lnTo>
                    <a:pt x="0" y="6"/>
                  </a:lnTo>
                  <a:lnTo>
                    <a:pt x="22" y="7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3" name="Freeform 75"/>
            <p:cNvSpPr>
              <a:spLocks/>
            </p:cNvSpPr>
            <p:nvPr/>
          </p:nvSpPr>
          <p:spPr bwMode="auto">
            <a:xfrm>
              <a:off x="3218" y="3588"/>
              <a:ext cx="34" cy="7"/>
            </a:xfrm>
            <a:custGeom>
              <a:avLst/>
              <a:gdLst>
                <a:gd name="T0" fmla="*/ 0 w 21"/>
                <a:gd name="T1" fmla="*/ 0 h 5"/>
                <a:gd name="T2" fmla="*/ 0 w 21"/>
                <a:gd name="T3" fmla="*/ 3 h 5"/>
                <a:gd name="T4" fmla="*/ 21 w 21"/>
                <a:gd name="T5" fmla="*/ 5 h 5"/>
                <a:gd name="T6" fmla="*/ 21 w 21"/>
                <a:gd name="T7" fmla="*/ 0 h 5"/>
                <a:gd name="T8" fmla="*/ 0 w 21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5">
                  <a:moveTo>
                    <a:pt x="0" y="0"/>
                  </a:moveTo>
                  <a:lnTo>
                    <a:pt x="0" y="3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4" name="Freeform 76"/>
            <p:cNvSpPr>
              <a:spLocks/>
            </p:cNvSpPr>
            <p:nvPr/>
          </p:nvSpPr>
          <p:spPr bwMode="auto">
            <a:xfrm>
              <a:off x="3286" y="3591"/>
              <a:ext cx="34" cy="9"/>
            </a:xfrm>
            <a:custGeom>
              <a:avLst/>
              <a:gdLst>
                <a:gd name="T0" fmla="*/ 0 w 21"/>
                <a:gd name="T1" fmla="*/ 0 h 7"/>
                <a:gd name="T2" fmla="*/ 0 w 21"/>
                <a:gd name="T3" fmla="*/ 5 h 7"/>
                <a:gd name="T4" fmla="*/ 21 w 21"/>
                <a:gd name="T5" fmla="*/ 7 h 7"/>
                <a:gd name="T6" fmla="*/ 21 w 21"/>
                <a:gd name="T7" fmla="*/ 1 h 7"/>
                <a:gd name="T8" fmla="*/ 0 w 2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">
                  <a:moveTo>
                    <a:pt x="0" y="0"/>
                  </a:moveTo>
                  <a:lnTo>
                    <a:pt x="0" y="5"/>
                  </a:lnTo>
                  <a:lnTo>
                    <a:pt x="21" y="7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5" name="Freeform 77"/>
            <p:cNvSpPr>
              <a:spLocks/>
            </p:cNvSpPr>
            <p:nvPr/>
          </p:nvSpPr>
          <p:spPr bwMode="auto">
            <a:xfrm>
              <a:off x="3355" y="3595"/>
              <a:ext cx="34" cy="8"/>
            </a:xfrm>
            <a:custGeom>
              <a:avLst/>
              <a:gdLst>
                <a:gd name="T0" fmla="*/ 0 w 21"/>
                <a:gd name="T1" fmla="*/ 0 h 6"/>
                <a:gd name="T2" fmla="*/ 0 w 21"/>
                <a:gd name="T3" fmla="*/ 6 h 6"/>
                <a:gd name="T4" fmla="*/ 21 w 21"/>
                <a:gd name="T5" fmla="*/ 6 h 6"/>
                <a:gd name="T6" fmla="*/ 21 w 21"/>
                <a:gd name="T7" fmla="*/ 2 h 6"/>
                <a:gd name="T8" fmla="*/ 0 w 2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6">
                  <a:moveTo>
                    <a:pt x="0" y="0"/>
                  </a:moveTo>
                  <a:lnTo>
                    <a:pt x="0" y="6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6" name="Freeform 78"/>
            <p:cNvSpPr>
              <a:spLocks/>
            </p:cNvSpPr>
            <p:nvPr/>
          </p:nvSpPr>
          <p:spPr bwMode="auto">
            <a:xfrm>
              <a:off x="3423" y="3598"/>
              <a:ext cx="36" cy="11"/>
            </a:xfrm>
            <a:custGeom>
              <a:avLst/>
              <a:gdLst>
                <a:gd name="T0" fmla="*/ 0 w 22"/>
                <a:gd name="T1" fmla="*/ 0 h 8"/>
                <a:gd name="T2" fmla="*/ 0 w 22"/>
                <a:gd name="T3" fmla="*/ 6 h 8"/>
                <a:gd name="T4" fmla="*/ 22 w 22"/>
                <a:gd name="T5" fmla="*/ 8 h 8"/>
                <a:gd name="T6" fmla="*/ 22 w 22"/>
                <a:gd name="T7" fmla="*/ 2 h 8"/>
                <a:gd name="T8" fmla="*/ 0 w 2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8">
                  <a:moveTo>
                    <a:pt x="0" y="0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7" name="Rectangle 79"/>
            <p:cNvSpPr>
              <a:spLocks noChangeArrowheads="1"/>
            </p:cNvSpPr>
            <p:nvPr/>
          </p:nvSpPr>
          <p:spPr bwMode="auto">
            <a:xfrm>
              <a:off x="3493" y="3603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8" name="Freeform 80"/>
            <p:cNvSpPr>
              <a:spLocks/>
            </p:cNvSpPr>
            <p:nvPr/>
          </p:nvSpPr>
          <p:spPr bwMode="auto">
            <a:xfrm>
              <a:off x="3486" y="3583"/>
              <a:ext cx="65" cy="46"/>
            </a:xfrm>
            <a:custGeom>
              <a:avLst/>
              <a:gdLst>
                <a:gd name="T0" fmla="*/ 0 w 40"/>
                <a:gd name="T1" fmla="*/ 34 h 34"/>
                <a:gd name="T2" fmla="*/ 6 w 40"/>
                <a:gd name="T3" fmla="*/ 17 h 34"/>
                <a:gd name="T4" fmla="*/ 2 w 40"/>
                <a:gd name="T5" fmla="*/ 0 h 34"/>
                <a:gd name="T6" fmla="*/ 40 w 40"/>
                <a:gd name="T7" fmla="*/ 19 h 34"/>
                <a:gd name="T8" fmla="*/ 0 w 4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4">
                  <a:moveTo>
                    <a:pt x="0" y="34"/>
                  </a:moveTo>
                  <a:lnTo>
                    <a:pt x="6" y="17"/>
                  </a:lnTo>
                  <a:lnTo>
                    <a:pt x="2" y="0"/>
                  </a:lnTo>
                  <a:lnTo>
                    <a:pt x="40" y="1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9" name="Rectangle 81"/>
            <p:cNvSpPr>
              <a:spLocks noChangeArrowheads="1"/>
            </p:cNvSpPr>
            <p:nvPr/>
          </p:nvSpPr>
          <p:spPr bwMode="auto">
            <a:xfrm>
              <a:off x="2749" y="3444"/>
              <a:ext cx="24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50" name="Rectangle 82"/>
            <p:cNvSpPr>
              <a:spLocks noChangeArrowheads="1"/>
            </p:cNvSpPr>
            <p:nvPr/>
          </p:nvSpPr>
          <p:spPr bwMode="auto">
            <a:xfrm>
              <a:off x="2749" y="3423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Data</a:t>
              </a:r>
              <a:endParaRPr lang="en-US" altLang="en-US" sz="3600" b="1"/>
            </a:p>
          </p:txBody>
        </p:sp>
      </p:grpSp>
      <p:sp>
        <p:nvSpPr>
          <p:cNvPr id="596051" name="Rectangle 83"/>
          <p:cNvSpPr>
            <a:spLocks noChangeArrowheads="1"/>
          </p:cNvSpPr>
          <p:nvPr/>
        </p:nvSpPr>
        <p:spPr bwMode="auto">
          <a:xfrm>
            <a:off x="2611438" y="1841500"/>
            <a:ext cx="749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52" name="Rectangle 84"/>
          <p:cNvSpPr>
            <a:spLocks noChangeArrowheads="1"/>
          </p:cNvSpPr>
          <p:nvPr/>
        </p:nvSpPr>
        <p:spPr bwMode="auto">
          <a:xfrm>
            <a:off x="2667000" y="1752601"/>
            <a:ext cx="600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Server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6053" name="Rectangle 85"/>
          <p:cNvSpPr>
            <a:spLocks noChangeArrowheads="1"/>
          </p:cNvSpPr>
          <p:nvPr/>
        </p:nvSpPr>
        <p:spPr bwMode="auto">
          <a:xfrm>
            <a:off x="6281739" y="3630613"/>
            <a:ext cx="7080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54" name="Rectangle 86"/>
          <p:cNvSpPr>
            <a:spLocks noChangeArrowheads="1"/>
          </p:cNvSpPr>
          <p:nvPr/>
        </p:nvSpPr>
        <p:spPr bwMode="auto">
          <a:xfrm>
            <a:off x="6281738" y="3505201"/>
            <a:ext cx="541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Client</a:t>
            </a:r>
            <a:endParaRPr lang="en-US" altLang="en-US" sz="2800" b="1">
              <a:solidFill>
                <a:schemeClr val="tx2"/>
              </a:solidFill>
            </a:endParaRPr>
          </a:p>
        </p:txBody>
      </p:sp>
      <p:sp>
        <p:nvSpPr>
          <p:cNvPr id="596055" name="Rectangle 87"/>
          <p:cNvSpPr>
            <a:spLocks noChangeArrowheads="1"/>
          </p:cNvSpPr>
          <p:nvPr/>
        </p:nvSpPr>
        <p:spPr bwMode="auto">
          <a:xfrm>
            <a:off x="2471739" y="3324226"/>
            <a:ext cx="11271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56" name="Rectangle 88"/>
          <p:cNvSpPr>
            <a:spLocks noChangeArrowheads="1"/>
          </p:cNvSpPr>
          <p:nvPr/>
        </p:nvSpPr>
        <p:spPr bwMode="auto">
          <a:xfrm>
            <a:off x="2471738" y="3319464"/>
            <a:ext cx="645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listen()</a:t>
            </a:r>
            <a:endParaRPr lang="en-US" altLang="en-US" sz="3200" b="1"/>
          </a:p>
        </p:txBody>
      </p:sp>
      <p:sp>
        <p:nvSpPr>
          <p:cNvPr id="596057" name="Line 89"/>
          <p:cNvSpPr>
            <a:spLocks noChangeShapeType="1"/>
          </p:cNvSpPr>
          <p:nvPr/>
        </p:nvSpPr>
        <p:spPr bwMode="auto">
          <a:xfrm>
            <a:off x="2933701" y="3041650"/>
            <a:ext cx="3175" cy="128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58" name="Freeform 90"/>
          <p:cNvSpPr>
            <a:spLocks/>
          </p:cNvSpPr>
          <p:nvPr/>
        </p:nvSpPr>
        <p:spPr bwMode="auto">
          <a:xfrm>
            <a:off x="2890838" y="3144838"/>
            <a:ext cx="87312" cy="82550"/>
          </a:xfrm>
          <a:custGeom>
            <a:avLst/>
            <a:gdLst>
              <a:gd name="T0" fmla="*/ 0 w 34"/>
              <a:gd name="T1" fmla="*/ 0 h 38"/>
              <a:gd name="T2" fmla="*/ 17 w 34"/>
              <a:gd name="T3" fmla="*/ 6 h 38"/>
              <a:gd name="T4" fmla="*/ 34 w 34"/>
              <a:gd name="T5" fmla="*/ 0 h 38"/>
              <a:gd name="T6" fmla="*/ 17 w 34"/>
              <a:gd name="T7" fmla="*/ 38 h 38"/>
              <a:gd name="T8" fmla="*/ 0 w 34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0" y="0"/>
                </a:moveTo>
                <a:lnTo>
                  <a:pt x="17" y="6"/>
                </a:lnTo>
                <a:lnTo>
                  <a:pt x="34" y="0"/>
                </a:lnTo>
                <a:lnTo>
                  <a:pt x="17" y="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60" name="Line 92"/>
          <p:cNvSpPr>
            <a:spLocks noChangeShapeType="1"/>
          </p:cNvSpPr>
          <p:nvPr/>
        </p:nvSpPr>
        <p:spPr bwMode="auto">
          <a:xfrm>
            <a:off x="2933701" y="3592513"/>
            <a:ext cx="3175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61" name="Freeform 93"/>
          <p:cNvSpPr>
            <a:spLocks/>
          </p:cNvSpPr>
          <p:nvPr/>
        </p:nvSpPr>
        <p:spPr bwMode="auto">
          <a:xfrm>
            <a:off x="2890838" y="3690938"/>
            <a:ext cx="87312" cy="88900"/>
          </a:xfrm>
          <a:custGeom>
            <a:avLst/>
            <a:gdLst>
              <a:gd name="T0" fmla="*/ 0 w 34"/>
              <a:gd name="T1" fmla="*/ 0 h 41"/>
              <a:gd name="T2" fmla="*/ 17 w 34"/>
              <a:gd name="T3" fmla="*/ 8 h 41"/>
              <a:gd name="T4" fmla="*/ 34 w 34"/>
              <a:gd name="T5" fmla="*/ 0 h 41"/>
              <a:gd name="T6" fmla="*/ 17 w 34"/>
              <a:gd name="T7" fmla="*/ 41 h 41"/>
              <a:gd name="T8" fmla="*/ 0 w 34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1">
                <a:moveTo>
                  <a:pt x="0" y="0"/>
                </a:moveTo>
                <a:lnTo>
                  <a:pt x="17" y="8"/>
                </a:lnTo>
                <a:lnTo>
                  <a:pt x="34" y="0"/>
                </a:lnTo>
                <a:lnTo>
                  <a:pt x="17" y="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62" name="Rectangle 94"/>
          <p:cNvSpPr>
            <a:spLocks noChangeArrowheads="1"/>
          </p:cNvSpPr>
          <p:nvPr/>
        </p:nvSpPr>
        <p:spPr bwMode="auto">
          <a:xfrm>
            <a:off x="2471739" y="3892550"/>
            <a:ext cx="11271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063" name="Rectangle 95"/>
          <p:cNvSpPr>
            <a:spLocks noChangeArrowheads="1"/>
          </p:cNvSpPr>
          <p:nvPr/>
        </p:nvSpPr>
        <p:spPr bwMode="auto">
          <a:xfrm>
            <a:off x="2471739" y="3887789"/>
            <a:ext cx="76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en-US"/>
              <a:t>accept()</a:t>
            </a:r>
            <a:endParaRPr lang="en-US" altLang="en-US" sz="3200" b="1"/>
          </a:p>
        </p:txBody>
      </p:sp>
      <p:grpSp>
        <p:nvGrpSpPr>
          <p:cNvPr id="596065" name="Group 97"/>
          <p:cNvGrpSpPr>
            <a:grpSpLocks/>
          </p:cNvGrpSpPr>
          <p:nvPr/>
        </p:nvGrpSpPr>
        <p:grpSpPr bwMode="auto">
          <a:xfrm>
            <a:off x="2590800" y="4160838"/>
            <a:ext cx="857250" cy="442912"/>
            <a:chOff x="1392" y="2429"/>
            <a:chExt cx="540" cy="279"/>
          </a:xfrm>
        </p:grpSpPr>
        <p:sp>
          <p:nvSpPr>
            <p:cNvPr id="596066" name="Rectangle 98"/>
            <p:cNvSpPr>
              <a:spLocks noChangeArrowheads="1"/>
            </p:cNvSpPr>
            <p:nvPr/>
          </p:nvSpPr>
          <p:spPr bwMode="auto">
            <a:xfrm>
              <a:off x="1392" y="2534"/>
              <a:ext cx="5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Blocks</a:t>
              </a:r>
              <a:endParaRPr lang="en-US" altLang="en-US" sz="3200" b="1"/>
            </a:p>
          </p:txBody>
        </p:sp>
        <p:sp>
          <p:nvSpPr>
            <p:cNvPr id="596067" name="Line 99"/>
            <p:cNvSpPr>
              <a:spLocks noChangeShapeType="1"/>
            </p:cNvSpPr>
            <p:nvPr/>
          </p:nvSpPr>
          <p:spPr bwMode="auto">
            <a:xfrm>
              <a:off x="1608" y="2429"/>
              <a:ext cx="2" cy="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68" name="Freeform 100"/>
            <p:cNvSpPr>
              <a:spLocks/>
            </p:cNvSpPr>
            <p:nvPr/>
          </p:nvSpPr>
          <p:spPr bwMode="auto">
            <a:xfrm>
              <a:off x="1581" y="2492"/>
              <a:ext cx="55" cy="55"/>
            </a:xfrm>
            <a:custGeom>
              <a:avLst/>
              <a:gdLst>
                <a:gd name="T0" fmla="*/ 0 w 34"/>
                <a:gd name="T1" fmla="*/ 0 h 41"/>
                <a:gd name="T2" fmla="*/ 17 w 34"/>
                <a:gd name="T3" fmla="*/ 6 h 41"/>
                <a:gd name="T4" fmla="*/ 34 w 34"/>
                <a:gd name="T5" fmla="*/ 0 h 41"/>
                <a:gd name="T6" fmla="*/ 17 w 34"/>
                <a:gd name="T7" fmla="*/ 41 h 41"/>
                <a:gd name="T8" fmla="*/ 0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6069" name="Group 101"/>
          <p:cNvGrpSpPr>
            <a:grpSpLocks/>
          </p:cNvGrpSpPr>
          <p:nvPr/>
        </p:nvGrpSpPr>
        <p:grpSpPr bwMode="auto">
          <a:xfrm>
            <a:off x="2373313" y="5519739"/>
            <a:ext cx="1160462" cy="573087"/>
            <a:chOff x="1255" y="3285"/>
            <a:chExt cx="731" cy="361"/>
          </a:xfrm>
        </p:grpSpPr>
        <p:sp>
          <p:nvSpPr>
            <p:cNvPr id="596070" name="Line 102"/>
            <p:cNvSpPr>
              <a:spLocks noChangeShapeType="1"/>
            </p:cNvSpPr>
            <p:nvPr/>
          </p:nvSpPr>
          <p:spPr bwMode="auto">
            <a:xfrm>
              <a:off x="1608" y="3285"/>
              <a:ext cx="2" cy="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71" name="Freeform 103"/>
            <p:cNvSpPr>
              <a:spLocks/>
            </p:cNvSpPr>
            <p:nvPr/>
          </p:nvSpPr>
          <p:spPr bwMode="auto">
            <a:xfrm>
              <a:off x="1581" y="3350"/>
              <a:ext cx="55" cy="54"/>
            </a:xfrm>
            <a:custGeom>
              <a:avLst/>
              <a:gdLst>
                <a:gd name="T0" fmla="*/ 0 w 34"/>
                <a:gd name="T1" fmla="*/ 0 h 40"/>
                <a:gd name="T2" fmla="*/ 17 w 34"/>
                <a:gd name="T3" fmla="*/ 6 h 40"/>
                <a:gd name="T4" fmla="*/ 34 w 34"/>
                <a:gd name="T5" fmla="*/ 0 h 40"/>
                <a:gd name="T6" fmla="*/ 17 w 34"/>
                <a:gd name="T7" fmla="*/ 40 h 40"/>
                <a:gd name="T8" fmla="*/ 0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0" y="0"/>
                  </a:moveTo>
                  <a:lnTo>
                    <a:pt x="17" y="6"/>
                  </a:lnTo>
                  <a:lnTo>
                    <a:pt x="34" y="0"/>
                  </a:lnTo>
                  <a:lnTo>
                    <a:pt x="1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72" name="Rectangle 104"/>
            <p:cNvSpPr>
              <a:spLocks noChangeArrowheads="1"/>
            </p:cNvSpPr>
            <p:nvPr/>
          </p:nvSpPr>
          <p:spPr bwMode="auto">
            <a:xfrm>
              <a:off x="1355" y="3472"/>
              <a:ext cx="63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73" name="Rectangle 105"/>
            <p:cNvSpPr>
              <a:spLocks noChangeArrowheads="1"/>
            </p:cNvSpPr>
            <p:nvPr/>
          </p:nvSpPr>
          <p:spPr bwMode="auto">
            <a:xfrm>
              <a:off x="1355" y="3472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6074" name="Rectangle 106"/>
            <p:cNvSpPr>
              <a:spLocks noChangeArrowheads="1"/>
            </p:cNvSpPr>
            <p:nvPr/>
          </p:nvSpPr>
          <p:spPr bwMode="auto">
            <a:xfrm>
              <a:off x="1255" y="3407"/>
              <a:ext cx="710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6075" name="Group 107"/>
          <p:cNvGrpSpPr>
            <a:grpSpLocks/>
          </p:cNvGrpSpPr>
          <p:nvPr/>
        </p:nvGrpSpPr>
        <p:grpSpPr bwMode="auto">
          <a:xfrm>
            <a:off x="5880101" y="4278314"/>
            <a:ext cx="1438275" cy="623887"/>
            <a:chOff x="3464" y="2503"/>
            <a:chExt cx="906" cy="393"/>
          </a:xfrm>
        </p:grpSpPr>
        <p:sp>
          <p:nvSpPr>
            <p:cNvPr id="596076" name="Rectangle 108"/>
            <p:cNvSpPr>
              <a:spLocks noChangeArrowheads="1"/>
            </p:cNvSpPr>
            <p:nvPr/>
          </p:nvSpPr>
          <p:spPr bwMode="auto">
            <a:xfrm>
              <a:off x="3579" y="2725"/>
              <a:ext cx="79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77" name="Rectangle 109"/>
            <p:cNvSpPr>
              <a:spLocks noChangeArrowheads="1"/>
            </p:cNvSpPr>
            <p:nvPr/>
          </p:nvSpPr>
          <p:spPr bwMode="auto">
            <a:xfrm>
              <a:off x="3579" y="2722"/>
              <a:ext cx="5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connect()</a:t>
              </a:r>
              <a:endParaRPr lang="en-US" altLang="en-US" sz="3200" b="1"/>
            </a:p>
          </p:txBody>
        </p:sp>
        <p:sp>
          <p:nvSpPr>
            <p:cNvPr id="596078" name="Rectangle 110"/>
            <p:cNvSpPr>
              <a:spLocks noChangeArrowheads="1"/>
            </p:cNvSpPr>
            <p:nvPr/>
          </p:nvSpPr>
          <p:spPr bwMode="auto">
            <a:xfrm>
              <a:off x="3555" y="2660"/>
              <a:ext cx="709" cy="2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79" name="Line 111"/>
            <p:cNvSpPr>
              <a:spLocks noChangeShapeType="1"/>
            </p:cNvSpPr>
            <p:nvPr/>
          </p:nvSpPr>
          <p:spPr bwMode="auto">
            <a:xfrm>
              <a:off x="3905" y="2503"/>
              <a:ext cx="3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0" name="Freeform 112"/>
            <p:cNvSpPr>
              <a:spLocks/>
            </p:cNvSpPr>
            <p:nvPr/>
          </p:nvSpPr>
          <p:spPr bwMode="auto">
            <a:xfrm>
              <a:off x="3880" y="2612"/>
              <a:ext cx="52" cy="53"/>
            </a:xfrm>
            <a:custGeom>
              <a:avLst/>
              <a:gdLst>
                <a:gd name="T0" fmla="*/ 0 w 32"/>
                <a:gd name="T1" fmla="*/ 0 h 39"/>
                <a:gd name="T2" fmla="*/ 15 w 32"/>
                <a:gd name="T3" fmla="*/ 6 h 39"/>
                <a:gd name="T4" fmla="*/ 32 w 32"/>
                <a:gd name="T5" fmla="*/ 0 h 39"/>
                <a:gd name="T6" fmla="*/ 15 w 32"/>
                <a:gd name="T7" fmla="*/ 39 h 39"/>
                <a:gd name="T8" fmla="*/ 0 w 32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9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1" name="Rectangle 113"/>
            <p:cNvSpPr>
              <a:spLocks noChangeArrowheads="1"/>
            </p:cNvSpPr>
            <p:nvPr/>
          </p:nvSpPr>
          <p:spPr bwMode="auto">
            <a:xfrm>
              <a:off x="347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2" name="Freeform 114"/>
            <p:cNvSpPr>
              <a:spLocks/>
            </p:cNvSpPr>
            <p:nvPr/>
          </p:nvSpPr>
          <p:spPr bwMode="auto">
            <a:xfrm>
              <a:off x="3464" y="2788"/>
              <a:ext cx="87" cy="59"/>
            </a:xfrm>
            <a:custGeom>
              <a:avLst/>
              <a:gdLst>
                <a:gd name="T0" fmla="*/ 0 w 54"/>
                <a:gd name="T1" fmla="*/ 44 h 44"/>
                <a:gd name="T2" fmla="*/ 8 w 54"/>
                <a:gd name="T3" fmla="*/ 21 h 44"/>
                <a:gd name="T4" fmla="*/ 0 w 54"/>
                <a:gd name="T5" fmla="*/ 0 h 44"/>
                <a:gd name="T6" fmla="*/ 54 w 54"/>
                <a:gd name="T7" fmla="*/ 21 h 44"/>
                <a:gd name="T8" fmla="*/ 0 w 5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4">
                  <a:moveTo>
                    <a:pt x="0" y="44"/>
                  </a:moveTo>
                  <a:lnTo>
                    <a:pt x="8" y="21"/>
                  </a:lnTo>
                  <a:lnTo>
                    <a:pt x="0" y="0"/>
                  </a:lnTo>
                  <a:lnTo>
                    <a:pt x="54" y="2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6083" name="Group 115"/>
          <p:cNvGrpSpPr>
            <a:grpSpLocks/>
          </p:cNvGrpSpPr>
          <p:nvPr/>
        </p:nvGrpSpPr>
        <p:grpSpPr bwMode="auto">
          <a:xfrm>
            <a:off x="2965451" y="4364042"/>
            <a:ext cx="2849563" cy="554038"/>
            <a:chOff x="1628" y="2557"/>
            <a:chExt cx="1795" cy="349"/>
          </a:xfrm>
        </p:grpSpPr>
        <p:sp>
          <p:nvSpPr>
            <p:cNvPr id="596084" name="Rectangle 116"/>
            <p:cNvSpPr>
              <a:spLocks noChangeArrowheads="1"/>
            </p:cNvSpPr>
            <p:nvPr/>
          </p:nvSpPr>
          <p:spPr bwMode="auto">
            <a:xfrm>
              <a:off x="3405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5" name="Rectangle 117"/>
            <p:cNvSpPr>
              <a:spLocks noChangeArrowheads="1"/>
            </p:cNvSpPr>
            <p:nvPr/>
          </p:nvSpPr>
          <p:spPr bwMode="auto">
            <a:xfrm>
              <a:off x="3337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6" name="Rectangle 118"/>
            <p:cNvSpPr>
              <a:spLocks noChangeArrowheads="1"/>
            </p:cNvSpPr>
            <p:nvPr/>
          </p:nvSpPr>
          <p:spPr bwMode="auto">
            <a:xfrm>
              <a:off x="326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7" name="Rectangle 119"/>
            <p:cNvSpPr>
              <a:spLocks noChangeArrowheads="1"/>
            </p:cNvSpPr>
            <p:nvPr/>
          </p:nvSpPr>
          <p:spPr bwMode="auto">
            <a:xfrm>
              <a:off x="319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8" name="Rectangle 120"/>
            <p:cNvSpPr>
              <a:spLocks noChangeArrowheads="1"/>
            </p:cNvSpPr>
            <p:nvPr/>
          </p:nvSpPr>
          <p:spPr bwMode="auto">
            <a:xfrm>
              <a:off x="313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89" name="Rectangle 121"/>
            <p:cNvSpPr>
              <a:spLocks noChangeArrowheads="1"/>
            </p:cNvSpPr>
            <p:nvPr/>
          </p:nvSpPr>
          <p:spPr bwMode="auto">
            <a:xfrm>
              <a:off x="306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0" name="Rectangle 122"/>
            <p:cNvSpPr>
              <a:spLocks noChangeArrowheads="1"/>
            </p:cNvSpPr>
            <p:nvPr/>
          </p:nvSpPr>
          <p:spPr bwMode="auto">
            <a:xfrm>
              <a:off x="299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1" name="Rectangle 123"/>
            <p:cNvSpPr>
              <a:spLocks noChangeArrowheads="1"/>
            </p:cNvSpPr>
            <p:nvPr/>
          </p:nvSpPr>
          <p:spPr bwMode="auto">
            <a:xfrm>
              <a:off x="2923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2" name="Rectangle 124"/>
            <p:cNvSpPr>
              <a:spLocks noChangeArrowheads="1"/>
            </p:cNvSpPr>
            <p:nvPr/>
          </p:nvSpPr>
          <p:spPr bwMode="auto">
            <a:xfrm>
              <a:off x="285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3" name="Rectangle 125"/>
            <p:cNvSpPr>
              <a:spLocks noChangeArrowheads="1"/>
            </p:cNvSpPr>
            <p:nvPr/>
          </p:nvSpPr>
          <p:spPr bwMode="auto">
            <a:xfrm>
              <a:off x="278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4" name="Rectangle 126"/>
            <p:cNvSpPr>
              <a:spLocks noChangeArrowheads="1"/>
            </p:cNvSpPr>
            <p:nvPr/>
          </p:nvSpPr>
          <p:spPr bwMode="auto">
            <a:xfrm>
              <a:off x="271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5" name="Rectangle 127"/>
            <p:cNvSpPr>
              <a:spLocks noChangeArrowheads="1"/>
            </p:cNvSpPr>
            <p:nvPr/>
          </p:nvSpPr>
          <p:spPr bwMode="auto">
            <a:xfrm>
              <a:off x="264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6" name="Rectangle 128"/>
            <p:cNvSpPr>
              <a:spLocks noChangeArrowheads="1"/>
            </p:cNvSpPr>
            <p:nvPr/>
          </p:nvSpPr>
          <p:spPr bwMode="auto">
            <a:xfrm>
              <a:off x="2580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7" name="Rectangle 129"/>
            <p:cNvSpPr>
              <a:spLocks noChangeArrowheads="1"/>
            </p:cNvSpPr>
            <p:nvPr/>
          </p:nvSpPr>
          <p:spPr bwMode="auto">
            <a:xfrm>
              <a:off x="2512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8" name="Rectangle 130"/>
            <p:cNvSpPr>
              <a:spLocks noChangeArrowheads="1"/>
            </p:cNvSpPr>
            <p:nvPr/>
          </p:nvSpPr>
          <p:spPr bwMode="auto">
            <a:xfrm>
              <a:off x="2443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9" name="Rectangle 131"/>
            <p:cNvSpPr>
              <a:spLocks noChangeArrowheads="1"/>
            </p:cNvSpPr>
            <p:nvPr/>
          </p:nvSpPr>
          <p:spPr bwMode="auto">
            <a:xfrm>
              <a:off x="2373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0" name="Rectangle 132"/>
            <p:cNvSpPr>
              <a:spLocks noChangeArrowheads="1"/>
            </p:cNvSpPr>
            <p:nvPr/>
          </p:nvSpPr>
          <p:spPr bwMode="auto">
            <a:xfrm>
              <a:off x="2305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1" name="Rectangle 133"/>
            <p:cNvSpPr>
              <a:spLocks noChangeArrowheads="1"/>
            </p:cNvSpPr>
            <p:nvPr/>
          </p:nvSpPr>
          <p:spPr bwMode="auto">
            <a:xfrm>
              <a:off x="2237" y="2811"/>
              <a:ext cx="14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2" name="Rectangle 134"/>
            <p:cNvSpPr>
              <a:spLocks noChangeArrowheads="1"/>
            </p:cNvSpPr>
            <p:nvPr/>
          </p:nvSpPr>
          <p:spPr bwMode="auto">
            <a:xfrm>
              <a:off x="2168" y="2811"/>
              <a:ext cx="15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3" name="Rectangle 135"/>
            <p:cNvSpPr>
              <a:spLocks noChangeArrowheads="1"/>
            </p:cNvSpPr>
            <p:nvPr/>
          </p:nvSpPr>
          <p:spPr bwMode="auto">
            <a:xfrm>
              <a:off x="2098" y="2811"/>
              <a:ext cx="17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4" name="Rectangle 136"/>
            <p:cNvSpPr>
              <a:spLocks noChangeArrowheads="1"/>
            </p:cNvSpPr>
            <p:nvPr/>
          </p:nvSpPr>
          <p:spPr bwMode="auto">
            <a:xfrm>
              <a:off x="2027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5" name="Rectangle 137"/>
            <p:cNvSpPr>
              <a:spLocks noChangeArrowheads="1"/>
            </p:cNvSpPr>
            <p:nvPr/>
          </p:nvSpPr>
          <p:spPr bwMode="auto">
            <a:xfrm>
              <a:off x="1958" y="2811"/>
              <a:ext cx="20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6" name="Rectangle 138"/>
            <p:cNvSpPr>
              <a:spLocks noChangeArrowheads="1"/>
            </p:cNvSpPr>
            <p:nvPr/>
          </p:nvSpPr>
          <p:spPr bwMode="auto">
            <a:xfrm>
              <a:off x="1890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7" name="Rectangle 139"/>
            <p:cNvSpPr>
              <a:spLocks noChangeArrowheads="1"/>
            </p:cNvSpPr>
            <p:nvPr/>
          </p:nvSpPr>
          <p:spPr bwMode="auto">
            <a:xfrm>
              <a:off x="1822" y="2811"/>
              <a:ext cx="18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8" name="Rectangle 140"/>
            <p:cNvSpPr>
              <a:spLocks noChangeArrowheads="1"/>
            </p:cNvSpPr>
            <p:nvPr/>
          </p:nvSpPr>
          <p:spPr bwMode="auto">
            <a:xfrm>
              <a:off x="1752" y="2811"/>
              <a:ext cx="19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9" name="Rectangle 141"/>
            <p:cNvSpPr>
              <a:spLocks noChangeArrowheads="1"/>
            </p:cNvSpPr>
            <p:nvPr/>
          </p:nvSpPr>
          <p:spPr bwMode="auto">
            <a:xfrm>
              <a:off x="1687" y="2811"/>
              <a:ext cx="16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0" name="Freeform 142"/>
            <p:cNvSpPr>
              <a:spLocks/>
            </p:cNvSpPr>
            <p:nvPr/>
          </p:nvSpPr>
          <p:spPr bwMode="auto">
            <a:xfrm>
              <a:off x="1628" y="2788"/>
              <a:ext cx="86" cy="59"/>
            </a:xfrm>
            <a:custGeom>
              <a:avLst/>
              <a:gdLst>
                <a:gd name="T0" fmla="*/ 53 w 53"/>
                <a:gd name="T1" fmla="*/ 0 h 44"/>
                <a:gd name="T2" fmla="*/ 46 w 53"/>
                <a:gd name="T3" fmla="*/ 21 h 44"/>
                <a:gd name="T4" fmla="*/ 53 w 53"/>
                <a:gd name="T5" fmla="*/ 44 h 44"/>
                <a:gd name="T6" fmla="*/ 0 w 53"/>
                <a:gd name="T7" fmla="*/ 21 h 44"/>
                <a:gd name="T8" fmla="*/ 53 w 5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4">
                  <a:moveTo>
                    <a:pt x="53" y="0"/>
                  </a:moveTo>
                  <a:lnTo>
                    <a:pt x="46" y="21"/>
                  </a:lnTo>
                  <a:lnTo>
                    <a:pt x="53" y="44"/>
                  </a:lnTo>
                  <a:lnTo>
                    <a:pt x="0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1" name="Rectangle 143"/>
            <p:cNvSpPr>
              <a:spLocks noChangeArrowheads="1"/>
            </p:cNvSpPr>
            <p:nvPr/>
          </p:nvSpPr>
          <p:spPr bwMode="auto">
            <a:xfrm>
              <a:off x="2430" y="2676"/>
              <a:ext cx="9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2" name="Rectangle 144"/>
            <p:cNvSpPr>
              <a:spLocks noChangeArrowheads="1"/>
            </p:cNvSpPr>
            <p:nvPr/>
          </p:nvSpPr>
          <p:spPr bwMode="auto">
            <a:xfrm>
              <a:off x="2532" y="2557"/>
              <a:ext cx="8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altLang="en-US"/>
                <a:t>Connect negotiation</a:t>
              </a:r>
              <a:endParaRPr lang="en-US" altLang="en-US" sz="3200" b="1"/>
            </a:p>
          </p:txBody>
        </p:sp>
      </p:grpSp>
      <p:grpSp>
        <p:nvGrpSpPr>
          <p:cNvPr id="596113" name="Group 145"/>
          <p:cNvGrpSpPr>
            <a:grpSpLocks/>
          </p:cNvGrpSpPr>
          <p:nvPr/>
        </p:nvGrpSpPr>
        <p:grpSpPr bwMode="auto">
          <a:xfrm>
            <a:off x="6024564" y="4879975"/>
            <a:ext cx="1158875" cy="590550"/>
            <a:chOff x="3555" y="2882"/>
            <a:chExt cx="730" cy="372"/>
          </a:xfrm>
        </p:grpSpPr>
        <p:sp>
          <p:nvSpPr>
            <p:cNvPr id="596114" name="Rectangle 146"/>
            <p:cNvSpPr>
              <a:spLocks noChangeArrowheads="1"/>
            </p:cNvSpPr>
            <p:nvPr/>
          </p:nvSpPr>
          <p:spPr bwMode="auto">
            <a:xfrm>
              <a:off x="3652" y="3083"/>
              <a:ext cx="63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5" name="Rectangle 147"/>
            <p:cNvSpPr>
              <a:spLocks noChangeArrowheads="1"/>
            </p:cNvSpPr>
            <p:nvPr/>
          </p:nvSpPr>
          <p:spPr bwMode="auto">
            <a:xfrm>
              <a:off x="3652" y="3080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write()</a:t>
              </a:r>
              <a:endParaRPr lang="en-US" altLang="en-US" sz="3200" b="1"/>
            </a:p>
          </p:txBody>
        </p:sp>
        <p:sp>
          <p:nvSpPr>
            <p:cNvPr id="596116" name="Rectangle 148"/>
            <p:cNvSpPr>
              <a:spLocks noChangeArrowheads="1"/>
            </p:cNvSpPr>
            <p:nvPr/>
          </p:nvSpPr>
          <p:spPr bwMode="auto">
            <a:xfrm>
              <a:off x="3555" y="3015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7" name="Line 149"/>
            <p:cNvSpPr>
              <a:spLocks noChangeShapeType="1"/>
            </p:cNvSpPr>
            <p:nvPr/>
          </p:nvSpPr>
          <p:spPr bwMode="auto">
            <a:xfrm>
              <a:off x="3905" y="2882"/>
              <a:ext cx="3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8" name="Freeform 150"/>
            <p:cNvSpPr>
              <a:spLocks/>
            </p:cNvSpPr>
            <p:nvPr/>
          </p:nvSpPr>
          <p:spPr bwMode="auto">
            <a:xfrm>
              <a:off x="3880" y="2958"/>
              <a:ext cx="52" cy="54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6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6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6119" name="Group 151"/>
          <p:cNvGrpSpPr>
            <a:grpSpLocks/>
          </p:cNvGrpSpPr>
          <p:nvPr/>
        </p:nvGrpSpPr>
        <p:grpSpPr bwMode="auto">
          <a:xfrm>
            <a:off x="6024564" y="5464180"/>
            <a:ext cx="1125537" cy="696913"/>
            <a:chOff x="3555" y="3250"/>
            <a:chExt cx="709" cy="439"/>
          </a:xfrm>
        </p:grpSpPr>
        <p:sp>
          <p:nvSpPr>
            <p:cNvPr id="596120" name="Rectangle 152"/>
            <p:cNvSpPr>
              <a:spLocks noChangeArrowheads="1"/>
            </p:cNvSpPr>
            <p:nvPr/>
          </p:nvSpPr>
          <p:spPr bwMode="auto">
            <a:xfrm>
              <a:off x="3690" y="3517"/>
              <a:ext cx="55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1" name="Rectangle 153"/>
            <p:cNvSpPr>
              <a:spLocks noChangeArrowheads="1"/>
            </p:cNvSpPr>
            <p:nvPr/>
          </p:nvSpPr>
          <p:spPr bwMode="auto">
            <a:xfrm>
              <a:off x="3690" y="3515"/>
              <a:ext cx="35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/>
                <a:t>read()</a:t>
              </a:r>
              <a:endParaRPr lang="en-US" altLang="en-US" sz="3200" b="1"/>
            </a:p>
          </p:txBody>
        </p:sp>
        <p:sp>
          <p:nvSpPr>
            <p:cNvPr id="596122" name="Rectangle 154"/>
            <p:cNvSpPr>
              <a:spLocks noChangeArrowheads="1"/>
            </p:cNvSpPr>
            <p:nvPr/>
          </p:nvSpPr>
          <p:spPr bwMode="auto">
            <a:xfrm>
              <a:off x="3555" y="3449"/>
              <a:ext cx="709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3" name="Line 155"/>
            <p:cNvSpPr>
              <a:spLocks noChangeShapeType="1"/>
            </p:cNvSpPr>
            <p:nvPr/>
          </p:nvSpPr>
          <p:spPr bwMode="auto">
            <a:xfrm>
              <a:off x="3905" y="3250"/>
              <a:ext cx="3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4" name="Freeform 156"/>
            <p:cNvSpPr>
              <a:spLocks/>
            </p:cNvSpPr>
            <p:nvPr/>
          </p:nvSpPr>
          <p:spPr bwMode="auto">
            <a:xfrm>
              <a:off x="3880" y="3392"/>
              <a:ext cx="52" cy="55"/>
            </a:xfrm>
            <a:custGeom>
              <a:avLst/>
              <a:gdLst>
                <a:gd name="T0" fmla="*/ 0 w 32"/>
                <a:gd name="T1" fmla="*/ 0 h 40"/>
                <a:gd name="T2" fmla="*/ 15 w 32"/>
                <a:gd name="T3" fmla="*/ 7 h 40"/>
                <a:gd name="T4" fmla="*/ 32 w 32"/>
                <a:gd name="T5" fmla="*/ 0 h 40"/>
                <a:gd name="T6" fmla="*/ 15 w 32"/>
                <a:gd name="T7" fmla="*/ 40 h 40"/>
                <a:gd name="T8" fmla="*/ 0 w 3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0">
                  <a:moveTo>
                    <a:pt x="0" y="0"/>
                  </a:moveTo>
                  <a:lnTo>
                    <a:pt x="15" y="7"/>
                  </a:lnTo>
                  <a:lnTo>
                    <a:pt x="32" y="0"/>
                  </a:lnTo>
                  <a:lnTo>
                    <a:pt x="1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6125" name="Text Box 157"/>
          <p:cNvSpPr txBox="1">
            <a:spLocks noChangeArrowheads="1"/>
          </p:cNvSpPr>
          <p:nvPr/>
        </p:nvSpPr>
        <p:spPr bwMode="auto">
          <a:xfrm>
            <a:off x="4337050" y="1204916"/>
            <a:ext cx="7010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does Passive Open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Server calls </a:t>
            </a: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accept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to accept incoming requests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000" b="1" dirty="0">
                <a:solidFill>
                  <a:srgbClr val="FF33CC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accept</a:t>
            </a:r>
            <a:r>
              <a:rPr lang="en-US" altLang="en-US" sz="20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blocks if queue is empty</a:t>
            </a:r>
          </a:p>
        </p:txBody>
      </p:sp>
      <p:grpSp>
        <p:nvGrpSpPr>
          <p:cNvPr id="596126" name="Group 158"/>
          <p:cNvGrpSpPr>
            <a:grpSpLocks/>
          </p:cNvGrpSpPr>
          <p:nvPr/>
        </p:nvGrpSpPr>
        <p:grpSpPr bwMode="auto">
          <a:xfrm>
            <a:off x="2373313" y="6096000"/>
            <a:ext cx="1160462" cy="528638"/>
            <a:chOff x="535" y="3648"/>
            <a:chExt cx="731" cy="333"/>
          </a:xfrm>
        </p:grpSpPr>
        <p:grpSp>
          <p:nvGrpSpPr>
            <p:cNvPr id="596127" name="Group 159"/>
            <p:cNvGrpSpPr>
              <a:grpSpLocks/>
            </p:cNvGrpSpPr>
            <p:nvPr/>
          </p:nvGrpSpPr>
          <p:grpSpPr bwMode="auto">
            <a:xfrm>
              <a:off x="535" y="3742"/>
              <a:ext cx="731" cy="239"/>
              <a:chOff x="535" y="3742"/>
              <a:chExt cx="731" cy="239"/>
            </a:xfrm>
          </p:grpSpPr>
          <p:sp>
            <p:nvSpPr>
              <p:cNvPr id="596128" name="Rectangle 160"/>
              <p:cNvSpPr>
                <a:spLocks noChangeArrowheads="1"/>
              </p:cNvSpPr>
              <p:nvPr/>
            </p:nvSpPr>
            <p:spPr bwMode="auto">
              <a:xfrm>
                <a:off x="635" y="3810"/>
                <a:ext cx="63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6129" name="Rectangle 161"/>
              <p:cNvSpPr>
                <a:spLocks noChangeArrowheads="1"/>
              </p:cNvSpPr>
              <p:nvPr/>
            </p:nvSpPr>
            <p:spPr bwMode="auto">
              <a:xfrm>
                <a:off x="635" y="3807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altLang="en-US"/>
                  <a:t>close()</a:t>
                </a:r>
                <a:endParaRPr lang="en-US" altLang="en-US" sz="3200" b="1"/>
              </a:p>
            </p:txBody>
          </p:sp>
          <p:sp>
            <p:nvSpPr>
              <p:cNvPr id="596130" name="Rectangle 162"/>
              <p:cNvSpPr>
                <a:spLocks noChangeArrowheads="1"/>
              </p:cNvSpPr>
              <p:nvPr/>
            </p:nvSpPr>
            <p:spPr bwMode="auto">
              <a:xfrm>
                <a:off x="535" y="3742"/>
                <a:ext cx="710" cy="2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6131" name="Line 163"/>
            <p:cNvSpPr>
              <a:spLocks noChangeShapeType="1"/>
            </p:cNvSpPr>
            <p:nvPr/>
          </p:nvSpPr>
          <p:spPr bwMode="auto">
            <a:xfrm>
              <a:off x="912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968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653040-6DA6-404A-878A-9655FCD19C7B}">
  <ds:schemaRefs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2eb25448-20fa-4ef5-83b3-759cb732aca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3280</Words>
  <Application>Microsoft Office PowerPoint</Application>
  <PresentationFormat>Widescreen</PresentationFormat>
  <Paragraphs>713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NanumSquareRound ExtraBold</vt:lpstr>
      <vt:lpstr>TmonMonsori Black</vt:lpstr>
      <vt:lpstr>Arial</vt:lpstr>
      <vt:lpstr>Calibri</vt:lpstr>
      <vt:lpstr>Courier New</vt:lpstr>
      <vt:lpstr>Times New Roman</vt:lpstr>
      <vt:lpstr>Wingdings</vt:lpstr>
      <vt:lpstr>Office Theme</vt:lpstr>
      <vt:lpstr> Lecture 9  Socket Programming</vt:lpstr>
      <vt:lpstr>Socket API</vt:lpstr>
      <vt:lpstr>Communications through Socket Interface</vt:lpstr>
      <vt:lpstr>Stream mode of service</vt:lpstr>
      <vt:lpstr>Client &amp; Server Differences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Socket Calls for Connection-Oriented Mode</vt:lpstr>
      <vt:lpstr>Example: TCP Echo Server</vt:lpstr>
      <vt:lpstr>Example: TCP Echo Client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Socket Calls for Connection-Less Mode </vt:lpstr>
      <vt:lpstr>Example: UDP Echo Server</vt:lpstr>
      <vt:lpstr>Example: UDP Echo Client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36</cp:revision>
  <dcterms:created xsi:type="dcterms:W3CDTF">2020-07-03T17:09:21Z</dcterms:created>
  <dcterms:modified xsi:type="dcterms:W3CDTF">2020-08-10T16:05:04Z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