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9070D-D3FF-4AD5-9801-709B6A2CF70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E4C85-DC5E-4D0F-ACA0-B2A46152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19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52CB0F-75F3-48F7-A51E-E31A86231BF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7912" cy="34639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95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951D97-F748-47FC-B85F-1C4FD114448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7912" cy="346392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413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3C70F0-F594-4FFF-AEC4-26CE91DE3BED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7912" cy="34639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10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Flooding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484313"/>
            <a:ext cx="11129210" cy="41148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Send a packet to all nodes in a network</a:t>
            </a:r>
          </a:p>
          <a:p>
            <a:pPr eaLnBrk="1" hangingPunct="1"/>
            <a:r>
              <a:rPr lang="en-US" altLang="en-US" dirty="0"/>
              <a:t>No routing tables available</a:t>
            </a:r>
          </a:p>
          <a:p>
            <a:pPr eaLnBrk="1" hangingPunct="1"/>
            <a:r>
              <a:rPr lang="en-US" altLang="en-US" dirty="0"/>
              <a:t>Need to broadcast packet to all nodes (e.g. to propagate link state information)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Approach</a:t>
            </a:r>
          </a:p>
          <a:p>
            <a:pPr eaLnBrk="1" hangingPunct="1"/>
            <a:r>
              <a:rPr lang="en-US" altLang="en-US" dirty="0"/>
              <a:t>Send packet on all ports except one where it arrived</a:t>
            </a:r>
          </a:p>
          <a:p>
            <a:pPr eaLnBrk="1" hangingPunct="1"/>
            <a:r>
              <a:rPr lang="en-US" altLang="en-US" dirty="0"/>
              <a:t>Exponential growth in packet transmissions</a:t>
            </a:r>
          </a:p>
        </p:txBody>
      </p:sp>
    </p:spTree>
    <p:extLst>
      <p:ext uri="{BB962C8B-B14F-4D97-AF65-F5344CB8AC3E}">
        <p14:creationId xmlns:p14="http://schemas.microsoft.com/office/powerpoint/2010/main" val="145329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37"/>
          <p:cNvGrpSpPr>
            <a:grpSpLocks/>
          </p:cNvGrpSpPr>
          <p:nvPr/>
        </p:nvGrpSpPr>
        <p:grpSpPr bwMode="auto">
          <a:xfrm>
            <a:off x="3265488" y="1492250"/>
            <a:ext cx="6469062" cy="3805238"/>
            <a:chOff x="1097" y="940"/>
            <a:chExt cx="4075" cy="2397"/>
          </a:xfrm>
        </p:grpSpPr>
        <p:sp>
          <p:nvSpPr>
            <p:cNvPr id="30724" name="Oval 4"/>
            <p:cNvSpPr>
              <a:spLocks noChangeArrowheads="1"/>
            </p:cNvSpPr>
            <p:nvPr/>
          </p:nvSpPr>
          <p:spPr bwMode="auto">
            <a:xfrm>
              <a:off x="1130" y="940"/>
              <a:ext cx="456" cy="456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25" name="Oval 5"/>
            <p:cNvSpPr>
              <a:spLocks noChangeArrowheads="1"/>
            </p:cNvSpPr>
            <p:nvPr/>
          </p:nvSpPr>
          <p:spPr bwMode="auto">
            <a:xfrm>
              <a:off x="1110" y="2720"/>
              <a:ext cx="459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26" name="Oval 6"/>
            <p:cNvSpPr>
              <a:spLocks noChangeArrowheads="1"/>
            </p:cNvSpPr>
            <p:nvPr/>
          </p:nvSpPr>
          <p:spPr bwMode="auto">
            <a:xfrm>
              <a:off x="3029" y="940"/>
              <a:ext cx="456" cy="456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27" name="Oval 7"/>
            <p:cNvSpPr>
              <a:spLocks noChangeArrowheads="1"/>
            </p:cNvSpPr>
            <p:nvPr/>
          </p:nvSpPr>
          <p:spPr bwMode="auto">
            <a:xfrm>
              <a:off x="3362" y="2881"/>
              <a:ext cx="458" cy="456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>
              <a:off x="1593" y="1157"/>
              <a:ext cx="1432" cy="2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2751" y="2003"/>
              <a:ext cx="456" cy="457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4713" y="1242"/>
              <a:ext cx="459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 flipH="1">
              <a:off x="3038" y="1383"/>
              <a:ext cx="130" cy="628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3057" y="2464"/>
              <a:ext cx="389" cy="48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3492" y="1173"/>
              <a:ext cx="1232" cy="22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Line 14"/>
            <p:cNvSpPr>
              <a:spLocks noChangeShapeType="1"/>
            </p:cNvSpPr>
            <p:nvPr/>
          </p:nvSpPr>
          <p:spPr bwMode="auto">
            <a:xfrm flipV="1">
              <a:off x="3762" y="1610"/>
              <a:ext cx="999" cy="134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 flipH="1" flipV="1">
              <a:off x="1536" y="3057"/>
              <a:ext cx="1836" cy="104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>
              <a:off x="1334" y="1400"/>
              <a:ext cx="2" cy="1330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Line 17"/>
            <p:cNvSpPr>
              <a:spLocks noChangeShapeType="1"/>
            </p:cNvSpPr>
            <p:nvPr/>
          </p:nvSpPr>
          <p:spPr bwMode="auto">
            <a:xfrm>
              <a:off x="1510" y="1314"/>
              <a:ext cx="1250" cy="80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Line 18"/>
            <p:cNvSpPr>
              <a:spLocks noChangeShapeType="1"/>
            </p:cNvSpPr>
            <p:nvPr/>
          </p:nvSpPr>
          <p:spPr bwMode="auto">
            <a:xfrm flipH="1">
              <a:off x="1519" y="2323"/>
              <a:ext cx="1223" cy="489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1301" y="1040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 b="1">
                  <a:solidFill>
                    <a:srgbClr val="000000"/>
                  </a:solidFill>
                </a:rPr>
                <a:t>1</a:t>
              </a:r>
              <a:endParaRPr lang="en-US" altLang="en-US" sz="2800" b="1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1277" y="284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2</a:t>
              </a:r>
              <a:endParaRPr lang="en-US" altLang="en-US" sz="2800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3186" y="1071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3</a:t>
              </a:r>
              <a:endParaRPr lang="en-US" altLang="en-US" sz="2800"/>
            </a:p>
          </p:txBody>
        </p:sp>
        <p:sp>
          <p:nvSpPr>
            <p:cNvPr id="30742" name="Rectangle 22"/>
            <p:cNvSpPr>
              <a:spLocks noChangeArrowheads="1"/>
            </p:cNvSpPr>
            <p:nvPr/>
          </p:nvSpPr>
          <p:spPr bwMode="auto">
            <a:xfrm>
              <a:off x="2927" y="211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4</a:t>
              </a:r>
              <a:endParaRPr lang="en-US" altLang="en-US" sz="2800"/>
            </a:p>
          </p:txBody>
        </p:sp>
        <p:sp>
          <p:nvSpPr>
            <p:cNvPr id="30743" name="Rectangle 23"/>
            <p:cNvSpPr>
              <a:spLocks noChangeArrowheads="1"/>
            </p:cNvSpPr>
            <p:nvPr/>
          </p:nvSpPr>
          <p:spPr bwMode="auto">
            <a:xfrm>
              <a:off x="3538" y="3006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5</a:t>
              </a:r>
              <a:endParaRPr lang="en-US" altLang="en-US" sz="2800"/>
            </a:p>
          </p:txBody>
        </p:sp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872" y="136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6</a:t>
              </a:r>
              <a:endParaRPr lang="en-US" altLang="en-US" sz="2800"/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1679" y="950"/>
              <a:ext cx="263" cy="117"/>
            </a:xfrm>
            <a:prstGeom prst="rect">
              <a:avLst/>
            </a:prstGeom>
            <a:solidFill>
              <a:schemeClr val="accent1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1114" y="1443"/>
              <a:ext cx="124" cy="247"/>
            </a:xfrm>
            <a:prstGeom prst="rect">
              <a:avLst/>
            </a:prstGeom>
            <a:solidFill>
              <a:schemeClr val="tx2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0747" name="Freeform 27"/>
            <p:cNvSpPr>
              <a:spLocks/>
            </p:cNvSpPr>
            <p:nvPr/>
          </p:nvSpPr>
          <p:spPr bwMode="auto">
            <a:xfrm>
              <a:off x="1708" y="1261"/>
              <a:ext cx="287" cy="243"/>
            </a:xfrm>
            <a:custGeom>
              <a:avLst/>
              <a:gdLst>
                <a:gd name="T0" fmla="*/ 8027 w 132"/>
                <a:gd name="T1" fmla="*/ 0 h 119"/>
                <a:gd name="T2" fmla="*/ 0 w 132"/>
                <a:gd name="T3" fmla="*/ 7255 h 119"/>
                <a:gd name="T4" fmla="*/ 22303 w 132"/>
                <a:gd name="T5" fmla="*/ 17619 h 119"/>
                <a:gd name="T6" fmla="*/ 30322 w 132"/>
                <a:gd name="T7" fmla="*/ 10361 h 119"/>
                <a:gd name="T8" fmla="*/ 8027 w 132"/>
                <a:gd name="T9" fmla="*/ 0 h 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119"/>
                <a:gd name="T17" fmla="*/ 132 w 132"/>
                <a:gd name="T18" fmla="*/ 119 h 1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119">
                  <a:moveTo>
                    <a:pt x="35" y="0"/>
                  </a:moveTo>
                  <a:lnTo>
                    <a:pt x="0" y="49"/>
                  </a:lnTo>
                  <a:lnTo>
                    <a:pt x="97" y="119"/>
                  </a:lnTo>
                  <a:lnTo>
                    <a:pt x="132" y="7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9900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2010" y="999"/>
              <a:ext cx="195" cy="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Freeform 29"/>
            <p:cNvSpPr>
              <a:spLocks/>
            </p:cNvSpPr>
            <p:nvPr/>
          </p:nvSpPr>
          <p:spPr bwMode="auto">
            <a:xfrm>
              <a:off x="2166" y="942"/>
              <a:ext cx="139" cy="114"/>
            </a:xfrm>
            <a:custGeom>
              <a:avLst/>
              <a:gdLst>
                <a:gd name="T0" fmla="*/ 0 w 64"/>
                <a:gd name="T1" fmla="*/ 8106 h 56"/>
                <a:gd name="T2" fmla="*/ 2315 w 64"/>
                <a:gd name="T3" fmla="*/ 4049 h 56"/>
                <a:gd name="T4" fmla="*/ 0 w 64"/>
                <a:gd name="T5" fmla="*/ 0 h 56"/>
                <a:gd name="T6" fmla="*/ 14599 w 64"/>
                <a:gd name="T7" fmla="*/ 4049 h 56"/>
                <a:gd name="T8" fmla="*/ 0 w 64"/>
                <a:gd name="T9" fmla="*/ 810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56"/>
                <a:gd name="T17" fmla="*/ 64 w 6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56">
                  <a:moveTo>
                    <a:pt x="0" y="56"/>
                  </a:moveTo>
                  <a:lnTo>
                    <a:pt x="10" y="28"/>
                  </a:lnTo>
                  <a:lnTo>
                    <a:pt x="0" y="0"/>
                  </a:lnTo>
                  <a:lnTo>
                    <a:pt x="64" y="28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Line 30"/>
            <p:cNvSpPr>
              <a:spLocks noChangeShapeType="1"/>
            </p:cNvSpPr>
            <p:nvPr/>
          </p:nvSpPr>
          <p:spPr bwMode="auto">
            <a:xfrm>
              <a:off x="1990" y="1488"/>
              <a:ext cx="115" cy="6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Freeform 31"/>
            <p:cNvSpPr>
              <a:spLocks/>
            </p:cNvSpPr>
            <p:nvPr/>
          </p:nvSpPr>
          <p:spPr bwMode="auto">
            <a:xfrm>
              <a:off x="2045" y="1492"/>
              <a:ext cx="150" cy="118"/>
            </a:xfrm>
            <a:custGeom>
              <a:avLst/>
              <a:gdLst>
                <a:gd name="T0" fmla="*/ 0 w 69"/>
                <a:gd name="T1" fmla="*/ 6805 h 58"/>
                <a:gd name="T2" fmla="*/ 5293 w 69"/>
                <a:gd name="T3" fmla="*/ 4177 h 58"/>
                <a:gd name="T4" fmla="*/ 6852 w 69"/>
                <a:gd name="T5" fmla="*/ 0 h 58"/>
                <a:gd name="T6" fmla="*/ 15833 w 69"/>
                <a:gd name="T7" fmla="*/ 8362 h 58"/>
                <a:gd name="T8" fmla="*/ 0 w 69"/>
                <a:gd name="T9" fmla="*/ 680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58"/>
                <a:gd name="T17" fmla="*/ 69 w 69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58">
                  <a:moveTo>
                    <a:pt x="0" y="47"/>
                  </a:moveTo>
                  <a:lnTo>
                    <a:pt x="23" y="29"/>
                  </a:lnTo>
                  <a:lnTo>
                    <a:pt x="30" y="0"/>
                  </a:lnTo>
                  <a:lnTo>
                    <a:pt x="69" y="58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Line 32"/>
            <p:cNvSpPr>
              <a:spLocks noChangeShapeType="1"/>
            </p:cNvSpPr>
            <p:nvPr/>
          </p:nvSpPr>
          <p:spPr bwMode="auto">
            <a:xfrm>
              <a:off x="1158" y="1749"/>
              <a:ext cx="2" cy="18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Freeform 33"/>
            <p:cNvSpPr>
              <a:spLocks/>
            </p:cNvSpPr>
            <p:nvPr/>
          </p:nvSpPr>
          <p:spPr bwMode="auto">
            <a:xfrm>
              <a:off x="1097" y="1896"/>
              <a:ext cx="120" cy="131"/>
            </a:xfrm>
            <a:custGeom>
              <a:avLst/>
              <a:gdLst>
                <a:gd name="T0" fmla="*/ 0 w 55"/>
                <a:gd name="T1" fmla="*/ 0 h 64"/>
                <a:gd name="T2" fmla="*/ 6574 w 55"/>
                <a:gd name="T3" fmla="*/ 1476 h 64"/>
                <a:gd name="T4" fmla="*/ 12962 w 55"/>
                <a:gd name="T5" fmla="*/ 0 h 64"/>
                <a:gd name="T6" fmla="*/ 6574 w 55"/>
                <a:gd name="T7" fmla="*/ 9641 h 64"/>
                <a:gd name="T8" fmla="*/ 0 w 55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64"/>
                <a:gd name="T17" fmla="*/ 55 w 55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64">
                  <a:moveTo>
                    <a:pt x="0" y="0"/>
                  </a:moveTo>
                  <a:lnTo>
                    <a:pt x="28" y="10"/>
                  </a:lnTo>
                  <a:lnTo>
                    <a:pt x="55" y="0"/>
                  </a:lnTo>
                  <a:lnTo>
                    <a:pt x="28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3" name="Text Box 35"/>
          <p:cNvSpPr txBox="1">
            <a:spLocks noChangeArrowheads="1"/>
          </p:cNvSpPr>
          <p:nvPr/>
        </p:nvSpPr>
        <p:spPr bwMode="auto">
          <a:xfrm>
            <a:off x="2395538" y="5878513"/>
            <a:ext cx="6138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Flooding is initiated from Node 1:  Hop 1 transmissions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r>
              <a:rPr lang="en-US" altLang="en-US" dirty="0"/>
              <a:t>Flooding (2)</a:t>
            </a:r>
          </a:p>
        </p:txBody>
      </p:sp>
    </p:spTree>
    <p:extLst>
      <p:ext uri="{BB962C8B-B14F-4D97-AF65-F5344CB8AC3E}">
        <p14:creationId xmlns:p14="http://schemas.microsoft.com/office/powerpoint/2010/main" val="337876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072"/>
          <p:cNvGrpSpPr>
            <a:grpSpLocks/>
          </p:cNvGrpSpPr>
          <p:nvPr/>
        </p:nvGrpSpPr>
        <p:grpSpPr bwMode="auto">
          <a:xfrm>
            <a:off x="3192464" y="1520826"/>
            <a:ext cx="6523037" cy="3806825"/>
            <a:chOff x="1051" y="958"/>
            <a:chExt cx="4109" cy="2398"/>
          </a:xfrm>
        </p:grpSpPr>
        <p:sp>
          <p:nvSpPr>
            <p:cNvPr id="32772" name="Oval 1027"/>
            <p:cNvSpPr>
              <a:spLocks noChangeArrowheads="1"/>
            </p:cNvSpPr>
            <p:nvPr/>
          </p:nvSpPr>
          <p:spPr bwMode="auto">
            <a:xfrm>
              <a:off x="1071" y="958"/>
              <a:ext cx="461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3" name="Oval 1028"/>
            <p:cNvSpPr>
              <a:spLocks noChangeArrowheads="1"/>
            </p:cNvSpPr>
            <p:nvPr/>
          </p:nvSpPr>
          <p:spPr bwMode="auto">
            <a:xfrm>
              <a:off x="1051" y="2737"/>
              <a:ext cx="464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4" name="Oval 1029"/>
            <p:cNvSpPr>
              <a:spLocks noChangeArrowheads="1"/>
            </p:cNvSpPr>
            <p:nvPr/>
          </p:nvSpPr>
          <p:spPr bwMode="auto">
            <a:xfrm>
              <a:off x="2992" y="958"/>
              <a:ext cx="462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5" name="Oval 1030"/>
            <p:cNvSpPr>
              <a:spLocks noChangeArrowheads="1"/>
            </p:cNvSpPr>
            <p:nvPr/>
          </p:nvSpPr>
          <p:spPr bwMode="auto">
            <a:xfrm>
              <a:off x="3329" y="2898"/>
              <a:ext cx="464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6" name="Line 1031"/>
            <p:cNvSpPr>
              <a:spLocks noChangeShapeType="1"/>
            </p:cNvSpPr>
            <p:nvPr/>
          </p:nvSpPr>
          <p:spPr bwMode="auto">
            <a:xfrm>
              <a:off x="1539" y="1175"/>
              <a:ext cx="1449" cy="2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Oval 1032"/>
            <p:cNvSpPr>
              <a:spLocks noChangeArrowheads="1"/>
            </p:cNvSpPr>
            <p:nvPr/>
          </p:nvSpPr>
          <p:spPr bwMode="auto">
            <a:xfrm>
              <a:off x="2711" y="2022"/>
              <a:ext cx="462" cy="456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8" name="Oval 1033"/>
            <p:cNvSpPr>
              <a:spLocks noChangeArrowheads="1"/>
            </p:cNvSpPr>
            <p:nvPr/>
          </p:nvSpPr>
          <p:spPr bwMode="auto">
            <a:xfrm>
              <a:off x="4696" y="1260"/>
              <a:ext cx="464" cy="458"/>
            </a:xfrm>
            <a:prstGeom prst="ellipse">
              <a:avLst/>
            </a:prstGeom>
            <a:solidFill>
              <a:schemeClr val="accent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79" name="Line 1034"/>
            <p:cNvSpPr>
              <a:spLocks noChangeShapeType="1"/>
            </p:cNvSpPr>
            <p:nvPr/>
          </p:nvSpPr>
          <p:spPr bwMode="auto">
            <a:xfrm flipH="1">
              <a:off x="3001" y="1401"/>
              <a:ext cx="132" cy="627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1035"/>
            <p:cNvSpPr>
              <a:spLocks noChangeShapeType="1"/>
            </p:cNvSpPr>
            <p:nvPr/>
          </p:nvSpPr>
          <p:spPr bwMode="auto">
            <a:xfrm>
              <a:off x="3021" y="2482"/>
              <a:ext cx="393" cy="488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1036"/>
            <p:cNvSpPr>
              <a:spLocks noChangeShapeType="1"/>
            </p:cNvSpPr>
            <p:nvPr/>
          </p:nvSpPr>
          <p:spPr bwMode="auto">
            <a:xfrm>
              <a:off x="3461" y="1209"/>
              <a:ext cx="1246" cy="209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Line 1037"/>
            <p:cNvSpPr>
              <a:spLocks noChangeShapeType="1"/>
            </p:cNvSpPr>
            <p:nvPr/>
          </p:nvSpPr>
          <p:spPr bwMode="auto">
            <a:xfrm flipV="1">
              <a:off x="3733" y="1628"/>
              <a:ext cx="1011" cy="1342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Line 1038"/>
            <p:cNvSpPr>
              <a:spLocks noChangeShapeType="1"/>
            </p:cNvSpPr>
            <p:nvPr/>
          </p:nvSpPr>
          <p:spPr bwMode="auto">
            <a:xfrm flipH="1" flipV="1">
              <a:off x="1482" y="3074"/>
              <a:ext cx="1858" cy="104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Line 1039"/>
            <p:cNvSpPr>
              <a:spLocks noChangeShapeType="1"/>
            </p:cNvSpPr>
            <p:nvPr/>
          </p:nvSpPr>
          <p:spPr bwMode="auto">
            <a:xfrm>
              <a:off x="1277" y="1424"/>
              <a:ext cx="3" cy="1323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Line 1040"/>
            <p:cNvSpPr>
              <a:spLocks noChangeShapeType="1"/>
            </p:cNvSpPr>
            <p:nvPr/>
          </p:nvSpPr>
          <p:spPr bwMode="auto">
            <a:xfrm>
              <a:off x="1447" y="1344"/>
              <a:ext cx="1273" cy="788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041"/>
            <p:cNvSpPr>
              <a:spLocks noChangeShapeType="1"/>
            </p:cNvSpPr>
            <p:nvPr/>
          </p:nvSpPr>
          <p:spPr bwMode="auto">
            <a:xfrm flipH="1">
              <a:off x="1464" y="2343"/>
              <a:ext cx="1238" cy="486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Rectangle 1042"/>
            <p:cNvSpPr>
              <a:spLocks noChangeArrowheads="1"/>
            </p:cNvSpPr>
            <p:nvPr/>
          </p:nvSpPr>
          <p:spPr bwMode="auto">
            <a:xfrm>
              <a:off x="1244" y="105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1</a:t>
              </a:r>
              <a:endParaRPr lang="en-US" altLang="en-US" sz="2800"/>
            </a:p>
          </p:txBody>
        </p:sp>
        <p:sp>
          <p:nvSpPr>
            <p:cNvPr id="32788" name="Rectangle 1043"/>
            <p:cNvSpPr>
              <a:spLocks noChangeArrowheads="1"/>
            </p:cNvSpPr>
            <p:nvPr/>
          </p:nvSpPr>
          <p:spPr bwMode="auto">
            <a:xfrm>
              <a:off x="1220" y="2866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 b="1">
                  <a:solidFill>
                    <a:srgbClr val="000000"/>
                  </a:solidFill>
                </a:rPr>
                <a:t>2</a:t>
              </a:r>
              <a:endParaRPr lang="en-US" altLang="en-US" sz="2800" b="1"/>
            </a:p>
          </p:txBody>
        </p:sp>
        <p:sp>
          <p:nvSpPr>
            <p:cNvPr id="32789" name="Rectangle 1044"/>
            <p:cNvSpPr>
              <a:spLocks noChangeArrowheads="1"/>
            </p:cNvSpPr>
            <p:nvPr/>
          </p:nvSpPr>
          <p:spPr bwMode="auto">
            <a:xfrm>
              <a:off x="3151" y="108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3</a:t>
              </a:r>
              <a:endParaRPr lang="en-US" altLang="en-US" sz="2800"/>
            </a:p>
          </p:txBody>
        </p:sp>
        <p:sp>
          <p:nvSpPr>
            <p:cNvPr id="32790" name="Rectangle 1045"/>
            <p:cNvSpPr>
              <a:spLocks noChangeArrowheads="1"/>
            </p:cNvSpPr>
            <p:nvPr/>
          </p:nvSpPr>
          <p:spPr bwMode="auto">
            <a:xfrm>
              <a:off x="2889" y="213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4</a:t>
              </a:r>
              <a:endParaRPr lang="en-US" altLang="en-US" sz="2800"/>
            </a:p>
          </p:txBody>
        </p:sp>
        <p:sp>
          <p:nvSpPr>
            <p:cNvPr id="32791" name="Rectangle 1046"/>
            <p:cNvSpPr>
              <a:spLocks noChangeArrowheads="1"/>
            </p:cNvSpPr>
            <p:nvPr/>
          </p:nvSpPr>
          <p:spPr bwMode="auto">
            <a:xfrm>
              <a:off x="3507" y="3023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5</a:t>
              </a:r>
              <a:endParaRPr lang="en-US" altLang="en-US" sz="2800"/>
            </a:p>
          </p:txBody>
        </p:sp>
        <p:sp>
          <p:nvSpPr>
            <p:cNvPr id="32792" name="Rectangle 1047"/>
            <p:cNvSpPr>
              <a:spLocks noChangeArrowheads="1"/>
            </p:cNvSpPr>
            <p:nvPr/>
          </p:nvSpPr>
          <p:spPr bwMode="auto">
            <a:xfrm>
              <a:off x="4857" y="138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>
                  <a:solidFill>
                    <a:srgbClr val="000000"/>
                  </a:solidFill>
                </a:rPr>
                <a:t>6</a:t>
              </a:r>
              <a:endParaRPr lang="en-US" altLang="en-US" sz="2800"/>
            </a:p>
          </p:txBody>
        </p:sp>
        <p:sp>
          <p:nvSpPr>
            <p:cNvPr id="32793" name="Rectangle 1048"/>
            <p:cNvSpPr>
              <a:spLocks noChangeArrowheads="1"/>
            </p:cNvSpPr>
            <p:nvPr/>
          </p:nvSpPr>
          <p:spPr bwMode="auto">
            <a:xfrm>
              <a:off x="1684" y="2894"/>
              <a:ext cx="266" cy="117"/>
            </a:xfrm>
            <a:prstGeom prst="rect">
              <a:avLst/>
            </a:prstGeom>
            <a:solidFill>
              <a:schemeClr val="tx2"/>
            </a:solidFill>
            <a:ln w="14288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Tx/>
                <a:buFont typeface="Wingdings" panose="05000000000000000000" pitchFamily="2" charset="2"/>
                <a:buNone/>
              </a:pPr>
              <a:endParaRPr lang="en-US" altLang="en-US" sz="2000"/>
            </a:p>
          </p:txBody>
        </p:sp>
        <p:sp>
          <p:nvSpPr>
            <p:cNvPr id="32794" name="Freeform 1049"/>
            <p:cNvSpPr>
              <a:spLocks/>
            </p:cNvSpPr>
            <p:nvPr/>
          </p:nvSpPr>
          <p:spPr bwMode="auto">
            <a:xfrm>
              <a:off x="3531" y="1023"/>
              <a:ext cx="281" cy="154"/>
            </a:xfrm>
            <a:custGeom>
              <a:avLst/>
              <a:gdLst>
                <a:gd name="T0" fmla="*/ 2044 w 128"/>
                <a:gd name="T1" fmla="*/ 0 h 75"/>
                <a:gd name="T2" fmla="*/ 0 w 128"/>
                <a:gd name="T3" fmla="*/ 8762 h 75"/>
                <a:gd name="T4" fmla="*/ 29220 w 128"/>
                <a:gd name="T5" fmla="*/ 11540 h 75"/>
                <a:gd name="T6" fmla="*/ 31476 w 128"/>
                <a:gd name="T7" fmla="*/ 2918 h 75"/>
                <a:gd name="T8" fmla="*/ 2044 w 128"/>
                <a:gd name="T9" fmla="*/ 0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75"/>
                <a:gd name="T17" fmla="*/ 128 w 128"/>
                <a:gd name="T18" fmla="*/ 75 h 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75">
                  <a:moveTo>
                    <a:pt x="8" y="0"/>
                  </a:moveTo>
                  <a:lnTo>
                    <a:pt x="0" y="57"/>
                  </a:lnTo>
                  <a:lnTo>
                    <a:pt x="119" y="75"/>
                  </a:lnTo>
                  <a:lnTo>
                    <a:pt x="128" y="1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1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1050"/>
            <p:cNvSpPr>
              <a:spLocks/>
            </p:cNvSpPr>
            <p:nvPr/>
          </p:nvSpPr>
          <p:spPr bwMode="auto">
            <a:xfrm>
              <a:off x="2898" y="1401"/>
              <a:ext cx="169" cy="262"/>
            </a:xfrm>
            <a:custGeom>
              <a:avLst/>
              <a:gdLst>
                <a:gd name="T0" fmla="*/ 18893 w 77"/>
                <a:gd name="T1" fmla="*/ 1476 h 128"/>
                <a:gd name="T2" fmla="*/ 4938 w 77"/>
                <a:gd name="T3" fmla="*/ 0 h 128"/>
                <a:gd name="T4" fmla="*/ 0 w 77"/>
                <a:gd name="T5" fmla="*/ 17777 h 128"/>
                <a:gd name="T6" fmla="*/ 13946 w 77"/>
                <a:gd name="T7" fmla="*/ 19251 h 128"/>
                <a:gd name="T8" fmla="*/ 18893 w 77"/>
                <a:gd name="T9" fmla="*/ 1476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128"/>
                <a:gd name="T17" fmla="*/ 77 w 77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128">
                  <a:moveTo>
                    <a:pt x="77" y="10"/>
                  </a:moveTo>
                  <a:lnTo>
                    <a:pt x="20" y="0"/>
                  </a:lnTo>
                  <a:lnTo>
                    <a:pt x="0" y="118"/>
                  </a:lnTo>
                  <a:lnTo>
                    <a:pt x="57" y="128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chemeClr val="accent1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Freeform 1051"/>
            <p:cNvSpPr>
              <a:spLocks/>
            </p:cNvSpPr>
            <p:nvPr/>
          </p:nvSpPr>
          <p:spPr bwMode="auto">
            <a:xfrm>
              <a:off x="3085" y="1751"/>
              <a:ext cx="169" cy="261"/>
            </a:xfrm>
            <a:custGeom>
              <a:avLst/>
              <a:gdLst>
                <a:gd name="T0" fmla="*/ 18893 w 77"/>
                <a:gd name="T1" fmla="*/ 1297 h 128"/>
                <a:gd name="T2" fmla="*/ 5149 w 77"/>
                <a:gd name="T3" fmla="*/ 0 h 128"/>
                <a:gd name="T4" fmla="*/ 0 w 77"/>
                <a:gd name="T5" fmla="*/ 17306 h 128"/>
                <a:gd name="T6" fmla="*/ 13946 w 77"/>
                <a:gd name="T7" fmla="*/ 18751 h 128"/>
                <a:gd name="T8" fmla="*/ 18893 w 77"/>
                <a:gd name="T9" fmla="*/ 1297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128"/>
                <a:gd name="T17" fmla="*/ 77 w 77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128">
                  <a:moveTo>
                    <a:pt x="77" y="9"/>
                  </a:moveTo>
                  <a:lnTo>
                    <a:pt x="21" y="0"/>
                  </a:lnTo>
                  <a:lnTo>
                    <a:pt x="0" y="118"/>
                  </a:lnTo>
                  <a:lnTo>
                    <a:pt x="57" y="128"/>
                  </a:lnTo>
                  <a:lnTo>
                    <a:pt x="77" y="9"/>
                  </a:lnTo>
                  <a:close/>
                </a:path>
              </a:pathLst>
            </a:custGeom>
            <a:solidFill>
              <a:srgbClr val="FF9900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Freeform 1052"/>
            <p:cNvSpPr>
              <a:spLocks/>
            </p:cNvSpPr>
            <p:nvPr/>
          </p:nvSpPr>
          <p:spPr bwMode="auto">
            <a:xfrm>
              <a:off x="3151" y="2406"/>
              <a:ext cx="252" cy="274"/>
            </a:xfrm>
            <a:custGeom>
              <a:avLst/>
              <a:gdLst>
                <a:gd name="T0" fmla="*/ 12383 w 115"/>
                <a:gd name="T1" fmla="*/ 0 h 134"/>
                <a:gd name="T2" fmla="*/ 0 w 115"/>
                <a:gd name="T3" fmla="*/ 4899 h 134"/>
                <a:gd name="T4" fmla="*/ 15519 w 115"/>
                <a:gd name="T5" fmla="*/ 20014 h 134"/>
                <a:gd name="T6" fmla="*/ 27893 w 115"/>
                <a:gd name="T7" fmla="*/ 15123 h 134"/>
                <a:gd name="T8" fmla="*/ 12383 w 115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134"/>
                <a:gd name="T17" fmla="*/ 115 w 115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134">
                  <a:moveTo>
                    <a:pt x="51" y="0"/>
                  </a:moveTo>
                  <a:lnTo>
                    <a:pt x="0" y="33"/>
                  </a:lnTo>
                  <a:lnTo>
                    <a:pt x="64" y="134"/>
                  </a:lnTo>
                  <a:lnTo>
                    <a:pt x="115" y="10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9900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Freeform 1053"/>
            <p:cNvSpPr>
              <a:spLocks/>
            </p:cNvSpPr>
            <p:nvPr/>
          </p:nvSpPr>
          <p:spPr bwMode="auto">
            <a:xfrm>
              <a:off x="2267" y="2171"/>
              <a:ext cx="297" cy="219"/>
            </a:xfrm>
            <a:custGeom>
              <a:avLst/>
              <a:gdLst>
                <a:gd name="T0" fmla="*/ 0 w 135"/>
                <a:gd name="T1" fmla="*/ 8299 h 107"/>
                <a:gd name="T2" fmla="*/ 6699 w 135"/>
                <a:gd name="T3" fmla="*/ 16095 h 107"/>
                <a:gd name="T4" fmla="*/ 33658 w 135"/>
                <a:gd name="T5" fmla="*/ 7929 h 107"/>
                <a:gd name="T6" fmla="*/ 27012 w 135"/>
                <a:gd name="T7" fmla="*/ 0 h 107"/>
                <a:gd name="T8" fmla="*/ 0 w 135"/>
                <a:gd name="T9" fmla="*/ 8299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107"/>
                <a:gd name="T17" fmla="*/ 135 w 135"/>
                <a:gd name="T18" fmla="*/ 107 h 1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107">
                  <a:moveTo>
                    <a:pt x="0" y="55"/>
                  </a:moveTo>
                  <a:lnTo>
                    <a:pt x="27" y="107"/>
                  </a:lnTo>
                  <a:lnTo>
                    <a:pt x="135" y="53"/>
                  </a:lnTo>
                  <a:lnTo>
                    <a:pt x="108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9900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1054"/>
            <p:cNvSpPr>
              <a:spLocks/>
            </p:cNvSpPr>
            <p:nvPr/>
          </p:nvSpPr>
          <p:spPr bwMode="auto">
            <a:xfrm>
              <a:off x="1480" y="2504"/>
              <a:ext cx="297" cy="217"/>
            </a:xfrm>
            <a:custGeom>
              <a:avLst/>
              <a:gdLst>
                <a:gd name="T0" fmla="*/ 0 w 135"/>
                <a:gd name="T1" fmla="*/ 8168 h 106"/>
                <a:gd name="T2" fmla="*/ 6699 w 135"/>
                <a:gd name="T3" fmla="*/ 15968 h 106"/>
                <a:gd name="T4" fmla="*/ 33658 w 135"/>
                <a:gd name="T5" fmla="*/ 7800 h 106"/>
                <a:gd name="T6" fmla="*/ 27012 w 135"/>
                <a:gd name="T7" fmla="*/ 0 h 106"/>
                <a:gd name="T8" fmla="*/ 0 w 135"/>
                <a:gd name="T9" fmla="*/ 8168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106"/>
                <a:gd name="T17" fmla="*/ 135 w 135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106">
                  <a:moveTo>
                    <a:pt x="0" y="54"/>
                  </a:moveTo>
                  <a:lnTo>
                    <a:pt x="27" y="106"/>
                  </a:lnTo>
                  <a:lnTo>
                    <a:pt x="135" y="52"/>
                  </a:lnTo>
                  <a:lnTo>
                    <a:pt x="108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2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Line 1055"/>
            <p:cNvSpPr>
              <a:spLocks noChangeShapeType="1"/>
            </p:cNvSpPr>
            <p:nvPr/>
          </p:nvSpPr>
          <p:spPr bwMode="auto">
            <a:xfrm>
              <a:off x="3817" y="1121"/>
              <a:ext cx="156" cy="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1056"/>
            <p:cNvSpPr>
              <a:spLocks/>
            </p:cNvSpPr>
            <p:nvPr/>
          </p:nvSpPr>
          <p:spPr bwMode="auto">
            <a:xfrm>
              <a:off x="3929" y="1093"/>
              <a:ext cx="149" cy="108"/>
            </a:xfrm>
            <a:custGeom>
              <a:avLst/>
              <a:gdLst>
                <a:gd name="T0" fmla="*/ 0 w 68"/>
                <a:gd name="T1" fmla="*/ 7723 h 53"/>
                <a:gd name="T2" fmla="*/ 3640 w 68"/>
                <a:gd name="T3" fmla="*/ 4069 h 53"/>
                <a:gd name="T4" fmla="*/ 2881 w 68"/>
                <a:gd name="T5" fmla="*/ 0 h 53"/>
                <a:gd name="T6" fmla="*/ 16454 w 68"/>
                <a:gd name="T7" fmla="*/ 5863 h 53"/>
                <a:gd name="T8" fmla="*/ 0 w 68"/>
                <a:gd name="T9" fmla="*/ 7723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53"/>
                <a:gd name="T17" fmla="*/ 68 w 68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53">
                  <a:moveTo>
                    <a:pt x="0" y="53"/>
                  </a:moveTo>
                  <a:lnTo>
                    <a:pt x="15" y="28"/>
                  </a:lnTo>
                  <a:lnTo>
                    <a:pt x="12" y="0"/>
                  </a:lnTo>
                  <a:lnTo>
                    <a:pt x="68" y="4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Line 1057"/>
            <p:cNvSpPr>
              <a:spLocks noChangeShapeType="1"/>
            </p:cNvSpPr>
            <p:nvPr/>
          </p:nvSpPr>
          <p:spPr bwMode="auto">
            <a:xfrm flipH="1">
              <a:off x="2893" y="1697"/>
              <a:ext cx="25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Freeform 1058"/>
            <p:cNvSpPr>
              <a:spLocks/>
            </p:cNvSpPr>
            <p:nvPr/>
          </p:nvSpPr>
          <p:spPr bwMode="auto">
            <a:xfrm>
              <a:off x="2841" y="1787"/>
              <a:ext cx="120" cy="137"/>
            </a:xfrm>
            <a:custGeom>
              <a:avLst/>
              <a:gdLst>
                <a:gd name="T0" fmla="*/ 0 w 55"/>
                <a:gd name="T1" fmla="*/ 0 h 67"/>
                <a:gd name="T2" fmla="*/ 6135 w 55"/>
                <a:gd name="T3" fmla="*/ 2112 h 67"/>
                <a:gd name="T4" fmla="*/ 12962 w 55"/>
                <a:gd name="T5" fmla="*/ 1172 h 67"/>
                <a:gd name="T6" fmla="*/ 4193 w 55"/>
                <a:gd name="T7" fmla="*/ 10017 h 67"/>
                <a:gd name="T8" fmla="*/ 0 w 55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67"/>
                <a:gd name="T17" fmla="*/ 55 w 5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67">
                  <a:moveTo>
                    <a:pt x="0" y="0"/>
                  </a:moveTo>
                  <a:lnTo>
                    <a:pt x="26" y="14"/>
                  </a:lnTo>
                  <a:lnTo>
                    <a:pt x="55" y="8"/>
                  </a:lnTo>
                  <a:lnTo>
                    <a:pt x="18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Line 1059"/>
            <p:cNvSpPr>
              <a:spLocks noChangeShapeType="1"/>
            </p:cNvSpPr>
            <p:nvPr/>
          </p:nvSpPr>
          <p:spPr bwMode="auto">
            <a:xfrm flipV="1">
              <a:off x="3179" y="1567"/>
              <a:ext cx="20" cy="1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Freeform 1060"/>
            <p:cNvSpPr>
              <a:spLocks/>
            </p:cNvSpPr>
            <p:nvPr/>
          </p:nvSpPr>
          <p:spPr bwMode="auto">
            <a:xfrm>
              <a:off x="3133" y="1471"/>
              <a:ext cx="121" cy="137"/>
            </a:xfrm>
            <a:custGeom>
              <a:avLst/>
              <a:gdLst>
                <a:gd name="T0" fmla="*/ 13702 w 55"/>
                <a:gd name="T1" fmla="*/ 10017 h 67"/>
                <a:gd name="T2" fmla="*/ 7260 w 55"/>
                <a:gd name="T3" fmla="*/ 7899 h 67"/>
                <a:gd name="T4" fmla="*/ 0 w 55"/>
                <a:gd name="T5" fmla="*/ 8831 h 67"/>
                <a:gd name="T6" fmla="*/ 9530 w 55"/>
                <a:gd name="T7" fmla="*/ 0 h 67"/>
                <a:gd name="T8" fmla="*/ 13702 w 55"/>
                <a:gd name="T9" fmla="*/ 1001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67"/>
                <a:gd name="T17" fmla="*/ 55 w 5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67">
                  <a:moveTo>
                    <a:pt x="55" y="67"/>
                  </a:moveTo>
                  <a:lnTo>
                    <a:pt x="29" y="53"/>
                  </a:lnTo>
                  <a:lnTo>
                    <a:pt x="0" y="59"/>
                  </a:lnTo>
                  <a:lnTo>
                    <a:pt x="38" y="0"/>
                  </a:lnTo>
                  <a:lnTo>
                    <a:pt x="55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Line 1061"/>
            <p:cNvSpPr>
              <a:spLocks noChangeShapeType="1"/>
            </p:cNvSpPr>
            <p:nvPr/>
          </p:nvSpPr>
          <p:spPr bwMode="auto">
            <a:xfrm flipH="1">
              <a:off x="2166" y="2343"/>
              <a:ext cx="114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Freeform 1062"/>
            <p:cNvSpPr>
              <a:spLocks/>
            </p:cNvSpPr>
            <p:nvPr/>
          </p:nvSpPr>
          <p:spPr bwMode="auto">
            <a:xfrm>
              <a:off x="2073" y="2333"/>
              <a:ext cx="152" cy="114"/>
            </a:xfrm>
            <a:custGeom>
              <a:avLst/>
              <a:gdLst>
                <a:gd name="T0" fmla="*/ 10832 w 69"/>
                <a:gd name="T1" fmla="*/ 0 h 56"/>
                <a:gd name="T2" fmla="*/ 12123 w 69"/>
                <a:gd name="T3" fmla="*/ 4326 h 56"/>
                <a:gd name="T4" fmla="*/ 17383 w 69"/>
                <a:gd name="T5" fmla="*/ 7127 h 56"/>
                <a:gd name="T6" fmla="*/ 0 w 69"/>
                <a:gd name="T7" fmla="*/ 8106 h 56"/>
                <a:gd name="T8" fmla="*/ 10832 w 69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56"/>
                <a:gd name="T17" fmla="*/ 69 w 6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56">
                  <a:moveTo>
                    <a:pt x="43" y="0"/>
                  </a:moveTo>
                  <a:lnTo>
                    <a:pt x="48" y="30"/>
                  </a:lnTo>
                  <a:lnTo>
                    <a:pt x="69" y="49"/>
                  </a:lnTo>
                  <a:lnTo>
                    <a:pt x="0" y="5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Line 1063"/>
            <p:cNvSpPr>
              <a:spLocks noChangeShapeType="1"/>
            </p:cNvSpPr>
            <p:nvPr/>
          </p:nvSpPr>
          <p:spPr bwMode="auto">
            <a:xfrm flipV="1">
              <a:off x="1585" y="2416"/>
              <a:ext cx="14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Freeform 1064"/>
            <p:cNvSpPr>
              <a:spLocks/>
            </p:cNvSpPr>
            <p:nvPr/>
          </p:nvSpPr>
          <p:spPr bwMode="auto">
            <a:xfrm>
              <a:off x="1678" y="2378"/>
              <a:ext cx="151" cy="106"/>
            </a:xfrm>
            <a:custGeom>
              <a:avLst/>
              <a:gdLst>
                <a:gd name="T0" fmla="*/ 5272 w 69"/>
                <a:gd name="T1" fmla="*/ 7595 h 52"/>
                <a:gd name="T2" fmla="*/ 4823 w 69"/>
                <a:gd name="T3" fmla="*/ 3245 h 52"/>
                <a:gd name="T4" fmla="*/ 0 w 69"/>
                <a:gd name="T5" fmla="*/ 279 h 52"/>
                <a:gd name="T6" fmla="*/ 16562 w 69"/>
                <a:gd name="T7" fmla="*/ 0 h 52"/>
                <a:gd name="T8" fmla="*/ 5272 w 69"/>
                <a:gd name="T9" fmla="*/ 7595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52"/>
                <a:gd name="T17" fmla="*/ 69 w 6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52">
                  <a:moveTo>
                    <a:pt x="22" y="52"/>
                  </a:moveTo>
                  <a:lnTo>
                    <a:pt x="20" y="22"/>
                  </a:lnTo>
                  <a:lnTo>
                    <a:pt x="0" y="2"/>
                  </a:lnTo>
                  <a:lnTo>
                    <a:pt x="69" y="0"/>
                  </a:lnTo>
                  <a:lnTo>
                    <a:pt x="22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Line 1065"/>
            <p:cNvSpPr>
              <a:spLocks noChangeShapeType="1"/>
            </p:cNvSpPr>
            <p:nvPr/>
          </p:nvSpPr>
          <p:spPr bwMode="auto">
            <a:xfrm>
              <a:off x="2036" y="2970"/>
              <a:ext cx="193" cy="1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Freeform 1066"/>
            <p:cNvSpPr>
              <a:spLocks/>
            </p:cNvSpPr>
            <p:nvPr/>
          </p:nvSpPr>
          <p:spPr bwMode="auto">
            <a:xfrm>
              <a:off x="2190" y="2921"/>
              <a:ext cx="145" cy="114"/>
            </a:xfrm>
            <a:custGeom>
              <a:avLst/>
              <a:gdLst>
                <a:gd name="T0" fmla="*/ 0 w 66"/>
                <a:gd name="T1" fmla="*/ 8106 h 56"/>
                <a:gd name="T2" fmla="*/ 2915 w 66"/>
                <a:gd name="T3" fmla="*/ 4194 h 56"/>
                <a:gd name="T4" fmla="*/ 1230 w 66"/>
                <a:gd name="T5" fmla="*/ 0 h 56"/>
                <a:gd name="T6" fmla="*/ 16328 w 66"/>
                <a:gd name="T7" fmla="*/ 4625 h 56"/>
                <a:gd name="T8" fmla="*/ 0 w 66"/>
                <a:gd name="T9" fmla="*/ 810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56"/>
                <a:gd name="T17" fmla="*/ 66 w 66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56">
                  <a:moveTo>
                    <a:pt x="0" y="56"/>
                  </a:moveTo>
                  <a:lnTo>
                    <a:pt x="12" y="29"/>
                  </a:lnTo>
                  <a:lnTo>
                    <a:pt x="5" y="0"/>
                  </a:lnTo>
                  <a:lnTo>
                    <a:pt x="66" y="32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Line 1067"/>
            <p:cNvSpPr>
              <a:spLocks noChangeShapeType="1"/>
            </p:cNvSpPr>
            <p:nvPr/>
          </p:nvSpPr>
          <p:spPr bwMode="auto">
            <a:xfrm>
              <a:off x="3386" y="2429"/>
              <a:ext cx="112" cy="16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Freeform 1068"/>
            <p:cNvSpPr>
              <a:spLocks/>
            </p:cNvSpPr>
            <p:nvPr/>
          </p:nvSpPr>
          <p:spPr bwMode="auto">
            <a:xfrm>
              <a:off x="3428" y="2531"/>
              <a:ext cx="127" cy="143"/>
            </a:xfrm>
            <a:custGeom>
              <a:avLst/>
              <a:gdLst>
                <a:gd name="T0" fmla="*/ 0 w 58"/>
                <a:gd name="T1" fmla="*/ 4441 h 70"/>
                <a:gd name="T2" fmla="*/ 7053 w 58"/>
                <a:gd name="T3" fmla="*/ 3557 h 70"/>
                <a:gd name="T4" fmla="*/ 11382 w 58"/>
                <a:gd name="T5" fmla="*/ 0 h 70"/>
                <a:gd name="T6" fmla="*/ 14005 w 58"/>
                <a:gd name="T7" fmla="*/ 10400 h 70"/>
                <a:gd name="T8" fmla="*/ 0 w 58"/>
                <a:gd name="T9" fmla="*/ 4441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70"/>
                <a:gd name="T17" fmla="*/ 58 w 58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70">
                  <a:moveTo>
                    <a:pt x="0" y="30"/>
                  </a:moveTo>
                  <a:lnTo>
                    <a:pt x="29" y="24"/>
                  </a:lnTo>
                  <a:lnTo>
                    <a:pt x="47" y="0"/>
                  </a:lnTo>
                  <a:lnTo>
                    <a:pt x="58" y="7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1" name="Text Box 1071"/>
          <p:cNvSpPr txBox="1">
            <a:spLocks noChangeArrowheads="1"/>
          </p:cNvSpPr>
          <p:nvPr/>
        </p:nvSpPr>
        <p:spPr bwMode="auto">
          <a:xfrm>
            <a:off x="2547938" y="6030913"/>
            <a:ext cx="6138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Flooding is initiated from Node 1:  Hop 2 transmissions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r>
              <a:rPr lang="en-US" altLang="en-US" dirty="0"/>
              <a:t>Flooding (3)</a:t>
            </a:r>
          </a:p>
        </p:txBody>
      </p:sp>
    </p:spTree>
    <p:extLst>
      <p:ext uri="{BB962C8B-B14F-4D97-AF65-F5344CB8AC3E}">
        <p14:creationId xmlns:p14="http://schemas.microsoft.com/office/powerpoint/2010/main" val="179075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1027"/>
          <p:cNvSpPr>
            <a:spLocks noChangeArrowheads="1"/>
          </p:cNvSpPr>
          <p:nvPr/>
        </p:nvSpPr>
        <p:spPr bwMode="auto">
          <a:xfrm>
            <a:off x="3268663" y="1444625"/>
            <a:ext cx="723900" cy="731838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19" name="Oval 1028"/>
          <p:cNvSpPr>
            <a:spLocks noChangeArrowheads="1"/>
          </p:cNvSpPr>
          <p:nvPr/>
        </p:nvSpPr>
        <p:spPr bwMode="auto">
          <a:xfrm>
            <a:off x="3236914" y="4295776"/>
            <a:ext cx="727075" cy="728663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20" name="Oval 1029"/>
          <p:cNvSpPr>
            <a:spLocks noChangeArrowheads="1"/>
          </p:cNvSpPr>
          <p:nvPr/>
        </p:nvSpPr>
        <p:spPr bwMode="auto">
          <a:xfrm>
            <a:off x="6283325" y="1444625"/>
            <a:ext cx="723900" cy="731838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21" name="Oval 1030"/>
          <p:cNvSpPr>
            <a:spLocks noChangeArrowheads="1"/>
          </p:cNvSpPr>
          <p:nvPr/>
        </p:nvSpPr>
        <p:spPr bwMode="auto">
          <a:xfrm>
            <a:off x="6810376" y="4551364"/>
            <a:ext cx="728663" cy="731837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22" name="Line 1031"/>
          <p:cNvSpPr>
            <a:spLocks noChangeShapeType="1"/>
          </p:cNvSpPr>
          <p:nvPr/>
        </p:nvSpPr>
        <p:spPr bwMode="auto">
          <a:xfrm>
            <a:off x="4002088" y="1790701"/>
            <a:ext cx="2273300" cy="317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Oval 1032"/>
          <p:cNvSpPr>
            <a:spLocks noChangeArrowheads="1"/>
          </p:cNvSpPr>
          <p:nvPr/>
        </p:nvSpPr>
        <p:spPr bwMode="auto">
          <a:xfrm>
            <a:off x="5840414" y="3148013"/>
            <a:ext cx="725487" cy="728662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24" name="Oval 1033"/>
          <p:cNvSpPr>
            <a:spLocks noChangeArrowheads="1"/>
          </p:cNvSpPr>
          <p:nvPr/>
        </p:nvSpPr>
        <p:spPr bwMode="auto">
          <a:xfrm>
            <a:off x="8956676" y="1931988"/>
            <a:ext cx="727075" cy="728662"/>
          </a:xfrm>
          <a:prstGeom prst="ellipse">
            <a:avLst/>
          </a:prstGeom>
          <a:solidFill>
            <a:schemeClr val="accent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25" name="Line 1034"/>
          <p:cNvSpPr>
            <a:spLocks noChangeShapeType="1"/>
          </p:cNvSpPr>
          <p:nvPr/>
        </p:nvSpPr>
        <p:spPr bwMode="auto">
          <a:xfrm flipH="1">
            <a:off x="6296026" y="2154238"/>
            <a:ext cx="207963" cy="100330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35"/>
          <p:cNvSpPr>
            <a:spLocks noChangeShapeType="1"/>
          </p:cNvSpPr>
          <p:nvPr/>
        </p:nvSpPr>
        <p:spPr bwMode="auto">
          <a:xfrm>
            <a:off x="6327775" y="3883025"/>
            <a:ext cx="617538" cy="78263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036"/>
          <p:cNvSpPr>
            <a:spLocks noChangeShapeType="1"/>
          </p:cNvSpPr>
          <p:nvPr/>
        </p:nvSpPr>
        <p:spPr bwMode="auto">
          <a:xfrm>
            <a:off x="6972300" y="1820863"/>
            <a:ext cx="2000250" cy="3619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037"/>
          <p:cNvSpPr>
            <a:spLocks noChangeShapeType="1"/>
          </p:cNvSpPr>
          <p:nvPr/>
        </p:nvSpPr>
        <p:spPr bwMode="auto">
          <a:xfrm flipV="1">
            <a:off x="7445376" y="2517775"/>
            <a:ext cx="1585913" cy="214788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038"/>
          <p:cNvSpPr>
            <a:spLocks noChangeShapeType="1"/>
          </p:cNvSpPr>
          <p:nvPr/>
        </p:nvSpPr>
        <p:spPr bwMode="auto">
          <a:xfrm flipH="1" flipV="1">
            <a:off x="3913188" y="4832350"/>
            <a:ext cx="2914650" cy="16668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039"/>
          <p:cNvSpPr>
            <a:spLocks noChangeShapeType="1"/>
          </p:cNvSpPr>
          <p:nvPr/>
        </p:nvSpPr>
        <p:spPr bwMode="auto">
          <a:xfrm>
            <a:off x="3592514" y="2127251"/>
            <a:ext cx="3175" cy="218122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040"/>
          <p:cNvSpPr>
            <a:spLocks noChangeShapeType="1"/>
          </p:cNvSpPr>
          <p:nvPr/>
        </p:nvSpPr>
        <p:spPr bwMode="auto">
          <a:xfrm>
            <a:off x="3827464" y="2043113"/>
            <a:ext cx="2027237" cy="128111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041"/>
          <p:cNvSpPr>
            <a:spLocks noChangeShapeType="1"/>
          </p:cNvSpPr>
          <p:nvPr/>
        </p:nvSpPr>
        <p:spPr bwMode="auto">
          <a:xfrm flipH="1">
            <a:off x="3884613" y="3660775"/>
            <a:ext cx="1943100" cy="78263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Rectangle 1042"/>
          <p:cNvSpPr>
            <a:spLocks noChangeArrowheads="1"/>
          </p:cNvSpPr>
          <p:nvPr/>
        </p:nvSpPr>
        <p:spPr bwMode="auto">
          <a:xfrm>
            <a:off x="3540125" y="1604963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>
                <a:solidFill>
                  <a:srgbClr val="000000"/>
                </a:solidFill>
              </a:rPr>
              <a:t>1</a:t>
            </a:r>
            <a:endParaRPr lang="en-US" altLang="en-US" sz="2800"/>
          </a:p>
        </p:txBody>
      </p:sp>
      <p:sp>
        <p:nvSpPr>
          <p:cNvPr id="34834" name="Rectangle 1043"/>
          <p:cNvSpPr>
            <a:spLocks noChangeArrowheads="1"/>
          </p:cNvSpPr>
          <p:nvPr/>
        </p:nvSpPr>
        <p:spPr bwMode="auto">
          <a:xfrm>
            <a:off x="3502025" y="4498975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>
                <a:solidFill>
                  <a:srgbClr val="000000"/>
                </a:solidFill>
              </a:rPr>
              <a:t>2</a:t>
            </a:r>
            <a:endParaRPr lang="en-US" altLang="en-US" sz="2800"/>
          </a:p>
        </p:txBody>
      </p:sp>
      <p:sp>
        <p:nvSpPr>
          <p:cNvPr id="34835" name="Rectangle 1044"/>
          <p:cNvSpPr>
            <a:spLocks noChangeArrowheads="1"/>
          </p:cNvSpPr>
          <p:nvPr/>
        </p:nvSpPr>
        <p:spPr bwMode="auto">
          <a:xfrm>
            <a:off x="6530975" y="1654175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 b="1">
                <a:solidFill>
                  <a:srgbClr val="000000"/>
                </a:solidFill>
              </a:rPr>
              <a:t>3</a:t>
            </a:r>
            <a:endParaRPr lang="en-US" altLang="en-US" sz="2800" b="1"/>
          </a:p>
        </p:txBody>
      </p:sp>
      <p:sp>
        <p:nvSpPr>
          <p:cNvPr id="34836" name="Rectangle 1045"/>
          <p:cNvSpPr>
            <a:spLocks noChangeArrowheads="1"/>
          </p:cNvSpPr>
          <p:nvPr/>
        </p:nvSpPr>
        <p:spPr bwMode="auto">
          <a:xfrm>
            <a:off x="6119813" y="3327400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>
                <a:solidFill>
                  <a:srgbClr val="000000"/>
                </a:solidFill>
              </a:rPr>
              <a:t>4</a:t>
            </a:r>
            <a:endParaRPr lang="en-US" altLang="en-US" sz="2800"/>
          </a:p>
        </p:txBody>
      </p:sp>
      <p:sp>
        <p:nvSpPr>
          <p:cNvPr id="34837" name="Rectangle 1046"/>
          <p:cNvSpPr>
            <a:spLocks noChangeArrowheads="1"/>
          </p:cNvSpPr>
          <p:nvPr/>
        </p:nvSpPr>
        <p:spPr bwMode="auto">
          <a:xfrm>
            <a:off x="7089775" y="4749800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>
                <a:solidFill>
                  <a:srgbClr val="000000"/>
                </a:solidFill>
              </a:rPr>
              <a:t>5</a:t>
            </a:r>
            <a:endParaRPr lang="en-US" altLang="en-US" sz="2800"/>
          </a:p>
        </p:txBody>
      </p:sp>
      <p:sp>
        <p:nvSpPr>
          <p:cNvPr id="34838" name="Rectangle 1047"/>
          <p:cNvSpPr>
            <a:spLocks noChangeArrowheads="1"/>
          </p:cNvSpPr>
          <p:nvPr/>
        </p:nvSpPr>
        <p:spPr bwMode="auto">
          <a:xfrm>
            <a:off x="9207500" y="2127250"/>
            <a:ext cx="1362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900">
                <a:solidFill>
                  <a:srgbClr val="000000"/>
                </a:solidFill>
              </a:rPr>
              <a:t>6</a:t>
            </a:r>
            <a:endParaRPr lang="en-US" altLang="en-US" sz="2800"/>
          </a:p>
        </p:txBody>
      </p:sp>
      <p:sp>
        <p:nvSpPr>
          <p:cNvPr id="34839" name="Rectangle 1048"/>
          <p:cNvSpPr>
            <a:spLocks noChangeArrowheads="1"/>
          </p:cNvSpPr>
          <p:nvPr/>
        </p:nvSpPr>
        <p:spPr bwMode="auto">
          <a:xfrm>
            <a:off x="5789613" y="1490664"/>
            <a:ext cx="417512" cy="185737"/>
          </a:xfrm>
          <a:prstGeom prst="rect">
            <a:avLst/>
          </a:prstGeom>
          <a:solidFill>
            <a:srgbClr val="FF9900"/>
          </a:solidFill>
          <a:ln w="14288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40" name="Freeform 1049"/>
          <p:cNvSpPr>
            <a:spLocks/>
          </p:cNvSpPr>
          <p:nvPr/>
        </p:nvSpPr>
        <p:spPr bwMode="auto">
          <a:xfrm>
            <a:off x="7127876" y="1552575"/>
            <a:ext cx="441325" cy="241300"/>
          </a:xfrm>
          <a:custGeom>
            <a:avLst/>
            <a:gdLst>
              <a:gd name="T0" fmla="*/ 2147483646 w 128"/>
              <a:gd name="T1" fmla="*/ 0 h 74"/>
              <a:gd name="T2" fmla="*/ 0 w 128"/>
              <a:gd name="T3" fmla="*/ 2147483646 h 74"/>
              <a:gd name="T4" fmla="*/ 2147483646 w 128"/>
              <a:gd name="T5" fmla="*/ 2147483646 h 74"/>
              <a:gd name="T6" fmla="*/ 2147483646 w 128"/>
              <a:gd name="T7" fmla="*/ 2147483646 h 74"/>
              <a:gd name="T8" fmla="*/ 2147483646 w 128"/>
              <a:gd name="T9" fmla="*/ 0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8"/>
              <a:gd name="T16" fmla="*/ 0 h 74"/>
              <a:gd name="T17" fmla="*/ 128 w 128"/>
              <a:gd name="T18" fmla="*/ 74 h 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8" h="74">
                <a:moveTo>
                  <a:pt x="8" y="0"/>
                </a:moveTo>
                <a:lnTo>
                  <a:pt x="0" y="56"/>
                </a:lnTo>
                <a:lnTo>
                  <a:pt x="119" y="74"/>
                </a:lnTo>
                <a:lnTo>
                  <a:pt x="128" y="18"/>
                </a:lnTo>
                <a:lnTo>
                  <a:pt x="8" y="0"/>
                </a:lnTo>
                <a:close/>
              </a:path>
            </a:pathLst>
          </a:custGeom>
          <a:solidFill>
            <a:srgbClr val="FF9900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Rectangle 1050"/>
          <p:cNvSpPr>
            <a:spLocks noChangeArrowheads="1"/>
          </p:cNvSpPr>
          <p:nvPr/>
        </p:nvSpPr>
        <p:spPr bwMode="auto">
          <a:xfrm>
            <a:off x="3243263" y="3786189"/>
            <a:ext cx="196850" cy="395287"/>
          </a:xfrm>
          <a:prstGeom prst="rect">
            <a:avLst/>
          </a:prstGeom>
          <a:solidFill>
            <a:srgbClr val="FF9900"/>
          </a:solidFill>
          <a:ln w="14288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42" name="Freeform 1051"/>
          <p:cNvSpPr>
            <a:spLocks/>
          </p:cNvSpPr>
          <p:nvPr/>
        </p:nvSpPr>
        <p:spPr bwMode="auto">
          <a:xfrm>
            <a:off x="5186364" y="3157538"/>
            <a:ext cx="454025" cy="392112"/>
          </a:xfrm>
          <a:custGeom>
            <a:avLst/>
            <a:gdLst>
              <a:gd name="T0" fmla="*/ 2147483646 w 132"/>
              <a:gd name="T1" fmla="*/ 0 h 120"/>
              <a:gd name="T2" fmla="*/ 0 w 132"/>
              <a:gd name="T3" fmla="*/ 2147483646 h 120"/>
              <a:gd name="T4" fmla="*/ 2147483646 w 132"/>
              <a:gd name="T5" fmla="*/ 2147483646 h 120"/>
              <a:gd name="T6" fmla="*/ 2147483646 w 132"/>
              <a:gd name="T7" fmla="*/ 2147483646 h 120"/>
              <a:gd name="T8" fmla="*/ 2147483646 w 132"/>
              <a:gd name="T9" fmla="*/ 0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120"/>
              <a:gd name="T17" fmla="*/ 132 w 132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120">
                <a:moveTo>
                  <a:pt x="35" y="0"/>
                </a:moveTo>
                <a:lnTo>
                  <a:pt x="0" y="49"/>
                </a:lnTo>
                <a:lnTo>
                  <a:pt x="97" y="120"/>
                </a:lnTo>
                <a:lnTo>
                  <a:pt x="132" y="71"/>
                </a:lnTo>
                <a:lnTo>
                  <a:pt x="35" y="0"/>
                </a:lnTo>
                <a:close/>
              </a:path>
            </a:pathLst>
          </a:custGeom>
          <a:solidFill>
            <a:schemeClr val="tx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Freeform 1052"/>
          <p:cNvSpPr>
            <a:spLocks/>
          </p:cNvSpPr>
          <p:nvPr/>
        </p:nvSpPr>
        <p:spPr bwMode="auto">
          <a:xfrm>
            <a:off x="6399213" y="2740026"/>
            <a:ext cx="266700" cy="417513"/>
          </a:xfrm>
          <a:custGeom>
            <a:avLst/>
            <a:gdLst>
              <a:gd name="T0" fmla="*/ 2147483646 w 77"/>
              <a:gd name="T1" fmla="*/ 2147483646 h 128"/>
              <a:gd name="T2" fmla="*/ 2147483646 w 77"/>
              <a:gd name="T3" fmla="*/ 0 h 128"/>
              <a:gd name="T4" fmla="*/ 0 w 77"/>
              <a:gd name="T5" fmla="*/ 2147483646 h 128"/>
              <a:gd name="T6" fmla="*/ 2147483646 w 77"/>
              <a:gd name="T7" fmla="*/ 2147483646 h 128"/>
              <a:gd name="T8" fmla="*/ 2147483646 w 77"/>
              <a:gd name="T9" fmla="*/ 2147483646 h 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"/>
              <a:gd name="T16" fmla="*/ 0 h 128"/>
              <a:gd name="T17" fmla="*/ 77 w 77"/>
              <a:gd name="T18" fmla="*/ 128 h 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" h="128">
                <a:moveTo>
                  <a:pt x="77" y="10"/>
                </a:moveTo>
                <a:lnTo>
                  <a:pt x="20" y="0"/>
                </a:lnTo>
                <a:lnTo>
                  <a:pt x="0" y="119"/>
                </a:lnTo>
                <a:lnTo>
                  <a:pt x="56" y="128"/>
                </a:lnTo>
                <a:lnTo>
                  <a:pt x="77" y="10"/>
                </a:lnTo>
                <a:close/>
              </a:path>
            </a:pathLst>
          </a:custGeom>
          <a:solidFill>
            <a:schemeClr val="tx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Line 1053"/>
          <p:cNvSpPr>
            <a:spLocks noChangeShapeType="1"/>
          </p:cNvSpPr>
          <p:nvPr/>
        </p:nvSpPr>
        <p:spPr bwMode="auto">
          <a:xfrm>
            <a:off x="7666039" y="1735138"/>
            <a:ext cx="244475" cy="492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Freeform 1054"/>
          <p:cNvSpPr>
            <a:spLocks/>
          </p:cNvSpPr>
          <p:nvPr/>
        </p:nvSpPr>
        <p:spPr bwMode="auto">
          <a:xfrm>
            <a:off x="7842251" y="1685926"/>
            <a:ext cx="233363" cy="174625"/>
          </a:xfrm>
          <a:custGeom>
            <a:avLst/>
            <a:gdLst>
              <a:gd name="T0" fmla="*/ 0 w 68"/>
              <a:gd name="T1" fmla="*/ 2147483646 h 53"/>
              <a:gd name="T2" fmla="*/ 2147483646 w 68"/>
              <a:gd name="T3" fmla="*/ 2147483646 h 53"/>
              <a:gd name="T4" fmla="*/ 2147483646 w 68"/>
              <a:gd name="T5" fmla="*/ 0 h 53"/>
              <a:gd name="T6" fmla="*/ 2147483646 w 68"/>
              <a:gd name="T7" fmla="*/ 2147483646 h 53"/>
              <a:gd name="T8" fmla="*/ 0 w 68"/>
              <a:gd name="T9" fmla="*/ 2147483646 h 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8"/>
              <a:gd name="T16" fmla="*/ 0 h 53"/>
              <a:gd name="T17" fmla="*/ 68 w 68"/>
              <a:gd name="T18" fmla="*/ 53 h 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" h="53">
                <a:moveTo>
                  <a:pt x="0" y="53"/>
                </a:moveTo>
                <a:lnTo>
                  <a:pt x="15" y="29"/>
                </a:lnTo>
                <a:lnTo>
                  <a:pt x="11" y="0"/>
                </a:lnTo>
                <a:lnTo>
                  <a:pt x="68" y="41"/>
                </a:lnTo>
                <a:lnTo>
                  <a:pt x="0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6" name="Line 1055"/>
          <p:cNvSpPr>
            <a:spLocks noChangeShapeType="1"/>
          </p:cNvSpPr>
          <p:nvPr/>
        </p:nvSpPr>
        <p:spPr bwMode="auto">
          <a:xfrm flipH="1">
            <a:off x="5534025" y="1568451"/>
            <a:ext cx="196850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7" name="Freeform 1056"/>
          <p:cNvSpPr>
            <a:spLocks/>
          </p:cNvSpPr>
          <p:nvPr/>
        </p:nvSpPr>
        <p:spPr bwMode="auto">
          <a:xfrm>
            <a:off x="5368926" y="1477963"/>
            <a:ext cx="220663" cy="182562"/>
          </a:xfrm>
          <a:custGeom>
            <a:avLst/>
            <a:gdLst>
              <a:gd name="T0" fmla="*/ 2147483646 w 64"/>
              <a:gd name="T1" fmla="*/ 0 h 56"/>
              <a:gd name="T2" fmla="*/ 2147483646 w 64"/>
              <a:gd name="T3" fmla="*/ 2147483646 h 56"/>
              <a:gd name="T4" fmla="*/ 2147483646 w 64"/>
              <a:gd name="T5" fmla="*/ 2147483646 h 56"/>
              <a:gd name="T6" fmla="*/ 0 w 64"/>
              <a:gd name="T7" fmla="*/ 2147483646 h 56"/>
              <a:gd name="T8" fmla="*/ 2147483646 w 64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"/>
              <a:gd name="T16" fmla="*/ 0 h 56"/>
              <a:gd name="T17" fmla="*/ 64 w 64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" h="56">
                <a:moveTo>
                  <a:pt x="64" y="0"/>
                </a:moveTo>
                <a:lnTo>
                  <a:pt x="55" y="28"/>
                </a:lnTo>
                <a:lnTo>
                  <a:pt x="64" y="56"/>
                </a:lnTo>
                <a:lnTo>
                  <a:pt x="0" y="28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8" name="Freeform 1057"/>
          <p:cNvSpPr>
            <a:spLocks/>
          </p:cNvSpPr>
          <p:nvPr/>
        </p:nvSpPr>
        <p:spPr bwMode="auto">
          <a:xfrm>
            <a:off x="6386514" y="4429126"/>
            <a:ext cx="396875" cy="441325"/>
          </a:xfrm>
          <a:custGeom>
            <a:avLst/>
            <a:gdLst>
              <a:gd name="T0" fmla="*/ 2147483646 w 115"/>
              <a:gd name="T1" fmla="*/ 0 h 135"/>
              <a:gd name="T2" fmla="*/ 0 w 115"/>
              <a:gd name="T3" fmla="*/ 2147483646 h 135"/>
              <a:gd name="T4" fmla="*/ 2147483646 w 115"/>
              <a:gd name="T5" fmla="*/ 2147483646 h 135"/>
              <a:gd name="T6" fmla="*/ 2147483646 w 115"/>
              <a:gd name="T7" fmla="*/ 2147483646 h 135"/>
              <a:gd name="T8" fmla="*/ 2147483646 w 115"/>
              <a:gd name="T9" fmla="*/ 0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"/>
              <a:gd name="T16" fmla="*/ 0 h 135"/>
              <a:gd name="T17" fmla="*/ 115 w 115"/>
              <a:gd name="T18" fmla="*/ 135 h 1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" h="135">
                <a:moveTo>
                  <a:pt x="51" y="0"/>
                </a:moveTo>
                <a:lnTo>
                  <a:pt x="0" y="33"/>
                </a:lnTo>
                <a:lnTo>
                  <a:pt x="64" y="135"/>
                </a:lnTo>
                <a:lnTo>
                  <a:pt x="115" y="102"/>
                </a:lnTo>
                <a:lnTo>
                  <a:pt x="51" y="0"/>
                </a:lnTo>
                <a:close/>
              </a:path>
            </a:pathLst>
          </a:custGeom>
          <a:solidFill>
            <a:schemeClr val="tx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9" name="Freeform 1058"/>
          <p:cNvSpPr>
            <a:spLocks/>
          </p:cNvSpPr>
          <p:nvPr/>
        </p:nvSpPr>
        <p:spPr bwMode="auto">
          <a:xfrm>
            <a:off x="7610476" y="4321176"/>
            <a:ext cx="417513" cy="434975"/>
          </a:xfrm>
          <a:custGeom>
            <a:avLst/>
            <a:gdLst>
              <a:gd name="T0" fmla="*/ 0 w 121"/>
              <a:gd name="T1" fmla="*/ 2147483646 h 133"/>
              <a:gd name="T2" fmla="*/ 2147483646 w 121"/>
              <a:gd name="T3" fmla="*/ 2147483646 h 133"/>
              <a:gd name="T4" fmla="*/ 2147483646 w 121"/>
              <a:gd name="T5" fmla="*/ 2147483646 h 133"/>
              <a:gd name="T6" fmla="*/ 2147483646 w 121"/>
              <a:gd name="T7" fmla="*/ 0 h 133"/>
              <a:gd name="T8" fmla="*/ 0 w 121"/>
              <a:gd name="T9" fmla="*/ 2147483646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"/>
              <a:gd name="T16" fmla="*/ 0 h 133"/>
              <a:gd name="T17" fmla="*/ 121 w 121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" h="133">
                <a:moveTo>
                  <a:pt x="0" y="94"/>
                </a:moveTo>
                <a:lnTo>
                  <a:pt x="46" y="133"/>
                </a:lnTo>
                <a:lnTo>
                  <a:pt x="121" y="39"/>
                </a:lnTo>
                <a:lnTo>
                  <a:pt x="74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tx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0" name="Line 1059"/>
          <p:cNvSpPr>
            <a:spLocks noChangeShapeType="1"/>
          </p:cNvSpPr>
          <p:nvPr/>
        </p:nvSpPr>
        <p:spPr bwMode="auto">
          <a:xfrm flipV="1">
            <a:off x="7986714" y="4119563"/>
            <a:ext cx="111125" cy="1524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Freeform 1060"/>
          <p:cNvSpPr>
            <a:spLocks/>
          </p:cNvSpPr>
          <p:nvPr/>
        </p:nvSpPr>
        <p:spPr bwMode="auto">
          <a:xfrm>
            <a:off x="7986714" y="3994150"/>
            <a:ext cx="206375" cy="222250"/>
          </a:xfrm>
          <a:custGeom>
            <a:avLst/>
            <a:gdLst>
              <a:gd name="T0" fmla="*/ 2147483646 w 60"/>
              <a:gd name="T1" fmla="*/ 2147483646 h 68"/>
              <a:gd name="T2" fmla="*/ 2147483646 w 60"/>
              <a:gd name="T3" fmla="*/ 2147483646 h 68"/>
              <a:gd name="T4" fmla="*/ 0 w 60"/>
              <a:gd name="T5" fmla="*/ 2147483646 h 68"/>
              <a:gd name="T6" fmla="*/ 2147483646 w 60"/>
              <a:gd name="T7" fmla="*/ 0 h 68"/>
              <a:gd name="T8" fmla="*/ 2147483646 w 60"/>
              <a:gd name="T9" fmla="*/ 2147483646 h 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68"/>
              <a:gd name="T17" fmla="*/ 60 w 60"/>
              <a:gd name="T18" fmla="*/ 68 h 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68">
                <a:moveTo>
                  <a:pt x="46" y="68"/>
                </a:moveTo>
                <a:lnTo>
                  <a:pt x="29" y="45"/>
                </a:lnTo>
                <a:lnTo>
                  <a:pt x="0" y="36"/>
                </a:lnTo>
                <a:lnTo>
                  <a:pt x="60" y="0"/>
                </a:lnTo>
                <a:lnTo>
                  <a:pt x="46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2" name="Line 1061"/>
          <p:cNvSpPr>
            <a:spLocks noChangeShapeType="1"/>
          </p:cNvSpPr>
          <p:nvPr/>
        </p:nvSpPr>
        <p:spPr bwMode="auto">
          <a:xfrm flipH="1" flipV="1">
            <a:off x="6219826" y="4487863"/>
            <a:ext cx="149225" cy="23336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Freeform 1062"/>
          <p:cNvSpPr>
            <a:spLocks/>
          </p:cNvSpPr>
          <p:nvPr/>
        </p:nvSpPr>
        <p:spPr bwMode="auto">
          <a:xfrm>
            <a:off x="6134100" y="4357689"/>
            <a:ext cx="196850" cy="225425"/>
          </a:xfrm>
          <a:custGeom>
            <a:avLst/>
            <a:gdLst>
              <a:gd name="T0" fmla="*/ 2147483646 w 57"/>
              <a:gd name="T1" fmla="*/ 2147483646 h 69"/>
              <a:gd name="T2" fmla="*/ 2147483646 w 57"/>
              <a:gd name="T3" fmla="*/ 2147483646 h 69"/>
              <a:gd name="T4" fmla="*/ 2147483646 w 57"/>
              <a:gd name="T5" fmla="*/ 2147483646 h 69"/>
              <a:gd name="T6" fmla="*/ 0 w 57"/>
              <a:gd name="T7" fmla="*/ 0 h 69"/>
              <a:gd name="T8" fmla="*/ 2147483646 w 57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"/>
              <a:gd name="T16" fmla="*/ 0 h 69"/>
              <a:gd name="T17" fmla="*/ 57 w 57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" h="69">
                <a:moveTo>
                  <a:pt x="57" y="40"/>
                </a:moveTo>
                <a:lnTo>
                  <a:pt x="29" y="47"/>
                </a:lnTo>
                <a:lnTo>
                  <a:pt x="10" y="69"/>
                </a:lnTo>
                <a:lnTo>
                  <a:pt x="0" y="0"/>
                </a:lnTo>
                <a:lnTo>
                  <a:pt x="57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Freeform 1063"/>
          <p:cNvSpPr>
            <a:spLocks/>
          </p:cNvSpPr>
          <p:nvPr/>
        </p:nvSpPr>
        <p:spPr bwMode="auto">
          <a:xfrm>
            <a:off x="6503989" y="3762375"/>
            <a:ext cx="396875" cy="438150"/>
          </a:xfrm>
          <a:custGeom>
            <a:avLst/>
            <a:gdLst>
              <a:gd name="T0" fmla="*/ 2147483646 w 115"/>
              <a:gd name="T1" fmla="*/ 0 h 134"/>
              <a:gd name="T2" fmla="*/ 0 w 115"/>
              <a:gd name="T3" fmla="*/ 2147483646 h 134"/>
              <a:gd name="T4" fmla="*/ 2147483646 w 115"/>
              <a:gd name="T5" fmla="*/ 2147483646 h 134"/>
              <a:gd name="T6" fmla="*/ 2147483646 w 115"/>
              <a:gd name="T7" fmla="*/ 2147483646 h 134"/>
              <a:gd name="T8" fmla="*/ 2147483646 w 115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"/>
              <a:gd name="T16" fmla="*/ 0 h 134"/>
              <a:gd name="T17" fmla="*/ 115 w 115"/>
              <a:gd name="T18" fmla="*/ 134 h 1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" h="134">
                <a:moveTo>
                  <a:pt x="51" y="0"/>
                </a:moveTo>
                <a:lnTo>
                  <a:pt x="0" y="33"/>
                </a:lnTo>
                <a:lnTo>
                  <a:pt x="64" y="134"/>
                </a:lnTo>
                <a:lnTo>
                  <a:pt x="115" y="101"/>
                </a:lnTo>
                <a:lnTo>
                  <a:pt x="51" y="0"/>
                </a:lnTo>
                <a:close/>
              </a:path>
            </a:pathLst>
          </a:custGeom>
          <a:solidFill>
            <a:schemeClr val="tx2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5" name="Line 1064"/>
          <p:cNvSpPr>
            <a:spLocks noChangeShapeType="1"/>
          </p:cNvSpPr>
          <p:nvPr/>
        </p:nvSpPr>
        <p:spPr bwMode="auto">
          <a:xfrm>
            <a:off x="6810376" y="4135438"/>
            <a:ext cx="176213" cy="25876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6" name="Freeform 1065"/>
          <p:cNvSpPr>
            <a:spLocks/>
          </p:cNvSpPr>
          <p:nvPr/>
        </p:nvSpPr>
        <p:spPr bwMode="auto">
          <a:xfrm>
            <a:off x="6875464" y="4298951"/>
            <a:ext cx="200025" cy="225425"/>
          </a:xfrm>
          <a:custGeom>
            <a:avLst/>
            <a:gdLst>
              <a:gd name="T0" fmla="*/ 0 w 58"/>
              <a:gd name="T1" fmla="*/ 2147483646 h 69"/>
              <a:gd name="T2" fmla="*/ 2147483646 w 58"/>
              <a:gd name="T3" fmla="*/ 2147483646 h 69"/>
              <a:gd name="T4" fmla="*/ 2147483646 w 58"/>
              <a:gd name="T5" fmla="*/ 0 h 69"/>
              <a:gd name="T6" fmla="*/ 2147483646 w 58"/>
              <a:gd name="T7" fmla="*/ 2147483646 h 69"/>
              <a:gd name="T8" fmla="*/ 0 w 58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"/>
              <a:gd name="T16" fmla="*/ 0 h 69"/>
              <a:gd name="T17" fmla="*/ 58 w 58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" h="69">
                <a:moveTo>
                  <a:pt x="0" y="30"/>
                </a:moveTo>
                <a:lnTo>
                  <a:pt x="29" y="23"/>
                </a:lnTo>
                <a:lnTo>
                  <a:pt x="47" y="0"/>
                </a:lnTo>
                <a:lnTo>
                  <a:pt x="58" y="69"/>
                </a:lnTo>
                <a:lnTo>
                  <a:pt x="0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7" name="Line 1066"/>
          <p:cNvSpPr>
            <a:spLocks noChangeShapeType="1"/>
          </p:cNvSpPr>
          <p:nvPr/>
        </p:nvSpPr>
        <p:spPr bwMode="auto">
          <a:xfrm flipH="1" flipV="1">
            <a:off x="4978401" y="3076576"/>
            <a:ext cx="187325" cy="1111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8" name="Freeform 1067"/>
          <p:cNvSpPr>
            <a:spLocks/>
          </p:cNvSpPr>
          <p:nvPr/>
        </p:nvSpPr>
        <p:spPr bwMode="auto">
          <a:xfrm>
            <a:off x="4840289" y="2990850"/>
            <a:ext cx="238125" cy="190500"/>
          </a:xfrm>
          <a:custGeom>
            <a:avLst/>
            <a:gdLst>
              <a:gd name="T0" fmla="*/ 2147483646 w 69"/>
              <a:gd name="T1" fmla="*/ 2147483646 h 58"/>
              <a:gd name="T2" fmla="*/ 2147483646 w 69"/>
              <a:gd name="T3" fmla="*/ 2147483646 h 58"/>
              <a:gd name="T4" fmla="*/ 2147483646 w 69"/>
              <a:gd name="T5" fmla="*/ 2147483646 h 58"/>
              <a:gd name="T6" fmla="*/ 0 w 69"/>
              <a:gd name="T7" fmla="*/ 0 h 58"/>
              <a:gd name="T8" fmla="*/ 2147483646 w 69"/>
              <a:gd name="T9" fmla="*/ 2147483646 h 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58"/>
              <a:gd name="T17" fmla="*/ 69 w 69"/>
              <a:gd name="T18" fmla="*/ 58 h 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58">
                <a:moveTo>
                  <a:pt x="69" y="11"/>
                </a:moveTo>
                <a:lnTo>
                  <a:pt x="46" y="29"/>
                </a:lnTo>
                <a:lnTo>
                  <a:pt x="39" y="58"/>
                </a:lnTo>
                <a:lnTo>
                  <a:pt x="0" y="0"/>
                </a:lnTo>
                <a:lnTo>
                  <a:pt x="69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Freeform 1068"/>
          <p:cNvSpPr>
            <a:spLocks/>
          </p:cNvSpPr>
          <p:nvPr/>
        </p:nvSpPr>
        <p:spPr bwMode="auto">
          <a:xfrm>
            <a:off x="7786688" y="4602163"/>
            <a:ext cx="417512" cy="431800"/>
          </a:xfrm>
          <a:custGeom>
            <a:avLst/>
            <a:gdLst>
              <a:gd name="T0" fmla="*/ 0 w 121"/>
              <a:gd name="T1" fmla="*/ 2147483646 h 132"/>
              <a:gd name="T2" fmla="*/ 2147483646 w 121"/>
              <a:gd name="T3" fmla="*/ 2147483646 h 132"/>
              <a:gd name="T4" fmla="*/ 2147483646 w 121"/>
              <a:gd name="T5" fmla="*/ 2147483646 h 132"/>
              <a:gd name="T6" fmla="*/ 2147483646 w 121"/>
              <a:gd name="T7" fmla="*/ 0 h 132"/>
              <a:gd name="T8" fmla="*/ 0 w 121"/>
              <a:gd name="T9" fmla="*/ 2147483646 h 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"/>
              <a:gd name="T16" fmla="*/ 0 h 132"/>
              <a:gd name="T17" fmla="*/ 121 w 121"/>
              <a:gd name="T18" fmla="*/ 132 h 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" h="132">
                <a:moveTo>
                  <a:pt x="0" y="93"/>
                </a:moveTo>
                <a:lnTo>
                  <a:pt x="47" y="132"/>
                </a:lnTo>
                <a:lnTo>
                  <a:pt x="121" y="38"/>
                </a:lnTo>
                <a:lnTo>
                  <a:pt x="74" y="0"/>
                </a:lnTo>
                <a:lnTo>
                  <a:pt x="0" y="93"/>
                </a:lnTo>
                <a:close/>
              </a:path>
            </a:pathLst>
          </a:custGeom>
          <a:solidFill>
            <a:srgbClr val="FF9900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0" name="Line 1069"/>
          <p:cNvSpPr>
            <a:spLocks noChangeShapeType="1"/>
          </p:cNvSpPr>
          <p:nvPr/>
        </p:nvSpPr>
        <p:spPr bwMode="auto">
          <a:xfrm flipV="1">
            <a:off x="8166100" y="4400550"/>
            <a:ext cx="109538" cy="1539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1" name="Freeform 1070"/>
          <p:cNvSpPr>
            <a:spLocks/>
          </p:cNvSpPr>
          <p:nvPr/>
        </p:nvSpPr>
        <p:spPr bwMode="auto">
          <a:xfrm>
            <a:off x="8166100" y="4271963"/>
            <a:ext cx="203200" cy="227012"/>
          </a:xfrm>
          <a:custGeom>
            <a:avLst/>
            <a:gdLst>
              <a:gd name="T0" fmla="*/ 2147483646 w 59"/>
              <a:gd name="T1" fmla="*/ 2147483646 h 69"/>
              <a:gd name="T2" fmla="*/ 2147483646 w 59"/>
              <a:gd name="T3" fmla="*/ 2147483646 h 69"/>
              <a:gd name="T4" fmla="*/ 0 w 59"/>
              <a:gd name="T5" fmla="*/ 2147483646 h 69"/>
              <a:gd name="T6" fmla="*/ 2147483646 w 59"/>
              <a:gd name="T7" fmla="*/ 0 h 69"/>
              <a:gd name="T8" fmla="*/ 2147483646 w 59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69"/>
              <a:gd name="T17" fmla="*/ 59 w 59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69">
                <a:moveTo>
                  <a:pt x="45" y="69"/>
                </a:moveTo>
                <a:lnTo>
                  <a:pt x="28" y="45"/>
                </a:lnTo>
                <a:lnTo>
                  <a:pt x="0" y="37"/>
                </a:lnTo>
                <a:lnTo>
                  <a:pt x="59" y="0"/>
                </a:lnTo>
                <a:lnTo>
                  <a:pt x="45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2" name="Rectangle 1071"/>
          <p:cNvSpPr>
            <a:spLocks noChangeArrowheads="1"/>
          </p:cNvSpPr>
          <p:nvPr/>
        </p:nvSpPr>
        <p:spPr bwMode="auto">
          <a:xfrm>
            <a:off x="6289676" y="5159375"/>
            <a:ext cx="417513" cy="185738"/>
          </a:xfrm>
          <a:prstGeom prst="rect">
            <a:avLst/>
          </a:prstGeom>
          <a:solidFill>
            <a:srgbClr val="FF9900"/>
          </a:solidFill>
          <a:ln w="142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63" name="Line 1072"/>
          <p:cNvSpPr>
            <a:spLocks noChangeShapeType="1"/>
          </p:cNvSpPr>
          <p:nvPr/>
        </p:nvSpPr>
        <p:spPr bwMode="auto">
          <a:xfrm flipH="1">
            <a:off x="5830888" y="5221289"/>
            <a:ext cx="400050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4" name="Freeform 1073"/>
          <p:cNvSpPr>
            <a:spLocks/>
          </p:cNvSpPr>
          <p:nvPr/>
        </p:nvSpPr>
        <p:spPr bwMode="auto">
          <a:xfrm>
            <a:off x="5665788" y="5132389"/>
            <a:ext cx="220662" cy="179387"/>
          </a:xfrm>
          <a:custGeom>
            <a:avLst/>
            <a:gdLst>
              <a:gd name="T0" fmla="*/ 2147483646 w 64"/>
              <a:gd name="T1" fmla="*/ 0 h 55"/>
              <a:gd name="T2" fmla="*/ 2147483646 w 64"/>
              <a:gd name="T3" fmla="*/ 2147483646 h 55"/>
              <a:gd name="T4" fmla="*/ 2147483646 w 64"/>
              <a:gd name="T5" fmla="*/ 2147483646 h 55"/>
              <a:gd name="T6" fmla="*/ 0 w 64"/>
              <a:gd name="T7" fmla="*/ 2147483646 h 55"/>
              <a:gd name="T8" fmla="*/ 2147483646 w 64"/>
              <a:gd name="T9" fmla="*/ 0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"/>
              <a:gd name="T16" fmla="*/ 0 h 55"/>
              <a:gd name="T17" fmla="*/ 64 w 64"/>
              <a:gd name="T18" fmla="*/ 55 h 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" h="55">
                <a:moveTo>
                  <a:pt x="64" y="0"/>
                </a:moveTo>
                <a:lnTo>
                  <a:pt x="54" y="27"/>
                </a:lnTo>
                <a:lnTo>
                  <a:pt x="64" y="55"/>
                </a:lnTo>
                <a:lnTo>
                  <a:pt x="0" y="27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5" name="Rectangle 1074"/>
          <p:cNvSpPr>
            <a:spLocks noChangeArrowheads="1"/>
          </p:cNvSpPr>
          <p:nvPr/>
        </p:nvSpPr>
        <p:spPr bwMode="auto">
          <a:xfrm>
            <a:off x="4113213" y="4543426"/>
            <a:ext cx="417512" cy="187325"/>
          </a:xfrm>
          <a:prstGeom prst="rect">
            <a:avLst/>
          </a:prstGeom>
          <a:solidFill>
            <a:srgbClr val="FF9900"/>
          </a:solidFill>
          <a:ln w="14288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34866" name="Line 1075"/>
          <p:cNvSpPr>
            <a:spLocks noChangeShapeType="1"/>
          </p:cNvSpPr>
          <p:nvPr/>
        </p:nvSpPr>
        <p:spPr bwMode="auto">
          <a:xfrm>
            <a:off x="4665663" y="4665664"/>
            <a:ext cx="303212" cy="158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7" name="Freeform 1076"/>
          <p:cNvSpPr>
            <a:spLocks/>
          </p:cNvSpPr>
          <p:nvPr/>
        </p:nvSpPr>
        <p:spPr bwMode="auto">
          <a:xfrm>
            <a:off x="4906963" y="4586288"/>
            <a:ext cx="227012" cy="184150"/>
          </a:xfrm>
          <a:custGeom>
            <a:avLst/>
            <a:gdLst>
              <a:gd name="T0" fmla="*/ 0 w 66"/>
              <a:gd name="T1" fmla="*/ 2147483646 h 56"/>
              <a:gd name="T2" fmla="*/ 2147483646 w 66"/>
              <a:gd name="T3" fmla="*/ 2147483646 h 56"/>
              <a:gd name="T4" fmla="*/ 2147483646 w 66"/>
              <a:gd name="T5" fmla="*/ 0 h 56"/>
              <a:gd name="T6" fmla="*/ 2147483646 w 66"/>
              <a:gd name="T7" fmla="*/ 2147483646 h 56"/>
              <a:gd name="T8" fmla="*/ 0 w 66"/>
              <a:gd name="T9" fmla="*/ 2147483646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"/>
              <a:gd name="T16" fmla="*/ 0 h 56"/>
              <a:gd name="T17" fmla="*/ 66 w 66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" h="56">
                <a:moveTo>
                  <a:pt x="0" y="56"/>
                </a:moveTo>
                <a:lnTo>
                  <a:pt x="12" y="29"/>
                </a:lnTo>
                <a:lnTo>
                  <a:pt x="4" y="0"/>
                </a:lnTo>
                <a:lnTo>
                  <a:pt x="66" y="32"/>
                </a:lnTo>
                <a:lnTo>
                  <a:pt x="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8" name="Line 1077"/>
          <p:cNvSpPr>
            <a:spLocks noChangeShapeType="1"/>
          </p:cNvSpPr>
          <p:nvPr/>
        </p:nvSpPr>
        <p:spPr bwMode="auto">
          <a:xfrm flipV="1">
            <a:off x="3340101" y="3481389"/>
            <a:ext cx="3175" cy="2127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9" name="Freeform 1078"/>
          <p:cNvSpPr>
            <a:spLocks/>
          </p:cNvSpPr>
          <p:nvPr/>
        </p:nvSpPr>
        <p:spPr bwMode="auto">
          <a:xfrm>
            <a:off x="3243264" y="3324225"/>
            <a:ext cx="193675" cy="209550"/>
          </a:xfrm>
          <a:custGeom>
            <a:avLst/>
            <a:gdLst>
              <a:gd name="T0" fmla="*/ 2147483646 w 56"/>
              <a:gd name="T1" fmla="*/ 2147483646 h 64"/>
              <a:gd name="T2" fmla="*/ 2147483646 w 56"/>
              <a:gd name="T3" fmla="*/ 2147483646 h 64"/>
              <a:gd name="T4" fmla="*/ 0 w 56"/>
              <a:gd name="T5" fmla="*/ 2147483646 h 64"/>
              <a:gd name="T6" fmla="*/ 2147483646 w 56"/>
              <a:gd name="T7" fmla="*/ 0 h 64"/>
              <a:gd name="T8" fmla="*/ 2147483646 w 56"/>
              <a:gd name="T9" fmla="*/ 2147483646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64"/>
              <a:gd name="T17" fmla="*/ 56 w 56"/>
              <a:gd name="T18" fmla="*/ 64 h 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64">
                <a:moveTo>
                  <a:pt x="56" y="64"/>
                </a:moveTo>
                <a:lnTo>
                  <a:pt x="28" y="55"/>
                </a:lnTo>
                <a:lnTo>
                  <a:pt x="0" y="64"/>
                </a:lnTo>
                <a:lnTo>
                  <a:pt x="28" y="0"/>
                </a:lnTo>
                <a:lnTo>
                  <a:pt x="56" y="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0" name="Freeform 1079"/>
          <p:cNvSpPr>
            <a:spLocks/>
          </p:cNvSpPr>
          <p:nvPr/>
        </p:nvSpPr>
        <p:spPr bwMode="auto">
          <a:xfrm>
            <a:off x="5410201" y="3835400"/>
            <a:ext cx="461963" cy="349250"/>
          </a:xfrm>
          <a:custGeom>
            <a:avLst/>
            <a:gdLst>
              <a:gd name="T0" fmla="*/ 0 w 134"/>
              <a:gd name="T1" fmla="*/ 2147483646 h 107"/>
              <a:gd name="T2" fmla="*/ 2147483646 w 134"/>
              <a:gd name="T3" fmla="*/ 2147483646 h 107"/>
              <a:gd name="T4" fmla="*/ 2147483646 w 134"/>
              <a:gd name="T5" fmla="*/ 2147483646 h 107"/>
              <a:gd name="T6" fmla="*/ 2147483646 w 134"/>
              <a:gd name="T7" fmla="*/ 0 h 107"/>
              <a:gd name="T8" fmla="*/ 0 w 134"/>
              <a:gd name="T9" fmla="*/ 2147483646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"/>
              <a:gd name="T16" fmla="*/ 0 h 107"/>
              <a:gd name="T17" fmla="*/ 134 w 134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" h="107">
                <a:moveTo>
                  <a:pt x="0" y="54"/>
                </a:moveTo>
                <a:lnTo>
                  <a:pt x="27" y="107"/>
                </a:lnTo>
                <a:lnTo>
                  <a:pt x="134" y="52"/>
                </a:lnTo>
                <a:lnTo>
                  <a:pt x="108" y="0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1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1" name="Line 1080"/>
          <p:cNvSpPr>
            <a:spLocks noChangeShapeType="1"/>
          </p:cNvSpPr>
          <p:nvPr/>
        </p:nvSpPr>
        <p:spPr bwMode="auto">
          <a:xfrm flipH="1">
            <a:off x="5248276" y="4105276"/>
            <a:ext cx="182563" cy="920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2" name="Freeform 1081"/>
          <p:cNvSpPr>
            <a:spLocks/>
          </p:cNvSpPr>
          <p:nvPr/>
        </p:nvSpPr>
        <p:spPr bwMode="auto">
          <a:xfrm>
            <a:off x="5106989" y="4092575"/>
            <a:ext cx="238125" cy="179388"/>
          </a:xfrm>
          <a:custGeom>
            <a:avLst/>
            <a:gdLst>
              <a:gd name="T0" fmla="*/ 2147483646 w 69"/>
              <a:gd name="T1" fmla="*/ 0 h 55"/>
              <a:gd name="T2" fmla="*/ 2147483646 w 69"/>
              <a:gd name="T3" fmla="*/ 2147483646 h 55"/>
              <a:gd name="T4" fmla="*/ 2147483646 w 69"/>
              <a:gd name="T5" fmla="*/ 2147483646 h 55"/>
              <a:gd name="T6" fmla="*/ 0 w 69"/>
              <a:gd name="T7" fmla="*/ 2147483646 h 55"/>
              <a:gd name="T8" fmla="*/ 2147483646 w 69"/>
              <a:gd name="T9" fmla="*/ 0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55"/>
              <a:gd name="T17" fmla="*/ 69 w 69"/>
              <a:gd name="T18" fmla="*/ 55 h 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55">
                <a:moveTo>
                  <a:pt x="42" y="0"/>
                </a:moveTo>
                <a:lnTo>
                  <a:pt x="48" y="30"/>
                </a:lnTo>
                <a:lnTo>
                  <a:pt x="69" y="49"/>
                </a:lnTo>
                <a:lnTo>
                  <a:pt x="0" y="55"/>
                </a:lnTo>
                <a:lnTo>
                  <a:pt x="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3" name="Freeform 1082"/>
          <p:cNvSpPr>
            <a:spLocks/>
          </p:cNvSpPr>
          <p:nvPr/>
        </p:nvSpPr>
        <p:spPr bwMode="auto">
          <a:xfrm>
            <a:off x="5392738" y="2768600"/>
            <a:ext cx="455612" cy="388938"/>
          </a:xfrm>
          <a:custGeom>
            <a:avLst/>
            <a:gdLst>
              <a:gd name="T0" fmla="*/ 2147483646 w 132"/>
              <a:gd name="T1" fmla="*/ 0 h 119"/>
              <a:gd name="T2" fmla="*/ 0 w 132"/>
              <a:gd name="T3" fmla="*/ 2147483646 h 119"/>
              <a:gd name="T4" fmla="*/ 2147483646 w 132"/>
              <a:gd name="T5" fmla="*/ 2147483646 h 119"/>
              <a:gd name="T6" fmla="*/ 2147483646 w 132"/>
              <a:gd name="T7" fmla="*/ 2147483646 h 119"/>
              <a:gd name="T8" fmla="*/ 2147483646 w 132"/>
              <a:gd name="T9" fmla="*/ 0 h 1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"/>
              <a:gd name="T16" fmla="*/ 0 h 119"/>
              <a:gd name="T17" fmla="*/ 132 w 132"/>
              <a:gd name="T18" fmla="*/ 119 h 1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" h="119">
                <a:moveTo>
                  <a:pt x="35" y="0"/>
                </a:moveTo>
                <a:lnTo>
                  <a:pt x="0" y="49"/>
                </a:lnTo>
                <a:lnTo>
                  <a:pt x="97" y="119"/>
                </a:lnTo>
                <a:lnTo>
                  <a:pt x="132" y="70"/>
                </a:lnTo>
                <a:lnTo>
                  <a:pt x="35" y="0"/>
                </a:lnTo>
                <a:close/>
              </a:path>
            </a:pathLst>
          </a:custGeom>
          <a:solidFill>
            <a:schemeClr val="accent1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4" name="Line 1083"/>
          <p:cNvSpPr>
            <a:spLocks noChangeShapeType="1"/>
          </p:cNvSpPr>
          <p:nvPr/>
        </p:nvSpPr>
        <p:spPr bwMode="auto">
          <a:xfrm flipH="1" flipV="1">
            <a:off x="5186363" y="2684464"/>
            <a:ext cx="182562" cy="1111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5" name="Freeform 1084"/>
          <p:cNvSpPr>
            <a:spLocks/>
          </p:cNvSpPr>
          <p:nvPr/>
        </p:nvSpPr>
        <p:spPr bwMode="auto">
          <a:xfrm>
            <a:off x="5048251" y="2601914"/>
            <a:ext cx="238125" cy="185737"/>
          </a:xfrm>
          <a:custGeom>
            <a:avLst/>
            <a:gdLst>
              <a:gd name="T0" fmla="*/ 2147483646 w 69"/>
              <a:gd name="T1" fmla="*/ 2147483646 h 57"/>
              <a:gd name="T2" fmla="*/ 2147483646 w 69"/>
              <a:gd name="T3" fmla="*/ 2147483646 h 57"/>
              <a:gd name="T4" fmla="*/ 2147483646 w 69"/>
              <a:gd name="T5" fmla="*/ 2147483646 h 57"/>
              <a:gd name="T6" fmla="*/ 0 w 69"/>
              <a:gd name="T7" fmla="*/ 0 h 57"/>
              <a:gd name="T8" fmla="*/ 2147483646 w 69"/>
              <a:gd name="T9" fmla="*/ 214748364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57"/>
              <a:gd name="T17" fmla="*/ 69 w 69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57">
                <a:moveTo>
                  <a:pt x="69" y="10"/>
                </a:moveTo>
                <a:lnTo>
                  <a:pt x="46" y="28"/>
                </a:lnTo>
                <a:lnTo>
                  <a:pt x="39" y="57"/>
                </a:lnTo>
                <a:lnTo>
                  <a:pt x="0" y="0"/>
                </a:lnTo>
                <a:lnTo>
                  <a:pt x="69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6" name="Freeform 1085"/>
          <p:cNvSpPr>
            <a:spLocks/>
          </p:cNvSpPr>
          <p:nvPr/>
        </p:nvSpPr>
        <p:spPr bwMode="auto">
          <a:xfrm>
            <a:off x="6678614" y="3481389"/>
            <a:ext cx="396875" cy="441325"/>
          </a:xfrm>
          <a:custGeom>
            <a:avLst/>
            <a:gdLst>
              <a:gd name="T0" fmla="*/ 2147483646 w 115"/>
              <a:gd name="T1" fmla="*/ 0 h 135"/>
              <a:gd name="T2" fmla="*/ 0 w 115"/>
              <a:gd name="T3" fmla="*/ 2147483646 h 135"/>
              <a:gd name="T4" fmla="*/ 2147483646 w 115"/>
              <a:gd name="T5" fmla="*/ 2147483646 h 135"/>
              <a:gd name="T6" fmla="*/ 2147483646 w 115"/>
              <a:gd name="T7" fmla="*/ 2147483646 h 135"/>
              <a:gd name="T8" fmla="*/ 2147483646 w 115"/>
              <a:gd name="T9" fmla="*/ 0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"/>
              <a:gd name="T16" fmla="*/ 0 h 135"/>
              <a:gd name="T17" fmla="*/ 115 w 115"/>
              <a:gd name="T18" fmla="*/ 135 h 1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" h="135">
                <a:moveTo>
                  <a:pt x="51" y="0"/>
                </a:moveTo>
                <a:lnTo>
                  <a:pt x="0" y="33"/>
                </a:lnTo>
                <a:lnTo>
                  <a:pt x="64" y="135"/>
                </a:lnTo>
                <a:lnTo>
                  <a:pt x="115" y="102"/>
                </a:lnTo>
                <a:lnTo>
                  <a:pt x="51" y="0"/>
                </a:lnTo>
                <a:close/>
              </a:path>
            </a:pathLst>
          </a:custGeom>
          <a:solidFill>
            <a:schemeClr val="accent1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7" name="Line 1086"/>
          <p:cNvSpPr>
            <a:spLocks noChangeShapeType="1"/>
          </p:cNvSpPr>
          <p:nvPr/>
        </p:nvSpPr>
        <p:spPr bwMode="auto">
          <a:xfrm>
            <a:off x="6986589" y="3854451"/>
            <a:ext cx="179387" cy="258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8" name="Freeform 1087"/>
          <p:cNvSpPr>
            <a:spLocks/>
          </p:cNvSpPr>
          <p:nvPr/>
        </p:nvSpPr>
        <p:spPr bwMode="auto">
          <a:xfrm>
            <a:off x="7054850" y="4021139"/>
            <a:ext cx="196850" cy="225425"/>
          </a:xfrm>
          <a:custGeom>
            <a:avLst/>
            <a:gdLst>
              <a:gd name="T0" fmla="*/ 0 w 57"/>
              <a:gd name="T1" fmla="*/ 2147483646 h 69"/>
              <a:gd name="T2" fmla="*/ 2147483646 w 57"/>
              <a:gd name="T3" fmla="*/ 2147483646 h 69"/>
              <a:gd name="T4" fmla="*/ 2147483646 w 57"/>
              <a:gd name="T5" fmla="*/ 0 h 69"/>
              <a:gd name="T6" fmla="*/ 2147483646 w 57"/>
              <a:gd name="T7" fmla="*/ 2147483646 h 69"/>
              <a:gd name="T8" fmla="*/ 0 w 57"/>
              <a:gd name="T9" fmla="*/ 2147483646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"/>
              <a:gd name="T16" fmla="*/ 0 h 69"/>
              <a:gd name="T17" fmla="*/ 57 w 57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" h="69">
                <a:moveTo>
                  <a:pt x="0" y="29"/>
                </a:moveTo>
                <a:lnTo>
                  <a:pt x="28" y="23"/>
                </a:lnTo>
                <a:lnTo>
                  <a:pt x="47" y="0"/>
                </a:lnTo>
                <a:lnTo>
                  <a:pt x="57" y="69"/>
                </a:lnTo>
                <a:lnTo>
                  <a:pt x="0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9" name="Freeform 1088"/>
          <p:cNvSpPr>
            <a:spLocks/>
          </p:cNvSpPr>
          <p:nvPr/>
        </p:nvSpPr>
        <p:spPr bwMode="auto">
          <a:xfrm>
            <a:off x="8404226" y="2425700"/>
            <a:ext cx="417513" cy="431800"/>
          </a:xfrm>
          <a:custGeom>
            <a:avLst/>
            <a:gdLst>
              <a:gd name="T0" fmla="*/ 0 w 121"/>
              <a:gd name="T1" fmla="*/ 2147483646 h 132"/>
              <a:gd name="T2" fmla="*/ 2147483646 w 121"/>
              <a:gd name="T3" fmla="*/ 2147483646 h 132"/>
              <a:gd name="T4" fmla="*/ 2147483646 w 121"/>
              <a:gd name="T5" fmla="*/ 2147483646 h 132"/>
              <a:gd name="T6" fmla="*/ 2147483646 w 121"/>
              <a:gd name="T7" fmla="*/ 0 h 132"/>
              <a:gd name="T8" fmla="*/ 0 w 121"/>
              <a:gd name="T9" fmla="*/ 2147483646 h 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"/>
              <a:gd name="T16" fmla="*/ 0 h 132"/>
              <a:gd name="T17" fmla="*/ 121 w 121"/>
              <a:gd name="T18" fmla="*/ 132 h 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" h="132">
                <a:moveTo>
                  <a:pt x="0" y="94"/>
                </a:moveTo>
                <a:lnTo>
                  <a:pt x="47" y="132"/>
                </a:lnTo>
                <a:lnTo>
                  <a:pt x="121" y="39"/>
                </a:lnTo>
                <a:lnTo>
                  <a:pt x="74" y="0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1"/>
          </a:solidFill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0" name="Line 1089"/>
          <p:cNvSpPr>
            <a:spLocks noChangeShapeType="1"/>
          </p:cNvSpPr>
          <p:nvPr/>
        </p:nvSpPr>
        <p:spPr bwMode="auto">
          <a:xfrm flipH="1">
            <a:off x="8401050" y="2795588"/>
            <a:ext cx="58738" cy="133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1" name="Freeform 1090"/>
          <p:cNvSpPr>
            <a:spLocks/>
          </p:cNvSpPr>
          <p:nvPr/>
        </p:nvSpPr>
        <p:spPr bwMode="auto">
          <a:xfrm>
            <a:off x="8334376" y="2847975"/>
            <a:ext cx="176213" cy="228600"/>
          </a:xfrm>
          <a:custGeom>
            <a:avLst/>
            <a:gdLst>
              <a:gd name="T0" fmla="*/ 0 w 51"/>
              <a:gd name="T1" fmla="*/ 0 h 70"/>
              <a:gd name="T2" fmla="*/ 2147483646 w 51"/>
              <a:gd name="T3" fmla="*/ 2147483646 h 70"/>
              <a:gd name="T4" fmla="*/ 2147483646 w 51"/>
              <a:gd name="T5" fmla="*/ 2147483646 h 70"/>
              <a:gd name="T6" fmla="*/ 2147483646 w 51"/>
              <a:gd name="T7" fmla="*/ 2147483646 h 70"/>
              <a:gd name="T8" fmla="*/ 0 w 51"/>
              <a:gd name="T9" fmla="*/ 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70"/>
              <a:gd name="T17" fmla="*/ 51 w 51"/>
              <a:gd name="T18" fmla="*/ 70 h 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70">
                <a:moveTo>
                  <a:pt x="0" y="0"/>
                </a:moveTo>
                <a:lnTo>
                  <a:pt x="22" y="19"/>
                </a:lnTo>
                <a:lnTo>
                  <a:pt x="51" y="20"/>
                </a:lnTo>
                <a:lnTo>
                  <a:pt x="2" y="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2" name="Line 1091"/>
          <p:cNvSpPr>
            <a:spLocks noChangeShapeType="1"/>
          </p:cNvSpPr>
          <p:nvPr/>
        </p:nvSpPr>
        <p:spPr bwMode="auto">
          <a:xfrm flipV="1">
            <a:off x="6548439" y="2530476"/>
            <a:ext cx="26987" cy="1825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3" name="Freeform 1092"/>
          <p:cNvSpPr>
            <a:spLocks/>
          </p:cNvSpPr>
          <p:nvPr/>
        </p:nvSpPr>
        <p:spPr bwMode="auto">
          <a:xfrm>
            <a:off x="6472239" y="2376489"/>
            <a:ext cx="193675" cy="219075"/>
          </a:xfrm>
          <a:custGeom>
            <a:avLst/>
            <a:gdLst>
              <a:gd name="T0" fmla="*/ 2147483646 w 56"/>
              <a:gd name="T1" fmla="*/ 2147483646 h 67"/>
              <a:gd name="T2" fmla="*/ 2147483646 w 56"/>
              <a:gd name="T3" fmla="*/ 2147483646 h 67"/>
              <a:gd name="T4" fmla="*/ 0 w 56"/>
              <a:gd name="T5" fmla="*/ 2147483646 h 67"/>
              <a:gd name="T6" fmla="*/ 2147483646 w 56"/>
              <a:gd name="T7" fmla="*/ 0 h 67"/>
              <a:gd name="T8" fmla="*/ 2147483646 w 56"/>
              <a:gd name="T9" fmla="*/ 2147483646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67"/>
              <a:gd name="T17" fmla="*/ 56 w 56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67">
                <a:moveTo>
                  <a:pt x="56" y="67"/>
                </a:moveTo>
                <a:lnTo>
                  <a:pt x="29" y="54"/>
                </a:lnTo>
                <a:lnTo>
                  <a:pt x="0" y="59"/>
                </a:lnTo>
                <a:lnTo>
                  <a:pt x="39" y="0"/>
                </a:lnTo>
                <a:lnTo>
                  <a:pt x="56" y="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4" name="Text Box 1095"/>
          <p:cNvSpPr txBox="1">
            <a:spLocks noChangeArrowheads="1"/>
          </p:cNvSpPr>
          <p:nvPr/>
        </p:nvSpPr>
        <p:spPr bwMode="auto">
          <a:xfrm>
            <a:off x="2547938" y="6030913"/>
            <a:ext cx="6138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Flooding is initiated from Node 1:  Hop 3 transmissions</a:t>
            </a:r>
          </a:p>
        </p:txBody>
      </p:sp>
      <p:sp>
        <p:nvSpPr>
          <p:cNvPr id="69" name="Rectangle 2"/>
          <p:cNvSpPr txBox="1">
            <a:spLocks noChangeArrowheads="1"/>
          </p:cNvSpPr>
          <p:nvPr/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r>
              <a:rPr lang="en-US" altLang="en-US" dirty="0"/>
              <a:t>Flooding (4)</a:t>
            </a:r>
          </a:p>
        </p:txBody>
      </p:sp>
    </p:spTree>
    <p:extLst>
      <p:ext uri="{BB962C8B-B14F-4D97-AF65-F5344CB8AC3E}">
        <p14:creationId xmlns:p14="http://schemas.microsoft.com/office/powerpoint/2010/main" val="351284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653040-6DA6-404A-878A-9655FCD19C7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dffadf15-067a-4e50-a3a9-77b93cbce0b8"/>
    <ds:schemaRef ds:uri="http://schemas.openxmlformats.org/package/2006/metadata/core-properties"/>
    <ds:schemaRef ds:uri="http://schemas.microsoft.com/office/2006/documentManagement/types"/>
    <ds:schemaRef ds:uri="2eb25448-20fa-4ef5-83b3-759cb732aca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114</Words>
  <Application>Microsoft Office PowerPoint</Application>
  <PresentationFormat>Widescreen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NanumSquareRound ExtraBold</vt:lpstr>
      <vt:lpstr>TmonMonsori Black</vt:lpstr>
      <vt:lpstr>Arial</vt:lpstr>
      <vt:lpstr>Calibri</vt:lpstr>
      <vt:lpstr>Wingdings</vt:lpstr>
      <vt:lpstr>Office Theme</vt:lpstr>
      <vt:lpstr>Flooding (1)</vt:lpstr>
      <vt:lpstr>PowerPoint Presentation</vt:lpstr>
      <vt:lpstr>PowerPoint Presentation</vt:lpstr>
      <vt:lpstr>PowerPoint Presentation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35</cp:revision>
  <dcterms:created xsi:type="dcterms:W3CDTF">2020-07-03T17:09:21Z</dcterms:created>
  <dcterms:modified xsi:type="dcterms:W3CDTF">2023-06-23T19:41:25Z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