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3"/>
  </p:handout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  <a:r>
              <a:rPr lang="ko-KR" altLang="en-US" dirty="0" smtClean="0"/>
              <a:t>글자체 테스트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r>
              <a:rPr lang="ko-KR" altLang="en-US" dirty="0" smtClean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r>
              <a:rPr lang="en-US" altLang="en-US" sz="4400" dirty="0" smtClean="0">
                <a:solidFill>
                  <a:srgbClr val="FFC000"/>
                </a:solidFill>
              </a:rPr>
              <a:t> Lecture 7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/>
              <a:t>Network Security</a:t>
            </a:r>
            <a:r>
              <a:rPr lang="en-US" altLang="ko-KR" sz="4400" dirty="0">
                <a:ea typeface="굴림" pitchFamily="50" charset="-128"/>
              </a:rPr>
              <a:t> </a:t>
            </a:r>
            <a:r>
              <a:rPr lang="en-US" altLang="ko-KR" sz="4400" dirty="0" smtClean="0">
                <a:ea typeface="굴림" pitchFamily="50" charset="-128"/>
              </a:rPr>
              <a:t>Basics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9794" y="2650978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Symmetric Key Cryptography</a:t>
            </a:r>
            <a:endParaRPr lang="en-US" altLang="en-US" sz="3200" dirty="0"/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/>
              <a:t>Asymmetric Key Cryptography</a:t>
            </a:r>
            <a:endParaRPr lang="en-US" altLang="en-US" sz="3200" dirty="0"/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429736" y="369425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Public Key Cryptography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3549445" y="4175286"/>
            <a:ext cx="5320052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RSA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20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CAB9097-BFBA-4E30-9009-76D4A7E92297}" type="slidenum">
              <a:rPr lang="en-US" altLang="en-US" sz="1400"/>
              <a:pPr algn="r"/>
              <a:t>10</a:t>
            </a:fld>
            <a:endParaRPr lang="en-US" alt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Symmetric key cryptography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696" y="1131095"/>
            <a:ext cx="11218607" cy="1214437"/>
          </a:xfrm>
        </p:spPr>
        <p:txBody>
          <a:bodyPr>
            <a:no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Substitution Cipher</a:t>
            </a:r>
            <a:r>
              <a:rPr lang="en-US" altLang="en-US" dirty="0">
                <a:solidFill>
                  <a:srgbClr val="FF0000"/>
                </a:solidFill>
              </a:rPr>
              <a:t>:</a:t>
            </a:r>
            <a:r>
              <a:rPr lang="en-US" altLang="en-US" dirty="0"/>
              <a:t> substituting one thing for another</a:t>
            </a:r>
          </a:p>
          <a:p>
            <a:pPr lvl="1"/>
            <a:r>
              <a:rPr lang="en-US" altLang="en-US" dirty="0" smtClean="0"/>
              <a:t> </a:t>
            </a:r>
            <a:r>
              <a:rPr lang="en-US" altLang="en-US" dirty="0" err="1" smtClean="0">
                <a:solidFill>
                  <a:srgbClr val="0070C0"/>
                </a:solidFill>
              </a:rPr>
              <a:t>monoalphabetic</a:t>
            </a:r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</a:rPr>
              <a:t>cipher</a:t>
            </a:r>
            <a:r>
              <a:rPr lang="en-US" altLang="en-US" dirty="0"/>
              <a:t>: substitute one letter for another</a:t>
            </a:r>
            <a:endParaRPr lang="en-US" altLang="en-US" sz="2800" dirty="0" smtClean="0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50998" y="2330450"/>
            <a:ext cx="61599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plaintext:  </a:t>
            </a:r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abcdefghijklmnopqrstuvwxyz</a:t>
            </a:r>
            <a:endParaRPr lang="en-US" altLang="en-US" b="1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272263" y="3109913"/>
            <a:ext cx="63729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ciphertext:  mnbvcxzasdfghjklpoiuytrewq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253757" y="2740026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9443883" y="2740026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683284" y="3881438"/>
            <a:ext cx="46748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Plaintext: bob. </a:t>
            </a:r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i</a:t>
            </a:r>
            <a:r>
              <a:rPr lang="en-US" altLang="en-US" b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love you. </a:t>
            </a:r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alice</a:t>
            </a:r>
            <a:endParaRPr lang="en-US" altLang="en-US" b="1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4299706" y="4306888"/>
            <a:ext cx="5313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ciphertext</a:t>
            </a:r>
            <a:r>
              <a:rPr lang="en-US" altLang="en-US" b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: </a:t>
            </a:r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nkn</a:t>
            </a:r>
            <a:r>
              <a:rPr lang="en-US" altLang="en-US" b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 s </a:t>
            </a:r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gktc</a:t>
            </a:r>
            <a:r>
              <a:rPr lang="en-US" altLang="en-US" b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wky</a:t>
            </a:r>
            <a:r>
              <a:rPr lang="en-US" altLang="en-US" b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 </a:t>
            </a:r>
            <a:r>
              <a:rPr lang="en-US" altLang="en-US" b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mgsbc</a:t>
            </a:r>
            <a:endParaRPr lang="en-US" altLang="en-US" b="1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954918" y="3816350"/>
            <a:ext cx="83227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E.g.: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170039" y="5016501"/>
            <a:ext cx="7321597" cy="121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dirty="0" smtClean="0"/>
              <a:t>How </a:t>
            </a:r>
            <a:r>
              <a:rPr lang="en-US" altLang="en-US" dirty="0"/>
              <a:t>hard to break this simple cipher?:</a:t>
            </a:r>
          </a:p>
          <a:p>
            <a:pPr lvl="1"/>
            <a:r>
              <a:rPr lang="en-US" altLang="en-US" dirty="0"/>
              <a:t>brute force (how hard?)</a:t>
            </a:r>
          </a:p>
          <a:p>
            <a:pPr lvl="1"/>
            <a:r>
              <a:rPr lang="en-US" altLang="en-US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72063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91105C2-AF9A-4188-8CBE-8C772C41A29F}" type="slidenum">
              <a:rPr lang="en-US" altLang="en-US" sz="1400"/>
              <a:pPr algn="r"/>
              <a:t>11</a:t>
            </a:fld>
            <a:endParaRPr lang="en-US" altLang="en-US" sz="14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4015"/>
            <a:ext cx="11233355" cy="464820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DES: Data Encryption Standard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dirty="0" smtClean="0"/>
              <a:t>US encryption standard [NIST 1993]</a:t>
            </a:r>
          </a:p>
          <a:p>
            <a:r>
              <a:rPr lang="en-US" altLang="en-US" dirty="0" smtClean="0"/>
              <a:t>56-bit symmetric key, 64 bit plaintext input</a:t>
            </a:r>
          </a:p>
          <a:p>
            <a:r>
              <a:rPr lang="en-US" altLang="en-US" dirty="0" smtClean="0"/>
              <a:t>How secure is DES?</a:t>
            </a:r>
            <a:endParaRPr lang="en-US" altLang="en-US" sz="3200" dirty="0"/>
          </a:p>
          <a:p>
            <a:pPr lvl="1"/>
            <a:r>
              <a:rPr lang="en-US" altLang="en-US" dirty="0" smtClean="0"/>
              <a:t>DES Challenge: 56-bit-key-encrypted phrase  (“Strong cryptography makes the world a safer place”) decrypted (brute force) in 4 months</a:t>
            </a:r>
          </a:p>
          <a:p>
            <a:pPr lvl="1"/>
            <a:r>
              <a:rPr lang="en-US" altLang="en-US" dirty="0" smtClean="0"/>
              <a:t>no known “backdoor” decryption approach</a:t>
            </a:r>
          </a:p>
          <a:p>
            <a:r>
              <a:rPr lang="en-US" altLang="en-US" dirty="0" smtClean="0"/>
              <a:t>making DES more secure</a:t>
            </a:r>
          </a:p>
          <a:p>
            <a:pPr lvl="1"/>
            <a:r>
              <a:rPr lang="en-US" altLang="en-US" dirty="0" smtClean="0"/>
              <a:t>use three keys sequentially (3-DES) on each datum</a:t>
            </a:r>
          </a:p>
          <a:p>
            <a:pPr lvl="1"/>
            <a:r>
              <a:rPr lang="en-US" altLang="en-US" dirty="0" smtClean="0"/>
              <a:t>use cipher-block chaining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Symmetric key cryptography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5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A4DC610-371D-4CE7-B3FC-E333FEB8B87A}" type="slidenum">
              <a:rPr lang="en-US" altLang="en-US" sz="1400"/>
              <a:pPr algn="r"/>
              <a:t>12</a:t>
            </a:fld>
            <a:endParaRPr lang="en-US" altLang="en-US" sz="140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900239" y="2222500"/>
            <a:ext cx="3717925" cy="3175000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12954" y="0"/>
            <a:ext cx="7266040" cy="914400"/>
          </a:xfrm>
          <a:solidFill>
            <a:srgbClr val="002060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en-US" dirty="0"/>
              <a:t>Symmetric key crypto : </a:t>
            </a:r>
            <a:r>
              <a:rPr lang="en-US" altLang="en-US" dirty="0">
                <a:solidFill>
                  <a:srgbClr val="92D050"/>
                </a:solidFill>
              </a:rPr>
              <a:t>DES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3589" y="2517775"/>
            <a:ext cx="3527425" cy="2484438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initial permutation 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/>
              <a:t>16 identical “rounds” of function application, each using different 48 bits of key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/>
              <a:t>final permutation</a:t>
            </a:r>
            <a:endParaRPr lang="en-US" altLang="en-US" dirty="0" smtClean="0"/>
          </a:p>
          <a:p>
            <a:pPr>
              <a:buFont typeface="ZapfDingbats" pitchFamily="82" charset="2"/>
              <a:buNone/>
            </a:pPr>
            <a:endParaRPr lang="en-US" altLang="en-US" dirty="0" smtClean="0"/>
          </a:p>
        </p:txBody>
      </p: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2019301" y="2017715"/>
            <a:ext cx="2314575" cy="461963"/>
            <a:chOff x="326" y="1352"/>
            <a:chExt cx="1458" cy="291"/>
          </a:xfrm>
        </p:grpSpPr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385" y="1356"/>
              <a:ext cx="1370" cy="2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5" name="Text Box 5"/>
            <p:cNvSpPr txBox="1">
              <a:spLocks noChangeArrowheads="1"/>
            </p:cNvSpPr>
            <p:nvPr/>
          </p:nvSpPr>
          <p:spPr bwMode="auto">
            <a:xfrm>
              <a:off x="326" y="1352"/>
              <a:ext cx="14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DES operation</a:t>
              </a:r>
              <a:endPara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pic>
        <p:nvPicPr>
          <p:cNvPr id="14343" name="Picture 9" descr="07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657" y="146050"/>
            <a:ext cx="4043362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7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4F5C115-3B53-4931-80FF-8CE867F6CBA6}" type="slidenum">
              <a:rPr lang="en-US" altLang="en-US" sz="1400"/>
              <a:pPr algn="r"/>
              <a:t>13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Public Key Cryptography</a:t>
            </a:r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5832"/>
            <a:ext cx="5451986" cy="46482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u="sng" dirty="0">
                <a:solidFill>
                  <a:srgbClr val="0070C0"/>
                </a:solidFill>
              </a:rPr>
              <a:t>symmetric key crypto</a:t>
            </a:r>
            <a:endParaRPr lang="en-US" altLang="en-US" sz="2400" dirty="0">
              <a:solidFill>
                <a:srgbClr val="0070C0"/>
              </a:solidFill>
            </a:endParaRPr>
          </a:p>
          <a:p>
            <a:r>
              <a:rPr lang="en-US" altLang="en-US" sz="2400" dirty="0"/>
              <a:t>requires sender, receiver know shared secret key</a:t>
            </a:r>
          </a:p>
          <a:p>
            <a:r>
              <a:rPr lang="en-US" altLang="en-US" sz="2400" dirty="0"/>
              <a:t>Q: how to agree on key in first place (particularly if never “met”)?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095999" y="1305832"/>
            <a:ext cx="5627277" cy="4648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u="sng" dirty="0">
                <a:solidFill>
                  <a:srgbClr val="0070C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public key cryptography</a:t>
            </a:r>
            <a:endParaRPr lang="en-US" altLang="en-US" sz="2400" dirty="0">
              <a:solidFill>
                <a:srgbClr val="0070C0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radically different approach [Diffie-Hellman76, RSA78]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sender, receiver do </a:t>
            </a:r>
            <a:r>
              <a:rPr lang="en-US" altLang="en-US" sz="2400" i="1" dirty="0">
                <a:solidFill>
                  <a:srgbClr val="FF66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not</a:t>
            </a:r>
            <a:r>
              <a:rPr lang="en-US" altLang="en-US" sz="2400" dirty="0">
                <a:solidFill>
                  <a:srgbClr val="FF66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sz="24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share secret key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encryption key </a:t>
            </a:r>
            <a:r>
              <a:rPr lang="en-US" altLang="en-US" sz="2400" i="1" dirty="0">
                <a:solidFill>
                  <a:srgbClr val="FF66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public</a:t>
            </a:r>
            <a:r>
              <a:rPr lang="en-US" altLang="en-US" sz="2400" i="1" dirty="0">
                <a:solidFill>
                  <a:schemeClr val="accent2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sz="24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(known to</a:t>
            </a:r>
            <a:r>
              <a:rPr lang="en-US" altLang="en-US" sz="2400" i="1" dirty="0">
                <a:solidFill>
                  <a:schemeClr val="accent2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sz="2400" i="1" dirty="0">
                <a:solidFill>
                  <a:srgbClr val="FF66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all</a:t>
            </a:r>
            <a:r>
              <a:rPr lang="en-US" altLang="en-US" sz="2400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decryption key private (known only to receiver)</a:t>
            </a:r>
            <a:endParaRPr lang="en-US" altLang="en-US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  <a:p>
            <a:endParaRPr lang="en-US" altLang="en-US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070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6953CAD-03F9-4DA3-A6B4-7BA0E1C8B63F}" type="slidenum">
              <a:rPr lang="en-US" altLang="en-US" sz="1400"/>
              <a:pPr algn="r"/>
              <a:t>14</a:t>
            </a:fld>
            <a:endParaRPr lang="en-US" alt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Public key cryptography</a:t>
            </a:r>
            <a:endParaRPr lang="en-US" alt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6088" y="2624138"/>
            <a:ext cx="3657600" cy="519112"/>
          </a:xfrm>
        </p:spPr>
        <p:txBody>
          <a:bodyPr>
            <a:normAutofit fontScale="925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mtClean="0"/>
              <a:t>Figure 7.7 goes here</a:t>
            </a:r>
          </a:p>
        </p:txBody>
      </p:sp>
      <p:pic>
        <p:nvPicPr>
          <p:cNvPr id="16389" name="Picture 4" descr="07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1581151"/>
            <a:ext cx="780415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734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5E50F475-DD1E-4529-AF47-06E8D9B2337A}" type="slidenum">
              <a:rPr lang="en-US" altLang="en-US" sz="1400"/>
              <a:pPr algn="r"/>
              <a:t>15</a:t>
            </a:fld>
            <a:endParaRPr lang="en-US" altLang="en-US" sz="140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Public key encryption algorithms</a:t>
            </a:r>
            <a:endParaRPr lang="en-US" altLang="en-US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0" y="2341564"/>
            <a:ext cx="4916488" cy="625475"/>
          </a:xfrm>
        </p:spPr>
        <p:txBody>
          <a:bodyPr>
            <a:normAutofit fontScale="925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mtClean="0"/>
              <a:t>need d ( ) and e ( ) such that</a:t>
            </a:r>
          </a:p>
        </p:txBody>
      </p: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3665538" y="2922586"/>
            <a:ext cx="2800350" cy="733424"/>
            <a:chOff x="1720" y="1463"/>
            <a:chExt cx="1764" cy="462"/>
          </a:xfrm>
        </p:grpSpPr>
        <p:sp>
          <p:nvSpPr>
            <p:cNvPr id="17432" name="Text Box 4"/>
            <p:cNvSpPr txBox="1">
              <a:spLocks noChangeArrowheads="1"/>
            </p:cNvSpPr>
            <p:nvPr/>
          </p:nvSpPr>
          <p:spPr bwMode="auto">
            <a:xfrm>
              <a:off x="1720" y="1463"/>
              <a:ext cx="17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d  (e  (m))  =  m</a:t>
              </a:r>
              <a:r>
                <a:rPr lang="en-US" altLang="en-US" sz="280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</a:t>
              </a:r>
            </a:p>
          </p:txBody>
        </p:sp>
        <p:sp>
          <p:nvSpPr>
            <p:cNvPr id="17433" name="Text Box 5"/>
            <p:cNvSpPr txBox="1">
              <a:spLocks noChangeArrowheads="1"/>
            </p:cNvSpPr>
            <p:nvPr/>
          </p:nvSpPr>
          <p:spPr bwMode="auto">
            <a:xfrm>
              <a:off x="2178" y="1634"/>
              <a:ext cx="2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B</a:t>
              </a:r>
              <a:endParaRPr lang="en-US" altLang="en-US" sz="280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  <p:sp>
          <p:nvSpPr>
            <p:cNvPr id="17434" name="Text Box 6"/>
            <p:cNvSpPr txBox="1">
              <a:spLocks noChangeArrowheads="1"/>
            </p:cNvSpPr>
            <p:nvPr/>
          </p:nvSpPr>
          <p:spPr bwMode="auto">
            <a:xfrm>
              <a:off x="1860" y="1620"/>
              <a:ext cx="2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B</a:t>
              </a:r>
              <a:endParaRPr lang="en-US" altLang="en-US" sz="280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677120" y="2592388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123334" y="2603500"/>
            <a:ext cx="388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</a:t>
            </a: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4864863" y="1982174"/>
            <a:ext cx="349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</a:t>
            </a:r>
            <a:endParaRPr lang="en-US" altLang="en-US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6208660" y="1983455"/>
            <a:ext cx="349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</a:t>
            </a:r>
            <a:endParaRPr lang="en-US" altLang="en-US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grpSp>
        <p:nvGrpSpPr>
          <p:cNvPr id="17418" name="Group 17"/>
          <p:cNvGrpSpPr>
            <a:grpSpLocks/>
          </p:cNvGrpSpPr>
          <p:nvPr/>
        </p:nvGrpSpPr>
        <p:grpSpPr bwMode="auto">
          <a:xfrm>
            <a:off x="3641725" y="3857626"/>
            <a:ext cx="5468938" cy="1217613"/>
            <a:chOff x="313" y="1963"/>
            <a:chExt cx="3445" cy="767"/>
          </a:xfrm>
        </p:grpSpPr>
        <p:sp>
          <p:nvSpPr>
            <p:cNvPr id="17427" name="Rectangle 12"/>
            <p:cNvSpPr>
              <a:spLocks noChangeArrowheads="1"/>
            </p:cNvSpPr>
            <p:nvPr/>
          </p:nvSpPr>
          <p:spPr bwMode="auto">
            <a:xfrm>
              <a:off x="313" y="1963"/>
              <a:ext cx="3445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need public and private keys</a:t>
              </a:r>
            </a:p>
            <a:p>
              <a:pPr>
                <a:buFont typeface="ZapfDingbats" pitchFamily="82" charset="2"/>
                <a:buNone/>
              </a:pPr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for d ( ) and e ( )</a:t>
              </a:r>
            </a:p>
          </p:txBody>
        </p:sp>
        <p:sp>
          <p:nvSpPr>
            <p:cNvPr id="17428" name="Text Box 13"/>
            <p:cNvSpPr txBox="1">
              <a:spLocks noChangeArrowheads="1"/>
            </p:cNvSpPr>
            <p:nvPr/>
          </p:nvSpPr>
          <p:spPr bwMode="auto">
            <a:xfrm>
              <a:off x="945" y="2078"/>
              <a:ext cx="22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800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.</a:t>
              </a:r>
              <a:endPara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  <p:sp>
          <p:nvSpPr>
            <p:cNvPr id="17429" name="Text Box 14"/>
            <p:cNvSpPr txBox="1">
              <a:spLocks noChangeArrowheads="1"/>
            </p:cNvSpPr>
            <p:nvPr/>
          </p:nvSpPr>
          <p:spPr bwMode="auto">
            <a:xfrm>
              <a:off x="1864" y="2086"/>
              <a:ext cx="22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4800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.</a:t>
              </a:r>
              <a:endPara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  <p:sp>
          <p:nvSpPr>
            <p:cNvPr id="17430" name="Text Box 15"/>
            <p:cNvSpPr txBox="1">
              <a:spLocks noChangeArrowheads="1"/>
            </p:cNvSpPr>
            <p:nvPr/>
          </p:nvSpPr>
          <p:spPr bwMode="auto">
            <a:xfrm>
              <a:off x="1751" y="2439"/>
              <a:ext cx="2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B</a:t>
              </a:r>
            </a:p>
          </p:txBody>
        </p:sp>
        <p:sp>
          <p:nvSpPr>
            <p:cNvPr id="17431" name="Text Box 16"/>
            <p:cNvSpPr txBox="1">
              <a:spLocks noChangeArrowheads="1"/>
            </p:cNvSpPr>
            <p:nvPr/>
          </p:nvSpPr>
          <p:spPr bwMode="auto">
            <a:xfrm>
              <a:off x="819" y="2423"/>
              <a:ext cx="24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B</a:t>
              </a:r>
            </a:p>
          </p:txBody>
        </p:sp>
      </p:grpSp>
      <p:sp>
        <p:nvSpPr>
          <p:cNvPr id="17419" name="Text Box 18"/>
          <p:cNvSpPr txBox="1">
            <a:spLocks noChangeArrowheads="1"/>
          </p:cNvSpPr>
          <p:nvPr/>
        </p:nvSpPr>
        <p:spPr bwMode="auto">
          <a:xfrm>
            <a:off x="1891593" y="1547813"/>
            <a:ext cx="57862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Two inter-related requirements: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grpSp>
        <p:nvGrpSpPr>
          <p:cNvPr id="17420" name="Group 21"/>
          <p:cNvGrpSpPr>
            <a:grpSpLocks/>
          </p:cNvGrpSpPr>
          <p:nvPr/>
        </p:nvGrpSpPr>
        <p:grpSpPr bwMode="auto">
          <a:xfrm>
            <a:off x="2992438" y="2336800"/>
            <a:ext cx="552450" cy="533400"/>
            <a:chOff x="489" y="1776"/>
            <a:chExt cx="348" cy="336"/>
          </a:xfrm>
        </p:grpSpPr>
        <p:sp>
          <p:nvSpPr>
            <p:cNvPr id="17425" name="Oval 20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  <p:sp>
          <p:nvSpPr>
            <p:cNvPr id="17426" name="Text Box 19"/>
            <p:cNvSpPr txBox="1">
              <a:spLocks noChangeArrowheads="1"/>
            </p:cNvSpPr>
            <p:nvPr/>
          </p:nvSpPr>
          <p:spPr bwMode="auto">
            <a:xfrm>
              <a:off x="539" y="1776"/>
              <a:ext cx="2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1</a:t>
              </a:r>
              <a:endPara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grpSp>
        <p:nvGrpSpPr>
          <p:cNvPr id="17421" name="Group 22"/>
          <p:cNvGrpSpPr>
            <a:grpSpLocks/>
          </p:cNvGrpSpPr>
          <p:nvPr/>
        </p:nvGrpSpPr>
        <p:grpSpPr bwMode="auto">
          <a:xfrm>
            <a:off x="3014663" y="3841750"/>
            <a:ext cx="552450" cy="533400"/>
            <a:chOff x="489" y="1776"/>
            <a:chExt cx="348" cy="336"/>
          </a:xfrm>
        </p:grpSpPr>
        <p:sp>
          <p:nvSpPr>
            <p:cNvPr id="17423" name="Oval 23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  <p:sp>
          <p:nvSpPr>
            <p:cNvPr id="17424" name="Text Box 24"/>
            <p:cNvSpPr txBox="1">
              <a:spLocks noChangeArrowheads="1"/>
            </p:cNvSpPr>
            <p:nvPr/>
          </p:nvSpPr>
          <p:spPr bwMode="auto">
            <a:xfrm>
              <a:off x="539" y="1776"/>
              <a:ext cx="25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800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2</a:t>
              </a:r>
              <a:endPara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sp>
        <p:nvSpPr>
          <p:cNvPr id="17422" name="Text Box 25"/>
          <p:cNvSpPr txBox="1">
            <a:spLocks noChangeArrowheads="1"/>
          </p:cNvSpPr>
          <p:nvPr/>
        </p:nvSpPr>
        <p:spPr bwMode="auto">
          <a:xfrm>
            <a:off x="2038489" y="5403851"/>
            <a:ext cx="6964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RSA:</a:t>
            </a:r>
            <a:r>
              <a:rPr lang="en-US" altLang="en-US" sz="28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Rivest, Shamir, Adelson algorithm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1057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3EC1A69E-12EB-4B31-BF4C-D5DD9A4DC90E}" type="slidenum">
              <a:rPr lang="en-US" altLang="en-US" sz="1400"/>
              <a:pPr algn="r"/>
              <a:t>16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RSA: Choosing keys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47094" y="1143689"/>
            <a:ext cx="62453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1. Choose two large prime numbers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p, q.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</a:p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(e.g., 1024 bits each)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68293" y="2129526"/>
            <a:ext cx="5081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2. Compute </a:t>
            </a:r>
            <a:r>
              <a:rPr lang="en-US" altLang="en-US" i="1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= </a:t>
            </a:r>
            <a:r>
              <a:rPr lang="en-US" altLang="en-US" i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pq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,  z = (p-1)(q-1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66706" y="2799452"/>
            <a:ext cx="77540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3. Choose </a:t>
            </a:r>
            <a:r>
              <a:rPr lang="en-US" altLang="en-US" i="1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(with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e&lt;n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 that has no common factors</a:t>
            </a:r>
          </a:p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 with z. (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e, z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are “relatively prime”).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82581" y="3788464"/>
            <a:ext cx="77352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4. Choose </a:t>
            </a:r>
            <a:r>
              <a:rPr lang="en-US" altLang="en-US" i="1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such that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ed-1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is  exactly divisible by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z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</a:t>
            </a:r>
          </a:p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 (in other words: </a:t>
            </a:r>
            <a:r>
              <a:rPr lang="en-US" altLang="en-US" i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ed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mod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z  = 1 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13357" y="4823513"/>
            <a:ext cx="6184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5.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Public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key is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</a:t>
            </a:r>
            <a:r>
              <a:rPr lang="en-US" altLang="en-US" i="1" dirty="0" err="1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n,e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).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Private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key is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</a:t>
            </a:r>
            <a:r>
              <a:rPr lang="en-US" altLang="en-US" i="1" dirty="0" err="1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n,d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8111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A4DCF9E-EA46-4059-9B45-5731CE9AB7CB}" type="slidenum">
              <a:rPr lang="en-US" altLang="en-US" sz="140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pPr algn="r"/>
              <a:t>17</a:t>
            </a:fld>
            <a:endParaRPr lang="en-US" altLang="en-US" sz="14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RSA: Encryption, Decryption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612775" y="1116730"/>
            <a:ext cx="65601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0.  Given (</a:t>
            </a:r>
            <a:r>
              <a:rPr lang="en-US" altLang="en-US" i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n,e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 and (</a:t>
            </a:r>
            <a:r>
              <a:rPr lang="en-US" altLang="en-US" i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n,d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 as computed above</a:t>
            </a:r>
          </a:p>
        </p:txBody>
      </p:sp>
      <p:grpSp>
        <p:nvGrpSpPr>
          <p:cNvPr id="19461" name="Group 14"/>
          <p:cNvGrpSpPr>
            <a:grpSpLocks/>
          </p:cNvGrpSpPr>
          <p:nvPr/>
        </p:nvGrpSpPr>
        <p:grpSpPr bwMode="auto">
          <a:xfrm>
            <a:off x="669925" y="1796180"/>
            <a:ext cx="8612188" cy="965200"/>
            <a:chOff x="407" y="1521"/>
            <a:chExt cx="5425" cy="608"/>
          </a:xfrm>
        </p:grpSpPr>
        <p:sp>
          <p:nvSpPr>
            <p:cNvPr id="19476" name="Text Box 4"/>
            <p:cNvSpPr txBox="1">
              <a:spLocks noChangeArrowheads="1"/>
            </p:cNvSpPr>
            <p:nvPr/>
          </p:nvSpPr>
          <p:spPr bwMode="auto">
            <a:xfrm>
              <a:off x="407" y="1521"/>
              <a:ext cx="360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1. To encrypt bit pattern, 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, compute</a:t>
              </a:r>
            </a:p>
          </p:txBody>
        </p:sp>
        <p:grpSp>
          <p:nvGrpSpPr>
            <p:cNvPr id="19477" name="Group 13"/>
            <p:cNvGrpSpPr>
              <a:grpSpLocks/>
            </p:cNvGrpSpPr>
            <p:nvPr/>
          </p:nvGrpSpPr>
          <p:grpSpPr bwMode="auto">
            <a:xfrm>
              <a:off x="563" y="1768"/>
              <a:ext cx="1451" cy="361"/>
              <a:chOff x="1688" y="1812"/>
              <a:chExt cx="1451" cy="361"/>
            </a:xfrm>
          </p:grpSpPr>
          <p:sp>
            <p:nvSpPr>
              <p:cNvPr id="19481" name="Text Box 8"/>
              <p:cNvSpPr txBox="1">
                <a:spLocks noChangeArrowheads="1"/>
              </p:cNvSpPr>
              <p:nvPr/>
            </p:nvSpPr>
            <p:spPr bwMode="auto">
              <a:xfrm>
                <a:off x="1688" y="1885"/>
                <a:ext cx="145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FF0000"/>
                    </a:solidFill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c = m   </a:t>
                </a:r>
                <a:r>
                  <a:rPr lang="en-US" altLang="en-US">
                    <a:solidFill>
                      <a:srgbClr val="FF0000"/>
                    </a:solidFill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mod</a:t>
                </a:r>
                <a:r>
                  <a:rPr lang="en-US" altLang="en-US" i="1">
                    <a:solidFill>
                      <a:srgbClr val="FF0000"/>
                    </a:solidFill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 n</a:t>
                </a:r>
              </a:p>
            </p:txBody>
          </p:sp>
          <p:sp>
            <p:nvSpPr>
              <p:cNvPr id="19482" name="Text Box 9"/>
              <p:cNvSpPr txBox="1">
                <a:spLocks noChangeArrowheads="1"/>
              </p:cNvSpPr>
              <p:nvPr/>
            </p:nvSpPr>
            <p:spPr bwMode="auto">
              <a:xfrm>
                <a:off x="2220" y="181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solidFill>
                      <a:srgbClr val="FF0000"/>
                    </a:solidFill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e</a:t>
                </a:r>
              </a:p>
            </p:txBody>
          </p:sp>
        </p:grpSp>
        <p:grpSp>
          <p:nvGrpSpPr>
            <p:cNvPr id="19478" name="Group 12"/>
            <p:cNvGrpSpPr>
              <a:grpSpLocks/>
            </p:cNvGrpSpPr>
            <p:nvPr/>
          </p:nvGrpSpPr>
          <p:grpSpPr bwMode="auto">
            <a:xfrm>
              <a:off x="1966" y="1724"/>
              <a:ext cx="3866" cy="400"/>
              <a:chOff x="777" y="2538"/>
              <a:chExt cx="3866" cy="400"/>
            </a:xfrm>
          </p:grpSpPr>
          <p:sp>
            <p:nvSpPr>
              <p:cNvPr id="19479" name="Text Box 10"/>
              <p:cNvSpPr txBox="1">
                <a:spLocks noChangeArrowheads="1"/>
              </p:cNvSpPr>
              <p:nvPr/>
            </p:nvSpPr>
            <p:spPr bwMode="auto">
              <a:xfrm>
                <a:off x="777" y="2647"/>
                <a:ext cx="38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/>
                <a:r>
                  <a:rPr lang="en-US" altLang="en-US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(i.e., remainder when </a:t>
                </a:r>
                <a:r>
                  <a:rPr lang="en-US" altLang="en-US" i="1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m</a:t>
                </a:r>
                <a:r>
                  <a:rPr lang="en-US" altLang="en-US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  is divided by </a:t>
                </a:r>
                <a:r>
                  <a:rPr lang="en-US" altLang="en-US" i="1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n</a:t>
                </a:r>
                <a:r>
                  <a:rPr lang="en-US" altLang="en-US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)</a:t>
                </a:r>
              </a:p>
            </p:txBody>
          </p:sp>
          <p:sp>
            <p:nvSpPr>
              <p:cNvPr id="19480" name="Text Box 11"/>
              <p:cNvSpPr txBox="1">
                <a:spLocks noChangeArrowheads="1"/>
              </p:cNvSpPr>
              <p:nvPr/>
            </p:nvSpPr>
            <p:spPr bwMode="auto">
              <a:xfrm>
                <a:off x="2949" y="2538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e</a:t>
                </a:r>
                <a:endParaRPr lang="en-US" altLang="en-US" i="1" dirty="0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endParaRPr>
              </a:p>
            </p:txBody>
          </p:sp>
        </p:grpSp>
      </p:grp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669925" y="3066180"/>
            <a:ext cx="6948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2. To decrypt received bit pattern,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, compute</a:t>
            </a:r>
          </a:p>
        </p:txBody>
      </p:sp>
      <p:grpSp>
        <p:nvGrpSpPr>
          <p:cNvPr id="19463" name="Group 17"/>
          <p:cNvGrpSpPr>
            <a:grpSpLocks/>
          </p:cNvGrpSpPr>
          <p:nvPr/>
        </p:nvGrpSpPr>
        <p:grpSpPr bwMode="auto">
          <a:xfrm>
            <a:off x="917576" y="3458292"/>
            <a:ext cx="2303463" cy="573088"/>
            <a:chOff x="1688" y="1812"/>
            <a:chExt cx="1451" cy="361"/>
          </a:xfrm>
        </p:grpSpPr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1688" y="1885"/>
              <a:ext cx="14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 = c   </a:t>
              </a:r>
              <a:r>
                <a:rPr lang="en-US" altLang="en-US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n</a:t>
              </a:r>
            </a:p>
          </p:txBody>
        </p:sp>
        <p:sp>
          <p:nvSpPr>
            <p:cNvPr id="19475" name="Text Box 19"/>
            <p:cNvSpPr txBox="1">
              <a:spLocks noChangeArrowheads="1"/>
            </p:cNvSpPr>
            <p:nvPr/>
          </p:nvSpPr>
          <p:spPr bwMode="auto">
            <a:xfrm>
              <a:off x="2217" y="1812"/>
              <a:ext cx="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d</a:t>
              </a:r>
            </a:p>
          </p:txBody>
        </p:sp>
      </p:grpSp>
      <p:sp>
        <p:nvSpPr>
          <p:cNvPr id="19464" name="Text Box 21"/>
          <p:cNvSpPr txBox="1">
            <a:spLocks noChangeArrowheads="1"/>
          </p:cNvSpPr>
          <p:nvPr/>
        </p:nvSpPr>
        <p:spPr bwMode="auto">
          <a:xfrm>
            <a:off x="3109913" y="3550367"/>
            <a:ext cx="601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(i.e., remainder when </a:t>
            </a:r>
            <a:r>
              <a:rPr lang="en-US" altLang="en-US" i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</a:t>
            </a:r>
            <a:r>
              <a: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  is divided by </a:t>
            </a:r>
            <a:r>
              <a:rPr lang="en-US" altLang="en-US" i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</a:t>
            </a:r>
            <a:r>
              <a: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</a:t>
            </a:r>
          </a:p>
        </p:txBody>
      </p:sp>
      <p:sp>
        <p:nvSpPr>
          <p:cNvPr id="19465" name="Text Box 22"/>
          <p:cNvSpPr txBox="1">
            <a:spLocks noChangeArrowheads="1"/>
          </p:cNvSpPr>
          <p:nvPr/>
        </p:nvSpPr>
        <p:spPr bwMode="auto">
          <a:xfrm>
            <a:off x="6472931" y="3412255"/>
            <a:ext cx="373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</a:t>
            </a:r>
            <a:endParaRPr lang="en-US" altLang="en-US" i="1">
              <a:solidFill>
                <a:srgbClr val="FF0000"/>
              </a:solidFill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grpSp>
        <p:nvGrpSpPr>
          <p:cNvPr id="19466" name="Group 42"/>
          <p:cNvGrpSpPr>
            <a:grpSpLocks/>
          </p:cNvGrpSpPr>
          <p:nvPr/>
        </p:nvGrpSpPr>
        <p:grpSpPr bwMode="auto">
          <a:xfrm>
            <a:off x="1198564" y="4402855"/>
            <a:ext cx="6256337" cy="1128712"/>
            <a:chOff x="1155" y="3030"/>
            <a:chExt cx="3941" cy="711"/>
          </a:xfrm>
        </p:grpSpPr>
        <p:grpSp>
          <p:nvGrpSpPr>
            <p:cNvPr id="19467" name="Group 39"/>
            <p:cNvGrpSpPr>
              <a:grpSpLocks/>
            </p:cNvGrpSpPr>
            <p:nvPr/>
          </p:nvGrpSpPr>
          <p:grpSpPr bwMode="auto">
            <a:xfrm>
              <a:off x="2268" y="3116"/>
              <a:ext cx="2479" cy="390"/>
              <a:chOff x="868" y="3287"/>
              <a:chExt cx="2479" cy="390"/>
            </a:xfrm>
          </p:grpSpPr>
          <p:sp>
            <p:nvSpPr>
              <p:cNvPr id="19470" name="Text Box 26"/>
              <p:cNvSpPr txBox="1">
                <a:spLocks noChangeArrowheads="1"/>
              </p:cNvSpPr>
              <p:nvPr/>
            </p:nvSpPr>
            <p:spPr bwMode="auto">
              <a:xfrm>
                <a:off x="868" y="3388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m  =  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(</a:t>
                </a:r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m   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mod</a:t>
                </a:r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 n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)</a:t>
                </a:r>
              </a:p>
            </p:txBody>
          </p:sp>
          <p:sp>
            <p:nvSpPr>
              <p:cNvPr id="19471" name="Text Box 27"/>
              <p:cNvSpPr txBox="1">
                <a:spLocks noChangeArrowheads="1"/>
              </p:cNvSpPr>
              <p:nvPr/>
            </p:nvSpPr>
            <p:spPr bwMode="auto">
              <a:xfrm>
                <a:off x="1613" y="3308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e</a:t>
                </a:r>
              </a:p>
            </p:txBody>
          </p:sp>
          <p:sp>
            <p:nvSpPr>
              <p:cNvPr id="19472" name="Text Box 34"/>
              <p:cNvSpPr txBox="1">
                <a:spLocks noChangeArrowheads="1"/>
              </p:cNvSpPr>
              <p:nvPr/>
            </p:nvSpPr>
            <p:spPr bwMode="auto">
              <a:xfrm>
                <a:off x="2533" y="3389"/>
                <a:ext cx="8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</a:t>
                </a:r>
                <a:r>
                  <a:rPr lang="en-US" altLang="en-US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mod</a:t>
                </a:r>
                <a:r>
                  <a:rPr lang="en-US" altLang="en-US" i="1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 n</a:t>
                </a:r>
              </a:p>
            </p:txBody>
          </p:sp>
          <p:sp>
            <p:nvSpPr>
              <p:cNvPr id="19473" name="Text Box 35"/>
              <p:cNvSpPr txBox="1">
                <a:spLocks noChangeArrowheads="1"/>
              </p:cNvSpPr>
              <p:nvPr/>
            </p:nvSpPr>
            <p:spPr bwMode="auto">
              <a:xfrm>
                <a:off x="2447" y="3287"/>
                <a:ext cx="23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d</a:t>
                </a:r>
              </a:p>
            </p:txBody>
          </p:sp>
        </p:grpSp>
        <p:sp>
          <p:nvSpPr>
            <p:cNvPr id="19468" name="Text Box 40"/>
            <p:cNvSpPr txBox="1">
              <a:spLocks noChangeArrowheads="1"/>
            </p:cNvSpPr>
            <p:nvPr/>
          </p:nvSpPr>
          <p:spPr bwMode="auto">
            <a:xfrm>
              <a:off x="1264" y="3108"/>
              <a:ext cx="98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/>
              <a:r>
                <a:rPr lang="en-US" altLang="en-US" dirty="0">
                  <a:solidFill>
                    <a:srgbClr val="0070C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Magic</a:t>
              </a:r>
            </a:p>
            <a:p>
              <a:pPr algn="r"/>
              <a:r>
                <a:rPr lang="en-US" altLang="en-US" dirty="0">
                  <a:solidFill>
                    <a:srgbClr val="0070C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happens!</a:t>
              </a:r>
            </a:p>
          </p:txBody>
        </p:sp>
        <p:sp>
          <p:nvSpPr>
            <p:cNvPr id="19469" name="Rectangle 41"/>
            <p:cNvSpPr>
              <a:spLocks noChangeArrowheads="1"/>
            </p:cNvSpPr>
            <p:nvPr/>
          </p:nvSpPr>
          <p:spPr bwMode="auto">
            <a:xfrm>
              <a:off x="1155" y="3030"/>
              <a:ext cx="3941" cy="711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824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2E92609-C4C0-4BC7-90AC-9B3D17383E62}" type="slidenum">
              <a:rPr lang="en-US" altLang="en-US" sz="1400"/>
              <a:pPr algn="r"/>
              <a:t>18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RSA </a:t>
            </a:r>
            <a:r>
              <a:rPr lang="en-US" altLang="en-US" dirty="0" smtClean="0"/>
              <a:t>example</a:t>
            </a:r>
            <a:endParaRPr lang="en-US" altLang="en-US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80482" y="1300163"/>
            <a:ext cx="6835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Bob chooses 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 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 5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, 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q 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 7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  Then 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n 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 35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, 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z 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 24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36989" y="1724026"/>
            <a:ext cx="58549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 5  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(so 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 and </a:t>
            </a:r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z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are relatively 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prime).</a:t>
            </a:r>
          </a:p>
          <a:p>
            <a:pPr algn="l"/>
            <a:r>
              <a: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= 29 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(so </a:t>
            </a:r>
            <a:r>
              <a:rPr lang="en-US" altLang="en-US" i="1" dirty="0" err="1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ed</a:t>
            </a:r>
            <a:r>
              <a:rPr lang="en-US" altLang="en-US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- 1</a:t>
            </a:r>
            <a:r>
              <a:rPr lang="en-US" altLang="en-US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exactly divisible by z</a:t>
            </a:r>
            <a:r>
              <a:rPr lang="en-US" altLang="ko-KR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</a:t>
            </a:r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.</a:t>
            </a:r>
          </a:p>
          <a:p>
            <a:pPr algn="l"/>
            <a:r>
              <a:rPr lang="en-US" altLang="en-US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536951" y="3335338"/>
            <a:ext cx="103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letter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101383" y="3311525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m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358683" y="3321050"/>
            <a:ext cx="47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m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598906" y="3179763"/>
            <a:ext cx="364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</a:t>
            </a:r>
            <a:endParaRPr lang="en-US" altLang="en-US" u="sng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grpSp>
        <p:nvGrpSpPr>
          <p:cNvPr id="20490" name="Group 12"/>
          <p:cNvGrpSpPr>
            <a:grpSpLocks/>
          </p:cNvGrpSpPr>
          <p:nvPr/>
        </p:nvGrpSpPr>
        <p:grpSpPr bwMode="auto">
          <a:xfrm>
            <a:off x="7958138" y="3190877"/>
            <a:ext cx="2136775" cy="590551"/>
            <a:chOff x="2682" y="1773"/>
            <a:chExt cx="1346" cy="372"/>
          </a:xfrm>
        </p:grpSpPr>
        <p:sp>
          <p:nvSpPr>
            <p:cNvPr id="20509" name="Text Box 10"/>
            <p:cNvSpPr txBox="1">
              <a:spLocks noChangeArrowheads="1"/>
            </p:cNvSpPr>
            <p:nvPr/>
          </p:nvSpPr>
          <p:spPr bwMode="auto">
            <a:xfrm>
              <a:off x="2682" y="1854"/>
              <a:ext cx="13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u="sng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c = m  mod  n</a:t>
              </a:r>
            </a:p>
          </p:txBody>
        </p:sp>
        <p:sp>
          <p:nvSpPr>
            <p:cNvPr id="20510" name="Text Box 11"/>
            <p:cNvSpPr txBox="1">
              <a:spLocks noChangeArrowheads="1"/>
            </p:cNvSpPr>
            <p:nvPr/>
          </p:nvSpPr>
          <p:spPr bwMode="auto">
            <a:xfrm>
              <a:off x="3166" y="1773"/>
              <a:ext cx="2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e</a:t>
              </a:r>
              <a:endPara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3882356" y="3810000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5015986" y="383222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5931459" y="3824288"/>
            <a:ext cx="13292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24</a:t>
            </a:r>
            <a:r>
              <a:rPr lang="en-US" altLang="ko-KR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</a:t>
            </a:r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832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8911711" y="3822700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17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3651798" y="4732338"/>
            <a:ext cx="3465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</a:t>
            </a:r>
          </a:p>
        </p:txBody>
      </p:sp>
      <p:grpSp>
        <p:nvGrpSpPr>
          <p:cNvPr id="20496" name="Group 26"/>
          <p:cNvGrpSpPr>
            <a:grpSpLocks/>
          </p:cNvGrpSpPr>
          <p:nvPr/>
        </p:nvGrpSpPr>
        <p:grpSpPr bwMode="auto">
          <a:xfrm>
            <a:off x="7307263" y="4657727"/>
            <a:ext cx="2136775" cy="590551"/>
            <a:chOff x="2682" y="1773"/>
            <a:chExt cx="1346" cy="372"/>
          </a:xfrm>
        </p:grpSpPr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2682" y="1854"/>
              <a:ext cx="13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u="sng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 = c  mod  n</a:t>
              </a: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3163" y="1773"/>
              <a:ext cx="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d</a:t>
              </a:r>
              <a:endPara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sp>
        <p:nvSpPr>
          <p:cNvPr id="20497" name="Text Box 29"/>
          <p:cNvSpPr txBox="1">
            <a:spLocks noChangeArrowheads="1"/>
          </p:cNvSpPr>
          <p:nvPr/>
        </p:nvSpPr>
        <p:spPr bwMode="auto">
          <a:xfrm>
            <a:off x="3482461" y="515937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17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0498" name="Text Box 30"/>
          <p:cNvSpPr txBox="1">
            <a:spLocks noChangeArrowheads="1"/>
          </p:cNvSpPr>
          <p:nvPr/>
        </p:nvSpPr>
        <p:spPr bwMode="auto">
          <a:xfrm>
            <a:off x="3978737" y="5268914"/>
            <a:ext cx="364715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481968572106750915091411825223072000</a:t>
            </a:r>
            <a:endParaRPr lang="en-US" altLang="en-US" sz="120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0499" name="Text Box 32"/>
          <p:cNvSpPr txBox="1">
            <a:spLocks noChangeArrowheads="1"/>
          </p:cNvSpPr>
          <p:nvPr/>
        </p:nvSpPr>
        <p:spPr bwMode="auto">
          <a:xfrm>
            <a:off x="8083036" y="5172075"/>
            <a:ext cx="5661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12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grpSp>
        <p:nvGrpSpPr>
          <p:cNvPr id="20500" name="Group 34"/>
          <p:cNvGrpSpPr>
            <a:grpSpLocks/>
          </p:cNvGrpSpPr>
          <p:nvPr/>
        </p:nvGrpSpPr>
        <p:grpSpPr bwMode="auto">
          <a:xfrm>
            <a:off x="4781555" y="4587879"/>
            <a:ext cx="522288" cy="615951"/>
            <a:chOff x="3032" y="2876"/>
            <a:chExt cx="329" cy="388"/>
          </a:xfrm>
        </p:grpSpPr>
        <p:sp>
          <p:nvSpPr>
            <p:cNvPr id="20505" name="Text Box 22"/>
            <p:cNvSpPr txBox="1">
              <a:spLocks noChangeArrowheads="1"/>
            </p:cNvSpPr>
            <p:nvPr/>
          </p:nvSpPr>
          <p:spPr bwMode="auto">
            <a:xfrm>
              <a:off x="3032" y="2973"/>
              <a:ext cx="2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u="sng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c</a:t>
              </a:r>
            </a:p>
          </p:txBody>
        </p:sp>
        <p:sp>
          <p:nvSpPr>
            <p:cNvPr id="20506" name="Text Box 33"/>
            <p:cNvSpPr txBox="1">
              <a:spLocks noChangeArrowheads="1"/>
            </p:cNvSpPr>
            <p:nvPr/>
          </p:nvSpPr>
          <p:spPr bwMode="auto">
            <a:xfrm>
              <a:off x="3126" y="2876"/>
              <a:ext cx="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d</a:t>
              </a:r>
              <a:endPara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sp>
        <p:nvSpPr>
          <p:cNvPr id="20501" name="Text Box 35"/>
          <p:cNvSpPr txBox="1">
            <a:spLocks noChangeArrowheads="1"/>
          </p:cNvSpPr>
          <p:nvPr/>
        </p:nvSpPr>
        <p:spPr bwMode="auto">
          <a:xfrm>
            <a:off x="9391651" y="4768850"/>
            <a:ext cx="103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letter</a:t>
            </a:r>
          </a:p>
        </p:txBody>
      </p:sp>
      <p:sp>
        <p:nvSpPr>
          <p:cNvPr id="20502" name="Text Box 36"/>
          <p:cNvSpPr txBox="1">
            <a:spLocks noChangeArrowheads="1"/>
          </p:cNvSpPr>
          <p:nvPr/>
        </p:nvSpPr>
        <p:spPr bwMode="auto">
          <a:xfrm>
            <a:off x="9737056" y="5243513"/>
            <a:ext cx="269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l</a:t>
            </a:r>
            <a:endParaRPr lang="en-US" altLang="en-US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0503" name="Text Box 37"/>
          <p:cNvSpPr txBox="1">
            <a:spLocks noChangeArrowheads="1"/>
          </p:cNvSpPr>
          <p:nvPr/>
        </p:nvSpPr>
        <p:spPr bwMode="auto">
          <a:xfrm>
            <a:off x="1696278" y="3603625"/>
            <a:ext cx="14509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encrypt:</a:t>
            </a:r>
          </a:p>
        </p:txBody>
      </p:sp>
      <p:sp>
        <p:nvSpPr>
          <p:cNvPr id="20504" name="Text Box 38"/>
          <p:cNvSpPr txBox="1">
            <a:spLocks noChangeArrowheads="1"/>
          </p:cNvSpPr>
          <p:nvPr/>
        </p:nvSpPr>
        <p:spPr bwMode="auto">
          <a:xfrm>
            <a:off x="1754229" y="4895850"/>
            <a:ext cx="14493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decrypt:</a:t>
            </a:r>
          </a:p>
        </p:txBody>
      </p:sp>
    </p:spTree>
    <p:extLst>
      <p:ext uri="{BB962C8B-B14F-4D97-AF65-F5344CB8AC3E}">
        <p14:creationId xmlns:p14="http://schemas.microsoft.com/office/powerpoint/2010/main" val="161615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3F193C5-F3C1-497B-9B8C-C464622094E3}" type="slidenum">
              <a:rPr lang="en-US" altLang="en-US" sz="1400"/>
              <a:pPr algn="r"/>
              <a:t>19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RSA: Why?</a:t>
            </a:r>
          </a:p>
        </p:txBody>
      </p:sp>
      <p:grpSp>
        <p:nvGrpSpPr>
          <p:cNvPr id="21508" name="Group 19"/>
          <p:cNvGrpSpPr>
            <a:grpSpLocks/>
          </p:cNvGrpSpPr>
          <p:nvPr/>
        </p:nvGrpSpPr>
        <p:grpSpPr bwMode="auto">
          <a:xfrm>
            <a:off x="4243128" y="858427"/>
            <a:ext cx="3935413" cy="619125"/>
            <a:chOff x="868" y="3287"/>
            <a:chExt cx="2479" cy="390"/>
          </a:xfrm>
        </p:grpSpPr>
        <p:sp>
          <p:nvSpPr>
            <p:cNvPr id="21532" name="Text Box 20"/>
            <p:cNvSpPr txBox="1">
              <a:spLocks noChangeArrowheads="1"/>
            </p:cNvSpPr>
            <p:nvPr/>
          </p:nvSpPr>
          <p:spPr bwMode="auto">
            <a:xfrm>
              <a:off x="868" y="3388"/>
              <a:ext cx="17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  = 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(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  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n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)</a:t>
              </a:r>
            </a:p>
          </p:txBody>
        </p:sp>
        <p:sp>
          <p:nvSpPr>
            <p:cNvPr id="21533" name="Text Box 21"/>
            <p:cNvSpPr txBox="1">
              <a:spLocks noChangeArrowheads="1"/>
            </p:cNvSpPr>
            <p:nvPr/>
          </p:nvSpPr>
          <p:spPr bwMode="auto">
            <a:xfrm>
              <a:off x="1613" y="3308"/>
              <a:ext cx="2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e</a:t>
              </a:r>
            </a:p>
          </p:txBody>
        </p:sp>
        <p:sp>
          <p:nvSpPr>
            <p:cNvPr id="21534" name="Text Box 22"/>
            <p:cNvSpPr txBox="1">
              <a:spLocks noChangeArrowheads="1"/>
            </p:cNvSpPr>
            <p:nvPr/>
          </p:nvSpPr>
          <p:spPr bwMode="auto">
            <a:xfrm>
              <a:off x="2533" y="3389"/>
              <a:ext cx="8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</a:t>
              </a:r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n</a:t>
              </a:r>
            </a:p>
          </p:txBody>
        </p:sp>
        <p:sp>
          <p:nvSpPr>
            <p:cNvPr id="21535" name="Text Box 23"/>
            <p:cNvSpPr txBox="1">
              <a:spLocks noChangeArrowheads="1"/>
            </p:cNvSpPr>
            <p:nvPr/>
          </p:nvSpPr>
          <p:spPr bwMode="auto">
            <a:xfrm>
              <a:off x="2447" y="3287"/>
              <a:ext cx="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d</a:t>
              </a:r>
            </a:p>
          </p:txBody>
        </p:sp>
      </p:grpSp>
      <p:grpSp>
        <p:nvGrpSpPr>
          <p:cNvPr id="21509" name="Group 43"/>
          <p:cNvGrpSpPr>
            <a:grpSpLocks/>
          </p:cNvGrpSpPr>
          <p:nvPr/>
        </p:nvGrpSpPr>
        <p:grpSpPr bwMode="auto">
          <a:xfrm>
            <a:off x="1478365" y="3125792"/>
            <a:ext cx="5247612" cy="1006476"/>
            <a:chOff x="391" y="1580"/>
            <a:chExt cx="3193" cy="634"/>
          </a:xfrm>
        </p:grpSpPr>
        <p:sp>
          <p:nvSpPr>
            <p:cNvPr id="21527" name="Text Box 30"/>
            <p:cNvSpPr txBox="1">
              <a:spLocks noChangeArrowheads="1"/>
            </p:cNvSpPr>
            <p:nvPr/>
          </p:nvSpPr>
          <p:spPr bwMode="auto">
            <a:xfrm>
              <a:off x="391" y="1682"/>
              <a:ext cx="12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(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  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n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)</a:t>
              </a:r>
            </a:p>
          </p:txBody>
        </p:sp>
        <p:sp>
          <p:nvSpPr>
            <p:cNvPr id="21528" name="Text Box 31"/>
            <p:cNvSpPr txBox="1">
              <a:spLocks noChangeArrowheads="1"/>
            </p:cNvSpPr>
            <p:nvPr/>
          </p:nvSpPr>
          <p:spPr bwMode="auto">
            <a:xfrm>
              <a:off x="638" y="1580"/>
              <a:ext cx="2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e</a:t>
              </a:r>
            </a:p>
          </p:txBody>
        </p:sp>
        <p:sp>
          <p:nvSpPr>
            <p:cNvPr id="21529" name="Text Box 32"/>
            <p:cNvSpPr txBox="1">
              <a:spLocks noChangeArrowheads="1"/>
            </p:cNvSpPr>
            <p:nvPr/>
          </p:nvSpPr>
          <p:spPr bwMode="auto">
            <a:xfrm>
              <a:off x="1577" y="1691"/>
              <a:ext cx="200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n  =  m    </a:t>
              </a:r>
              <a:r>
                <a:rPr lang="en-US" altLang="en-US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n</a:t>
              </a:r>
            </a:p>
          </p:txBody>
        </p:sp>
        <p:sp>
          <p:nvSpPr>
            <p:cNvPr id="21530" name="Text Box 33"/>
            <p:cNvSpPr txBox="1">
              <a:spLocks noChangeArrowheads="1"/>
            </p:cNvSpPr>
            <p:nvPr/>
          </p:nvSpPr>
          <p:spPr bwMode="auto">
            <a:xfrm>
              <a:off x="1491" y="1589"/>
              <a:ext cx="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d</a:t>
              </a:r>
            </a:p>
          </p:txBody>
        </p:sp>
        <p:sp>
          <p:nvSpPr>
            <p:cNvPr id="21531" name="Text Box 36"/>
            <p:cNvSpPr txBox="1">
              <a:spLocks noChangeArrowheads="1"/>
            </p:cNvSpPr>
            <p:nvPr/>
          </p:nvSpPr>
          <p:spPr bwMode="auto">
            <a:xfrm>
              <a:off x="2709" y="1595"/>
              <a:ext cx="3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 dirty="0" err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ed</a:t>
              </a:r>
              <a:endParaRPr lang="en-US" altLang="en-US" i="1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grpSp>
        <p:nvGrpSpPr>
          <p:cNvPr id="21510" name="Group 44"/>
          <p:cNvGrpSpPr>
            <a:grpSpLocks/>
          </p:cNvGrpSpPr>
          <p:nvPr/>
        </p:nvGrpSpPr>
        <p:grpSpPr bwMode="auto">
          <a:xfrm>
            <a:off x="1482465" y="1822041"/>
            <a:ext cx="7556500" cy="1049338"/>
            <a:chOff x="572" y="2952"/>
            <a:chExt cx="4760" cy="661"/>
          </a:xfrm>
        </p:grpSpPr>
        <p:sp>
          <p:nvSpPr>
            <p:cNvPr id="21522" name="Text Box 38"/>
            <p:cNvSpPr txBox="1">
              <a:spLocks noChangeArrowheads="1"/>
            </p:cNvSpPr>
            <p:nvPr/>
          </p:nvSpPr>
          <p:spPr bwMode="auto">
            <a:xfrm>
              <a:off x="572" y="2952"/>
              <a:ext cx="47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solidFill>
                    <a:srgbClr val="0070C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Number theory result: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If </a:t>
              </a:r>
              <a:r>
                <a:rPr lang="en-US" altLang="en-US" i="1" dirty="0" err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p,q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prime, 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n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=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</a:t>
              </a:r>
              <a:r>
                <a:rPr lang="en-US" altLang="en-US" i="1" dirty="0" err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pq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,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then</a:t>
              </a:r>
            </a:p>
          </p:txBody>
        </p:sp>
        <p:grpSp>
          <p:nvGrpSpPr>
            <p:cNvPr id="21523" name="Group 42"/>
            <p:cNvGrpSpPr>
              <a:grpSpLocks/>
            </p:cNvGrpSpPr>
            <p:nvPr/>
          </p:nvGrpSpPr>
          <p:grpSpPr bwMode="auto">
            <a:xfrm>
              <a:off x="1592" y="3197"/>
              <a:ext cx="3456" cy="416"/>
              <a:chOff x="445" y="3263"/>
              <a:chExt cx="3456" cy="416"/>
            </a:xfrm>
          </p:grpSpPr>
          <p:sp>
            <p:nvSpPr>
              <p:cNvPr id="21524" name="Text Box 39"/>
              <p:cNvSpPr txBox="1">
                <a:spLocks noChangeArrowheads="1"/>
              </p:cNvSpPr>
              <p:nvPr/>
            </p:nvSpPr>
            <p:spPr bwMode="auto">
              <a:xfrm>
                <a:off x="445" y="3388"/>
                <a:ext cx="345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x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 mod </a:t>
                </a:r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n = x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                          </a:t>
                </a:r>
                <a:r>
                  <a:rPr lang="en-US" altLang="en-US" dirty="0" smtClean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      mod</a:t>
                </a:r>
                <a:r>
                  <a:rPr lang="en-US" altLang="en-US" i="1" dirty="0" smtClean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</a:t>
                </a:r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n</a:t>
                </a:r>
                <a:endPara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endParaRPr>
              </a:p>
            </p:txBody>
          </p:sp>
          <p:sp>
            <p:nvSpPr>
              <p:cNvPr id="21525" name="Text Box 40"/>
              <p:cNvSpPr txBox="1">
                <a:spLocks noChangeArrowheads="1"/>
              </p:cNvSpPr>
              <p:nvPr/>
            </p:nvSpPr>
            <p:spPr bwMode="auto">
              <a:xfrm>
                <a:off x="582" y="3263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y</a:t>
                </a:r>
                <a:endPara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endParaRPr>
              </a:p>
            </p:txBody>
          </p:sp>
          <p:sp>
            <p:nvSpPr>
              <p:cNvPr id="21526" name="Text Box 41"/>
              <p:cNvSpPr txBox="1">
                <a:spLocks noChangeArrowheads="1"/>
              </p:cNvSpPr>
              <p:nvPr/>
            </p:nvSpPr>
            <p:spPr bwMode="auto">
              <a:xfrm>
                <a:off x="1574" y="3263"/>
                <a:ext cx="175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i="1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y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 mod (</a:t>
                </a:r>
                <a:r>
                  <a:rPr lang="en-US" altLang="en-US" i="1" dirty="0" smtClean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p </a:t>
                </a:r>
                <a:r>
                  <a:rPr lang="en-US" altLang="en-US" dirty="0" smtClean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-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1)(</a:t>
                </a:r>
                <a:r>
                  <a:rPr lang="en-US" altLang="en-US" i="1" dirty="0" smtClean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q </a:t>
                </a:r>
                <a:r>
                  <a:rPr lang="en-US" altLang="en-US" dirty="0" smtClean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-</a:t>
                </a:r>
                <a:r>
                  <a:rPr lang="en-US" altLang="en-US" dirty="0">
                    <a:latin typeface="NanumSquareRound ExtraBold" panose="020B0600000101010101" pitchFamily="34" charset="-127"/>
                    <a:ea typeface="NanumSquareRound ExtraBold" panose="020B0600000101010101" pitchFamily="34" charset="-127"/>
                  </a:rPr>
                  <a:t>1)</a:t>
                </a:r>
              </a:p>
            </p:txBody>
          </p:sp>
        </p:grpSp>
      </p:grpSp>
      <p:grpSp>
        <p:nvGrpSpPr>
          <p:cNvPr id="21511" name="Group 51"/>
          <p:cNvGrpSpPr>
            <a:grpSpLocks/>
          </p:cNvGrpSpPr>
          <p:nvPr/>
        </p:nvGrpSpPr>
        <p:grpSpPr bwMode="auto">
          <a:xfrm>
            <a:off x="4487602" y="3855624"/>
            <a:ext cx="4984356" cy="647699"/>
            <a:chOff x="2665" y="2648"/>
            <a:chExt cx="2704" cy="408"/>
          </a:xfrm>
        </p:grpSpPr>
        <p:sp>
          <p:nvSpPr>
            <p:cNvPr id="21520" name="Text Box 48"/>
            <p:cNvSpPr txBox="1">
              <a:spLocks noChangeArrowheads="1"/>
            </p:cNvSpPr>
            <p:nvPr/>
          </p:nvSpPr>
          <p:spPr bwMode="auto">
            <a:xfrm>
              <a:off x="2665" y="2765"/>
              <a:ext cx="27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=  m                             </a:t>
              </a:r>
              <a:r>
                <a:rPr lang="en-US" altLang="en-US" i="1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          </a:t>
              </a:r>
              <a:r>
                <a:rPr lang="en-US" altLang="en-US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n</a:t>
              </a:r>
            </a:p>
          </p:txBody>
        </p:sp>
        <p:sp>
          <p:nvSpPr>
            <p:cNvPr id="21521" name="Text Box 50"/>
            <p:cNvSpPr txBox="1">
              <a:spLocks noChangeArrowheads="1"/>
            </p:cNvSpPr>
            <p:nvPr/>
          </p:nvSpPr>
          <p:spPr bwMode="auto">
            <a:xfrm>
              <a:off x="3039" y="2648"/>
              <a:ext cx="22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i="1" dirty="0" err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ed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(</a:t>
              </a:r>
              <a:r>
                <a:rPr lang="en-US" altLang="en-US" i="1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p </a:t>
              </a:r>
              <a:r>
                <a:rPr lang="en-US" altLang="en-US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-1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)(</a:t>
              </a:r>
              <a:r>
                <a:rPr lang="en-US" altLang="en-US" i="1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q </a:t>
              </a:r>
              <a:r>
                <a:rPr lang="en-US" altLang="en-US" dirty="0" smtClean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-</a:t>
              </a:r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1)</a:t>
              </a:r>
            </a:p>
          </p:txBody>
        </p:sp>
      </p:grpSp>
      <p:grpSp>
        <p:nvGrpSpPr>
          <p:cNvPr id="21512" name="Group 52"/>
          <p:cNvGrpSpPr>
            <a:grpSpLocks/>
          </p:cNvGrpSpPr>
          <p:nvPr/>
        </p:nvGrpSpPr>
        <p:grpSpPr bwMode="auto">
          <a:xfrm>
            <a:off x="4511415" y="4820827"/>
            <a:ext cx="4292600" cy="642937"/>
            <a:chOff x="2665" y="2648"/>
            <a:chExt cx="2704" cy="405"/>
          </a:xfrm>
        </p:grpSpPr>
        <p:sp>
          <p:nvSpPr>
            <p:cNvPr id="21518" name="Text Box 53"/>
            <p:cNvSpPr txBox="1">
              <a:spLocks noChangeArrowheads="1"/>
            </p:cNvSpPr>
            <p:nvPr/>
          </p:nvSpPr>
          <p:spPr bwMode="auto">
            <a:xfrm>
              <a:off x="2665" y="2765"/>
              <a:ext cx="27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i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=  m   </a:t>
              </a:r>
              <a:r>
                <a:rPr lang="en-US" altLang="en-US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mod</a:t>
              </a:r>
              <a:r>
                <a:rPr lang="en-US" altLang="en-US" i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 n</a:t>
              </a:r>
            </a:p>
          </p:txBody>
        </p:sp>
        <p:sp>
          <p:nvSpPr>
            <p:cNvPr id="21519" name="Text Box 54"/>
            <p:cNvSpPr txBox="1">
              <a:spLocks noChangeArrowheads="1"/>
            </p:cNvSpPr>
            <p:nvPr/>
          </p:nvSpPr>
          <p:spPr bwMode="auto">
            <a:xfrm>
              <a:off x="3039" y="2648"/>
              <a:ext cx="18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dirty="0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1</a:t>
              </a:r>
            </a:p>
          </p:txBody>
        </p:sp>
      </p:grpSp>
      <p:grpSp>
        <p:nvGrpSpPr>
          <p:cNvPr id="21513" name="Group 55"/>
          <p:cNvGrpSpPr>
            <a:grpSpLocks/>
          </p:cNvGrpSpPr>
          <p:nvPr/>
        </p:nvGrpSpPr>
        <p:grpSpPr bwMode="auto">
          <a:xfrm>
            <a:off x="4506652" y="6078127"/>
            <a:ext cx="4292600" cy="642937"/>
            <a:chOff x="2665" y="2648"/>
            <a:chExt cx="2704" cy="405"/>
          </a:xfrm>
        </p:grpSpPr>
        <p:sp>
          <p:nvSpPr>
            <p:cNvPr id="21516" name="Text Box 56"/>
            <p:cNvSpPr txBox="1">
              <a:spLocks noChangeArrowheads="1"/>
            </p:cNvSpPr>
            <p:nvPr/>
          </p:nvSpPr>
          <p:spPr bwMode="auto">
            <a:xfrm>
              <a:off x="2665" y="2765"/>
              <a:ext cx="27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i="1"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=  m</a:t>
              </a:r>
            </a:p>
          </p:txBody>
        </p:sp>
        <p:sp>
          <p:nvSpPr>
            <p:cNvPr id="21517" name="Text Box 57"/>
            <p:cNvSpPr txBox="1">
              <a:spLocks noChangeArrowheads="1"/>
            </p:cNvSpPr>
            <p:nvPr/>
          </p:nvSpPr>
          <p:spPr bwMode="auto">
            <a:xfrm>
              <a:off x="3039" y="2648"/>
              <a:ext cx="18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endParaRPr lang="en-US" altLang="en-US" i="1">
                <a:latin typeface="NanumSquareRound ExtraBold" panose="020B0600000101010101" pitchFamily="34" charset="-127"/>
                <a:ea typeface="NanumSquareRound ExtraBold" panose="020B0600000101010101" pitchFamily="34" charset="-127"/>
              </a:endParaRPr>
            </a:p>
          </p:txBody>
        </p:sp>
      </p:grpSp>
      <p:sp>
        <p:nvSpPr>
          <p:cNvPr id="21514" name="Text Box 58"/>
          <p:cNvSpPr txBox="1">
            <a:spLocks noChangeArrowheads="1"/>
          </p:cNvSpPr>
          <p:nvPr/>
        </p:nvSpPr>
        <p:spPr bwMode="auto">
          <a:xfrm>
            <a:off x="4808032" y="4398552"/>
            <a:ext cx="4647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(using number theory result above</a:t>
            </a:r>
            <a:r>
              <a:rPr lang="en-US" altLang="en-US" sz="2000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) </a:t>
            </a:r>
            <a:endParaRPr lang="en-US" altLang="en-US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  <p:sp>
        <p:nvSpPr>
          <p:cNvPr id="21515" name="Text Box 59"/>
          <p:cNvSpPr txBox="1">
            <a:spLocks noChangeArrowheads="1"/>
          </p:cNvSpPr>
          <p:nvPr/>
        </p:nvSpPr>
        <p:spPr bwMode="auto">
          <a:xfrm>
            <a:off x="4826134" y="5479639"/>
            <a:ext cx="46458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(since we </a:t>
            </a:r>
            <a:r>
              <a:rPr lang="en-US" altLang="en-US" sz="2000" dirty="0">
                <a:solidFill>
                  <a:srgbClr val="FF66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chose </a:t>
            </a:r>
            <a:r>
              <a:rPr lang="en-US" altLang="en-US" sz="2000" i="1" dirty="0" err="1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ed</a:t>
            </a:r>
            <a:r>
              <a:rPr lang="en-US" altLang="en-US" sz="20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 to be divisible by</a:t>
            </a:r>
          </a:p>
          <a:p>
            <a:r>
              <a:rPr lang="en-US" altLang="en-US" sz="20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(</a:t>
            </a:r>
            <a:r>
              <a:rPr lang="en-US" altLang="en-US" sz="2000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 </a:t>
            </a:r>
            <a:r>
              <a:rPr lang="en-US" altLang="en-US" sz="2000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-</a:t>
            </a:r>
            <a:r>
              <a:rPr lang="en-US" altLang="en-US" sz="20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1)(</a:t>
            </a:r>
            <a:r>
              <a:rPr lang="en-US" altLang="en-US" sz="2000" i="1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q </a:t>
            </a:r>
            <a:r>
              <a:rPr lang="en-US" altLang="en-US" sz="2000" dirty="0" smtClean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-</a:t>
            </a:r>
            <a:r>
              <a:rPr lang="en-US" altLang="en-US" sz="2000" dirty="0"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1) with remainder 1 )</a:t>
            </a:r>
            <a:endParaRPr lang="en-US" altLang="en-US" dirty="0">
              <a:latin typeface="NanumSquareRound ExtraBold" panose="020B0600000101010101" pitchFamily="34" charset="-127"/>
              <a:ea typeface="NanumSquareRound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606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/>
              <a:t> </a:t>
            </a:r>
            <a:r>
              <a:rPr lang="en-US" altLang="en-US" sz="4400" dirty="0" smtClean="0">
                <a:solidFill>
                  <a:srgbClr val="FFC000"/>
                </a:solidFill>
              </a:rPr>
              <a:t>Lecture 2 </a:t>
            </a:r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400" dirty="0" smtClean="0"/>
              <a:t>Applications and Layered Architecture</a:t>
            </a:r>
            <a:endParaRPr lang="en-US" altLang="en-US" sz="4400" dirty="0"/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1" y="2593074"/>
            <a:ext cx="10866086" cy="9826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dirty="0">
                <a:latin typeface="TmonMonsori Black" panose="02000A03000000000000" pitchFamily="2" charset="-127"/>
                <a:ea typeface="TmonMonsori Black" panose="02000A03000000000000" pitchFamily="2" charset="-127"/>
              </a:rPr>
              <a:t>Protocols, Services &amp; </a:t>
            </a:r>
            <a:r>
              <a:rPr lang="en-US" altLang="en-US" sz="5400" dirty="0" smtClean="0">
                <a:latin typeface="TmonMonsori Black" panose="02000A03000000000000" pitchFamily="2" charset="-127"/>
                <a:ea typeface="TmonMonsori Black" panose="02000A03000000000000" pitchFamily="2" charset="-127"/>
              </a:rPr>
              <a:t>Layering</a:t>
            </a:r>
            <a:endParaRPr lang="en-US" altLang="en-US" sz="5400" dirty="0">
              <a:latin typeface="TmonMonsori Black" panose="02000A03000000000000" pitchFamily="2" charset="-127"/>
              <a:ea typeface="TmonMonsori Black" panose="02000A03000000000000" pitchFamily="2" charset="-127"/>
            </a:endParaRPr>
          </a:p>
        </p:txBody>
      </p:sp>
      <p:pic>
        <p:nvPicPr>
          <p:cNvPr id="3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807086"/>
            <a:ext cx="5709313" cy="3050914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5988591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D20C71C-92AD-46DA-AFDF-DEFFF0C71E45}" type="slidenum">
              <a:rPr lang="en-US" altLang="en-US" sz="1400"/>
              <a:pPr algn="r"/>
              <a:t>20</a:t>
            </a:fld>
            <a:endParaRPr lang="en-US" altLang="en-US" sz="1400"/>
          </a:p>
        </p:txBody>
      </p:sp>
      <p:pic>
        <p:nvPicPr>
          <p:cNvPr id="22531" name="Picture 7" descr="07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3217863"/>
            <a:ext cx="7213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Authentication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7772400" cy="9667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 smtClean="0">
                <a:solidFill>
                  <a:srgbClr val="FF0000"/>
                </a:solidFill>
              </a:rPr>
              <a:t>Goal:</a:t>
            </a:r>
            <a:r>
              <a:rPr lang="en-US" altLang="en-US" smtClean="0"/>
              <a:t> Bob wants Alice to “prove” her identity to him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2051051" y="2654300"/>
            <a:ext cx="5546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Protocol ap1.0: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Alice says “I am Alice”</a:t>
            </a: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5745164" y="3070226"/>
            <a:ext cx="4433887" cy="3433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6805614" y="4135438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367871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E1BF0D8-40ED-4F70-86EB-E344B35A13F2}" type="slidenum">
              <a:rPr lang="en-US" altLang="en-US" sz="1400"/>
              <a:pPr algn="r"/>
              <a:t>21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Authentication: another try</a:t>
            </a:r>
            <a:endParaRPr lang="en-US" alt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32256" y="1452564"/>
            <a:ext cx="81467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Protocol ap2.0: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Alice says “I am Alice” and sends her IP</a:t>
            </a:r>
          </a:p>
          <a:p>
            <a:pPr algn="r"/>
            <a:r>
              <a:rPr lang="en-US" altLang="en-US">
                <a:latin typeface="Comic Sans MS" panose="030F0702030302020204" pitchFamily="66" charset="0"/>
              </a:rPr>
              <a:t>   address along to “prove” it.</a:t>
            </a:r>
          </a:p>
        </p:txBody>
      </p:sp>
      <p:pic>
        <p:nvPicPr>
          <p:cNvPr id="23557" name="Picture 8" descr="07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2620963"/>
            <a:ext cx="79883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5980114" y="2470151"/>
            <a:ext cx="4503737" cy="39036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6710364" y="4324350"/>
            <a:ext cx="2757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296280326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D7D419B-2EF7-4DAB-9CFD-E872B99B752A}" type="slidenum">
              <a:rPr lang="en-US" altLang="en-US" sz="1400"/>
              <a:pPr algn="r"/>
              <a:t>22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Authentication: another try</a:t>
            </a:r>
            <a:endParaRPr lang="en-US" altLang="en-US" smtClean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352244" y="1452564"/>
            <a:ext cx="77267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Protocol ap3.0: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Alice says “I am Alice” and sends her</a:t>
            </a:r>
          </a:p>
          <a:p>
            <a:pPr algn="r"/>
            <a:r>
              <a:rPr lang="en-US" altLang="en-US">
                <a:latin typeface="Comic Sans MS" panose="030F0702030302020204" pitchFamily="66" charset="0"/>
              </a:rPr>
              <a:t> secret password to “prove” it.</a:t>
            </a:r>
          </a:p>
        </p:txBody>
      </p:sp>
      <p:pic>
        <p:nvPicPr>
          <p:cNvPr id="24581" name="Picture 7" descr="07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3" y="2517776"/>
            <a:ext cx="716915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5768976" y="2328863"/>
            <a:ext cx="4479925" cy="39862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6894513" y="3944938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Failure scenario?</a:t>
            </a:r>
          </a:p>
        </p:txBody>
      </p:sp>
    </p:spTree>
    <p:extLst>
      <p:ext uri="{BB962C8B-B14F-4D97-AF65-F5344CB8AC3E}">
        <p14:creationId xmlns:p14="http://schemas.microsoft.com/office/powerpoint/2010/main" val="80245365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A48872D-C9E2-48DE-B1B6-2A6EE86C1880}" type="slidenum">
              <a:rPr lang="en-US" altLang="en-US" sz="1400"/>
              <a:pPr algn="r"/>
              <a:t>23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204788"/>
            <a:ext cx="7772400" cy="1143000"/>
          </a:xfrm>
        </p:spPr>
        <p:txBody>
          <a:bodyPr/>
          <a:lstStyle/>
          <a:p>
            <a:r>
              <a:rPr lang="en-US" altLang="en-US" sz="3600"/>
              <a:t>Authentication: yet another try</a:t>
            </a:r>
            <a:endParaRPr lang="en-US" altLang="en-US" smtClean="0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943148" y="1393826"/>
            <a:ext cx="76771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Protocol ap3.1: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Alice says “I am Alice” and sends her</a:t>
            </a:r>
          </a:p>
          <a:p>
            <a:pPr algn="r"/>
            <a:r>
              <a:rPr lang="en-US" altLang="en-US">
                <a:latin typeface="Comic Sans MS" panose="030F0702030302020204" pitchFamily="66" charset="0"/>
              </a:rPr>
              <a:t> </a:t>
            </a:r>
            <a:r>
              <a:rPr lang="en-US" altLang="en-US" i="1">
                <a:latin typeface="Comic Sans MS" panose="030F0702030302020204" pitchFamily="66" charset="0"/>
              </a:rPr>
              <a:t>encrypted</a:t>
            </a:r>
            <a:r>
              <a:rPr lang="en-US" altLang="en-US">
                <a:latin typeface="Comic Sans MS" panose="030F0702030302020204" pitchFamily="66" charset="0"/>
              </a:rPr>
              <a:t> secret password to “prove” it.</a:t>
            </a:r>
          </a:p>
        </p:txBody>
      </p:sp>
      <p:pic>
        <p:nvPicPr>
          <p:cNvPr id="25605" name="Picture 6" descr="07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424114"/>
            <a:ext cx="7996238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5768976" y="2328864"/>
            <a:ext cx="4479925" cy="4079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894513" y="3944938"/>
            <a:ext cx="259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Failure scenario?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2994026" y="2984500"/>
            <a:ext cx="2157413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I am Alice</a:t>
            </a:r>
          </a:p>
          <a:p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encrypt(password)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12228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B7E2DB4-DBB1-4A1B-888D-83EFE7897C14}" type="slidenum">
              <a:rPr lang="en-US" altLang="en-US" sz="1400"/>
              <a:pPr algn="r"/>
              <a:t>24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Authentication: yet another try</a:t>
            </a:r>
            <a:endParaRPr lang="en-US" altLang="en-US" smtClean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2012951" y="1370013"/>
            <a:ext cx="4022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Goal: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avoid playback attack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128839" y="59340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Failures, drawbacks?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4168776" y="3859213"/>
            <a:ext cx="282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Figure 7.11 goes here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1824038" y="1873250"/>
            <a:ext cx="673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Nonce: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number (R) used only once in a lifetime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1852614" y="2390776"/>
            <a:ext cx="8574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ap4.0: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to prove Alice “live”, Bob sends Alice 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nonce</a:t>
            </a:r>
            <a:r>
              <a:rPr lang="en-US" altLang="en-US">
                <a:latin typeface="Comic Sans MS" panose="030F0702030302020204" pitchFamily="66" charset="0"/>
              </a:rPr>
              <a:t>, R.  Alice</a:t>
            </a:r>
          </a:p>
          <a:p>
            <a:pPr algn="r"/>
            <a:r>
              <a:rPr lang="en-US" altLang="en-US">
                <a:latin typeface="Comic Sans MS" panose="030F0702030302020204" pitchFamily="66" charset="0"/>
              </a:rPr>
              <a:t>must return R, encrypted with shared secret key</a:t>
            </a:r>
          </a:p>
        </p:txBody>
      </p:sp>
      <p:pic>
        <p:nvPicPr>
          <p:cNvPr id="26633" name="Picture 9" descr="07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4" y="3465513"/>
            <a:ext cx="590073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07113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97D61967-7184-457D-A793-DD61CE676E33}" type="slidenum">
              <a:rPr lang="en-US" altLang="en-US" sz="1400"/>
              <a:pPr algn="r"/>
              <a:t>25</a:t>
            </a:fld>
            <a:endParaRPr lang="en-US" altLang="en-US" sz="1400"/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168776" y="3859213"/>
            <a:ext cx="282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Figure 7.12 goes here</a:t>
            </a: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Authentication: ap5.0</a:t>
            </a:r>
            <a:endParaRPr lang="en-US" altLang="en-US" smtClean="0"/>
          </a:p>
        </p:txBody>
      </p:sp>
      <p:sp>
        <p:nvSpPr>
          <p:cNvPr id="276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068514" y="1457325"/>
            <a:ext cx="8137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mtClean="0"/>
              <a:t>ap4.0 requires shared symmetric key</a:t>
            </a:r>
          </a:p>
          <a:p>
            <a:pPr lvl="1"/>
            <a:r>
              <a:rPr lang="en-US" altLang="en-US" smtClean="0"/>
              <a:t>problem: how do Bob, Alice agree on key</a:t>
            </a:r>
          </a:p>
          <a:p>
            <a:pPr lvl="1"/>
            <a:r>
              <a:rPr lang="en-US" altLang="en-US" smtClean="0"/>
              <a:t>can we authenticate using public key techniques?</a:t>
            </a:r>
          </a:p>
          <a:p>
            <a:pPr>
              <a:buFont typeface="ZapfDingbats" pitchFamily="82" charset="2"/>
              <a:buNone/>
            </a:pPr>
            <a:r>
              <a:rPr lang="en-US" altLang="en-US" u="sng" smtClean="0">
                <a:solidFill>
                  <a:srgbClr val="FF0000"/>
                </a:solidFill>
              </a:rPr>
              <a:t>ap5.0:</a:t>
            </a:r>
            <a:r>
              <a:rPr lang="en-US" altLang="en-US" smtClean="0"/>
              <a:t> use nonce, public key cryptography</a:t>
            </a:r>
          </a:p>
        </p:txBody>
      </p:sp>
      <p:pic>
        <p:nvPicPr>
          <p:cNvPr id="27654" name="Picture 10" descr="07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3502025"/>
            <a:ext cx="51577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74040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D68F3C6-19E1-4583-974F-9DB374833148}" type="slidenum">
              <a:rPr lang="en-US" altLang="en-US" sz="1400"/>
              <a:pPr algn="r"/>
              <a:t>26</a:t>
            </a:fld>
            <a:endParaRPr lang="en-US" altLang="en-US" sz="140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181476" y="3176588"/>
            <a:ext cx="2824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Figure 7.14 goes here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ap5.0: security hole</a:t>
            </a:r>
            <a:endParaRPr lang="en-US" altLang="en-US" smtClean="0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81214" y="1292225"/>
            <a:ext cx="81375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Man (woman) in the middle attack:</a:t>
            </a:r>
            <a:r>
              <a:rPr lang="en-US" altLang="en-US" smtClean="0"/>
              <a:t> Trudy poses as Alice (to Bob) and as Bob (to Alice)</a:t>
            </a:r>
          </a:p>
        </p:txBody>
      </p:sp>
      <p:pic>
        <p:nvPicPr>
          <p:cNvPr id="28678" name="Picture 6" descr="07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268538"/>
            <a:ext cx="64833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2159001" y="5943601"/>
            <a:ext cx="3006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Comic Sans MS" panose="030F0702030302020204" pitchFamily="66" charset="0"/>
              </a:rPr>
              <a:t>Need “certified” public </a:t>
            </a:r>
          </a:p>
          <a:p>
            <a:r>
              <a:rPr lang="en-US" altLang="en-US" sz="2000">
                <a:latin typeface="Comic Sans MS" panose="030F0702030302020204" pitchFamily="66" charset="0"/>
              </a:rPr>
              <a:t>keys (more later …)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08776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E00EB29-AA5D-471A-9438-56B1066D9089}" type="slidenum">
              <a:rPr lang="en-US" altLang="en-US" sz="1400"/>
              <a:pPr algn="r"/>
              <a:t>27</a:t>
            </a:fld>
            <a:endParaRPr lang="en-US" altLang="en-US" sz="1400"/>
          </a:p>
        </p:txBody>
      </p:sp>
      <p:pic>
        <p:nvPicPr>
          <p:cNvPr id="29699" name="Picture 6" descr="07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4184651"/>
            <a:ext cx="50434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Digital Signatures</a:t>
            </a:r>
            <a:r>
              <a:rPr lang="en-US" altLang="en-US" sz="2800"/>
              <a:t> </a:t>
            </a:r>
            <a:endParaRPr lang="en-US" alt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93888" y="136525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Cryptographic technique analogous to hand-written signatures.</a:t>
            </a:r>
            <a:endParaRPr lang="en-US" altLang="en-US" sz="2000">
              <a:solidFill>
                <a:srgbClr val="FF0000"/>
              </a:solidFill>
            </a:endParaRPr>
          </a:p>
          <a:p>
            <a:r>
              <a:rPr lang="en-US" altLang="en-US" sz="2000"/>
              <a:t>Sender (Bob) digitally signs document,  establishing he is document owner/creator. </a:t>
            </a:r>
          </a:p>
          <a:p>
            <a:r>
              <a:rPr lang="en-US" altLang="en-US" sz="2000">
                <a:solidFill>
                  <a:schemeClr val="accent2"/>
                </a:solidFill>
              </a:rPr>
              <a:t>Verifiable, nonforgeable:</a:t>
            </a:r>
            <a:r>
              <a:rPr lang="en-US" altLang="en-US" sz="2000"/>
              <a:t> recipient (Alice) can verify that Bob, and no one else, signed document.</a:t>
            </a: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8688" y="1436688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Simple digital signature for message m:</a:t>
            </a:r>
            <a:endParaRPr lang="en-US" altLang="en-US" sz="2000">
              <a:solidFill>
                <a:srgbClr val="FF0000"/>
              </a:solidFill>
            </a:endParaRPr>
          </a:p>
          <a:p>
            <a:r>
              <a:rPr lang="en-US" altLang="en-US" sz="2000"/>
              <a:t>Bob encrypts m with his public key d</a:t>
            </a:r>
            <a:r>
              <a:rPr lang="en-US" altLang="en-US" sz="2000" baseline="-25000"/>
              <a:t>B</a:t>
            </a:r>
            <a:r>
              <a:rPr lang="en-US" altLang="en-US" sz="2000"/>
              <a:t>, creating signed message, d</a:t>
            </a:r>
            <a:r>
              <a:rPr lang="en-US" altLang="en-US" sz="2000" baseline="-25000"/>
              <a:t>B</a:t>
            </a:r>
            <a:r>
              <a:rPr lang="en-US" altLang="en-US" sz="2000"/>
              <a:t>(m).</a:t>
            </a:r>
          </a:p>
          <a:p>
            <a:r>
              <a:rPr lang="en-US" altLang="en-US" sz="2000"/>
              <a:t>Bob sends m and d</a:t>
            </a:r>
            <a:r>
              <a:rPr lang="en-US" altLang="en-US" sz="2000" baseline="-25000"/>
              <a:t>B</a:t>
            </a:r>
            <a:r>
              <a:rPr lang="en-US" altLang="en-US" sz="2000"/>
              <a:t>(m) to Alice.</a:t>
            </a:r>
          </a:p>
          <a:p>
            <a:pPr>
              <a:buFont typeface="ZapfDingbats" pitchFamily="82" charset="2"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20534985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0A777AE-F925-4788-A0D6-077780BAED0F}" type="slidenum">
              <a:rPr lang="en-US" altLang="en-US" sz="1400"/>
              <a:pPr algn="r"/>
              <a:t>28</a:t>
            </a:fld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049463" y="0"/>
            <a:ext cx="7772400" cy="914400"/>
          </a:xfrm>
        </p:spPr>
        <p:txBody>
          <a:bodyPr/>
          <a:lstStyle/>
          <a:p>
            <a:r>
              <a:rPr lang="en-US" altLang="en-US" sz="3600"/>
              <a:t>Digital Signatures (more)</a:t>
            </a:r>
            <a:endParaRPr lang="en-US" altLang="en-US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9950" y="1182688"/>
            <a:ext cx="3810000" cy="4648200"/>
          </a:xfrm>
        </p:spPr>
        <p:txBody>
          <a:bodyPr/>
          <a:lstStyle/>
          <a:p>
            <a:r>
              <a:rPr lang="en-US" altLang="en-US" sz="2400"/>
              <a:t>Suppose Alice receives msg </a:t>
            </a:r>
            <a:r>
              <a:rPr lang="en-US" altLang="en-US" sz="2400" i="1"/>
              <a:t>m</a:t>
            </a:r>
            <a:r>
              <a:rPr lang="en-US" altLang="en-US" sz="2400"/>
              <a:t>, and digital signature 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B</a:t>
            </a:r>
            <a:r>
              <a:rPr lang="en-US" altLang="en-US" sz="2400" i="1"/>
              <a:t>(m)</a:t>
            </a:r>
            <a:endParaRPr lang="en-US" altLang="en-US" sz="2400"/>
          </a:p>
          <a:p>
            <a:r>
              <a:rPr lang="en-US" altLang="en-US" sz="2400"/>
              <a:t>Alice verifies </a:t>
            </a:r>
            <a:r>
              <a:rPr lang="en-US" altLang="en-US" sz="2400" i="1"/>
              <a:t>m</a:t>
            </a:r>
            <a:r>
              <a:rPr lang="en-US" altLang="en-US" sz="2400"/>
              <a:t> signed by Bob by applying Bob’s public key </a:t>
            </a:r>
            <a:r>
              <a:rPr lang="en-US" altLang="en-US" sz="2400" i="1"/>
              <a:t>e</a:t>
            </a:r>
            <a:r>
              <a:rPr lang="en-US" altLang="en-US" sz="2400" i="1" baseline="-25000"/>
              <a:t>B</a:t>
            </a:r>
            <a:r>
              <a:rPr lang="en-US" altLang="en-US" sz="2400"/>
              <a:t> to </a:t>
            </a:r>
            <a:r>
              <a:rPr lang="en-US" altLang="en-US" sz="2400" i="1"/>
              <a:t>d</a:t>
            </a:r>
            <a:r>
              <a:rPr lang="en-US" altLang="en-US" sz="2400" i="1" baseline="-25000"/>
              <a:t>B</a:t>
            </a:r>
            <a:r>
              <a:rPr lang="en-US" altLang="en-US" sz="2400" i="1"/>
              <a:t>(m) then</a:t>
            </a:r>
            <a:r>
              <a:rPr lang="en-US" altLang="en-US" sz="2400"/>
              <a:t> checks </a:t>
            </a:r>
            <a:r>
              <a:rPr lang="en-US" altLang="en-US" sz="2400" i="1"/>
              <a:t>e</a:t>
            </a:r>
            <a:r>
              <a:rPr lang="en-US" altLang="en-US" sz="2400" i="1" baseline="-25000"/>
              <a:t>B</a:t>
            </a:r>
            <a:r>
              <a:rPr lang="en-US" altLang="en-US" sz="2400" i="1"/>
              <a:t>(d</a:t>
            </a:r>
            <a:r>
              <a:rPr lang="en-US" altLang="en-US" sz="2400" i="1" baseline="-25000"/>
              <a:t>B</a:t>
            </a:r>
            <a:r>
              <a:rPr lang="en-US" altLang="en-US" sz="2400" i="1"/>
              <a:t>(m) ) = m.</a:t>
            </a:r>
            <a:endParaRPr lang="en-US" altLang="en-US" sz="2400"/>
          </a:p>
          <a:p>
            <a:r>
              <a:rPr lang="en-US" altLang="en-US" sz="2400"/>
              <a:t>If </a:t>
            </a:r>
            <a:r>
              <a:rPr lang="en-US" altLang="en-US" sz="2400" i="1"/>
              <a:t>e</a:t>
            </a:r>
            <a:r>
              <a:rPr lang="en-US" altLang="en-US" sz="2400" i="1" baseline="-25000"/>
              <a:t>B</a:t>
            </a:r>
            <a:r>
              <a:rPr lang="en-US" altLang="en-US" sz="2400" i="1"/>
              <a:t>(d</a:t>
            </a:r>
            <a:r>
              <a:rPr lang="en-US" altLang="en-US" sz="2400" i="1" baseline="-25000"/>
              <a:t>B</a:t>
            </a:r>
            <a:r>
              <a:rPr lang="en-US" altLang="en-US" sz="2400" i="1"/>
              <a:t>(m) ) = m</a:t>
            </a:r>
            <a:r>
              <a:rPr lang="en-US" altLang="en-US" sz="2400"/>
              <a:t>, whoever signed </a:t>
            </a:r>
            <a:r>
              <a:rPr lang="en-US" altLang="en-US" sz="2400" i="1"/>
              <a:t>m</a:t>
            </a:r>
            <a:r>
              <a:rPr lang="en-US" altLang="en-US" sz="2400"/>
              <a:t> must have used Bob’s private key.</a:t>
            </a:r>
            <a:endParaRPr lang="en-US" altLang="en-US" sz="2000"/>
          </a:p>
          <a:p>
            <a:endParaRPr lang="en-US" altLang="en-US" sz="2400"/>
          </a:p>
        </p:txBody>
      </p:sp>
      <p:sp>
        <p:nvSpPr>
          <p:cNvPr id="307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88051" y="1209675"/>
            <a:ext cx="4384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Alice thus verifies that:</a:t>
            </a:r>
          </a:p>
          <a:p>
            <a:pPr lvl="1"/>
            <a:r>
              <a:rPr lang="en-US" altLang="en-US" smtClean="0"/>
              <a:t>Bob signed </a:t>
            </a:r>
            <a:r>
              <a:rPr lang="en-US" altLang="en-US" i="1" smtClean="0"/>
              <a:t>m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mtClean="0"/>
              <a:t>No one else signed </a:t>
            </a:r>
            <a:r>
              <a:rPr lang="en-US" altLang="en-US" i="1" smtClean="0"/>
              <a:t>m</a:t>
            </a:r>
            <a:r>
              <a:rPr lang="en-US" altLang="en-US" smtClean="0"/>
              <a:t>.</a:t>
            </a:r>
          </a:p>
          <a:p>
            <a:pPr lvl="1"/>
            <a:r>
              <a:rPr lang="en-US" altLang="en-US" smtClean="0"/>
              <a:t>Bob signed m and not </a:t>
            </a:r>
            <a:r>
              <a:rPr lang="en-US" altLang="en-US" i="1" smtClean="0"/>
              <a:t>m’</a:t>
            </a:r>
            <a:r>
              <a:rPr lang="en-US" altLang="en-US" smtClean="0"/>
              <a:t>.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Non-repudiation:</a:t>
            </a:r>
          </a:p>
          <a:p>
            <a:pPr lvl="1"/>
            <a:r>
              <a:rPr lang="en-US" altLang="en-US" smtClean="0"/>
              <a:t>Alice can take </a:t>
            </a:r>
            <a:r>
              <a:rPr lang="en-US" altLang="en-US" i="1" smtClean="0"/>
              <a:t>m</a:t>
            </a:r>
            <a:r>
              <a:rPr lang="en-US" altLang="en-US" smtClean="0"/>
              <a:t>, and signature </a:t>
            </a:r>
            <a:r>
              <a:rPr lang="en-US" altLang="en-US" i="1" smtClean="0"/>
              <a:t>d</a:t>
            </a:r>
            <a:r>
              <a:rPr lang="en-US" altLang="en-US" i="1" baseline="-25000" smtClean="0"/>
              <a:t>B</a:t>
            </a:r>
            <a:r>
              <a:rPr lang="en-US" altLang="en-US" i="1" smtClean="0"/>
              <a:t>(m)</a:t>
            </a:r>
            <a:r>
              <a:rPr lang="en-US" altLang="en-US" smtClean="0"/>
              <a:t> to court and prove that Bob signed </a:t>
            </a:r>
            <a:r>
              <a:rPr lang="en-US" altLang="en-US" i="1" smtClean="0"/>
              <a:t>m</a:t>
            </a:r>
            <a:r>
              <a:rPr lang="en-US" altLang="en-US" smtClean="0"/>
              <a:t>.</a:t>
            </a:r>
            <a:r>
              <a:rPr lang="en-US" altLang="en-US" sz="1800"/>
              <a:t> </a:t>
            </a:r>
          </a:p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905776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91F59CD-DCE8-4F2A-AB7C-99DE32568FA1}" type="slidenum">
              <a:rPr lang="en-US" altLang="en-US" sz="1400"/>
              <a:pPr algn="r"/>
              <a:t>3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Network Security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1371600"/>
            <a:ext cx="80676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u="sng" dirty="0" smtClean="0">
                <a:solidFill>
                  <a:srgbClr val="FF0000"/>
                </a:solidFill>
              </a:rPr>
              <a:t>Foundations:</a:t>
            </a:r>
            <a:r>
              <a:rPr lang="en-US" altLang="en-US" sz="2400" dirty="0"/>
              <a:t> </a:t>
            </a:r>
          </a:p>
          <a:p>
            <a:r>
              <a:rPr lang="en-US" altLang="en-US" sz="2400" dirty="0"/>
              <a:t>what is security?</a:t>
            </a:r>
          </a:p>
          <a:p>
            <a:r>
              <a:rPr lang="en-US" altLang="en-US" sz="2400" dirty="0"/>
              <a:t>cryptography</a:t>
            </a:r>
          </a:p>
          <a:p>
            <a:r>
              <a:rPr lang="en-US" altLang="en-US" sz="2400" dirty="0"/>
              <a:t>authentication</a:t>
            </a:r>
          </a:p>
          <a:p>
            <a:r>
              <a:rPr lang="en-US" altLang="en-US" sz="2400" dirty="0"/>
              <a:t>message integrity</a:t>
            </a:r>
          </a:p>
          <a:p>
            <a:r>
              <a:rPr lang="en-US" altLang="en-US" sz="2400" dirty="0"/>
              <a:t>key distribution and certification</a:t>
            </a:r>
          </a:p>
          <a:p>
            <a:pPr>
              <a:buFont typeface="ZapfDingbats" pitchFamily="82" charset="2"/>
              <a:buNone/>
            </a:pPr>
            <a:r>
              <a:rPr lang="en-US" altLang="en-US" u="sng" dirty="0" smtClean="0">
                <a:solidFill>
                  <a:srgbClr val="FF0000"/>
                </a:solidFill>
              </a:rPr>
              <a:t>Security in practice:</a:t>
            </a:r>
            <a:endParaRPr lang="en-US" altLang="en-US" sz="2400" dirty="0"/>
          </a:p>
          <a:p>
            <a:r>
              <a:rPr lang="en-US" altLang="en-US" sz="2400" dirty="0"/>
              <a:t>application layer: secure e-mail</a:t>
            </a:r>
          </a:p>
          <a:p>
            <a:r>
              <a:rPr lang="en-US" altLang="en-US" sz="2400" dirty="0"/>
              <a:t>transport layer: Internet commerce, SSL, SET</a:t>
            </a:r>
          </a:p>
          <a:p>
            <a:r>
              <a:rPr lang="en-US" altLang="en-US" sz="2400" dirty="0"/>
              <a:t>network layer: IP security</a:t>
            </a:r>
          </a:p>
        </p:txBody>
      </p:sp>
    </p:spTree>
    <p:extLst>
      <p:ext uri="{BB962C8B-B14F-4D97-AF65-F5344CB8AC3E}">
        <p14:creationId xmlns:p14="http://schemas.microsoft.com/office/powerpoint/2010/main" val="901994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AFFC602-54F6-44DF-A7F3-EE0D78D17BB2}" type="slidenum">
              <a:rPr lang="en-US" altLang="en-US" sz="1400"/>
              <a:pPr algn="r"/>
              <a:t>4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Friends and enemies: Alice, Bob, Trudy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3463" y="4516438"/>
            <a:ext cx="7772400" cy="148431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dirty="0"/>
              <a:t>well-known in network security world</a:t>
            </a:r>
          </a:p>
          <a:p>
            <a:r>
              <a:rPr lang="en-US" altLang="en-US" sz="2400" dirty="0"/>
              <a:t>Bob, Alice (lovers!) want to communicate “securely”</a:t>
            </a:r>
          </a:p>
          <a:p>
            <a:r>
              <a:rPr lang="en-US" altLang="en-US" sz="2400" dirty="0"/>
              <a:t>Trudy, the “intruder” may intercept, delete, add messages</a:t>
            </a:r>
            <a:endParaRPr lang="en-US" altLang="en-US" dirty="0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627563" y="2798763"/>
            <a:ext cx="2671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Figure 7.1 goes here</a:t>
            </a:r>
          </a:p>
        </p:txBody>
      </p:sp>
      <p:pic>
        <p:nvPicPr>
          <p:cNvPr id="6150" name="Picture 5" descr="07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3" y="1331913"/>
            <a:ext cx="56007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40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5103F00-A1F0-4329-8A0B-7E70E5E53ABF}" type="slidenum">
              <a:rPr lang="en-US" altLang="en-US" sz="1400"/>
              <a:pPr algn="r"/>
              <a:t>5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is network security?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Secrecy:</a:t>
            </a:r>
            <a:r>
              <a:rPr lang="en-US" altLang="en-US" smtClean="0"/>
              <a:t> only sender, intended receiver should “understand” msg contents</a:t>
            </a:r>
          </a:p>
          <a:p>
            <a:pPr lvl="1"/>
            <a:r>
              <a:rPr lang="en-US" altLang="en-US" smtClean="0"/>
              <a:t>sender encrypts msg</a:t>
            </a:r>
          </a:p>
          <a:p>
            <a:pPr lvl="1"/>
            <a:r>
              <a:rPr lang="en-US" altLang="en-US" smtClean="0"/>
              <a:t>receiver decrypts msg</a:t>
            </a:r>
          </a:p>
          <a:p>
            <a:pPr>
              <a:buFont typeface="ZapfDingbats" pitchFamily="82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Authentication:</a:t>
            </a:r>
            <a:r>
              <a:rPr lang="en-US" altLang="en-US" smtClean="0"/>
              <a:t> sender, receiver want to confirm identity of each other </a:t>
            </a:r>
          </a:p>
          <a:p>
            <a:pPr>
              <a:buFont typeface="ZapfDingbats" pitchFamily="82" charset="2"/>
              <a:buNone/>
            </a:pPr>
            <a:r>
              <a:rPr lang="en-US" altLang="en-US" smtClean="0">
                <a:solidFill>
                  <a:srgbClr val="FF0000"/>
                </a:solidFill>
              </a:rPr>
              <a:t>Message Integrity:</a:t>
            </a:r>
            <a:r>
              <a:rPr lang="en-US" altLang="en-US" smtClean="0"/>
              <a:t> sender, receiver want to ensure message not altered (in transit, or afterwards) without detection</a:t>
            </a:r>
          </a:p>
        </p:txBody>
      </p:sp>
    </p:spTree>
    <p:extLst>
      <p:ext uri="{BB962C8B-B14F-4D97-AF65-F5344CB8AC3E}">
        <p14:creationId xmlns:p14="http://schemas.microsoft.com/office/powerpoint/2010/main" val="1404085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F62CA90E-2935-477E-8F2D-340ADED74E30}" type="slidenum">
              <a:rPr lang="en-US" altLang="en-US" sz="1400"/>
              <a:pPr algn="r"/>
              <a:t>6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Internet security threats</a:t>
            </a: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8838" y="1246188"/>
            <a:ext cx="7772400" cy="1484312"/>
          </a:xfrm>
        </p:spPr>
        <p:txBody>
          <a:bodyPr>
            <a:normAutofit fontScale="85000" lnSpcReduction="2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u="sng" smtClean="0">
                <a:solidFill>
                  <a:srgbClr val="FF0000"/>
                </a:solidFill>
              </a:rPr>
              <a:t>Packet sniffing:</a:t>
            </a:r>
            <a:r>
              <a:rPr lang="en-US" altLang="en-US" smtClean="0"/>
              <a:t> </a:t>
            </a:r>
          </a:p>
          <a:p>
            <a:pPr lvl="1"/>
            <a:r>
              <a:rPr lang="en-US" altLang="en-US" smtClean="0"/>
              <a:t>broadcast media</a:t>
            </a:r>
          </a:p>
          <a:p>
            <a:pPr lvl="1"/>
            <a:r>
              <a:rPr lang="en-US" altLang="en-US" smtClean="0"/>
              <a:t>promiscuous NIC reads all packets passing by</a:t>
            </a:r>
          </a:p>
          <a:p>
            <a:pPr lvl="1"/>
            <a:r>
              <a:rPr lang="en-US" altLang="en-US" smtClean="0"/>
              <a:t>can read all unencrypted data (e.g. passwords)</a:t>
            </a:r>
          </a:p>
          <a:p>
            <a:pPr lvl="1"/>
            <a:r>
              <a:rPr lang="en-US" altLang="en-US" smtClean="0"/>
              <a:t>e.g.: C sniffs B’s packets</a:t>
            </a:r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8164514" y="5360989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Art" r:id="rId3" imgW="1307263" imgH="1084139" progId="MS_ClipArt_Gallery.2">
                  <p:embed/>
                </p:oleObj>
              </mc:Choice>
              <mc:Fallback>
                <p:oleObj name="ClipArt" r:id="rId3" imgW="1307263" imgH="1084139" progId="MS_ClipArt_Gallery.2">
                  <p:embed/>
                  <p:pic>
                    <p:nvPicPr>
                      <p:cNvPr id="81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4514" y="5360989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20"/>
          <p:cNvGrpSpPr>
            <a:grpSpLocks/>
          </p:cNvGrpSpPr>
          <p:nvPr/>
        </p:nvGrpSpPr>
        <p:grpSpPr bwMode="auto">
          <a:xfrm>
            <a:off x="3775076" y="3930650"/>
            <a:ext cx="384175" cy="723900"/>
            <a:chOff x="4180" y="783"/>
            <a:chExt cx="150" cy="307"/>
          </a:xfrm>
        </p:grpSpPr>
        <p:sp>
          <p:nvSpPr>
            <p:cNvPr id="8229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0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1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2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3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36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199" name="Group 84"/>
          <p:cNvGrpSpPr>
            <a:grpSpLocks/>
          </p:cNvGrpSpPr>
          <p:nvPr/>
        </p:nvGrpSpPr>
        <p:grpSpPr bwMode="auto">
          <a:xfrm>
            <a:off x="4729164" y="5421313"/>
            <a:ext cx="642937" cy="328612"/>
            <a:chOff x="3600" y="219"/>
            <a:chExt cx="360" cy="175"/>
          </a:xfrm>
        </p:grpSpPr>
        <p:sp>
          <p:nvSpPr>
            <p:cNvPr id="8216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7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0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8221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26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2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23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8200" name="Object 110"/>
          <p:cNvGraphicFramePr>
            <a:graphicFrameLocks noChangeAspect="1"/>
          </p:cNvGraphicFramePr>
          <p:nvPr/>
        </p:nvGraphicFramePr>
        <p:xfrm>
          <a:off x="6307139" y="3992564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Art" r:id="rId5" imgW="1307263" imgH="1084139" progId="MS_ClipArt_Gallery.2">
                  <p:embed/>
                </p:oleObj>
              </mc:Choice>
              <mc:Fallback>
                <p:oleObj name="ClipArt" r:id="rId5" imgW="1307263" imgH="1084139" progId="MS_ClipArt_Gallery.2">
                  <p:embed/>
                  <p:pic>
                    <p:nvPicPr>
                      <p:cNvPr id="820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139" y="3992564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Freeform 111"/>
          <p:cNvSpPr>
            <a:spLocks/>
          </p:cNvSpPr>
          <p:nvPr/>
        </p:nvSpPr>
        <p:spPr bwMode="auto">
          <a:xfrm>
            <a:off x="3875089" y="4656138"/>
            <a:ext cx="4587875" cy="728662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7 h 459"/>
              <a:gd name="T4" fmla="*/ 4587875 w 2620"/>
              <a:gd name="T5" fmla="*/ 401637 h 459"/>
              <a:gd name="T6" fmla="*/ 4587875 w 2620"/>
              <a:gd name="T7" fmla="*/ 728662 h 4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112"/>
          <p:cNvSpPr>
            <a:spLocks/>
          </p:cNvSpPr>
          <p:nvPr/>
        </p:nvSpPr>
        <p:spPr bwMode="auto">
          <a:xfrm>
            <a:off x="6707188" y="4525964"/>
            <a:ext cx="4762" cy="522287"/>
          </a:xfrm>
          <a:custGeom>
            <a:avLst/>
            <a:gdLst>
              <a:gd name="T0" fmla="*/ 0 w 3"/>
              <a:gd name="T1" fmla="*/ 522287 h 329"/>
              <a:gd name="T2" fmla="*/ 4762 w 3"/>
              <a:gd name="T3" fmla="*/ 0 h 3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114"/>
          <p:cNvSpPr>
            <a:spLocks noChangeShapeType="1"/>
          </p:cNvSpPr>
          <p:nvPr/>
        </p:nvSpPr>
        <p:spPr bwMode="auto">
          <a:xfrm flipV="1">
            <a:off x="5049838" y="5048250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15"/>
          <p:cNvSpPr>
            <a:spLocks noChangeShapeType="1"/>
          </p:cNvSpPr>
          <p:nvPr/>
        </p:nvSpPr>
        <p:spPr bwMode="auto">
          <a:xfrm flipV="1">
            <a:off x="5068888" y="5759450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16"/>
          <p:cNvSpPr txBox="1">
            <a:spLocks noChangeArrowheads="1"/>
          </p:cNvSpPr>
          <p:nvPr/>
        </p:nvSpPr>
        <p:spPr bwMode="auto">
          <a:xfrm>
            <a:off x="3322638" y="3944938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A</a:t>
            </a:r>
            <a:endParaRPr lang="en-US" altLang="en-US"/>
          </a:p>
        </p:txBody>
      </p:sp>
      <p:sp>
        <p:nvSpPr>
          <p:cNvPr id="8206" name="Text Box 117"/>
          <p:cNvSpPr txBox="1">
            <a:spLocks noChangeArrowheads="1"/>
          </p:cNvSpPr>
          <p:nvPr/>
        </p:nvSpPr>
        <p:spPr bwMode="auto">
          <a:xfrm>
            <a:off x="8807450" y="5408613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B</a:t>
            </a:r>
            <a:endParaRPr lang="en-US" altLang="en-US"/>
          </a:p>
        </p:txBody>
      </p:sp>
      <p:sp>
        <p:nvSpPr>
          <p:cNvPr id="8207" name="Text Box 118"/>
          <p:cNvSpPr txBox="1">
            <a:spLocks noChangeArrowheads="1"/>
          </p:cNvSpPr>
          <p:nvPr/>
        </p:nvSpPr>
        <p:spPr bwMode="auto">
          <a:xfrm>
            <a:off x="6916738" y="3922713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C</a:t>
            </a:r>
            <a:endParaRPr lang="en-US" altLang="en-US"/>
          </a:p>
        </p:txBody>
      </p:sp>
      <p:grpSp>
        <p:nvGrpSpPr>
          <p:cNvPr id="8208" name="Group 128"/>
          <p:cNvGrpSpPr>
            <a:grpSpLocks/>
          </p:cNvGrpSpPr>
          <p:nvPr/>
        </p:nvGrpSpPr>
        <p:grpSpPr bwMode="auto">
          <a:xfrm>
            <a:off x="5703889" y="5175250"/>
            <a:ext cx="2295525" cy="336550"/>
            <a:chOff x="2418" y="3342"/>
            <a:chExt cx="1446" cy="212"/>
          </a:xfrm>
        </p:grpSpPr>
        <p:sp>
          <p:nvSpPr>
            <p:cNvPr id="8211" name="Rectangle 120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2" name="Line 121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Line 125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126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Text Box 119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src:B dest:A     payload</a:t>
              </a:r>
              <a:endParaRPr lang="en-US" altLang="en-US" sz="1600"/>
            </a:p>
          </p:txBody>
        </p:sp>
      </p:grpSp>
      <p:sp>
        <p:nvSpPr>
          <p:cNvPr id="8209" name="Freeform 129"/>
          <p:cNvSpPr>
            <a:spLocks/>
          </p:cNvSpPr>
          <p:nvPr/>
        </p:nvSpPr>
        <p:spPr bwMode="auto">
          <a:xfrm>
            <a:off x="5672138" y="5130800"/>
            <a:ext cx="2635250" cy="241300"/>
          </a:xfrm>
          <a:custGeom>
            <a:avLst/>
            <a:gdLst>
              <a:gd name="T0" fmla="*/ 2635250 w 1660"/>
              <a:gd name="T1" fmla="*/ 241300 h 152"/>
              <a:gd name="T2" fmla="*/ 2635250 w 1660"/>
              <a:gd name="T3" fmla="*/ 0 h 152"/>
              <a:gd name="T4" fmla="*/ 0 w 1660"/>
              <a:gd name="T5" fmla="*/ 6350 h 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130"/>
          <p:cNvSpPr>
            <a:spLocks noChangeShapeType="1"/>
          </p:cNvSpPr>
          <p:nvPr/>
        </p:nvSpPr>
        <p:spPr bwMode="auto">
          <a:xfrm flipV="1">
            <a:off x="6815138" y="4527550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778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616FDE89-5F83-4DDD-8B48-4F6633684827}" type="slidenum">
              <a:rPr lang="en-US" altLang="en-US" sz="1400"/>
              <a:pPr algn="r"/>
              <a:t>7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Internet security threats</a:t>
            </a: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8838" y="1246188"/>
            <a:ext cx="7772400" cy="1484312"/>
          </a:xfrm>
        </p:spPr>
        <p:txBody>
          <a:bodyPr>
            <a:normAutofit fontScale="85000" lnSpcReduction="2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u="sng" smtClean="0">
                <a:solidFill>
                  <a:srgbClr val="FF0000"/>
                </a:solidFill>
              </a:rPr>
              <a:t>IP Spoofing:</a:t>
            </a:r>
            <a:r>
              <a:rPr lang="en-US" altLang="en-US" smtClean="0"/>
              <a:t> </a:t>
            </a:r>
          </a:p>
          <a:p>
            <a:pPr lvl="1"/>
            <a:r>
              <a:rPr lang="en-US" altLang="en-US" smtClean="0"/>
              <a:t>can generate “raw” IP packets directly from application, putting any value into IP source address field</a:t>
            </a:r>
          </a:p>
          <a:p>
            <a:pPr lvl="1"/>
            <a:r>
              <a:rPr lang="en-US" altLang="en-US" smtClean="0"/>
              <a:t>receiver can’t tell if source is spoofed</a:t>
            </a:r>
          </a:p>
          <a:p>
            <a:pPr lvl="1"/>
            <a:r>
              <a:rPr lang="en-US" altLang="en-US" smtClean="0"/>
              <a:t>e.g.: C pretends to be B</a:t>
            </a:r>
          </a:p>
        </p:txBody>
      </p:sp>
      <p:graphicFrame>
        <p:nvGraphicFramePr>
          <p:cNvPr id="9221" name="Object 4"/>
          <p:cNvGraphicFramePr>
            <a:graphicFrameLocks noChangeAspect="1"/>
          </p:cNvGraphicFramePr>
          <p:nvPr/>
        </p:nvGraphicFramePr>
        <p:xfrm>
          <a:off x="8269289" y="5549901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lipArt" r:id="rId3" imgW="1307263" imgH="1084139" progId="MS_ClipArt_Gallery.2">
                  <p:embed/>
                </p:oleObj>
              </mc:Choice>
              <mc:Fallback>
                <p:oleObj name="ClipArt" r:id="rId3" imgW="1307263" imgH="1084139" progId="MS_ClipArt_Gallery.2">
                  <p:embed/>
                  <p:pic>
                    <p:nvPicPr>
                      <p:cNvPr id="92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9289" y="5549901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2" name="Group 5"/>
          <p:cNvGrpSpPr>
            <a:grpSpLocks/>
          </p:cNvGrpSpPr>
          <p:nvPr/>
        </p:nvGrpSpPr>
        <p:grpSpPr bwMode="auto">
          <a:xfrm>
            <a:off x="3879851" y="4119563"/>
            <a:ext cx="384175" cy="723900"/>
            <a:chOff x="4180" y="783"/>
            <a:chExt cx="150" cy="307"/>
          </a:xfrm>
        </p:grpSpPr>
        <p:sp>
          <p:nvSpPr>
            <p:cNvPr id="925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5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223" name="Group 14"/>
          <p:cNvGrpSpPr>
            <a:grpSpLocks/>
          </p:cNvGrpSpPr>
          <p:nvPr/>
        </p:nvGrpSpPr>
        <p:grpSpPr bwMode="auto">
          <a:xfrm>
            <a:off x="4833939" y="5610226"/>
            <a:ext cx="642937" cy="328613"/>
            <a:chOff x="3600" y="219"/>
            <a:chExt cx="360" cy="175"/>
          </a:xfrm>
        </p:grpSpPr>
        <p:sp>
          <p:nvSpPr>
            <p:cNvPr id="923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924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49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45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4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224" name="Object 28"/>
          <p:cNvGraphicFramePr>
            <a:graphicFrameLocks noChangeAspect="1"/>
          </p:cNvGraphicFramePr>
          <p:nvPr/>
        </p:nvGraphicFramePr>
        <p:xfrm>
          <a:off x="6411914" y="4181476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lipArt" r:id="rId5" imgW="1307263" imgH="1084139" progId="MS_ClipArt_Gallery.2">
                  <p:embed/>
                </p:oleObj>
              </mc:Choice>
              <mc:Fallback>
                <p:oleObj name="ClipArt" r:id="rId5" imgW="1307263" imgH="1084139" progId="MS_ClipArt_Gallery.2">
                  <p:embed/>
                  <p:pic>
                    <p:nvPicPr>
                      <p:cNvPr id="92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4" y="4181476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Freeform 29"/>
          <p:cNvSpPr>
            <a:spLocks/>
          </p:cNvSpPr>
          <p:nvPr/>
        </p:nvSpPr>
        <p:spPr bwMode="auto">
          <a:xfrm>
            <a:off x="3979864" y="4845051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Freeform 30"/>
          <p:cNvSpPr>
            <a:spLocks/>
          </p:cNvSpPr>
          <p:nvPr/>
        </p:nvSpPr>
        <p:spPr bwMode="auto">
          <a:xfrm>
            <a:off x="6811963" y="4714875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31"/>
          <p:cNvSpPr>
            <a:spLocks noChangeShapeType="1"/>
          </p:cNvSpPr>
          <p:nvPr/>
        </p:nvSpPr>
        <p:spPr bwMode="auto">
          <a:xfrm flipV="1">
            <a:off x="5154613" y="52371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Line 32"/>
          <p:cNvSpPr>
            <a:spLocks noChangeShapeType="1"/>
          </p:cNvSpPr>
          <p:nvPr/>
        </p:nvSpPr>
        <p:spPr bwMode="auto">
          <a:xfrm flipV="1">
            <a:off x="5173663" y="59483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33"/>
          <p:cNvSpPr txBox="1">
            <a:spLocks noChangeArrowheads="1"/>
          </p:cNvSpPr>
          <p:nvPr/>
        </p:nvSpPr>
        <p:spPr bwMode="auto">
          <a:xfrm>
            <a:off x="3427413" y="413385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A</a:t>
            </a:r>
            <a:endParaRPr lang="en-US" altLang="en-US"/>
          </a:p>
        </p:txBody>
      </p:sp>
      <p:sp>
        <p:nvSpPr>
          <p:cNvPr id="9230" name="Text Box 34"/>
          <p:cNvSpPr txBox="1">
            <a:spLocks noChangeArrowheads="1"/>
          </p:cNvSpPr>
          <p:nvPr/>
        </p:nvSpPr>
        <p:spPr bwMode="auto">
          <a:xfrm>
            <a:off x="8912225" y="5597525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B</a:t>
            </a:r>
            <a:endParaRPr lang="en-US" altLang="en-US"/>
          </a:p>
        </p:txBody>
      </p:sp>
      <p:sp>
        <p:nvSpPr>
          <p:cNvPr id="9231" name="Text Box 35"/>
          <p:cNvSpPr txBox="1">
            <a:spLocks noChangeArrowheads="1"/>
          </p:cNvSpPr>
          <p:nvPr/>
        </p:nvSpPr>
        <p:spPr bwMode="auto">
          <a:xfrm>
            <a:off x="7021513" y="4111625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C</a:t>
            </a:r>
            <a:endParaRPr lang="en-US" altLang="en-US"/>
          </a:p>
        </p:txBody>
      </p:sp>
      <p:sp>
        <p:nvSpPr>
          <p:cNvPr id="9232" name="Freeform 42"/>
          <p:cNvSpPr>
            <a:spLocks/>
          </p:cNvSpPr>
          <p:nvPr/>
        </p:nvSpPr>
        <p:spPr bwMode="auto">
          <a:xfrm>
            <a:off x="3989389" y="4692650"/>
            <a:ext cx="2967037" cy="704850"/>
          </a:xfrm>
          <a:custGeom>
            <a:avLst/>
            <a:gdLst>
              <a:gd name="T0" fmla="*/ 2967037 w 1869"/>
              <a:gd name="T1" fmla="*/ 0 h 444"/>
              <a:gd name="T2" fmla="*/ 2967037 w 1869"/>
              <a:gd name="T3" fmla="*/ 704850 h 444"/>
              <a:gd name="T4" fmla="*/ 0 w 1869"/>
              <a:gd name="T5" fmla="*/ 704850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33" name="Group 36"/>
          <p:cNvGrpSpPr>
            <a:grpSpLocks/>
          </p:cNvGrpSpPr>
          <p:nvPr/>
        </p:nvGrpSpPr>
        <p:grpSpPr bwMode="auto">
          <a:xfrm>
            <a:off x="4456114" y="5175250"/>
            <a:ext cx="2295525" cy="336550"/>
            <a:chOff x="2418" y="3342"/>
            <a:chExt cx="1446" cy="212"/>
          </a:xfrm>
        </p:grpSpPr>
        <p:sp>
          <p:nvSpPr>
            <p:cNvPr id="9234" name="Rectangle 37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5" name="Line 38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39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40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Text Box 41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solidFill>
                    <a:srgbClr val="FF0000"/>
                  </a:solidFill>
                  <a:latin typeface="Arial" panose="020B0604020202020204" pitchFamily="34" charset="0"/>
                </a:rPr>
                <a:t>src:B</a:t>
              </a:r>
              <a:r>
                <a:rPr lang="en-US" altLang="en-US" sz="1600">
                  <a:latin typeface="Arial" panose="020B0604020202020204" pitchFamily="34" charset="0"/>
                </a:rPr>
                <a:t> dest:A     payload</a:t>
              </a:r>
              <a:endParaRPr lang="en-US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721992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B8F459F-264C-4CD9-AC57-7B0C5B85F77C}" type="slidenum">
              <a:rPr lang="en-US" altLang="en-US" sz="1400"/>
              <a:pPr algn="r"/>
              <a:t>8</a:t>
            </a:fld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Internet security threats</a:t>
            </a: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8838" y="1246188"/>
            <a:ext cx="7772400" cy="1484312"/>
          </a:xfrm>
        </p:spPr>
        <p:txBody>
          <a:bodyPr>
            <a:normAutofit fontScale="77500" lnSpcReduction="2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u="sng" smtClean="0">
                <a:solidFill>
                  <a:srgbClr val="FF0000"/>
                </a:solidFill>
              </a:rPr>
              <a:t>Denial of service (DOS):</a:t>
            </a:r>
            <a:r>
              <a:rPr lang="en-US" altLang="en-US" smtClean="0"/>
              <a:t> </a:t>
            </a:r>
          </a:p>
          <a:p>
            <a:pPr lvl="1"/>
            <a:r>
              <a:rPr lang="en-US" altLang="en-US" smtClean="0"/>
              <a:t>flood of maliciously generated packets “swamp” receiver</a:t>
            </a:r>
          </a:p>
          <a:p>
            <a:pPr lvl="1"/>
            <a:r>
              <a:rPr lang="en-US" altLang="en-US" smtClean="0"/>
              <a:t>Distributed DOS (DDOS): multiple coordinated sources swamp receiver</a:t>
            </a:r>
          </a:p>
          <a:p>
            <a:pPr lvl="1"/>
            <a:r>
              <a:rPr lang="en-US" altLang="en-US" smtClean="0"/>
              <a:t>e.g., C and remote host SYN-attack A</a:t>
            </a:r>
          </a:p>
        </p:txBody>
      </p:sp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8269289" y="5432426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lipArt" r:id="rId3" imgW="1307263" imgH="1084139" progId="MS_ClipArt_Gallery.2">
                  <p:embed/>
                </p:oleObj>
              </mc:Choice>
              <mc:Fallback>
                <p:oleObj name="ClipArt" r:id="rId3" imgW="1307263" imgH="1084139" progId="MS_ClipArt_Gallery.2">
                  <p:embed/>
                  <p:pic>
                    <p:nvPicPr>
                      <p:cNvPr id="102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9289" y="5432426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6" name="Group 5"/>
          <p:cNvGrpSpPr>
            <a:grpSpLocks/>
          </p:cNvGrpSpPr>
          <p:nvPr/>
        </p:nvGrpSpPr>
        <p:grpSpPr bwMode="auto">
          <a:xfrm>
            <a:off x="3879851" y="4002088"/>
            <a:ext cx="384175" cy="723900"/>
            <a:chOff x="4180" y="783"/>
            <a:chExt cx="150" cy="307"/>
          </a:xfrm>
        </p:grpSpPr>
        <p:sp>
          <p:nvSpPr>
            <p:cNvPr id="10292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3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4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5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6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99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247" name="Group 14"/>
          <p:cNvGrpSpPr>
            <a:grpSpLocks/>
          </p:cNvGrpSpPr>
          <p:nvPr/>
        </p:nvGrpSpPr>
        <p:grpSpPr bwMode="auto">
          <a:xfrm>
            <a:off x="4833939" y="5492751"/>
            <a:ext cx="642937" cy="328613"/>
            <a:chOff x="3600" y="219"/>
            <a:chExt cx="360" cy="175"/>
          </a:xfrm>
        </p:grpSpPr>
        <p:sp>
          <p:nvSpPr>
            <p:cNvPr id="10279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0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83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284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289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85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8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0248" name="Object 28"/>
          <p:cNvGraphicFramePr>
            <a:graphicFrameLocks noChangeAspect="1"/>
          </p:cNvGraphicFramePr>
          <p:nvPr/>
        </p:nvGraphicFramePr>
        <p:xfrm>
          <a:off x="6411914" y="4064001"/>
          <a:ext cx="6683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ClipArt" r:id="rId5" imgW="1307263" imgH="1084139" progId="MS_ClipArt_Gallery.2">
                  <p:embed/>
                </p:oleObj>
              </mc:Choice>
              <mc:Fallback>
                <p:oleObj name="ClipArt" r:id="rId5" imgW="1307263" imgH="1084139" progId="MS_ClipArt_Gallery.2">
                  <p:embed/>
                  <p:pic>
                    <p:nvPicPr>
                      <p:cNvPr id="1024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4" y="4064001"/>
                        <a:ext cx="6683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Freeform 29"/>
          <p:cNvSpPr>
            <a:spLocks/>
          </p:cNvSpPr>
          <p:nvPr/>
        </p:nvSpPr>
        <p:spPr bwMode="auto">
          <a:xfrm>
            <a:off x="3979864" y="4727576"/>
            <a:ext cx="4587875" cy="728663"/>
          </a:xfrm>
          <a:custGeom>
            <a:avLst/>
            <a:gdLst>
              <a:gd name="T0" fmla="*/ 3502 w 2620"/>
              <a:gd name="T1" fmla="*/ 0 h 459"/>
              <a:gd name="T2" fmla="*/ 0 w 2620"/>
              <a:gd name="T3" fmla="*/ 401638 h 459"/>
              <a:gd name="T4" fmla="*/ 4587875 w 2620"/>
              <a:gd name="T5" fmla="*/ 401638 h 459"/>
              <a:gd name="T6" fmla="*/ 4587875 w 2620"/>
              <a:gd name="T7" fmla="*/ 728663 h 45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Freeform 30"/>
          <p:cNvSpPr>
            <a:spLocks/>
          </p:cNvSpPr>
          <p:nvPr/>
        </p:nvSpPr>
        <p:spPr bwMode="auto">
          <a:xfrm>
            <a:off x="6811963" y="4597400"/>
            <a:ext cx="4762" cy="522288"/>
          </a:xfrm>
          <a:custGeom>
            <a:avLst/>
            <a:gdLst>
              <a:gd name="T0" fmla="*/ 0 w 3"/>
              <a:gd name="T1" fmla="*/ 522288 h 329"/>
              <a:gd name="T2" fmla="*/ 4762 w 3"/>
              <a:gd name="T3" fmla="*/ 0 h 3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31"/>
          <p:cNvSpPr>
            <a:spLocks noChangeShapeType="1"/>
          </p:cNvSpPr>
          <p:nvPr/>
        </p:nvSpPr>
        <p:spPr bwMode="auto">
          <a:xfrm flipV="1">
            <a:off x="5154613" y="511968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32"/>
          <p:cNvSpPr>
            <a:spLocks noChangeShapeType="1"/>
          </p:cNvSpPr>
          <p:nvPr/>
        </p:nvSpPr>
        <p:spPr bwMode="auto">
          <a:xfrm flipV="1">
            <a:off x="5173663" y="583088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33"/>
          <p:cNvSpPr txBox="1">
            <a:spLocks noChangeArrowheads="1"/>
          </p:cNvSpPr>
          <p:nvPr/>
        </p:nvSpPr>
        <p:spPr bwMode="auto">
          <a:xfrm>
            <a:off x="3427413" y="4016375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A</a:t>
            </a:r>
            <a:endParaRPr lang="en-US" altLang="en-US"/>
          </a:p>
        </p:txBody>
      </p:sp>
      <p:sp>
        <p:nvSpPr>
          <p:cNvPr id="10254" name="Text Box 34"/>
          <p:cNvSpPr txBox="1">
            <a:spLocks noChangeArrowheads="1"/>
          </p:cNvSpPr>
          <p:nvPr/>
        </p:nvSpPr>
        <p:spPr bwMode="auto">
          <a:xfrm>
            <a:off x="8912225" y="5480050"/>
            <a:ext cx="37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B</a:t>
            </a:r>
            <a:endParaRPr lang="en-US" altLang="en-US"/>
          </a:p>
        </p:txBody>
      </p:sp>
      <p:sp>
        <p:nvSpPr>
          <p:cNvPr id="10255" name="Text Box 35"/>
          <p:cNvSpPr txBox="1">
            <a:spLocks noChangeArrowheads="1"/>
          </p:cNvSpPr>
          <p:nvPr/>
        </p:nvSpPr>
        <p:spPr bwMode="auto">
          <a:xfrm>
            <a:off x="7021513" y="3994150"/>
            <a:ext cx="36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C</a:t>
            </a:r>
            <a:endParaRPr lang="en-US" altLang="en-US"/>
          </a:p>
        </p:txBody>
      </p:sp>
      <p:sp>
        <p:nvSpPr>
          <p:cNvPr id="10256" name="Freeform 36"/>
          <p:cNvSpPr>
            <a:spLocks/>
          </p:cNvSpPr>
          <p:nvPr/>
        </p:nvSpPr>
        <p:spPr bwMode="auto">
          <a:xfrm>
            <a:off x="3849689" y="4575175"/>
            <a:ext cx="3106737" cy="704850"/>
          </a:xfrm>
          <a:custGeom>
            <a:avLst/>
            <a:gdLst>
              <a:gd name="T0" fmla="*/ 3106737 w 1957"/>
              <a:gd name="T1" fmla="*/ 0 h 444"/>
              <a:gd name="T2" fmla="*/ 3106737 w 1957"/>
              <a:gd name="T3" fmla="*/ 704850 h 444"/>
              <a:gd name="T4" fmla="*/ 0 w 1957"/>
              <a:gd name="T5" fmla="*/ 690563 h 444"/>
              <a:gd name="T6" fmla="*/ 0 w 1957"/>
              <a:gd name="T7" fmla="*/ 190500 h 4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7" h="444">
                <a:moveTo>
                  <a:pt x="1957" y="0"/>
                </a:moveTo>
                <a:lnTo>
                  <a:pt x="1957" y="444"/>
                </a:lnTo>
                <a:lnTo>
                  <a:pt x="0" y="435"/>
                </a:lnTo>
                <a:lnTo>
                  <a:pt x="0" y="12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7" name="Group 43"/>
          <p:cNvGrpSpPr>
            <a:grpSpLocks/>
          </p:cNvGrpSpPr>
          <p:nvPr/>
        </p:nvGrpSpPr>
        <p:grpSpPr bwMode="auto">
          <a:xfrm>
            <a:off x="6675438" y="4643438"/>
            <a:ext cx="652462" cy="336550"/>
            <a:chOff x="1744" y="2680"/>
            <a:chExt cx="411" cy="212"/>
          </a:xfrm>
        </p:grpSpPr>
        <p:sp>
          <p:nvSpPr>
            <p:cNvPr id="10277" name="Rectangle 38"/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8" name="Text Box 42"/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/>
            </a:p>
          </p:txBody>
        </p:sp>
      </p:grpSp>
      <p:grpSp>
        <p:nvGrpSpPr>
          <p:cNvPr id="10258" name="Group 44"/>
          <p:cNvGrpSpPr>
            <a:grpSpLocks/>
          </p:cNvGrpSpPr>
          <p:nvPr/>
        </p:nvGrpSpPr>
        <p:grpSpPr bwMode="auto">
          <a:xfrm>
            <a:off x="6270626" y="5143500"/>
            <a:ext cx="652463" cy="336550"/>
            <a:chOff x="1744" y="2680"/>
            <a:chExt cx="411" cy="212"/>
          </a:xfrm>
        </p:grpSpPr>
        <p:sp>
          <p:nvSpPr>
            <p:cNvPr id="10275" name="Rectangle 45"/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6" name="Text Box 46"/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/>
            </a:p>
          </p:txBody>
        </p:sp>
      </p:grpSp>
      <p:grpSp>
        <p:nvGrpSpPr>
          <p:cNvPr id="10259" name="Group 47"/>
          <p:cNvGrpSpPr>
            <a:grpSpLocks/>
          </p:cNvGrpSpPr>
          <p:nvPr/>
        </p:nvGrpSpPr>
        <p:grpSpPr bwMode="auto">
          <a:xfrm>
            <a:off x="5380038" y="5143500"/>
            <a:ext cx="652462" cy="336550"/>
            <a:chOff x="1744" y="2680"/>
            <a:chExt cx="411" cy="212"/>
          </a:xfrm>
        </p:grpSpPr>
        <p:sp>
          <p:nvSpPr>
            <p:cNvPr id="10273" name="Rectangle 48"/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4" name="Text Box 49"/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/>
            </a:p>
          </p:txBody>
        </p:sp>
      </p:grpSp>
      <p:grpSp>
        <p:nvGrpSpPr>
          <p:cNvPr id="10260" name="Group 50"/>
          <p:cNvGrpSpPr>
            <a:grpSpLocks/>
          </p:cNvGrpSpPr>
          <p:nvPr/>
        </p:nvGrpSpPr>
        <p:grpSpPr bwMode="auto">
          <a:xfrm>
            <a:off x="4489451" y="5143500"/>
            <a:ext cx="652463" cy="336550"/>
            <a:chOff x="1744" y="2680"/>
            <a:chExt cx="411" cy="212"/>
          </a:xfrm>
        </p:grpSpPr>
        <p:sp>
          <p:nvSpPr>
            <p:cNvPr id="10271" name="Rectangle 51"/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2" name="Text Box 52"/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/>
            </a:p>
          </p:txBody>
        </p:sp>
      </p:grpSp>
      <p:sp>
        <p:nvSpPr>
          <p:cNvPr id="10261" name="Freeform 53"/>
          <p:cNvSpPr>
            <a:spLocks/>
          </p:cNvSpPr>
          <p:nvPr/>
        </p:nvSpPr>
        <p:spPr bwMode="auto">
          <a:xfrm>
            <a:off x="4059239" y="4784726"/>
            <a:ext cx="1271587" cy="1838325"/>
          </a:xfrm>
          <a:custGeom>
            <a:avLst/>
            <a:gdLst>
              <a:gd name="T0" fmla="*/ 1271587 w 801"/>
              <a:gd name="T1" fmla="*/ 1838325 h 1158"/>
              <a:gd name="T2" fmla="*/ 1266825 w 801"/>
              <a:gd name="T3" fmla="*/ 261938 h 1158"/>
              <a:gd name="T4" fmla="*/ 4762 w 801"/>
              <a:gd name="T5" fmla="*/ 266700 h 1158"/>
              <a:gd name="T6" fmla="*/ 0 w 801"/>
              <a:gd name="T7" fmla="*/ 0 h 11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01" h="1158">
                <a:moveTo>
                  <a:pt x="801" y="1158"/>
                </a:moveTo>
                <a:lnTo>
                  <a:pt x="798" y="165"/>
                </a:lnTo>
                <a:lnTo>
                  <a:pt x="3" y="168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2" name="Group 54"/>
          <p:cNvGrpSpPr>
            <a:grpSpLocks/>
          </p:cNvGrpSpPr>
          <p:nvPr/>
        </p:nvGrpSpPr>
        <p:grpSpPr bwMode="auto">
          <a:xfrm>
            <a:off x="5199063" y="6215063"/>
            <a:ext cx="652462" cy="336550"/>
            <a:chOff x="1744" y="2680"/>
            <a:chExt cx="411" cy="212"/>
          </a:xfrm>
        </p:grpSpPr>
        <p:sp>
          <p:nvSpPr>
            <p:cNvPr id="10269" name="Rectangle 55"/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70" name="Text Box 56"/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/>
            </a:p>
          </p:txBody>
        </p:sp>
      </p:grpSp>
      <p:grpSp>
        <p:nvGrpSpPr>
          <p:cNvPr id="10263" name="Group 57"/>
          <p:cNvGrpSpPr>
            <a:grpSpLocks/>
          </p:cNvGrpSpPr>
          <p:nvPr/>
        </p:nvGrpSpPr>
        <p:grpSpPr bwMode="auto">
          <a:xfrm>
            <a:off x="5184776" y="5895975"/>
            <a:ext cx="652463" cy="336550"/>
            <a:chOff x="1744" y="2680"/>
            <a:chExt cx="411" cy="212"/>
          </a:xfrm>
        </p:grpSpPr>
        <p:sp>
          <p:nvSpPr>
            <p:cNvPr id="10267" name="Rectangle 58"/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8" name="Text Box 59"/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/>
            </a:p>
          </p:txBody>
        </p:sp>
      </p:grpSp>
      <p:grpSp>
        <p:nvGrpSpPr>
          <p:cNvPr id="10264" name="Group 60"/>
          <p:cNvGrpSpPr>
            <a:grpSpLocks/>
          </p:cNvGrpSpPr>
          <p:nvPr/>
        </p:nvGrpSpPr>
        <p:grpSpPr bwMode="auto">
          <a:xfrm>
            <a:off x="4194176" y="4767263"/>
            <a:ext cx="652463" cy="336550"/>
            <a:chOff x="1744" y="2680"/>
            <a:chExt cx="411" cy="212"/>
          </a:xfrm>
        </p:grpSpPr>
        <p:sp>
          <p:nvSpPr>
            <p:cNvPr id="10265" name="Rectangle 61"/>
            <p:cNvSpPr>
              <a:spLocks noChangeArrowheads="1"/>
            </p:cNvSpPr>
            <p:nvPr/>
          </p:nvSpPr>
          <p:spPr bwMode="auto">
            <a:xfrm>
              <a:off x="1774" y="2698"/>
              <a:ext cx="345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6" name="Text Box 62"/>
            <p:cNvSpPr txBox="1">
              <a:spLocks noChangeArrowheads="1"/>
            </p:cNvSpPr>
            <p:nvPr/>
          </p:nvSpPr>
          <p:spPr bwMode="auto">
            <a:xfrm>
              <a:off x="1744" y="2680"/>
              <a:ext cx="41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latin typeface="Arial" panose="020B0604020202020204" pitchFamily="34" charset="0"/>
                </a:rPr>
                <a:t>SYN</a:t>
              </a:r>
              <a:endParaRPr lang="en-US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213836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2D99CA5-8B3E-4759-950B-8D5C9B0237F6}" type="slidenum">
              <a:rPr lang="en-US" altLang="en-US" sz="1400"/>
              <a:pPr algn="r"/>
              <a:t>9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The language of cryptography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2650" y="5116514"/>
            <a:ext cx="8218488" cy="1203325"/>
          </a:xfrm>
        </p:spPr>
        <p:txBody>
          <a:bodyPr>
            <a:normAutofit lnSpcReduction="10000"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symmetric key</a:t>
            </a:r>
            <a:r>
              <a:rPr lang="en-US" altLang="en-US" sz="2400"/>
              <a:t> crypto: sender, receiver keys identical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public-key</a:t>
            </a:r>
            <a:r>
              <a:rPr lang="en-US" altLang="en-US" sz="2400"/>
              <a:t> crypto: encrypt key </a:t>
            </a:r>
            <a:r>
              <a:rPr lang="en-US" altLang="en-US" sz="2400" i="1"/>
              <a:t>public</a:t>
            </a:r>
            <a:r>
              <a:rPr lang="en-US" altLang="en-US" sz="2400"/>
              <a:t>, decrypt key </a:t>
            </a:r>
            <a:r>
              <a:rPr lang="en-US" altLang="en-US" sz="2400" i="1"/>
              <a:t>secret</a:t>
            </a:r>
            <a:r>
              <a:rPr lang="en-US" altLang="en-US" i="1" smtClean="0"/>
              <a:t> </a:t>
            </a:r>
            <a:endParaRPr lang="en-US" altLang="en-US" smtClean="0"/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08501" y="2552700"/>
            <a:ext cx="2671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Figure 7.3 goes here</a:t>
            </a:r>
          </a:p>
        </p:txBody>
      </p:sp>
      <p:pic>
        <p:nvPicPr>
          <p:cNvPr id="11270" name="Picture 5" descr="07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497014"/>
            <a:ext cx="6138862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93660" y="1441451"/>
            <a:ext cx="12849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plaintext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130835" y="1452564"/>
            <a:ext cx="128496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plaintext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05426" y="1909764"/>
            <a:ext cx="14573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</a:rPr>
              <a:t>ciphertext</a:t>
            </a:r>
          </a:p>
        </p:txBody>
      </p:sp>
      <p:grpSp>
        <p:nvGrpSpPr>
          <p:cNvPr id="11274" name="Group 12"/>
          <p:cNvGrpSpPr>
            <a:grpSpLocks/>
          </p:cNvGrpSpPr>
          <p:nvPr/>
        </p:nvGrpSpPr>
        <p:grpSpPr bwMode="auto">
          <a:xfrm>
            <a:off x="4881564" y="1404938"/>
            <a:ext cx="531812" cy="608012"/>
            <a:chOff x="189" y="1789"/>
            <a:chExt cx="335" cy="383"/>
          </a:xfrm>
        </p:grpSpPr>
        <p:sp>
          <p:nvSpPr>
            <p:cNvPr id="11278" name="Text Box 10"/>
            <p:cNvSpPr txBox="1">
              <a:spLocks noChangeArrowheads="1"/>
            </p:cNvSpPr>
            <p:nvPr/>
          </p:nvSpPr>
          <p:spPr bwMode="auto">
            <a:xfrm>
              <a:off x="189" y="1789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K</a:t>
              </a:r>
            </a:p>
          </p:txBody>
        </p:sp>
        <p:sp>
          <p:nvSpPr>
            <p:cNvPr id="11279" name="Text Box 11"/>
            <p:cNvSpPr txBox="1">
              <a:spLocks noChangeArrowheads="1"/>
            </p:cNvSpPr>
            <p:nvPr/>
          </p:nvSpPr>
          <p:spPr bwMode="auto">
            <a:xfrm>
              <a:off x="291" y="1922"/>
              <a:ext cx="2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A</a:t>
              </a:r>
            </a:p>
          </p:txBody>
        </p:sp>
      </p:grpSp>
      <p:grpSp>
        <p:nvGrpSpPr>
          <p:cNvPr id="11275" name="Group 13"/>
          <p:cNvGrpSpPr>
            <a:grpSpLocks/>
          </p:cNvGrpSpPr>
          <p:nvPr/>
        </p:nvGrpSpPr>
        <p:grpSpPr bwMode="auto">
          <a:xfrm>
            <a:off x="7008814" y="1381126"/>
            <a:ext cx="523874" cy="611188"/>
            <a:chOff x="189" y="1789"/>
            <a:chExt cx="330" cy="385"/>
          </a:xfrm>
        </p:grpSpPr>
        <p:sp>
          <p:nvSpPr>
            <p:cNvPr id="11276" name="Text Box 14"/>
            <p:cNvSpPr txBox="1">
              <a:spLocks noChangeArrowheads="1"/>
            </p:cNvSpPr>
            <p:nvPr/>
          </p:nvSpPr>
          <p:spPr bwMode="auto">
            <a:xfrm>
              <a:off x="189" y="1789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K</a:t>
              </a:r>
            </a:p>
          </p:txBody>
        </p:sp>
        <p:sp>
          <p:nvSpPr>
            <p:cNvPr id="11277" name="Text Box 15"/>
            <p:cNvSpPr txBox="1">
              <a:spLocks noChangeArrowheads="1"/>
            </p:cNvSpPr>
            <p:nvPr/>
          </p:nvSpPr>
          <p:spPr bwMode="auto">
            <a:xfrm>
              <a:off x="296" y="1922"/>
              <a:ext cx="22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>
                  <a:solidFill>
                    <a:srgbClr val="FF0000"/>
                  </a:solidFill>
                  <a:latin typeface="NanumSquareRound ExtraBold" panose="020B0600000101010101" pitchFamily="34" charset="-127"/>
                  <a:ea typeface="NanumSquareRound ExtraBold" panose="020B0600000101010101" pitchFamily="34" charset="-127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622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653040-6DA6-404A-878A-9655FCD19C7B}">
  <ds:schemaRefs>
    <ds:schemaRef ds:uri="http://purl.org/dc/elements/1.1/"/>
    <ds:schemaRef ds:uri="http://schemas.microsoft.com/office/2006/metadata/properties"/>
    <ds:schemaRef ds:uri="http://purl.org/dc/terms/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eb25448-20fa-4ef5-83b3-759cb732aca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1469</Words>
  <Application>Microsoft Office PowerPoint</Application>
  <PresentationFormat>Widescreen</PresentationFormat>
  <Paragraphs>285</Paragraphs>
  <Slides>28</Slides>
  <Notes>0</Notes>
  <HiddenSlides>14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굴림</vt:lpstr>
      <vt:lpstr>NanumSquareRound ExtraBold</vt:lpstr>
      <vt:lpstr>TmonMonsori Black</vt:lpstr>
      <vt:lpstr>ZapfDingbats</vt:lpstr>
      <vt:lpstr>Arial</vt:lpstr>
      <vt:lpstr>Calibri</vt:lpstr>
      <vt:lpstr>Comic Sans MS</vt:lpstr>
      <vt:lpstr>Times New Roman</vt:lpstr>
      <vt:lpstr>Office Theme</vt:lpstr>
      <vt:lpstr>ClipArt</vt:lpstr>
      <vt:lpstr> Lecture 7  Network Security Basics</vt:lpstr>
      <vt:lpstr> Lecture 2  Applications and Layered Architecture</vt:lpstr>
      <vt:lpstr>Network Security</vt:lpstr>
      <vt:lpstr>Friends and enemies: Alice, Bob, Trudy</vt:lpstr>
      <vt:lpstr>What is network security?</vt:lpstr>
      <vt:lpstr>Internet security threats</vt:lpstr>
      <vt:lpstr>Internet security threats</vt:lpstr>
      <vt:lpstr>Internet security threats</vt:lpstr>
      <vt:lpstr>The language of cryptography</vt:lpstr>
      <vt:lpstr>Symmetric key cryptography</vt:lpstr>
      <vt:lpstr>Symmetric key cryptography</vt:lpstr>
      <vt:lpstr>Symmetric key crypto : DES</vt:lpstr>
      <vt:lpstr>Public Key Cryptography</vt:lpstr>
      <vt:lpstr>Public key cryptography</vt:lpstr>
      <vt:lpstr>Public key encryption algorithms</vt:lpstr>
      <vt:lpstr>RSA: Choosing keys</vt:lpstr>
      <vt:lpstr>RSA: Encryption, Decryption</vt:lpstr>
      <vt:lpstr>RSA example</vt:lpstr>
      <vt:lpstr>RSA: Why?</vt:lpstr>
      <vt:lpstr>Authentication</vt:lpstr>
      <vt:lpstr>Authentication: another try</vt:lpstr>
      <vt:lpstr>Authentication: another try</vt:lpstr>
      <vt:lpstr>Authentication: yet another try</vt:lpstr>
      <vt:lpstr>Authentication: yet another try</vt:lpstr>
      <vt:lpstr>Authentication: ap5.0</vt:lpstr>
      <vt:lpstr>ap5.0: security hole</vt:lpstr>
      <vt:lpstr>Digital Signatures </vt:lpstr>
      <vt:lpstr>Digital Signatures (more)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32</cp:revision>
  <dcterms:created xsi:type="dcterms:W3CDTF">2020-07-03T17:09:21Z</dcterms:created>
  <dcterms:modified xsi:type="dcterms:W3CDTF">2020-07-15T02:31:32Z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