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91" r:id="rId15"/>
    <p:sldId id="292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2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1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44"/>
    </p:cViewPr>
  </p:sorterViewPr>
  <p:notesViewPr>
    <p:cSldViewPr snapToGrid="0">
      <p:cViewPr varScale="1">
        <p:scale>
          <a:sx n="65" d="100"/>
          <a:sy n="65" d="100"/>
        </p:scale>
        <p:origin x="2016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42A18-7283-4A5A-8FA9-A832EE10E90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0E35E-1BD7-462B-A7E1-5A0E1DB5D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24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E872A-69C9-48AB-BB02-9864517AD21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546E2-5F7C-4738-8011-831EE72C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8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ternet_Assigned_Numbers_Authority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Internet_service_provider" TargetMode="External"/><Relationship Id="rId5" Type="http://schemas.openxmlformats.org/officeDocument/2006/relationships/hyperlink" Target="http://en.wikipedia.org/wiki/Local_Internet_registry" TargetMode="External"/><Relationship Id="rId4" Type="http://schemas.openxmlformats.org/officeDocument/2006/relationships/hyperlink" Target="http://en.wikipedia.org/wiki/Regional_Internet_registries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7CE59D-4E7F-4943-A288-3DF483BF1FC0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13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7B92E3-8300-4DBD-AB10-4398293CEA1A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330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4468E6-51BB-4E39-B57B-F2C87334F0B6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417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8029E6-318D-46DF-BD83-1456B0C3C629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22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52FAC1-727A-43BA-B9F4-AEBDF7F6710B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69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35E05F-1979-4FDF-A357-59093344152F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673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76C42B-CC67-40A6-88A1-4B08153AABAC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36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6E7EC1-7B19-451D-AB68-49EF1A98DE9B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573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6F568A-D4A7-4EEA-ADE0-3A1DFA565566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48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8B43E4-B413-4E8D-A652-5BDF31D9B72E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681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C5A844-FC07-4A2E-A5BA-BD52FBED4235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760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4094FF-C203-4982-80E7-71D15F5D2A25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The </a:t>
            </a:r>
            <a:r>
              <a:rPr lang="en-US" altLang="en-US" smtClean="0">
                <a:latin typeface="Arial" panose="020B0604020202020204" pitchFamily="34" charset="0"/>
                <a:hlinkClick r:id="rId3" action="ppaction://hlinkfile" tooltip="Internet Assigned Numbers Authority"/>
              </a:rPr>
              <a:t>Internet Assigned Numbers Authority</a:t>
            </a:r>
            <a:r>
              <a:rPr lang="en-US" altLang="en-US" smtClean="0">
                <a:latin typeface="Arial" panose="020B0604020202020204" pitchFamily="34" charset="0"/>
              </a:rPr>
              <a:t> (IANA) manages the IP address space allocations globally and delegates five </a:t>
            </a:r>
            <a:r>
              <a:rPr lang="en-US" altLang="en-US" smtClean="0">
                <a:latin typeface="Arial" panose="020B0604020202020204" pitchFamily="34" charset="0"/>
                <a:hlinkClick r:id="rId4" action="ppaction://hlinkfile" tooltip="Regional Internet registries"/>
              </a:rPr>
              <a:t>regional Internet registries</a:t>
            </a:r>
            <a:r>
              <a:rPr lang="en-US" altLang="en-US" smtClean="0">
                <a:latin typeface="Arial" panose="020B0604020202020204" pitchFamily="34" charset="0"/>
              </a:rPr>
              <a:t> (RIRs) to allocate IP address blocks to </a:t>
            </a:r>
            <a:r>
              <a:rPr lang="en-US" altLang="en-US" smtClean="0">
                <a:latin typeface="Arial" panose="020B0604020202020204" pitchFamily="34" charset="0"/>
                <a:hlinkClick r:id="rId5" action="ppaction://hlinkfile" tooltip="Local Internet registry"/>
              </a:rPr>
              <a:t>local Internet registries</a:t>
            </a:r>
            <a:r>
              <a:rPr lang="en-US" altLang="en-US" smtClean="0">
                <a:latin typeface="Arial" panose="020B0604020202020204" pitchFamily="34" charset="0"/>
              </a:rPr>
              <a:t> (</a:t>
            </a:r>
            <a:r>
              <a:rPr lang="en-US" altLang="en-US" smtClean="0">
                <a:latin typeface="Arial" panose="020B0604020202020204" pitchFamily="34" charset="0"/>
                <a:hlinkClick r:id="rId6" action="ppaction://hlinkfile" tooltip="Internet service provider"/>
              </a:rPr>
              <a:t>Internet service providers</a:t>
            </a:r>
            <a:r>
              <a:rPr lang="en-US" altLang="en-US" smtClean="0">
                <a:latin typeface="Arial" panose="020B0604020202020204" pitchFamily="34" charset="0"/>
              </a:rPr>
              <a:t>) and other entities.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532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5FE906-D9FB-45BB-90A3-767B39D115BC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95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D2F581-31C6-4267-9D1E-A8C6F63281FD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199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7AB193-41F4-4BDC-9C4D-B14F4026094C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8583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9FFD04-9530-463D-B8D5-FDE2BE02ADC0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344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B8A582-71F6-4620-B92D-6890090250C4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182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59844C-7355-4DF8-A8E2-8E91BF1FA6FE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70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568B62-1773-46F6-B729-F76F50D7A2AB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489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AFFCCD-9B44-4C62-9F8C-B0A6B300393C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97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55F8FA-ECD2-425D-9CA8-52D9786AA138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759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16A154-998D-402E-A0D3-96F81DFAE163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428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7D9CD3-E18C-48A0-B30D-794440EF1191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68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D2C45E-0439-4FA0-9729-5E3EA405674D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432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986EF2-AEBB-448E-A7D1-0F5EB78304EA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35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427" y="0"/>
            <a:ext cx="11778343" cy="350996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427" y="3602038"/>
            <a:ext cx="1129937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78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3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0542" y="365125"/>
            <a:ext cx="1371600" cy="5811838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65125"/>
            <a:ext cx="9786257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3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209B60-FA68-4074-832A-C7F38ADC4F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1D9F08-9452-44E7-9F46-E1DD64C521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A7F7C8F-72CE-4CB7-AAB4-89526287B8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9A7EE-5C13-42DA-91B7-8FF459385C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84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456247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4589463"/>
            <a:ext cx="1124494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4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3515"/>
            <a:ext cx="5562600" cy="527344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903515"/>
            <a:ext cx="5606143" cy="527344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DE28A5CF-960C-43F4-A9FF-1F4744ECDD93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5142" y="6356349"/>
            <a:ext cx="2743200" cy="365125"/>
          </a:xfrm>
        </p:spPr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65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"/>
            <a:ext cx="11734801" cy="9143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55403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828799"/>
            <a:ext cx="5540377" cy="4360864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914400"/>
            <a:ext cx="55299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28799"/>
            <a:ext cx="5529942" cy="4360864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6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8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14826" cy="1055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4613" y="1"/>
            <a:ext cx="6547529" cy="5861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55914"/>
            <a:ext cx="4314826" cy="48130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14826" cy="9874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48943" y="1"/>
            <a:ext cx="6553199" cy="5861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87425"/>
            <a:ext cx="4314826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23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045029"/>
            <a:ext cx="11244943" cy="513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r>
              <a:rPr lang="ko-KR" altLang="en-US" dirty="0" smtClean="0"/>
              <a:t>글자체 테스트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199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8A5CF-960C-43F4-A9FF-1F4744ECDD9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8942" y="63611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0"/>
            <a:ext cx="457200" cy="903515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r>
              <a:rPr lang="ko-KR" altLang="en-US" dirty="0" smtClean="0"/>
              <a:t>클릭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3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monMonsori Black" panose="02000A03000000000000" pitchFamily="2" charset="-127"/>
          <a:ea typeface="TmonMonsori Black" panose="02000A03000000000000" pitchFamily="2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asi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lphb.net/IPSubnet/index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</p:spPr>
        <p:txBody>
          <a:bodyPr>
            <a:normAutofit/>
          </a:bodyPr>
          <a:lstStyle/>
          <a:p>
            <a:r>
              <a:rPr lang="en-US" altLang="en-US" sz="4400" dirty="0" smtClean="0">
                <a:solidFill>
                  <a:srgbClr val="FFC000"/>
                </a:solidFill>
              </a:rPr>
              <a:t> Lecture 2-1 </a:t>
            </a: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r>
              <a:rPr lang="en-US" altLang="en-US" sz="4400" dirty="0"/>
              <a:t>IP </a:t>
            </a:r>
            <a:r>
              <a:rPr lang="en-US" altLang="en-US" sz="4400" dirty="0" smtClean="0"/>
              <a:t>Addressing &amp; </a:t>
            </a:r>
            <a:r>
              <a:rPr lang="en-US" altLang="en-US" sz="4400" dirty="0" err="1" smtClean="0"/>
              <a:t>Subnetting</a:t>
            </a:r>
            <a:endParaRPr lang="en-US" altLang="en-US" sz="4400" dirty="0"/>
          </a:p>
        </p:txBody>
      </p:sp>
      <p:sp>
        <p:nvSpPr>
          <p:cNvPr id="5" name="!!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5936" y="2642483"/>
            <a:ext cx="7481441" cy="50771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IP Addressing</a:t>
            </a:r>
            <a:endParaRPr lang="en-US" altLang="en-US" sz="3200" dirty="0"/>
          </a:p>
        </p:txBody>
      </p:sp>
      <p:sp>
        <p:nvSpPr>
          <p:cNvPr id="6" name="!!Rectangle 4"/>
          <p:cNvSpPr txBox="1">
            <a:spLocks noChangeArrowheads="1"/>
          </p:cNvSpPr>
          <p:nvPr/>
        </p:nvSpPr>
        <p:spPr>
          <a:xfrm>
            <a:off x="4397048" y="3150196"/>
            <a:ext cx="7481441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err="1" smtClean="0"/>
              <a:t>Subnetting</a:t>
            </a:r>
            <a:endParaRPr lang="en-US" altLang="en-US" sz="3200" dirty="0"/>
          </a:p>
        </p:txBody>
      </p:sp>
      <p:pic>
        <p:nvPicPr>
          <p:cNvPr id="3" name="!!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4418"/>
            <a:ext cx="6694351" cy="4724399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2751520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828800" y="1066800"/>
            <a:ext cx="9144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128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828800" y="1676400"/>
            <a:ext cx="9144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64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828800" y="2286000"/>
            <a:ext cx="9144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32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828800" y="2895600"/>
            <a:ext cx="9144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16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828800" y="3505200"/>
            <a:ext cx="9144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8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828800" y="4114800"/>
            <a:ext cx="9144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4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828800" y="4724400"/>
            <a:ext cx="9144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2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828800" y="5334001"/>
            <a:ext cx="914400" cy="5889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3200400" y="10668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3200400" y="16764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200400" y="22860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200400" y="28956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3200400" y="35052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3200400" y="41148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3200400" y="47244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3200400" y="5334001"/>
            <a:ext cx="457200" cy="5889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3733800" y="10668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128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3733800" y="16764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3733800" y="22860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3733800" y="28956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3733800" y="35052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8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3733800" y="41148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3733800" y="47244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3733800" y="5334001"/>
            <a:ext cx="914400" cy="5889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3733800" y="6019801"/>
            <a:ext cx="914400" cy="5889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137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5105400" y="10668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5105400" y="16764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5105400" y="22860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5105400" y="28956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5105400" y="35052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5105400" y="41148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5105400" y="47244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5105400" y="5334001"/>
            <a:ext cx="457200" cy="5889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21540" name="Text Box 36"/>
          <p:cNvSpPr txBox="1">
            <a:spLocks noChangeArrowheads="1"/>
          </p:cNvSpPr>
          <p:nvPr/>
        </p:nvSpPr>
        <p:spPr bwMode="auto">
          <a:xfrm>
            <a:off x="5638800" y="10668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5638800" y="16764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5638800" y="22860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32</a:t>
            </a:r>
          </a:p>
        </p:txBody>
      </p:sp>
      <p:sp>
        <p:nvSpPr>
          <p:cNvPr id="21543" name="Text Box 39"/>
          <p:cNvSpPr txBox="1">
            <a:spLocks noChangeArrowheads="1"/>
          </p:cNvSpPr>
          <p:nvPr/>
        </p:nvSpPr>
        <p:spPr bwMode="auto">
          <a:xfrm>
            <a:off x="5638800" y="28956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5638800" y="35052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8</a:t>
            </a:r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5638800" y="41148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4</a:t>
            </a:r>
          </a:p>
        </p:txBody>
      </p:sp>
      <p:sp>
        <p:nvSpPr>
          <p:cNvPr id="21546" name="Text Box 42"/>
          <p:cNvSpPr txBox="1">
            <a:spLocks noChangeArrowheads="1"/>
          </p:cNvSpPr>
          <p:nvPr/>
        </p:nvSpPr>
        <p:spPr bwMode="auto">
          <a:xfrm>
            <a:off x="5638800" y="47244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47" name="Text Box 43"/>
          <p:cNvSpPr txBox="1">
            <a:spLocks noChangeArrowheads="1"/>
          </p:cNvSpPr>
          <p:nvPr/>
        </p:nvSpPr>
        <p:spPr bwMode="auto">
          <a:xfrm>
            <a:off x="5638800" y="5334001"/>
            <a:ext cx="914400" cy="5889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21548" name="Text Box 44"/>
          <p:cNvSpPr txBox="1">
            <a:spLocks noChangeArrowheads="1"/>
          </p:cNvSpPr>
          <p:nvPr/>
        </p:nvSpPr>
        <p:spPr bwMode="auto">
          <a:xfrm>
            <a:off x="5638800" y="6019801"/>
            <a:ext cx="914400" cy="5889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45</a:t>
            </a:r>
          </a:p>
        </p:txBody>
      </p:sp>
      <p:sp>
        <p:nvSpPr>
          <p:cNvPr id="21549" name="Text Box 45"/>
          <p:cNvSpPr txBox="1">
            <a:spLocks noChangeArrowheads="1"/>
          </p:cNvSpPr>
          <p:nvPr/>
        </p:nvSpPr>
        <p:spPr bwMode="auto">
          <a:xfrm>
            <a:off x="7010400" y="10668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50" name="Text Box 46"/>
          <p:cNvSpPr txBox="1">
            <a:spLocks noChangeArrowheads="1"/>
          </p:cNvSpPr>
          <p:nvPr/>
        </p:nvSpPr>
        <p:spPr bwMode="auto">
          <a:xfrm>
            <a:off x="7010400" y="16764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21551" name="Text Box 47"/>
          <p:cNvSpPr txBox="1">
            <a:spLocks noChangeArrowheads="1"/>
          </p:cNvSpPr>
          <p:nvPr/>
        </p:nvSpPr>
        <p:spPr bwMode="auto">
          <a:xfrm>
            <a:off x="7010400" y="22860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21552" name="Text Box 48"/>
          <p:cNvSpPr txBox="1">
            <a:spLocks noChangeArrowheads="1"/>
          </p:cNvSpPr>
          <p:nvPr/>
        </p:nvSpPr>
        <p:spPr bwMode="auto">
          <a:xfrm>
            <a:off x="7010400" y="28956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53" name="Text Box 49"/>
          <p:cNvSpPr txBox="1">
            <a:spLocks noChangeArrowheads="1"/>
          </p:cNvSpPr>
          <p:nvPr/>
        </p:nvSpPr>
        <p:spPr bwMode="auto">
          <a:xfrm>
            <a:off x="7010400" y="35052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21554" name="Text Box 50"/>
          <p:cNvSpPr txBox="1">
            <a:spLocks noChangeArrowheads="1"/>
          </p:cNvSpPr>
          <p:nvPr/>
        </p:nvSpPr>
        <p:spPr bwMode="auto">
          <a:xfrm>
            <a:off x="7010400" y="41148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55" name="Text Box 51"/>
          <p:cNvSpPr txBox="1">
            <a:spLocks noChangeArrowheads="1"/>
          </p:cNvSpPr>
          <p:nvPr/>
        </p:nvSpPr>
        <p:spPr bwMode="auto">
          <a:xfrm>
            <a:off x="7010400" y="47244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56" name="Text Box 52"/>
          <p:cNvSpPr txBox="1">
            <a:spLocks noChangeArrowheads="1"/>
          </p:cNvSpPr>
          <p:nvPr/>
        </p:nvSpPr>
        <p:spPr bwMode="auto">
          <a:xfrm>
            <a:off x="7010400" y="5334001"/>
            <a:ext cx="457200" cy="5889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57" name="Text Box 53"/>
          <p:cNvSpPr txBox="1">
            <a:spLocks noChangeArrowheads="1"/>
          </p:cNvSpPr>
          <p:nvPr/>
        </p:nvSpPr>
        <p:spPr bwMode="auto">
          <a:xfrm>
            <a:off x="7543800" y="10668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58" name="Text Box 54"/>
          <p:cNvSpPr txBox="1">
            <a:spLocks noChangeArrowheads="1"/>
          </p:cNvSpPr>
          <p:nvPr/>
        </p:nvSpPr>
        <p:spPr bwMode="auto">
          <a:xfrm>
            <a:off x="7543800" y="16764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64</a:t>
            </a:r>
          </a:p>
        </p:txBody>
      </p:sp>
      <p:sp>
        <p:nvSpPr>
          <p:cNvPr id="21559" name="Text Box 55"/>
          <p:cNvSpPr txBox="1">
            <a:spLocks noChangeArrowheads="1"/>
          </p:cNvSpPr>
          <p:nvPr/>
        </p:nvSpPr>
        <p:spPr bwMode="auto">
          <a:xfrm>
            <a:off x="7543800" y="22860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32</a:t>
            </a:r>
          </a:p>
        </p:txBody>
      </p:sp>
      <p:sp>
        <p:nvSpPr>
          <p:cNvPr id="21560" name="Text Box 56"/>
          <p:cNvSpPr txBox="1">
            <a:spLocks noChangeArrowheads="1"/>
          </p:cNvSpPr>
          <p:nvPr/>
        </p:nvSpPr>
        <p:spPr bwMode="auto">
          <a:xfrm>
            <a:off x="7543800" y="28956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61" name="Text Box 57"/>
          <p:cNvSpPr txBox="1">
            <a:spLocks noChangeArrowheads="1"/>
          </p:cNvSpPr>
          <p:nvPr/>
        </p:nvSpPr>
        <p:spPr bwMode="auto">
          <a:xfrm>
            <a:off x="7543800" y="35052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8</a:t>
            </a:r>
          </a:p>
        </p:txBody>
      </p:sp>
      <p:sp>
        <p:nvSpPr>
          <p:cNvPr id="21562" name="Text Box 58"/>
          <p:cNvSpPr txBox="1">
            <a:spLocks noChangeArrowheads="1"/>
          </p:cNvSpPr>
          <p:nvPr/>
        </p:nvSpPr>
        <p:spPr bwMode="auto">
          <a:xfrm>
            <a:off x="7543800" y="41148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63" name="Text Box 59"/>
          <p:cNvSpPr txBox="1">
            <a:spLocks noChangeArrowheads="1"/>
          </p:cNvSpPr>
          <p:nvPr/>
        </p:nvSpPr>
        <p:spPr bwMode="auto">
          <a:xfrm>
            <a:off x="7543800" y="47244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64" name="Text Box 60"/>
          <p:cNvSpPr txBox="1">
            <a:spLocks noChangeArrowheads="1"/>
          </p:cNvSpPr>
          <p:nvPr/>
        </p:nvSpPr>
        <p:spPr bwMode="auto">
          <a:xfrm>
            <a:off x="7543800" y="5334001"/>
            <a:ext cx="914400" cy="5889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65" name="Text Box 61"/>
          <p:cNvSpPr txBox="1">
            <a:spLocks noChangeArrowheads="1"/>
          </p:cNvSpPr>
          <p:nvPr/>
        </p:nvSpPr>
        <p:spPr bwMode="auto">
          <a:xfrm>
            <a:off x="7543800" y="6019801"/>
            <a:ext cx="914400" cy="5889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104</a:t>
            </a:r>
          </a:p>
        </p:txBody>
      </p:sp>
      <p:sp>
        <p:nvSpPr>
          <p:cNvPr id="21566" name="Text Box 62"/>
          <p:cNvSpPr txBox="1">
            <a:spLocks noChangeArrowheads="1"/>
          </p:cNvSpPr>
          <p:nvPr/>
        </p:nvSpPr>
        <p:spPr bwMode="auto">
          <a:xfrm>
            <a:off x="8915400" y="10668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21567" name="Text Box 63"/>
          <p:cNvSpPr txBox="1">
            <a:spLocks noChangeArrowheads="1"/>
          </p:cNvSpPr>
          <p:nvPr/>
        </p:nvSpPr>
        <p:spPr bwMode="auto">
          <a:xfrm>
            <a:off x="8915400" y="16764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68" name="Text Box 64"/>
          <p:cNvSpPr txBox="1">
            <a:spLocks noChangeArrowheads="1"/>
          </p:cNvSpPr>
          <p:nvPr/>
        </p:nvSpPr>
        <p:spPr bwMode="auto">
          <a:xfrm>
            <a:off x="8915400" y="22860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21569" name="Text Box 65"/>
          <p:cNvSpPr txBox="1">
            <a:spLocks noChangeArrowheads="1"/>
          </p:cNvSpPr>
          <p:nvPr/>
        </p:nvSpPr>
        <p:spPr bwMode="auto">
          <a:xfrm>
            <a:off x="8915400" y="28956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70" name="Text Box 66"/>
          <p:cNvSpPr txBox="1">
            <a:spLocks noChangeArrowheads="1"/>
          </p:cNvSpPr>
          <p:nvPr/>
        </p:nvSpPr>
        <p:spPr bwMode="auto">
          <a:xfrm>
            <a:off x="8915400" y="35052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21571" name="Text Box 67"/>
          <p:cNvSpPr txBox="1">
            <a:spLocks noChangeArrowheads="1"/>
          </p:cNvSpPr>
          <p:nvPr/>
        </p:nvSpPr>
        <p:spPr bwMode="auto">
          <a:xfrm>
            <a:off x="8915400" y="41148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21572" name="Text Box 68"/>
          <p:cNvSpPr txBox="1">
            <a:spLocks noChangeArrowheads="1"/>
          </p:cNvSpPr>
          <p:nvPr/>
        </p:nvSpPr>
        <p:spPr bwMode="auto">
          <a:xfrm>
            <a:off x="8915400" y="47244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73" name="Text Box 69"/>
          <p:cNvSpPr txBox="1">
            <a:spLocks noChangeArrowheads="1"/>
          </p:cNvSpPr>
          <p:nvPr/>
        </p:nvSpPr>
        <p:spPr bwMode="auto">
          <a:xfrm>
            <a:off x="8915400" y="5334001"/>
            <a:ext cx="457200" cy="5889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74" name="Text Box 70"/>
          <p:cNvSpPr txBox="1">
            <a:spLocks noChangeArrowheads="1"/>
          </p:cNvSpPr>
          <p:nvPr/>
        </p:nvSpPr>
        <p:spPr bwMode="auto">
          <a:xfrm>
            <a:off x="9448800" y="10668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128</a:t>
            </a:r>
          </a:p>
        </p:txBody>
      </p:sp>
      <p:sp>
        <p:nvSpPr>
          <p:cNvPr id="21575" name="Text Box 71"/>
          <p:cNvSpPr txBox="1">
            <a:spLocks noChangeArrowheads="1"/>
          </p:cNvSpPr>
          <p:nvPr/>
        </p:nvSpPr>
        <p:spPr bwMode="auto">
          <a:xfrm>
            <a:off x="9448800" y="16764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76" name="Text Box 72"/>
          <p:cNvSpPr txBox="1">
            <a:spLocks noChangeArrowheads="1"/>
          </p:cNvSpPr>
          <p:nvPr/>
        </p:nvSpPr>
        <p:spPr bwMode="auto">
          <a:xfrm>
            <a:off x="9448800" y="22860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32</a:t>
            </a:r>
          </a:p>
        </p:txBody>
      </p:sp>
      <p:sp>
        <p:nvSpPr>
          <p:cNvPr id="21577" name="Text Box 73"/>
          <p:cNvSpPr txBox="1">
            <a:spLocks noChangeArrowheads="1"/>
          </p:cNvSpPr>
          <p:nvPr/>
        </p:nvSpPr>
        <p:spPr bwMode="auto">
          <a:xfrm>
            <a:off x="9448800" y="28956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78" name="Text Box 74"/>
          <p:cNvSpPr txBox="1">
            <a:spLocks noChangeArrowheads="1"/>
          </p:cNvSpPr>
          <p:nvPr/>
        </p:nvSpPr>
        <p:spPr bwMode="auto">
          <a:xfrm>
            <a:off x="9448800" y="35052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8</a:t>
            </a:r>
          </a:p>
        </p:txBody>
      </p:sp>
      <p:sp>
        <p:nvSpPr>
          <p:cNvPr id="21579" name="Text Box 75"/>
          <p:cNvSpPr txBox="1">
            <a:spLocks noChangeArrowheads="1"/>
          </p:cNvSpPr>
          <p:nvPr/>
        </p:nvSpPr>
        <p:spPr bwMode="auto">
          <a:xfrm>
            <a:off x="9448800" y="41148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4</a:t>
            </a:r>
          </a:p>
        </p:txBody>
      </p:sp>
      <p:sp>
        <p:nvSpPr>
          <p:cNvPr id="21580" name="Text Box 76"/>
          <p:cNvSpPr txBox="1">
            <a:spLocks noChangeArrowheads="1"/>
          </p:cNvSpPr>
          <p:nvPr/>
        </p:nvSpPr>
        <p:spPr bwMode="auto">
          <a:xfrm>
            <a:off x="9448800" y="47244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81" name="Text Box 77"/>
          <p:cNvSpPr txBox="1">
            <a:spLocks noChangeArrowheads="1"/>
          </p:cNvSpPr>
          <p:nvPr/>
        </p:nvSpPr>
        <p:spPr bwMode="auto">
          <a:xfrm>
            <a:off x="9448800" y="5334001"/>
            <a:ext cx="914400" cy="5889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82" name="Text Box 78"/>
          <p:cNvSpPr txBox="1">
            <a:spLocks noChangeArrowheads="1"/>
          </p:cNvSpPr>
          <p:nvPr/>
        </p:nvSpPr>
        <p:spPr bwMode="auto">
          <a:xfrm>
            <a:off x="9448800" y="6019801"/>
            <a:ext cx="914400" cy="5889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172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Conversion Between Decimal &amp; Binary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7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</p:spPr>
        <p:txBody>
          <a:bodyPr>
            <a:normAutofit/>
          </a:bodyPr>
          <a:lstStyle/>
          <a:p>
            <a:r>
              <a:rPr lang="en-US" altLang="en-US" sz="4400" dirty="0" smtClean="0">
                <a:solidFill>
                  <a:srgbClr val="FFC000"/>
                </a:solidFill>
              </a:rPr>
              <a:t> Lecture 2-1 </a:t>
            </a: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r>
              <a:rPr lang="en-US" altLang="en-US" sz="4400" dirty="0"/>
              <a:t>IP </a:t>
            </a:r>
            <a:r>
              <a:rPr lang="en-US" altLang="en-US" sz="4400" dirty="0" smtClean="0"/>
              <a:t>Addressing &amp; </a:t>
            </a:r>
            <a:r>
              <a:rPr lang="en-US" altLang="en-US" sz="4400" dirty="0" err="1" smtClean="0"/>
              <a:t>Subnetting</a:t>
            </a:r>
            <a:endParaRPr lang="en-US" altLang="en-US" sz="4400" dirty="0"/>
          </a:p>
        </p:txBody>
      </p:sp>
      <p:sp>
        <p:nvSpPr>
          <p:cNvPr id="5" name="!!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5936" y="2642483"/>
            <a:ext cx="7481441" cy="50771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IP Addressing</a:t>
            </a:r>
            <a:endParaRPr lang="en-US" altLang="en-US" sz="3200" dirty="0"/>
          </a:p>
        </p:txBody>
      </p:sp>
      <p:sp>
        <p:nvSpPr>
          <p:cNvPr id="6" name="!!Rectangle 4"/>
          <p:cNvSpPr txBox="1">
            <a:spLocks noChangeArrowheads="1"/>
          </p:cNvSpPr>
          <p:nvPr/>
        </p:nvSpPr>
        <p:spPr>
          <a:xfrm>
            <a:off x="4397048" y="3150196"/>
            <a:ext cx="7481441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err="1" smtClean="0"/>
              <a:t>Subnetting</a:t>
            </a:r>
            <a:endParaRPr lang="en-US" altLang="en-US" sz="3200" dirty="0"/>
          </a:p>
        </p:txBody>
      </p:sp>
      <p:pic>
        <p:nvPicPr>
          <p:cNvPr id="3" name="!!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4418"/>
            <a:ext cx="6694351" cy="4724399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897233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  <a:solidFill>
            <a:schemeClr val="accent5">
              <a:lumMod val="50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en-US" sz="4400" dirty="0" smtClean="0"/>
              <a:t> </a:t>
            </a:r>
            <a:r>
              <a:rPr lang="en-US" altLang="en-US" sz="4400" dirty="0">
                <a:solidFill>
                  <a:srgbClr val="FFC000"/>
                </a:solidFill>
              </a:rPr>
              <a:t>Lecture 2-1 </a:t>
            </a:r>
            <a:r>
              <a:rPr lang="en-US" altLang="en-US" sz="4400" dirty="0"/>
              <a:t/>
            </a:r>
            <a:br>
              <a:rPr lang="en-US" altLang="en-US" sz="4400" dirty="0"/>
            </a:br>
            <a:r>
              <a:rPr lang="en-US" altLang="en-US" sz="4400" dirty="0"/>
              <a:t>IP Addressing &amp; </a:t>
            </a:r>
            <a:r>
              <a:rPr lang="en-US" altLang="en-US" sz="4400" dirty="0" err="1"/>
              <a:t>Subnetting</a:t>
            </a:r>
            <a:endParaRPr lang="en-US" altLang="en-US" sz="4400" dirty="0"/>
          </a:p>
        </p:txBody>
      </p:sp>
      <p:pic>
        <p:nvPicPr>
          <p:cNvPr id="4" name="!!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195" y="3575715"/>
            <a:ext cx="4470270" cy="3159456"/>
          </a:xfrm>
          <a:prstGeom prst="rect">
            <a:avLst/>
          </a:prstGeom>
          <a:effectLst>
            <a:softEdge rad="457200"/>
          </a:effectLst>
        </p:spPr>
      </p:pic>
      <p:sp>
        <p:nvSpPr>
          <p:cNvPr id="5" name="!!Rectangle 4"/>
          <p:cNvSpPr txBox="1">
            <a:spLocks noChangeArrowheads="1"/>
          </p:cNvSpPr>
          <p:nvPr/>
        </p:nvSpPr>
        <p:spPr>
          <a:xfrm>
            <a:off x="2583879" y="2568298"/>
            <a:ext cx="7481441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>
                <a:latin typeface="TmonMonsori Black" panose="02000A03000000000000" pitchFamily="2" charset="-127"/>
                <a:ea typeface="TmonMonsori Black" panose="02000A03000000000000" pitchFamily="2" charset="-127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US" altLang="en-US" dirty="0" err="1"/>
              <a:t>Subnetting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1981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Subnets?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 class A, B, or C networks, there are too many IP addresses to fit on one segment. </a:t>
            </a:r>
          </a:p>
          <a:p>
            <a:pPr lvl="1" eaLnBrk="1" hangingPunct="1"/>
            <a:r>
              <a:rPr lang="en-US" altLang="en-US" smtClean="0"/>
              <a:t>Thus, need routers and subnets to isolate parts.</a:t>
            </a:r>
          </a:p>
          <a:p>
            <a:pPr eaLnBrk="1" hangingPunct="1"/>
            <a:endParaRPr lang="en-US" altLang="en-US" sz="3100"/>
          </a:p>
        </p:txBody>
      </p:sp>
      <p:pic>
        <p:nvPicPr>
          <p:cNvPr id="25604" name="Picture 7" descr="C:\Documents and Settings\hlee3\Local Settings\Temporary Internet Files\Content.IE5\DT0PUKOD\MC900016667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86200"/>
            <a:ext cx="29289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 descr="C:\Documents and Settings\hlee3\Local Settings\Temporary Internet Files\Content.IE5\7BCGQT7Q\MC900199339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38600"/>
            <a:ext cx="2857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003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Subnets: A new interpretation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" y="1297101"/>
            <a:ext cx="10855234" cy="1905000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IP Addresses had a new subnet field inserted between network &amp; local fields</a:t>
            </a:r>
          </a:p>
          <a:p>
            <a:pPr lvl="1" eaLnBrk="1" hangingPunct="1"/>
            <a:r>
              <a:rPr lang="en-US" altLang="en-US" sz="2000" dirty="0"/>
              <a:t>IP address := &lt;network-number&gt;&lt;subnet-number&gt;&lt;host-number&gt;</a:t>
            </a:r>
          </a:p>
          <a:p>
            <a:pPr eaLnBrk="1" hangingPunct="1"/>
            <a:r>
              <a:rPr lang="en-US" altLang="en-US" sz="2600" dirty="0"/>
              <a:t>Ex: A Class A Network with 8-bit subnet field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057401" y="3595688"/>
            <a:ext cx="8251825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                                        </a:t>
            </a:r>
            <a:r>
              <a:rPr lang="en-US" altLang="en-US" sz="1600" dirty="0">
                <a:latin typeface="Courier New" panose="02070309020205020404" pitchFamily="49" charset="0"/>
              </a:rPr>
              <a:t>1                   2                   3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 0 1 2 3 4 5 6 7 8 9 0 1 2 3 4 5 6 7 8 9 0 1 2 3 4 5 6 7 8 9 0 1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+-+-+-+-+-+-+-+-+-+-+-+-+-+-+-+-+-+-+-+-+-+-+-+-+-+-+-+-+-+-+-+-+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|0|   NETWORK     |    SUBNET     |         Host number         |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+-+-+-+-+-+-+-+-+-+-+-+-+-+-+-+-+-+-+-+-+-+-+-+-+-+-+-+-+-+-+-+-+ </a:t>
            </a:r>
          </a:p>
        </p:txBody>
      </p:sp>
    </p:spTree>
    <p:extLst>
      <p:ext uri="{BB962C8B-B14F-4D97-AF65-F5344CB8AC3E}">
        <p14:creationId xmlns:p14="http://schemas.microsoft.com/office/powerpoint/2010/main" val="2215064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Class C subnet example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829" y="1447800"/>
            <a:ext cx="9851571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See </a:t>
            </a:r>
            <a:r>
              <a:rPr lang="en-US" altLang="en-US" sz="2600" dirty="0">
                <a:hlinkClick r:id="rId3"/>
              </a:rPr>
              <a:t>www.minasi.com</a:t>
            </a:r>
            <a:r>
              <a:rPr lang="en-US" altLang="en-US" sz="2600" dirty="0"/>
              <a:t> -- newsletters, etc.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Look at IP </a:t>
            </a:r>
            <a:r>
              <a:rPr lang="en-US" altLang="en-US" sz="2600" dirty="0" err="1"/>
              <a:t>Subnetting</a:t>
            </a:r>
            <a:r>
              <a:rPr lang="en-US" altLang="en-US" sz="2600" dirty="0"/>
              <a:t> Tutorial </a:t>
            </a:r>
            <a:r>
              <a:rPr lang="en-US" altLang="en-US" sz="2600" dirty="0">
                <a:hlinkClick r:id="rId4"/>
              </a:rPr>
              <a:t>http://www.ralphb.net/IPSubnet/index.html</a:t>
            </a:r>
            <a:endParaRPr lang="en-US" altLang="en-US" sz="2600" dirty="0"/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384926" y="4384676"/>
            <a:ext cx="15017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New York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Ethernet Sw.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962401" y="4267201"/>
            <a:ext cx="15017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Los Angeles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Ethernet Sw.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124201" y="5872164"/>
            <a:ext cx="6381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PC1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315201" y="6100764"/>
            <a:ext cx="6381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PC6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6324601" y="6100764"/>
            <a:ext cx="6381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PC5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962401" y="6024564"/>
            <a:ext cx="6381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PC2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8048626" y="5948364"/>
            <a:ext cx="6381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PC7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4740276" y="5648325"/>
            <a:ext cx="6381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PC3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5610226" y="5643564"/>
            <a:ext cx="6381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PC4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4403726" y="3389314"/>
            <a:ext cx="8794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Router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6740526" y="3352800"/>
            <a:ext cx="8794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Router</a:t>
            </a:r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5257800" y="3581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5470525" y="3084513"/>
            <a:ext cx="1200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WAN Link</a:t>
            </a:r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 flipV="1">
            <a:off x="4800600" y="3733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 flipH="1" flipV="1">
            <a:off x="7086600" y="3733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V="1">
            <a:off x="3581400" y="4881563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 flipH="1" flipV="1">
            <a:off x="4816475" y="4962525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 flipH="1" flipV="1">
            <a:off x="4343400" y="4881563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 flipV="1">
            <a:off x="5867400" y="5033963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 flipV="1">
            <a:off x="6553200" y="5033963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 flipH="1" flipV="1">
            <a:off x="7239000" y="5033963"/>
            <a:ext cx="304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 flipH="1" flipV="1">
            <a:off x="7315200" y="50292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8474074" y="3840163"/>
            <a:ext cx="2590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urier" pitchFamily="49" charset="0"/>
              </a:rPr>
              <a:t>Network address: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urier" pitchFamily="49" charset="0"/>
              </a:rPr>
              <a:t>192.168.1.128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urier" pitchFamily="49" charset="0"/>
              </a:rPr>
              <a:t>Mask: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urier" pitchFamily="49" charset="0"/>
              </a:rPr>
              <a:t>255.255.255.192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urier" pitchFamily="49" charset="0"/>
              </a:rPr>
              <a:t>Host addresses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urier" pitchFamily="49" charset="0"/>
              </a:rPr>
              <a:t>192.168.1.129-190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1009651" y="3840163"/>
            <a:ext cx="2514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urier" pitchFamily="49" charset="0"/>
              </a:rPr>
              <a:t>Network address: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urier" pitchFamily="49" charset="0"/>
              </a:rPr>
              <a:t>192.168.1.64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urier" pitchFamily="49" charset="0"/>
              </a:rPr>
              <a:t>Mask: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urier" pitchFamily="49" charset="0"/>
              </a:rPr>
              <a:t>255.255.255.192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urier" pitchFamily="49" charset="0"/>
              </a:rPr>
              <a:t>Host addresses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urier" pitchFamily="49" charset="0"/>
              </a:rPr>
              <a:t>192.168.1.65-126</a:t>
            </a:r>
          </a:p>
        </p:txBody>
      </p:sp>
    </p:spTree>
    <p:extLst>
      <p:ext uri="{BB962C8B-B14F-4D97-AF65-F5344CB8AC3E}">
        <p14:creationId xmlns:p14="http://schemas.microsoft.com/office/powerpoint/2010/main" val="36679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Sample Question</a:t>
            </a:r>
          </a:p>
        </p:txBody>
      </p:sp>
      <p:sp>
        <p:nvSpPr>
          <p:cNvPr id="31747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mtClean="0"/>
              <a:t>[Q1] Given: Class C IP Address 196.72.84.0 </a:t>
            </a:r>
          </a:p>
          <a:p>
            <a:pPr marL="0" indent="0">
              <a:buNone/>
            </a:pPr>
            <a:r>
              <a:rPr lang="en-US" altLang="en-US" smtClean="0"/>
              <a:t>	       5 subnets</a:t>
            </a:r>
          </a:p>
          <a:p>
            <a:pPr marL="0" indent="0">
              <a:buNone/>
            </a:pPr>
            <a:endParaRPr lang="en-US" altLang="en-US" smtClean="0"/>
          </a:p>
          <a:p>
            <a:pPr marL="0" indent="0">
              <a:buNone/>
            </a:pPr>
            <a:r>
              <a:rPr lang="en-US" altLang="en-US" smtClean="0"/>
              <a:t>[Q2] Given: Class B IP Address 132.84.0.0</a:t>
            </a:r>
          </a:p>
          <a:p>
            <a:pPr marL="0" indent="0">
              <a:buNone/>
            </a:pPr>
            <a:r>
              <a:rPr lang="en-US" altLang="en-US" smtClean="0"/>
              <a:t>		12 subnets</a:t>
            </a:r>
          </a:p>
          <a:p>
            <a:pPr marL="0" indent="0">
              <a:buNone/>
            </a:pPr>
            <a:endParaRPr lang="en-US" altLang="en-US" smtClean="0"/>
          </a:p>
          <a:p>
            <a:pPr marL="0" indent="0">
              <a:buNone/>
            </a:pPr>
            <a:endParaRPr lang="en-US" altLang="en-US" smtClean="0"/>
          </a:p>
          <a:p>
            <a:pPr marL="0" indent="0">
              <a:buNone/>
            </a:pPr>
            <a:endParaRPr lang="en-US" altLang="en-US" smtClean="0"/>
          </a:p>
          <a:p>
            <a:pPr marL="0" indent="0"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3022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Subnet Mask for Class C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828800"/>
            <a:ext cx="8077200" cy="42672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7100" dirty="0"/>
              <a:t>137.45.104.172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7100" dirty="0"/>
              <a:t>255.255.255.0            </a:t>
            </a:r>
            <a:endParaRPr lang="en-US" altLang="en-US" dirty="0" smtClean="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  <p:pic>
        <p:nvPicPr>
          <p:cNvPr id="32772" name="Picture 10" descr="C:\Documents and Settings\hlee3\Local Settings\Temporary Internet Files\Content.IE5\B71E8F45\MC900280817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222" y="3962400"/>
            <a:ext cx="3342459" cy="2757295"/>
          </a:xfrm>
          <a:prstGeom prst="rect">
            <a:avLst/>
          </a:prstGeom>
          <a:effectLst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1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3360" y="1828800"/>
            <a:ext cx="9144000" cy="42672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300" b="1" dirty="0">
                <a:latin typeface="+mn-lt"/>
              </a:rPr>
              <a:t>10001001</a:t>
            </a:r>
            <a:r>
              <a:rPr lang="en-US" altLang="en-US" sz="4300" b="1" dirty="0">
                <a:solidFill>
                  <a:srgbClr val="FF0000"/>
                </a:solidFill>
                <a:latin typeface="+mn-lt"/>
              </a:rPr>
              <a:t>00101101</a:t>
            </a:r>
            <a:r>
              <a:rPr lang="en-US" altLang="en-US" sz="4300" b="1" dirty="0">
                <a:latin typeface="+mn-lt"/>
              </a:rPr>
              <a:t>01101000</a:t>
            </a:r>
            <a:r>
              <a:rPr lang="en-US" altLang="en-US" sz="4300" b="1" dirty="0">
                <a:solidFill>
                  <a:srgbClr val="FF0000"/>
                </a:solidFill>
                <a:latin typeface="+mn-lt"/>
              </a:rPr>
              <a:t>10101100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300" b="1" dirty="0">
                <a:latin typeface="+mn-lt"/>
              </a:rPr>
              <a:t>11111111</a:t>
            </a:r>
            <a:r>
              <a:rPr lang="en-US" altLang="en-US" sz="4300" b="1" dirty="0">
                <a:solidFill>
                  <a:srgbClr val="FF0000"/>
                </a:solidFill>
                <a:latin typeface="+mn-lt"/>
              </a:rPr>
              <a:t>11111111</a:t>
            </a:r>
            <a:r>
              <a:rPr lang="en-US" altLang="en-US" sz="4300" b="1" dirty="0">
                <a:latin typeface="+mn-lt"/>
              </a:rPr>
              <a:t>11111111</a:t>
            </a:r>
            <a:r>
              <a:rPr lang="en-US" altLang="en-US" sz="4300" b="1" dirty="0">
                <a:solidFill>
                  <a:srgbClr val="FF0000"/>
                </a:solidFill>
                <a:latin typeface="+mn-lt"/>
              </a:rPr>
              <a:t>00000000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4300" b="1" dirty="0">
              <a:solidFill>
                <a:srgbClr val="FF0000"/>
              </a:solidFill>
              <a:latin typeface="+mn-lt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300" b="1" dirty="0">
                <a:latin typeface="+mn-lt"/>
              </a:rPr>
              <a:t>10001001</a:t>
            </a:r>
            <a:r>
              <a:rPr lang="en-US" altLang="en-US" sz="4300" b="1" dirty="0">
                <a:solidFill>
                  <a:srgbClr val="FF0000"/>
                </a:solidFill>
                <a:latin typeface="+mn-lt"/>
              </a:rPr>
              <a:t>00101101</a:t>
            </a:r>
            <a:r>
              <a:rPr lang="en-US" altLang="en-US" sz="4300" b="1" dirty="0">
                <a:latin typeface="+mn-lt"/>
              </a:rPr>
              <a:t>01101000</a:t>
            </a:r>
            <a:r>
              <a:rPr lang="en-US" altLang="en-US" sz="4300" b="1" dirty="0">
                <a:solidFill>
                  <a:srgbClr val="FF0000"/>
                </a:solidFill>
                <a:latin typeface="+mn-lt"/>
              </a:rPr>
              <a:t>00000000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43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300" b="1" dirty="0">
                <a:latin typeface="Arial Narrow" panose="020B0606020202030204" pitchFamily="34" charset="0"/>
              </a:rPr>
              <a:t>subnet ID = (137.</a:t>
            </a:r>
            <a:r>
              <a:rPr lang="en-US" altLang="en-US" sz="4300" b="1" dirty="0">
                <a:solidFill>
                  <a:srgbClr val="FF0000"/>
                </a:solidFill>
                <a:latin typeface="Arial Narrow" panose="020B0606020202030204" pitchFamily="34" charset="0"/>
              </a:rPr>
              <a:t>45</a:t>
            </a:r>
            <a:r>
              <a:rPr lang="en-US" altLang="en-US" sz="4300" b="1" dirty="0">
                <a:latin typeface="Arial Narrow" panose="020B0606020202030204" pitchFamily="34" charset="0"/>
              </a:rPr>
              <a:t>.104.</a:t>
            </a:r>
            <a:r>
              <a:rPr lang="en-US" altLang="en-US" sz="4300" b="1" dirty="0">
                <a:solidFill>
                  <a:srgbClr val="FF0000"/>
                </a:solidFill>
                <a:latin typeface="Arial Narrow" panose="020B0606020202030204" pitchFamily="34" charset="0"/>
              </a:rPr>
              <a:t>0</a:t>
            </a:r>
            <a:r>
              <a:rPr lang="en-US" altLang="en-US" sz="4300" b="1" dirty="0">
                <a:latin typeface="Arial Narrow" panose="020B0606020202030204" pitchFamily="34" charset="0"/>
              </a:rPr>
              <a:t>)</a:t>
            </a:r>
            <a:endParaRPr lang="en-US" altLang="en-US" dirty="0" smtClean="0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8058150" y="1524000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1981200" y="36576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“</a:t>
            </a:r>
            <a:r>
              <a:rPr lang="en-US" altLang="en-US" dirty="0" err="1"/>
              <a:t>Anding</a:t>
            </a:r>
            <a:r>
              <a:rPr lang="en-US" altLang="en-US" dirty="0"/>
              <a:t>” a Binary Subnet Mask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33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Subnet example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98323"/>
            <a:ext cx="5867400" cy="1066800"/>
          </a:xfrm>
        </p:spPr>
        <p:txBody>
          <a:bodyPr/>
          <a:lstStyle/>
          <a:p>
            <a:pPr eaLnBrk="1" hangingPunct="1"/>
            <a:r>
              <a:rPr lang="en-US" altLang="en-US" sz="1900"/>
              <a:t>192.168.1.0 = Basic Class C Network ID</a:t>
            </a:r>
          </a:p>
          <a:p>
            <a:pPr eaLnBrk="1" hangingPunct="1"/>
            <a:r>
              <a:rPr lang="en-US" altLang="en-US" sz="1900"/>
              <a:t>255.255.255.0 = Class C Mask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981201" y="2773049"/>
            <a:ext cx="713047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                    1                   2                   3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0 1 2 3 4 5 6 7 8 9 0 1 2 3 4 5 6 7 8 9 0 1 2 3 4 5 6 7 8 9 0 1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+-+-+-+-+-+-+-+-+-+-+-+-+-+-+-+-+-+-+-+-+-+-+-+-+-+-+-+-+-+-+-+-+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|1 1 0|            (Sub)NETWORK                     | Local Addr|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+-+-+-+-+-+-+-+-+-+-+-+-+-+-+-+-+-+-+-+-+-+-+-+-+-+-+-+-+-+-+-+-+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                       </a:t>
            </a: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8001000" y="240792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8001001" y="1188723"/>
            <a:ext cx="2257093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Old Class 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Boundary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Between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Network and Local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8153401" y="4712973"/>
            <a:ext cx="2257093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New Class 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Subnet Boundary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Between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Network and Local</a:t>
            </a: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V="1">
            <a:off x="8534400" y="400812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400426" y="4160524"/>
            <a:ext cx="3412857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Must Use 2 extra bits for the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First feasible sub-division of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Class C into two subnets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V="1">
            <a:off x="6477000" y="4008123"/>
            <a:ext cx="1676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1828800" y="5379723"/>
            <a:ext cx="6324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192.168.1.64, 192.168.1.128 New sub-Network IDs</a:t>
            </a:r>
          </a:p>
          <a:p>
            <a:pPr eaLnBrk="1" hangingPunct="1"/>
            <a:r>
              <a:rPr lang="en-US" altLang="en-US" sz="19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255.255.255.192 = New Subnet Mask</a:t>
            </a:r>
          </a:p>
        </p:txBody>
      </p:sp>
    </p:spTree>
    <p:extLst>
      <p:ext uri="{BB962C8B-B14F-4D97-AF65-F5344CB8AC3E}">
        <p14:creationId xmlns:p14="http://schemas.microsoft.com/office/powerpoint/2010/main" val="414498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  <a:solidFill>
            <a:schemeClr val="accent5">
              <a:lumMod val="50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en-US" sz="4400" dirty="0" smtClean="0"/>
              <a:t> </a:t>
            </a:r>
            <a:r>
              <a:rPr lang="en-US" altLang="en-US" sz="4400" dirty="0">
                <a:solidFill>
                  <a:srgbClr val="FFC000"/>
                </a:solidFill>
              </a:rPr>
              <a:t>Lecture 2-1 </a:t>
            </a:r>
            <a:r>
              <a:rPr lang="en-US" altLang="en-US" sz="4400" dirty="0"/>
              <a:t/>
            </a:r>
            <a:br>
              <a:rPr lang="en-US" altLang="en-US" sz="4400" dirty="0"/>
            </a:br>
            <a:r>
              <a:rPr lang="en-US" altLang="en-US" sz="4400" dirty="0"/>
              <a:t>IP Addressing &amp; </a:t>
            </a:r>
            <a:r>
              <a:rPr lang="en-US" altLang="en-US" sz="4400" dirty="0" err="1"/>
              <a:t>Subnetting</a:t>
            </a:r>
            <a:endParaRPr lang="en-US" altLang="en-US" sz="4400" dirty="0"/>
          </a:p>
        </p:txBody>
      </p:sp>
      <p:sp>
        <p:nvSpPr>
          <p:cNvPr id="6" name="!!Rectangle 3"/>
          <p:cNvSpPr txBox="1">
            <a:spLocks noChangeArrowheads="1"/>
          </p:cNvSpPr>
          <p:nvPr/>
        </p:nvSpPr>
        <p:spPr>
          <a:xfrm>
            <a:off x="2144873" y="2716487"/>
            <a:ext cx="7481441" cy="507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>
                <a:latin typeface="TmonMonsori Black" panose="02000A03000000000000" pitchFamily="2" charset="-127"/>
                <a:ea typeface="TmonMonsori Black" panose="02000A03000000000000" pitchFamily="2" charset="-127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US" altLang="en-US" dirty="0"/>
              <a:t>IP Addressing</a:t>
            </a:r>
          </a:p>
        </p:txBody>
      </p:sp>
      <p:pic>
        <p:nvPicPr>
          <p:cNvPr id="4" name="!!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195" y="3575715"/>
            <a:ext cx="4470270" cy="3159456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2598859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200" dirty="0" err="1"/>
              <a:t>SubNetwork</a:t>
            </a:r>
            <a:r>
              <a:rPr lang="en-US" altLang="en-US" sz="3200" dirty="0"/>
              <a:t> IDs, Host Ranges &amp; Broadcast Addresses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045029"/>
            <a:ext cx="11612881" cy="513193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Using extra two bits in Network 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00 – Can’t use because this is the part of the original Class C’s Network 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01 – Available 01000000 = 64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10 – Available 10000000 = 128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11 – Can’t use because this is part of the original Class C’s broadcast address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Hence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192.168.1.64 is the first sub-Network 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192.168.1.128 is the second</a:t>
            </a:r>
          </a:p>
        </p:txBody>
      </p:sp>
    </p:spTree>
    <p:extLst>
      <p:ext uri="{BB962C8B-B14F-4D97-AF65-F5344CB8AC3E}">
        <p14:creationId xmlns:p14="http://schemas.microsoft.com/office/powerpoint/2010/main" val="191852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Binary for the subnetwork IDs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5439" y="1058863"/>
            <a:ext cx="10463348" cy="16002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Byte boundaries shown by dashed lines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Subnet IDs = Local address field of all zeroes (6 bits)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01 or 10 to get bottom byte (8 bits)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Result = 64 or 128 when translated to decimal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981201" y="3108326"/>
            <a:ext cx="82518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" pitchFamily="49" charset="0"/>
              </a:rPr>
              <a:t>                     </a:t>
            </a:r>
            <a:r>
              <a:rPr lang="en-US" altLang="en-US" sz="1600">
                <a:latin typeface="Courier New" panose="02070309020205020404" pitchFamily="49" charset="0"/>
              </a:rPr>
              <a:t>1                   2                   3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0 1 2 3 4 5 6 7 8 9 0 1 2 3 4 5 6 7 8 9 0 1 2 3 4 5 6 7 8 9 0 1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+-+-+-+-+-+-+-+-+-+-+-+-+-+-+-+-+-+-+-+-+-+-+-+-+-+-+-+-+-+-+-+-+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|1 1 0|            (Sub)NETWORK                  0 1|0 0 0 0 0 0|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+-+-+-+-+-+-+-+-+-+-+-+-+-+-+-+-+-+-+-+-+-+-+-+-+-+-+-+-+-+-+-+-+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192     .      168      .        1      .        64  </a:t>
            </a: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8001000" y="3200400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6019800" y="3200400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4114800" y="3200400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2895600" y="41910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1981201" y="4749801"/>
            <a:ext cx="82518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" pitchFamily="49" charset="0"/>
              </a:rPr>
              <a:t>                     </a:t>
            </a:r>
            <a:r>
              <a:rPr lang="en-US" altLang="en-US" sz="1600">
                <a:latin typeface="Courier New" panose="02070309020205020404" pitchFamily="49" charset="0"/>
              </a:rPr>
              <a:t>1                   2                   3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0 1 2 3 4 5 6 7 8 9 0 1 2 3 4 5 6 7 8 9 0 1 2 3 4 5 6 7 8 9 0 1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+-+-+-+-+-+-+-+-+-+-+-+-+-+-+-+-+-+-+-+-+-+-+-+-+-+-+-+-+-+-+-+-+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|1 1 0|            (Sub)NETWORK                  1 0|0 0 0 0 0 0|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+-+-+-+-+-+-+-+-+-+-+-+-+-+-+-+-+-+-+-+-+-+-+-+-+-+-+-+-+-+-+-+-+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192     .      168      .        1      .       128  </a:t>
            </a:r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8001000" y="4841875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6019800" y="4841875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4114800" y="4841875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2895600" y="5832475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Freeform 14"/>
          <p:cNvSpPr>
            <a:spLocks/>
          </p:cNvSpPr>
          <p:nvPr/>
        </p:nvSpPr>
        <p:spPr bwMode="auto">
          <a:xfrm rot="16200000">
            <a:off x="8996363" y="5029200"/>
            <a:ext cx="152400" cy="1981200"/>
          </a:xfrm>
          <a:custGeom>
            <a:avLst/>
            <a:gdLst>
              <a:gd name="T0" fmla="*/ 2147483646 w 96"/>
              <a:gd name="T1" fmla="*/ 0 h 1248"/>
              <a:gd name="T2" fmla="*/ 2147483646 w 96"/>
              <a:gd name="T3" fmla="*/ 2147483646 h 1248"/>
              <a:gd name="T4" fmla="*/ 2147483646 w 96"/>
              <a:gd name="T5" fmla="*/ 2147483646 h 1248"/>
              <a:gd name="T6" fmla="*/ 2147483646 w 96"/>
              <a:gd name="T7" fmla="*/ 2147483646 h 1248"/>
              <a:gd name="T8" fmla="*/ 2147483646 w 96"/>
              <a:gd name="T9" fmla="*/ 2147483646 h 1248"/>
              <a:gd name="T10" fmla="*/ 2147483646 w 96"/>
              <a:gd name="T11" fmla="*/ 2147483646 h 1248"/>
              <a:gd name="T12" fmla="*/ 2147483646 w 96"/>
              <a:gd name="T13" fmla="*/ 2147483646 h 1248"/>
              <a:gd name="T14" fmla="*/ 2147483646 w 96"/>
              <a:gd name="T15" fmla="*/ 2147483646 h 1248"/>
              <a:gd name="T16" fmla="*/ 2147483646 w 96"/>
              <a:gd name="T17" fmla="*/ 2147483646 h 1248"/>
              <a:gd name="T18" fmla="*/ 2147483646 w 96"/>
              <a:gd name="T19" fmla="*/ 2147483646 h 1248"/>
              <a:gd name="T20" fmla="*/ 2147483646 w 96"/>
              <a:gd name="T21" fmla="*/ 2147483646 h 1248"/>
              <a:gd name="T22" fmla="*/ 2147483646 w 96"/>
              <a:gd name="T23" fmla="*/ 2147483646 h 1248"/>
              <a:gd name="T24" fmla="*/ 2147483646 w 96"/>
              <a:gd name="T25" fmla="*/ 2147483646 h 1248"/>
              <a:gd name="T26" fmla="*/ 2147483646 w 96"/>
              <a:gd name="T27" fmla="*/ 2147483646 h 1248"/>
              <a:gd name="T28" fmla="*/ 2147483646 w 96"/>
              <a:gd name="T29" fmla="*/ 2147483646 h 1248"/>
              <a:gd name="T30" fmla="*/ 2147483646 w 96"/>
              <a:gd name="T31" fmla="*/ 2147483646 h 1248"/>
              <a:gd name="T32" fmla="*/ 2147483646 w 96"/>
              <a:gd name="T33" fmla="*/ 2147483646 h 1248"/>
              <a:gd name="T34" fmla="*/ 2147483646 w 96"/>
              <a:gd name="T35" fmla="*/ 2147483646 h 1248"/>
              <a:gd name="T36" fmla="*/ 2147483646 w 96"/>
              <a:gd name="T37" fmla="*/ 2147483646 h 1248"/>
              <a:gd name="T38" fmla="*/ 0 w 96"/>
              <a:gd name="T39" fmla="*/ 2147483646 h 1248"/>
              <a:gd name="T40" fmla="*/ 2147483646 w 96"/>
              <a:gd name="T41" fmla="*/ 2147483646 h 1248"/>
              <a:gd name="T42" fmla="*/ 2147483646 w 96"/>
              <a:gd name="T43" fmla="*/ 2147483646 h 1248"/>
              <a:gd name="T44" fmla="*/ 2147483646 w 96"/>
              <a:gd name="T45" fmla="*/ 2147483646 h 1248"/>
              <a:gd name="T46" fmla="*/ 2147483646 w 96"/>
              <a:gd name="T47" fmla="*/ 2147483646 h 1248"/>
              <a:gd name="T48" fmla="*/ 2147483646 w 96"/>
              <a:gd name="T49" fmla="*/ 2147483646 h 1248"/>
              <a:gd name="T50" fmla="*/ 2147483646 w 96"/>
              <a:gd name="T51" fmla="*/ 2147483646 h 1248"/>
              <a:gd name="T52" fmla="*/ 2147483646 w 96"/>
              <a:gd name="T53" fmla="*/ 2147483646 h 1248"/>
              <a:gd name="T54" fmla="*/ 2147483646 w 96"/>
              <a:gd name="T55" fmla="*/ 2147483646 h 1248"/>
              <a:gd name="T56" fmla="*/ 2147483646 w 96"/>
              <a:gd name="T57" fmla="*/ 2147483646 h 1248"/>
              <a:gd name="T58" fmla="*/ 2147483646 w 96"/>
              <a:gd name="T59" fmla="*/ 2147483646 h 1248"/>
              <a:gd name="T60" fmla="*/ 2147483646 w 96"/>
              <a:gd name="T61" fmla="*/ 2147483646 h 1248"/>
              <a:gd name="T62" fmla="*/ 2147483646 w 96"/>
              <a:gd name="T63" fmla="*/ 2147483646 h 1248"/>
              <a:gd name="T64" fmla="*/ 2147483646 w 96"/>
              <a:gd name="T65" fmla="*/ 2147483646 h 1248"/>
              <a:gd name="T66" fmla="*/ 2147483646 w 96"/>
              <a:gd name="T67" fmla="*/ 2147483646 h 1248"/>
              <a:gd name="T68" fmla="*/ 2147483646 w 96"/>
              <a:gd name="T69" fmla="*/ 2147483646 h 1248"/>
              <a:gd name="T70" fmla="*/ 2147483646 w 96"/>
              <a:gd name="T71" fmla="*/ 2147483646 h 1248"/>
              <a:gd name="T72" fmla="*/ 2147483646 w 96"/>
              <a:gd name="T73" fmla="*/ 2147483646 h 1248"/>
              <a:gd name="T74" fmla="*/ 2147483646 w 96"/>
              <a:gd name="T75" fmla="*/ 2147483646 h 1248"/>
              <a:gd name="T76" fmla="*/ 2147483646 w 96"/>
              <a:gd name="T77" fmla="*/ 2147483646 h 124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6"/>
              <a:gd name="T118" fmla="*/ 0 h 1248"/>
              <a:gd name="T119" fmla="*/ 96 w 96"/>
              <a:gd name="T120" fmla="*/ 1248 h 124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6" h="1248">
                <a:moveTo>
                  <a:pt x="96" y="0"/>
                </a:moveTo>
                <a:lnTo>
                  <a:pt x="91" y="1"/>
                </a:lnTo>
                <a:lnTo>
                  <a:pt x="86" y="2"/>
                </a:lnTo>
                <a:lnTo>
                  <a:pt x="77" y="8"/>
                </a:lnTo>
                <a:lnTo>
                  <a:pt x="69" y="18"/>
                </a:lnTo>
                <a:lnTo>
                  <a:pt x="62" y="31"/>
                </a:lnTo>
                <a:lnTo>
                  <a:pt x="56" y="46"/>
                </a:lnTo>
                <a:lnTo>
                  <a:pt x="52" y="64"/>
                </a:lnTo>
                <a:lnTo>
                  <a:pt x="49" y="83"/>
                </a:lnTo>
                <a:lnTo>
                  <a:pt x="48" y="104"/>
                </a:lnTo>
                <a:lnTo>
                  <a:pt x="48" y="520"/>
                </a:lnTo>
                <a:lnTo>
                  <a:pt x="47" y="541"/>
                </a:lnTo>
                <a:lnTo>
                  <a:pt x="44" y="560"/>
                </a:lnTo>
                <a:lnTo>
                  <a:pt x="40" y="578"/>
                </a:lnTo>
                <a:lnTo>
                  <a:pt x="34" y="593"/>
                </a:lnTo>
                <a:lnTo>
                  <a:pt x="27" y="606"/>
                </a:lnTo>
                <a:lnTo>
                  <a:pt x="19" y="616"/>
                </a:lnTo>
                <a:lnTo>
                  <a:pt x="10" y="622"/>
                </a:lnTo>
                <a:lnTo>
                  <a:pt x="5" y="623"/>
                </a:lnTo>
                <a:lnTo>
                  <a:pt x="0" y="624"/>
                </a:lnTo>
                <a:lnTo>
                  <a:pt x="5" y="625"/>
                </a:lnTo>
                <a:lnTo>
                  <a:pt x="10" y="626"/>
                </a:lnTo>
                <a:lnTo>
                  <a:pt x="19" y="632"/>
                </a:lnTo>
                <a:lnTo>
                  <a:pt x="27" y="642"/>
                </a:lnTo>
                <a:lnTo>
                  <a:pt x="34" y="655"/>
                </a:lnTo>
                <a:lnTo>
                  <a:pt x="40" y="670"/>
                </a:lnTo>
                <a:lnTo>
                  <a:pt x="44" y="688"/>
                </a:lnTo>
                <a:lnTo>
                  <a:pt x="47" y="707"/>
                </a:lnTo>
                <a:lnTo>
                  <a:pt x="48" y="728"/>
                </a:lnTo>
                <a:lnTo>
                  <a:pt x="48" y="1144"/>
                </a:lnTo>
                <a:lnTo>
                  <a:pt x="49" y="1165"/>
                </a:lnTo>
                <a:lnTo>
                  <a:pt x="52" y="1184"/>
                </a:lnTo>
                <a:lnTo>
                  <a:pt x="56" y="1202"/>
                </a:lnTo>
                <a:lnTo>
                  <a:pt x="62" y="1217"/>
                </a:lnTo>
                <a:lnTo>
                  <a:pt x="69" y="1230"/>
                </a:lnTo>
                <a:lnTo>
                  <a:pt x="77" y="1240"/>
                </a:lnTo>
                <a:lnTo>
                  <a:pt x="86" y="1246"/>
                </a:lnTo>
                <a:lnTo>
                  <a:pt x="91" y="1247"/>
                </a:lnTo>
                <a:lnTo>
                  <a:pt x="96" y="1248"/>
                </a:lnTo>
              </a:path>
            </a:pathLst>
          </a:custGeom>
          <a:noFill/>
          <a:ln w="9525">
            <a:solidFill>
              <a:srgbClr val="4D4D4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5" name="Freeform 15"/>
          <p:cNvSpPr>
            <a:spLocks/>
          </p:cNvSpPr>
          <p:nvPr/>
        </p:nvSpPr>
        <p:spPr bwMode="auto">
          <a:xfrm rot="16200000">
            <a:off x="8991600" y="3352800"/>
            <a:ext cx="152400" cy="1981200"/>
          </a:xfrm>
          <a:custGeom>
            <a:avLst/>
            <a:gdLst>
              <a:gd name="T0" fmla="*/ 2147483646 w 96"/>
              <a:gd name="T1" fmla="*/ 0 h 1248"/>
              <a:gd name="T2" fmla="*/ 2147483646 w 96"/>
              <a:gd name="T3" fmla="*/ 2147483646 h 1248"/>
              <a:gd name="T4" fmla="*/ 2147483646 w 96"/>
              <a:gd name="T5" fmla="*/ 2147483646 h 1248"/>
              <a:gd name="T6" fmla="*/ 2147483646 w 96"/>
              <a:gd name="T7" fmla="*/ 2147483646 h 1248"/>
              <a:gd name="T8" fmla="*/ 2147483646 w 96"/>
              <a:gd name="T9" fmla="*/ 2147483646 h 1248"/>
              <a:gd name="T10" fmla="*/ 2147483646 w 96"/>
              <a:gd name="T11" fmla="*/ 2147483646 h 1248"/>
              <a:gd name="T12" fmla="*/ 2147483646 w 96"/>
              <a:gd name="T13" fmla="*/ 2147483646 h 1248"/>
              <a:gd name="T14" fmla="*/ 2147483646 w 96"/>
              <a:gd name="T15" fmla="*/ 2147483646 h 1248"/>
              <a:gd name="T16" fmla="*/ 2147483646 w 96"/>
              <a:gd name="T17" fmla="*/ 2147483646 h 1248"/>
              <a:gd name="T18" fmla="*/ 2147483646 w 96"/>
              <a:gd name="T19" fmla="*/ 2147483646 h 1248"/>
              <a:gd name="T20" fmla="*/ 2147483646 w 96"/>
              <a:gd name="T21" fmla="*/ 2147483646 h 1248"/>
              <a:gd name="T22" fmla="*/ 2147483646 w 96"/>
              <a:gd name="T23" fmla="*/ 2147483646 h 1248"/>
              <a:gd name="T24" fmla="*/ 2147483646 w 96"/>
              <a:gd name="T25" fmla="*/ 2147483646 h 1248"/>
              <a:gd name="T26" fmla="*/ 2147483646 w 96"/>
              <a:gd name="T27" fmla="*/ 2147483646 h 1248"/>
              <a:gd name="T28" fmla="*/ 2147483646 w 96"/>
              <a:gd name="T29" fmla="*/ 2147483646 h 1248"/>
              <a:gd name="T30" fmla="*/ 2147483646 w 96"/>
              <a:gd name="T31" fmla="*/ 2147483646 h 1248"/>
              <a:gd name="T32" fmla="*/ 2147483646 w 96"/>
              <a:gd name="T33" fmla="*/ 2147483646 h 1248"/>
              <a:gd name="T34" fmla="*/ 2147483646 w 96"/>
              <a:gd name="T35" fmla="*/ 2147483646 h 1248"/>
              <a:gd name="T36" fmla="*/ 2147483646 w 96"/>
              <a:gd name="T37" fmla="*/ 2147483646 h 1248"/>
              <a:gd name="T38" fmla="*/ 0 w 96"/>
              <a:gd name="T39" fmla="*/ 2147483646 h 1248"/>
              <a:gd name="T40" fmla="*/ 2147483646 w 96"/>
              <a:gd name="T41" fmla="*/ 2147483646 h 1248"/>
              <a:gd name="T42" fmla="*/ 2147483646 w 96"/>
              <a:gd name="T43" fmla="*/ 2147483646 h 1248"/>
              <a:gd name="T44" fmla="*/ 2147483646 w 96"/>
              <a:gd name="T45" fmla="*/ 2147483646 h 1248"/>
              <a:gd name="T46" fmla="*/ 2147483646 w 96"/>
              <a:gd name="T47" fmla="*/ 2147483646 h 1248"/>
              <a:gd name="T48" fmla="*/ 2147483646 w 96"/>
              <a:gd name="T49" fmla="*/ 2147483646 h 1248"/>
              <a:gd name="T50" fmla="*/ 2147483646 w 96"/>
              <a:gd name="T51" fmla="*/ 2147483646 h 1248"/>
              <a:gd name="T52" fmla="*/ 2147483646 w 96"/>
              <a:gd name="T53" fmla="*/ 2147483646 h 1248"/>
              <a:gd name="T54" fmla="*/ 2147483646 w 96"/>
              <a:gd name="T55" fmla="*/ 2147483646 h 1248"/>
              <a:gd name="T56" fmla="*/ 2147483646 w 96"/>
              <a:gd name="T57" fmla="*/ 2147483646 h 1248"/>
              <a:gd name="T58" fmla="*/ 2147483646 w 96"/>
              <a:gd name="T59" fmla="*/ 2147483646 h 1248"/>
              <a:gd name="T60" fmla="*/ 2147483646 w 96"/>
              <a:gd name="T61" fmla="*/ 2147483646 h 1248"/>
              <a:gd name="T62" fmla="*/ 2147483646 w 96"/>
              <a:gd name="T63" fmla="*/ 2147483646 h 1248"/>
              <a:gd name="T64" fmla="*/ 2147483646 w 96"/>
              <a:gd name="T65" fmla="*/ 2147483646 h 1248"/>
              <a:gd name="T66" fmla="*/ 2147483646 w 96"/>
              <a:gd name="T67" fmla="*/ 2147483646 h 1248"/>
              <a:gd name="T68" fmla="*/ 2147483646 w 96"/>
              <a:gd name="T69" fmla="*/ 2147483646 h 1248"/>
              <a:gd name="T70" fmla="*/ 2147483646 w 96"/>
              <a:gd name="T71" fmla="*/ 2147483646 h 1248"/>
              <a:gd name="T72" fmla="*/ 2147483646 w 96"/>
              <a:gd name="T73" fmla="*/ 2147483646 h 1248"/>
              <a:gd name="T74" fmla="*/ 2147483646 w 96"/>
              <a:gd name="T75" fmla="*/ 2147483646 h 1248"/>
              <a:gd name="T76" fmla="*/ 2147483646 w 96"/>
              <a:gd name="T77" fmla="*/ 2147483646 h 124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6"/>
              <a:gd name="T118" fmla="*/ 0 h 1248"/>
              <a:gd name="T119" fmla="*/ 96 w 96"/>
              <a:gd name="T120" fmla="*/ 1248 h 124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6" h="1248">
                <a:moveTo>
                  <a:pt x="96" y="0"/>
                </a:moveTo>
                <a:lnTo>
                  <a:pt x="91" y="1"/>
                </a:lnTo>
                <a:lnTo>
                  <a:pt x="86" y="2"/>
                </a:lnTo>
                <a:lnTo>
                  <a:pt x="77" y="8"/>
                </a:lnTo>
                <a:lnTo>
                  <a:pt x="69" y="18"/>
                </a:lnTo>
                <a:lnTo>
                  <a:pt x="62" y="31"/>
                </a:lnTo>
                <a:lnTo>
                  <a:pt x="56" y="46"/>
                </a:lnTo>
                <a:lnTo>
                  <a:pt x="52" y="64"/>
                </a:lnTo>
                <a:lnTo>
                  <a:pt x="49" y="83"/>
                </a:lnTo>
                <a:lnTo>
                  <a:pt x="48" y="104"/>
                </a:lnTo>
                <a:lnTo>
                  <a:pt x="48" y="520"/>
                </a:lnTo>
                <a:lnTo>
                  <a:pt x="47" y="541"/>
                </a:lnTo>
                <a:lnTo>
                  <a:pt x="44" y="560"/>
                </a:lnTo>
                <a:lnTo>
                  <a:pt x="40" y="578"/>
                </a:lnTo>
                <a:lnTo>
                  <a:pt x="34" y="593"/>
                </a:lnTo>
                <a:lnTo>
                  <a:pt x="27" y="606"/>
                </a:lnTo>
                <a:lnTo>
                  <a:pt x="19" y="616"/>
                </a:lnTo>
                <a:lnTo>
                  <a:pt x="10" y="622"/>
                </a:lnTo>
                <a:lnTo>
                  <a:pt x="5" y="623"/>
                </a:lnTo>
                <a:lnTo>
                  <a:pt x="0" y="624"/>
                </a:lnTo>
                <a:lnTo>
                  <a:pt x="5" y="625"/>
                </a:lnTo>
                <a:lnTo>
                  <a:pt x="10" y="626"/>
                </a:lnTo>
                <a:lnTo>
                  <a:pt x="19" y="632"/>
                </a:lnTo>
                <a:lnTo>
                  <a:pt x="27" y="642"/>
                </a:lnTo>
                <a:lnTo>
                  <a:pt x="34" y="655"/>
                </a:lnTo>
                <a:lnTo>
                  <a:pt x="40" y="670"/>
                </a:lnTo>
                <a:lnTo>
                  <a:pt x="44" y="688"/>
                </a:lnTo>
                <a:lnTo>
                  <a:pt x="47" y="707"/>
                </a:lnTo>
                <a:lnTo>
                  <a:pt x="48" y="728"/>
                </a:lnTo>
                <a:lnTo>
                  <a:pt x="48" y="1144"/>
                </a:lnTo>
                <a:lnTo>
                  <a:pt x="49" y="1165"/>
                </a:lnTo>
                <a:lnTo>
                  <a:pt x="52" y="1184"/>
                </a:lnTo>
                <a:lnTo>
                  <a:pt x="56" y="1202"/>
                </a:lnTo>
                <a:lnTo>
                  <a:pt x="62" y="1217"/>
                </a:lnTo>
                <a:lnTo>
                  <a:pt x="69" y="1230"/>
                </a:lnTo>
                <a:lnTo>
                  <a:pt x="77" y="1240"/>
                </a:lnTo>
                <a:lnTo>
                  <a:pt x="86" y="1246"/>
                </a:lnTo>
                <a:lnTo>
                  <a:pt x="91" y="1247"/>
                </a:lnTo>
                <a:lnTo>
                  <a:pt x="96" y="1248"/>
                </a:lnTo>
              </a:path>
            </a:pathLst>
          </a:custGeom>
          <a:noFill/>
          <a:ln w="9525">
            <a:solidFill>
              <a:srgbClr val="4D4D4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0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Binary for Masks (Old .vs. New)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225551"/>
            <a:ext cx="11299371" cy="1112837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A Mask is a device for indicating how long the (sub)network field is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All 1’s covering the entire network id portion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981201" y="2879726"/>
            <a:ext cx="82518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" pitchFamily="49" charset="0"/>
              </a:rPr>
              <a:t>                     </a:t>
            </a:r>
            <a:r>
              <a:rPr lang="en-US" altLang="en-US" sz="1600">
                <a:latin typeface="Courier New" panose="02070309020205020404" pitchFamily="49" charset="0"/>
              </a:rPr>
              <a:t>1                   2                   3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0 1 2 3 4 5 6 7 8 9 0 1 2 3 4 5 6 7 8 9 0 1 2 3 4 5 6 7 8 9 0 1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+-+-+-+-+-+-+-+-+-+-+-+-+-+-+-+-+-+-+-+-+-+-+-+-+-+-+-+-+-+-+-+-+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|1 1 1|1 1 1 1 1 1… OLD NETWORK    MASK …1 1 1 1|0 0 0 0 0 0 0 0|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+-+-+-+-+-+-+-+-+-+-+-+-+-+-+-+-+-+-+-+-+-+-+-+-+-+-+-+-+-+-+-+-+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255     .      255      .      255      .        0  </a:t>
            </a:r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8001000" y="2971800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6019800" y="2971800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4114800" y="2971800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2133600" y="3962400"/>
            <a:ext cx="586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1981201" y="4521201"/>
            <a:ext cx="82518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" pitchFamily="49" charset="0"/>
              </a:rPr>
              <a:t>                     </a:t>
            </a:r>
            <a:r>
              <a:rPr lang="en-US" altLang="en-US" sz="1600">
                <a:latin typeface="Courier New" panose="02070309020205020404" pitchFamily="49" charset="0"/>
              </a:rPr>
              <a:t>1                   2                   3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0 1 2 3 4 5 6 7 8 9 0 1 2 3 4 5 6 7 8 9 0 1 2 3 4 5 6 7 8 9 0 1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+-+-+-+-+-+-+-+-+-+-+-+-+-+-+-+-+-+-+-+-+-+-+-+-+-+-+-+-+-+-+-+-+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|1 1 1|1 1 1 1 1 1…  (Sub)NETWORK MASK  …1 1 1 1 1 1|0 0 0 0 0 0|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+-+-+-+-+-+-+-+-+-+-+-+-+-+-+-+-+-+-+-+-+-+-+-+-+-+-+-+-+-+-+-+-+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255     .      255      .      255      .       192</a:t>
            </a:r>
            <a:r>
              <a:rPr lang="en-US" altLang="en-US" sz="1600">
                <a:latin typeface="Courier" pitchFamily="49" charset="0"/>
              </a:rPr>
              <a:t>  </a:t>
            </a:r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8001000" y="4613275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6019800" y="4613275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4114800" y="4613275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 flipV="1">
            <a:off x="2133600" y="5603876"/>
            <a:ext cx="6324600" cy="3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2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9" descr="C:\Documents and Settings\hlee3\Local Settings\Temporary Internet Files\Content.IE5\2ZKA1XLO\MC90034183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4" y="4393474"/>
            <a:ext cx="3657600" cy="2292350"/>
          </a:xfrm>
          <a:prstGeom prst="rect">
            <a:avLst/>
          </a:prstGeom>
          <a:effectLst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Host Ranges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Network Mask is 255.255.255.192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192.168.1.64 has 62 host addresses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First available host address = 192.168.1.65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Last available host address = 192.168.1.126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Broadcast address = 192.168.1.127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192.168.1.128 has 62 host addresses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First available host address = 192.168.1.129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Last available host address = 192.168.1.190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Broadcast address = 192.168.1.191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0207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4137" y="0"/>
            <a:ext cx="11747863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Binary for Broadcast addresses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023" y="1217612"/>
            <a:ext cx="11129554" cy="890587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Broadcast addresses have all 1’s in the host field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Remember, we always translate 8 bit octets to decimal</a:t>
            </a:r>
            <a:r>
              <a:rPr lang="en-US" altLang="en-US" dirty="0" smtClean="0"/>
              <a:t>!</a:t>
            </a:r>
            <a:endParaRPr lang="en-US" altLang="en-US" dirty="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981201" y="2879726"/>
            <a:ext cx="82518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" pitchFamily="49" charset="0"/>
              </a:rPr>
              <a:t>                     </a:t>
            </a:r>
            <a:r>
              <a:rPr lang="en-US" altLang="en-US" sz="1600">
                <a:latin typeface="Courier New" panose="02070309020205020404" pitchFamily="49" charset="0"/>
              </a:rPr>
              <a:t>1                   2                   3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0 1 2 3 4 5 6 7 8 9 0 1 2 3 4 5 6 7 8 9 0 1 2 3 4 5 6 7 8 9 0 1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+-+-+-+-+-+-+-+-+-+-+-+-+-+-+-+-+-+-+-+-+-+-+-+-+-+-+-+-+-+-+-+-+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|1 1 0|            (Sub)NETWORK                  0 1|1 1 1 1 1 1|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+-+-+-+-+-+-+-+-+-+-+-+-+-+-+-+-+-+-+-+-+-+-+-+-+-+-+-+-+-+-+-+-+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192     .      168      .        1      .       127  </a:t>
            </a: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8001000" y="2971800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6019800" y="2971800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4114800" y="2971800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2895600" y="39624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1981201" y="4521201"/>
            <a:ext cx="82518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" pitchFamily="49" charset="0"/>
              </a:rPr>
              <a:t>                     </a:t>
            </a:r>
            <a:r>
              <a:rPr lang="en-US" altLang="en-US" sz="1600">
                <a:latin typeface="Courier New" panose="02070309020205020404" pitchFamily="49" charset="0"/>
              </a:rPr>
              <a:t>1                   2                   3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0 1 2 3 4 5 6 7 8 9 0 1 2 3 4 5 6 7 8 9 0 1 2 3 4 5 6 7 8 9 0 1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+-+-+-+-+-+-+-+-+-+-+-+-+-+-+-+-+-+-+-+-+-+-+-+-+-+-+-+-+-+-+-+-+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|1 1 0|            (Sub)NETWORK                  1 0|1 1 1 1 1 1|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+-+-+-+-+-+-+-+-+-+-+-+-+-+-+-+-+-+-+-+-+-+-+-+-+-+-+-+-+-+-+-+-+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192     .      168      .        1      .       191  </a:t>
            </a: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8001000" y="4613275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6019800" y="4613275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4114800" y="4613275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2895600" y="5603875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8" name="Freeform 14"/>
          <p:cNvSpPr>
            <a:spLocks/>
          </p:cNvSpPr>
          <p:nvPr/>
        </p:nvSpPr>
        <p:spPr bwMode="auto">
          <a:xfrm rot="16200000">
            <a:off x="8996363" y="4800600"/>
            <a:ext cx="152400" cy="1981200"/>
          </a:xfrm>
          <a:custGeom>
            <a:avLst/>
            <a:gdLst>
              <a:gd name="T0" fmla="*/ 2147483646 w 96"/>
              <a:gd name="T1" fmla="*/ 0 h 1248"/>
              <a:gd name="T2" fmla="*/ 2147483646 w 96"/>
              <a:gd name="T3" fmla="*/ 2147483646 h 1248"/>
              <a:gd name="T4" fmla="*/ 2147483646 w 96"/>
              <a:gd name="T5" fmla="*/ 2147483646 h 1248"/>
              <a:gd name="T6" fmla="*/ 2147483646 w 96"/>
              <a:gd name="T7" fmla="*/ 2147483646 h 1248"/>
              <a:gd name="T8" fmla="*/ 2147483646 w 96"/>
              <a:gd name="T9" fmla="*/ 2147483646 h 1248"/>
              <a:gd name="T10" fmla="*/ 2147483646 w 96"/>
              <a:gd name="T11" fmla="*/ 2147483646 h 1248"/>
              <a:gd name="T12" fmla="*/ 2147483646 w 96"/>
              <a:gd name="T13" fmla="*/ 2147483646 h 1248"/>
              <a:gd name="T14" fmla="*/ 2147483646 w 96"/>
              <a:gd name="T15" fmla="*/ 2147483646 h 1248"/>
              <a:gd name="T16" fmla="*/ 2147483646 w 96"/>
              <a:gd name="T17" fmla="*/ 2147483646 h 1248"/>
              <a:gd name="T18" fmla="*/ 2147483646 w 96"/>
              <a:gd name="T19" fmla="*/ 2147483646 h 1248"/>
              <a:gd name="T20" fmla="*/ 2147483646 w 96"/>
              <a:gd name="T21" fmla="*/ 2147483646 h 1248"/>
              <a:gd name="T22" fmla="*/ 2147483646 w 96"/>
              <a:gd name="T23" fmla="*/ 2147483646 h 1248"/>
              <a:gd name="T24" fmla="*/ 2147483646 w 96"/>
              <a:gd name="T25" fmla="*/ 2147483646 h 1248"/>
              <a:gd name="T26" fmla="*/ 2147483646 w 96"/>
              <a:gd name="T27" fmla="*/ 2147483646 h 1248"/>
              <a:gd name="T28" fmla="*/ 2147483646 w 96"/>
              <a:gd name="T29" fmla="*/ 2147483646 h 1248"/>
              <a:gd name="T30" fmla="*/ 2147483646 w 96"/>
              <a:gd name="T31" fmla="*/ 2147483646 h 1248"/>
              <a:gd name="T32" fmla="*/ 2147483646 w 96"/>
              <a:gd name="T33" fmla="*/ 2147483646 h 1248"/>
              <a:gd name="T34" fmla="*/ 2147483646 w 96"/>
              <a:gd name="T35" fmla="*/ 2147483646 h 1248"/>
              <a:gd name="T36" fmla="*/ 2147483646 w 96"/>
              <a:gd name="T37" fmla="*/ 2147483646 h 1248"/>
              <a:gd name="T38" fmla="*/ 0 w 96"/>
              <a:gd name="T39" fmla="*/ 2147483646 h 1248"/>
              <a:gd name="T40" fmla="*/ 2147483646 w 96"/>
              <a:gd name="T41" fmla="*/ 2147483646 h 1248"/>
              <a:gd name="T42" fmla="*/ 2147483646 w 96"/>
              <a:gd name="T43" fmla="*/ 2147483646 h 1248"/>
              <a:gd name="T44" fmla="*/ 2147483646 w 96"/>
              <a:gd name="T45" fmla="*/ 2147483646 h 1248"/>
              <a:gd name="T46" fmla="*/ 2147483646 w 96"/>
              <a:gd name="T47" fmla="*/ 2147483646 h 1248"/>
              <a:gd name="T48" fmla="*/ 2147483646 w 96"/>
              <a:gd name="T49" fmla="*/ 2147483646 h 1248"/>
              <a:gd name="T50" fmla="*/ 2147483646 w 96"/>
              <a:gd name="T51" fmla="*/ 2147483646 h 1248"/>
              <a:gd name="T52" fmla="*/ 2147483646 w 96"/>
              <a:gd name="T53" fmla="*/ 2147483646 h 1248"/>
              <a:gd name="T54" fmla="*/ 2147483646 w 96"/>
              <a:gd name="T55" fmla="*/ 2147483646 h 1248"/>
              <a:gd name="T56" fmla="*/ 2147483646 w 96"/>
              <a:gd name="T57" fmla="*/ 2147483646 h 1248"/>
              <a:gd name="T58" fmla="*/ 2147483646 w 96"/>
              <a:gd name="T59" fmla="*/ 2147483646 h 1248"/>
              <a:gd name="T60" fmla="*/ 2147483646 w 96"/>
              <a:gd name="T61" fmla="*/ 2147483646 h 1248"/>
              <a:gd name="T62" fmla="*/ 2147483646 w 96"/>
              <a:gd name="T63" fmla="*/ 2147483646 h 1248"/>
              <a:gd name="T64" fmla="*/ 2147483646 w 96"/>
              <a:gd name="T65" fmla="*/ 2147483646 h 1248"/>
              <a:gd name="T66" fmla="*/ 2147483646 w 96"/>
              <a:gd name="T67" fmla="*/ 2147483646 h 1248"/>
              <a:gd name="T68" fmla="*/ 2147483646 w 96"/>
              <a:gd name="T69" fmla="*/ 2147483646 h 1248"/>
              <a:gd name="T70" fmla="*/ 2147483646 w 96"/>
              <a:gd name="T71" fmla="*/ 2147483646 h 1248"/>
              <a:gd name="T72" fmla="*/ 2147483646 w 96"/>
              <a:gd name="T73" fmla="*/ 2147483646 h 1248"/>
              <a:gd name="T74" fmla="*/ 2147483646 w 96"/>
              <a:gd name="T75" fmla="*/ 2147483646 h 1248"/>
              <a:gd name="T76" fmla="*/ 2147483646 w 96"/>
              <a:gd name="T77" fmla="*/ 2147483646 h 124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6"/>
              <a:gd name="T118" fmla="*/ 0 h 1248"/>
              <a:gd name="T119" fmla="*/ 96 w 96"/>
              <a:gd name="T120" fmla="*/ 1248 h 124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6" h="1248">
                <a:moveTo>
                  <a:pt x="96" y="0"/>
                </a:moveTo>
                <a:lnTo>
                  <a:pt x="91" y="1"/>
                </a:lnTo>
                <a:lnTo>
                  <a:pt x="86" y="2"/>
                </a:lnTo>
                <a:lnTo>
                  <a:pt x="77" y="8"/>
                </a:lnTo>
                <a:lnTo>
                  <a:pt x="69" y="18"/>
                </a:lnTo>
                <a:lnTo>
                  <a:pt x="62" y="31"/>
                </a:lnTo>
                <a:lnTo>
                  <a:pt x="56" y="46"/>
                </a:lnTo>
                <a:lnTo>
                  <a:pt x="52" y="64"/>
                </a:lnTo>
                <a:lnTo>
                  <a:pt x="49" y="83"/>
                </a:lnTo>
                <a:lnTo>
                  <a:pt x="48" y="104"/>
                </a:lnTo>
                <a:lnTo>
                  <a:pt x="48" y="520"/>
                </a:lnTo>
                <a:lnTo>
                  <a:pt x="47" y="541"/>
                </a:lnTo>
                <a:lnTo>
                  <a:pt x="44" y="560"/>
                </a:lnTo>
                <a:lnTo>
                  <a:pt x="40" y="578"/>
                </a:lnTo>
                <a:lnTo>
                  <a:pt x="34" y="593"/>
                </a:lnTo>
                <a:lnTo>
                  <a:pt x="27" y="606"/>
                </a:lnTo>
                <a:lnTo>
                  <a:pt x="19" y="616"/>
                </a:lnTo>
                <a:lnTo>
                  <a:pt x="10" y="622"/>
                </a:lnTo>
                <a:lnTo>
                  <a:pt x="5" y="623"/>
                </a:lnTo>
                <a:lnTo>
                  <a:pt x="0" y="624"/>
                </a:lnTo>
                <a:lnTo>
                  <a:pt x="5" y="625"/>
                </a:lnTo>
                <a:lnTo>
                  <a:pt x="10" y="626"/>
                </a:lnTo>
                <a:lnTo>
                  <a:pt x="19" y="632"/>
                </a:lnTo>
                <a:lnTo>
                  <a:pt x="27" y="642"/>
                </a:lnTo>
                <a:lnTo>
                  <a:pt x="34" y="655"/>
                </a:lnTo>
                <a:lnTo>
                  <a:pt x="40" y="670"/>
                </a:lnTo>
                <a:lnTo>
                  <a:pt x="44" y="688"/>
                </a:lnTo>
                <a:lnTo>
                  <a:pt x="47" y="707"/>
                </a:lnTo>
                <a:lnTo>
                  <a:pt x="48" y="728"/>
                </a:lnTo>
                <a:lnTo>
                  <a:pt x="48" y="1144"/>
                </a:lnTo>
                <a:lnTo>
                  <a:pt x="49" y="1165"/>
                </a:lnTo>
                <a:lnTo>
                  <a:pt x="52" y="1184"/>
                </a:lnTo>
                <a:lnTo>
                  <a:pt x="56" y="1202"/>
                </a:lnTo>
                <a:lnTo>
                  <a:pt x="62" y="1217"/>
                </a:lnTo>
                <a:lnTo>
                  <a:pt x="69" y="1230"/>
                </a:lnTo>
                <a:lnTo>
                  <a:pt x="77" y="1240"/>
                </a:lnTo>
                <a:lnTo>
                  <a:pt x="86" y="1246"/>
                </a:lnTo>
                <a:lnTo>
                  <a:pt x="91" y="1247"/>
                </a:lnTo>
                <a:lnTo>
                  <a:pt x="96" y="1248"/>
                </a:lnTo>
              </a:path>
            </a:pathLst>
          </a:custGeom>
          <a:noFill/>
          <a:ln w="9525">
            <a:solidFill>
              <a:srgbClr val="4D4D4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9" name="Freeform 15"/>
          <p:cNvSpPr>
            <a:spLocks/>
          </p:cNvSpPr>
          <p:nvPr/>
        </p:nvSpPr>
        <p:spPr bwMode="auto">
          <a:xfrm rot="16200000">
            <a:off x="8991600" y="3124200"/>
            <a:ext cx="152400" cy="1981200"/>
          </a:xfrm>
          <a:custGeom>
            <a:avLst/>
            <a:gdLst>
              <a:gd name="T0" fmla="*/ 2147483646 w 96"/>
              <a:gd name="T1" fmla="*/ 0 h 1248"/>
              <a:gd name="T2" fmla="*/ 2147483646 w 96"/>
              <a:gd name="T3" fmla="*/ 2147483646 h 1248"/>
              <a:gd name="T4" fmla="*/ 2147483646 w 96"/>
              <a:gd name="T5" fmla="*/ 2147483646 h 1248"/>
              <a:gd name="T6" fmla="*/ 2147483646 w 96"/>
              <a:gd name="T7" fmla="*/ 2147483646 h 1248"/>
              <a:gd name="T8" fmla="*/ 2147483646 w 96"/>
              <a:gd name="T9" fmla="*/ 2147483646 h 1248"/>
              <a:gd name="T10" fmla="*/ 2147483646 w 96"/>
              <a:gd name="T11" fmla="*/ 2147483646 h 1248"/>
              <a:gd name="T12" fmla="*/ 2147483646 w 96"/>
              <a:gd name="T13" fmla="*/ 2147483646 h 1248"/>
              <a:gd name="T14" fmla="*/ 2147483646 w 96"/>
              <a:gd name="T15" fmla="*/ 2147483646 h 1248"/>
              <a:gd name="T16" fmla="*/ 2147483646 w 96"/>
              <a:gd name="T17" fmla="*/ 2147483646 h 1248"/>
              <a:gd name="T18" fmla="*/ 2147483646 w 96"/>
              <a:gd name="T19" fmla="*/ 2147483646 h 1248"/>
              <a:gd name="T20" fmla="*/ 2147483646 w 96"/>
              <a:gd name="T21" fmla="*/ 2147483646 h 1248"/>
              <a:gd name="T22" fmla="*/ 2147483646 w 96"/>
              <a:gd name="T23" fmla="*/ 2147483646 h 1248"/>
              <a:gd name="T24" fmla="*/ 2147483646 w 96"/>
              <a:gd name="T25" fmla="*/ 2147483646 h 1248"/>
              <a:gd name="T26" fmla="*/ 2147483646 w 96"/>
              <a:gd name="T27" fmla="*/ 2147483646 h 1248"/>
              <a:gd name="T28" fmla="*/ 2147483646 w 96"/>
              <a:gd name="T29" fmla="*/ 2147483646 h 1248"/>
              <a:gd name="T30" fmla="*/ 2147483646 w 96"/>
              <a:gd name="T31" fmla="*/ 2147483646 h 1248"/>
              <a:gd name="T32" fmla="*/ 2147483646 w 96"/>
              <a:gd name="T33" fmla="*/ 2147483646 h 1248"/>
              <a:gd name="T34" fmla="*/ 2147483646 w 96"/>
              <a:gd name="T35" fmla="*/ 2147483646 h 1248"/>
              <a:gd name="T36" fmla="*/ 2147483646 w 96"/>
              <a:gd name="T37" fmla="*/ 2147483646 h 1248"/>
              <a:gd name="T38" fmla="*/ 0 w 96"/>
              <a:gd name="T39" fmla="*/ 2147483646 h 1248"/>
              <a:gd name="T40" fmla="*/ 2147483646 w 96"/>
              <a:gd name="T41" fmla="*/ 2147483646 h 1248"/>
              <a:gd name="T42" fmla="*/ 2147483646 w 96"/>
              <a:gd name="T43" fmla="*/ 2147483646 h 1248"/>
              <a:gd name="T44" fmla="*/ 2147483646 w 96"/>
              <a:gd name="T45" fmla="*/ 2147483646 h 1248"/>
              <a:gd name="T46" fmla="*/ 2147483646 w 96"/>
              <a:gd name="T47" fmla="*/ 2147483646 h 1248"/>
              <a:gd name="T48" fmla="*/ 2147483646 w 96"/>
              <a:gd name="T49" fmla="*/ 2147483646 h 1248"/>
              <a:gd name="T50" fmla="*/ 2147483646 w 96"/>
              <a:gd name="T51" fmla="*/ 2147483646 h 1248"/>
              <a:gd name="T52" fmla="*/ 2147483646 w 96"/>
              <a:gd name="T53" fmla="*/ 2147483646 h 1248"/>
              <a:gd name="T54" fmla="*/ 2147483646 w 96"/>
              <a:gd name="T55" fmla="*/ 2147483646 h 1248"/>
              <a:gd name="T56" fmla="*/ 2147483646 w 96"/>
              <a:gd name="T57" fmla="*/ 2147483646 h 1248"/>
              <a:gd name="T58" fmla="*/ 2147483646 w 96"/>
              <a:gd name="T59" fmla="*/ 2147483646 h 1248"/>
              <a:gd name="T60" fmla="*/ 2147483646 w 96"/>
              <a:gd name="T61" fmla="*/ 2147483646 h 1248"/>
              <a:gd name="T62" fmla="*/ 2147483646 w 96"/>
              <a:gd name="T63" fmla="*/ 2147483646 h 1248"/>
              <a:gd name="T64" fmla="*/ 2147483646 w 96"/>
              <a:gd name="T65" fmla="*/ 2147483646 h 1248"/>
              <a:gd name="T66" fmla="*/ 2147483646 w 96"/>
              <a:gd name="T67" fmla="*/ 2147483646 h 1248"/>
              <a:gd name="T68" fmla="*/ 2147483646 w 96"/>
              <a:gd name="T69" fmla="*/ 2147483646 h 1248"/>
              <a:gd name="T70" fmla="*/ 2147483646 w 96"/>
              <a:gd name="T71" fmla="*/ 2147483646 h 1248"/>
              <a:gd name="T72" fmla="*/ 2147483646 w 96"/>
              <a:gd name="T73" fmla="*/ 2147483646 h 1248"/>
              <a:gd name="T74" fmla="*/ 2147483646 w 96"/>
              <a:gd name="T75" fmla="*/ 2147483646 h 1248"/>
              <a:gd name="T76" fmla="*/ 2147483646 w 96"/>
              <a:gd name="T77" fmla="*/ 2147483646 h 124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6"/>
              <a:gd name="T118" fmla="*/ 0 h 1248"/>
              <a:gd name="T119" fmla="*/ 96 w 96"/>
              <a:gd name="T120" fmla="*/ 1248 h 124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6" h="1248">
                <a:moveTo>
                  <a:pt x="96" y="0"/>
                </a:moveTo>
                <a:lnTo>
                  <a:pt x="91" y="1"/>
                </a:lnTo>
                <a:lnTo>
                  <a:pt x="86" y="2"/>
                </a:lnTo>
                <a:lnTo>
                  <a:pt x="77" y="8"/>
                </a:lnTo>
                <a:lnTo>
                  <a:pt x="69" y="18"/>
                </a:lnTo>
                <a:lnTo>
                  <a:pt x="62" y="31"/>
                </a:lnTo>
                <a:lnTo>
                  <a:pt x="56" y="46"/>
                </a:lnTo>
                <a:lnTo>
                  <a:pt x="52" y="64"/>
                </a:lnTo>
                <a:lnTo>
                  <a:pt x="49" y="83"/>
                </a:lnTo>
                <a:lnTo>
                  <a:pt x="48" y="104"/>
                </a:lnTo>
                <a:lnTo>
                  <a:pt x="48" y="520"/>
                </a:lnTo>
                <a:lnTo>
                  <a:pt x="47" y="541"/>
                </a:lnTo>
                <a:lnTo>
                  <a:pt x="44" y="560"/>
                </a:lnTo>
                <a:lnTo>
                  <a:pt x="40" y="578"/>
                </a:lnTo>
                <a:lnTo>
                  <a:pt x="34" y="593"/>
                </a:lnTo>
                <a:lnTo>
                  <a:pt x="27" y="606"/>
                </a:lnTo>
                <a:lnTo>
                  <a:pt x="19" y="616"/>
                </a:lnTo>
                <a:lnTo>
                  <a:pt x="10" y="622"/>
                </a:lnTo>
                <a:lnTo>
                  <a:pt x="5" y="623"/>
                </a:lnTo>
                <a:lnTo>
                  <a:pt x="0" y="624"/>
                </a:lnTo>
                <a:lnTo>
                  <a:pt x="5" y="625"/>
                </a:lnTo>
                <a:lnTo>
                  <a:pt x="10" y="626"/>
                </a:lnTo>
                <a:lnTo>
                  <a:pt x="19" y="632"/>
                </a:lnTo>
                <a:lnTo>
                  <a:pt x="27" y="642"/>
                </a:lnTo>
                <a:lnTo>
                  <a:pt x="34" y="655"/>
                </a:lnTo>
                <a:lnTo>
                  <a:pt x="40" y="670"/>
                </a:lnTo>
                <a:lnTo>
                  <a:pt x="44" y="688"/>
                </a:lnTo>
                <a:lnTo>
                  <a:pt x="47" y="707"/>
                </a:lnTo>
                <a:lnTo>
                  <a:pt x="48" y="728"/>
                </a:lnTo>
                <a:lnTo>
                  <a:pt x="48" y="1144"/>
                </a:lnTo>
                <a:lnTo>
                  <a:pt x="49" y="1165"/>
                </a:lnTo>
                <a:lnTo>
                  <a:pt x="52" y="1184"/>
                </a:lnTo>
                <a:lnTo>
                  <a:pt x="56" y="1202"/>
                </a:lnTo>
                <a:lnTo>
                  <a:pt x="62" y="1217"/>
                </a:lnTo>
                <a:lnTo>
                  <a:pt x="69" y="1230"/>
                </a:lnTo>
                <a:lnTo>
                  <a:pt x="77" y="1240"/>
                </a:lnTo>
                <a:lnTo>
                  <a:pt x="86" y="1246"/>
                </a:lnTo>
                <a:lnTo>
                  <a:pt x="91" y="1247"/>
                </a:lnTo>
                <a:lnTo>
                  <a:pt x="96" y="1248"/>
                </a:lnTo>
              </a:path>
            </a:pathLst>
          </a:custGeom>
          <a:noFill/>
          <a:ln w="9525">
            <a:solidFill>
              <a:srgbClr val="4D4D4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9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Recap: Network Classes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IANA (Internet Assigned Numbers Authority)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Class 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IP address := &lt;8bits&gt;.&lt;24bits&gt;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16 Million hosts in a class A network domain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Class B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IP address = &lt;16bits&gt;.&lt;16bits&gt;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65534 hosts in a class B network domain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Class 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IP address = &lt;24bits&gt;.&lt;8bits&gt;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256 hosts in a class C network domain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FF6600"/>
                </a:solidFill>
                <a:sym typeface="Wingdings" panose="05000000000000000000" pitchFamily="2" charset="2"/>
              </a:rPr>
              <a:t> Waste of Address Range~!</a:t>
            </a:r>
            <a:endParaRPr lang="en-US" altLang="en-US" dirty="0">
              <a:solidFill>
                <a:srgbClr val="FF6600"/>
              </a:solidFill>
            </a:endParaRPr>
          </a:p>
        </p:txBody>
      </p:sp>
      <p:pic>
        <p:nvPicPr>
          <p:cNvPr id="49156" name="Picture 4" descr="C:\Documents and Settings\hlee3\Local Settings\Temporary Internet Files\Content.IE5\5WFK0DIC\MP90040197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646" y="4159131"/>
            <a:ext cx="3705496" cy="2468909"/>
          </a:xfrm>
          <a:prstGeom prst="rect">
            <a:avLst/>
          </a:prstGeom>
          <a:effectLst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02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Note on Classful vs. Classless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9939"/>
            <a:ext cx="11129554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Note that, in </a:t>
            </a:r>
            <a:r>
              <a:rPr lang="en-US" altLang="en-US" dirty="0" err="1"/>
              <a:t>classful</a:t>
            </a:r>
            <a:r>
              <a:rPr lang="en-US" altLang="en-US" dirty="0"/>
              <a:t> </a:t>
            </a:r>
            <a:r>
              <a:rPr lang="en-US" altLang="en-US" dirty="0" err="1"/>
              <a:t>subnetting</a:t>
            </a:r>
            <a:r>
              <a:rPr lang="en-US" altLang="en-US" dirty="0"/>
              <a:t>, we lose quite a few blocks of addresses.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RFC 1519 (Classless Inter-Domain Routing = CIDR) was introduced in 1993 to deal with rapid depletion of IP address space due to “</a:t>
            </a:r>
            <a:r>
              <a:rPr lang="en-US" altLang="en-US" dirty="0" err="1"/>
              <a:t>Classful</a:t>
            </a:r>
            <a:r>
              <a:rPr lang="en-US" altLang="en-US" dirty="0"/>
              <a:t> Fragmentation”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Problem: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Given the entire internet was “</a:t>
            </a:r>
            <a:r>
              <a:rPr lang="en-US" altLang="en-US" dirty="0" err="1"/>
              <a:t>classful</a:t>
            </a:r>
            <a:r>
              <a:rPr lang="en-US" altLang="en-US" dirty="0"/>
              <a:t>” in 1993, how to transition to classless methods?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What exactly is the impact to internet protocols (in all the millions of devices and hosts) of such a change?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152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Impact of CIDR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147354"/>
            <a:ext cx="11734801" cy="495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We needed new routing protocols (haven’t introduced those yet)</a:t>
            </a:r>
          </a:p>
          <a:p>
            <a:pPr eaLnBrk="1" hangingPunct="1"/>
            <a:r>
              <a:rPr lang="en-US" altLang="en-US" dirty="0" smtClean="0"/>
              <a:t>We need new ways of handling masks</a:t>
            </a:r>
          </a:p>
          <a:p>
            <a:pPr eaLnBrk="1" hangingPunct="1"/>
            <a:r>
              <a:rPr lang="en-US" altLang="en-US" dirty="0" smtClean="0"/>
              <a:t>The bottom line is:</a:t>
            </a:r>
          </a:p>
          <a:p>
            <a:pPr lvl="1" eaLnBrk="1" hangingPunct="1"/>
            <a:r>
              <a:rPr lang="en-US" altLang="en-US" dirty="0" smtClean="0"/>
              <a:t>There is a way to use all those un-used addresses (all zeroes, all ones) that we discarded in </a:t>
            </a:r>
            <a:r>
              <a:rPr lang="en-US" altLang="en-US" dirty="0" err="1" smtClean="0"/>
              <a:t>classful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subnetting</a:t>
            </a:r>
            <a:r>
              <a:rPr lang="en-US" altLang="en-US" dirty="0" smtClean="0"/>
              <a:t>.</a:t>
            </a:r>
          </a:p>
          <a:p>
            <a:pPr lvl="1" eaLnBrk="1" hangingPunct="1"/>
            <a:r>
              <a:rPr lang="en-US" altLang="en-US" dirty="0" smtClean="0"/>
              <a:t>(Ex) 192.211.1.8 /24 </a:t>
            </a:r>
          </a:p>
        </p:txBody>
      </p:sp>
    </p:spTree>
    <p:extLst>
      <p:ext uri="{BB962C8B-B14F-4D97-AF65-F5344CB8AC3E}">
        <p14:creationId xmlns:p14="http://schemas.microsoft.com/office/powerpoint/2010/main" val="312479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Routable and Nonroutable Addresses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 smtClean="0"/>
              <a:t>Nonroutable</a:t>
            </a:r>
            <a:r>
              <a:rPr lang="en-US" altLang="en-US" dirty="0" smtClean="0"/>
              <a:t> Address [RFC 1918]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Internet Router ignore the following addresses.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10.0.0.0 – 10.255.255.255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172.16.0.0 – 172.31.255.255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192.168.0.0 – 192.168.255.255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Millions of networks can exist with the same </a:t>
            </a:r>
            <a:r>
              <a:rPr lang="en-US" altLang="en-US" dirty="0" err="1" smtClean="0"/>
              <a:t>nonroutable</a:t>
            </a:r>
            <a:r>
              <a:rPr lang="en-US" altLang="en-US" dirty="0" smtClean="0"/>
              <a:t> address.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“Intranet” : Internal Internet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NAT (Network Address Translation) router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Side benefit : “Security”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pic>
        <p:nvPicPr>
          <p:cNvPr id="55300" name="Picture 6" descr="C:\Documents and Settings\hlee3\Local Settings\Temporary Internet Files\Content.IE5\WR41L5HJ\MP90040182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3719059"/>
            <a:ext cx="2882536" cy="2882535"/>
          </a:xfrm>
          <a:prstGeom prst="rect">
            <a:avLst/>
          </a:prstGeom>
          <a:effectLst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51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VLSM (Variable Length Subnet Masking)</a:t>
            </a:r>
          </a:p>
        </p:txBody>
      </p:sp>
      <p:sp>
        <p:nvSpPr>
          <p:cNvPr id="57347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Can support variable length of subnet id in a single domain</a:t>
            </a:r>
          </a:p>
          <a:p>
            <a:r>
              <a:rPr lang="en-US" altLang="en-US" dirty="0" smtClean="0"/>
              <a:t>How?</a:t>
            </a:r>
          </a:p>
          <a:p>
            <a:pPr lvl="1"/>
            <a:r>
              <a:rPr lang="en-US" altLang="en-US" dirty="0" smtClean="0"/>
              <a:t>Decide the necessary number of bits for a host id first</a:t>
            </a:r>
          </a:p>
          <a:p>
            <a:pPr lvl="1"/>
            <a:r>
              <a:rPr lang="en-US" altLang="en-US" dirty="0" smtClean="0"/>
              <a:t>Then, get the number of bits for a subnet id</a:t>
            </a:r>
          </a:p>
        </p:txBody>
      </p:sp>
    </p:spTree>
    <p:extLst>
      <p:ext uri="{BB962C8B-B14F-4D97-AF65-F5344CB8AC3E}">
        <p14:creationId xmlns:p14="http://schemas.microsoft.com/office/powerpoint/2010/main" val="34383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Addressing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037231"/>
            <a:ext cx="11252579" cy="509369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Domain names:  “radford.edu”</a:t>
            </a:r>
          </a:p>
          <a:p>
            <a:pPr eaLnBrk="1" hangingPunct="1"/>
            <a:r>
              <a:rPr lang="en-US" altLang="en-US" dirty="0" smtClean="0"/>
              <a:t>IP Addresses: </a:t>
            </a:r>
            <a:r>
              <a:rPr lang="en-US" altLang="en-US" dirty="0" err="1" smtClean="0"/>
              <a:t>iii.jjj.kkk.lll</a:t>
            </a:r>
            <a:r>
              <a:rPr lang="en-US" altLang="en-US" dirty="0" smtClean="0"/>
              <a:t>, dotted decimal</a:t>
            </a:r>
          </a:p>
          <a:p>
            <a:pPr lvl="1" eaLnBrk="1" hangingPunct="1"/>
            <a:r>
              <a:rPr lang="en-US" altLang="en-US" dirty="0" smtClean="0"/>
              <a:t>Example: Radford University has a computer (somewhere) with IP address 137.45.192.36</a:t>
            </a:r>
          </a:p>
          <a:p>
            <a:pPr eaLnBrk="1" hangingPunct="1"/>
            <a:r>
              <a:rPr lang="en-US" altLang="en-US" dirty="0" smtClean="0"/>
              <a:t>MAC (Hardware) Address</a:t>
            </a:r>
          </a:p>
          <a:p>
            <a:pPr lvl="1" eaLnBrk="1" hangingPunct="1"/>
            <a:r>
              <a:rPr lang="en-US" altLang="en-US" dirty="0" smtClean="0"/>
              <a:t>Hexadecimal digits separated by colons or dash.</a:t>
            </a:r>
          </a:p>
          <a:p>
            <a:pPr lvl="1" eaLnBrk="1" hangingPunct="1"/>
            <a:r>
              <a:rPr lang="en-US" altLang="en-US" dirty="0" smtClean="0"/>
              <a:t>Example: 00-06-6B-FF-0A-B4</a:t>
            </a:r>
          </a:p>
          <a:p>
            <a:pPr eaLnBrk="1" hangingPunct="1"/>
            <a:r>
              <a:rPr lang="en-US" altLang="en-US" dirty="0" smtClean="0"/>
              <a:t>Specific .vs. Broadcast (</a:t>
            </a:r>
            <a:r>
              <a:rPr lang="en-US" altLang="en-US" sz="2400" dirty="0"/>
              <a:t>FF-FF-FF-FF-FF-FF</a:t>
            </a:r>
            <a:r>
              <a:rPr lang="en-US" altLang="en-US" dirty="0" smtClean="0"/>
              <a:t>) Addresses</a:t>
            </a:r>
          </a:p>
        </p:txBody>
      </p:sp>
    </p:spTree>
    <p:extLst>
      <p:ext uri="{BB962C8B-B14F-4D97-AF65-F5344CB8AC3E}">
        <p14:creationId xmlns:p14="http://schemas.microsoft.com/office/powerpoint/2010/main" val="127098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VLSM: Sample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933D3-89B6-4283-96AD-164DE43AA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84366"/>
            <a:ext cx="11351623" cy="495517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[Given] IP </a:t>
            </a:r>
            <a:r>
              <a:rPr lang="en-US" dirty="0" err="1"/>
              <a:t>Addr</a:t>
            </a:r>
            <a:r>
              <a:rPr lang="en-US" dirty="0"/>
              <a:t> 192.3.4.0/24</a:t>
            </a:r>
          </a:p>
          <a:p>
            <a:pPr lvl="1">
              <a:defRPr/>
            </a:pPr>
            <a:r>
              <a:rPr lang="en-US" dirty="0" err="1"/>
              <a:t>AtlantaHQ</a:t>
            </a:r>
            <a:r>
              <a:rPr lang="en-US" dirty="0"/>
              <a:t>: 58 hosts</a:t>
            </a:r>
          </a:p>
          <a:p>
            <a:pPr lvl="1">
              <a:defRPr/>
            </a:pPr>
            <a:r>
              <a:rPr lang="en-US" dirty="0" err="1"/>
              <a:t>PerthHQ</a:t>
            </a:r>
            <a:r>
              <a:rPr lang="en-US" dirty="0"/>
              <a:t>: 26 hosts</a:t>
            </a:r>
          </a:p>
          <a:p>
            <a:pPr lvl="1">
              <a:defRPr/>
            </a:pPr>
            <a:r>
              <a:rPr lang="en-US" dirty="0" err="1"/>
              <a:t>SydneyHQ</a:t>
            </a:r>
            <a:r>
              <a:rPr lang="en-US" dirty="0"/>
              <a:t>: 10 hosts</a:t>
            </a:r>
          </a:p>
          <a:p>
            <a:pPr lvl="1">
              <a:defRPr/>
            </a:pPr>
            <a:r>
              <a:rPr lang="en-US" dirty="0"/>
              <a:t>CorpusHQ:10 hosts</a:t>
            </a:r>
          </a:p>
          <a:p>
            <a:pPr lvl="1">
              <a:defRPr/>
            </a:pPr>
            <a:r>
              <a:rPr lang="en-US" dirty="0"/>
              <a:t>WAN1: 2 IP addresses</a:t>
            </a:r>
          </a:p>
          <a:p>
            <a:pPr lvl="1">
              <a:defRPr/>
            </a:pPr>
            <a:r>
              <a:rPr lang="en-US" dirty="0"/>
              <a:t>WAN2: 2 IP addresses</a:t>
            </a:r>
          </a:p>
          <a:p>
            <a:pPr lvl="1">
              <a:defRPr/>
            </a:pPr>
            <a:r>
              <a:rPr lang="en-US" dirty="0"/>
              <a:t>WAN3: 2 IP addresses</a:t>
            </a:r>
          </a:p>
          <a:p>
            <a:pPr>
              <a:buFont typeface="Wingdings" panose="05000000000000000000" pitchFamily="2" charset="2"/>
              <a:buChar char="è"/>
              <a:defRPr/>
            </a:pPr>
            <a:r>
              <a:rPr lang="en-US" dirty="0" smtClean="0"/>
              <a:t>Give </a:t>
            </a:r>
            <a:r>
              <a:rPr lang="en-US" dirty="0"/>
              <a:t>a subnet address, an address range, a broadcast address, and a network </a:t>
            </a:r>
            <a:r>
              <a:rPr lang="en-US" dirty="0" smtClean="0"/>
              <a:t>prefix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Reference: Cisco Network Fundamental course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</a:t>
            </a:r>
            <a:r>
              <a:rPr lang="en-US" altLang="ko-KR" smtClean="0">
                <a:ea typeface="굴림" pitchFamily="50" charset="-128"/>
              </a:rPr>
              <a:t>/</a:t>
            </a:r>
            <a:r>
              <a:rPr lang="en-US" altLang="en-US" smtClean="0"/>
              <a:t>W (e.g., Ethernet) Addresses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A Hardware (H</a:t>
            </a:r>
            <a:r>
              <a:rPr lang="en-US" altLang="ko-KR" dirty="0">
                <a:ea typeface="굴림" pitchFamily="50" charset="-128"/>
              </a:rPr>
              <a:t>/</a:t>
            </a:r>
            <a:r>
              <a:rPr lang="en-US" altLang="en-US" dirty="0"/>
              <a:t>W) address of all 1’s signifies the broadcast address at the link layer of Ethernet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Ethernet NICs can also be configured (through software) with several </a:t>
            </a:r>
            <a:r>
              <a:rPr lang="en-US" altLang="en-US" b="1" i="1" u="sng" dirty="0"/>
              <a:t>Multicast</a:t>
            </a:r>
            <a:r>
              <a:rPr lang="en-US" altLang="en-US" dirty="0"/>
              <a:t> addresses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All Ethernet NICs will accept a packet with either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Individual HW address of NIC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The broadcast address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Any of the configured multicast addresses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Finally, Ethernet NICs can be put into </a:t>
            </a:r>
            <a:r>
              <a:rPr lang="en-US" altLang="en-US" b="1" i="1" u="sng" dirty="0">
                <a:solidFill>
                  <a:srgbClr val="FF6600"/>
                </a:solidFill>
              </a:rPr>
              <a:t>promiscuous</a:t>
            </a:r>
            <a:r>
              <a:rPr lang="en-US" altLang="en-US" dirty="0"/>
              <a:t> mode –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Accept all packets regardless of H</a:t>
            </a:r>
            <a:r>
              <a:rPr lang="en-US" altLang="ko-KR" dirty="0">
                <a:ea typeface="굴림" pitchFamily="50" charset="-128"/>
              </a:rPr>
              <a:t>/</a:t>
            </a:r>
            <a:r>
              <a:rPr lang="en-US" altLang="en-US" dirty="0"/>
              <a:t>W address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Useful for monitoring, “sniffing”, debugging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604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Useful commands (Win2K)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082040"/>
            <a:ext cx="11260183" cy="4800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nbtstat</a:t>
            </a:r>
            <a:r>
              <a:rPr lang="en-US" altLang="en-US" dirty="0"/>
              <a:t> - displays protocol information of NetBIOS over TCP/IP.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hostname - displays the domain name of a system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arp</a:t>
            </a:r>
            <a:r>
              <a:rPr lang="en-US" altLang="en-US" dirty="0"/>
              <a:t> -a - displays the current ARP cache (physical address to IP address mappings)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nbtstat</a:t>
            </a:r>
            <a:r>
              <a:rPr lang="en-US" altLang="en-US" dirty="0"/>
              <a:t> -c - displays the IP address to domain name mappings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tracert</a:t>
            </a:r>
            <a:r>
              <a:rPr lang="en-US" altLang="en-US" dirty="0"/>
              <a:t> - used to discover the path taken to reach a destination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ipconfig - used to display current TCP/IP network configuration parameter values, (ipconfig –all)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netstat</a:t>
            </a:r>
            <a:r>
              <a:rPr lang="en-US" altLang="en-US" dirty="0"/>
              <a:t> - displays protocol statistics and current TCP/IP connections</a:t>
            </a:r>
          </a:p>
          <a:p>
            <a:pPr eaLnBrk="1" hangingPunct="1">
              <a:lnSpc>
                <a:spcPct val="90000"/>
              </a:lnSpc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09410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IP Addresses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An IP Packet can be sent to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 single workstation (</a:t>
            </a:r>
            <a:r>
              <a:rPr lang="en-US" altLang="en-US" dirty="0">
                <a:solidFill>
                  <a:srgbClr val="FF0000"/>
                </a:solidFill>
              </a:rPr>
              <a:t>unicast</a:t>
            </a:r>
            <a:r>
              <a:rPr lang="en-US" altLang="en-US" dirty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/>
              <a:t>Efficient for data between pairs of addresses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 specific list of workstations (</a:t>
            </a:r>
            <a:r>
              <a:rPr lang="en-US" altLang="en-US" dirty="0">
                <a:solidFill>
                  <a:srgbClr val="FF0000"/>
                </a:solidFill>
              </a:rPr>
              <a:t>multicast</a:t>
            </a:r>
            <a:r>
              <a:rPr lang="en-US" altLang="en-US" dirty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/>
              <a:t>Efficient for specific groups, but must specify all individual workstations IP addresses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All stations on a network (</a:t>
            </a:r>
            <a:r>
              <a:rPr lang="en-US" altLang="en-US" dirty="0">
                <a:solidFill>
                  <a:srgbClr val="FF0000"/>
                </a:solidFill>
              </a:rPr>
              <a:t>broadcast</a:t>
            </a:r>
            <a:r>
              <a:rPr lang="en-US" altLang="en-US" dirty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/>
              <a:t>Efficient for large (unknown) group – use special broadcast IP address.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IP addresses have a special broadcast address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Class .vs. Classless Addressing.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Internet Assigned Numbers Authority (IANA)</a:t>
            </a:r>
          </a:p>
        </p:txBody>
      </p:sp>
    </p:spTree>
    <p:extLst>
      <p:ext uri="{BB962C8B-B14F-4D97-AF65-F5344CB8AC3E}">
        <p14:creationId xmlns:p14="http://schemas.microsoft.com/office/powerpoint/2010/main" val="395444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Special IP Addresses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30968"/>
            <a:ext cx="11141242" cy="540217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 b="1" dirty="0"/>
              <a:t>THIS computer</a:t>
            </a:r>
            <a:r>
              <a:rPr lang="en-US" altLang="en-US" sz="2600" dirty="0"/>
              <a:t> - all 0’s--both prefix and suffix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0.0.0.0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b="1" dirty="0"/>
              <a:t>THIS network broadcast</a:t>
            </a:r>
            <a:r>
              <a:rPr lang="en-US" altLang="en-US" sz="2600" dirty="0"/>
              <a:t> - all 1’s prefix and suffix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255.255.255.255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b="1" dirty="0"/>
              <a:t>remote net broadcast</a:t>
            </a:r>
            <a:r>
              <a:rPr lang="en-US" altLang="en-US" sz="2600" dirty="0"/>
              <a:t> - net prefix all 1’s suffix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Ex: 137.45.192.</a:t>
            </a:r>
            <a:r>
              <a:rPr lang="en-US" altLang="en-US" dirty="0">
                <a:solidFill>
                  <a:srgbClr val="FF0000"/>
                </a:solidFill>
              </a:rPr>
              <a:t>255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b="1" i="1" u="sng" dirty="0"/>
              <a:t>Network</a:t>
            </a:r>
            <a:r>
              <a:rPr lang="en-US" altLang="en-US" sz="2600" b="1" dirty="0"/>
              <a:t> address</a:t>
            </a:r>
            <a:r>
              <a:rPr lang="en-US" altLang="en-US" sz="2600" dirty="0"/>
              <a:t> - net prefix all 0’s suffix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137.45.192.</a:t>
            </a:r>
            <a:r>
              <a:rPr lang="en-US" altLang="en-US" dirty="0">
                <a:solidFill>
                  <a:srgbClr val="FF0000"/>
                </a:solidFill>
              </a:rPr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b="1" dirty="0"/>
              <a:t>loopback</a:t>
            </a:r>
            <a:r>
              <a:rPr lang="en-US" altLang="en-US" sz="2600" dirty="0"/>
              <a:t> - 127.x.x.x but usually 127.0.0.1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Everything else is a </a:t>
            </a:r>
            <a:r>
              <a:rPr lang="en-US" altLang="en-US" sz="2600" b="1" i="1" u="sng" dirty="0"/>
              <a:t>Host</a:t>
            </a:r>
            <a:r>
              <a:rPr lang="en-US" altLang="en-US" sz="2600" b="1" dirty="0"/>
              <a:t> IP Address</a:t>
            </a:r>
            <a:r>
              <a:rPr lang="en-US" altLang="en-US" sz="2600" dirty="0"/>
              <a:t> like 137.45.192.</a:t>
            </a:r>
            <a:r>
              <a:rPr lang="en-US" altLang="en-US" sz="2600" dirty="0">
                <a:solidFill>
                  <a:srgbClr val="FF0000"/>
                </a:solidFill>
              </a:rPr>
              <a:t>96</a:t>
            </a:r>
          </a:p>
        </p:txBody>
      </p:sp>
    </p:spTree>
    <p:extLst>
      <p:ext uri="{BB962C8B-B14F-4D97-AF65-F5344CB8AC3E}">
        <p14:creationId xmlns:p14="http://schemas.microsoft.com/office/powerpoint/2010/main" val="313108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2284" y="0"/>
            <a:ext cx="11739716" cy="914400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IP Address Ranges, Or “Classes”</a:t>
            </a:r>
          </a:p>
        </p:txBody>
      </p:sp>
      <p:graphicFrame>
        <p:nvGraphicFramePr>
          <p:cNvPr id="53286" name="Group 38">
            <a:extLst>
              <a:ext uri="{FF2B5EF4-FFF2-40B4-BE49-F238E27FC236}">
                <a16:creationId xmlns:a16="http://schemas.microsoft.com/office/drawing/2014/main" id="{B218E569-73DA-4CB1-A4D2-34D6EE5A4D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506935"/>
              </p:ext>
            </p:extLst>
          </p:nvPr>
        </p:nvGraphicFramePr>
        <p:xfrm>
          <a:off x="805221" y="1019088"/>
          <a:ext cx="10549716" cy="5729728"/>
        </p:xfrm>
        <a:graphic>
          <a:graphicData uri="http://schemas.openxmlformats.org/drawingml/2006/table">
            <a:tbl>
              <a:tblPr/>
              <a:tblGrid>
                <a:gridCol w="2746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1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2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From: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anumSquareRound ExtraBold" panose="020B0600000101010101" pitchFamily="34" charset="-127"/>
                        <a:ea typeface="NanumSquareRound ExtraBold" panose="020B0600000101010101" pitchFamily="34" charset="-127"/>
                      </a:endParaRP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To: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anumSquareRound ExtraBold" panose="020B0600000101010101" pitchFamily="34" charset="-127"/>
                        <a:ea typeface="NanumSquareRound ExtraBold" panose="020B0600000101010101" pitchFamily="34" charset="-127"/>
                      </a:endParaRP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Description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anumSquareRound ExtraBold" panose="020B0600000101010101" pitchFamily="34" charset="-127"/>
                        <a:ea typeface="NanumSquareRound ExtraBold" panose="020B0600000101010101" pitchFamily="34" charset="-127"/>
                      </a:endParaRP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1.x.x.x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126.x.x.x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Class A license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127.x.x.x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127.x.x.x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Loop back         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128.x.x.x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191.x.x.x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Class B license   (172.16 thru 31. 0. 0 reserved for private addresses)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192.x.x.x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223.x.x.x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Class C license   (192. 168. x. 0 reserved for private addresses)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224.0.0.0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224.0.0.255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Multicast:  Reserved Link Local Addresses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224.0.1.0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238.255.255.255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Multicast:  Globally Scoped Addresses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239.0.0.0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239.255.255.255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Multicast:  Limited Scope Addresses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240.x.x.x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255.255.255.254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Experimental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255.255.255.255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 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Broadcast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5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IP Format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70075"/>
            <a:ext cx="8229600" cy="426085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7100"/>
              <a:t>137.45.104.172</a:t>
            </a:r>
            <a:endParaRPr lang="en-US" altLang="en-US" smtClean="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pic>
        <p:nvPicPr>
          <p:cNvPr id="15364" name="Picture 8" descr="C:\Documents and Settings\hlee3\Local Settings\Temporary Internet Files\Content.IE5\8VSJHWCH\MP90040201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777" y="3024924"/>
            <a:ext cx="5452615" cy="3633597"/>
          </a:xfrm>
          <a:prstGeom prst="rect">
            <a:avLst/>
          </a:prstGeom>
          <a:effectLst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77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Dotted Decimal vs Binary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7100"/>
              <a:t>137.</a:t>
            </a:r>
            <a:r>
              <a:rPr lang="en-US" altLang="en-US" sz="7100">
                <a:solidFill>
                  <a:srgbClr val="FF0000"/>
                </a:solidFill>
              </a:rPr>
              <a:t>45</a:t>
            </a:r>
            <a:r>
              <a:rPr lang="en-US" altLang="en-US" sz="7100"/>
              <a:t>.104.</a:t>
            </a:r>
            <a:r>
              <a:rPr lang="en-US" altLang="en-US" sz="7100">
                <a:solidFill>
                  <a:srgbClr val="FF0000"/>
                </a:solidFill>
              </a:rPr>
              <a:t>172</a:t>
            </a:r>
            <a:endParaRPr lang="en-US" altLang="en-US" smtClean="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300" b="1">
                <a:latin typeface="Arial Narrow" panose="020B0606020202030204" pitchFamily="34" charset="0"/>
              </a:rPr>
              <a:t>10001001</a:t>
            </a:r>
            <a:r>
              <a:rPr lang="en-US" altLang="en-US" sz="4300" b="1">
                <a:solidFill>
                  <a:srgbClr val="FF0000"/>
                </a:solidFill>
                <a:latin typeface="Arial Narrow" panose="020B0606020202030204" pitchFamily="34" charset="0"/>
              </a:rPr>
              <a:t>00101101</a:t>
            </a:r>
            <a:r>
              <a:rPr lang="en-US" altLang="en-US" sz="4300" b="1">
                <a:latin typeface="Arial Narrow" panose="020B0606020202030204" pitchFamily="34" charset="0"/>
              </a:rPr>
              <a:t>01101000</a:t>
            </a:r>
            <a:r>
              <a:rPr lang="en-US" altLang="en-US" sz="4300" b="1">
                <a:solidFill>
                  <a:srgbClr val="FF0000"/>
                </a:solidFill>
                <a:latin typeface="Arial Narrow" panose="020B0606020202030204" pitchFamily="34" charset="0"/>
              </a:rPr>
              <a:t>10101100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3222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505200" y="10668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128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505200" y="16764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64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505200" y="22860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32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505200" y="28956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16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505200" y="35052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8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505200" y="41148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4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505200" y="47244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2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505200" y="5334001"/>
            <a:ext cx="914400" cy="5889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5486400" y="10668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486400" y="16764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5486400" y="22860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5486400" y="28956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5486400" y="35052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5486400" y="41148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5486400" y="47244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5486400" y="5334001"/>
            <a:ext cx="914400" cy="5889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7467600" y="10668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128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7467600" y="16764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7467600" y="22860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7467600" y="28956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7467600" y="35052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8</a:t>
            </a: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7467600" y="41148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7467600" y="47244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7467600" y="5334001"/>
            <a:ext cx="914400" cy="5889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>
            <a:off x="7162800" y="59436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7467600" y="6019801"/>
            <a:ext cx="914400" cy="5889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137</a:t>
            </a: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4724400" y="1066800"/>
            <a:ext cx="477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X</a:t>
            </a: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4724400" y="1676400"/>
            <a:ext cx="477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X</a:t>
            </a: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4724400" y="2286000"/>
            <a:ext cx="477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X</a:t>
            </a:r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4724400" y="2895600"/>
            <a:ext cx="477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X</a:t>
            </a:r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4724400" y="3505200"/>
            <a:ext cx="477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X</a:t>
            </a:r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4724400" y="4114800"/>
            <a:ext cx="477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X</a:t>
            </a:r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4724400" y="4724400"/>
            <a:ext cx="477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X</a:t>
            </a:r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4724400" y="5334000"/>
            <a:ext cx="477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X</a:t>
            </a:r>
          </a:p>
        </p:txBody>
      </p: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6705600" y="1066800"/>
            <a:ext cx="477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=</a:t>
            </a: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6705600" y="1676400"/>
            <a:ext cx="477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=</a:t>
            </a:r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6705600" y="2286000"/>
            <a:ext cx="477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=</a:t>
            </a:r>
          </a:p>
        </p:txBody>
      </p:sp>
      <p:sp>
        <p:nvSpPr>
          <p:cNvPr id="19496" name="Text Box 40"/>
          <p:cNvSpPr txBox="1">
            <a:spLocks noChangeArrowheads="1"/>
          </p:cNvSpPr>
          <p:nvPr/>
        </p:nvSpPr>
        <p:spPr bwMode="auto">
          <a:xfrm>
            <a:off x="6705600" y="2895600"/>
            <a:ext cx="477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=</a:t>
            </a:r>
          </a:p>
        </p:txBody>
      </p:sp>
      <p:sp>
        <p:nvSpPr>
          <p:cNvPr id="19497" name="Text Box 41"/>
          <p:cNvSpPr txBox="1">
            <a:spLocks noChangeArrowheads="1"/>
          </p:cNvSpPr>
          <p:nvPr/>
        </p:nvSpPr>
        <p:spPr bwMode="auto">
          <a:xfrm>
            <a:off x="6705600" y="3505200"/>
            <a:ext cx="477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=</a:t>
            </a:r>
          </a:p>
        </p:txBody>
      </p:sp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6705600" y="4114800"/>
            <a:ext cx="477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=</a:t>
            </a:r>
          </a:p>
        </p:txBody>
      </p:sp>
      <p:sp>
        <p:nvSpPr>
          <p:cNvPr id="19499" name="Text Box 43"/>
          <p:cNvSpPr txBox="1">
            <a:spLocks noChangeArrowheads="1"/>
          </p:cNvSpPr>
          <p:nvPr/>
        </p:nvSpPr>
        <p:spPr bwMode="auto">
          <a:xfrm>
            <a:off x="6705600" y="4724400"/>
            <a:ext cx="477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=</a:t>
            </a:r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6705600" y="5334000"/>
            <a:ext cx="477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=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Conversion Between Decimal &amp; Binary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502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DAF0407A351428470F65AE867762C" ma:contentTypeVersion="12" ma:contentTypeDescription="Create a new document." ma:contentTypeScope="" ma:versionID="80febc8361a2e585090ee63dd74406f1">
  <xsd:schema xmlns:xsd="http://www.w3.org/2001/XMLSchema" xmlns:xs="http://www.w3.org/2001/XMLSchema" xmlns:p="http://schemas.microsoft.com/office/2006/metadata/properties" xmlns:ns3="2eb25448-20fa-4ef5-83b3-759cb732aca2" xmlns:ns4="dffadf15-067a-4e50-a3a9-77b93cbce0b8" targetNamespace="http://schemas.microsoft.com/office/2006/metadata/properties" ma:root="true" ma:fieldsID="01e45a7556c565056c7c1438443a682c" ns3:_="" ns4:_="">
    <xsd:import namespace="2eb25448-20fa-4ef5-83b3-759cb732aca2"/>
    <xsd:import namespace="dffadf15-067a-4e50-a3a9-77b93cbce0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25448-20fa-4ef5-83b3-759cb732ac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adf15-067a-4e50-a3a9-77b93cbce0b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653040-6DA6-404A-878A-9655FCD19C7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dffadf15-067a-4e50-a3a9-77b93cbce0b8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eb25448-20fa-4ef5-83b3-759cb732aca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9094F4F-E73E-4CA4-92DC-64BD692CB3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b25448-20fa-4ef5-83b3-759cb732aca2"/>
    <ds:schemaRef ds:uri="dffadf15-067a-4e50-a3a9-77b93cbce0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274252-8A71-45D8-96FC-3D59EC52B4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2066</Words>
  <Application>Microsoft Office PowerPoint</Application>
  <PresentationFormat>Widescreen</PresentationFormat>
  <Paragraphs>438</Paragraphs>
  <Slides>32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Courier</vt:lpstr>
      <vt:lpstr>굴림</vt:lpstr>
      <vt:lpstr>NanumSquareRound ExtraBold</vt:lpstr>
      <vt:lpstr>TmonMonsori Black</vt:lpstr>
      <vt:lpstr>Arial</vt:lpstr>
      <vt:lpstr>Arial Narrow</vt:lpstr>
      <vt:lpstr>Calibri</vt:lpstr>
      <vt:lpstr>Courier New</vt:lpstr>
      <vt:lpstr>Wingdings</vt:lpstr>
      <vt:lpstr>Office Theme</vt:lpstr>
      <vt:lpstr> Lecture 2-1  IP Addressing &amp; Subnetting</vt:lpstr>
      <vt:lpstr> Lecture 2-1  IP Addressing &amp; Subnetting</vt:lpstr>
      <vt:lpstr>Addressing</vt:lpstr>
      <vt:lpstr>IP Addresses</vt:lpstr>
      <vt:lpstr>Special IP Addresses</vt:lpstr>
      <vt:lpstr>IP Address Ranges, Or “Classes”</vt:lpstr>
      <vt:lpstr>IP Format</vt:lpstr>
      <vt:lpstr>Dotted Decimal vs Binary</vt:lpstr>
      <vt:lpstr>Conversion Between Decimal &amp; Binary</vt:lpstr>
      <vt:lpstr>Conversion Between Decimal &amp; Binary</vt:lpstr>
      <vt:lpstr> Lecture 2-1  IP Addressing &amp; Subnetting</vt:lpstr>
      <vt:lpstr> Lecture 2-1  IP Addressing &amp; Subnetting</vt:lpstr>
      <vt:lpstr>Why Subnets?</vt:lpstr>
      <vt:lpstr>Subnets: A new interpretation</vt:lpstr>
      <vt:lpstr>Class C subnet example</vt:lpstr>
      <vt:lpstr>Sample Question</vt:lpstr>
      <vt:lpstr>Subnet Mask for Class C</vt:lpstr>
      <vt:lpstr>“Anding” a Binary Subnet Mask</vt:lpstr>
      <vt:lpstr>Subnet example</vt:lpstr>
      <vt:lpstr>SubNetwork IDs, Host Ranges &amp; Broadcast Addresses</vt:lpstr>
      <vt:lpstr>Binary for the subnetwork IDs</vt:lpstr>
      <vt:lpstr>Binary for Masks (Old .vs. New)</vt:lpstr>
      <vt:lpstr>Host Ranges</vt:lpstr>
      <vt:lpstr>Binary for Broadcast addresses</vt:lpstr>
      <vt:lpstr>Recap: Network Classes</vt:lpstr>
      <vt:lpstr>Note on Classful vs. Classless </vt:lpstr>
      <vt:lpstr>Impact of CIDR</vt:lpstr>
      <vt:lpstr>Routable and Nonroutable Addresses</vt:lpstr>
      <vt:lpstr>VLSM (Variable Length Subnet Masking)</vt:lpstr>
      <vt:lpstr>VLSM: Sample Question</vt:lpstr>
      <vt:lpstr>H/W (e.g., Ethernet) Addresses</vt:lpstr>
      <vt:lpstr>Useful commands (Win2K)</vt:lpstr>
    </vt:vector>
  </TitlesOfParts>
  <Company>Radford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Hwajung</dc:creator>
  <cp:lastModifiedBy>Lee, Hwajung</cp:lastModifiedBy>
  <cp:revision>41</cp:revision>
  <dcterms:created xsi:type="dcterms:W3CDTF">2020-07-03T17:09:21Z</dcterms:created>
  <dcterms:modified xsi:type="dcterms:W3CDTF">2020-08-20T00:25:00Z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0x010100F59DAF0407A351428470F65AE867762C</vt:lpwstr>
  </property>
</Properties>
</file>