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77"/>
  </p:handoutMasterIdLst>
  <p:sldIdLst>
    <p:sldId id="257" r:id="rId5"/>
    <p:sldId id="328" r:id="rId6"/>
    <p:sldId id="323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324" r:id="rId21"/>
    <p:sldId id="325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333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326" r:id="rId44"/>
    <p:sldId id="327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30" r:id="rId61"/>
    <p:sldId id="329" r:id="rId62"/>
    <p:sldId id="331" r:id="rId63"/>
    <p:sldId id="332" r:id="rId64"/>
    <p:sldId id="311" r:id="rId65"/>
    <p:sldId id="312" r:id="rId66"/>
    <p:sldId id="313" r:id="rId67"/>
    <p:sldId id="314" r:id="rId68"/>
    <p:sldId id="315" r:id="rId69"/>
    <p:sldId id="316" r:id="rId70"/>
    <p:sldId id="317" r:id="rId71"/>
    <p:sldId id="318" r:id="rId72"/>
    <p:sldId id="319" r:id="rId73"/>
    <p:sldId id="320" r:id="rId74"/>
    <p:sldId id="321" r:id="rId75"/>
    <p:sldId id="322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2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136"/>
    </p:cViewPr>
  </p:sorterViewPr>
  <p:notesViewPr>
    <p:cSldViewPr snapToGrid="0">
      <p:cViewPr varScale="1">
        <p:scale>
          <a:sx n="65" d="100"/>
          <a:sy n="65" d="100"/>
        </p:scale>
        <p:origin x="2016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42A18-7283-4A5A-8FA9-A832EE10E90E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0E35E-1BD7-462B-A7E1-5A0E1DB5D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24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427" y="0"/>
            <a:ext cx="11778343" cy="350996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427" y="3602038"/>
            <a:ext cx="1129937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78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31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30542" y="365125"/>
            <a:ext cx="1371600" cy="5811838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65125"/>
            <a:ext cx="9786257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3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5384800" cy="468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447801"/>
            <a:ext cx="5384800" cy="226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65563"/>
            <a:ext cx="5384800" cy="2265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CBA86-FD93-43DD-9EAC-73EADF2387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86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0"/>
            <a:ext cx="11734801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5384800" cy="468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384800" cy="468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CC30F-3393-47CB-8BCB-63E8C3E14C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105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447800"/>
            <a:ext cx="10972800" cy="46831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5D48B-9C9F-40E0-9503-AA0251A380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58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9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11734800" cy="456247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4589463"/>
            <a:ext cx="1124494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4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3515"/>
            <a:ext cx="5562600" cy="527344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903515"/>
            <a:ext cx="5606143" cy="527344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DE28A5CF-960C-43F4-A9FF-1F4744ECDD93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35142" y="6356349"/>
            <a:ext cx="2743200" cy="365125"/>
          </a:xfrm>
        </p:spPr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65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"/>
            <a:ext cx="11734801" cy="9143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55403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1828799"/>
            <a:ext cx="5540377" cy="4360864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914400"/>
            <a:ext cx="552994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28799"/>
            <a:ext cx="5529942" cy="4360864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68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8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314826" cy="1055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4613" y="1"/>
            <a:ext cx="6547529" cy="5861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55914"/>
            <a:ext cx="4314826" cy="48130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314826" cy="9874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48943" y="1"/>
            <a:ext cx="6553199" cy="5861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87425"/>
            <a:ext cx="4314826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23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045029"/>
            <a:ext cx="11244943" cy="5131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  <a:r>
              <a:rPr lang="ko-KR" altLang="en-US" dirty="0" smtClean="0"/>
              <a:t>글자체 테스트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199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8A5CF-960C-43F4-A9FF-1F4744ECDD9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8942" y="63611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0" y="0"/>
            <a:ext cx="457200" cy="903515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Monsori Black" panose="02000A03000000000000" pitchFamily="2" charset="-127"/>
                <a:ea typeface="TmonMonsori Black" panose="02000A03000000000000" pitchFamily="2" charset="-127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11734800" cy="90351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r>
              <a:rPr lang="ko-KR" altLang="en-US" dirty="0" smtClean="0"/>
              <a:t>클릭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3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monMonsori Black" panose="02000A03000000000000" pitchFamily="2" charset="-127"/>
          <a:ea typeface="TmonMonsori Black" panose="02000A03000000000000" pitchFamily="2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hyperlink" Target="DNS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18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IP_Addressing.pp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Relationship Id="rId9" Type="http://schemas.openxmlformats.org/officeDocument/2006/relationships/hyperlink" Target="http://www.nytimes.com/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3" y="2022891"/>
            <a:ext cx="3378925" cy="5068388"/>
          </a:xfrm>
          <a:prstGeom prst="rect">
            <a:avLst/>
          </a:prstGeom>
          <a:effectLst>
            <a:softEdge rad="457200"/>
          </a:effectLst>
        </p:spPr>
      </p:pic>
      <p:sp>
        <p:nvSpPr>
          <p:cNvPr id="5122" name="!!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/>
              <a:t> </a:t>
            </a:r>
            <a:r>
              <a:rPr lang="en-US" altLang="en-US" sz="4400" dirty="0" smtClean="0">
                <a:solidFill>
                  <a:schemeClr val="accent4"/>
                </a:solidFill>
              </a:rPr>
              <a:t>Lecture 2 </a:t>
            </a:r>
            <a:r>
              <a:rPr lang="en-US" altLang="en-US" sz="4400" dirty="0" smtClean="0"/>
              <a:t/>
            </a:r>
            <a:br>
              <a:rPr lang="en-US" altLang="en-US" sz="4400" dirty="0" smtClean="0"/>
            </a:br>
            <a:r>
              <a:rPr lang="en-US" altLang="en-US" sz="4400" dirty="0" smtClean="0"/>
              <a:t>Applications and Layered Architecture</a:t>
            </a:r>
            <a:endParaRPr lang="en-US" altLang="en-US" sz="4400" dirty="0"/>
          </a:p>
        </p:txBody>
      </p:sp>
      <p:sp>
        <p:nvSpPr>
          <p:cNvPr id="5" name="!!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5936" y="2642483"/>
            <a:ext cx="7481441" cy="50771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Protocols, Services &amp; </a:t>
            </a:r>
            <a:r>
              <a:rPr lang="en-US" altLang="en-US" sz="3200" dirty="0" smtClean="0"/>
              <a:t>Layering</a:t>
            </a:r>
            <a:endParaRPr lang="en-US" altLang="en-US" sz="3200" dirty="0"/>
          </a:p>
        </p:txBody>
      </p:sp>
      <p:sp>
        <p:nvSpPr>
          <p:cNvPr id="6" name="!!Rectangle 4"/>
          <p:cNvSpPr txBox="1">
            <a:spLocks noChangeArrowheads="1"/>
          </p:cNvSpPr>
          <p:nvPr/>
        </p:nvSpPr>
        <p:spPr>
          <a:xfrm>
            <a:off x="4397048" y="3150196"/>
            <a:ext cx="7481441" cy="572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 smtClean="0"/>
              <a:t>OSI Reference Model</a:t>
            </a:r>
            <a:endParaRPr lang="en-US" altLang="en-US" sz="3200" dirty="0"/>
          </a:p>
        </p:txBody>
      </p:sp>
      <p:sp>
        <p:nvSpPr>
          <p:cNvPr id="7" name="!!Rectangle 5"/>
          <p:cNvSpPr txBox="1">
            <a:spLocks noChangeArrowheads="1"/>
          </p:cNvSpPr>
          <p:nvPr/>
        </p:nvSpPr>
        <p:spPr>
          <a:xfrm>
            <a:off x="4429736" y="3694255"/>
            <a:ext cx="7481441" cy="572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 smtClean="0"/>
              <a:t>TCP/IP Architecture</a:t>
            </a:r>
            <a:endParaRPr lang="en-US" altLang="en-US" sz="3200" dirty="0"/>
          </a:p>
        </p:txBody>
      </p:sp>
      <p:sp>
        <p:nvSpPr>
          <p:cNvPr id="8" name="!!Rectangle 6"/>
          <p:cNvSpPr txBox="1">
            <a:spLocks noChangeArrowheads="1"/>
          </p:cNvSpPr>
          <p:nvPr/>
        </p:nvSpPr>
        <p:spPr>
          <a:xfrm>
            <a:off x="4495050" y="4213638"/>
            <a:ext cx="7481441" cy="50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 smtClean="0"/>
              <a:t>How the Layers Work Together</a:t>
            </a:r>
            <a:endParaRPr lang="en-US" altLang="en-US" sz="3200" dirty="0"/>
          </a:p>
        </p:txBody>
      </p:sp>
      <p:sp>
        <p:nvSpPr>
          <p:cNvPr id="9" name="!!Rectangle 7"/>
          <p:cNvSpPr txBox="1">
            <a:spLocks noChangeArrowheads="1"/>
          </p:cNvSpPr>
          <p:nvPr/>
        </p:nvSpPr>
        <p:spPr>
          <a:xfrm>
            <a:off x="4593052" y="4711699"/>
            <a:ext cx="7481441" cy="5717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 smtClean="0"/>
              <a:t>Berkeley Sockets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11619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Example:  HTTP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11272684" cy="4648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HTTP is an application layer protocol</a:t>
            </a:r>
          </a:p>
          <a:p>
            <a:pPr eaLnBrk="1" hangingPunct="1"/>
            <a:r>
              <a:rPr lang="en-US" altLang="en-US" dirty="0" smtClean="0"/>
              <a:t>Retrieves documents on behalf of a browser application program</a:t>
            </a:r>
          </a:p>
          <a:p>
            <a:pPr eaLnBrk="1" hangingPunct="1"/>
            <a:r>
              <a:rPr lang="en-US" altLang="en-US" dirty="0" smtClean="0"/>
              <a:t>HTTP specifies fields in request messages and response messages</a:t>
            </a:r>
          </a:p>
          <a:p>
            <a:pPr lvl="1" eaLnBrk="1" hangingPunct="1"/>
            <a:r>
              <a:rPr lang="en-US" altLang="en-US" dirty="0" smtClean="0"/>
              <a:t>Request types;  Response codes</a:t>
            </a:r>
          </a:p>
          <a:p>
            <a:pPr lvl="1" eaLnBrk="1" hangingPunct="1"/>
            <a:r>
              <a:rPr lang="en-US" altLang="en-US" dirty="0" smtClean="0"/>
              <a:t>Content type, options, cookies, …</a:t>
            </a:r>
          </a:p>
          <a:p>
            <a:pPr eaLnBrk="1" hangingPunct="1"/>
            <a:r>
              <a:rPr lang="en-US" altLang="en-US" dirty="0" smtClean="0"/>
              <a:t>HTTP specifies actions to be taken upon receipt of certain messages </a:t>
            </a:r>
          </a:p>
        </p:txBody>
      </p:sp>
    </p:spTree>
    <p:extLst>
      <p:ext uri="{BB962C8B-B14F-4D97-AF65-F5344CB8AC3E}">
        <p14:creationId xmlns:p14="http://schemas.microsoft.com/office/powerpoint/2010/main" val="191325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3365500" y="3200401"/>
            <a:ext cx="5060950" cy="855663"/>
            <a:chOff x="1160" y="1570"/>
            <a:chExt cx="3188" cy="649"/>
          </a:xfrm>
        </p:grpSpPr>
        <p:sp>
          <p:nvSpPr>
            <p:cNvPr id="14380" name="Line 3"/>
            <p:cNvSpPr>
              <a:spLocks noChangeShapeType="1"/>
            </p:cNvSpPr>
            <p:nvPr/>
          </p:nvSpPr>
          <p:spPr bwMode="auto">
            <a:xfrm flipH="1" flipV="1">
              <a:off x="4167" y="1570"/>
              <a:ext cx="0" cy="649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1" name="Line 4"/>
            <p:cNvSpPr>
              <a:spLocks noChangeShapeType="1"/>
            </p:cNvSpPr>
            <p:nvPr/>
          </p:nvSpPr>
          <p:spPr bwMode="auto">
            <a:xfrm>
              <a:off x="4348" y="1570"/>
              <a:ext cx="0" cy="632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2" name="Line 5"/>
            <p:cNvSpPr>
              <a:spLocks noChangeShapeType="1"/>
            </p:cNvSpPr>
            <p:nvPr/>
          </p:nvSpPr>
          <p:spPr bwMode="auto">
            <a:xfrm flipH="1" flipV="1">
              <a:off x="1160" y="1601"/>
              <a:ext cx="0" cy="591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3" name="Line 6"/>
            <p:cNvSpPr>
              <a:spLocks noChangeShapeType="1"/>
            </p:cNvSpPr>
            <p:nvPr/>
          </p:nvSpPr>
          <p:spPr bwMode="auto">
            <a:xfrm>
              <a:off x="1332" y="1604"/>
              <a:ext cx="0" cy="608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7191375" y="1570038"/>
            <a:ext cx="2451100" cy="1662112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2073275" y="4187825"/>
            <a:ext cx="8115300" cy="23812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4341" name="Line 9"/>
          <p:cNvSpPr>
            <a:spLocks noChangeShapeType="1"/>
          </p:cNvSpPr>
          <p:nvPr/>
        </p:nvSpPr>
        <p:spPr bwMode="auto">
          <a:xfrm>
            <a:off x="4572001" y="5257800"/>
            <a:ext cx="2822575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Rectangle 10"/>
          <p:cNvSpPr>
            <a:spLocks noChangeArrowheads="1"/>
          </p:cNvSpPr>
          <p:nvPr/>
        </p:nvSpPr>
        <p:spPr bwMode="auto">
          <a:xfrm>
            <a:off x="2341563" y="1614488"/>
            <a:ext cx="2449512" cy="1662112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4343" name="Rectangle 11"/>
          <p:cNvSpPr>
            <a:spLocks noChangeArrowheads="1"/>
          </p:cNvSpPr>
          <p:nvPr/>
        </p:nvSpPr>
        <p:spPr bwMode="auto">
          <a:xfrm>
            <a:off x="7780968" y="1836739"/>
            <a:ext cx="1183017" cy="95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chemeClr val="bg1"/>
                </a:solidFill>
              </a:rPr>
              <a:t>HTTP</a:t>
            </a:r>
          </a:p>
          <a:p>
            <a:pPr algn="ctr"/>
            <a:r>
              <a:rPr lang="en-US" altLang="en-US" sz="2800">
                <a:solidFill>
                  <a:schemeClr val="bg1"/>
                </a:solidFill>
              </a:rPr>
              <a:t>server</a:t>
            </a:r>
            <a:endParaRPr lang="en-US" altLang="en-US" sz="2000">
              <a:solidFill>
                <a:schemeClr val="bg1"/>
              </a:solidFill>
            </a:endParaRPr>
          </a:p>
        </p:txBody>
      </p:sp>
      <p:sp>
        <p:nvSpPr>
          <p:cNvPr id="14344" name="Rectangle 12"/>
          <p:cNvSpPr>
            <a:spLocks noChangeArrowheads="1"/>
          </p:cNvSpPr>
          <p:nvPr/>
        </p:nvSpPr>
        <p:spPr bwMode="auto">
          <a:xfrm>
            <a:off x="2945745" y="2005014"/>
            <a:ext cx="1120501" cy="95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solidFill>
                  <a:schemeClr val="bg1"/>
                </a:solidFill>
              </a:rPr>
              <a:t>HTTP</a:t>
            </a:r>
          </a:p>
          <a:p>
            <a:pPr algn="ctr"/>
            <a:r>
              <a:rPr lang="en-US" altLang="en-US" sz="2800" dirty="0">
                <a:solidFill>
                  <a:schemeClr val="bg1"/>
                </a:solidFill>
              </a:rPr>
              <a:t>client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14345" name="Rectangle 13"/>
          <p:cNvSpPr>
            <a:spLocks noChangeArrowheads="1"/>
          </p:cNvSpPr>
          <p:nvPr/>
        </p:nvSpPr>
        <p:spPr bwMode="auto">
          <a:xfrm>
            <a:off x="2743201" y="4916489"/>
            <a:ext cx="1787525" cy="979487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4346" name="Rectangle 14"/>
          <p:cNvSpPr>
            <a:spLocks noChangeArrowheads="1"/>
          </p:cNvSpPr>
          <p:nvPr/>
        </p:nvSpPr>
        <p:spPr bwMode="auto">
          <a:xfrm>
            <a:off x="7431089" y="4846639"/>
            <a:ext cx="1787525" cy="979487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4347" name="Text Box 15"/>
          <p:cNvSpPr txBox="1">
            <a:spLocks noChangeArrowheads="1"/>
          </p:cNvSpPr>
          <p:nvPr/>
        </p:nvSpPr>
        <p:spPr bwMode="auto">
          <a:xfrm>
            <a:off x="7953375" y="50546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TCP</a:t>
            </a:r>
          </a:p>
        </p:txBody>
      </p:sp>
      <p:sp>
        <p:nvSpPr>
          <p:cNvPr id="14348" name="Line 16"/>
          <p:cNvSpPr>
            <a:spLocks noChangeShapeType="1"/>
          </p:cNvSpPr>
          <p:nvPr/>
        </p:nvSpPr>
        <p:spPr bwMode="auto">
          <a:xfrm flipH="1">
            <a:off x="4572001" y="5562600"/>
            <a:ext cx="2797175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Text Box 17"/>
          <p:cNvSpPr txBox="1">
            <a:spLocks noChangeArrowheads="1"/>
          </p:cNvSpPr>
          <p:nvPr/>
        </p:nvSpPr>
        <p:spPr bwMode="auto">
          <a:xfrm>
            <a:off x="8686801" y="3733800"/>
            <a:ext cx="1166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Port 80</a:t>
            </a:r>
          </a:p>
        </p:txBody>
      </p:sp>
      <p:sp>
        <p:nvSpPr>
          <p:cNvPr id="14350" name="Text Box 18"/>
          <p:cNvSpPr txBox="1">
            <a:spLocks noChangeArrowheads="1"/>
          </p:cNvSpPr>
          <p:nvPr/>
        </p:nvSpPr>
        <p:spPr bwMode="auto">
          <a:xfrm>
            <a:off x="1524000" y="3810000"/>
            <a:ext cx="1506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tx1"/>
                </a:solidFill>
              </a:rPr>
              <a:t>Port 1127</a:t>
            </a:r>
          </a:p>
        </p:txBody>
      </p:sp>
      <p:sp>
        <p:nvSpPr>
          <p:cNvPr id="14351" name="Line 19"/>
          <p:cNvSpPr>
            <a:spLocks noChangeShapeType="1"/>
          </p:cNvSpPr>
          <p:nvPr/>
        </p:nvSpPr>
        <p:spPr bwMode="auto">
          <a:xfrm>
            <a:off x="4889500" y="1979613"/>
            <a:ext cx="21923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Line 20"/>
          <p:cNvSpPr>
            <a:spLocks noChangeShapeType="1"/>
          </p:cNvSpPr>
          <p:nvPr/>
        </p:nvSpPr>
        <p:spPr bwMode="auto">
          <a:xfrm flipH="1">
            <a:off x="4838700" y="2722563"/>
            <a:ext cx="22177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Rectangle 21"/>
          <p:cNvSpPr>
            <a:spLocks noChangeArrowheads="1"/>
          </p:cNvSpPr>
          <p:nvPr/>
        </p:nvSpPr>
        <p:spPr bwMode="auto">
          <a:xfrm>
            <a:off x="3206751" y="4095751"/>
            <a:ext cx="665163" cy="195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4354" name="Rectangle 22"/>
          <p:cNvSpPr>
            <a:spLocks noChangeArrowheads="1"/>
          </p:cNvSpPr>
          <p:nvPr/>
        </p:nvSpPr>
        <p:spPr bwMode="auto">
          <a:xfrm>
            <a:off x="8004176" y="4079876"/>
            <a:ext cx="665163" cy="195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4355" name="Line 23"/>
          <p:cNvSpPr>
            <a:spLocks noChangeShapeType="1"/>
          </p:cNvSpPr>
          <p:nvPr/>
        </p:nvSpPr>
        <p:spPr bwMode="auto">
          <a:xfrm>
            <a:off x="3659188" y="4314826"/>
            <a:ext cx="0" cy="61277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6" name="Line 24"/>
          <p:cNvSpPr>
            <a:spLocks noChangeShapeType="1"/>
          </p:cNvSpPr>
          <p:nvPr/>
        </p:nvSpPr>
        <p:spPr bwMode="auto">
          <a:xfrm>
            <a:off x="3379788" y="4311651"/>
            <a:ext cx="0" cy="61277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Line 25"/>
          <p:cNvSpPr>
            <a:spLocks noChangeShapeType="1"/>
          </p:cNvSpPr>
          <p:nvPr/>
        </p:nvSpPr>
        <p:spPr bwMode="auto">
          <a:xfrm>
            <a:off x="8456613" y="4271964"/>
            <a:ext cx="0" cy="61277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Line 26"/>
          <p:cNvSpPr>
            <a:spLocks noChangeShapeType="1"/>
          </p:cNvSpPr>
          <p:nvPr/>
        </p:nvSpPr>
        <p:spPr bwMode="auto">
          <a:xfrm>
            <a:off x="8202613" y="4256089"/>
            <a:ext cx="0" cy="61277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HTTP uses service of TCP</a:t>
            </a:r>
          </a:p>
        </p:txBody>
      </p:sp>
      <p:sp>
        <p:nvSpPr>
          <p:cNvPr id="14360" name="Text Box 28"/>
          <p:cNvSpPr txBox="1">
            <a:spLocks noChangeArrowheads="1"/>
          </p:cNvSpPr>
          <p:nvPr/>
        </p:nvSpPr>
        <p:spPr bwMode="auto">
          <a:xfrm>
            <a:off x="3200400" y="51816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TCP</a:t>
            </a:r>
          </a:p>
        </p:txBody>
      </p:sp>
      <p:sp>
        <p:nvSpPr>
          <p:cNvPr id="693277" name="Text Box 29"/>
          <p:cNvSpPr txBox="1">
            <a:spLocks noChangeArrowheads="1"/>
          </p:cNvSpPr>
          <p:nvPr/>
        </p:nvSpPr>
        <p:spPr bwMode="auto">
          <a:xfrm>
            <a:off x="7842250" y="2897188"/>
            <a:ext cx="1212850" cy="366712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chemeClr val="tx1"/>
                </a:solidFill>
              </a:rPr>
              <a:t>Response</a:t>
            </a:r>
          </a:p>
        </p:txBody>
      </p:sp>
      <p:sp>
        <p:nvSpPr>
          <p:cNvPr id="693278" name="Text Box 30"/>
          <p:cNvSpPr txBox="1">
            <a:spLocks noChangeArrowheads="1"/>
          </p:cNvSpPr>
          <p:nvPr/>
        </p:nvSpPr>
        <p:spPr bwMode="auto">
          <a:xfrm>
            <a:off x="3536950" y="3138488"/>
            <a:ext cx="654050" cy="366712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</a:rPr>
              <a:t>GET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2755900" y="5099051"/>
            <a:ext cx="2027238" cy="555625"/>
            <a:chOff x="2163" y="2064"/>
            <a:chExt cx="1277" cy="350"/>
          </a:xfrm>
        </p:grpSpPr>
        <p:grpSp>
          <p:nvGrpSpPr>
            <p:cNvPr id="14373" name="Group 32"/>
            <p:cNvGrpSpPr>
              <a:grpSpLocks/>
            </p:cNvGrpSpPr>
            <p:nvPr/>
          </p:nvGrpSpPr>
          <p:grpSpPr bwMode="auto">
            <a:xfrm>
              <a:off x="2163" y="2064"/>
              <a:ext cx="1277" cy="350"/>
              <a:chOff x="912" y="3204"/>
              <a:chExt cx="1277" cy="350"/>
            </a:xfrm>
          </p:grpSpPr>
          <p:sp>
            <p:nvSpPr>
              <p:cNvPr id="14375" name="Text Box 33"/>
              <p:cNvSpPr txBox="1">
                <a:spLocks noChangeArrowheads="1"/>
              </p:cNvSpPr>
              <p:nvPr/>
            </p:nvSpPr>
            <p:spPr bwMode="auto">
              <a:xfrm>
                <a:off x="1153" y="3204"/>
                <a:ext cx="5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400">
                    <a:solidFill>
                      <a:schemeClr val="tx1"/>
                    </a:solidFill>
                  </a:rPr>
                  <a:t>TCP</a:t>
                </a:r>
              </a:p>
            </p:txBody>
          </p:sp>
          <p:grpSp>
            <p:nvGrpSpPr>
              <p:cNvPr id="14376" name="Group 34"/>
              <p:cNvGrpSpPr>
                <a:grpSpLocks/>
              </p:cNvGrpSpPr>
              <p:nvPr/>
            </p:nvGrpSpPr>
            <p:grpSpPr bwMode="auto">
              <a:xfrm>
                <a:off x="912" y="3216"/>
                <a:ext cx="1277" cy="338"/>
                <a:chOff x="2227" y="2878"/>
                <a:chExt cx="1277" cy="338"/>
              </a:xfrm>
            </p:grpSpPr>
            <p:sp>
              <p:nvSpPr>
                <p:cNvPr id="14377" name="Rectangle 35"/>
                <p:cNvSpPr>
                  <a:spLocks noChangeArrowheads="1"/>
                </p:cNvSpPr>
                <p:nvPr/>
              </p:nvSpPr>
              <p:spPr bwMode="auto">
                <a:xfrm>
                  <a:off x="2227" y="2878"/>
                  <a:ext cx="1250" cy="337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/>
                </a:p>
              </p:txBody>
            </p:sp>
            <p:sp>
              <p:nvSpPr>
                <p:cNvPr id="14378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788" y="2917"/>
                  <a:ext cx="71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800">
                      <a:solidFill>
                        <a:schemeClr val="tx1"/>
                      </a:solidFill>
                    </a:rPr>
                    <a:t>80, 1127 </a:t>
                  </a:r>
                </a:p>
              </p:txBody>
            </p:sp>
            <p:sp>
              <p:nvSpPr>
                <p:cNvPr id="14379" name="Line 37"/>
                <p:cNvSpPr>
                  <a:spLocks noChangeShapeType="1"/>
                </p:cNvSpPr>
                <p:nvPr/>
              </p:nvSpPr>
              <p:spPr bwMode="auto">
                <a:xfrm>
                  <a:off x="2794" y="2879"/>
                  <a:ext cx="0" cy="337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4374" name="Text Box 38"/>
            <p:cNvSpPr txBox="1">
              <a:spLocks noChangeArrowheads="1"/>
            </p:cNvSpPr>
            <p:nvPr/>
          </p:nvSpPr>
          <p:spPr bwMode="auto">
            <a:xfrm>
              <a:off x="2259" y="2112"/>
              <a:ext cx="412" cy="23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chemeClr val="tx1"/>
                  </a:solidFill>
                </a:rPr>
                <a:t>GET</a:t>
              </a:r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6931025" y="5099051"/>
            <a:ext cx="2736850" cy="561975"/>
            <a:chOff x="2160" y="3600"/>
            <a:chExt cx="1724" cy="354"/>
          </a:xfrm>
        </p:grpSpPr>
        <p:grpSp>
          <p:nvGrpSpPr>
            <p:cNvPr id="14367" name="Group 40"/>
            <p:cNvGrpSpPr>
              <a:grpSpLocks/>
            </p:cNvGrpSpPr>
            <p:nvPr/>
          </p:nvGrpSpPr>
          <p:grpSpPr bwMode="auto">
            <a:xfrm>
              <a:off x="2160" y="3600"/>
              <a:ext cx="1724" cy="354"/>
              <a:chOff x="2064" y="3600"/>
              <a:chExt cx="1476" cy="354"/>
            </a:xfrm>
          </p:grpSpPr>
          <p:sp>
            <p:nvSpPr>
              <p:cNvPr id="14370" name="Rectangle 41"/>
              <p:cNvSpPr>
                <a:spLocks noChangeArrowheads="1"/>
              </p:cNvSpPr>
              <p:nvPr/>
            </p:nvSpPr>
            <p:spPr bwMode="auto">
              <a:xfrm>
                <a:off x="2064" y="3606"/>
                <a:ext cx="1476" cy="330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14371" name="Text Box 42"/>
              <p:cNvSpPr txBox="1">
                <a:spLocks noChangeArrowheads="1"/>
              </p:cNvSpPr>
              <p:nvPr/>
            </p:nvSpPr>
            <p:spPr bwMode="auto">
              <a:xfrm>
                <a:off x="2112" y="3668"/>
                <a:ext cx="66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800">
                    <a:solidFill>
                      <a:schemeClr val="tx1"/>
                    </a:solidFill>
                  </a:rPr>
                  <a:t>1127, 80</a:t>
                </a:r>
              </a:p>
            </p:txBody>
          </p:sp>
          <p:sp>
            <p:nvSpPr>
              <p:cNvPr id="14372" name="Line 43"/>
              <p:cNvSpPr>
                <a:spLocks noChangeShapeType="1"/>
              </p:cNvSpPr>
              <p:nvPr/>
            </p:nvSpPr>
            <p:spPr bwMode="auto">
              <a:xfrm>
                <a:off x="2827" y="3600"/>
                <a:ext cx="0" cy="35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68" name="Text Box 44"/>
            <p:cNvSpPr txBox="1">
              <a:spLocks noChangeArrowheads="1"/>
            </p:cNvSpPr>
            <p:nvPr/>
          </p:nvSpPr>
          <p:spPr bwMode="auto">
            <a:xfrm>
              <a:off x="3024" y="3648"/>
              <a:ext cx="4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</a:rPr>
                <a:t>bytes</a:t>
              </a:r>
            </a:p>
          </p:txBody>
        </p:sp>
        <p:sp>
          <p:nvSpPr>
            <p:cNvPr id="14369" name="Text Box 45"/>
            <p:cNvSpPr txBox="1">
              <a:spLocks noChangeArrowheads="1"/>
            </p:cNvSpPr>
            <p:nvPr/>
          </p:nvSpPr>
          <p:spPr bwMode="auto">
            <a:xfrm>
              <a:off x="3071" y="3650"/>
              <a:ext cx="764" cy="23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chemeClr val="tx1"/>
                  </a:solidFill>
                </a:rPr>
                <a:t>Response</a:t>
              </a:r>
            </a:p>
          </p:txBody>
        </p:sp>
      </p:grpSp>
      <p:sp>
        <p:nvSpPr>
          <p:cNvPr id="693294" name="Rectangle 46"/>
          <p:cNvSpPr>
            <a:spLocks noChangeArrowheads="1"/>
          </p:cNvSpPr>
          <p:nvPr/>
        </p:nvSpPr>
        <p:spPr bwMode="auto">
          <a:xfrm>
            <a:off x="8069264" y="5099051"/>
            <a:ext cx="682625" cy="379413"/>
          </a:xfrm>
          <a:prstGeom prst="rect">
            <a:avLst/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/>
              <a:t>GET</a:t>
            </a:r>
          </a:p>
        </p:txBody>
      </p:sp>
      <p:sp>
        <p:nvSpPr>
          <p:cNvPr id="693295" name="Text Box 47"/>
          <p:cNvSpPr txBox="1">
            <a:spLocks noChangeArrowheads="1"/>
          </p:cNvSpPr>
          <p:nvPr/>
        </p:nvSpPr>
        <p:spPr bwMode="auto">
          <a:xfrm>
            <a:off x="2908300" y="5175251"/>
            <a:ext cx="1212850" cy="366713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dirty="0"/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83812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2.22222E-6 L 0.0 0.2888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93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693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-0.01088 L 0.51389 -0.018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4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93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-0.33333  E" pathEditMode="relative" ptsTypes="">
                                      <p:cBhvr>
                                        <p:cTn id="30" dur="2000" fill="hold"/>
                                        <p:tgtEl>
                                          <p:spTgt spid="693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693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93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44" dur="2000" fill="hold"/>
                                        <p:tgtEl>
                                          <p:spTgt spid="693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693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4 -0.01875 L -0.48819 -0.004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30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69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-0.33333  E" pathEditMode="relative" ptsTypes="">
                                      <p:cBhvr>
                                        <p:cTn id="68" dur="2000" fill="hold"/>
                                        <p:tgtEl>
                                          <p:spTgt spid="693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77" grpId="0" animBg="1"/>
      <p:bldP spid="693277" grpId="1" animBg="1"/>
      <p:bldP spid="693277" grpId="2" animBg="1"/>
      <p:bldP spid="693278" grpId="0" animBg="1"/>
      <p:bldP spid="693278" grpId="1" animBg="1"/>
      <p:bldP spid="693294" grpId="0" animBg="1"/>
      <p:bldP spid="693294" grpId="1" animBg="1"/>
      <p:bldP spid="693294" grpId="2" animBg="1"/>
      <p:bldP spid="693295" grpId="0" animBg="1"/>
      <p:bldP spid="69329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Example:  UDP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439" y="1447800"/>
            <a:ext cx="11100619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UDP is a transport layer protocol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Provides </a:t>
            </a:r>
            <a:r>
              <a:rPr lang="en-US" altLang="en-US" i="1" dirty="0" smtClean="0"/>
              <a:t>best-effort datagram service</a:t>
            </a:r>
            <a:r>
              <a:rPr lang="en-US" altLang="en-US" dirty="0" smtClean="0"/>
              <a:t> between two processes in two computers across the Internet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Port numbers distinguish various processes in the same machine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UDP is </a:t>
            </a:r>
            <a:r>
              <a:rPr lang="en-US" altLang="en-US" i="1" dirty="0" smtClean="0"/>
              <a:t>connectionless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Datagram is sent immediately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Quick, simple, but not reliable</a:t>
            </a:r>
          </a:p>
        </p:txBody>
      </p:sp>
    </p:spTree>
    <p:extLst>
      <p:ext uri="{BB962C8B-B14F-4D97-AF65-F5344CB8AC3E}">
        <p14:creationId xmlns:p14="http://schemas.microsoft.com/office/powerpoint/2010/main" val="194349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Example:  DNS Protocol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11272684" cy="4648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DNS protocol is an application layer protocol</a:t>
            </a:r>
          </a:p>
          <a:p>
            <a:pPr eaLnBrk="1" hangingPunct="1"/>
            <a:r>
              <a:rPr lang="en-US" altLang="en-US" dirty="0" smtClean="0"/>
              <a:t>DNS is a distributed database that resides in multiple machines in the Internet</a:t>
            </a:r>
          </a:p>
          <a:p>
            <a:pPr eaLnBrk="1" hangingPunct="1"/>
            <a:r>
              <a:rPr lang="en-US" altLang="en-US" dirty="0" smtClean="0"/>
              <a:t>DNS protocol allows queries of different types</a:t>
            </a:r>
          </a:p>
          <a:p>
            <a:pPr lvl="1" eaLnBrk="1" hangingPunct="1"/>
            <a:r>
              <a:rPr lang="en-US" altLang="en-US" dirty="0" smtClean="0"/>
              <a:t>Name-to-address or Address-to-name</a:t>
            </a:r>
          </a:p>
          <a:p>
            <a:pPr eaLnBrk="1" hangingPunct="1"/>
            <a:r>
              <a:rPr lang="en-US" altLang="en-US" dirty="0" smtClean="0"/>
              <a:t>DNS usually involves short messages and so uses service provided by UDP</a:t>
            </a:r>
          </a:p>
          <a:p>
            <a:pPr eaLnBrk="1" hangingPunct="1"/>
            <a:r>
              <a:rPr lang="en-US" altLang="en-US" dirty="0" smtClean="0"/>
              <a:t>Well-known port 53 </a:t>
            </a:r>
          </a:p>
        </p:txBody>
      </p:sp>
    </p:spTree>
    <p:extLst>
      <p:ext uri="{BB962C8B-B14F-4D97-AF65-F5344CB8AC3E}">
        <p14:creationId xmlns:p14="http://schemas.microsoft.com/office/powerpoint/2010/main" val="115128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352222"/>
              </p:ext>
            </p:extLst>
          </p:nvPr>
        </p:nvGraphicFramePr>
        <p:xfrm>
          <a:off x="2209801" y="1764880"/>
          <a:ext cx="11271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Clip" r:id="rId3" imgW="704905" imgH="714286" progId="MS_ClipArt_Gallery.2">
                  <p:embed/>
                </p:oleObj>
              </mc:Choice>
              <mc:Fallback>
                <p:oleObj name="Clip" r:id="rId3" imgW="704905" imgH="714286" progId="MS_ClipArt_Gallery.2">
                  <p:embed/>
                  <p:pic>
                    <p:nvPicPr>
                      <p:cNvPr id="174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1764880"/>
                        <a:ext cx="112712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66077"/>
              </p:ext>
            </p:extLst>
          </p:nvPr>
        </p:nvGraphicFramePr>
        <p:xfrm>
          <a:off x="8077201" y="1917280"/>
          <a:ext cx="4365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Clip" r:id="rId5" imgW="2046118" imgH="2861953" progId="MS_ClipArt_Gallery.2">
                  <p:embed/>
                </p:oleObj>
              </mc:Choice>
              <mc:Fallback>
                <p:oleObj name="Clip" r:id="rId5" imgW="2046118" imgH="2861953" progId="MS_ClipArt_Gallery.2">
                  <p:embed/>
                  <p:pic>
                    <p:nvPicPr>
                      <p:cNvPr id="174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1" y="1917280"/>
                        <a:ext cx="4365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375068"/>
              </p:ext>
            </p:extLst>
          </p:nvPr>
        </p:nvGraphicFramePr>
        <p:xfrm>
          <a:off x="4114800" y="545680"/>
          <a:ext cx="3365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Clip" r:id="rId7" imgW="453858" imgH="908384" progId="MS_ClipArt_Gallery.2">
                  <p:embed/>
                </p:oleObj>
              </mc:Choice>
              <mc:Fallback>
                <p:oleObj name="Clip" r:id="rId7" imgW="453858" imgH="908384" progId="MS_ClipArt_Gallery.2">
                  <p:embed/>
                  <p:pic>
                    <p:nvPicPr>
                      <p:cNvPr id="17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45680"/>
                        <a:ext cx="3365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Cloud"/>
          <p:cNvSpPr>
            <a:spLocks noChangeAspect="1" noEditPoints="1" noChangeArrowheads="1"/>
          </p:cNvSpPr>
          <p:nvPr/>
        </p:nvSpPr>
        <p:spPr bwMode="auto">
          <a:xfrm>
            <a:off x="3657601" y="1155280"/>
            <a:ext cx="4151313" cy="1600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530941" y="3593681"/>
            <a:ext cx="11159613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692150" indent="-347663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 dirty="0">
                <a:solidFill>
                  <a:schemeClr val="tx1"/>
                </a:solidFill>
              </a:rPr>
              <a:t>Local Name Server:  resolve frequently-used names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200" dirty="0">
                <a:solidFill>
                  <a:schemeClr val="tx1"/>
                </a:solidFill>
              </a:rPr>
              <a:t>University department, ISP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200" dirty="0">
                <a:solidFill>
                  <a:schemeClr val="tx1"/>
                </a:solidFill>
              </a:rPr>
              <a:t>Contacts Root Name server if it cannot resolve query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 dirty="0">
                <a:solidFill>
                  <a:schemeClr val="tx1"/>
                </a:solidFill>
              </a:rPr>
              <a:t>Root Name Servers:  13 globally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200" dirty="0">
                <a:solidFill>
                  <a:schemeClr val="tx1"/>
                </a:solidFill>
              </a:rPr>
              <a:t>Resolves query or refers query to Authoritative Name Server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 dirty="0">
                <a:solidFill>
                  <a:schemeClr val="tx1"/>
                </a:solidFill>
              </a:rPr>
              <a:t>Authoritative Name Server:  last resort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200" dirty="0">
                <a:solidFill>
                  <a:schemeClr val="tx1"/>
                </a:solidFill>
              </a:rPr>
              <a:t>Every machine must register its address with at least two authoritative name servers</a:t>
            </a:r>
          </a:p>
        </p:txBody>
      </p:sp>
      <p:graphicFrame>
        <p:nvGraphicFramePr>
          <p:cNvPr id="174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739484"/>
              </p:ext>
            </p:extLst>
          </p:nvPr>
        </p:nvGraphicFramePr>
        <p:xfrm>
          <a:off x="6400800" y="2755480"/>
          <a:ext cx="3365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Clip" r:id="rId9" imgW="453858" imgH="908384" progId="MS_ClipArt_Gallery.2">
                  <p:embed/>
                </p:oleObj>
              </mc:Choice>
              <mc:Fallback>
                <p:oleObj name="Clip" r:id="rId9" imgW="453858" imgH="908384" progId="MS_ClipArt_Gallery.2">
                  <p:embed/>
                  <p:pic>
                    <p:nvPicPr>
                      <p:cNvPr id="1741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755480"/>
                        <a:ext cx="3365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540449"/>
              </p:ext>
            </p:extLst>
          </p:nvPr>
        </p:nvGraphicFramePr>
        <p:xfrm>
          <a:off x="7696200" y="698080"/>
          <a:ext cx="3365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Clip" r:id="rId10" imgW="453858" imgH="908384" progId="MS_ClipArt_Gallery.2">
                  <p:embed/>
                </p:oleObj>
              </mc:Choice>
              <mc:Fallback>
                <p:oleObj name="Clip" r:id="rId10" imgW="453858" imgH="908384" progId="MS_ClipArt_Gallery.2">
                  <p:embed/>
                  <p:pic>
                    <p:nvPicPr>
                      <p:cNvPr id="1741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698080"/>
                        <a:ext cx="3365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7267" name="Text Box 19"/>
          <p:cNvSpPr txBox="1">
            <a:spLocks noChangeArrowheads="1"/>
          </p:cNvSpPr>
          <p:nvPr/>
        </p:nvSpPr>
        <p:spPr bwMode="auto">
          <a:xfrm>
            <a:off x="3657600" y="146008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37268" name="Text Box 20"/>
          <p:cNvSpPr txBox="1">
            <a:spLocks noChangeArrowheads="1"/>
          </p:cNvSpPr>
          <p:nvPr/>
        </p:nvSpPr>
        <p:spPr bwMode="auto">
          <a:xfrm>
            <a:off x="4876800" y="176488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7269" name="Text Box 21"/>
          <p:cNvSpPr txBox="1">
            <a:spLocks noChangeArrowheads="1"/>
          </p:cNvSpPr>
          <p:nvPr/>
        </p:nvSpPr>
        <p:spPr bwMode="auto">
          <a:xfrm>
            <a:off x="7315200" y="176488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37270" name="Text Box 22"/>
          <p:cNvSpPr txBox="1">
            <a:spLocks noChangeArrowheads="1"/>
          </p:cNvSpPr>
          <p:nvPr/>
        </p:nvSpPr>
        <p:spPr bwMode="auto">
          <a:xfrm>
            <a:off x="6629400" y="161248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37271" name="Text Box 23"/>
          <p:cNvSpPr txBox="1">
            <a:spLocks noChangeArrowheads="1"/>
          </p:cNvSpPr>
          <p:nvPr/>
        </p:nvSpPr>
        <p:spPr bwMode="auto">
          <a:xfrm>
            <a:off x="5486400" y="153628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37272" name="Text Box 24"/>
          <p:cNvSpPr txBox="1">
            <a:spLocks noChangeArrowheads="1"/>
          </p:cNvSpPr>
          <p:nvPr/>
        </p:nvSpPr>
        <p:spPr bwMode="auto">
          <a:xfrm>
            <a:off x="3962400" y="214588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7423" name="Text Box 25"/>
          <p:cNvSpPr txBox="1">
            <a:spLocks noChangeArrowheads="1"/>
          </p:cNvSpPr>
          <p:nvPr/>
        </p:nvSpPr>
        <p:spPr bwMode="auto">
          <a:xfrm>
            <a:off x="3048000" y="469480"/>
            <a:ext cx="8572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</a:rPr>
              <a:t>Local</a:t>
            </a:r>
          </a:p>
          <a:p>
            <a:pPr eaLnBrk="1" hangingPunct="1"/>
            <a:r>
              <a:rPr lang="en-US" altLang="en-US" sz="1800">
                <a:solidFill>
                  <a:schemeClr val="tx1"/>
                </a:solidFill>
              </a:rPr>
              <a:t>Name</a:t>
            </a:r>
          </a:p>
          <a:p>
            <a:pPr eaLnBrk="1" hangingPunct="1"/>
            <a:r>
              <a:rPr lang="en-US" altLang="en-US" sz="180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437278" name="Freeform 30"/>
          <p:cNvSpPr>
            <a:spLocks/>
          </p:cNvSpPr>
          <p:nvPr/>
        </p:nvSpPr>
        <p:spPr bwMode="auto">
          <a:xfrm>
            <a:off x="3505200" y="1231480"/>
            <a:ext cx="685800" cy="876300"/>
          </a:xfrm>
          <a:custGeom>
            <a:avLst/>
            <a:gdLst>
              <a:gd name="T0" fmla="*/ 0 w 1200"/>
              <a:gd name="T1" fmla="*/ 2147483646 h 600"/>
              <a:gd name="T2" fmla="*/ 2147483646 w 1200"/>
              <a:gd name="T3" fmla="*/ 2147483646 h 600"/>
              <a:gd name="T4" fmla="*/ 2147483646 w 1200"/>
              <a:gd name="T5" fmla="*/ 2147483646 h 600"/>
              <a:gd name="T6" fmla="*/ 2147483646 w 1200"/>
              <a:gd name="T7" fmla="*/ 0 h 6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"/>
              <a:gd name="T13" fmla="*/ 0 h 600"/>
              <a:gd name="T14" fmla="*/ 1200 w 1200"/>
              <a:gd name="T15" fmla="*/ 600 h 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" h="600">
                <a:moveTo>
                  <a:pt x="0" y="576"/>
                </a:moveTo>
                <a:cubicBezTo>
                  <a:pt x="0" y="588"/>
                  <a:pt x="0" y="600"/>
                  <a:pt x="144" y="576"/>
                </a:cubicBezTo>
                <a:cubicBezTo>
                  <a:pt x="288" y="552"/>
                  <a:pt x="688" y="528"/>
                  <a:pt x="864" y="432"/>
                </a:cubicBezTo>
                <a:cubicBezTo>
                  <a:pt x="1040" y="336"/>
                  <a:pt x="1144" y="64"/>
                  <a:pt x="1200" y="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7279" name="Freeform 31"/>
          <p:cNvSpPr>
            <a:spLocks/>
          </p:cNvSpPr>
          <p:nvPr/>
        </p:nvSpPr>
        <p:spPr bwMode="auto">
          <a:xfrm>
            <a:off x="4343400" y="1231480"/>
            <a:ext cx="1905000" cy="1752600"/>
          </a:xfrm>
          <a:custGeom>
            <a:avLst/>
            <a:gdLst>
              <a:gd name="T0" fmla="*/ 0 w 1200"/>
              <a:gd name="T1" fmla="*/ 0 h 1104"/>
              <a:gd name="T2" fmla="*/ 2147483646 w 1200"/>
              <a:gd name="T3" fmla="*/ 2147483646 h 1104"/>
              <a:gd name="T4" fmla="*/ 2147483646 w 1200"/>
              <a:gd name="T5" fmla="*/ 2147483646 h 1104"/>
              <a:gd name="T6" fmla="*/ 0 60000 65536"/>
              <a:gd name="T7" fmla="*/ 0 60000 65536"/>
              <a:gd name="T8" fmla="*/ 0 60000 65536"/>
              <a:gd name="T9" fmla="*/ 0 w 1200"/>
              <a:gd name="T10" fmla="*/ 0 h 1104"/>
              <a:gd name="T11" fmla="*/ 1200 w 1200"/>
              <a:gd name="T12" fmla="*/ 1104 h 1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0" h="1104">
                <a:moveTo>
                  <a:pt x="0" y="0"/>
                </a:moveTo>
                <a:cubicBezTo>
                  <a:pt x="20" y="148"/>
                  <a:pt x="40" y="296"/>
                  <a:pt x="240" y="480"/>
                </a:cubicBezTo>
                <a:cubicBezTo>
                  <a:pt x="440" y="664"/>
                  <a:pt x="820" y="884"/>
                  <a:pt x="1200" y="1104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7281" name="Freeform 33"/>
          <p:cNvSpPr>
            <a:spLocks/>
          </p:cNvSpPr>
          <p:nvPr/>
        </p:nvSpPr>
        <p:spPr bwMode="auto">
          <a:xfrm>
            <a:off x="6781800" y="1383880"/>
            <a:ext cx="1066800" cy="1447800"/>
          </a:xfrm>
          <a:custGeom>
            <a:avLst/>
            <a:gdLst>
              <a:gd name="T0" fmla="*/ 0 w 672"/>
              <a:gd name="T1" fmla="*/ 2147483646 h 912"/>
              <a:gd name="T2" fmla="*/ 2147483646 w 672"/>
              <a:gd name="T3" fmla="*/ 2147483646 h 912"/>
              <a:gd name="T4" fmla="*/ 2147483646 w 672"/>
              <a:gd name="T5" fmla="*/ 0 h 912"/>
              <a:gd name="T6" fmla="*/ 0 60000 65536"/>
              <a:gd name="T7" fmla="*/ 0 60000 65536"/>
              <a:gd name="T8" fmla="*/ 0 60000 65536"/>
              <a:gd name="T9" fmla="*/ 0 w 672"/>
              <a:gd name="T10" fmla="*/ 0 h 912"/>
              <a:gd name="T11" fmla="*/ 672 w 672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912">
                <a:moveTo>
                  <a:pt x="0" y="912"/>
                </a:moveTo>
                <a:cubicBezTo>
                  <a:pt x="208" y="724"/>
                  <a:pt x="416" y="536"/>
                  <a:pt x="528" y="384"/>
                </a:cubicBezTo>
                <a:cubicBezTo>
                  <a:pt x="640" y="232"/>
                  <a:pt x="656" y="116"/>
                  <a:pt x="672" y="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7282" name="Freeform 34"/>
          <p:cNvSpPr>
            <a:spLocks/>
          </p:cNvSpPr>
          <p:nvPr/>
        </p:nvSpPr>
        <p:spPr bwMode="auto">
          <a:xfrm>
            <a:off x="6553200" y="1307680"/>
            <a:ext cx="1066800" cy="1447800"/>
          </a:xfrm>
          <a:custGeom>
            <a:avLst/>
            <a:gdLst>
              <a:gd name="T0" fmla="*/ 2147483646 w 672"/>
              <a:gd name="T1" fmla="*/ 0 h 912"/>
              <a:gd name="T2" fmla="*/ 2147483646 w 672"/>
              <a:gd name="T3" fmla="*/ 2147483646 h 912"/>
              <a:gd name="T4" fmla="*/ 0 w 672"/>
              <a:gd name="T5" fmla="*/ 2147483646 h 912"/>
              <a:gd name="T6" fmla="*/ 0 60000 65536"/>
              <a:gd name="T7" fmla="*/ 0 60000 65536"/>
              <a:gd name="T8" fmla="*/ 0 60000 65536"/>
              <a:gd name="T9" fmla="*/ 0 w 672"/>
              <a:gd name="T10" fmla="*/ 0 h 912"/>
              <a:gd name="T11" fmla="*/ 672 w 672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912">
                <a:moveTo>
                  <a:pt x="672" y="0"/>
                </a:moveTo>
                <a:cubicBezTo>
                  <a:pt x="536" y="92"/>
                  <a:pt x="400" y="184"/>
                  <a:pt x="288" y="336"/>
                </a:cubicBezTo>
                <a:cubicBezTo>
                  <a:pt x="176" y="488"/>
                  <a:pt x="88" y="700"/>
                  <a:pt x="0" y="912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7283" name="Freeform 35"/>
          <p:cNvSpPr>
            <a:spLocks/>
          </p:cNvSpPr>
          <p:nvPr/>
        </p:nvSpPr>
        <p:spPr bwMode="auto">
          <a:xfrm>
            <a:off x="4419600" y="1079080"/>
            <a:ext cx="1905000" cy="1676400"/>
          </a:xfrm>
          <a:custGeom>
            <a:avLst/>
            <a:gdLst>
              <a:gd name="T0" fmla="*/ 2147483646 w 1200"/>
              <a:gd name="T1" fmla="*/ 2147483646 h 1056"/>
              <a:gd name="T2" fmla="*/ 2147483646 w 1200"/>
              <a:gd name="T3" fmla="*/ 2147483646 h 1056"/>
              <a:gd name="T4" fmla="*/ 0 w 1200"/>
              <a:gd name="T5" fmla="*/ 0 h 1056"/>
              <a:gd name="T6" fmla="*/ 0 60000 65536"/>
              <a:gd name="T7" fmla="*/ 0 60000 65536"/>
              <a:gd name="T8" fmla="*/ 0 60000 65536"/>
              <a:gd name="T9" fmla="*/ 0 w 1200"/>
              <a:gd name="T10" fmla="*/ 0 h 1056"/>
              <a:gd name="T11" fmla="*/ 1200 w 1200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0" h="1056">
                <a:moveTo>
                  <a:pt x="1200" y="1056"/>
                </a:moveTo>
                <a:cubicBezTo>
                  <a:pt x="1180" y="952"/>
                  <a:pt x="1160" y="848"/>
                  <a:pt x="960" y="672"/>
                </a:cubicBezTo>
                <a:cubicBezTo>
                  <a:pt x="760" y="496"/>
                  <a:pt x="380" y="248"/>
                  <a:pt x="0" y="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7284" name="Freeform 36"/>
          <p:cNvSpPr>
            <a:spLocks/>
          </p:cNvSpPr>
          <p:nvPr/>
        </p:nvSpPr>
        <p:spPr bwMode="auto">
          <a:xfrm>
            <a:off x="3505200" y="1307680"/>
            <a:ext cx="812800" cy="1066800"/>
          </a:xfrm>
          <a:custGeom>
            <a:avLst/>
            <a:gdLst>
              <a:gd name="T0" fmla="*/ 2147483646 w 512"/>
              <a:gd name="T1" fmla="*/ 0 h 672"/>
              <a:gd name="T2" fmla="*/ 2147483646 w 512"/>
              <a:gd name="T3" fmla="*/ 2147483646 h 672"/>
              <a:gd name="T4" fmla="*/ 0 w 512"/>
              <a:gd name="T5" fmla="*/ 2147483646 h 672"/>
              <a:gd name="T6" fmla="*/ 0 60000 65536"/>
              <a:gd name="T7" fmla="*/ 0 60000 65536"/>
              <a:gd name="T8" fmla="*/ 0 60000 65536"/>
              <a:gd name="T9" fmla="*/ 0 w 512"/>
              <a:gd name="T10" fmla="*/ 0 h 672"/>
              <a:gd name="T11" fmla="*/ 512 w 51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2" h="672">
                <a:moveTo>
                  <a:pt x="480" y="0"/>
                </a:moveTo>
                <a:cubicBezTo>
                  <a:pt x="496" y="160"/>
                  <a:pt x="512" y="320"/>
                  <a:pt x="432" y="432"/>
                </a:cubicBezTo>
                <a:cubicBezTo>
                  <a:pt x="352" y="544"/>
                  <a:pt x="176" y="608"/>
                  <a:pt x="0" y="672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0" name="Text Box 37"/>
          <p:cNvSpPr txBox="1">
            <a:spLocks noChangeArrowheads="1"/>
          </p:cNvSpPr>
          <p:nvPr/>
        </p:nvSpPr>
        <p:spPr bwMode="auto">
          <a:xfrm>
            <a:off x="6934200" y="2679280"/>
            <a:ext cx="8572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</a:rPr>
              <a:t>Root</a:t>
            </a:r>
          </a:p>
          <a:p>
            <a:pPr eaLnBrk="1" hangingPunct="1"/>
            <a:r>
              <a:rPr lang="en-US" altLang="en-US" sz="1800">
                <a:solidFill>
                  <a:schemeClr val="tx1"/>
                </a:solidFill>
              </a:rPr>
              <a:t>Name</a:t>
            </a:r>
          </a:p>
          <a:p>
            <a:pPr eaLnBrk="1" hangingPunct="1"/>
            <a:r>
              <a:rPr lang="en-US" altLang="en-US" sz="180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17431" name="Text Box 38"/>
          <p:cNvSpPr txBox="1">
            <a:spLocks noChangeArrowheads="1"/>
          </p:cNvSpPr>
          <p:nvPr/>
        </p:nvSpPr>
        <p:spPr bwMode="auto">
          <a:xfrm>
            <a:off x="8077200" y="621880"/>
            <a:ext cx="145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</a:rPr>
              <a:t>Authoritative</a:t>
            </a:r>
          </a:p>
          <a:p>
            <a:pPr eaLnBrk="1" hangingPunct="1"/>
            <a:r>
              <a:rPr lang="en-US" altLang="en-US" sz="1800">
                <a:solidFill>
                  <a:schemeClr val="tx1"/>
                </a:solidFill>
              </a:rPr>
              <a:t>Name</a:t>
            </a:r>
          </a:p>
          <a:p>
            <a:pPr eaLnBrk="1" hangingPunct="1"/>
            <a:r>
              <a:rPr lang="en-US" altLang="en-US" sz="180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457200" y="0"/>
            <a:ext cx="11734800" cy="903515"/>
          </a:xfrm>
          <a:prstGeom prst="rect">
            <a:avLst/>
          </a:prstGeom>
          <a:solidFill>
            <a:srgbClr val="002060">
              <a:alpha val="20000"/>
            </a:srgb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Monsori Black" panose="02000A03000000000000" pitchFamily="2" charset="-127"/>
                <a:ea typeface="TmonMonsori Black" panose="02000A03000000000000" pitchFamily="2" charset="-127"/>
                <a:cs typeface="+mj-cs"/>
              </a:defRPr>
            </a:lvl1pPr>
          </a:lstStyle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040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3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7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3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37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3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7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37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3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3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37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3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67" grpId="0"/>
      <p:bldP spid="437268" grpId="0"/>
      <p:bldP spid="437269" grpId="0"/>
      <p:bldP spid="437270" grpId="0"/>
      <p:bldP spid="437271" grpId="0"/>
      <p:bldP spid="4372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DNS (More…)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Click </a:t>
            </a:r>
            <a:r>
              <a:rPr lang="en-US" altLang="en-US" smtClean="0">
                <a:hlinkClick r:id="rId2" action="ppaction://hlinkpres?slideindex=1&amp;slidetitle="/>
              </a:rPr>
              <a:t>here</a:t>
            </a:r>
            <a:r>
              <a:rPr lang="en-US" altLang="en-US" smtClean="0"/>
              <a:t> to open the class note on DNS.</a:t>
            </a:r>
          </a:p>
        </p:txBody>
      </p:sp>
      <p:pic>
        <p:nvPicPr>
          <p:cNvPr id="18436" name="Picture 4" descr="C:\Documents and Settings\Hwajung Lee\Local Settings\Temporary Internet Files\Content.IE5\GB3MOYO1\MC90007871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9" y="3294063"/>
            <a:ext cx="2471737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C:\Documents and Settings\Hwajung Lee\Local Settings\Temporary Internet Files\Content.IE5\LFVCVSU8\MC90007871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3324225"/>
            <a:ext cx="98425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30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Summary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199" y="1295401"/>
            <a:ext cx="11164529" cy="46831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Layers:  related communications functions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Application Layer:  HTTP, DNS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Transport Layer:  TCP, UDP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Network Layer:  IP</a:t>
            </a:r>
            <a:r>
              <a:rPr lang="en-US" altLang="en-US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Services:  a protocol provides a communications service to the layer above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TCP provides connection-oriented reliable byte transfer service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UDP provides best-effort datagram service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Each layer builds on services of lower layers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HTTP builds on top of TCP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DNS builds on top of UDP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TCP and UDP build on top of IP</a:t>
            </a:r>
          </a:p>
        </p:txBody>
      </p:sp>
    </p:spTree>
    <p:extLst>
      <p:ext uri="{BB962C8B-B14F-4D97-AF65-F5344CB8AC3E}">
        <p14:creationId xmlns:p14="http://schemas.microsoft.com/office/powerpoint/2010/main" val="48576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3" y="2022891"/>
            <a:ext cx="3378925" cy="5068388"/>
          </a:xfrm>
          <a:prstGeom prst="rect">
            <a:avLst/>
          </a:prstGeom>
          <a:effectLst>
            <a:softEdge rad="457200"/>
          </a:effectLst>
        </p:spPr>
      </p:pic>
      <p:sp>
        <p:nvSpPr>
          <p:cNvPr id="5122" name="!!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/>
              <a:t> </a:t>
            </a:r>
            <a:r>
              <a:rPr lang="en-US" altLang="en-US" sz="4400" dirty="0" smtClean="0">
                <a:solidFill>
                  <a:srgbClr val="FFC000"/>
                </a:solidFill>
              </a:rPr>
              <a:t>Lecture 2 </a:t>
            </a:r>
            <a:r>
              <a:rPr lang="en-US" altLang="en-US" sz="4400" dirty="0" smtClean="0"/>
              <a:t/>
            </a:r>
            <a:br>
              <a:rPr lang="en-US" altLang="en-US" sz="4400" dirty="0" smtClean="0"/>
            </a:br>
            <a:r>
              <a:rPr lang="en-US" altLang="en-US" sz="4400" dirty="0" smtClean="0"/>
              <a:t>Applications and Layered Architecture</a:t>
            </a:r>
            <a:endParaRPr lang="en-US" altLang="en-US" sz="4400" dirty="0"/>
          </a:p>
        </p:txBody>
      </p:sp>
      <p:sp>
        <p:nvSpPr>
          <p:cNvPr id="5" name="!!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5936" y="2642483"/>
            <a:ext cx="7481441" cy="50771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Protocols, Services &amp; </a:t>
            </a:r>
            <a:r>
              <a:rPr lang="en-US" altLang="en-US" sz="3200" dirty="0" smtClean="0"/>
              <a:t>Layering</a:t>
            </a:r>
            <a:endParaRPr lang="en-US" altLang="en-US" sz="3200" dirty="0"/>
          </a:p>
        </p:txBody>
      </p:sp>
      <p:sp>
        <p:nvSpPr>
          <p:cNvPr id="6" name="!!Rectangle 4"/>
          <p:cNvSpPr txBox="1">
            <a:spLocks noChangeArrowheads="1"/>
          </p:cNvSpPr>
          <p:nvPr/>
        </p:nvSpPr>
        <p:spPr>
          <a:xfrm>
            <a:off x="4397048" y="3150196"/>
            <a:ext cx="7481441" cy="572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 smtClean="0"/>
              <a:t>OSI Reference Model</a:t>
            </a:r>
            <a:endParaRPr lang="en-US" altLang="en-US" sz="3200" dirty="0"/>
          </a:p>
        </p:txBody>
      </p:sp>
      <p:sp>
        <p:nvSpPr>
          <p:cNvPr id="7" name="!!Rectangle 5"/>
          <p:cNvSpPr txBox="1">
            <a:spLocks noChangeArrowheads="1"/>
          </p:cNvSpPr>
          <p:nvPr/>
        </p:nvSpPr>
        <p:spPr>
          <a:xfrm>
            <a:off x="4429736" y="3694255"/>
            <a:ext cx="7481441" cy="572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 smtClean="0"/>
              <a:t>TCP/IP Architecture</a:t>
            </a:r>
            <a:endParaRPr lang="en-US" altLang="en-US" sz="3200" dirty="0"/>
          </a:p>
        </p:txBody>
      </p:sp>
      <p:sp>
        <p:nvSpPr>
          <p:cNvPr id="8" name="!!Rectangle 6"/>
          <p:cNvSpPr txBox="1">
            <a:spLocks noChangeArrowheads="1"/>
          </p:cNvSpPr>
          <p:nvPr/>
        </p:nvSpPr>
        <p:spPr>
          <a:xfrm>
            <a:off x="4495050" y="4213638"/>
            <a:ext cx="7481441" cy="50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 smtClean="0"/>
              <a:t>How the Layers Work Together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49561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!!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  <a:solidFill>
            <a:schemeClr val="accent5">
              <a:lumMod val="50000"/>
              <a:alpha val="5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/>
              <a:t> </a:t>
            </a:r>
            <a:r>
              <a:rPr lang="en-US" altLang="en-US" sz="4400" dirty="0" smtClean="0">
                <a:solidFill>
                  <a:srgbClr val="FFC000"/>
                </a:solidFill>
              </a:rPr>
              <a:t>Lecture 2 </a:t>
            </a:r>
            <a:r>
              <a:rPr lang="en-US" altLang="en-US" sz="4400" dirty="0" smtClean="0"/>
              <a:t/>
            </a:r>
            <a:br>
              <a:rPr lang="en-US" altLang="en-US" sz="4400" dirty="0" smtClean="0"/>
            </a:br>
            <a:r>
              <a:rPr lang="en-US" altLang="en-US" sz="4400" dirty="0" smtClean="0"/>
              <a:t>Applications and Layered Architecture</a:t>
            </a:r>
            <a:endParaRPr lang="en-US" altLang="en-US" sz="4400" dirty="0"/>
          </a:p>
        </p:txBody>
      </p:sp>
      <p:pic>
        <p:nvPicPr>
          <p:cNvPr id="3" name="!!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687" y="3807086"/>
            <a:ext cx="5709313" cy="3050914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6" name="!!Rectangle 4"/>
          <p:cNvSpPr txBox="1">
            <a:spLocks noChangeArrowheads="1"/>
          </p:cNvSpPr>
          <p:nvPr/>
        </p:nvSpPr>
        <p:spPr>
          <a:xfrm>
            <a:off x="2344392" y="2295100"/>
            <a:ext cx="7481441" cy="572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>
                <a:latin typeface="TmonMonsori Black" panose="02000A03000000000000" pitchFamily="2" charset="-127"/>
                <a:ea typeface="TmonMonsori Black" panose="02000A03000000000000" pitchFamily="2" charset="-127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US" altLang="en-US" dirty="0"/>
              <a:t>OSI Reference Model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55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Why Layering?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/>
              <a:t>Layering simplifies design, implementation, and testing by partitioning overall communications process into parts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Protocol in each layer can be designed separately from those in other layers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Protocol makes “calls” for services from layer below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Layering provides flexibility for modifying and evolving protocols and services without having to change layers below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Monolithic non-layered architectures are costly, inflexible, and soon obsolete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141989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3" y="2022891"/>
            <a:ext cx="3378925" cy="5068388"/>
          </a:xfrm>
          <a:prstGeom prst="rect">
            <a:avLst/>
          </a:prstGeom>
          <a:effectLst>
            <a:softEdge rad="457200"/>
          </a:effectLst>
        </p:spPr>
      </p:pic>
      <p:sp>
        <p:nvSpPr>
          <p:cNvPr id="5122" name="!!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>
                <a:solidFill>
                  <a:srgbClr val="FFC000"/>
                </a:solidFill>
              </a:rPr>
              <a:t> Lecture 2 </a:t>
            </a:r>
            <a:r>
              <a:rPr lang="en-US" altLang="en-US" sz="4400" dirty="0" smtClean="0"/>
              <a:t/>
            </a:r>
            <a:br>
              <a:rPr lang="en-US" altLang="en-US" sz="4400" dirty="0" smtClean="0"/>
            </a:br>
            <a:r>
              <a:rPr lang="en-US" altLang="en-US" sz="4400" dirty="0" smtClean="0"/>
              <a:t>Applications and Layered Architecture</a:t>
            </a:r>
            <a:endParaRPr lang="en-US" altLang="en-US" sz="4400" dirty="0"/>
          </a:p>
        </p:txBody>
      </p:sp>
      <p:sp>
        <p:nvSpPr>
          <p:cNvPr id="5" name="!!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5936" y="2642483"/>
            <a:ext cx="7481441" cy="50771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Protocols, Services &amp; </a:t>
            </a:r>
            <a:r>
              <a:rPr lang="en-US" altLang="en-US" sz="3200" dirty="0" smtClean="0"/>
              <a:t>Layering</a:t>
            </a:r>
            <a:endParaRPr lang="en-US" altLang="en-US" sz="3200" dirty="0"/>
          </a:p>
        </p:txBody>
      </p:sp>
      <p:sp>
        <p:nvSpPr>
          <p:cNvPr id="6" name="!!Rectangle 4"/>
          <p:cNvSpPr txBox="1">
            <a:spLocks noChangeArrowheads="1"/>
          </p:cNvSpPr>
          <p:nvPr/>
        </p:nvSpPr>
        <p:spPr>
          <a:xfrm>
            <a:off x="4397048" y="3150196"/>
            <a:ext cx="7481441" cy="572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 smtClean="0"/>
              <a:t>OSI Reference Model</a:t>
            </a:r>
            <a:endParaRPr lang="en-US" altLang="en-US" sz="3200" dirty="0"/>
          </a:p>
        </p:txBody>
      </p:sp>
      <p:sp>
        <p:nvSpPr>
          <p:cNvPr id="7" name="!!Rectangle 5"/>
          <p:cNvSpPr txBox="1">
            <a:spLocks noChangeArrowheads="1"/>
          </p:cNvSpPr>
          <p:nvPr/>
        </p:nvSpPr>
        <p:spPr>
          <a:xfrm>
            <a:off x="4429736" y="3694255"/>
            <a:ext cx="7481441" cy="572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 smtClean="0"/>
              <a:t>TCP/IP Architecture</a:t>
            </a:r>
            <a:endParaRPr lang="en-US" altLang="en-US" sz="3200" dirty="0"/>
          </a:p>
        </p:txBody>
      </p:sp>
      <p:sp>
        <p:nvSpPr>
          <p:cNvPr id="8" name="!!Rectangle 6"/>
          <p:cNvSpPr txBox="1">
            <a:spLocks noChangeArrowheads="1"/>
          </p:cNvSpPr>
          <p:nvPr/>
        </p:nvSpPr>
        <p:spPr>
          <a:xfrm>
            <a:off x="4495050" y="4213638"/>
            <a:ext cx="7481441" cy="50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 smtClean="0"/>
              <a:t>How the Layers Work Together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19051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Open Systems Interconnection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/>
              <a:t>Network architecture: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Definition of all the layers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Design of protocols for every layer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By the 1970s every computer vendor had developed its own proprietary layered network architecture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Problem:  computers from different vendors could not be networked together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Open Systems Interconnection (OSI) was an international effort by the International Organization for Standardization (ISO) to enable multivendor computer interconnection 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383392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OSI Reference Model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/>
              <a:t>Describes a seven-layer abstract reference model for a network architecture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Purpose of the reference model was to provide a framework for the development of protocols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OSI also provided a unified view of layers, protocols, and services which is still in use in the development of new protocols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Detailed standards were developed for each layer, but most of these are not in use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TCP/IP protocols preempted deployment of OSI protocols</a:t>
            </a:r>
          </a:p>
        </p:txBody>
      </p:sp>
    </p:spTree>
    <p:extLst>
      <p:ext uri="{BB962C8B-B14F-4D97-AF65-F5344CB8AC3E}">
        <p14:creationId xmlns:p14="http://schemas.microsoft.com/office/powerpoint/2010/main" val="417047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7-Layer OSI Reference Model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87588" y="193040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287588" y="2528889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287588" y="312737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2287588" y="3725864"/>
            <a:ext cx="1346200" cy="587375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287588" y="432435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2287588" y="4922839"/>
            <a:ext cx="1346200" cy="587375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2287588" y="552132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8129588" y="193040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8129588" y="2528889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8129588" y="312737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8129588" y="3725864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8129588" y="432435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8129588" y="4922839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8129588" y="552132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4192588" y="430212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4192588" y="4900614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4192588" y="549910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2353305" y="1976439"/>
            <a:ext cx="1183017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Application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2292252" y="2562226"/>
            <a:ext cx="1333699" cy="582211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Presentation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Layer</a:t>
            </a: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2513373" y="3149601"/>
            <a:ext cx="910507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Session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2459039" y="3735388"/>
            <a:ext cx="10509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Transport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Layer</a:t>
            </a: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2529131" y="4324351"/>
            <a:ext cx="934552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Network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2482544" y="4911726"/>
            <a:ext cx="1048365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Data Link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Layer</a:t>
            </a:r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2549722" y="5499101"/>
            <a:ext cx="94417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Physical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8129588" y="193040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8129588" y="2528889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8129588" y="312737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606" name="Rectangle 30"/>
          <p:cNvSpPr>
            <a:spLocks noChangeArrowheads="1"/>
          </p:cNvSpPr>
          <p:nvPr/>
        </p:nvSpPr>
        <p:spPr bwMode="auto">
          <a:xfrm>
            <a:off x="8129588" y="3725864"/>
            <a:ext cx="1346200" cy="587375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8129588" y="432435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8129588" y="4922839"/>
            <a:ext cx="1346200" cy="587375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609" name="Rectangle 33"/>
          <p:cNvSpPr>
            <a:spLocks noChangeArrowheads="1"/>
          </p:cNvSpPr>
          <p:nvPr/>
        </p:nvSpPr>
        <p:spPr bwMode="auto">
          <a:xfrm>
            <a:off x="8129588" y="552132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8195305" y="1976439"/>
            <a:ext cx="1183017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Application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8134252" y="2562226"/>
            <a:ext cx="1333699" cy="582211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Presentation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Layer</a:t>
            </a:r>
          </a:p>
        </p:txBody>
      </p:sp>
      <p:sp>
        <p:nvSpPr>
          <p:cNvPr id="24612" name="Rectangle 36"/>
          <p:cNvSpPr>
            <a:spLocks noChangeArrowheads="1"/>
          </p:cNvSpPr>
          <p:nvPr/>
        </p:nvSpPr>
        <p:spPr bwMode="auto">
          <a:xfrm>
            <a:off x="8355373" y="3149601"/>
            <a:ext cx="910507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Session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8301039" y="3735388"/>
            <a:ext cx="10509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Transport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Layer</a:t>
            </a:r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8371131" y="4324351"/>
            <a:ext cx="934552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Network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4615" name="Rectangle 39"/>
          <p:cNvSpPr>
            <a:spLocks noChangeArrowheads="1"/>
          </p:cNvSpPr>
          <p:nvPr/>
        </p:nvSpPr>
        <p:spPr bwMode="auto">
          <a:xfrm>
            <a:off x="8324544" y="4911726"/>
            <a:ext cx="1048365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Data Link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Layer</a:t>
            </a:r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8391722" y="5499101"/>
            <a:ext cx="94417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Physical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4192588" y="430212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618" name="Rectangle 42"/>
          <p:cNvSpPr>
            <a:spLocks noChangeArrowheads="1"/>
          </p:cNvSpPr>
          <p:nvPr/>
        </p:nvSpPr>
        <p:spPr bwMode="auto">
          <a:xfrm>
            <a:off x="4192588" y="4900614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4383331" y="4346576"/>
            <a:ext cx="934552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Network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2155825" y="1358901"/>
            <a:ext cx="1439498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24621" name="Line 45"/>
          <p:cNvSpPr>
            <a:spLocks noChangeShapeType="1"/>
          </p:cNvSpPr>
          <p:nvPr/>
        </p:nvSpPr>
        <p:spPr bwMode="auto">
          <a:xfrm>
            <a:off x="2884488" y="1658939"/>
            <a:ext cx="0" cy="238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2" name="Line 46"/>
          <p:cNvSpPr>
            <a:spLocks noChangeShapeType="1"/>
          </p:cNvSpPr>
          <p:nvPr/>
        </p:nvSpPr>
        <p:spPr bwMode="auto">
          <a:xfrm>
            <a:off x="8789988" y="1682750"/>
            <a:ext cx="0" cy="2365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8099425" y="1371601"/>
            <a:ext cx="1439498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24624" name="Rectangle 48"/>
          <p:cNvSpPr>
            <a:spLocks noChangeArrowheads="1"/>
          </p:cNvSpPr>
          <p:nvPr/>
        </p:nvSpPr>
        <p:spPr bwMode="auto">
          <a:xfrm>
            <a:off x="4324044" y="4933951"/>
            <a:ext cx="1048365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Data Link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4391222" y="5532439"/>
            <a:ext cx="94417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Physical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6148388" y="4291014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627" name="Rectangle 51"/>
          <p:cNvSpPr>
            <a:spLocks noChangeArrowheads="1"/>
          </p:cNvSpPr>
          <p:nvPr/>
        </p:nvSpPr>
        <p:spPr bwMode="auto">
          <a:xfrm>
            <a:off x="6148388" y="488950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6148388" y="5487989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6148388" y="4291014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630" name="Rectangle 54"/>
          <p:cNvSpPr>
            <a:spLocks noChangeArrowheads="1"/>
          </p:cNvSpPr>
          <p:nvPr/>
        </p:nvSpPr>
        <p:spPr bwMode="auto">
          <a:xfrm>
            <a:off x="6148388" y="488950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6339131" y="4335464"/>
            <a:ext cx="934552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Network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6279844" y="4922839"/>
            <a:ext cx="1048365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Data Link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4633" name="Rectangle 57"/>
          <p:cNvSpPr>
            <a:spLocks noChangeArrowheads="1"/>
          </p:cNvSpPr>
          <p:nvPr/>
        </p:nvSpPr>
        <p:spPr bwMode="auto">
          <a:xfrm>
            <a:off x="6347022" y="5521326"/>
            <a:ext cx="94417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Physical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4634" name="AutoShape 58"/>
          <p:cNvSpPr>
            <a:spLocks noChangeArrowheads="1"/>
          </p:cNvSpPr>
          <p:nvPr/>
        </p:nvSpPr>
        <p:spPr bwMode="auto">
          <a:xfrm>
            <a:off x="3962400" y="4210050"/>
            <a:ext cx="3886200" cy="2190750"/>
          </a:xfrm>
          <a:prstGeom prst="roundRect">
            <a:avLst>
              <a:gd name="adj" fmla="val 1249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635" name="Line 59"/>
          <p:cNvSpPr>
            <a:spLocks noChangeShapeType="1"/>
          </p:cNvSpPr>
          <p:nvPr/>
        </p:nvSpPr>
        <p:spPr bwMode="auto">
          <a:xfrm flipV="1">
            <a:off x="3657600" y="3962400"/>
            <a:ext cx="441960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6" name="Line 60"/>
          <p:cNvSpPr>
            <a:spLocks noChangeShapeType="1"/>
          </p:cNvSpPr>
          <p:nvPr/>
        </p:nvSpPr>
        <p:spPr bwMode="auto">
          <a:xfrm>
            <a:off x="3603625" y="4621213"/>
            <a:ext cx="573088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7" name="Line 61"/>
          <p:cNvSpPr>
            <a:spLocks noChangeShapeType="1"/>
          </p:cNvSpPr>
          <p:nvPr/>
        </p:nvSpPr>
        <p:spPr bwMode="auto">
          <a:xfrm>
            <a:off x="3638550" y="5197475"/>
            <a:ext cx="573088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8" name="Line 62"/>
          <p:cNvSpPr>
            <a:spLocks noChangeShapeType="1"/>
          </p:cNvSpPr>
          <p:nvPr/>
        </p:nvSpPr>
        <p:spPr bwMode="auto">
          <a:xfrm>
            <a:off x="3648075" y="5761038"/>
            <a:ext cx="573088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9" name="Line 63"/>
          <p:cNvSpPr>
            <a:spLocks noChangeShapeType="1"/>
          </p:cNvSpPr>
          <p:nvPr/>
        </p:nvSpPr>
        <p:spPr bwMode="auto">
          <a:xfrm>
            <a:off x="5535614" y="4610100"/>
            <a:ext cx="573087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0" name="Line 64"/>
          <p:cNvSpPr>
            <a:spLocks noChangeShapeType="1"/>
          </p:cNvSpPr>
          <p:nvPr/>
        </p:nvSpPr>
        <p:spPr bwMode="auto">
          <a:xfrm>
            <a:off x="5557839" y="5175250"/>
            <a:ext cx="573087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1" name="Line 65"/>
          <p:cNvSpPr>
            <a:spLocks noChangeShapeType="1"/>
          </p:cNvSpPr>
          <p:nvPr/>
        </p:nvSpPr>
        <p:spPr bwMode="auto">
          <a:xfrm>
            <a:off x="5580064" y="5741988"/>
            <a:ext cx="573087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2" name="Line 66"/>
          <p:cNvSpPr>
            <a:spLocks noChangeShapeType="1"/>
          </p:cNvSpPr>
          <p:nvPr/>
        </p:nvSpPr>
        <p:spPr bwMode="auto">
          <a:xfrm>
            <a:off x="7507289" y="4591050"/>
            <a:ext cx="573087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3" name="Line 67"/>
          <p:cNvSpPr>
            <a:spLocks noChangeShapeType="1"/>
          </p:cNvSpPr>
          <p:nvPr/>
        </p:nvSpPr>
        <p:spPr bwMode="auto">
          <a:xfrm>
            <a:off x="7516814" y="5168900"/>
            <a:ext cx="573087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4" name="Line 68"/>
          <p:cNvSpPr>
            <a:spLocks noChangeShapeType="1"/>
          </p:cNvSpPr>
          <p:nvPr/>
        </p:nvSpPr>
        <p:spPr bwMode="auto">
          <a:xfrm>
            <a:off x="7526339" y="5745163"/>
            <a:ext cx="573087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89" name="AutoShape 69"/>
          <p:cNvSpPr>
            <a:spLocks noChangeArrowheads="1"/>
          </p:cNvSpPr>
          <p:nvPr/>
        </p:nvSpPr>
        <p:spPr bwMode="auto">
          <a:xfrm>
            <a:off x="2057400" y="1219200"/>
            <a:ext cx="1828800" cy="5334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646" name="Line 70"/>
          <p:cNvSpPr>
            <a:spLocks noChangeShapeType="1"/>
          </p:cNvSpPr>
          <p:nvPr/>
        </p:nvSpPr>
        <p:spPr bwMode="auto">
          <a:xfrm flipV="1">
            <a:off x="3657600" y="3429000"/>
            <a:ext cx="441960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7" name="Line 71"/>
          <p:cNvSpPr>
            <a:spLocks noChangeShapeType="1"/>
          </p:cNvSpPr>
          <p:nvPr/>
        </p:nvSpPr>
        <p:spPr bwMode="auto">
          <a:xfrm flipV="1">
            <a:off x="3657600" y="2895600"/>
            <a:ext cx="441960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8" name="Line 72"/>
          <p:cNvSpPr>
            <a:spLocks noChangeShapeType="1"/>
          </p:cNvSpPr>
          <p:nvPr/>
        </p:nvSpPr>
        <p:spPr bwMode="auto">
          <a:xfrm flipV="1">
            <a:off x="3657600" y="2362200"/>
            <a:ext cx="441960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93" name="AutoShape 73"/>
          <p:cNvSpPr>
            <a:spLocks noChangeArrowheads="1"/>
          </p:cNvSpPr>
          <p:nvPr/>
        </p:nvSpPr>
        <p:spPr bwMode="auto">
          <a:xfrm>
            <a:off x="7924800" y="1219200"/>
            <a:ext cx="1828800" cy="5334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696394" name="Text Box 74"/>
          <p:cNvSpPr txBox="1">
            <a:spLocks noChangeArrowheads="1"/>
          </p:cNvSpPr>
          <p:nvPr/>
        </p:nvSpPr>
        <p:spPr bwMode="auto">
          <a:xfrm>
            <a:off x="4267200" y="6324601"/>
            <a:ext cx="340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FF33CC"/>
                </a:solidFill>
              </a:rPr>
              <a:t>Communicating End Systems</a:t>
            </a:r>
          </a:p>
        </p:txBody>
      </p:sp>
      <p:sp>
        <p:nvSpPr>
          <p:cNvPr id="696395" name="Line 75"/>
          <p:cNvSpPr>
            <a:spLocks noChangeShapeType="1"/>
          </p:cNvSpPr>
          <p:nvPr/>
        </p:nvSpPr>
        <p:spPr bwMode="auto">
          <a:xfrm>
            <a:off x="3810000" y="6400800"/>
            <a:ext cx="457200" cy="1524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96" name="Line 76"/>
          <p:cNvSpPr>
            <a:spLocks noChangeShapeType="1"/>
          </p:cNvSpPr>
          <p:nvPr/>
        </p:nvSpPr>
        <p:spPr bwMode="auto">
          <a:xfrm flipH="1">
            <a:off x="7620000" y="6477000"/>
            <a:ext cx="381000" cy="762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97" name="Text Box 77"/>
          <p:cNvSpPr txBox="1">
            <a:spLocks noChangeArrowheads="1"/>
          </p:cNvSpPr>
          <p:nvPr/>
        </p:nvSpPr>
        <p:spPr bwMode="auto">
          <a:xfrm>
            <a:off x="4267201" y="6461126"/>
            <a:ext cx="359727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6600FF"/>
                </a:solidFill>
              </a:rPr>
              <a:t>One or More Network Nodes</a:t>
            </a:r>
          </a:p>
        </p:txBody>
      </p:sp>
      <p:sp>
        <p:nvSpPr>
          <p:cNvPr id="696398" name="Line 78"/>
          <p:cNvSpPr>
            <a:spLocks noChangeShapeType="1"/>
          </p:cNvSpPr>
          <p:nvPr/>
        </p:nvSpPr>
        <p:spPr bwMode="auto">
          <a:xfrm flipV="1">
            <a:off x="3657600" y="3962400"/>
            <a:ext cx="4419600" cy="0"/>
          </a:xfrm>
          <a:prstGeom prst="line">
            <a:avLst/>
          </a:prstGeom>
          <a:noFill/>
          <a:ln w="25400">
            <a:solidFill>
              <a:srgbClr val="6600FF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99" name="Line 79"/>
          <p:cNvSpPr>
            <a:spLocks noChangeShapeType="1"/>
          </p:cNvSpPr>
          <p:nvPr/>
        </p:nvSpPr>
        <p:spPr bwMode="auto">
          <a:xfrm flipV="1">
            <a:off x="3657600" y="3429000"/>
            <a:ext cx="4419600" cy="0"/>
          </a:xfrm>
          <a:prstGeom prst="line">
            <a:avLst/>
          </a:prstGeom>
          <a:noFill/>
          <a:ln w="25400">
            <a:solidFill>
              <a:srgbClr val="6600FF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00" name="Line 80"/>
          <p:cNvSpPr>
            <a:spLocks noChangeShapeType="1"/>
          </p:cNvSpPr>
          <p:nvPr/>
        </p:nvSpPr>
        <p:spPr bwMode="auto">
          <a:xfrm flipV="1">
            <a:off x="3657600" y="2895600"/>
            <a:ext cx="4419600" cy="0"/>
          </a:xfrm>
          <a:prstGeom prst="line">
            <a:avLst/>
          </a:prstGeom>
          <a:noFill/>
          <a:ln w="25400">
            <a:solidFill>
              <a:srgbClr val="6600FF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01" name="Line 81"/>
          <p:cNvSpPr>
            <a:spLocks noChangeShapeType="1"/>
          </p:cNvSpPr>
          <p:nvPr/>
        </p:nvSpPr>
        <p:spPr bwMode="auto">
          <a:xfrm flipV="1">
            <a:off x="3657600" y="2362200"/>
            <a:ext cx="4419600" cy="0"/>
          </a:xfrm>
          <a:prstGeom prst="line">
            <a:avLst/>
          </a:prstGeom>
          <a:noFill/>
          <a:ln w="25400">
            <a:solidFill>
              <a:srgbClr val="6600FF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02" name="Text Box 82"/>
          <p:cNvSpPr txBox="1">
            <a:spLocks noChangeArrowheads="1"/>
          </p:cNvSpPr>
          <p:nvPr/>
        </p:nvSpPr>
        <p:spPr bwMode="auto">
          <a:xfrm>
            <a:off x="4419600" y="1676401"/>
            <a:ext cx="2533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6600FF"/>
                </a:solidFill>
              </a:rPr>
              <a:t>End-to-End Protocols</a:t>
            </a:r>
          </a:p>
        </p:txBody>
      </p:sp>
      <p:grpSp>
        <p:nvGrpSpPr>
          <p:cNvPr id="24659" name="Group 83"/>
          <p:cNvGrpSpPr>
            <a:grpSpLocks/>
          </p:cNvGrpSpPr>
          <p:nvPr/>
        </p:nvGrpSpPr>
        <p:grpSpPr bwMode="auto">
          <a:xfrm>
            <a:off x="2895600" y="6096000"/>
            <a:ext cx="1524000" cy="228600"/>
            <a:chOff x="144" y="3888"/>
            <a:chExt cx="960" cy="144"/>
          </a:xfrm>
        </p:grpSpPr>
        <p:sp>
          <p:nvSpPr>
            <p:cNvPr id="24668" name="Line 84"/>
            <p:cNvSpPr>
              <a:spLocks noChangeShapeType="1"/>
            </p:cNvSpPr>
            <p:nvPr/>
          </p:nvSpPr>
          <p:spPr bwMode="auto">
            <a:xfrm>
              <a:off x="144" y="388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9" name="Line 85"/>
            <p:cNvSpPr>
              <a:spLocks noChangeShapeType="1"/>
            </p:cNvSpPr>
            <p:nvPr/>
          </p:nvSpPr>
          <p:spPr bwMode="auto">
            <a:xfrm>
              <a:off x="144" y="4032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0" name="Line 86"/>
            <p:cNvSpPr>
              <a:spLocks noChangeShapeType="1"/>
            </p:cNvSpPr>
            <p:nvPr/>
          </p:nvSpPr>
          <p:spPr bwMode="auto">
            <a:xfrm>
              <a:off x="1104" y="388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60" name="Group 87"/>
          <p:cNvGrpSpPr>
            <a:grpSpLocks/>
          </p:cNvGrpSpPr>
          <p:nvPr/>
        </p:nvGrpSpPr>
        <p:grpSpPr bwMode="auto">
          <a:xfrm>
            <a:off x="5105400" y="6096000"/>
            <a:ext cx="1524000" cy="228600"/>
            <a:chOff x="144" y="3888"/>
            <a:chExt cx="960" cy="144"/>
          </a:xfrm>
        </p:grpSpPr>
        <p:sp>
          <p:nvSpPr>
            <p:cNvPr id="24665" name="Line 88"/>
            <p:cNvSpPr>
              <a:spLocks noChangeShapeType="1"/>
            </p:cNvSpPr>
            <p:nvPr/>
          </p:nvSpPr>
          <p:spPr bwMode="auto">
            <a:xfrm>
              <a:off x="144" y="388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6" name="Line 89"/>
            <p:cNvSpPr>
              <a:spLocks noChangeShapeType="1"/>
            </p:cNvSpPr>
            <p:nvPr/>
          </p:nvSpPr>
          <p:spPr bwMode="auto">
            <a:xfrm>
              <a:off x="144" y="4032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7" name="Line 90"/>
            <p:cNvSpPr>
              <a:spLocks noChangeShapeType="1"/>
            </p:cNvSpPr>
            <p:nvPr/>
          </p:nvSpPr>
          <p:spPr bwMode="auto">
            <a:xfrm>
              <a:off x="1104" y="388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61" name="Group 91"/>
          <p:cNvGrpSpPr>
            <a:grpSpLocks/>
          </p:cNvGrpSpPr>
          <p:nvPr/>
        </p:nvGrpSpPr>
        <p:grpSpPr bwMode="auto">
          <a:xfrm>
            <a:off x="7315200" y="6096000"/>
            <a:ext cx="1524000" cy="228600"/>
            <a:chOff x="144" y="3888"/>
            <a:chExt cx="960" cy="144"/>
          </a:xfrm>
        </p:grpSpPr>
        <p:sp>
          <p:nvSpPr>
            <p:cNvPr id="24662" name="Line 92"/>
            <p:cNvSpPr>
              <a:spLocks noChangeShapeType="1"/>
            </p:cNvSpPr>
            <p:nvPr/>
          </p:nvSpPr>
          <p:spPr bwMode="auto">
            <a:xfrm>
              <a:off x="144" y="388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3" name="Line 93"/>
            <p:cNvSpPr>
              <a:spLocks noChangeShapeType="1"/>
            </p:cNvSpPr>
            <p:nvPr/>
          </p:nvSpPr>
          <p:spPr bwMode="auto">
            <a:xfrm>
              <a:off x="144" y="4032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4" name="Line 94"/>
            <p:cNvSpPr>
              <a:spLocks noChangeShapeType="1"/>
            </p:cNvSpPr>
            <p:nvPr/>
          </p:nvSpPr>
          <p:spPr bwMode="auto">
            <a:xfrm>
              <a:off x="1104" y="388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117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9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9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9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9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696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69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69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696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69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9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696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9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9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9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9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9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9" grpId="0" animBg="1"/>
      <p:bldP spid="696389" grpId="1" animBg="1"/>
      <p:bldP spid="696393" grpId="0" animBg="1"/>
      <p:bldP spid="696393" grpId="1" animBg="1"/>
      <p:bldP spid="696394" grpId="0"/>
      <p:bldP spid="696394" grpId="1"/>
      <p:bldP spid="696397" grpId="0" animBg="1"/>
      <p:bldP spid="696397" grpId="1" animBg="1"/>
      <p:bldP spid="69640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2116" y="0"/>
            <a:ext cx="11729884" cy="914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Physical Layer</a:t>
            </a:r>
          </a:p>
        </p:txBody>
      </p:sp>
      <p:pic>
        <p:nvPicPr>
          <p:cNvPr id="25604" name="Picture 8" descr="TwistedPairsFromInfin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574" y="1022555"/>
            <a:ext cx="268605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 descr="rj45Phot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147699">
            <a:off x="10466440" y="2746376"/>
            <a:ext cx="1452563" cy="1524000"/>
          </a:xfrm>
          <a:noFill/>
        </p:spPr>
      </p:pic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99767" y="1676401"/>
            <a:ext cx="9673913" cy="46831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900" dirty="0"/>
              <a:t>Transfers bits across link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900" dirty="0"/>
              <a:t>Definition &amp; specification of the physical aspects of a communications link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Mechanical: cable, plugs, pins...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Electrical/optical:  modulation, signal strength, voltage levels, bit times, 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functional/procedural:  how to activate, maintain, and deactivate physical links…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Ethernet, DSL, cable modem, telephone modems…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Twisted-pair cable, coaxial cable, optical fiber, radio, infrared, … </a:t>
            </a:r>
          </a:p>
        </p:txBody>
      </p:sp>
    </p:spTree>
    <p:extLst>
      <p:ext uri="{BB962C8B-B14F-4D97-AF65-F5344CB8AC3E}">
        <p14:creationId xmlns:p14="http://schemas.microsoft.com/office/powerpoint/2010/main" val="411816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Data Link Layer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199" y="1447800"/>
            <a:ext cx="11164529" cy="3352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/>
              <a:t>Transfers </a:t>
            </a:r>
            <a:r>
              <a:rPr lang="en-US" altLang="en-US" i="1" dirty="0"/>
              <a:t>frames </a:t>
            </a:r>
            <a:r>
              <a:rPr lang="en-US" altLang="en-US" dirty="0"/>
              <a:t>across </a:t>
            </a:r>
            <a:r>
              <a:rPr lang="en-US" altLang="en-US" i="1" dirty="0"/>
              <a:t>direct</a:t>
            </a:r>
            <a:r>
              <a:rPr lang="en-US" altLang="en-US" dirty="0"/>
              <a:t> connections</a:t>
            </a:r>
          </a:p>
          <a:p>
            <a:pPr eaLnBrk="1" hangingPunct="1"/>
            <a:r>
              <a:rPr lang="en-US" altLang="en-US" dirty="0"/>
              <a:t>Groups bits into frames</a:t>
            </a:r>
          </a:p>
          <a:p>
            <a:pPr eaLnBrk="1" hangingPunct="1"/>
            <a:r>
              <a:rPr lang="en-US" altLang="en-US" dirty="0"/>
              <a:t>Detection of bit errors;  Retransmission of frames</a:t>
            </a:r>
          </a:p>
          <a:p>
            <a:pPr eaLnBrk="1" hangingPunct="1"/>
            <a:r>
              <a:rPr lang="en-US" altLang="en-US" dirty="0"/>
              <a:t>Activation, maintenance, &amp; deactivation of data link connections</a:t>
            </a:r>
          </a:p>
          <a:p>
            <a:pPr eaLnBrk="1" hangingPunct="1"/>
            <a:r>
              <a:rPr lang="en-US" altLang="en-US" dirty="0"/>
              <a:t>Medium access control for local area networks</a:t>
            </a:r>
          </a:p>
          <a:p>
            <a:pPr eaLnBrk="1" hangingPunct="1"/>
            <a:r>
              <a:rPr lang="en-US" altLang="en-US" dirty="0"/>
              <a:t>Flow control</a:t>
            </a: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4000500" y="5705475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4003675" y="5057775"/>
            <a:ext cx="1346200" cy="6604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6630" name="Rectangle 8"/>
          <p:cNvSpPr>
            <a:spLocks noChangeArrowheads="1"/>
          </p:cNvSpPr>
          <p:nvPr/>
        </p:nvSpPr>
        <p:spPr bwMode="auto">
          <a:xfrm>
            <a:off x="4144656" y="5130801"/>
            <a:ext cx="1048365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Data Link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6631" name="Rectangle 9"/>
          <p:cNvSpPr>
            <a:spLocks noChangeArrowheads="1"/>
          </p:cNvSpPr>
          <p:nvPr/>
        </p:nvSpPr>
        <p:spPr bwMode="auto">
          <a:xfrm>
            <a:off x="4211834" y="5803901"/>
            <a:ext cx="94417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Physical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6632" name="Rectangle 12"/>
          <p:cNvSpPr>
            <a:spLocks noChangeArrowheads="1"/>
          </p:cNvSpPr>
          <p:nvPr/>
        </p:nvSpPr>
        <p:spPr bwMode="auto">
          <a:xfrm>
            <a:off x="6807200" y="572135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6633" name="Rectangle 13"/>
          <p:cNvSpPr>
            <a:spLocks noChangeArrowheads="1"/>
          </p:cNvSpPr>
          <p:nvPr/>
        </p:nvSpPr>
        <p:spPr bwMode="auto">
          <a:xfrm>
            <a:off x="6807200" y="5073650"/>
            <a:ext cx="1346200" cy="6604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6634" name="Rectangle 14"/>
          <p:cNvSpPr>
            <a:spLocks noChangeArrowheads="1"/>
          </p:cNvSpPr>
          <p:nvPr/>
        </p:nvSpPr>
        <p:spPr bwMode="auto">
          <a:xfrm>
            <a:off x="6938656" y="5105401"/>
            <a:ext cx="1048365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Data Link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6635" name="Rectangle 15"/>
          <p:cNvSpPr>
            <a:spLocks noChangeArrowheads="1"/>
          </p:cNvSpPr>
          <p:nvPr/>
        </p:nvSpPr>
        <p:spPr bwMode="auto">
          <a:xfrm>
            <a:off x="7005834" y="5778501"/>
            <a:ext cx="94417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Physical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6636" name="Line 19"/>
          <p:cNvSpPr>
            <a:spLocks noChangeShapeType="1"/>
          </p:cNvSpPr>
          <p:nvPr/>
        </p:nvSpPr>
        <p:spPr bwMode="auto">
          <a:xfrm>
            <a:off x="5386388" y="5467350"/>
            <a:ext cx="1395412" cy="1905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Line 20"/>
          <p:cNvSpPr>
            <a:spLocks noChangeShapeType="1"/>
          </p:cNvSpPr>
          <p:nvPr/>
        </p:nvSpPr>
        <p:spPr bwMode="auto">
          <a:xfrm>
            <a:off x="5346700" y="6140450"/>
            <a:ext cx="1435100" cy="3175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Text Box 21"/>
          <p:cNvSpPr txBox="1">
            <a:spLocks noChangeArrowheads="1"/>
          </p:cNvSpPr>
          <p:nvPr/>
        </p:nvSpPr>
        <p:spPr bwMode="auto">
          <a:xfrm>
            <a:off x="5638800" y="4953001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</a:rPr>
              <a:t>frames</a:t>
            </a:r>
          </a:p>
        </p:txBody>
      </p:sp>
      <p:sp>
        <p:nvSpPr>
          <p:cNvPr id="26639" name="Text Box 22"/>
          <p:cNvSpPr txBox="1">
            <a:spLocks noChangeArrowheads="1"/>
          </p:cNvSpPr>
          <p:nvPr/>
        </p:nvSpPr>
        <p:spPr bwMode="auto">
          <a:xfrm>
            <a:off x="5784850" y="5729288"/>
            <a:ext cx="539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</a:rPr>
              <a:t>bits</a:t>
            </a:r>
          </a:p>
        </p:txBody>
      </p:sp>
    </p:spTree>
    <p:extLst>
      <p:ext uri="{BB962C8B-B14F-4D97-AF65-F5344CB8AC3E}">
        <p14:creationId xmlns:p14="http://schemas.microsoft.com/office/powerpoint/2010/main" val="192313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Network Layer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Transfers </a:t>
            </a:r>
            <a:r>
              <a:rPr lang="en-US" altLang="en-US" i="1" smtClean="0"/>
              <a:t>packets</a:t>
            </a:r>
            <a:r>
              <a:rPr lang="en-US" altLang="en-US" smtClean="0"/>
              <a:t> across multiple links and/or multiple networks</a:t>
            </a:r>
          </a:p>
          <a:p>
            <a:pPr eaLnBrk="1" hangingPunct="1"/>
            <a:r>
              <a:rPr lang="en-US" altLang="en-US" smtClean="0"/>
              <a:t>Addressing must scale to large networks</a:t>
            </a:r>
          </a:p>
          <a:p>
            <a:pPr eaLnBrk="1" hangingPunct="1"/>
            <a:r>
              <a:rPr lang="en-US" altLang="en-US" smtClean="0"/>
              <a:t>Nodes </a:t>
            </a:r>
            <a:r>
              <a:rPr lang="en-US" altLang="en-US" i="1" smtClean="0"/>
              <a:t>jointly</a:t>
            </a:r>
            <a:r>
              <a:rPr lang="en-US" altLang="en-US" smtClean="0"/>
              <a:t> execute routing algorithm to determine paths across the network</a:t>
            </a:r>
          </a:p>
          <a:p>
            <a:pPr eaLnBrk="1" hangingPunct="1"/>
            <a:r>
              <a:rPr lang="en-US" altLang="en-US" smtClean="0"/>
              <a:t>Forwarding transfers packet across a node</a:t>
            </a:r>
          </a:p>
          <a:p>
            <a:pPr eaLnBrk="1" hangingPunct="1"/>
            <a:r>
              <a:rPr lang="en-US" altLang="en-US" smtClean="0"/>
              <a:t>Congestion control to deal with traffic surges</a:t>
            </a:r>
          </a:p>
          <a:p>
            <a:pPr eaLnBrk="1" hangingPunct="1"/>
            <a:r>
              <a:rPr lang="en-US" altLang="en-US" smtClean="0"/>
              <a:t>Connection setup, maintenance, and teardown when connection-based</a:t>
            </a:r>
          </a:p>
        </p:txBody>
      </p:sp>
    </p:spTree>
    <p:extLst>
      <p:ext uri="{BB962C8B-B14F-4D97-AF65-F5344CB8AC3E}">
        <p14:creationId xmlns:p14="http://schemas.microsoft.com/office/powerpoint/2010/main" val="423716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Internetworking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11233355" cy="1295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Internetworking between networks using the same protocols is part of network layer and provides transfer of packets across multiple networks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Gateway (including up to presentation layer) can connect networks using difference protocols. </a:t>
            </a:r>
          </a:p>
        </p:txBody>
      </p:sp>
      <p:sp>
        <p:nvSpPr>
          <p:cNvPr id="28676" name="Rectangle 55"/>
          <p:cNvSpPr>
            <a:spLocks noChangeArrowheads="1"/>
          </p:cNvSpPr>
          <p:nvPr/>
        </p:nvSpPr>
        <p:spPr bwMode="auto">
          <a:xfrm>
            <a:off x="1905001" y="5845176"/>
            <a:ext cx="16287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</a:rPr>
              <a:t>G = gateway H = host</a:t>
            </a:r>
          </a:p>
        </p:txBody>
      </p:sp>
      <p:sp>
        <p:nvSpPr>
          <p:cNvPr id="28677" name="Cloud"/>
          <p:cNvSpPr>
            <a:spLocks noChangeAspect="1" noEditPoints="1" noChangeArrowheads="1"/>
          </p:cNvSpPr>
          <p:nvPr/>
        </p:nvSpPr>
        <p:spPr bwMode="auto">
          <a:xfrm>
            <a:off x="3646488" y="3681414"/>
            <a:ext cx="6069012" cy="24669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Line 57"/>
          <p:cNvSpPr>
            <a:spLocks noChangeShapeType="1"/>
          </p:cNvSpPr>
          <p:nvPr/>
        </p:nvSpPr>
        <p:spPr bwMode="auto">
          <a:xfrm>
            <a:off x="3124200" y="4003676"/>
            <a:ext cx="1277938" cy="506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Line 58"/>
          <p:cNvSpPr>
            <a:spLocks noChangeShapeType="1"/>
          </p:cNvSpPr>
          <p:nvPr/>
        </p:nvSpPr>
        <p:spPr bwMode="auto">
          <a:xfrm flipV="1">
            <a:off x="3609975" y="5438776"/>
            <a:ext cx="1055688" cy="41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Line 59"/>
          <p:cNvSpPr>
            <a:spLocks noChangeShapeType="1"/>
          </p:cNvSpPr>
          <p:nvPr/>
        </p:nvSpPr>
        <p:spPr bwMode="auto">
          <a:xfrm flipH="1">
            <a:off x="6991351" y="3429001"/>
            <a:ext cx="282575" cy="593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Line 60"/>
          <p:cNvSpPr>
            <a:spLocks noChangeShapeType="1"/>
          </p:cNvSpPr>
          <p:nvPr/>
        </p:nvSpPr>
        <p:spPr bwMode="auto">
          <a:xfrm>
            <a:off x="8389939" y="5248276"/>
            <a:ext cx="822325" cy="327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Rectangle 61"/>
          <p:cNvSpPr>
            <a:spLocks noChangeArrowheads="1"/>
          </p:cNvSpPr>
          <p:nvPr/>
        </p:nvSpPr>
        <p:spPr bwMode="auto">
          <a:xfrm>
            <a:off x="6542088" y="4632326"/>
            <a:ext cx="182808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8683" name="Line 62"/>
          <p:cNvSpPr>
            <a:spLocks noChangeShapeType="1"/>
          </p:cNvSpPr>
          <p:nvPr/>
        </p:nvSpPr>
        <p:spPr bwMode="auto">
          <a:xfrm flipV="1">
            <a:off x="5210176" y="4413250"/>
            <a:ext cx="500063" cy="96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Line 63"/>
          <p:cNvSpPr>
            <a:spLocks noChangeShapeType="1"/>
          </p:cNvSpPr>
          <p:nvPr/>
        </p:nvSpPr>
        <p:spPr bwMode="auto">
          <a:xfrm flipV="1">
            <a:off x="5956300" y="4305300"/>
            <a:ext cx="509588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Line 64"/>
          <p:cNvSpPr>
            <a:spLocks noChangeShapeType="1"/>
          </p:cNvSpPr>
          <p:nvPr/>
        </p:nvSpPr>
        <p:spPr bwMode="auto">
          <a:xfrm>
            <a:off x="7215188" y="4400551"/>
            <a:ext cx="131762" cy="163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Line 65"/>
          <p:cNvSpPr>
            <a:spLocks noChangeShapeType="1"/>
          </p:cNvSpPr>
          <p:nvPr/>
        </p:nvSpPr>
        <p:spPr bwMode="auto">
          <a:xfrm>
            <a:off x="7567614" y="4783139"/>
            <a:ext cx="219075" cy="18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Line 66"/>
          <p:cNvSpPr>
            <a:spLocks noChangeShapeType="1"/>
          </p:cNvSpPr>
          <p:nvPr/>
        </p:nvSpPr>
        <p:spPr bwMode="auto">
          <a:xfrm flipH="1">
            <a:off x="7539039" y="5289550"/>
            <a:ext cx="249237" cy="109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8" name="Line 67"/>
          <p:cNvSpPr>
            <a:spLocks noChangeShapeType="1"/>
          </p:cNvSpPr>
          <p:nvPr/>
        </p:nvSpPr>
        <p:spPr bwMode="auto">
          <a:xfrm flipH="1">
            <a:off x="7038975" y="5461000"/>
            <a:ext cx="234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Line 68"/>
          <p:cNvSpPr>
            <a:spLocks noChangeShapeType="1"/>
          </p:cNvSpPr>
          <p:nvPr/>
        </p:nvSpPr>
        <p:spPr bwMode="auto">
          <a:xfrm flipH="1">
            <a:off x="6731000" y="4451351"/>
            <a:ext cx="96838" cy="182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Line 69"/>
          <p:cNvSpPr>
            <a:spLocks noChangeShapeType="1"/>
          </p:cNvSpPr>
          <p:nvPr/>
        </p:nvSpPr>
        <p:spPr bwMode="auto">
          <a:xfrm flipH="1">
            <a:off x="6672264" y="4892675"/>
            <a:ext cx="73025" cy="300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Line 70"/>
          <p:cNvSpPr>
            <a:spLocks noChangeShapeType="1"/>
          </p:cNvSpPr>
          <p:nvPr/>
        </p:nvSpPr>
        <p:spPr bwMode="auto">
          <a:xfrm>
            <a:off x="5121276" y="4741864"/>
            <a:ext cx="30163" cy="109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Line 71"/>
          <p:cNvSpPr>
            <a:spLocks noChangeShapeType="1"/>
          </p:cNvSpPr>
          <p:nvPr/>
        </p:nvSpPr>
        <p:spPr bwMode="auto">
          <a:xfrm>
            <a:off x="5180013" y="5138738"/>
            <a:ext cx="30162" cy="68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Cloud"/>
          <p:cNvSpPr>
            <a:spLocks noChangeAspect="1" noEditPoints="1" noChangeArrowheads="1"/>
          </p:cNvSpPr>
          <p:nvPr/>
        </p:nvSpPr>
        <p:spPr bwMode="auto">
          <a:xfrm>
            <a:off x="4265614" y="4375151"/>
            <a:ext cx="1019175" cy="3968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hlink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4" name="Line 73"/>
          <p:cNvSpPr>
            <a:spLocks noChangeShapeType="1"/>
          </p:cNvSpPr>
          <p:nvPr/>
        </p:nvSpPr>
        <p:spPr bwMode="auto">
          <a:xfrm>
            <a:off x="5956300" y="54356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5" name="Line 74"/>
          <p:cNvSpPr>
            <a:spLocks noChangeShapeType="1"/>
          </p:cNvSpPr>
          <p:nvPr/>
        </p:nvSpPr>
        <p:spPr bwMode="auto">
          <a:xfrm>
            <a:off x="5486400" y="5427663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6" name="Rectangle 75"/>
          <p:cNvSpPr>
            <a:spLocks noChangeArrowheads="1"/>
          </p:cNvSpPr>
          <p:nvPr/>
        </p:nvSpPr>
        <p:spPr bwMode="auto">
          <a:xfrm>
            <a:off x="4437063" y="4425951"/>
            <a:ext cx="734176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chemeClr val="tx1"/>
                </a:solidFill>
              </a:rPr>
              <a:t>Net 1</a:t>
            </a:r>
          </a:p>
        </p:txBody>
      </p:sp>
      <p:sp>
        <p:nvSpPr>
          <p:cNvPr id="28697" name="Rectangle 76"/>
          <p:cNvSpPr>
            <a:spLocks noChangeArrowheads="1"/>
          </p:cNvSpPr>
          <p:nvPr/>
        </p:nvSpPr>
        <p:spPr bwMode="auto">
          <a:xfrm>
            <a:off x="7720013" y="4976814"/>
            <a:ext cx="734176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chemeClr val="tx1"/>
                </a:solidFill>
              </a:rPr>
              <a:t>Net 5</a:t>
            </a:r>
          </a:p>
        </p:txBody>
      </p:sp>
      <p:grpSp>
        <p:nvGrpSpPr>
          <p:cNvPr id="28698" name="Group 77"/>
          <p:cNvGrpSpPr>
            <a:grpSpLocks/>
          </p:cNvGrpSpPr>
          <p:nvPr/>
        </p:nvGrpSpPr>
        <p:grpSpPr bwMode="auto">
          <a:xfrm>
            <a:off x="6342064" y="4033838"/>
            <a:ext cx="1019175" cy="446580"/>
            <a:chOff x="3123" y="1640"/>
            <a:chExt cx="642" cy="487"/>
          </a:xfrm>
        </p:grpSpPr>
        <p:sp>
          <p:nvSpPr>
            <p:cNvPr id="28764" name="Cloud"/>
            <p:cNvSpPr>
              <a:spLocks noChangeAspect="1" noEditPoints="1" noChangeArrowheads="1"/>
            </p:cNvSpPr>
            <p:nvPr/>
          </p:nvSpPr>
          <p:spPr bwMode="auto">
            <a:xfrm>
              <a:off x="3123" y="1640"/>
              <a:ext cx="642" cy="4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61 w 21600"/>
                <a:gd name="T13" fmla="*/ 3242 h 21600"/>
                <a:gd name="T14" fmla="*/ 17092 w 21600"/>
                <a:gd name="T15" fmla="*/ 173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chemeClr val="hlink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5" name="Rectangle 79"/>
            <p:cNvSpPr>
              <a:spLocks noChangeArrowheads="1"/>
            </p:cNvSpPr>
            <p:nvPr/>
          </p:nvSpPr>
          <p:spPr bwMode="auto">
            <a:xfrm>
              <a:off x="3219" y="1727"/>
              <a:ext cx="462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chemeClr val="tx1"/>
                  </a:solidFill>
                </a:rPr>
                <a:t>Net 3</a:t>
              </a:r>
            </a:p>
          </p:txBody>
        </p:sp>
      </p:grpSp>
      <p:sp>
        <p:nvSpPr>
          <p:cNvPr id="28699" name="Rectangle 80"/>
          <p:cNvSpPr>
            <a:spLocks noChangeArrowheads="1"/>
          </p:cNvSpPr>
          <p:nvPr/>
        </p:nvSpPr>
        <p:spPr bwMode="auto">
          <a:xfrm>
            <a:off x="4714875" y="5294314"/>
            <a:ext cx="734176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chemeClr val="tx1"/>
                </a:solidFill>
              </a:rPr>
              <a:t>Net 2</a:t>
            </a:r>
          </a:p>
        </p:txBody>
      </p:sp>
      <p:sp>
        <p:nvSpPr>
          <p:cNvPr id="28700" name="Text Box 81"/>
          <p:cNvSpPr txBox="1">
            <a:spLocks noChangeArrowheads="1"/>
          </p:cNvSpPr>
          <p:nvPr/>
        </p:nvSpPr>
        <p:spPr bwMode="auto">
          <a:xfrm>
            <a:off x="2778125" y="3797300"/>
            <a:ext cx="332142" cy="33855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1"/>
                </a:solidFill>
              </a:rPr>
              <a:t>H</a:t>
            </a:r>
          </a:p>
        </p:txBody>
      </p:sp>
      <p:grpSp>
        <p:nvGrpSpPr>
          <p:cNvPr id="28701" name="Group 82"/>
          <p:cNvGrpSpPr>
            <a:grpSpLocks/>
          </p:cNvGrpSpPr>
          <p:nvPr/>
        </p:nvGrpSpPr>
        <p:grpSpPr bwMode="auto">
          <a:xfrm>
            <a:off x="6316664" y="3876675"/>
            <a:ext cx="1019175" cy="687388"/>
            <a:chOff x="3123" y="1640"/>
            <a:chExt cx="642" cy="433"/>
          </a:xfrm>
        </p:grpSpPr>
        <p:sp>
          <p:nvSpPr>
            <p:cNvPr id="28762" name="Cloud"/>
            <p:cNvSpPr>
              <a:spLocks noChangeAspect="1" noEditPoints="1" noChangeArrowheads="1"/>
            </p:cNvSpPr>
            <p:nvPr/>
          </p:nvSpPr>
          <p:spPr bwMode="auto">
            <a:xfrm>
              <a:off x="3123" y="1640"/>
              <a:ext cx="642" cy="4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61 w 21600"/>
                <a:gd name="T13" fmla="*/ 3242 h 21600"/>
                <a:gd name="T14" fmla="*/ 17092 w 21600"/>
                <a:gd name="T15" fmla="*/ 173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folHlink"/>
            </a:solidFill>
            <a:ln w="12700">
              <a:solidFill>
                <a:schemeClr val="hlink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763" name="Rectangle 84"/>
            <p:cNvSpPr>
              <a:spLocks noChangeArrowheads="1"/>
            </p:cNvSpPr>
            <p:nvPr/>
          </p:nvSpPr>
          <p:spPr bwMode="auto">
            <a:xfrm>
              <a:off x="3219" y="1727"/>
              <a:ext cx="462" cy="23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chemeClr val="bg1"/>
                  </a:solidFill>
                </a:rPr>
                <a:t>Net 3</a:t>
              </a:r>
            </a:p>
          </p:txBody>
        </p:sp>
      </p:grpSp>
      <p:sp>
        <p:nvSpPr>
          <p:cNvPr id="28702" name="Text Box 85"/>
          <p:cNvSpPr txBox="1">
            <a:spLocks noChangeArrowheads="1"/>
          </p:cNvSpPr>
          <p:nvPr/>
        </p:nvSpPr>
        <p:spPr bwMode="auto">
          <a:xfrm>
            <a:off x="5648325" y="4256089"/>
            <a:ext cx="324128" cy="30777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8703" name="Text Box 86"/>
          <p:cNvSpPr txBox="1">
            <a:spLocks noChangeArrowheads="1"/>
          </p:cNvSpPr>
          <p:nvPr/>
        </p:nvSpPr>
        <p:spPr bwMode="auto">
          <a:xfrm>
            <a:off x="3248025" y="5321300"/>
            <a:ext cx="332142" cy="33855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28704" name="Text Box 87"/>
          <p:cNvSpPr txBox="1">
            <a:spLocks noChangeArrowheads="1"/>
          </p:cNvSpPr>
          <p:nvPr/>
        </p:nvSpPr>
        <p:spPr bwMode="auto">
          <a:xfrm>
            <a:off x="7083425" y="3048000"/>
            <a:ext cx="332142" cy="33855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28705" name="Text Box 88"/>
          <p:cNvSpPr txBox="1">
            <a:spLocks noChangeArrowheads="1"/>
          </p:cNvSpPr>
          <p:nvPr/>
        </p:nvSpPr>
        <p:spPr bwMode="auto">
          <a:xfrm>
            <a:off x="9229725" y="5461000"/>
            <a:ext cx="332142" cy="33855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28706" name="Text Box 89"/>
          <p:cNvSpPr txBox="1">
            <a:spLocks noChangeArrowheads="1"/>
          </p:cNvSpPr>
          <p:nvPr/>
        </p:nvSpPr>
        <p:spPr bwMode="auto">
          <a:xfrm>
            <a:off x="6588125" y="4687889"/>
            <a:ext cx="324128" cy="30777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8707" name="Text Box 90"/>
          <p:cNvSpPr txBox="1">
            <a:spLocks noChangeArrowheads="1"/>
          </p:cNvSpPr>
          <p:nvPr/>
        </p:nvSpPr>
        <p:spPr bwMode="auto">
          <a:xfrm>
            <a:off x="7286625" y="4510089"/>
            <a:ext cx="324128" cy="30777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8708" name="Text Box 91"/>
          <p:cNvSpPr txBox="1">
            <a:spLocks noChangeArrowheads="1"/>
          </p:cNvSpPr>
          <p:nvPr/>
        </p:nvSpPr>
        <p:spPr bwMode="auto">
          <a:xfrm>
            <a:off x="7248525" y="5297489"/>
            <a:ext cx="324128" cy="30777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8709" name="Text Box 92"/>
          <p:cNvSpPr txBox="1">
            <a:spLocks noChangeArrowheads="1"/>
          </p:cNvSpPr>
          <p:nvPr/>
        </p:nvSpPr>
        <p:spPr bwMode="auto">
          <a:xfrm>
            <a:off x="5673725" y="5284789"/>
            <a:ext cx="324128" cy="30777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8710" name="Text Box 93"/>
          <p:cNvSpPr txBox="1">
            <a:spLocks noChangeArrowheads="1"/>
          </p:cNvSpPr>
          <p:nvPr/>
        </p:nvSpPr>
        <p:spPr bwMode="auto">
          <a:xfrm>
            <a:off x="5026025" y="4814889"/>
            <a:ext cx="324128" cy="30777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chemeClr val="tx1"/>
                </a:solidFill>
              </a:rPr>
              <a:t>G</a:t>
            </a:r>
          </a:p>
        </p:txBody>
      </p:sp>
      <p:grpSp>
        <p:nvGrpSpPr>
          <p:cNvPr id="28711" name="Group 94"/>
          <p:cNvGrpSpPr>
            <a:grpSpLocks/>
          </p:cNvGrpSpPr>
          <p:nvPr/>
        </p:nvGrpSpPr>
        <p:grpSpPr bwMode="auto">
          <a:xfrm>
            <a:off x="4246564" y="4181475"/>
            <a:ext cx="1019175" cy="687388"/>
            <a:chOff x="3123" y="1640"/>
            <a:chExt cx="642" cy="433"/>
          </a:xfrm>
        </p:grpSpPr>
        <p:sp>
          <p:nvSpPr>
            <p:cNvPr id="28760" name="Cloud"/>
            <p:cNvSpPr>
              <a:spLocks noChangeAspect="1" noEditPoints="1" noChangeArrowheads="1"/>
            </p:cNvSpPr>
            <p:nvPr/>
          </p:nvSpPr>
          <p:spPr bwMode="auto">
            <a:xfrm>
              <a:off x="3123" y="1640"/>
              <a:ext cx="642" cy="4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61 w 21600"/>
                <a:gd name="T13" fmla="*/ 3242 h 21600"/>
                <a:gd name="T14" fmla="*/ 17092 w 21600"/>
                <a:gd name="T15" fmla="*/ 173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folHlink"/>
            </a:solidFill>
            <a:ln w="12700">
              <a:solidFill>
                <a:schemeClr val="hlink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761" name="Rectangle 96"/>
            <p:cNvSpPr>
              <a:spLocks noChangeArrowheads="1"/>
            </p:cNvSpPr>
            <p:nvPr/>
          </p:nvSpPr>
          <p:spPr bwMode="auto">
            <a:xfrm>
              <a:off x="3219" y="1727"/>
              <a:ext cx="462" cy="23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dirty="0">
                  <a:solidFill>
                    <a:schemeClr val="bg1"/>
                  </a:solidFill>
                </a:rPr>
                <a:t>Net 1</a:t>
              </a:r>
            </a:p>
          </p:txBody>
        </p:sp>
      </p:grpSp>
      <p:grpSp>
        <p:nvGrpSpPr>
          <p:cNvPr id="28712" name="Group 97"/>
          <p:cNvGrpSpPr>
            <a:grpSpLocks/>
          </p:cNvGrpSpPr>
          <p:nvPr/>
        </p:nvGrpSpPr>
        <p:grpSpPr bwMode="auto">
          <a:xfrm>
            <a:off x="4564064" y="5197475"/>
            <a:ext cx="1019175" cy="687388"/>
            <a:chOff x="3123" y="1640"/>
            <a:chExt cx="642" cy="433"/>
          </a:xfrm>
        </p:grpSpPr>
        <p:sp>
          <p:nvSpPr>
            <p:cNvPr id="28758" name="Cloud"/>
            <p:cNvSpPr>
              <a:spLocks noChangeAspect="1" noEditPoints="1" noChangeArrowheads="1"/>
            </p:cNvSpPr>
            <p:nvPr/>
          </p:nvSpPr>
          <p:spPr bwMode="auto">
            <a:xfrm>
              <a:off x="3123" y="1640"/>
              <a:ext cx="642" cy="4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61 w 21600"/>
                <a:gd name="T13" fmla="*/ 3242 h 21600"/>
                <a:gd name="T14" fmla="*/ 17092 w 21600"/>
                <a:gd name="T15" fmla="*/ 173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folHlink"/>
            </a:solidFill>
            <a:ln w="12700">
              <a:solidFill>
                <a:schemeClr val="hlink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759" name="Rectangle 99"/>
            <p:cNvSpPr>
              <a:spLocks noChangeArrowheads="1"/>
            </p:cNvSpPr>
            <p:nvPr/>
          </p:nvSpPr>
          <p:spPr bwMode="auto">
            <a:xfrm>
              <a:off x="3219" y="1727"/>
              <a:ext cx="462" cy="23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chemeClr val="bg1"/>
                  </a:solidFill>
                </a:rPr>
                <a:t>Net 2</a:t>
              </a:r>
            </a:p>
          </p:txBody>
        </p:sp>
      </p:grpSp>
      <p:grpSp>
        <p:nvGrpSpPr>
          <p:cNvPr id="28713" name="Group 100"/>
          <p:cNvGrpSpPr>
            <a:grpSpLocks/>
          </p:cNvGrpSpPr>
          <p:nvPr/>
        </p:nvGrpSpPr>
        <p:grpSpPr bwMode="auto">
          <a:xfrm>
            <a:off x="6126164" y="5121275"/>
            <a:ext cx="1019175" cy="687388"/>
            <a:chOff x="3123" y="1640"/>
            <a:chExt cx="642" cy="433"/>
          </a:xfrm>
        </p:grpSpPr>
        <p:sp>
          <p:nvSpPr>
            <p:cNvPr id="28756" name="Cloud"/>
            <p:cNvSpPr>
              <a:spLocks noChangeAspect="1" noEditPoints="1" noChangeArrowheads="1"/>
            </p:cNvSpPr>
            <p:nvPr/>
          </p:nvSpPr>
          <p:spPr bwMode="auto">
            <a:xfrm>
              <a:off x="3123" y="1640"/>
              <a:ext cx="642" cy="4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61 w 21600"/>
                <a:gd name="T13" fmla="*/ 3242 h 21600"/>
                <a:gd name="T14" fmla="*/ 17092 w 21600"/>
                <a:gd name="T15" fmla="*/ 173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folHlink"/>
            </a:solidFill>
            <a:ln w="12700">
              <a:solidFill>
                <a:schemeClr val="hlink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757" name="Rectangle 102"/>
            <p:cNvSpPr>
              <a:spLocks noChangeArrowheads="1"/>
            </p:cNvSpPr>
            <p:nvPr/>
          </p:nvSpPr>
          <p:spPr bwMode="auto">
            <a:xfrm>
              <a:off x="3219" y="1727"/>
              <a:ext cx="462" cy="23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chemeClr val="bg1"/>
                  </a:solidFill>
                </a:rPr>
                <a:t>Net 4</a:t>
              </a:r>
            </a:p>
          </p:txBody>
        </p:sp>
      </p:grpSp>
      <p:grpSp>
        <p:nvGrpSpPr>
          <p:cNvPr id="28714" name="Group 103"/>
          <p:cNvGrpSpPr>
            <a:grpSpLocks/>
          </p:cNvGrpSpPr>
          <p:nvPr/>
        </p:nvGrpSpPr>
        <p:grpSpPr bwMode="auto">
          <a:xfrm>
            <a:off x="7650164" y="4778375"/>
            <a:ext cx="1019175" cy="687388"/>
            <a:chOff x="3123" y="1640"/>
            <a:chExt cx="642" cy="433"/>
          </a:xfrm>
        </p:grpSpPr>
        <p:sp>
          <p:nvSpPr>
            <p:cNvPr id="28754" name="Cloud"/>
            <p:cNvSpPr>
              <a:spLocks noChangeAspect="1" noEditPoints="1" noChangeArrowheads="1"/>
            </p:cNvSpPr>
            <p:nvPr/>
          </p:nvSpPr>
          <p:spPr bwMode="auto">
            <a:xfrm>
              <a:off x="3123" y="1640"/>
              <a:ext cx="642" cy="4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61 w 21600"/>
                <a:gd name="T13" fmla="*/ 3242 h 21600"/>
                <a:gd name="T14" fmla="*/ 17092 w 21600"/>
                <a:gd name="T15" fmla="*/ 173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folHlink"/>
            </a:solidFill>
            <a:ln w="12700">
              <a:solidFill>
                <a:schemeClr val="hlink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755" name="Rectangle 105"/>
            <p:cNvSpPr>
              <a:spLocks noChangeArrowheads="1"/>
            </p:cNvSpPr>
            <p:nvPr/>
          </p:nvSpPr>
          <p:spPr bwMode="auto">
            <a:xfrm>
              <a:off x="3219" y="1727"/>
              <a:ext cx="462" cy="23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chemeClr val="bg1"/>
                  </a:solidFill>
                </a:rPr>
                <a:t>Net 5</a:t>
              </a:r>
            </a:p>
          </p:txBody>
        </p:sp>
      </p:grpSp>
      <p:sp>
        <p:nvSpPr>
          <p:cNvPr id="466027" name="AutoShape 107"/>
          <p:cNvSpPr>
            <a:spLocks noChangeArrowheads="1"/>
          </p:cNvSpPr>
          <p:nvPr/>
        </p:nvSpPr>
        <p:spPr bwMode="auto">
          <a:xfrm>
            <a:off x="2359025" y="1066800"/>
            <a:ext cx="3962400" cy="2209800"/>
          </a:xfrm>
          <a:prstGeom prst="wedgeRectCallout">
            <a:avLst>
              <a:gd name="adj1" fmla="val 11699"/>
              <a:gd name="adj2" fmla="val 101866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chemeClr val="tx1"/>
              </a:solidFill>
            </a:endParaRPr>
          </a:p>
        </p:txBody>
      </p:sp>
      <p:grpSp>
        <p:nvGrpSpPr>
          <p:cNvPr id="8" name="Group 108"/>
          <p:cNvGrpSpPr>
            <a:grpSpLocks/>
          </p:cNvGrpSpPr>
          <p:nvPr/>
        </p:nvGrpSpPr>
        <p:grpSpPr bwMode="auto">
          <a:xfrm>
            <a:off x="2743200" y="1600201"/>
            <a:ext cx="3200400" cy="1597025"/>
            <a:chOff x="3349" y="2316"/>
            <a:chExt cx="1991" cy="1102"/>
          </a:xfrm>
        </p:grpSpPr>
        <p:sp>
          <p:nvSpPr>
            <p:cNvPr id="28739" name="Rectangle 109"/>
            <p:cNvSpPr>
              <a:spLocks noChangeArrowheads="1"/>
            </p:cNvSpPr>
            <p:nvPr/>
          </p:nvSpPr>
          <p:spPr bwMode="auto">
            <a:xfrm>
              <a:off x="3819" y="2316"/>
              <a:ext cx="940" cy="20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8740" name="Text Box 110"/>
            <p:cNvSpPr txBox="1">
              <a:spLocks noChangeArrowheads="1"/>
            </p:cNvSpPr>
            <p:nvPr/>
          </p:nvSpPr>
          <p:spPr bwMode="auto">
            <a:xfrm>
              <a:off x="3810" y="2389"/>
              <a:ext cx="105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>
                  <a:solidFill>
                    <a:schemeClr val="tx1"/>
                  </a:solidFill>
                  <a:latin typeface="Times New Roman" panose="02020603050405020304" pitchFamily="18" charset="0"/>
                  <a:sym typeface="Wingdings" panose="05000000000000000000" pitchFamily="2" charset="2"/>
                </a:rPr>
                <a:t>                 </a:t>
              </a:r>
              <a:endParaRPr lang="en-US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741" name="Arc 111"/>
            <p:cNvSpPr>
              <a:spLocks/>
            </p:cNvSpPr>
            <p:nvPr/>
          </p:nvSpPr>
          <p:spPr bwMode="auto">
            <a:xfrm>
              <a:off x="3895" y="2364"/>
              <a:ext cx="152" cy="67"/>
            </a:xfrm>
            <a:custGeom>
              <a:avLst/>
              <a:gdLst>
                <a:gd name="T0" fmla="*/ 0 w 43200"/>
                <a:gd name="T1" fmla="*/ 0 h 23597"/>
                <a:gd name="T2" fmla="*/ 0 w 43200"/>
                <a:gd name="T3" fmla="*/ 0 h 23597"/>
                <a:gd name="T4" fmla="*/ 0 w 43200"/>
                <a:gd name="T5" fmla="*/ 0 h 2359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597"/>
                <a:gd name="T11" fmla="*/ 43200 w 43200"/>
                <a:gd name="T12" fmla="*/ 23597 h 235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597" fill="none" extrusionOk="0">
                  <a:moveTo>
                    <a:pt x="92" y="23597"/>
                  </a:moveTo>
                  <a:cubicBezTo>
                    <a:pt x="30" y="22933"/>
                    <a:pt x="0" y="222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256"/>
                    <a:pt x="43170" y="22913"/>
                    <a:pt x="43110" y="23567"/>
                  </a:cubicBezTo>
                </a:path>
                <a:path w="43200" h="23597" stroke="0" extrusionOk="0">
                  <a:moveTo>
                    <a:pt x="92" y="23597"/>
                  </a:moveTo>
                  <a:cubicBezTo>
                    <a:pt x="30" y="22933"/>
                    <a:pt x="0" y="222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256"/>
                    <a:pt x="43170" y="22913"/>
                    <a:pt x="43110" y="23567"/>
                  </a:cubicBezTo>
                  <a:lnTo>
                    <a:pt x="21600" y="21600"/>
                  </a:lnTo>
                  <a:lnTo>
                    <a:pt x="92" y="23597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2" name="Arc 112"/>
            <p:cNvSpPr>
              <a:spLocks/>
            </p:cNvSpPr>
            <p:nvPr/>
          </p:nvSpPr>
          <p:spPr bwMode="auto">
            <a:xfrm>
              <a:off x="4206" y="2365"/>
              <a:ext cx="152" cy="67"/>
            </a:xfrm>
            <a:custGeom>
              <a:avLst/>
              <a:gdLst>
                <a:gd name="T0" fmla="*/ 0 w 43200"/>
                <a:gd name="T1" fmla="*/ 0 h 23597"/>
                <a:gd name="T2" fmla="*/ 0 w 43200"/>
                <a:gd name="T3" fmla="*/ 0 h 23597"/>
                <a:gd name="T4" fmla="*/ 0 w 43200"/>
                <a:gd name="T5" fmla="*/ 0 h 2359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597"/>
                <a:gd name="T11" fmla="*/ 43200 w 43200"/>
                <a:gd name="T12" fmla="*/ 23597 h 235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597" fill="none" extrusionOk="0">
                  <a:moveTo>
                    <a:pt x="92" y="23597"/>
                  </a:moveTo>
                  <a:cubicBezTo>
                    <a:pt x="30" y="22933"/>
                    <a:pt x="0" y="222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256"/>
                    <a:pt x="43170" y="22913"/>
                    <a:pt x="43110" y="23567"/>
                  </a:cubicBezTo>
                </a:path>
                <a:path w="43200" h="23597" stroke="0" extrusionOk="0">
                  <a:moveTo>
                    <a:pt x="92" y="23597"/>
                  </a:moveTo>
                  <a:cubicBezTo>
                    <a:pt x="30" y="22933"/>
                    <a:pt x="0" y="222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256"/>
                    <a:pt x="43170" y="22913"/>
                    <a:pt x="43110" y="23567"/>
                  </a:cubicBezTo>
                  <a:lnTo>
                    <a:pt x="21600" y="21600"/>
                  </a:lnTo>
                  <a:lnTo>
                    <a:pt x="92" y="23597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3" name="Arc 113"/>
            <p:cNvSpPr>
              <a:spLocks/>
            </p:cNvSpPr>
            <p:nvPr/>
          </p:nvSpPr>
          <p:spPr bwMode="auto">
            <a:xfrm>
              <a:off x="4051" y="2372"/>
              <a:ext cx="152" cy="68"/>
            </a:xfrm>
            <a:custGeom>
              <a:avLst/>
              <a:gdLst>
                <a:gd name="T0" fmla="*/ 0 w 43200"/>
                <a:gd name="T1" fmla="*/ 0 h 23597"/>
                <a:gd name="T2" fmla="*/ 0 w 43200"/>
                <a:gd name="T3" fmla="*/ 0 h 23597"/>
                <a:gd name="T4" fmla="*/ 0 w 43200"/>
                <a:gd name="T5" fmla="*/ 0 h 2359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597"/>
                <a:gd name="T11" fmla="*/ 43200 w 43200"/>
                <a:gd name="T12" fmla="*/ 23597 h 235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597" fill="none" extrusionOk="0">
                  <a:moveTo>
                    <a:pt x="92" y="23597"/>
                  </a:moveTo>
                  <a:cubicBezTo>
                    <a:pt x="30" y="22933"/>
                    <a:pt x="0" y="222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256"/>
                    <a:pt x="43170" y="22913"/>
                    <a:pt x="43110" y="23567"/>
                  </a:cubicBezTo>
                </a:path>
                <a:path w="43200" h="23597" stroke="0" extrusionOk="0">
                  <a:moveTo>
                    <a:pt x="92" y="23597"/>
                  </a:moveTo>
                  <a:cubicBezTo>
                    <a:pt x="30" y="22933"/>
                    <a:pt x="0" y="222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256"/>
                    <a:pt x="43170" y="22913"/>
                    <a:pt x="43110" y="23567"/>
                  </a:cubicBezTo>
                  <a:lnTo>
                    <a:pt x="21600" y="21600"/>
                  </a:lnTo>
                  <a:lnTo>
                    <a:pt x="92" y="23597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4" name="Arc 114"/>
            <p:cNvSpPr>
              <a:spLocks/>
            </p:cNvSpPr>
            <p:nvPr/>
          </p:nvSpPr>
          <p:spPr bwMode="auto">
            <a:xfrm>
              <a:off x="4360" y="2366"/>
              <a:ext cx="152" cy="68"/>
            </a:xfrm>
            <a:custGeom>
              <a:avLst/>
              <a:gdLst>
                <a:gd name="T0" fmla="*/ 0 w 43200"/>
                <a:gd name="T1" fmla="*/ 0 h 23597"/>
                <a:gd name="T2" fmla="*/ 0 w 43200"/>
                <a:gd name="T3" fmla="*/ 0 h 23597"/>
                <a:gd name="T4" fmla="*/ 0 w 43200"/>
                <a:gd name="T5" fmla="*/ 0 h 2359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597"/>
                <a:gd name="T11" fmla="*/ 43200 w 43200"/>
                <a:gd name="T12" fmla="*/ 23597 h 235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597" fill="none" extrusionOk="0">
                  <a:moveTo>
                    <a:pt x="92" y="23597"/>
                  </a:moveTo>
                  <a:cubicBezTo>
                    <a:pt x="30" y="22933"/>
                    <a:pt x="0" y="222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256"/>
                    <a:pt x="43170" y="22913"/>
                    <a:pt x="43110" y="23567"/>
                  </a:cubicBezTo>
                </a:path>
                <a:path w="43200" h="23597" stroke="0" extrusionOk="0">
                  <a:moveTo>
                    <a:pt x="92" y="23597"/>
                  </a:moveTo>
                  <a:cubicBezTo>
                    <a:pt x="30" y="22933"/>
                    <a:pt x="0" y="222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256"/>
                    <a:pt x="43170" y="22913"/>
                    <a:pt x="43110" y="23567"/>
                  </a:cubicBezTo>
                  <a:lnTo>
                    <a:pt x="21600" y="21600"/>
                  </a:lnTo>
                  <a:lnTo>
                    <a:pt x="92" y="23597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5" name="Arc 115"/>
            <p:cNvSpPr>
              <a:spLocks/>
            </p:cNvSpPr>
            <p:nvPr/>
          </p:nvSpPr>
          <p:spPr bwMode="auto">
            <a:xfrm>
              <a:off x="4518" y="2360"/>
              <a:ext cx="152" cy="67"/>
            </a:xfrm>
            <a:custGeom>
              <a:avLst/>
              <a:gdLst>
                <a:gd name="T0" fmla="*/ 0 w 43200"/>
                <a:gd name="T1" fmla="*/ 0 h 23597"/>
                <a:gd name="T2" fmla="*/ 0 w 43200"/>
                <a:gd name="T3" fmla="*/ 0 h 23597"/>
                <a:gd name="T4" fmla="*/ 0 w 43200"/>
                <a:gd name="T5" fmla="*/ 0 h 2359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597"/>
                <a:gd name="T11" fmla="*/ 43200 w 43200"/>
                <a:gd name="T12" fmla="*/ 23597 h 235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597" fill="none" extrusionOk="0">
                  <a:moveTo>
                    <a:pt x="92" y="23597"/>
                  </a:moveTo>
                  <a:cubicBezTo>
                    <a:pt x="30" y="22933"/>
                    <a:pt x="0" y="222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256"/>
                    <a:pt x="43170" y="22913"/>
                    <a:pt x="43110" y="23567"/>
                  </a:cubicBezTo>
                </a:path>
                <a:path w="43200" h="23597" stroke="0" extrusionOk="0">
                  <a:moveTo>
                    <a:pt x="92" y="23597"/>
                  </a:moveTo>
                  <a:cubicBezTo>
                    <a:pt x="30" y="22933"/>
                    <a:pt x="0" y="222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256"/>
                    <a:pt x="43170" y="22913"/>
                    <a:pt x="43110" y="23567"/>
                  </a:cubicBezTo>
                  <a:lnTo>
                    <a:pt x="21600" y="21600"/>
                  </a:lnTo>
                  <a:lnTo>
                    <a:pt x="92" y="23597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8746" name="Object 116"/>
            <p:cNvGraphicFramePr>
              <a:graphicFrameLocks noChangeAspect="1"/>
            </p:cNvGraphicFramePr>
            <p:nvPr/>
          </p:nvGraphicFramePr>
          <p:xfrm>
            <a:off x="4943" y="2694"/>
            <a:ext cx="397" cy="5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3" name="Clip" r:id="rId3" imgW="2046118" imgH="2861953" progId="MS_ClipArt_Gallery.2">
                    <p:embed/>
                  </p:oleObj>
                </mc:Choice>
                <mc:Fallback>
                  <p:oleObj name="Clip" r:id="rId3" imgW="2046118" imgH="2861953" progId="MS_ClipArt_Gallery.2">
                    <p:embed/>
                    <p:pic>
                      <p:nvPicPr>
                        <p:cNvPr id="28746" name="Object 1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3" y="2694"/>
                          <a:ext cx="397" cy="5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747" name="Freeform 117"/>
            <p:cNvSpPr>
              <a:spLocks/>
            </p:cNvSpPr>
            <p:nvPr/>
          </p:nvSpPr>
          <p:spPr bwMode="auto">
            <a:xfrm>
              <a:off x="3620" y="2460"/>
              <a:ext cx="280" cy="568"/>
            </a:xfrm>
            <a:custGeom>
              <a:avLst/>
              <a:gdLst>
                <a:gd name="T0" fmla="*/ 4 w 569"/>
                <a:gd name="T1" fmla="*/ 0 h 1254"/>
                <a:gd name="T2" fmla="*/ 3 w 569"/>
                <a:gd name="T3" fmla="*/ 2 h 1254"/>
                <a:gd name="T4" fmla="*/ 1 w 569"/>
                <a:gd name="T5" fmla="*/ 4 h 1254"/>
                <a:gd name="T6" fmla="*/ 0 w 569"/>
                <a:gd name="T7" fmla="*/ 5 h 12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9"/>
                <a:gd name="T13" fmla="*/ 0 h 1254"/>
                <a:gd name="T14" fmla="*/ 569 w 569"/>
                <a:gd name="T15" fmla="*/ 1254 h 12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9" h="1254">
                  <a:moveTo>
                    <a:pt x="569" y="0"/>
                  </a:moveTo>
                  <a:cubicBezTo>
                    <a:pt x="563" y="203"/>
                    <a:pt x="557" y="406"/>
                    <a:pt x="506" y="576"/>
                  </a:cubicBezTo>
                  <a:cubicBezTo>
                    <a:pt x="455" y="746"/>
                    <a:pt x="349" y="908"/>
                    <a:pt x="265" y="1021"/>
                  </a:cubicBezTo>
                  <a:cubicBezTo>
                    <a:pt x="181" y="1134"/>
                    <a:pt x="51" y="1210"/>
                    <a:pt x="0" y="1254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8" name="Freeform 118"/>
            <p:cNvSpPr>
              <a:spLocks/>
            </p:cNvSpPr>
            <p:nvPr/>
          </p:nvSpPr>
          <p:spPr bwMode="auto">
            <a:xfrm flipH="1">
              <a:off x="4669" y="2451"/>
              <a:ext cx="279" cy="567"/>
            </a:xfrm>
            <a:custGeom>
              <a:avLst/>
              <a:gdLst>
                <a:gd name="T0" fmla="*/ 4 w 569"/>
                <a:gd name="T1" fmla="*/ 0 h 1254"/>
                <a:gd name="T2" fmla="*/ 3 w 569"/>
                <a:gd name="T3" fmla="*/ 2 h 1254"/>
                <a:gd name="T4" fmla="*/ 1 w 569"/>
                <a:gd name="T5" fmla="*/ 4 h 1254"/>
                <a:gd name="T6" fmla="*/ 0 w 569"/>
                <a:gd name="T7" fmla="*/ 5 h 12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9"/>
                <a:gd name="T13" fmla="*/ 0 h 1254"/>
                <a:gd name="T14" fmla="*/ 569 w 569"/>
                <a:gd name="T15" fmla="*/ 1254 h 12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9" h="1254">
                  <a:moveTo>
                    <a:pt x="569" y="0"/>
                  </a:moveTo>
                  <a:cubicBezTo>
                    <a:pt x="563" y="203"/>
                    <a:pt x="557" y="406"/>
                    <a:pt x="506" y="576"/>
                  </a:cubicBezTo>
                  <a:cubicBezTo>
                    <a:pt x="455" y="746"/>
                    <a:pt x="349" y="908"/>
                    <a:pt x="265" y="1021"/>
                  </a:cubicBezTo>
                  <a:cubicBezTo>
                    <a:pt x="181" y="1134"/>
                    <a:pt x="51" y="1210"/>
                    <a:pt x="0" y="1254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9" name="Freeform 119"/>
            <p:cNvSpPr>
              <a:spLocks/>
            </p:cNvSpPr>
            <p:nvPr/>
          </p:nvSpPr>
          <p:spPr bwMode="auto">
            <a:xfrm>
              <a:off x="4499" y="2480"/>
              <a:ext cx="59" cy="624"/>
            </a:xfrm>
            <a:custGeom>
              <a:avLst/>
              <a:gdLst>
                <a:gd name="T0" fmla="*/ 1 w 118"/>
                <a:gd name="T1" fmla="*/ 0 h 1380"/>
                <a:gd name="T2" fmla="*/ 1 w 118"/>
                <a:gd name="T3" fmla="*/ 3 h 1380"/>
                <a:gd name="T4" fmla="*/ 1 w 118"/>
                <a:gd name="T5" fmla="*/ 5 h 1380"/>
                <a:gd name="T6" fmla="*/ 0 60000 65536"/>
                <a:gd name="T7" fmla="*/ 0 60000 65536"/>
                <a:gd name="T8" fmla="*/ 0 60000 65536"/>
                <a:gd name="T9" fmla="*/ 0 w 118"/>
                <a:gd name="T10" fmla="*/ 0 h 1380"/>
                <a:gd name="T11" fmla="*/ 118 w 118"/>
                <a:gd name="T12" fmla="*/ 1380 h 13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8" h="1380">
                  <a:moveTo>
                    <a:pt x="17" y="0"/>
                  </a:moveTo>
                  <a:cubicBezTo>
                    <a:pt x="8" y="255"/>
                    <a:pt x="0" y="511"/>
                    <a:pt x="17" y="741"/>
                  </a:cubicBezTo>
                  <a:cubicBezTo>
                    <a:pt x="34" y="971"/>
                    <a:pt x="76" y="1175"/>
                    <a:pt x="118" y="138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8750" name="Object 120"/>
            <p:cNvGraphicFramePr>
              <a:graphicFrameLocks noChangeAspect="1"/>
            </p:cNvGraphicFramePr>
            <p:nvPr/>
          </p:nvGraphicFramePr>
          <p:xfrm>
            <a:off x="3349" y="2886"/>
            <a:ext cx="511" cy="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4" name="Clip" r:id="rId5" imgW="963882" imgH="694103" progId="MS_ClipArt_Gallery.2">
                    <p:embed/>
                  </p:oleObj>
                </mc:Choice>
                <mc:Fallback>
                  <p:oleObj name="Clip" r:id="rId5" imgW="963882" imgH="694103" progId="MS_ClipArt_Gallery.2">
                    <p:embed/>
                    <p:pic>
                      <p:nvPicPr>
                        <p:cNvPr id="28750" name="Object 1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9" y="2886"/>
                          <a:ext cx="511" cy="3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751" name="Object 121"/>
            <p:cNvGraphicFramePr>
              <a:graphicFrameLocks noChangeAspect="1"/>
            </p:cNvGraphicFramePr>
            <p:nvPr/>
          </p:nvGraphicFramePr>
          <p:xfrm>
            <a:off x="4431" y="3044"/>
            <a:ext cx="457" cy="3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5" name="Clip" r:id="rId7" imgW="936139" imgH="845107" progId="MS_ClipArt_Gallery.2">
                    <p:embed/>
                  </p:oleObj>
                </mc:Choice>
                <mc:Fallback>
                  <p:oleObj name="Clip" r:id="rId7" imgW="936139" imgH="845107" progId="MS_ClipArt_Gallery.2">
                    <p:embed/>
                    <p:pic>
                      <p:nvPicPr>
                        <p:cNvPr id="28751" name="Object 1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1" y="3044"/>
                          <a:ext cx="457" cy="3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752" name="Freeform 122"/>
            <p:cNvSpPr>
              <a:spLocks/>
            </p:cNvSpPr>
            <p:nvPr/>
          </p:nvSpPr>
          <p:spPr bwMode="auto">
            <a:xfrm>
              <a:off x="4071" y="2487"/>
              <a:ext cx="280" cy="567"/>
            </a:xfrm>
            <a:custGeom>
              <a:avLst/>
              <a:gdLst>
                <a:gd name="T0" fmla="*/ 4 w 569"/>
                <a:gd name="T1" fmla="*/ 0 h 1254"/>
                <a:gd name="T2" fmla="*/ 3 w 569"/>
                <a:gd name="T3" fmla="*/ 2 h 1254"/>
                <a:gd name="T4" fmla="*/ 1 w 569"/>
                <a:gd name="T5" fmla="*/ 4 h 1254"/>
                <a:gd name="T6" fmla="*/ 0 w 569"/>
                <a:gd name="T7" fmla="*/ 5 h 12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9"/>
                <a:gd name="T13" fmla="*/ 0 h 1254"/>
                <a:gd name="T14" fmla="*/ 569 w 569"/>
                <a:gd name="T15" fmla="*/ 1254 h 12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9" h="1254">
                  <a:moveTo>
                    <a:pt x="569" y="0"/>
                  </a:moveTo>
                  <a:cubicBezTo>
                    <a:pt x="563" y="203"/>
                    <a:pt x="557" y="406"/>
                    <a:pt x="506" y="576"/>
                  </a:cubicBezTo>
                  <a:cubicBezTo>
                    <a:pt x="455" y="746"/>
                    <a:pt x="349" y="908"/>
                    <a:pt x="265" y="1021"/>
                  </a:cubicBezTo>
                  <a:cubicBezTo>
                    <a:pt x="181" y="1134"/>
                    <a:pt x="51" y="1210"/>
                    <a:pt x="0" y="1254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8753" name="Object 123"/>
            <p:cNvGraphicFramePr>
              <a:graphicFrameLocks noChangeAspect="1"/>
            </p:cNvGraphicFramePr>
            <p:nvPr/>
          </p:nvGraphicFramePr>
          <p:xfrm>
            <a:off x="3836" y="3030"/>
            <a:ext cx="457" cy="3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6" name="Clip" r:id="rId9" imgW="936139" imgH="845107" progId="MS_ClipArt_Gallery.2">
                    <p:embed/>
                  </p:oleObj>
                </mc:Choice>
                <mc:Fallback>
                  <p:oleObj name="Clip" r:id="rId9" imgW="936139" imgH="845107" progId="MS_ClipArt_Gallery.2">
                    <p:embed/>
                    <p:pic>
                      <p:nvPicPr>
                        <p:cNvPr id="28753" name="Object 1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6" y="3030"/>
                          <a:ext cx="457" cy="3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6044" name="Text Box 124"/>
          <p:cNvSpPr txBox="1">
            <a:spLocks noChangeArrowheads="1"/>
          </p:cNvSpPr>
          <p:nvPr/>
        </p:nvSpPr>
        <p:spPr bwMode="auto">
          <a:xfrm>
            <a:off x="2498725" y="1179513"/>
            <a:ext cx="155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</a:rPr>
              <a:t>Ethernet LAN</a:t>
            </a:r>
          </a:p>
        </p:txBody>
      </p:sp>
      <p:grpSp>
        <p:nvGrpSpPr>
          <p:cNvPr id="9" name="Group 146"/>
          <p:cNvGrpSpPr>
            <a:grpSpLocks/>
          </p:cNvGrpSpPr>
          <p:nvPr/>
        </p:nvGrpSpPr>
        <p:grpSpPr bwMode="auto">
          <a:xfrm>
            <a:off x="6629400" y="1828800"/>
            <a:ext cx="3810000" cy="2667000"/>
            <a:chOff x="3216" y="1152"/>
            <a:chExt cx="2400" cy="1680"/>
          </a:xfrm>
        </p:grpSpPr>
        <p:sp>
          <p:nvSpPr>
            <p:cNvPr id="28719" name="AutoShape 125"/>
            <p:cNvSpPr>
              <a:spLocks noChangeArrowheads="1"/>
            </p:cNvSpPr>
            <p:nvPr/>
          </p:nvSpPr>
          <p:spPr bwMode="auto">
            <a:xfrm>
              <a:off x="3216" y="1152"/>
              <a:ext cx="2400" cy="1680"/>
            </a:xfrm>
            <a:prstGeom prst="wedgeRectCallout">
              <a:avLst>
                <a:gd name="adj1" fmla="val -45458"/>
                <a:gd name="adj2" fmla="val 78394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28720" name="Group 144"/>
            <p:cNvGrpSpPr>
              <a:grpSpLocks/>
            </p:cNvGrpSpPr>
            <p:nvPr/>
          </p:nvGrpSpPr>
          <p:grpSpPr bwMode="auto">
            <a:xfrm>
              <a:off x="3264" y="1152"/>
              <a:ext cx="2208" cy="1632"/>
              <a:chOff x="3264" y="1200"/>
              <a:chExt cx="2208" cy="1632"/>
            </a:xfrm>
          </p:grpSpPr>
          <p:sp>
            <p:nvSpPr>
              <p:cNvPr id="28722" name="Text Box 127"/>
              <p:cNvSpPr txBox="1">
                <a:spLocks noChangeArrowheads="1"/>
              </p:cNvSpPr>
              <p:nvPr/>
            </p:nvSpPr>
            <p:spPr bwMode="auto">
              <a:xfrm>
                <a:off x="4110" y="1519"/>
                <a:ext cx="479" cy="29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 b="1">
                    <a:solidFill>
                      <a:schemeClr val="bg1"/>
                    </a:solidFill>
                  </a:rPr>
                  <a:t>ATM</a:t>
                </a:r>
              </a:p>
              <a:p>
                <a:pPr algn="ctr" eaLnBrk="1" hangingPunct="1"/>
                <a:r>
                  <a:rPr lang="en-US" altLang="en-US" sz="1200" b="1">
                    <a:solidFill>
                      <a:schemeClr val="bg1"/>
                    </a:solidFill>
                  </a:rPr>
                  <a:t>Switch</a:t>
                </a:r>
              </a:p>
            </p:txBody>
          </p:sp>
          <p:sp>
            <p:nvSpPr>
              <p:cNvPr id="28723" name="Text Box 128"/>
              <p:cNvSpPr txBox="1">
                <a:spLocks noChangeArrowheads="1"/>
              </p:cNvSpPr>
              <p:nvPr/>
            </p:nvSpPr>
            <p:spPr bwMode="auto">
              <a:xfrm>
                <a:off x="4699" y="1910"/>
                <a:ext cx="479" cy="29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 b="1">
                    <a:solidFill>
                      <a:schemeClr val="bg1"/>
                    </a:solidFill>
                  </a:rPr>
                  <a:t>ATM</a:t>
                </a:r>
              </a:p>
              <a:p>
                <a:pPr algn="ctr" eaLnBrk="1" hangingPunct="1"/>
                <a:r>
                  <a:rPr lang="en-US" altLang="en-US" sz="1200" b="1">
                    <a:solidFill>
                      <a:schemeClr val="bg1"/>
                    </a:solidFill>
                  </a:rPr>
                  <a:t>Switch</a:t>
                </a:r>
              </a:p>
            </p:txBody>
          </p:sp>
          <p:sp>
            <p:nvSpPr>
              <p:cNvPr id="28724" name="Line 129"/>
              <p:cNvSpPr>
                <a:spLocks noChangeShapeType="1"/>
              </p:cNvSpPr>
              <p:nvPr/>
            </p:nvSpPr>
            <p:spPr bwMode="auto">
              <a:xfrm flipV="1">
                <a:off x="3264" y="2051"/>
                <a:ext cx="294" cy="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725" name="Line 130"/>
              <p:cNvSpPr>
                <a:spLocks noChangeShapeType="1"/>
              </p:cNvSpPr>
              <p:nvPr/>
            </p:nvSpPr>
            <p:spPr bwMode="auto">
              <a:xfrm>
                <a:off x="3301" y="1874"/>
                <a:ext cx="257" cy="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726" name="Line 131"/>
              <p:cNvSpPr>
                <a:spLocks noChangeShapeType="1"/>
              </p:cNvSpPr>
              <p:nvPr/>
            </p:nvSpPr>
            <p:spPr bwMode="auto">
              <a:xfrm flipV="1">
                <a:off x="3816" y="1661"/>
                <a:ext cx="294" cy="2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727" name="Line 132"/>
              <p:cNvSpPr>
                <a:spLocks noChangeShapeType="1"/>
              </p:cNvSpPr>
              <p:nvPr/>
            </p:nvSpPr>
            <p:spPr bwMode="auto">
              <a:xfrm flipV="1">
                <a:off x="4589" y="2193"/>
                <a:ext cx="294" cy="2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728" name="Line 133"/>
              <p:cNvSpPr>
                <a:spLocks noChangeShapeType="1"/>
              </p:cNvSpPr>
              <p:nvPr/>
            </p:nvSpPr>
            <p:spPr bwMode="auto">
              <a:xfrm flipH="1" flipV="1">
                <a:off x="4589" y="1626"/>
                <a:ext cx="368" cy="2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729" name="Line 134"/>
              <p:cNvSpPr>
                <a:spLocks noChangeShapeType="1"/>
              </p:cNvSpPr>
              <p:nvPr/>
            </p:nvSpPr>
            <p:spPr bwMode="auto">
              <a:xfrm flipH="1" flipV="1">
                <a:off x="3742" y="2158"/>
                <a:ext cx="368" cy="2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730" name="Line 135"/>
              <p:cNvSpPr>
                <a:spLocks noChangeShapeType="1"/>
              </p:cNvSpPr>
              <p:nvPr/>
            </p:nvSpPr>
            <p:spPr bwMode="auto">
              <a:xfrm flipH="1" flipV="1">
                <a:off x="4368" y="1824"/>
                <a:ext cx="0" cy="55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731" name="Line 136"/>
              <p:cNvSpPr>
                <a:spLocks noChangeShapeType="1"/>
              </p:cNvSpPr>
              <p:nvPr/>
            </p:nvSpPr>
            <p:spPr bwMode="auto">
              <a:xfrm flipH="1" flipV="1">
                <a:off x="4184" y="1235"/>
                <a:ext cx="74" cy="2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732" name="Line 137"/>
              <p:cNvSpPr>
                <a:spLocks noChangeShapeType="1"/>
              </p:cNvSpPr>
              <p:nvPr/>
            </p:nvSpPr>
            <p:spPr bwMode="auto">
              <a:xfrm flipV="1">
                <a:off x="4442" y="1200"/>
                <a:ext cx="73" cy="31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733" name="Line 138"/>
              <p:cNvSpPr>
                <a:spLocks noChangeShapeType="1"/>
              </p:cNvSpPr>
              <p:nvPr/>
            </p:nvSpPr>
            <p:spPr bwMode="auto">
              <a:xfrm flipV="1">
                <a:off x="4147" y="2548"/>
                <a:ext cx="147" cy="24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734" name="Line 139"/>
              <p:cNvSpPr>
                <a:spLocks noChangeShapeType="1"/>
              </p:cNvSpPr>
              <p:nvPr/>
            </p:nvSpPr>
            <p:spPr bwMode="auto">
              <a:xfrm flipH="1" flipV="1">
                <a:off x="4442" y="2548"/>
                <a:ext cx="73" cy="2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735" name="Line 140"/>
              <p:cNvSpPr>
                <a:spLocks noChangeShapeType="1"/>
              </p:cNvSpPr>
              <p:nvPr/>
            </p:nvSpPr>
            <p:spPr bwMode="auto">
              <a:xfrm flipV="1">
                <a:off x="5178" y="1945"/>
                <a:ext cx="294" cy="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736" name="Line 141"/>
              <p:cNvSpPr>
                <a:spLocks noChangeShapeType="1"/>
              </p:cNvSpPr>
              <p:nvPr/>
            </p:nvSpPr>
            <p:spPr bwMode="auto">
              <a:xfrm>
                <a:off x="5178" y="2087"/>
                <a:ext cx="257" cy="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737" name="Text Box 142"/>
              <p:cNvSpPr txBox="1">
                <a:spLocks noChangeArrowheads="1"/>
              </p:cNvSpPr>
              <p:nvPr/>
            </p:nvSpPr>
            <p:spPr bwMode="auto">
              <a:xfrm>
                <a:off x="4110" y="2352"/>
                <a:ext cx="479" cy="29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 b="1">
                    <a:solidFill>
                      <a:schemeClr val="bg1"/>
                    </a:solidFill>
                  </a:rPr>
                  <a:t>ATM</a:t>
                </a:r>
              </a:p>
              <a:p>
                <a:pPr algn="ctr" eaLnBrk="1" hangingPunct="1"/>
                <a:r>
                  <a:rPr lang="en-US" altLang="en-US" sz="1200" b="1">
                    <a:solidFill>
                      <a:schemeClr val="bg1"/>
                    </a:solidFill>
                  </a:rPr>
                  <a:t>Switch</a:t>
                </a:r>
              </a:p>
            </p:txBody>
          </p:sp>
          <p:sp>
            <p:nvSpPr>
              <p:cNvPr id="28738" name="Text Box 143"/>
              <p:cNvSpPr txBox="1">
                <a:spLocks noChangeArrowheads="1"/>
              </p:cNvSpPr>
              <p:nvPr/>
            </p:nvSpPr>
            <p:spPr bwMode="auto">
              <a:xfrm>
                <a:off x="3558" y="1874"/>
                <a:ext cx="479" cy="29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 b="1">
                    <a:solidFill>
                      <a:schemeClr val="bg1"/>
                    </a:solidFill>
                  </a:rPr>
                  <a:t>ATM</a:t>
                </a:r>
              </a:p>
              <a:p>
                <a:pPr algn="ctr" eaLnBrk="1" hangingPunct="1"/>
                <a:r>
                  <a:rPr lang="en-US" altLang="en-US" sz="1200" b="1">
                    <a:solidFill>
                      <a:schemeClr val="bg1"/>
                    </a:solidFill>
                  </a:rPr>
                  <a:t>Switch</a:t>
                </a:r>
              </a:p>
            </p:txBody>
          </p:sp>
        </p:grpSp>
        <p:sp>
          <p:nvSpPr>
            <p:cNvPr id="28721" name="Text Box 145"/>
            <p:cNvSpPr txBox="1">
              <a:spLocks noChangeArrowheads="1"/>
            </p:cNvSpPr>
            <p:nvPr/>
          </p:nvSpPr>
          <p:spPr bwMode="auto">
            <a:xfrm>
              <a:off x="3398" y="1271"/>
              <a:ext cx="6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chemeClr val="bg1"/>
                  </a:solidFill>
                </a:rPr>
                <a:t>ATM</a:t>
              </a:r>
            </a:p>
            <a:p>
              <a:pPr eaLnBrk="1" hangingPunct="1"/>
              <a:r>
                <a:rPr lang="en-US" altLang="en-US" sz="1800" dirty="0">
                  <a:solidFill>
                    <a:schemeClr val="bg1"/>
                  </a:solidFill>
                </a:rPr>
                <a:t>Network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134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6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466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466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027" grpId="0" animBg="1"/>
      <p:bldP spid="466027" grpId="1" animBg="1"/>
      <p:bldP spid="466044" grpId="0"/>
      <p:bldP spid="46604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Transport Layer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447800"/>
            <a:ext cx="11095703" cy="3276600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Transfers data end-to-end from process in a machine to process in another machine</a:t>
            </a:r>
          </a:p>
          <a:p>
            <a:pPr eaLnBrk="1" hangingPunct="1"/>
            <a:r>
              <a:rPr lang="en-US" altLang="en-US" sz="2600" dirty="0"/>
              <a:t>Reliable stream transfer or quick-and-simple single-block transfer</a:t>
            </a:r>
          </a:p>
          <a:p>
            <a:pPr eaLnBrk="1" hangingPunct="1"/>
            <a:r>
              <a:rPr lang="en-US" altLang="en-US" sz="2600" dirty="0"/>
              <a:t>Multiplexing</a:t>
            </a:r>
          </a:p>
          <a:p>
            <a:pPr eaLnBrk="1" hangingPunct="1"/>
            <a:r>
              <a:rPr lang="en-US" altLang="en-US" sz="2600" dirty="0"/>
              <a:t>Message segmentation and reassembly</a:t>
            </a:r>
          </a:p>
          <a:p>
            <a:pPr eaLnBrk="1" hangingPunct="1"/>
            <a:r>
              <a:rPr lang="en-US" altLang="en-US" sz="2600" dirty="0"/>
              <a:t>Connection setup, maintenance, and release</a:t>
            </a: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2413000" y="4902200"/>
            <a:ext cx="1346200" cy="6604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2413000" y="557530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9702" name="Rectangle 8"/>
          <p:cNvSpPr>
            <a:spLocks noChangeArrowheads="1"/>
          </p:cNvSpPr>
          <p:nvPr/>
        </p:nvSpPr>
        <p:spPr bwMode="auto">
          <a:xfrm>
            <a:off x="8255000" y="490220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9703" name="Rectangle 9"/>
          <p:cNvSpPr>
            <a:spLocks noChangeArrowheads="1"/>
          </p:cNvSpPr>
          <p:nvPr/>
        </p:nvSpPr>
        <p:spPr bwMode="auto">
          <a:xfrm>
            <a:off x="8255000" y="557530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9704" name="Rectangle 10"/>
          <p:cNvSpPr>
            <a:spLocks noChangeArrowheads="1"/>
          </p:cNvSpPr>
          <p:nvPr/>
        </p:nvSpPr>
        <p:spPr bwMode="auto">
          <a:xfrm>
            <a:off x="4318000" y="554990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9705" name="Rectangle 11"/>
          <p:cNvSpPr>
            <a:spLocks noChangeArrowheads="1"/>
          </p:cNvSpPr>
          <p:nvPr/>
        </p:nvSpPr>
        <p:spPr bwMode="auto">
          <a:xfrm>
            <a:off x="2584451" y="4914900"/>
            <a:ext cx="10509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dirty="0">
                <a:solidFill>
                  <a:schemeClr val="bg1"/>
                </a:solidFill>
              </a:rPr>
              <a:t>Transport</a:t>
            </a:r>
          </a:p>
          <a:p>
            <a:pPr algn="ctr"/>
            <a:r>
              <a:rPr lang="en-US" altLang="en-US" dirty="0">
                <a:solidFill>
                  <a:schemeClr val="bg1"/>
                </a:solidFill>
              </a:rPr>
              <a:t>Layer</a:t>
            </a:r>
          </a:p>
        </p:txBody>
      </p:sp>
      <p:sp>
        <p:nvSpPr>
          <p:cNvPr id="29706" name="Rectangle 12"/>
          <p:cNvSpPr>
            <a:spLocks noChangeArrowheads="1"/>
          </p:cNvSpPr>
          <p:nvPr/>
        </p:nvSpPr>
        <p:spPr bwMode="auto">
          <a:xfrm>
            <a:off x="2654543" y="5575301"/>
            <a:ext cx="934552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Network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9707" name="Rectangle 13"/>
          <p:cNvSpPr>
            <a:spLocks noChangeArrowheads="1"/>
          </p:cNvSpPr>
          <p:nvPr/>
        </p:nvSpPr>
        <p:spPr bwMode="auto">
          <a:xfrm>
            <a:off x="8255000" y="4902200"/>
            <a:ext cx="1346200" cy="6604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9708" name="Rectangle 14"/>
          <p:cNvSpPr>
            <a:spLocks noChangeArrowheads="1"/>
          </p:cNvSpPr>
          <p:nvPr/>
        </p:nvSpPr>
        <p:spPr bwMode="auto">
          <a:xfrm>
            <a:off x="8255000" y="557530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9709" name="Rectangle 15"/>
          <p:cNvSpPr>
            <a:spLocks noChangeArrowheads="1"/>
          </p:cNvSpPr>
          <p:nvPr/>
        </p:nvSpPr>
        <p:spPr bwMode="auto">
          <a:xfrm>
            <a:off x="8426451" y="4914900"/>
            <a:ext cx="10509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Transport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Layer</a:t>
            </a:r>
          </a:p>
        </p:txBody>
      </p:sp>
      <p:sp>
        <p:nvSpPr>
          <p:cNvPr id="29710" name="Rectangle 16"/>
          <p:cNvSpPr>
            <a:spLocks noChangeArrowheads="1"/>
          </p:cNvSpPr>
          <p:nvPr/>
        </p:nvSpPr>
        <p:spPr bwMode="auto">
          <a:xfrm>
            <a:off x="8496543" y="5575301"/>
            <a:ext cx="934552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Network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9711" name="Rectangle 17"/>
          <p:cNvSpPr>
            <a:spLocks noChangeArrowheads="1"/>
          </p:cNvSpPr>
          <p:nvPr/>
        </p:nvSpPr>
        <p:spPr bwMode="auto">
          <a:xfrm>
            <a:off x="4318000" y="554990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9712" name="Rectangle 18"/>
          <p:cNvSpPr>
            <a:spLocks noChangeArrowheads="1"/>
          </p:cNvSpPr>
          <p:nvPr/>
        </p:nvSpPr>
        <p:spPr bwMode="auto">
          <a:xfrm>
            <a:off x="4508743" y="5600701"/>
            <a:ext cx="934552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Network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9713" name="Rectangle 19"/>
          <p:cNvSpPr>
            <a:spLocks noChangeArrowheads="1"/>
          </p:cNvSpPr>
          <p:nvPr/>
        </p:nvSpPr>
        <p:spPr bwMode="auto">
          <a:xfrm>
            <a:off x="6273800" y="553720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9714" name="Rectangle 20"/>
          <p:cNvSpPr>
            <a:spLocks noChangeArrowheads="1"/>
          </p:cNvSpPr>
          <p:nvPr/>
        </p:nvSpPr>
        <p:spPr bwMode="auto">
          <a:xfrm>
            <a:off x="6273800" y="553720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9715" name="Rectangle 21"/>
          <p:cNvSpPr>
            <a:spLocks noChangeArrowheads="1"/>
          </p:cNvSpPr>
          <p:nvPr/>
        </p:nvSpPr>
        <p:spPr bwMode="auto">
          <a:xfrm>
            <a:off x="6464543" y="5588001"/>
            <a:ext cx="934552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Network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9716" name="AutoShape 22"/>
          <p:cNvSpPr>
            <a:spLocks noChangeArrowheads="1"/>
          </p:cNvSpPr>
          <p:nvPr/>
        </p:nvSpPr>
        <p:spPr bwMode="auto">
          <a:xfrm>
            <a:off x="3930650" y="5391151"/>
            <a:ext cx="4165600" cy="1057275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9717" name="Rectangle 23"/>
          <p:cNvSpPr>
            <a:spLocks noChangeArrowheads="1"/>
          </p:cNvSpPr>
          <p:nvPr/>
        </p:nvSpPr>
        <p:spPr bwMode="auto">
          <a:xfrm>
            <a:off x="4495801" y="6448426"/>
            <a:ext cx="2415727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Communication Network</a:t>
            </a:r>
          </a:p>
        </p:txBody>
      </p:sp>
      <p:sp>
        <p:nvSpPr>
          <p:cNvPr id="29718" name="Line 24"/>
          <p:cNvSpPr>
            <a:spLocks noChangeShapeType="1"/>
          </p:cNvSpPr>
          <p:nvPr/>
        </p:nvSpPr>
        <p:spPr bwMode="auto">
          <a:xfrm flipV="1">
            <a:off x="3733800" y="5181600"/>
            <a:ext cx="449580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9" name="Line 25"/>
          <p:cNvSpPr>
            <a:spLocks noChangeShapeType="1"/>
          </p:cNvSpPr>
          <p:nvPr/>
        </p:nvSpPr>
        <p:spPr bwMode="auto">
          <a:xfrm>
            <a:off x="3729039" y="5908675"/>
            <a:ext cx="573087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0" name="Line 26"/>
          <p:cNvSpPr>
            <a:spLocks noChangeShapeType="1"/>
          </p:cNvSpPr>
          <p:nvPr/>
        </p:nvSpPr>
        <p:spPr bwMode="auto">
          <a:xfrm>
            <a:off x="5661025" y="5895975"/>
            <a:ext cx="573088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Line 27"/>
          <p:cNvSpPr>
            <a:spLocks noChangeShapeType="1"/>
          </p:cNvSpPr>
          <p:nvPr/>
        </p:nvSpPr>
        <p:spPr bwMode="auto">
          <a:xfrm>
            <a:off x="7632700" y="5875338"/>
            <a:ext cx="573088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8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Application &amp; Upper Layers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447801"/>
            <a:ext cx="5410200" cy="4683125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Application Layer:  Provides services that are frequently required by applications:  DNS, web access, file transfer, email…</a:t>
            </a:r>
          </a:p>
          <a:p>
            <a:pPr eaLnBrk="1" hangingPunct="1"/>
            <a:r>
              <a:rPr lang="en-US" altLang="en-US" sz="2600" dirty="0"/>
              <a:t>Presentation Layer:  machine-independent representation of data…</a:t>
            </a:r>
          </a:p>
          <a:p>
            <a:pPr eaLnBrk="1" hangingPunct="1"/>
            <a:r>
              <a:rPr lang="en-US" altLang="en-US" sz="2600" dirty="0"/>
              <a:t>Session Layer:  dialog management, recovery from errors, …</a:t>
            </a:r>
          </a:p>
          <a:p>
            <a:pPr eaLnBrk="1" hangingPunct="1"/>
            <a:endParaRPr lang="en-US" altLang="en-US" sz="2600" dirty="0"/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8534401" y="2209800"/>
            <a:ext cx="1439863" cy="3276600"/>
            <a:chOff x="542" y="1968"/>
            <a:chExt cx="907" cy="2064"/>
          </a:xfrm>
        </p:grpSpPr>
        <p:sp>
          <p:nvSpPr>
            <p:cNvPr id="30738" name="Rectangle 5"/>
            <p:cNvSpPr>
              <a:spLocks noChangeArrowheads="1"/>
            </p:cNvSpPr>
            <p:nvPr/>
          </p:nvSpPr>
          <p:spPr bwMode="auto">
            <a:xfrm>
              <a:off x="560" y="2344"/>
              <a:ext cx="848" cy="4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30739" name="Rectangle 6"/>
            <p:cNvSpPr>
              <a:spLocks noChangeArrowheads="1"/>
            </p:cNvSpPr>
            <p:nvPr/>
          </p:nvSpPr>
          <p:spPr bwMode="auto">
            <a:xfrm>
              <a:off x="560" y="2768"/>
              <a:ext cx="848" cy="4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30740" name="Rectangle 7"/>
            <p:cNvSpPr>
              <a:spLocks noChangeArrowheads="1"/>
            </p:cNvSpPr>
            <p:nvPr/>
          </p:nvSpPr>
          <p:spPr bwMode="auto">
            <a:xfrm>
              <a:off x="560" y="3192"/>
              <a:ext cx="848" cy="4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30741" name="Rectangle 8"/>
            <p:cNvSpPr>
              <a:spLocks noChangeArrowheads="1"/>
            </p:cNvSpPr>
            <p:nvPr/>
          </p:nvSpPr>
          <p:spPr bwMode="auto">
            <a:xfrm>
              <a:off x="560" y="3616"/>
              <a:ext cx="848" cy="4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30742" name="Rectangle 9"/>
            <p:cNvSpPr>
              <a:spLocks noChangeArrowheads="1"/>
            </p:cNvSpPr>
            <p:nvPr/>
          </p:nvSpPr>
          <p:spPr bwMode="auto">
            <a:xfrm>
              <a:off x="601" y="2376"/>
              <a:ext cx="745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Application</a:t>
              </a:r>
            </a:p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Layer</a:t>
              </a:r>
            </a:p>
          </p:txBody>
        </p:sp>
        <p:sp>
          <p:nvSpPr>
            <p:cNvPr id="30743" name="Rectangle 10"/>
            <p:cNvSpPr>
              <a:spLocks noChangeArrowheads="1"/>
            </p:cNvSpPr>
            <p:nvPr/>
          </p:nvSpPr>
          <p:spPr bwMode="auto">
            <a:xfrm>
              <a:off x="563" y="2792"/>
              <a:ext cx="840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Presentation</a:t>
              </a:r>
            </a:p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Layer</a:t>
              </a:r>
            </a:p>
          </p:txBody>
        </p:sp>
        <p:sp>
          <p:nvSpPr>
            <p:cNvPr id="30744" name="Rectangle 11"/>
            <p:cNvSpPr>
              <a:spLocks noChangeArrowheads="1"/>
            </p:cNvSpPr>
            <p:nvPr/>
          </p:nvSpPr>
          <p:spPr bwMode="auto">
            <a:xfrm>
              <a:off x="702" y="3208"/>
              <a:ext cx="574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Session</a:t>
              </a:r>
            </a:p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Layer</a:t>
              </a:r>
            </a:p>
          </p:txBody>
        </p:sp>
        <p:sp>
          <p:nvSpPr>
            <p:cNvPr id="30745" name="Rectangle 12"/>
            <p:cNvSpPr>
              <a:spLocks noChangeArrowheads="1"/>
            </p:cNvSpPr>
            <p:nvPr/>
          </p:nvSpPr>
          <p:spPr bwMode="auto">
            <a:xfrm>
              <a:off x="668" y="3624"/>
              <a:ext cx="662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Transport</a:t>
              </a:r>
            </a:p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Layer</a:t>
              </a:r>
            </a:p>
          </p:txBody>
        </p:sp>
        <p:sp>
          <p:nvSpPr>
            <p:cNvPr id="30746" name="Rectangle 13"/>
            <p:cNvSpPr>
              <a:spLocks noChangeArrowheads="1"/>
            </p:cNvSpPr>
            <p:nvPr/>
          </p:nvSpPr>
          <p:spPr bwMode="auto">
            <a:xfrm>
              <a:off x="542" y="1968"/>
              <a:ext cx="90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solidFill>
                    <a:schemeClr val="tx1"/>
                  </a:solidFill>
                </a:rPr>
                <a:t>Application</a:t>
              </a:r>
            </a:p>
          </p:txBody>
        </p:sp>
        <p:sp>
          <p:nvSpPr>
            <p:cNvPr id="30747" name="Line 14"/>
            <p:cNvSpPr>
              <a:spLocks noChangeShapeType="1"/>
            </p:cNvSpPr>
            <p:nvPr/>
          </p:nvSpPr>
          <p:spPr bwMode="auto">
            <a:xfrm>
              <a:off x="984" y="2172"/>
              <a:ext cx="0" cy="1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8382000" y="2133600"/>
            <a:ext cx="1905000" cy="3581400"/>
            <a:chOff x="2976" y="3192"/>
            <a:chExt cx="1200" cy="2256"/>
          </a:xfrm>
        </p:grpSpPr>
        <p:sp>
          <p:nvSpPr>
            <p:cNvPr id="30729" name="Rectangle 16"/>
            <p:cNvSpPr>
              <a:spLocks noChangeArrowheads="1"/>
            </p:cNvSpPr>
            <p:nvPr/>
          </p:nvSpPr>
          <p:spPr bwMode="auto">
            <a:xfrm>
              <a:off x="2976" y="3192"/>
              <a:ext cx="1200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30730" name="Rectangle 17"/>
            <p:cNvSpPr>
              <a:spLocks noChangeArrowheads="1"/>
            </p:cNvSpPr>
            <p:nvPr/>
          </p:nvSpPr>
          <p:spPr bwMode="auto">
            <a:xfrm>
              <a:off x="3136" y="3778"/>
              <a:ext cx="848" cy="4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30731" name="Rectangle 18"/>
            <p:cNvSpPr>
              <a:spLocks noChangeArrowheads="1"/>
            </p:cNvSpPr>
            <p:nvPr/>
          </p:nvSpPr>
          <p:spPr bwMode="auto">
            <a:xfrm>
              <a:off x="3136" y="4194"/>
              <a:ext cx="848" cy="4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30732" name="Rectangle 19"/>
            <p:cNvSpPr>
              <a:spLocks noChangeArrowheads="1"/>
            </p:cNvSpPr>
            <p:nvPr/>
          </p:nvSpPr>
          <p:spPr bwMode="auto">
            <a:xfrm>
              <a:off x="3136" y="3778"/>
              <a:ext cx="848" cy="4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30733" name="Rectangle 20"/>
            <p:cNvSpPr>
              <a:spLocks noChangeArrowheads="1"/>
            </p:cNvSpPr>
            <p:nvPr/>
          </p:nvSpPr>
          <p:spPr bwMode="auto">
            <a:xfrm>
              <a:off x="3136" y="4194"/>
              <a:ext cx="848" cy="416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30734" name="Rectangle 21"/>
            <p:cNvSpPr>
              <a:spLocks noChangeArrowheads="1"/>
            </p:cNvSpPr>
            <p:nvPr/>
          </p:nvSpPr>
          <p:spPr bwMode="auto">
            <a:xfrm>
              <a:off x="3177" y="3810"/>
              <a:ext cx="745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Application</a:t>
              </a:r>
            </a:p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Layer</a:t>
              </a:r>
            </a:p>
          </p:txBody>
        </p:sp>
        <p:sp>
          <p:nvSpPr>
            <p:cNvPr id="30735" name="Rectangle 22"/>
            <p:cNvSpPr>
              <a:spLocks noChangeArrowheads="1"/>
            </p:cNvSpPr>
            <p:nvPr/>
          </p:nvSpPr>
          <p:spPr bwMode="auto">
            <a:xfrm>
              <a:off x="3244" y="4202"/>
              <a:ext cx="662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Transport</a:t>
              </a:r>
            </a:p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Layer</a:t>
              </a:r>
            </a:p>
          </p:txBody>
        </p:sp>
        <p:sp>
          <p:nvSpPr>
            <p:cNvPr id="30736" name="Line 23"/>
            <p:cNvSpPr>
              <a:spLocks noChangeShapeType="1"/>
            </p:cNvSpPr>
            <p:nvPr/>
          </p:nvSpPr>
          <p:spPr bwMode="auto">
            <a:xfrm>
              <a:off x="3552" y="3602"/>
              <a:ext cx="0" cy="1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7" name="Rectangle 24"/>
            <p:cNvSpPr>
              <a:spLocks noChangeArrowheads="1"/>
            </p:cNvSpPr>
            <p:nvPr/>
          </p:nvSpPr>
          <p:spPr bwMode="auto">
            <a:xfrm>
              <a:off x="3120" y="3384"/>
              <a:ext cx="90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solidFill>
                    <a:schemeClr val="tx1"/>
                  </a:solidFill>
                </a:rPr>
                <a:t>Application</a:t>
              </a:r>
            </a:p>
          </p:txBody>
        </p:sp>
      </p:grpSp>
      <p:sp>
        <p:nvSpPr>
          <p:cNvPr id="697369" name="Line 25"/>
          <p:cNvSpPr>
            <a:spLocks noChangeShapeType="1"/>
          </p:cNvSpPr>
          <p:nvPr/>
        </p:nvSpPr>
        <p:spPr bwMode="auto">
          <a:xfrm>
            <a:off x="1905000" y="3200400"/>
            <a:ext cx="5486400" cy="2667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370" name="Line 26"/>
          <p:cNvSpPr>
            <a:spLocks noChangeShapeType="1"/>
          </p:cNvSpPr>
          <p:nvPr/>
        </p:nvSpPr>
        <p:spPr bwMode="auto">
          <a:xfrm flipH="1">
            <a:off x="1905000" y="3124200"/>
            <a:ext cx="5410200" cy="2971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371" name="Text Box 27"/>
          <p:cNvSpPr txBox="1">
            <a:spLocks noChangeArrowheads="1"/>
          </p:cNvSpPr>
          <p:nvPr/>
        </p:nvSpPr>
        <p:spPr bwMode="auto">
          <a:xfrm>
            <a:off x="3810001" y="5410201"/>
            <a:ext cx="30448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3300"/>
                </a:solidFill>
              </a:rPr>
              <a:t>Incorporated into Application Layer</a:t>
            </a:r>
          </a:p>
        </p:txBody>
      </p:sp>
    </p:spTree>
    <p:extLst>
      <p:ext uri="{BB962C8B-B14F-4D97-AF65-F5344CB8AC3E}">
        <p14:creationId xmlns:p14="http://schemas.microsoft.com/office/powerpoint/2010/main" val="121728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7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9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97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37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Application &amp; Upper Layers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447801"/>
            <a:ext cx="5410200" cy="4683125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Application Layer:  Provides services that are frequently required by applications:  DNS, web access, file transfer, email…</a:t>
            </a:r>
          </a:p>
          <a:p>
            <a:pPr eaLnBrk="1" hangingPunct="1"/>
            <a:r>
              <a:rPr lang="en-US" altLang="en-US" sz="2600" dirty="0"/>
              <a:t>Presentation Layer:  machine-independent representation of data…</a:t>
            </a:r>
          </a:p>
          <a:p>
            <a:pPr eaLnBrk="1" hangingPunct="1"/>
            <a:r>
              <a:rPr lang="en-US" altLang="en-US" sz="2600" dirty="0"/>
              <a:t>Session Layer:  dialog management, recovery from errors, …</a:t>
            </a:r>
          </a:p>
          <a:p>
            <a:pPr eaLnBrk="1" hangingPunct="1"/>
            <a:endParaRPr lang="en-US" altLang="en-US" sz="2600" dirty="0"/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8534401" y="2209800"/>
            <a:ext cx="1439863" cy="3276600"/>
            <a:chOff x="542" y="1968"/>
            <a:chExt cx="907" cy="2064"/>
          </a:xfrm>
        </p:grpSpPr>
        <p:sp>
          <p:nvSpPr>
            <p:cNvPr id="30738" name="Rectangle 5"/>
            <p:cNvSpPr>
              <a:spLocks noChangeArrowheads="1"/>
            </p:cNvSpPr>
            <p:nvPr/>
          </p:nvSpPr>
          <p:spPr bwMode="auto">
            <a:xfrm>
              <a:off x="560" y="2344"/>
              <a:ext cx="848" cy="4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30739" name="Rectangle 6"/>
            <p:cNvSpPr>
              <a:spLocks noChangeArrowheads="1"/>
            </p:cNvSpPr>
            <p:nvPr/>
          </p:nvSpPr>
          <p:spPr bwMode="auto">
            <a:xfrm>
              <a:off x="560" y="2768"/>
              <a:ext cx="848" cy="4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30740" name="Rectangle 7"/>
            <p:cNvSpPr>
              <a:spLocks noChangeArrowheads="1"/>
            </p:cNvSpPr>
            <p:nvPr/>
          </p:nvSpPr>
          <p:spPr bwMode="auto">
            <a:xfrm>
              <a:off x="560" y="3192"/>
              <a:ext cx="848" cy="4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30741" name="Rectangle 8"/>
            <p:cNvSpPr>
              <a:spLocks noChangeArrowheads="1"/>
            </p:cNvSpPr>
            <p:nvPr/>
          </p:nvSpPr>
          <p:spPr bwMode="auto">
            <a:xfrm>
              <a:off x="560" y="3616"/>
              <a:ext cx="848" cy="4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30742" name="Rectangle 9"/>
            <p:cNvSpPr>
              <a:spLocks noChangeArrowheads="1"/>
            </p:cNvSpPr>
            <p:nvPr/>
          </p:nvSpPr>
          <p:spPr bwMode="auto">
            <a:xfrm>
              <a:off x="601" y="2376"/>
              <a:ext cx="745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Application</a:t>
              </a:r>
            </a:p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Layer</a:t>
              </a:r>
            </a:p>
          </p:txBody>
        </p:sp>
        <p:sp>
          <p:nvSpPr>
            <p:cNvPr id="30743" name="Rectangle 10"/>
            <p:cNvSpPr>
              <a:spLocks noChangeArrowheads="1"/>
            </p:cNvSpPr>
            <p:nvPr/>
          </p:nvSpPr>
          <p:spPr bwMode="auto">
            <a:xfrm>
              <a:off x="563" y="2792"/>
              <a:ext cx="840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Presentation</a:t>
              </a:r>
            </a:p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Layer</a:t>
              </a:r>
            </a:p>
          </p:txBody>
        </p:sp>
        <p:sp>
          <p:nvSpPr>
            <p:cNvPr id="30744" name="Rectangle 11"/>
            <p:cNvSpPr>
              <a:spLocks noChangeArrowheads="1"/>
            </p:cNvSpPr>
            <p:nvPr/>
          </p:nvSpPr>
          <p:spPr bwMode="auto">
            <a:xfrm>
              <a:off x="702" y="3208"/>
              <a:ext cx="574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Session</a:t>
              </a:r>
            </a:p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Layer</a:t>
              </a:r>
            </a:p>
          </p:txBody>
        </p:sp>
        <p:sp>
          <p:nvSpPr>
            <p:cNvPr id="30745" name="Rectangle 12"/>
            <p:cNvSpPr>
              <a:spLocks noChangeArrowheads="1"/>
            </p:cNvSpPr>
            <p:nvPr/>
          </p:nvSpPr>
          <p:spPr bwMode="auto">
            <a:xfrm>
              <a:off x="668" y="3624"/>
              <a:ext cx="662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Transport</a:t>
              </a:r>
            </a:p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Layer</a:t>
              </a:r>
            </a:p>
          </p:txBody>
        </p:sp>
        <p:sp>
          <p:nvSpPr>
            <p:cNvPr id="30746" name="Rectangle 13"/>
            <p:cNvSpPr>
              <a:spLocks noChangeArrowheads="1"/>
            </p:cNvSpPr>
            <p:nvPr/>
          </p:nvSpPr>
          <p:spPr bwMode="auto">
            <a:xfrm>
              <a:off x="542" y="1968"/>
              <a:ext cx="90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solidFill>
                    <a:schemeClr val="tx1"/>
                  </a:solidFill>
                </a:rPr>
                <a:t>Application</a:t>
              </a:r>
            </a:p>
          </p:txBody>
        </p:sp>
        <p:sp>
          <p:nvSpPr>
            <p:cNvPr id="30747" name="Line 14"/>
            <p:cNvSpPr>
              <a:spLocks noChangeShapeType="1"/>
            </p:cNvSpPr>
            <p:nvPr/>
          </p:nvSpPr>
          <p:spPr bwMode="auto">
            <a:xfrm>
              <a:off x="984" y="2172"/>
              <a:ext cx="0" cy="1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8382000" y="2133600"/>
            <a:ext cx="1905000" cy="3581400"/>
            <a:chOff x="2976" y="3192"/>
            <a:chExt cx="1200" cy="2256"/>
          </a:xfrm>
        </p:grpSpPr>
        <p:sp>
          <p:nvSpPr>
            <p:cNvPr id="30729" name="Rectangle 16"/>
            <p:cNvSpPr>
              <a:spLocks noChangeArrowheads="1"/>
            </p:cNvSpPr>
            <p:nvPr/>
          </p:nvSpPr>
          <p:spPr bwMode="auto">
            <a:xfrm>
              <a:off x="2976" y="3192"/>
              <a:ext cx="1200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30730" name="Rectangle 17"/>
            <p:cNvSpPr>
              <a:spLocks noChangeArrowheads="1"/>
            </p:cNvSpPr>
            <p:nvPr/>
          </p:nvSpPr>
          <p:spPr bwMode="auto">
            <a:xfrm>
              <a:off x="3136" y="3778"/>
              <a:ext cx="848" cy="4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30731" name="Rectangle 18"/>
            <p:cNvSpPr>
              <a:spLocks noChangeArrowheads="1"/>
            </p:cNvSpPr>
            <p:nvPr/>
          </p:nvSpPr>
          <p:spPr bwMode="auto">
            <a:xfrm>
              <a:off x="3136" y="4194"/>
              <a:ext cx="848" cy="4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30732" name="Rectangle 19"/>
            <p:cNvSpPr>
              <a:spLocks noChangeArrowheads="1"/>
            </p:cNvSpPr>
            <p:nvPr/>
          </p:nvSpPr>
          <p:spPr bwMode="auto">
            <a:xfrm>
              <a:off x="3136" y="3778"/>
              <a:ext cx="848" cy="4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30733" name="Rectangle 20"/>
            <p:cNvSpPr>
              <a:spLocks noChangeArrowheads="1"/>
            </p:cNvSpPr>
            <p:nvPr/>
          </p:nvSpPr>
          <p:spPr bwMode="auto">
            <a:xfrm>
              <a:off x="3136" y="4194"/>
              <a:ext cx="848" cy="416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30734" name="Rectangle 21"/>
            <p:cNvSpPr>
              <a:spLocks noChangeArrowheads="1"/>
            </p:cNvSpPr>
            <p:nvPr/>
          </p:nvSpPr>
          <p:spPr bwMode="auto">
            <a:xfrm>
              <a:off x="3177" y="3810"/>
              <a:ext cx="745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Application</a:t>
              </a:r>
            </a:p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Layer</a:t>
              </a:r>
            </a:p>
          </p:txBody>
        </p:sp>
        <p:sp>
          <p:nvSpPr>
            <p:cNvPr id="30735" name="Rectangle 22"/>
            <p:cNvSpPr>
              <a:spLocks noChangeArrowheads="1"/>
            </p:cNvSpPr>
            <p:nvPr/>
          </p:nvSpPr>
          <p:spPr bwMode="auto">
            <a:xfrm>
              <a:off x="3244" y="4202"/>
              <a:ext cx="662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Transport</a:t>
              </a:r>
            </a:p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Layer</a:t>
              </a:r>
            </a:p>
          </p:txBody>
        </p:sp>
        <p:sp>
          <p:nvSpPr>
            <p:cNvPr id="30736" name="Line 23"/>
            <p:cNvSpPr>
              <a:spLocks noChangeShapeType="1"/>
            </p:cNvSpPr>
            <p:nvPr/>
          </p:nvSpPr>
          <p:spPr bwMode="auto">
            <a:xfrm>
              <a:off x="3552" y="3602"/>
              <a:ext cx="0" cy="1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7" name="Rectangle 24"/>
            <p:cNvSpPr>
              <a:spLocks noChangeArrowheads="1"/>
            </p:cNvSpPr>
            <p:nvPr/>
          </p:nvSpPr>
          <p:spPr bwMode="auto">
            <a:xfrm>
              <a:off x="3120" y="3384"/>
              <a:ext cx="90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solidFill>
                    <a:schemeClr val="tx1"/>
                  </a:solidFill>
                </a:rPr>
                <a:t>Application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629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!!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  <a:solidFill>
            <a:schemeClr val="accent5">
              <a:lumMod val="50000"/>
              <a:alpha val="5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/>
              <a:t> </a:t>
            </a:r>
            <a:r>
              <a:rPr lang="en-US" altLang="en-US" sz="4400" dirty="0" smtClean="0">
                <a:solidFill>
                  <a:srgbClr val="FFC000"/>
                </a:solidFill>
              </a:rPr>
              <a:t>Lecture 2 </a:t>
            </a:r>
            <a:r>
              <a:rPr lang="en-US" altLang="en-US" sz="4400" dirty="0" smtClean="0"/>
              <a:t/>
            </a:r>
            <a:br>
              <a:rPr lang="en-US" altLang="en-US" sz="4400" dirty="0" smtClean="0"/>
            </a:br>
            <a:r>
              <a:rPr lang="en-US" altLang="en-US" sz="4400" dirty="0" smtClean="0"/>
              <a:t>Applications and Layered Architecture</a:t>
            </a:r>
            <a:endParaRPr lang="en-US" altLang="en-US" sz="4400" dirty="0"/>
          </a:p>
        </p:txBody>
      </p:sp>
      <p:sp>
        <p:nvSpPr>
          <p:cNvPr id="5" name="!!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1" y="2593074"/>
            <a:ext cx="10866086" cy="982639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5400" dirty="0">
                <a:latin typeface="TmonMonsori Black" panose="02000A03000000000000" pitchFamily="2" charset="-127"/>
                <a:ea typeface="TmonMonsori Black" panose="02000A03000000000000" pitchFamily="2" charset="-127"/>
              </a:rPr>
              <a:t>Protocols, Services &amp; </a:t>
            </a:r>
            <a:r>
              <a:rPr lang="en-US" altLang="en-US" sz="5400" dirty="0" smtClean="0">
                <a:latin typeface="TmonMonsori Black" panose="02000A03000000000000" pitchFamily="2" charset="-127"/>
                <a:ea typeface="TmonMonsori Black" panose="02000A03000000000000" pitchFamily="2" charset="-127"/>
              </a:rPr>
              <a:t>Layering</a:t>
            </a:r>
            <a:endParaRPr lang="en-US" altLang="en-US" sz="5400" dirty="0">
              <a:latin typeface="TmonMonsori Black" panose="02000A03000000000000" pitchFamily="2" charset="-127"/>
              <a:ea typeface="TmonMonsori Black" panose="02000A03000000000000" pitchFamily="2" charset="-127"/>
            </a:endParaRPr>
          </a:p>
        </p:txBody>
      </p:sp>
      <p:pic>
        <p:nvPicPr>
          <p:cNvPr id="3" name="!!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687" y="3807086"/>
            <a:ext cx="5709313" cy="3050914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1251955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Headers &amp; Trailers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0439" y="1371600"/>
            <a:ext cx="11002296" cy="1219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Each protocol uses a header that carries addresses, sequence numbers, flag bits, length indicators, etc…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CRC check bits may be appended for error detection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3733800" y="5748338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3810000" y="5138738"/>
            <a:ext cx="4419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3810000" y="4529138"/>
            <a:ext cx="4419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413000" y="3430588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2413000" y="410210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2413000" y="477520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2413000" y="544830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2413000" y="612140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8255000" y="3430588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8255000" y="410210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8255000" y="477520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8255000" y="544830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8255000" y="612140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2478718" y="3481389"/>
            <a:ext cx="1183017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Application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2584451" y="4114800"/>
            <a:ext cx="10509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Transport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2654543" y="4775201"/>
            <a:ext cx="934552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Network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2607956" y="5435601"/>
            <a:ext cx="1048365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Data Link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2675134" y="6096001"/>
            <a:ext cx="94417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Physical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8255000" y="3430588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8255000" y="410210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8255000" y="477520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8255000" y="544830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1770" name="Rectangle 26"/>
          <p:cNvSpPr>
            <a:spLocks noChangeArrowheads="1"/>
          </p:cNvSpPr>
          <p:nvPr/>
        </p:nvSpPr>
        <p:spPr bwMode="auto">
          <a:xfrm>
            <a:off x="8255000" y="612140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8320718" y="3481389"/>
            <a:ext cx="1183017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Application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8426451" y="4114800"/>
            <a:ext cx="10509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Transport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31773" name="Rectangle 29"/>
          <p:cNvSpPr>
            <a:spLocks noChangeArrowheads="1"/>
          </p:cNvSpPr>
          <p:nvPr/>
        </p:nvSpPr>
        <p:spPr bwMode="auto">
          <a:xfrm>
            <a:off x="8496543" y="4775201"/>
            <a:ext cx="934552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Network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31774" name="Rectangle 30"/>
          <p:cNvSpPr>
            <a:spLocks noChangeArrowheads="1"/>
          </p:cNvSpPr>
          <p:nvPr/>
        </p:nvSpPr>
        <p:spPr bwMode="auto">
          <a:xfrm>
            <a:off x="8449956" y="5435601"/>
            <a:ext cx="1048365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Data Link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31775" name="Rectangle 31"/>
          <p:cNvSpPr>
            <a:spLocks noChangeArrowheads="1"/>
          </p:cNvSpPr>
          <p:nvPr/>
        </p:nvSpPr>
        <p:spPr bwMode="auto">
          <a:xfrm>
            <a:off x="8517134" y="6096001"/>
            <a:ext cx="94417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Physical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31776" name="Rectangle 32"/>
          <p:cNvSpPr>
            <a:spLocks noChangeArrowheads="1"/>
          </p:cNvSpPr>
          <p:nvPr/>
        </p:nvSpPr>
        <p:spPr bwMode="auto">
          <a:xfrm>
            <a:off x="2259013" y="2801939"/>
            <a:ext cx="1510030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</a:rPr>
              <a:t>Application </a:t>
            </a:r>
          </a:p>
        </p:txBody>
      </p:sp>
      <p:sp>
        <p:nvSpPr>
          <p:cNvPr id="31777" name="Line 33"/>
          <p:cNvSpPr>
            <a:spLocks noChangeShapeType="1"/>
          </p:cNvSpPr>
          <p:nvPr/>
        </p:nvSpPr>
        <p:spPr bwMode="auto">
          <a:xfrm>
            <a:off x="3009900" y="3125788"/>
            <a:ext cx="0" cy="266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>
            <a:off x="8915400" y="3151188"/>
            <a:ext cx="0" cy="266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9" name="Rectangle 35"/>
          <p:cNvSpPr>
            <a:spLocks noChangeArrowheads="1"/>
          </p:cNvSpPr>
          <p:nvPr/>
        </p:nvSpPr>
        <p:spPr bwMode="auto">
          <a:xfrm>
            <a:off x="8229600" y="2776539"/>
            <a:ext cx="1439498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31780" name="Line 36"/>
          <p:cNvSpPr>
            <a:spLocks noChangeShapeType="1"/>
          </p:cNvSpPr>
          <p:nvPr/>
        </p:nvSpPr>
        <p:spPr bwMode="auto">
          <a:xfrm>
            <a:off x="3810000" y="3081338"/>
            <a:ext cx="4267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405" name="Rectangle 37"/>
          <p:cNvSpPr>
            <a:spLocks noChangeArrowheads="1"/>
          </p:cNvSpPr>
          <p:nvPr/>
        </p:nvSpPr>
        <p:spPr bwMode="auto">
          <a:xfrm>
            <a:off x="5951538" y="2852738"/>
            <a:ext cx="1439862" cy="3937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</a:rPr>
              <a:t>APP DATA</a:t>
            </a:r>
          </a:p>
        </p:txBody>
      </p:sp>
      <p:sp>
        <p:nvSpPr>
          <p:cNvPr id="31782" name="Line 38"/>
          <p:cNvSpPr>
            <a:spLocks noChangeShapeType="1"/>
          </p:cNvSpPr>
          <p:nvPr/>
        </p:nvSpPr>
        <p:spPr bwMode="auto">
          <a:xfrm>
            <a:off x="3810000" y="3767138"/>
            <a:ext cx="4419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5492750" y="3538539"/>
            <a:ext cx="1898650" cy="396875"/>
            <a:chOff x="1871" y="1584"/>
            <a:chExt cx="1196" cy="250"/>
          </a:xfrm>
        </p:grpSpPr>
        <p:sp>
          <p:nvSpPr>
            <p:cNvPr id="31808" name="Rectangle 40"/>
            <p:cNvSpPr>
              <a:spLocks noChangeArrowheads="1"/>
            </p:cNvSpPr>
            <p:nvPr/>
          </p:nvSpPr>
          <p:spPr bwMode="auto">
            <a:xfrm>
              <a:off x="1871" y="1584"/>
              <a:ext cx="340" cy="25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chemeClr val="bg1"/>
                  </a:solidFill>
                </a:rPr>
                <a:t>AH</a:t>
              </a:r>
            </a:p>
          </p:txBody>
        </p:sp>
        <p:sp>
          <p:nvSpPr>
            <p:cNvPr id="31809" name="Rectangle 41"/>
            <p:cNvSpPr>
              <a:spLocks noChangeArrowheads="1"/>
            </p:cNvSpPr>
            <p:nvPr/>
          </p:nvSpPr>
          <p:spPr bwMode="auto">
            <a:xfrm>
              <a:off x="2160" y="1584"/>
              <a:ext cx="907" cy="24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chemeClr val="bg1"/>
                  </a:solidFill>
                </a:rPr>
                <a:t>APP DATA</a:t>
              </a:r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4953000" y="4284663"/>
            <a:ext cx="2438400" cy="400050"/>
            <a:chOff x="1872" y="2054"/>
            <a:chExt cx="1536" cy="252"/>
          </a:xfrm>
        </p:grpSpPr>
        <p:sp>
          <p:nvSpPr>
            <p:cNvPr id="31804" name="Text Box 43"/>
            <p:cNvSpPr txBox="1">
              <a:spLocks noChangeArrowheads="1"/>
            </p:cNvSpPr>
            <p:nvPr/>
          </p:nvSpPr>
          <p:spPr bwMode="auto">
            <a:xfrm>
              <a:off x="1872" y="2054"/>
              <a:ext cx="330" cy="2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chemeClr val="tx1"/>
                  </a:solidFill>
                </a:rPr>
                <a:t>TH</a:t>
              </a:r>
            </a:p>
          </p:txBody>
        </p:sp>
        <p:grpSp>
          <p:nvGrpSpPr>
            <p:cNvPr id="31805" name="Group 44"/>
            <p:cNvGrpSpPr>
              <a:grpSpLocks/>
            </p:cNvGrpSpPr>
            <p:nvPr/>
          </p:nvGrpSpPr>
          <p:grpSpPr bwMode="auto">
            <a:xfrm>
              <a:off x="2212" y="2056"/>
              <a:ext cx="1196" cy="250"/>
              <a:chOff x="1871" y="1584"/>
              <a:chExt cx="1196" cy="250"/>
            </a:xfrm>
          </p:grpSpPr>
          <p:sp>
            <p:nvSpPr>
              <p:cNvPr id="31806" name="Rectangle 45"/>
              <p:cNvSpPr>
                <a:spLocks noChangeArrowheads="1"/>
              </p:cNvSpPr>
              <p:nvPr/>
            </p:nvSpPr>
            <p:spPr bwMode="auto">
              <a:xfrm>
                <a:off x="1871" y="1584"/>
                <a:ext cx="340" cy="25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dirty="0">
                    <a:solidFill>
                      <a:schemeClr val="bg1"/>
                    </a:solidFill>
                  </a:rPr>
                  <a:t>AH</a:t>
                </a:r>
              </a:p>
            </p:txBody>
          </p:sp>
          <p:sp>
            <p:nvSpPr>
              <p:cNvPr id="31807" name="Rectangle 46"/>
              <p:cNvSpPr>
                <a:spLocks noChangeArrowheads="1"/>
              </p:cNvSpPr>
              <p:nvPr/>
            </p:nvSpPr>
            <p:spPr bwMode="auto">
              <a:xfrm>
                <a:off x="2160" y="1584"/>
                <a:ext cx="907" cy="24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dirty="0">
                    <a:solidFill>
                      <a:schemeClr val="bg1"/>
                    </a:solidFill>
                  </a:rPr>
                  <a:t>APP DATA</a:t>
                </a:r>
              </a:p>
            </p:txBody>
          </p:sp>
        </p:grp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4419600" y="4894263"/>
            <a:ext cx="2971800" cy="400050"/>
            <a:chOff x="1776" y="2438"/>
            <a:chExt cx="1872" cy="252"/>
          </a:xfrm>
        </p:grpSpPr>
        <p:sp>
          <p:nvSpPr>
            <p:cNvPr id="31798" name="Text Box 48"/>
            <p:cNvSpPr txBox="1">
              <a:spLocks noChangeArrowheads="1"/>
            </p:cNvSpPr>
            <p:nvPr/>
          </p:nvSpPr>
          <p:spPr bwMode="auto">
            <a:xfrm>
              <a:off x="1776" y="2438"/>
              <a:ext cx="348" cy="2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chemeClr val="tx1"/>
                  </a:solidFill>
                </a:rPr>
                <a:t>NH</a:t>
              </a:r>
            </a:p>
          </p:txBody>
        </p:sp>
        <p:grpSp>
          <p:nvGrpSpPr>
            <p:cNvPr id="31799" name="Group 49"/>
            <p:cNvGrpSpPr>
              <a:grpSpLocks/>
            </p:cNvGrpSpPr>
            <p:nvPr/>
          </p:nvGrpSpPr>
          <p:grpSpPr bwMode="auto">
            <a:xfrm>
              <a:off x="2112" y="2438"/>
              <a:ext cx="1536" cy="252"/>
              <a:chOff x="1872" y="2054"/>
              <a:chExt cx="1536" cy="252"/>
            </a:xfrm>
          </p:grpSpPr>
          <p:sp>
            <p:nvSpPr>
              <p:cNvPr id="31800" name="Text Box 50"/>
              <p:cNvSpPr txBox="1">
                <a:spLocks noChangeArrowheads="1"/>
              </p:cNvSpPr>
              <p:nvPr/>
            </p:nvSpPr>
            <p:spPr bwMode="auto">
              <a:xfrm>
                <a:off x="1872" y="2054"/>
                <a:ext cx="330" cy="2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solidFill>
                      <a:schemeClr val="tx1"/>
                    </a:solidFill>
                  </a:rPr>
                  <a:t>TH</a:t>
                </a:r>
              </a:p>
            </p:txBody>
          </p:sp>
          <p:grpSp>
            <p:nvGrpSpPr>
              <p:cNvPr id="31801" name="Group 51"/>
              <p:cNvGrpSpPr>
                <a:grpSpLocks/>
              </p:cNvGrpSpPr>
              <p:nvPr/>
            </p:nvGrpSpPr>
            <p:grpSpPr bwMode="auto">
              <a:xfrm>
                <a:off x="2212" y="2056"/>
                <a:ext cx="1196" cy="250"/>
                <a:chOff x="1871" y="1584"/>
                <a:chExt cx="1196" cy="250"/>
              </a:xfrm>
            </p:grpSpPr>
            <p:sp>
              <p:nvSpPr>
                <p:cNvPr id="31802" name="Rectangle 52"/>
                <p:cNvSpPr>
                  <a:spLocks noChangeArrowheads="1"/>
                </p:cNvSpPr>
                <p:nvPr/>
              </p:nvSpPr>
              <p:spPr bwMode="auto">
                <a:xfrm>
                  <a:off x="1871" y="1584"/>
                  <a:ext cx="340" cy="250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000" dirty="0">
                      <a:solidFill>
                        <a:schemeClr val="bg1"/>
                      </a:solidFill>
                    </a:rPr>
                    <a:t>AH</a:t>
                  </a:r>
                </a:p>
              </p:txBody>
            </p:sp>
            <p:sp>
              <p:nvSpPr>
                <p:cNvPr id="31803" name="Rectangle 53"/>
                <p:cNvSpPr>
                  <a:spLocks noChangeArrowheads="1"/>
                </p:cNvSpPr>
                <p:nvPr/>
              </p:nvSpPr>
              <p:spPr bwMode="auto">
                <a:xfrm>
                  <a:off x="2160" y="1584"/>
                  <a:ext cx="907" cy="248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000" dirty="0">
                      <a:solidFill>
                        <a:schemeClr val="bg1"/>
                      </a:solidFill>
                    </a:rPr>
                    <a:t>APP DATA</a:t>
                  </a:r>
                </a:p>
              </p:txBody>
            </p:sp>
          </p:grpSp>
        </p:grpSp>
      </p:grp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3962400" y="5580063"/>
            <a:ext cx="4191000" cy="400050"/>
            <a:chOff x="1536" y="2870"/>
            <a:chExt cx="2640" cy="252"/>
          </a:xfrm>
        </p:grpSpPr>
        <p:sp>
          <p:nvSpPr>
            <p:cNvPr id="31789" name="Text Box 55"/>
            <p:cNvSpPr txBox="1">
              <a:spLocks noChangeArrowheads="1"/>
            </p:cNvSpPr>
            <p:nvPr/>
          </p:nvSpPr>
          <p:spPr bwMode="auto">
            <a:xfrm>
              <a:off x="1536" y="2870"/>
              <a:ext cx="348" cy="25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chemeClr val="tx1"/>
                  </a:solidFill>
                </a:rPr>
                <a:t>DH</a:t>
              </a:r>
            </a:p>
          </p:txBody>
        </p:sp>
        <p:grpSp>
          <p:nvGrpSpPr>
            <p:cNvPr id="31790" name="Group 56"/>
            <p:cNvGrpSpPr>
              <a:grpSpLocks/>
            </p:cNvGrpSpPr>
            <p:nvPr/>
          </p:nvGrpSpPr>
          <p:grpSpPr bwMode="auto">
            <a:xfrm>
              <a:off x="1872" y="2870"/>
              <a:ext cx="1872" cy="252"/>
              <a:chOff x="1776" y="2438"/>
              <a:chExt cx="1872" cy="252"/>
            </a:xfrm>
          </p:grpSpPr>
          <p:sp>
            <p:nvSpPr>
              <p:cNvPr id="31792" name="Text Box 57"/>
              <p:cNvSpPr txBox="1">
                <a:spLocks noChangeArrowheads="1"/>
              </p:cNvSpPr>
              <p:nvPr/>
            </p:nvSpPr>
            <p:spPr bwMode="auto">
              <a:xfrm>
                <a:off x="1776" y="2438"/>
                <a:ext cx="348" cy="25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solidFill>
                      <a:schemeClr val="tx1"/>
                    </a:solidFill>
                  </a:rPr>
                  <a:t>NH</a:t>
                </a:r>
              </a:p>
            </p:txBody>
          </p:sp>
          <p:grpSp>
            <p:nvGrpSpPr>
              <p:cNvPr id="31793" name="Group 58"/>
              <p:cNvGrpSpPr>
                <a:grpSpLocks/>
              </p:cNvGrpSpPr>
              <p:nvPr/>
            </p:nvGrpSpPr>
            <p:grpSpPr bwMode="auto">
              <a:xfrm>
                <a:off x="2112" y="2438"/>
                <a:ext cx="1536" cy="252"/>
                <a:chOff x="1872" y="2054"/>
                <a:chExt cx="1536" cy="252"/>
              </a:xfrm>
            </p:grpSpPr>
            <p:sp>
              <p:nvSpPr>
                <p:cNvPr id="31794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872" y="2054"/>
                  <a:ext cx="330" cy="25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000">
                      <a:solidFill>
                        <a:schemeClr val="tx1"/>
                      </a:solidFill>
                    </a:rPr>
                    <a:t>TH</a:t>
                  </a:r>
                </a:p>
              </p:txBody>
            </p:sp>
            <p:grpSp>
              <p:nvGrpSpPr>
                <p:cNvPr id="31795" name="Group 60"/>
                <p:cNvGrpSpPr>
                  <a:grpSpLocks/>
                </p:cNvGrpSpPr>
                <p:nvPr/>
              </p:nvGrpSpPr>
              <p:grpSpPr bwMode="auto">
                <a:xfrm>
                  <a:off x="2212" y="2056"/>
                  <a:ext cx="1196" cy="250"/>
                  <a:chOff x="1871" y="1584"/>
                  <a:chExt cx="1196" cy="250"/>
                </a:xfrm>
              </p:grpSpPr>
              <p:sp>
                <p:nvSpPr>
                  <p:cNvPr id="31796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1871" y="1584"/>
                    <a:ext cx="340" cy="250"/>
                  </a:xfrm>
                  <a:prstGeom prst="rect">
                    <a:avLst/>
                  </a:pr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0488" tIns="44450" rIns="90488" bIns="44450">
                    <a:spAutoFit/>
                  </a:bodyPr>
                  <a:lstStyle>
                    <a:lvl1pPr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2000" dirty="0">
                        <a:solidFill>
                          <a:schemeClr val="bg1"/>
                        </a:solidFill>
                      </a:rPr>
                      <a:t>AH</a:t>
                    </a:r>
                  </a:p>
                </p:txBody>
              </p:sp>
              <p:sp>
                <p:nvSpPr>
                  <p:cNvPr id="31797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584"/>
                    <a:ext cx="907" cy="248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0488" tIns="44450" rIns="90488" bIns="44450">
                    <a:spAutoFit/>
                  </a:bodyPr>
                  <a:lstStyle>
                    <a:lvl1pPr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2000">
                        <a:solidFill>
                          <a:schemeClr val="bg1"/>
                        </a:solidFill>
                      </a:rPr>
                      <a:t>APP DATA</a:t>
                    </a:r>
                  </a:p>
                </p:txBody>
              </p:sp>
            </p:grpSp>
          </p:grpSp>
        </p:grpSp>
        <p:sp>
          <p:nvSpPr>
            <p:cNvPr id="31791" name="Text Box 63"/>
            <p:cNvSpPr txBox="1">
              <a:spLocks noChangeArrowheads="1"/>
            </p:cNvSpPr>
            <p:nvPr/>
          </p:nvSpPr>
          <p:spPr bwMode="auto">
            <a:xfrm>
              <a:off x="3712" y="2870"/>
              <a:ext cx="464" cy="25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chemeClr val="tx1"/>
                  </a:solidFill>
                </a:rPr>
                <a:t>CRC</a:t>
              </a:r>
            </a:p>
          </p:txBody>
        </p:sp>
      </p:grpSp>
      <p:sp>
        <p:nvSpPr>
          <p:cNvPr id="31787" name="Line 64"/>
          <p:cNvSpPr>
            <a:spLocks noChangeShapeType="1"/>
          </p:cNvSpPr>
          <p:nvPr/>
        </p:nvSpPr>
        <p:spPr bwMode="auto">
          <a:xfrm>
            <a:off x="3733800" y="6510338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433" name="Text Box 65"/>
          <p:cNvSpPr txBox="1">
            <a:spLocks noChangeArrowheads="1"/>
          </p:cNvSpPr>
          <p:nvPr/>
        </p:nvSpPr>
        <p:spPr bwMode="auto">
          <a:xfrm>
            <a:off x="5592764" y="6189664"/>
            <a:ext cx="579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1"/>
                </a:solidFill>
              </a:rPr>
              <a:t>bits</a:t>
            </a:r>
          </a:p>
        </p:txBody>
      </p:sp>
    </p:spTree>
    <p:extLst>
      <p:ext uri="{BB962C8B-B14F-4D97-AF65-F5344CB8AC3E}">
        <p14:creationId xmlns:p14="http://schemas.microsoft.com/office/powerpoint/2010/main" val="42281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9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405" grpId="0" animBg="1"/>
      <p:bldP spid="69843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OSI Unified View: Protocols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942" y="1447800"/>
            <a:ext cx="11041626" cy="3276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Layer n in one machine interacts with layer n in another machine to provide a service to layer n +1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The entities comprising the corresponding layers on different machines are called </a:t>
            </a:r>
            <a:r>
              <a:rPr lang="en-US" altLang="en-US" sz="2600" i="1" dirty="0"/>
              <a:t>peer processes.</a:t>
            </a:r>
            <a:endParaRPr lang="en-US" altLang="en-US" sz="26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The machines use a set of rules and conventions called the </a:t>
            </a:r>
            <a:r>
              <a:rPr lang="en-US" altLang="en-US" sz="2600" i="1" dirty="0"/>
              <a:t>layer-n protocol</a:t>
            </a:r>
            <a:r>
              <a:rPr lang="en-US" altLang="en-US" sz="2600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Layer-n peer processes communicate by exchanging </a:t>
            </a:r>
            <a:r>
              <a:rPr lang="en-US" altLang="en-US" sz="2600" i="1" dirty="0"/>
              <a:t>Protocol Data Units </a:t>
            </a:r>
            <a:r>
              <a:rPr lang="en-US" altLang="en-US" sz="2600" dirty="0"/>
              <a:t>(PDUs)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/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2514600" y="5103813"/>
            <a:ext cx="1358900" cy="10033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7950200" y="5078413"/>
            <a:ext cx="1358900" cy="10033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3074072" y="5218114"/>
            <a:ext cx="182808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000">
              <a:solidFill>
                <a:schemeClr val="tx1"/>
              </a:solidFill>
            </a:endParaRPr>
          </a:p>
          <a:p>
            <a:pPr algn="ctr" latinLnBrk="1"/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8239904" y="5205414"/>
            <a:ext cx="823945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>
                <a:solidFill>
                  <a:schemeClr val="bg1"/>
                </a:solidFill>
              </a:rPr>
              <a:t>n</a:t>
            </a:r>
          </a:p>
          <a:p>
            <a:pPr algn="ctr"/>
            <a:r>
              <a:rPr lang="en-US" altLang="en-US" sz="2000">
                <a:solidFill>
                  <a:schemeClr val="bg1"/>
                </a:solidFill>
              </a:rPr>
              <a:t>Entity</a:t>
            </a:r>
          </a:p>
        </p:txBody>
      </p: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2766204" y="5243514"/>
            <a:ext cx="823945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dirty="0">
                <a:solidFill>
                  <a:schemeClr val="bg1"/>
                </a:solidFill>
              </a:rPr>
              <a:t>n</a:t>
            </a:r>
          </a:p>
          <a:p>
            <a:pPr algn="ctr"/>
            <a:r>
              <a:rPr lang="en-US" altLang="en-US" sz="2000" dirty="0">
                <a:solidFill>
                  <a:schemeClr val="bg1"/>
                </a:solidFill>
              </a:rPr>
              <a:t>Entity</a:t>
            </a:r>
          </a:p>
        </p:txBody>
      </p:sp>
      <p:sp>
        <p:nvSpPr>
          <p:cNvPr id="32777" name="Line 10"/>
          <p:cNvSpPr>
            <a:spLocks noChangeShapeType="1"/>
          </p:cNvSpPr>
          <p:nvPr/>
        </p:nvSpPr>
        <p:spPr bwMode="auto">
          <a:xfrm>
            <a:off x="3938588" y="5586413"/>
            <a:ext cx="3986212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Rectangle 11"/>
          <p:cNvSpPr>
            <a:spLocks noChangeArrowheads="1"/>
          </p:cNvSpPr>
          <p:nvPr/>
        </p:nvSpPr>
        <p:spPr bwMode="auto">
          <a:xfrm>
            <a:off x="4800600" y="6311901"/>
            <a:ext cx="2603278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</a:rPr>
              <a:t>Layer n peer protocol</a:t>
            </a:r>
          </a:p>
        </p:txBody>
      </p:sp>
      <p:sp>
        <p:nvSpPr>
          <p:cNvPr id="32779" name="Rectangle 13"/>
          <p:cNvSpPr>
            <a:spLocks noChangeArrowheads="1"/>
          </p:cNvSpPr>
          <p:nvPr/>
        </p:nvSpPr>
        <p:spPr bwMode="auto">
          <a:xfrm>
            <a:off x="5286376" y="5156200"/>
            <a:ext cx="1025525" cy="350838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2780" name="Line 14"/>
          <p:cNvSpPr>
            <a:spLocks noChangeShapeType="1"/>
          </p:cNvSpPr>
          <p:nvPr/>
        </p:nvSpPr>
        <p:spPr bwMode="auto">
          <a:xfrm>
            <a:off x="6062663" y="5130800"/>
            <a:ext cx="0" cy="376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Line 15"/>
          <p:cNvSpPr>
            <a:spLocks noChangeShapeType="1"/>
          </p:cNvSpPr>
          <p:nvPr/>
        </p:nvSpPr>
        <p:spPr bwMode="auto">
          <a:xfrm>
            <a:off x="6399214" y="5319713"/>
            <a:ext cx="4079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Rectangle 16"/>
          <p:cNvSpPr>
            <a:spLocks noChangeArrowheads="1"/>
          </p:cNvSpPr>
          <p:nvPr/>
        </p:nvSpPr>
        <p:spPr bwMode="auto">
          <a:xfrm>
            <a:off x="5300663" y="4648201"/>
            <a:ext cx="1082028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</a:rPr>
              <a:t>n-PDUs</a:t>
            </a:r>
          </a:p>
        </p:txBody>
      </p:sp>
      <p:sp>
        <p:nvSpPr>
          <p:cNvPr id="32783" name="Rectangle 18"/>
          <p:cNvSpPr>
            <a:spLocks noChangeArrowheads="1"/>
          </p:cNvSpPr>
          <p:nvPr/>
        </p:nvSpPr>
        <p:spPr bwMode="auto">
          <a:xfrm>
            <a:off x="5178426" y="5824538"/>
            <a:ext cx="1141413" cy="334962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2784" name="Line 19"/>
          <p:cNvSpPr>
            <a:spLocks noChangeShapeType="1"/>
          </p:cNvSpPr>
          <p:nvPr/>
        </p:nvSpPr>
        <p:spPr bwMode="auto">
          <a:xfrm>
            <a:off x="5573713" y="5821364"/>
            <a:ext cx="0" cy="357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Line 20"/>
          <p:cNvSpPr>
            <a:spLocks noChangeShapeType="1"/>
          </p:cNvSpPr>
          <p:nvPr/>
        </p:nvSpPr>
        <p:spPr bwMode="auto">
          <a:xfrm>
            <a:off x="4673601" y="5995988"/>
            <a:ext cx="4556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7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OSI Unified View: Services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Communication between peer processes is virtual and actually indirect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Layer n+1 transfers information by invoking the services provided by layer n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Services are available at </a:t>
            </a:r>
            <a:r>
              <a:rPr lang="en-US" altLang="en-US" i="1"/>
              <a:t>Service Access Points (</a:t>
            </a:r>
            <a:r>
              <a:rPr lang="en-US" altLang="en-US"/>
              <a:t>SAP’s)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Each layer passes data &amp; control information to the layer below it until the physical layer is reached and transfer occurs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The data passed to the layer below is called a </a:t>
            </a:r>
            <a:r>
              <a:rPr lang="en-US" altLang="en-US" i="1"/>
              <a:t>Service Data Unit</a:t>
            </a:r>
            <a:r>
              <a:rPr lang="en-US" altLang="en-US"/>
              <a:t> (SDU)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SDU’s are </a:t>
            </a:r>
            <a:r>
              <a:rPr lang="en-US" altLang="en-US" i="1"/>
              <a:t>encapsulated</a:t>
            </a:r>
            <a:r>
              <a:rPr lang="en-US" altLang="en-US"/>
              <a:t> in PDU’s</a:t>
            </a:r>
          </a:p>
        </p:txBody>
      </p:sp>
    </p:spTree>
    <p:extLst>
      <p:ext uri="{BB962C8B-B14F-4D97-AF65-F5344CB8AC3E}">
        <p14:creationId xmlns:p14="http://schemas.microsoft.com/office/powerpoint/2010/main" val="208403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341563" y="1639888"/>
            <a:ext cx="2449512" cy="1471612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7191375" y="1600201"/>
            <a:ext cx="2451100" cy="1471613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990575" y="1985964"/>
            <a:ext cx="1041953" cy="95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solidFill>
                  <a:schemeClr val="bg1"/>
                </a:solidFill>
              </a:rPr>
              <a:t>n+1</a:t>
            </a:r>
          </a:p>
          <a:p>
            <a:pPr algn="ctr"/>
            <a:r>
              <a:rPr lang="en-US" altLang="en-US" sz="2800" dirty="0">
                <a:solidFill>
                  <a:schemeClr val="bg1"/>
                </a:solidFill>
              </a:rPr>
              <a:t>entity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060575" y="4087814"/>
            <a:ext cx="8115300" cy="25415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998789" y="4746626"/>
            <a:ext cx="1787525" cy="868363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7431089" y="4684713"/>
            <a:ext cx="1787525" cy="868362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5151439" y="4398963"/>
            <a:ext cx="1984375" cy="474662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5172076" y="5541964"/>
            <a:ext cx="1984375" cy="473075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5189538" y="5894388"/>
            <a:ext cx="19113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4864101" y="4989513"/>
            <a:ext cx="2530475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 flipH="1">
            <a:off x="4826001" y="5394325"/>
            <a:ext cx="2543175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 flipH="1" flipV="1">
            <a:off x="8139113" y="3071813"/>
            <a:ext cx="0" cy="91281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>
            <a:off x="8426450" y="3071813"/>
            <a:ext cx="0" cy="889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 flipH="1" flipV="1">
            <a:off x="3365500" y="3116263"/>
            <a:ext cx="0" cy="83026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3638550" y="3119438"/>
            <a:ext cx="0" cy="85566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2135188" y="3641725"/>
            <a:ext cx="106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n-SAP</a:t>
            </a:r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>
            <a:off x="4889500" y="1962150"/>
            <a:ext cx="21923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 flipH="1">
            <a:off x="4838700" y="2620963"/>
            <a:ext cx="22177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3206751" y="4019550"/>
            <a:ext cx="665163" cy="17303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8004176" y="4005264"/>
            <a:ext cx="665163" cy="17303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4838" name="Line 22"/>
          <p:cNvSpPr>
            <a:spLocks noChangeShapeType="1"/>
          </p:cNvSpPr>
          <p:nvPr/>
        </p:nvSpPr>
        <p:spPr bwMode="auto">
          <a:xfrm>
            <a:off x="3659188" y="4213226"/>
            <a:ext cx="0" cy="54292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>
            <a:off x="3379788" y="4211639"/>
            <a:ext cx="0" cy="54292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Line 24"/>
          <p:cNvSpPr>
            <a:spLocks noChangeShapeType="1"/>
          </p:cNvSpPr>
          <p:nvPr/>
        </p:nvSpPr>
        <p:spPr bwMode="auto">
          <a:xfrm>
            <a:off x="8456613" y="4176714"/>
            <a:ext cx="0" cy="541337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1" name="Line 25"/>
          <p:cNvSpPr>
            <a:spLocks noChangeShapeType="1"/>
          </p:cNvSpPr>
          <p:nvPr/>
        </p:nvSpPr>
        <p:spPr bwMode="auto">
          <a:xfrm>
            <a:off x="8202613" y="4162426"/>
            <a:ext cx="0" cy="54292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7800700" y="1912939"/>
            <a:ext cx="1041953" cy="95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chemeClr val="bg1"/>
                </a:solidFill>
              </a:rPr>
              <a:t>n+1</a:t>
            </a:r>
          </a:p>
          <a:p>
            <a:pPr algn="ctr"/>
            <a:r>
              <a:rPr lang="en-US" altLang="en-US" sz="2800">
                <a:solidFill>
                  <a:schemeClr val="bg1"/>
                </a:solidFill>
              </a:rPr>
              <a:t>entity</a:t>
            </a:r>
            <a:endParaRPr lang="en-US" altLang="en-US" sz="2000">
              <a:solidFill>
                <a:schemeClr val="bg1"/>
              </a:solidFill>
            </a:endParaRPr>
          </a:p>
        </p:txBody>
      </p:sp>
      <p:sp>
        <p:nvSpPr>
          <p:cNvPr id="34843" name="Text Box 27"/>
          <p:cNvSpPr txBox="1">
            <a:spLocks noChangeArrowheads="1"/>
          </p:cNvSpPr>
          <p:nvPr/>
        </p:nvSpPr>
        <p:spPr bwMode="auto">
          <a:xfrm>
            <a:off x="8682038" y="3636963"/>
            <a:ext cx="106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n-SAP</a:t>
            </a:r>
          </a:p>
        </p:txBody>
      </p:sp>
      <p:sp>
        <p:nvSpPr>
          <p:cNvPr id="34844" name="Rectangle 28"/>
          <p:cNvSpPr>
            <a:spLocks noChangeArrowheads="1"/>
          </p:cNvSpPr>
          <p:nvPr/>
        </p:nvSpPr>
        <p:spPr bwMode="auto">
          <a:xfrm>
            <a:off x="3228838" y="4914901"/>
            <a:ext cx="1341715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chemeClr val="bg1"/>
                </a:solidFill>
              </a:rPr>
              <a:t>n entity</a:t>
            </a:r>
            <a:endParaRPr lang="en-US" altLang="en-US" sz="2000">
              <a:solidFill>
                <a:schemeClr val="bg1"/>
              </a:solidFill>
            </a:endParaRPr>
          </a:p>
        </p:txBody>
      </p:sp>
      <p:sp>
        <p:nvSpPr>
          <p:cNvPr id="34845" name="Rectangle 29"/>
          <p:cNvSpPr>
            <a:spLocks noChangeArrowheads="1"/>
          </p:cNvSpPr>
          <p:nvPr/>
        </p:nvSpPr>
        <p:spPr bwMode="auto">
          <a:xfrm>
            <a:off x="7711938" y="4922839"/>
            <a:ext cx="1341715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chemeClr val="bg1"/>
                </a:solidFill>
              </a:rPr>
              <a:t>n entity</a:t>
            </a:r>
            <a:endParaRPr lang="en-US" altLang="en-US" sz="2000">
              <a:solidFill>
                <a:schemeClr val="bg1"/>
              </a:solidFill>
            </a:endParaRPr>
          </a:p>
        </p:txBody>
      </p:sp>
      <p:sp>
        <p:nvSpPr>
          <p:cNvPr id="34846" name="Text Box 30"/>
          <p:cNvSpPr txBox="1">
            <a:spLocks noChangeArrowheads="1"/>
          </p:cNvSpPr>
          <p:nvPr/>
        </p:nvSpPr>
        <p:spPr bwMode="auto">
          <a:xfrm>
            <a:off x="3929064" y="3314700"/>
            <a:ext cx="110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n-SDU</a:t>
            </a:r>
          </a:p>
        </p:txBody>
      </p:sp>
      <p:sp>
        <p:nvSpPr>
          <p:cNvPr id="34847" name="Text Box 31"/>
          <p:cNvSpPr txBox="1">
            <a:spLocks noChangeArrowheads="1"/>
          </p:cNvSpPr>
          <p:nvPr/>
        </p:nvSpPr>
        <p:spPr bwMode="auto">
          <a:xfrm>
            <a:off x="5289550" y="4403725"/>
            <a:ext cx="1100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n-SDU</a:t>
            </a:r>
          </a:p>
        </p:txBody>
      </p:sp>
      <p:sp>
        <p:nvSpPr>
          <p:cNvPr id="34848" name="Line 32"/>
          <p:cNvSpPr>
            <a:spLocks noChangeShapeType="1"/>
          </p:cNvSpPr>
          <p:nvPr/>
        </p:nvSpPr>
        <p:spPr bwMode="auto">
          <a:xfrm>
            <a:off x="6521450" y="4400551"/>
            <a:ext cx="0" cy="4619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9" name="Text Box 33"/>
          <p:cNvSpPr txBox="1">
            <a:spLocks noChangeArrowheads="1"/>
          </p:cNvSpPr>
          <p:nvPr/>
        </p:nvSpPr>
        <p:spPr bwMode="auto">
          <a:xfrm>
            <a:off x="6796089" y="3355975"/>
            <a:ext cx="110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n-SDU</a:t>
            </a:r>
          </a:p>
        </p:txBody>
      </p:sp>
      <p:sp>
        <p:nvSpPr>
          <p:cNvPr id="34850" name="Text Box 34"/>
          <p:cNvSpPr txBox="1">
            <a:spLocks noChangeArrowheads="1"/>
          </p:cNvSpPr>
          <p:nvPr/>
        </p:nvSpPr>
        <p:spPr bwMode="auto">
          <a:xfrm>
            <a:off x="6578601" y="441642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34851" name="Text Box 35"/>
          <p:cNvSpPr txBox="1">
            <a:spLocks noChangeArrowheads="1"/>
          </p:cNvSpPr>
          <p:nvPr/>
        </p:nvSpPr>
        <p:spPr bwMode="auto">
          <a:xfrm>
            <a:off x="5270501" y="555625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34852" name="Line 36"/>
          <p:cNvSpPr>
            <a:spLocks noChangeShapeType="1"/>
          </p:cNvSpPr>
          <p:nvPr/>
        </p:nvSpPr>
        <p:spPr bwMode="auto">
          <a:xfrm>
            <a:off x="5683250" y="5553076"/>
            <a:ext cx="0" cy="460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3" name="Text Box 37"/>
          <p:cNvSpPr txBox="1">
            <a:spLocks noChangeArrowheads="1"/>
          </p:cNvSpPr>
          <p:nvPr/>
        </p:nvSpPr>
        <p:spPr bwMode="auto">
          <a:xfrm>
            <a:off x="5819775" y="5530850"/>
            <a:ext cx="1100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n-SDU</a:t>
            </a:r>
          </a:p>
        </p:txBody>
      </p:sp>
      <p:sp>
        <p:nvSpPr>
          <p:cNvPr id="34854" name="Text Box 38"/>
          <p:cNvSpPr txBox="1">
            <a:spLocks noChangeArrowheads="1"/>
          </p:cNvSpPr>
          <p:nvPr/>
        </p:nvSpPr>
        <p:spPr bwMode="auto">
          <a:xfrm>
            <a:off x="5635626" y="6072188"/>
            <a:ext cx="1141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n-PDU</a:t>
            </a:r>
            <a:endParaRPr lang="en-US" altLang="en-US" sz="1800" b="1">
              <a:solidFill>
                <a:schemeClr val="tx1"/>
              </a:solidFill>
            </a:endParaRPr>
          </a:p>
        </p:txBody>
      </p:sp>
      <p:sp>
        <p:nvSpPr>
          <p:cNvPr id="34855" name="Rectangle 4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Layers, Services &amp; Protocols</a:t>
            </a:r>
          </a:p>
        </p:txBody>
      </p:sp>
    </p:spTree>
    <p:extLst>
      <p:ext uri="{BB962C8B-B14F-4D97-AF65-F5344CB8AC3E}">
        <p14:creationId xmlns:p14="http://schemas.microsoft.com/office/powerpoint/2010/main" val="306249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452" y="0"/>
            <a:ext cx="11729884" cy="906629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Interlayer Interaction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743200" y="1957388"/>
            <a:ext cx="1538288" cy="3733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281489" y="1957388"/>
            <a:ext cx="1538287" cy="3733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5819775" y="1957388"/>
            <a:ext cx="827088" cy="3733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6646864" y="1957388"/>
            <a:ext cx="1538287" cy="3733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8185150" y="1957388"/>
            <a:ext cx="1538288" cy="3733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2979738" y="1871663"/>
            <a:ext cx="1065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3098800" y="1517651"/>
            <a:ext cx="679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2862263" y="2212975"/>
            <a:ext cx="1014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N+1 user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4281489" y="2212975"/>
            <a:ext cx="1120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N provider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3689350" y="5772151"/>
            <a:ext cx="1162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chemeClr val="tx1"/>
                </a:solidFill>
              </a:rPr>
              <a:t>System A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7356475" y="5772151"/>
            <a:ext cx="1162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chemeClr val="tx1"/>
                </a:solidFill>
              </a:rPr>
              <a:t>System B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6646864" y="2212975"/>
            <a:ext cx="1120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N provider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8304213" y="2212975"/>
            <a:ext cx="1014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N+1 user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571876" y="2825750"/>
            <a:ext cx="1774825" cy="509588"/>
            <a:chOff x="3168" y="1968"/>
            <a:chExt cx="720" cy="281"/>
          </a:xfrm>
        </p:grpSpPr>
        <p:sp>
          <p:nvSpPr>
            <p:cNvPr id="35866" name="Line 17"/>
            <p:cNvSpPr>
              <a:spLocks noChangeShapeType="1"/>
            </p:cNvSpPr>
            <p:nvPr/>
          </p:nvSpPr>
          <p:spPr bwMode="auto">
            <a:xfrm>
              <a:off x="3168" y="1968"/>
              <a:ext cx="72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5867" name="Text Box 18"/>
            <p:cNvSpPr txBox="1">
              <a:spLocks noChangeArrowheads="1"/>
            </p:cNvSpPr>
            <p:nvPr/>
          </p:nvSpPr>
          <p:spPr bwMode="auto">
            <a:xfrm rot="389180">
              <a:off x="3218" y="2047"/>
              <a:ext cx="42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dirty="0">
                  <a:solidFill>
                    <a:srgbClr val="FFC000"/>
                  </a:solidFill>
                </a:rPr>
                <a:t>Request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239001" y="3087688"/>
            <a:ext cx="1774825" cy="514350"/>
            <a:chOff x="4656" y="2112"/>
            <a:chExt cx="720" cy="285"/>
          </a:xfrm>
        </p:grpSpPr>
        <p:sp>
          <p:nvSpPr>
            <p:cNvPr id="35864" name="Line 20"/>
            <p:cNvSpPr>
              <a:spLocks noChangeShapeType="1"/>
            </p:cNvSpPr>
            <p:nvPr/>
          </p:nvSpPr>
          <p:spPr bwMode="auto">
            <a:xfrm>
              <a:off x="4656" y="2112"/>
              <a:ext cx="72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5865" name="Text Box 21"/>
            <p:cNvSpPr txBox="1">
              <a:spLocks noChangeArrowheads="1"/>
            </p:cNvSpPr>
            <p:nvPr/>
          </p:nvSpPr>
          <p:spPr bwMode="auto">
            <a:xfrm rot="389180">
              <a:off x="4705" y="2194"/>
              <a:ext cx="471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dirty="0">
                  <a:solidFill>
                    <a:srgbClr val="FFC000"/>
                  </a:solidFill>
                </a:rPr>
                <a:t>Indication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356475" y="4041777"/>
            <a:ext cx="1657350" cy="709836"/>
            <a:chOff x="4704" y="2640"/>
            <a:chExt cx="672" cy="392"/>
          </a:xfrm>
        </p:grpSpPr>
        <p:sp>
          <p:nvSpPr>
            <p:cNvPr id="35862" name="Line 23"/>
            <p:cNvSpPr>
              <a:spLocks noChangeShapeType="1"/>
            </p:cNvSpPr>
            <p:nvPr/>
          </p:nvSpPr>
          <p:spPr bwMode="auto">
            <a:xfrm flipH="1">
              <a:off x="4704" y="2640"/>
              <a:ext cx="672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5863" name="Text Box 24"/>
            <p:cNvSpPr txBox="1">
              <a:spLocks noChangeArrowheads="1"/>
            </p:cNvSpPr>
            <p:nvPr/>
          </p:nvSpPr>
          <p:spPr bwMode="auto">
            <a:xfrm rot="20270019">
              <a:off x="4798" y="2828"/>
              <a:ext cx="49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dirty="0">
                  <a:solidFill>
                    <a:srgbClr val="A9DA74"/>
                  </a:solidFill>
                </a:rPr>
                <a:t>Response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452813" y="4737101"/>
            <a:ext cx="1657350" cy="741363"/>
            <a:chOff x="3120" y="3024"/>
            <a:chExt cx="672" cy="410"/>
          </a:xfrm>
        </p:grpSpPr>
        <p:sp>
          <p:nvSpPr>
            <p:cNvPr id="35860" name="Line 26"/>
            <p:cNvSpPr>
              <a:spLocks noChangeShapeType="1"/>
            </p:cNvSpPr>
            <p:nvPr/>
          </p:nvSpPr>
          <p:spPr bwMode="auto">
            <a:xfrm flipH="1">
              <a:off x="3120" y="3024"/>
              <a:ext cx="672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5861" name="Text Box 27"/>
            <p:cNvSpPr txBox="1">
              <a:spLocks noChangeArrowheads="1"/>
            </p:cNvSpPr>
            <p:nvPr/>
          </p:nvSpPr>
          <p:spPr bwMode="auto">
            <a:xfrm rot="-1329981">
              <a:off x="3268" y="3231"/>
              <a:ext cx="399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dirty="0">
                  <a:solidFill>
                    <a:srgbClr val="A9DA74"/>
                  </a:solidFill>
                </a:rPr>
                <a:t>Confirm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055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Connectionless &amp; Connection-Oriented Services</a:t>
            </a:r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495300" indent="-495300"/>
            <a:r>
              <a:rPr lang="en-US" altLang="en-US" sz="2600"/>
              <a:t>Connection-Oriented</a:t>
            </a:r>
          </a:p>
          <a:p>
            <a:pPr marL="763588" lvl="1" indent="-419100"/>
            <a:r>
              <a:rPr lang="en-US" altLang="en-US" smtClean="0"/>
              <a:t>Three-phases:</a:t>
            </a:r>
          </a:p>
          <a:p>
            <a:pPr marL="1093788" lvl="2" indent="-400050">
              <a:buFont typeface="Wingdings" panose="05000000000000000000" pitchFamily="2" charset="2"/>
              <a:buAutoNum type="arabicPeriod"/>
            </a:pPr>
            <a:r>
              <a:rPr lang="en-US" altLang="en-US" sz="2400"/>
              <a:t>Connection setup between two SAPs to initialize state information</a:t>
            </a:r>
          </a:p>
          <a:p>
            <a:pPr marL="1093788" lvl="2" indent="-400050">
              <a:buFont typeface="Wingdings" panose="05000000000000000000" pitchFamily="2" charset="2"/>
              <a:buAutoNum type="arabicPeriod"/>
            </a:pPr>
            <a:r>
              <a:rPr lang="en-US" altLang="en-US" sz="2400"/>
              <a:t>SDU transfer</a:t>
            </a:r>
          </a:p>
          <a:p>
            <a:pPr marL="1093788" lvl="2" indent="-400050">
              <a:buFont typeface="Wingdings" panose="05000000000000000000" pitchFamily="2" charset="2"/>
              <a:buAutoNum type="arabicPeriod"/>
            </a:pPr>
            <a:r>
              <a:rPr lang="en-US" altLang="en-US" sz="2400"/>
              <a:t>Connection release</a:t>
            </a:r>
          </a:p>
          <a:p>
            <a:pPr marL="763588" lvl="1" indent="-419100"/>
            <a:r>
              <a:rPr lang="en-US" altLang="en-US" smtClean="0"/>
              <a:t>E.g. TCP, ATM</a:t>
            </a:r>
            <a:r>
              <a:rPr lang="en-US" altLang="en-US" sz="2600"/>
              <a:t> </a:t>
            </a:r>
          </a:p>
        </p:txBody>
      </p:sp>
      <p:sp>
        <p:nvSpPr>
          <p:cNvPr id="36868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600"/>
              <a:t>Connectionless</a:t>
            </a:r>
          </a:p>
          <a:p>
            <a:pPr lvl="1" eaLnBrk="1" hangingPunct="1"/>
            <a:r>
              <a:rPr lang="en-US" altLang="en-US" smtClean="0"/>
              <a:t>Immediate SDU transfer</a:t>
            </a:r>
          </a:p>
          <a:p>
            <a:pPr lvl="1" eaLnBrk="1" hangingPunct="1"/>
            <a:r>
              <a:rPr lang="en-US" altLang="en-US" smtClean="0"/>
              <a:t>No connection setup</a:t>
            </a:r>
          </a:p>
          <a:p>
            <a:pPr lvl="1" eaLnBrk="1" hangingPunct="1"/>
            <a:r>
              <a:rPr lang="en-US" altLang="en-US" smtClean="0"/>
              <a:t>E.g. UDP, IP </a:t>
            </a:r>
          </a:p>
          <a:p>
            <a:pPr eaLnBrk="1" hangingPunct="1"/>
            <a:r>
              <a:rPr lang="en-US" altLang="en-US" sz="2600"/>
              <a:t>Layered services need not be of same type</a:t>
            </a:r>
          </a:p>
          <a:p>
            <a:pPr lvl="1" eaLnBrk="1" hangingPunct="1"/>
            <a:r>
              <a:rPr lang="en-US" altLang="en-US" smtClean="0"/>
              <a:t>TCP operates over IP </a:t>
            </a:r>
          </a:p>
          <a:p>
            <a:pPr lvl="1" eaLnBrk="1" hangingPunct="1"/>
            <a:r>
              <a:rPr lang="en-US" altLang="en-US" smtClean="0"/>
              <a:t>IP operates over ATM</a:t>
            </a:r>
            <a:endParaRPr lang="en-US" altLang="en-US" sz="2200"/>
          </a:p>
          <a:p>
            <a:pPr eaLnBrk="1" hangingPunct="1"/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370433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9"/>
          <p:cNvSpPr>
            <a:spLocks noChangeArrowheads="1"/>
          </p:cNvSpPr>
          <p:nvPr/>
        </p:nvSpPr>
        <p:spPr bwMode="auto">
          <a:xfrm>
            <a:off x="7851776" y="5683251"/>
            <a:ext cx="1038225" cy="277813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7891" name="Rectangle 30"/>
          <p:cNvSpPr>
            <a:spLocks noChangeArrowheads="1"/>
          </p:cNvSpPr>
          <p:nvPr/>
        </p:nvSpPr>
        <p:spPr bwMode="auto">
          <a:xfrm>
            <a:off x="7889875" y="5618164"/>
            <a:ext cx="953788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chemeClr val="bg1"/>
                </a:solidFill>
              </a:rPr>
              <a:t>n-PDU</a:t>
            </a:r>
          </a:p>
        </p:txBody>
      </p:sp>
      <p:sp>
        <p:nvSpPr>
          <p:cNvPr id="3789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Segmentation &amp; Reassembly</a:t>
            </a:r>
          </a:p>
        </p:txBody>
      </p:sp>
      <p:sp>
        <p:nvSpPr>
          <p:cNvPr id="37893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/>
              <a:t>A layer may impose a limit on the size of a data block that it can transfer for implementation or other reasons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/>
              <a:t>Thus a layer-n SDU may be too large to be handled as a single unit by layer-(n-1)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/>
              <a:t>Sender side:  SDU is segmented into multiple PDUs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/>
              <a:t>Receiver side:  SDU is reassembled from sequence of PDUs</a:t>
            </a:r>
          </a:p>
          <a:p>
            <a:pPr eaLnBrk="1" hangingPunct="1">
              <a:lnSpc>
                <a:spcPct val="90000"/>
              </a:lnSpc>
            </a:pPr>
            <a:endParaRPr lang="en-US" altLang="en-US" sz="2200"/>
          </a:p>
        </p:txBody>
      </p:sp>
      <p:sp>
        <p:nvSpPr>
          <p:cNvPr id="37894" name="Rectangle 11"/>
          <p:cNvSpPr>
            <a:spLocks noChangeArrowheads="1"/>
          </p:cNvSpPr>
          <p:nvPr/>
        </p:nvSpPr>
        <p:spPr bwMode="auto">
          <a:xfrm>
            <a:off x="7880350" y="2195514"/>
            <a:ext cx="1390650" cy="280987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7895" name="Rectangle 12"/>
          <p:cNvSpPr>
            <a:spLocks noChangeArrowheads="1"/>
          </p:cNvSpPr>
          <p:nvPr/>
        </p:nvSpPr>
        <p:spPr bwMode="auto">
          <a:xfrm>
            <a:off x="8091488" y="2143126"/>
            <a:ext cx="953788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</a:rPr>
              <a:t>n-SDU</a:t>
            </a:r>
          </a:p>
        </p:txBody>
      </p:sp>
      <p:sp>
        <p:nvSpPr>
          <p:cNvPr id="37896" name="Rectangle 13"/>
          <p:cNvSpPr>
            <a:spLocks noChangeArrowheads="1"/>
          </p:cNvSpPr>
          <p:nvPr/>
        </p:nvSpPr>
        <p:spPr bwMode="auto">
          <a:xfrm>
            <a:off x="6696076" y="3187701"/>
            <a:ext cx="1038225" cy="277813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7897" name="Rectangle 14"/>
          <p:cNvSpPr>
            <a:spLocks noChangeArrowheads="1"/>
          </p:cNvSpPr>
          <p:nvPr/>
        </p:nvSpPr>
        <p:spPr bwMode="auto">
          <a:xfrm>
            <a:off x="6734175" y="3122614"/>
            <a:ext cx="953788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</a:rPr>
              <a:t>n-PDU</a:t>
            </a:r>
          </a:p>
        </p:txBody>
      </p:sp>
      <p:sp>
        <p:nvSpPr>
          <p:cNvPr id="37898" name="Rectangle 15"/>
          <p:cNvSpPr>
            <a:spLocks noChangeArrowheads="1"/>
          </p:cNvSpPr>
          <p:nvPr/>
        </p:nvSpPr>
        <p:spPr bwMode="auto">
          <a:xfrm>
            <a:off x="7864476" y="3179763"/>
            <a:ext cx="1038225" cy="277812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7899" name="Rectangle 16"/>
          <p:cNvSpPr>
            <a:spLocks noChangeArrowheads="1"/>
          </p:cNvSpPr>
          <p:nvPr/>
        </p:nvSpPr>
        <p:spPr bwMode="auto">
          <a:xfrm>
            <a:off x="7902575" y="3114676"/>
            <a:ext cx="953788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chemeClr val="bg1"/>
                </a:solidFill>
              </a:rPr>
              <a:t>n-PDU</a:t>
            </a:r>
          </a:p>
        </p:txBody>
      </p:sp>
      <p:sp>
        <p:nvSpPr>
          <p:cNvPr id="37900" name="Rectangle 17"/>
          <p:cNvSpPr>
            <a:spLocks noChangeArrowheads="1"/>
          </p:cNvSpPr>
          <p:nvPr/>
        </p:nvSpPr>
        <p:spPr bwMode="auto">
          <a:xfrm>
            <a:off x="9032876" y="3171826"/>
            <a:ext cx="1038225" cy="277813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7901" name="Rectangle 18"/>
          <p:cNvSpPr>
            <a:spLocks noChangeArrowheads="1"/>
          </p:cNvSpPr>
          <p:nvPr/>
        </p:nvSpPr>
        <p:spPr bwMode="auto">
          <a:xfrm>
            <a:off x="9070975" y="3106739"/>
            <a:ext cx="953788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chemeClr val="bg1"/>
                </a:solidFill>
              </a:rPr>
              <a:t>n-PDU</a:t>
            </a:r>
          </a:p>
        </p:txBody>
      </p:sp>
      <p:sp>
        <p:nvSpPr>
          <p:cNvPr id="37902" name="Line 19"/>
          <p:cNvSpPr>
            <a:spLocks noChangeShapeType="1"/>
          </p:cNvSpPr>
          <p:nvPr/>
        </p:nvSpPr>
        <p:spPr bwMode="auto">
          <a:xfrm flipH="1">
            <a:off x="7413625" y="2597150"/>
            <a:ext cx="1016000" cy="427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3" name="Line 20"/>
          <p:cNvSpPr>
            <a:spLocks noChangeShapeType="1"/>
          </p:cNvSpPr>
          <p:nvPr/>
        </p:nvSpPr>
        <p:spPr bwMode="auto">
          <a:xfrm flipH="1">
            <a:off x="8350250" y="2582863"/>
            <a:ext cx="13335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Line 21"/>
          <p:cNvSpPr>
            <a:spLocks noChangeShapeType="1"/>
          </p:cNvSpPr>
          <p:nvPr/>
        </p:nvSpPr>
        <p:spPr bwMode="auto">
          <a:xfrm>
            <a:off x="8589963" y="2597150"/>
            <a:ext cx="88265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5" name="Rectangle 22"/>
          <p:cNvSpPr>
            <a:spLocks noChangeArrowheads="1"/>
          </p:cNvSpPr>
          <p:nvPr/>
        </p:nvSpPr>
        <p:spPr bwMode="auto">
          <a:xfrm>
            <a:off x="7810500" y="1690689"/>
            <a:ext cx="1764908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</a:rPr>
              <a:t>Segmentation</a:t>
            </a:r>
          </a:p>
        </p:txBody>
      </p:sp>
      <p:sp>
        <p:nvSpPr>
          <p:cNvPr id="37906" name="Text Box 23"/>
          <p:cNvSpPr txBox="1">
            <a:spLocks noChangeArrowheads="1"/>
          </p:cNvSpPr>
          <p:nvPr/>
        </p:nvSpPr>
        <p:spPr bwMode="auto">
          <a:xfrm>
            <a:off x="6464300" y="1676401"/>
            <a:ext cx="46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</a:rPr>
              <a:t>(a)</a:t>
            </a:r>
          </a:p>
        </p:txBody>
      </p:sp>
      <p:sp>
        <p:nvSpPr>
          <p:cNvPr id="37907" name="Rectangle 25"/>
          <p:cNvSpPr>
            <a:spLocks noChangeArrowheads="1"/>
          </p:cNvSpPr>
          <p:nvPr/>
        </p:nvSpPr>
        <p:spPr bwMode="auto">
          <a:xfrm>
            <a:off x="7867650" y="4699000"/>
            <a:ext cx="1390650" cy="280988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7908" name="Rectangle 26"/>
          <p:cNvSpPr>
            <a:spLocks noChangeArrowheads="1"/>
          </p:cNvSpPr>
          <p:nvPr/>
        </p:nvSpPr>
        <p:spPr bwMode="auto">
          <a:xfrm>
            <a:off x="8078788" y="4646614"/>
            <a:ext cx="953788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chemeClr val="bg1"/>
                </a:solidFill>
              </a:rPr>
              <a:t>n-SDU</a:t>
            </a:r>
          </a:p>
        </p:txBody>
      </p:sp>
      <p:sp>
        <p:nvSpPr>
          <p:cNvPr id="37909" name="Rectangle 27"/>
          <p:cNvSpPr>
            <a:spLocks noChangeArrowheads="1"/>
          </p:cNvSpPr>
          <p:nvPr/>
        </p:nvSpPr>
        <p:spPr bwMode="auto">
          <a:xfrm>
            <a:off x="6683376" y="5691188"/>
            <a:ext cx="1038225" cy="277812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7910" name="Rectangle 28"/>
          <p:cNvSpPr>
            <a:spLocks noChangeArrowheads="1"/>
          </p:cNvSpPr>
          <p:nvPr/>
        </p:nvSpPr>
        <p:spPr bwMode="auto">
          <a:xfrm>
            <a:off x="6721475" y="5626101"/>
            <a:ext cx="953788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chemeClr val="bg1"/>
                </a:solidFill>
              </a:rPr>
              <a:t>n-PDU</a:t>
            </a:r>
          </a:p>
        </p:txBody>
      </p:sp>
      <p:sp>
        <p:nvSpPr>
          <p:cNvPr id="37911" name="Rectangle 31"/>
          <p:cNvSpPr>
            <a:spLocks noChangeArrowheads="1"/>
          </p:cNvSpPr>
          <p:nvPr/>
        </p:nvSpPr>
        <p:spPr bwMode="auto">
          <a:xfrm>
            <a:off x="9020176" y="5675313"/>
            <a:ext cx="1038225" cy="277812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7912" name="Rectangle 32"/>
          <p:cNvSpPr>
            <a:spLocks noChangeArrowheads="1"/>
          </p:cNvSpPr>
          <p:nvPr/>
        </p:nvSpPr>
        <p:spPr bwMode="auto">
          <a:xfrm>
            <a:off x="9058275" y="5610226"/>
            <a:ext cx="953788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chemeClr val="bg1"/>
                </a:solidFill>
              </a:rPr>
              <a:t>n-PDU</a:t>
            </a:r>
          </a:p>
        </p:txBody>
      </p:sp>
      <p:sp>
        <p:nvSpPr>
          <p:cNvPr id="37913" name="Line 33"/>
          <p:cNvSpPr>
            <a:spLocks noChangeShapeType="1"/>
          </p:cNvSpPr>
          <p:nvPr/>
        </p:nvSpPr>
        <p:spPr bwMode="auto">
          <a:xfrm flipH="1">
            <a:off x="7400925" y="5100639"/>
            <a:ext cx="1016000" cy="427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4" name="Line 34"/>
          <p:cNvSpPr>
            <a:spLocks noChangeShapeType="1"/>
          </p:cNvSpPr>
          <p:nvPr/>
        </p:nvSpPr>
        <p:spPr bwMode="auto">
          <a:xfrm flipH="1">
            <a:off x="8337550" y="5086350"/>
            <a:ext cx="13335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5" name="Line 35"/>
          <p:cNvSpPr>
            <a:spLocks noChangeShapeType="1"/>
          </p:cNvSpPr>
          <p:nvPr/>
        </p:nvSpPr>
        <p:spPr bwMode="auto">
          <a:xfrm>
            <a:off x="8577263" y="5100638"/>
            <a:ext cx="88265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6" name="Rectangle 36"/>
          <p:cNvSpPr>
            <a:spLocks noChangeArrowheads="1"/>
          </p:cNvSpPr>
          <p:nvPr/>
        </p:nvSpPr>
        <p:spPr bwMode="auto">
          <a:xfrm>
            <a:off x="7785101" y="4129089"/>
            <a:ext cx="1594989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</a:rPr>
              <a:t>Reassembly</a:t>
            </a:r>
          </a:p>
        </p:txBody>
      </p:sp>
      <p:sp>
        <p:nvSpPr>
          <p:cNvPr id="37917" name="Text Box 37"/>
          <p:cNvSpPr txBox="1">
            <a:spLocks noChangeArrowheads="1"/>
          </p:cNvSpPr>
          <p:nvPr/>
        </p:nvSpPr>
        <p:spPr bwMode="auto">
          <a:xfrm>
            <a:off x="6475413" y="4189413"/>
            <a:ext cx="46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</a:rPr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267794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"/>
          <p:cNvSpPr>
            <a:spLocks noChangeArrowheads="1"/>
          </p:cNvSpPr>
          <p:nvPr/>
        </p:nvSpPr>
        <p:spPr bwMode="auto">
          <a:xfrm>
            <a:off x="3179764" y="3589338"/>
            <a:ext cx="1163637" cy="609600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8915" name="Rectangle 11"/>
          <p:cNvSpPr>
            <a:spLocks noChangeArrowheads="1"/>
          </p:cNvSpPr>
          <p:nvPr/>
        </p:nvSpPr>
        <p:spPr bwMode="auto">
          <a:xfrm>
            <a:off x="3340101" y="3640139"/>
            <a:ext cx="817563" cy="52065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en-US" sz="2000">
                <a:solidFill>
                  <a:schemeClr val="bg1"/>
                </a:solidFill>
              </a:rPr>
              <a:t>n+1</a:t>
            </a:r>
          </a:p>
          <a:p>
            <a:pPr algn="ctr">
              <a:lnSpc>
                <a:spcPct val="70000"/>
              </a:lnSpc>
            </a:pPr>
            <a:r>
              <a:rPr lang="en-US" altLang="en-US" sz="2000">
                <a:solidFill>
                  <a:schemeClr val="bg1"/>
                </a:solidFill>
              </a:rPr>
              <a:t>entity</a:t>
            </a:r>
          </a:p>
        </p:txBody>
      </p:sp>
      <p:sp>
        <p:nvSpPr>
          <p:cNvPr id="38916" name="Rectangle 43"/>
          <p:cNvSpPr>
            <a:spLocks noChangeArrowheads="1"/>
          </p:cNvSpPr>
          <p:nvPr/>
        </p:nvSpPr>
        <p:spPr bwMode="auto">
          <a:xfrm>
            <a:off x="2209800" y="2908300"/>
            <a:ext cx="1163638" cy="609600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8917" name="Rectangle 44"/>
          <p:cNvSpPr>
            <a:spLocks noChangeArrowheads="1"/>
          </p:cNvSpPr>
          <p:nvPr/>
        </p:nvSpPr>
        <p:spPr bwMode="auto">
          <a:xfrm>
            <a:off x="2370138" y="2946401"/>
            <a:ext cx="817562" cy="52065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en-US" sz="2000">
                <a:solidFill>
                  <a:schemeClr val="bg1"/>
                </a:solidFill>
              </a:rPr>
              <a:t>n+1</a:t>
            </a:r>
          </a:p>
          <a:p>
            <a:pPr algn="ctr">
              <a:lnSpc>
                <a:spcPct val="70000"/>
              </a:lnSpc>
            </a:pPr>
            <a:r>
              <a:rPr lang="en-US" altLang="en-US" sz="2000">
                <a:solidFill>
                  <a:schemeClr val="bg1"/>
                </a:solidFill>
              </a:rPr>
              <a:t>entity</a:t>
            </a:r>
          </a:p>
        </p:txBody>
      </p:sp>
      <p:sp>
        <p:nvSpPr>
          <p:cNvPr id="38918" name="Rectangle 48"/>
          <p:cNvSpPr>
            <a:spLocks noChangeArrowheads="1"/>
          </p:cNvSpPr>
          <p:nvPr/>
        </p:nvSpPr>
        <p:spPr bwMode="auto">
          <a:xfrm>
            <a:off x="8818564" y="2944813"/>
            <a:ext cx="1163637" cy="609600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8919" name="Rectangle 49"/>
          <p:cNvSpPr>
            <a:spLocks noChangeArrowheads="1"/>
          </p:cNvSpPr>
          <p:nvPr/>
        </p:nvSpPr>
        <p:spPr bwMode="auto">
          <a:xfrm>
            <a:off x="8989343" y="2970214"/>
            <a:ext cx="795090" cy="52065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en-US" sz="2000" dirty="0">
                <a:solidFill>
                  <a:schemeClr val="bg1"/>
                </a:solidFill>
              </a:rPr>
              <a:t>n+1</a:t>
            </a:r>
          </a:p>
          <a:p>
            <a:pPr algn="ctr">
              <a:lnSpc>
                <a:spcPct val="70000"/>
              </a:lnSpc>
            </a:pPr>
            <a:r>
              <a:rPr lang="en-US" altLang="en-US" sz="2000" dirty="0">
                <a:solidFill>
                  <a:schemeClr val="bg1"/>
                </a:solidFill>
              </a:rPr>
              <a:t>entity</a:t>
            </a:r>
          </a:p>
        </p:txBody>
      </p:sp>
      <p:sp>
        <p:nvSpPr>
          <p:cNvPr id="38920" name="Rectangle 51"/>
          <p:cNvSpPr>
            <a:spLocks noChangeArrowheads="1"/>
          </p:cNvSpPr>
          <p:nvPr/>
        </p:nvSpPr>
        <p:spPr bwMode="auto">
          <a:xfrm>
            <a:off x="7620000" y="3621088"/>
            <a:ext cx="1163638" cy="609600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8921" name="Rectangle 52"/>
          <p:cNvSpPr>
            <a:spLocks noChangeArrowheads="1"/>
          </p:cNvSpPr>
          <p:nvPr/>
        </p:nvSpPr>
        <p:spPr bwMode="auto">
          <a:xfrm>
            <a:off x="7790780" y="3646489"/>
            <a:ext cx="795090" cy="52065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en-US" sz="2000">
                <a:solidFill>
                  <a:schemeClr val="bg1"/>
                </a:solidFill>
              </a:rPr>
              <a:t>n+1</a:t>
            </a:r>
          </a:p>
          <a:p>
            <a:pPr algn="ctr">
              <a:lnSpc>
                <a:spcPct val="70000"/>
              </a:lnSpc>
            </a:pPr>
            <a:r>
              <a:rPr lang="en-US" altLang="en-US" sz="2000">
                <a:solidFill>
                  <a:schemeClr val="bg1"/>
                </a:solidFill>
              </a:rPr>
              <a:t>entity</a:t>
            </a:r>
          </a:p>
        </p:txBody>
      </p:sp>
      <p:sp>
        <p:nvSpPr>
          <p:cNvPr id="389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Multiplexing</a:t>
            </a:r>
          </a:p>
        </p:txBody>
      </p:sp>
      <p:sp>
        <p:nvSpPr>
          <p:cNvPr id="3892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447800"/>
            <a:ext cx="8534400" cy="1524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600"/>
              <a:t>Sharing of layer n service by </a:t>
            </a:r>
            <a:r>
              <a:rPr lang="en-US" altLang="en-US" sz="2600" i="1"/>
              <a:t>multiple</a:t>
            </a:r>
            <a:r>
              <a:rPr lang="en-US" altLang="en-US" sz="2600"/>
              <a:t> layer n+1 users</a:t>
            </a:r>
          </a:p>
          <a:p>
            <a:pPr eaLnBrk="1" hangingPunct="1"/>
            <a:r>
              <a:rPr lang="en-US" altLang="en-US" sz="2600"/>
              <a:t>Multiplexing tag or ID required in each PDU to determine which users an SDU belongs to</a:t>
            </a:r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2060575" y="4914900"/>
            <a:ext cx="8115300" cy="1866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2438401" y="5399089"/>
            <a:ext cx="2347913" cy="636587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7431088" y="5354639"/>
            <a:ext cx="2398712" cy="636587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5151439" y="5145088"/>
            <a:ext cx="1984375" cy="347662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5172076" y="5983288"/>
            <a:ext cx="1984375" cy="347662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5189538" y="6242051"/>
            <a:ext cx="19113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38930" name="Line 18"/>
          <p:cNvSpPr>
            <a:spLocks noChangeShapeType="1"/>
          </p:cNvSpPr>
          <p:nvPr/>
        </p:nvSpPr>
        <p:spPr bwMode="auto">
          <a:xfrm>
            <a:off x="4864101" y="5578475"/>
            <a:ext cx="2530475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1" name="Line 19"/>
          <p:cNvSpPr>
            <a:spLocks noChangeShapeType="1"/>
          </p:cNvSpPr>
          <p:nvPr/>
        </p:nvSpPr>
        <p:spPr bwMode="auto">
          <a:xfrm flipH="1">
            <a:off x="4826001" y="5875338"/>
            <a:ext cx="2543175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 flipH="1" flipV="1">
            <a:off x="8139113" y="4208464"/>
            <a:ext cx="0" cy="66992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3" name="Line 21"/>
          <p:cNvSpPr>
            <a:spLocks noChangeShapeType="1"/>
          </p:cNvSpPr>
          <p:nvPr/>
        </p:nvSpPr>
        <p:spPr bwMode="auto">
          <a:xfrm flipH="1" flipV="1">
            <a:off x="3657600" y="4202113"/>
            <a:ext cx="0" cy="6096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4" name="Line 22"/>
          <p:cNvSpPr>
            <a:spLocks noChangeShapeType="1"/>
          </p:cNvSpPr>
          <p:nvPr/>
        </p:nvSpPr>
        <p:spPr bwMode="auto">
          <a:xfrm>
            <a:off x="3962400" y="4205288"/>
            <a:ext cx="0" cy="62706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5" name="Line 23"/>
          <p:cNvSpPr>
            <a:spLocks noChangeShapeType="1"/>
          </p:cNvSpPr>
          <p:nvPr/>
        </p:nvSpPr>
        <p:spPr bwMode="auto">
          <a:xfrm>
            <a:off x="4419600" y="3787775"/>
            <a:ext cx="32004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6" name="Line 24"/>
          <p:cNvSpPr>
            <a:spLocks noChangeShapeType="1"/>
          </p:cNvSpPr>
          <p:nvPr/>
        </p:nvSpPr>
        <p:spPr bwMode="auto">
          <a:xfrm flipH="1">
            <a:off x="4419600" y="3986213"/>
            <a:ext cx="32004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7" name="Rectangle 25"/>
          <p:cNvSpPr>
            <a:spLocks noChangeArrowheads="1"/>
          </p:cNvSpPr>
          <p:nvPr/>
        </p:nvSpPr>
        <p:spPr bwMode="auto">
          <a:xfrm>
            <a:off x="2438401" y="4827588"/>
            <a:ext cx="665163" cy="127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8938" name="Rectangle 26"/>
          <p:cNvSpPr>
            <a:spLocks noChangeArrowheads="1"/>
          </p:cNvSpPr>
          <p:nvPr/>
        </p:nvSpPr>
        <p:spPr bwMode="auto">
          <a:xfrm>
            <a:off x="8004176" y="4854575"/>
            <a:ext cx="665163" cy="127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8939" name="Line 27"/>
          <p:cNvSpPr>
            <a:spLocks noChangeShapeType="1"/>
          </p:cNvSpPr>
          <p:nvPr/>
        </p:nvSpPr>
        <p:spPr bwMode="auto">
          <a:xfrm>
            <a:off x="3886200" y="4976813"/>
            <a:ext cx="0" cy="39846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0" name="Line 28"/>
          <p:cNvSpPr>
            <a:spLocks noChangeShapeType="1"/>
          </p:cNvSpPr>
          <p:nvPr/>
        </p:nvSpPr>
        <p:spPr bwMode="auto">
          <a:xfrm>
            <a:off x="3657600" y="4976813"/>
            <a:ext cx="0" cy="39846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1" name="Line 29"/>
          <p:cNvSpPr>
            <a:spLocks noChangeShapeType="1"/>
          </p:cNvSpPr>
          <p:nvPr/>
        </p:nvSpPr>
        <p:spPr bwMode="auto">
          <a:xfrm flipH="1">
            <a:off x="8456614" y="4976814"/>
            <a:ext cx="1587" cy="401637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2" name="Line 30"/>
          <p:cNvSpPr>
            <a:spLocks noChangeShapeType="1"/>
          </p:cNvSpPr>
          <p:nvPr/>
        </p:nvSpPr>
        <p:spPr bwMode="auto">
          <a:xfrm>
            <a:off x="8202613" y="4970463"/>
            <a:ext cx="0" cy="39846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3" name="Rectangle 31"/>
          <p:cNvSpPr>
            <a:spLocks noChangeArrowheads="1"/>
          </p:cNvSpPr>
          <p:nvPr/>
        </p:nvSpPr>
        <p:spPr bwMode="auto">
          <a:xfrm>
            <a:off x="3055824" y="5522914"/>
            <a:ext cx="100829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2000">
                <a:solidFill>
                  <a:schemeClr val="bg1"/>
                </a:solidFill>
              </a:rPr>
              <a:t>n entity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8944" name="Rectangle 32"/>
          <p:cNvSpPr>
            <a:spLocks noChangeArrowheads="1"/>
          </p:cNvSpPr>
          <p:nvPr/>
        </p:nvSpPr>
        <p:spPr bwMode="auto">
          <a:xfrm>
            <a:off x="7878649" y="5527676"/>
            <a:ext cx="100829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2000">
                <a:solidFill>
                  <a:schemeClr val="bg1"/>
                </a:solidFill>
              </a:rPr>
              <a:t>n entity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8945" name="Text Box 33"/>
          <p:cNvSpPr txBox="1">
            <a:spLocks noChangeArrowheads="1"/>
          </p:cNvSpPr>
          <p:nvPr/>
        </p:nvSpPr>
        <p:spPr bwMode="auto">
          <a:xfrm>
            <a:off x="4000500" y="4841876"/>
            <a:ext cx="86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</a:rPr>
              <a:t>n-SDU</a:t>
            </a:r>
          </a:p>
        </p:txBody>
      </p:sp>
      <p:sp>
        <p:nvSpPr>
          <p:cNvPr id="38946" name="Text Box 34"/>
          <p:cNvSpPr txBox="1">
            <a:spLocks noChangeArrowheads="1"/>
          </p:cNvSpPr>
          <p:nvPr/>
        </p:nvSpPr>
        <p:spPr bwMode="auto">
          <a:xfrm>
            <a:off x="5403850" y="5132388"/>
            <a:ext cx="86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</a:rPr>
              <a:t>n-SDU</a:t>
            </a:r>
          </a:p>
        </p:txBody>
      </p:sp>
      <p:sp>
        <p:nvSpPr>
          <p:cNvPr id="38947" name="Line 35"/>
          <p:cNvSpPr>
            <a:spLocks noChangeShapeType="1"/>
          </p:cNvSpPr>
          <p:nvPr/>
        </p:nvSpPr>
        <p:spPr bwMode="auto">
          <a:xfrm>
            <a:off x="6521450" y="5145089"/>
            <a:ext cx="0" cy="3381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8" name="Text Box 36"/>
          <p:cNvSpPr txBox="1">
            <a:spLocks noChangeArrowheads="1"/>
          </p:cNvSpPr>
          <p:nvPr/>
        </p:nvSpPr>
        <p:spPr bwMode="auto">
          <a:xfrm>
            <a:off x="7048500" y="4841876"/>
            <a:ext cx="86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</a:rPr>
              <a:t>n-SDU</a:t>
            </a:r>
          </a:p>
        </p:txBody>
      </p:sp>
      <p:sp>
        <p:nvSpPr>
          <p:cNvPr id="38949" name="Text Box 37"/>
          <p:cNvSpPr txBox="1">
            <a:spLocks noChangeArrowheads="1"/>
          </p:cNvSpPr>
          <p:nvPr/>
        </p:nvSpPr>
        <p:spPr bwMode="auto">
          <a:xfrm>
            <a:off x="6605588" y="5140326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38950" name="Text Box 38"/>
          <p:cNvSpPr txBox="1">
            <a:spLocks noChangeArrowheads="1"/>
          </p:cNvSpPr>
          <p:nvPr/>
        </p:nvSpPr>
        <p:spPr bwMode="auto">
          <a:xfrm>
            <a:off x="5297488" y="5978526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38951" name="Line 39"/>
          <p:cNvSpPr>
            <a:spLocks noChangeShapeType="1"/>
          </p:cNvSpPr>
          <p:nvPr/>
        </p:nvSpPr>
        <p:spPr bwMode="auto">
          <a:xfrm>
            <a:off x="5683250" y="5991225"/>
            <a:ext cx="0" cy="3381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2" name="Text Box 40"/>
          <p:cNvSpPr txBox="1">
            <a:spLocks noChangeArrowheads="1"/>
          </p:cNvSpPr>
          <p:nvPr/>
        </p:nvSpPr>
        <p:spPr bwMode="auto">
          <a:xfrm>
            <a:off x="5934075" y="5959476"/>
            <a:ext cx="86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</a:rPr>
              <a:t>n-SDU</a:t>
            </a:r>
          </a:p>
        </p:txBody>
      </p:sp>
      <p:sp>
        <p:nvSpPr>
          <p:cNvPr id="38953" name="Text Box 41"/>
          <p:cNvSpPr txBox="1">
            <a:spLocks noChangeArrowheads="1"/>
          </p:cNvSpPr>
          <p:nvPr/>
        </p:nvSpPr>
        <p:spPr bwMode="auto">
          <a:xfrm>
            <a:off x="5635626" y="6356351"/>
            <a:ext cx="1141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</a:rPr>
              <a:t>n-PDU</a:t>
            </a:r>
            <a:endParaRPr lang="en-US" altLang="en-US" sz="1400" b="1">
              <a:solidFill>
                <a:schemeClr val="tx1"/>
              </a:solidFill>
            </a:endParaRPr>
          </a:p>
        </p:txBody>
      </p:sp>
      <p:sp>
        <p:nvSpPr>
          <p:cNvPr id="38954" name="Rectangle 45"/>
          <p:cNvSpPr>
            <a:spLocks noChangeArrowheads="1"/>
          </p:cNvSpPr>
          <p:nvPr/>
        </p:nvSpPr>
        <p:spPr bwMode="auto">
          <a:xfrm>
            <a:off x="3429001" y="4827588"/>
            <a:ext cx="665163" cy="127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8955" name="Rectangle 46"/>
          <p:cNvSpPr>
            <a:spLocks noChangeArrowheads="1"/>
          </p:cNvSpPr>
          <p:nvPr/>
        </p:nvSpPr>
        <p:spPr bwMode="auto">
          <a:xfrm>
            <a:off x="9164638" y="4849813"/>
            <a:ext cx="665162" cy="127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8956" name="Line 53"/>
          <p:cNvSpPr>
            <a:spLocks noChangeShapeType="1"/>
          </p:cNvSpPr>
          <p:nvPr/>
        </p:nvSpPr>
        <p:spPr bwMode="auto">
          <a:xfrm>
            <a:off x="8458200" y="4233864"/>
            <a:ext cx="0" cy="59372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7" name="Line 54"/>
          <p:cNvSpPr>
            <a:spLocks noChangeShapeType="1"/>
          </p:cNvSpPr>
          <p:nvPr/>
        </p:nvSpPr>
        <p:spPr bwMode="auto">
          <a:xfrm>
            <a:off x="2895600" y="4976813"/>
            <a:ext cx="0" cy="39846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8" name="Line 55"/>
          <p:cNvSpPr>
            <a:spLocks noChangeShapeType="1"/>
          </p:cNvSpPr>
          <p:nvPr/>
        </p:nvSpPr>
        <p:spPr bwMode="auto">
          <a:xfrm>
            <a:off x="2667000" y="4976813"/>
            <a:ext cx="0" cy="39846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9" name="Line 56"/>
          <p:cNvSpPr>
            <a:spLocks noChangeShapeType="1"/>
          </p:cNvSpPr>
          <p:nvPr/>
        </p:nvSpPr>
        <p:spPr bwMode="auto">
          <a:xfrm>
            <a:off x="9601200" y="4976813"/>
            <a:ext cx="0" cy="39846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0" name="Line 57"/>
          <p:cNvSpPr>
            <a:spLocks noChangeShapeType="1"/>
          </p:cNvSpPr>
          <p:nvPr/>
        </p:nvSpPr>
        <p:spPr bwMode="auto">
          <a:xfrm>
            <a:off x="9372600" y="4976813"/>
            <a:ext cx="0" cy="39846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1" name="Line 58"/>
          <p:cNvSpPr>
            <a:spLocks noChangeShapeType="1"/>
          </p:cNvSpPr>
          <p:nvPr/>
        </p:nvSpPr>
        <p:spPr bwMode="auto">
          <a:xfrm flipH="1" flipV="1">
            <a:off x="2590800" y="3540126"/>
            <a:ext cx="0" cy="125412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2" name="Line 59"/>
          <p:cNvSpPr>
            <a:spLocks noChangeShapeType="1"/>
          </p:cNvSpPr>
          <p:nvPr/>
        </p:nvSpPr>
        <p:spPr bwMode="auto">
          <a:xfrm>
            <a:off x="2895600" y="3540126"/>
            <a:ext cx="0" cy="1274763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3" name="Line 60"/>
          <p:cNvSpPr>
            <a:spLocks noChangeShapeType="1"/>
          </p:cNvSpPr>
          <p:nvPr/>
        </p:nvSpPr>
        <p:spPr bwMode="auto">
          <a:xfrm flipH="1" flipV="1">
            <a:off x="9296400" y="3552826"/>
            <a:ext cx="0" cy="125412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4" name="Line 61"/>
          <p:cNvSpPr>
            <a:spLocks noChangeShapeType="1"/>
          </p:cNvSpPr>
          <p:nvPr/>
        </p:nvSpPr>
        <p:spPr bwMode="auto">
          <a:xfrm>
            <a:off x="9601200" y="3552826"/>
            <a:ext cx="0" cy="1274763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5" name="Line 62"/>
          <p:cNvSpPr>
            <a:spLocks noChangeShapeType="1"/>
          </p:cNvSpPr>
          <p:nvPr/>
        </p:nvSpPr>
        <p:spPr bwMode="auto">
          <a:xfrm>
            <a:off x="3352800" y="3094038"/>
            <a:ext cx="5410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6" name="Line 63"/>
          <p:cNvSpPr>
            <a:spLocks noChangeShapeType="1"/>
          </p:cNvSpPr>
          <p:nvPr/>
        </p:nvSpPr>
        <p:spPr bwMode="auto">
          <a:xfrm flipH="1">
            <a:off x="3352800" y="3292475"/>
            <a:ext cx="5410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6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pitchFamily="50" charset="-128"/>
              </a:rPr>
              <a:t>Multiplexing</a:t>
            </a:r>
            <a:endParaRPr lang="en-US" altLang="en-US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pitchFamily="50" charset="-128"/>
              </a:rPr>
              <a:t>FDM (Frequency Division Multiplexing)</a:t>
            </a:r>
          </a:p>
          <a:p>
            <a:pPr eaLnBrk="1" hangingPunct="1"/>
            <a:endParaRPr lang="en-US" altLang="ko-KR" smtClean="0">
              <a:ea typeface="굴림" pitchFamily="50" charset="-128"/>
            </a:endParaRPr>
          </a:p>
          <a:p>
            <a:pPr eaLnBrk="1" hangingPunct="1"/>
            <a:r>
              <a:rPr lang="en-US" altLang="ko-KR" smtClean="0">
                <a:ea typeface="굴림" pitchFamily="50" charset="-128"/>
              </a:rPr>
              <a:t>TDM (Time Division Multiplexing)</a:t>
            </a:r>
          </a:p>
          <a:p>
            <a:pPr eaLnBrk="1" hangingPunct="1"/>
            <a:endParaRPr lang="en-US" altLang="ko-KR" smtClean="0">
              <a:ea typeface="굴림" pitchFamily="50" charset="-128"/>
            </a:endParaRPr>
          </a:p>
          <a:p>
            <a:pPr eaLnBrk="1" hangingPunct="1"/>
            <a:r>
              <a:rPr lang="en-US" altLang="ko-KR" smtClean="0">
                <a:ea typeface="굴림" pitchFamily="50" charset="-128"/>
              </a:rPr>
              <a:t>WDM (Wavelength Division Multiplexing)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3753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500"/>
              <a:t>Summary:</a:t>
            </a:r>
            <a:br>
              <a:rPr lang="en-US" altLang="en-US" sz="3500"/>
            </a:br>
            <a:r>
              <a:rPr lang="en-US" altLang="en-US" sz="2800"/>
              <a:t>7-Layer OSI Reference Model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287588" y="193040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287588" y="2528889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2287588" y="312737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2287588" y="3725864"/>
            <a:ext cx="1346200" cy="587375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2287588" y="432435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2287588" y="4922839"/>
            <a:ext cx="1346200" cy="587375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2287588" y="552132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8129588" y="193040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8129588" y="2528889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8129588" y="312737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8129588" y="3725864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8129588" y="432435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8129588" y="4922839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8129588" y="552132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4192588" y="430212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4192588" y="4900614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0979" name="Rectangle 19"/>
          <p:cNvSpPr>
            <a:spLocks noChangeArrowheads="1"/>
          </p:cNvSpPr>
          <p:nvPr/>
        </p:nvSpPr>
        <p:spPr bwMode="auto">
          <a:xfrm>
            <a:off x="4192588" y="549910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0980" name="Rectangle 20"/>
          <p:cNvSpPr>
            <a:spLocks noChangeArrowheads="1"/>
          </p:cNvSpPr>
          <p:nvPr/>
        </p:nvSpPr>
        <p:spPr bwMode="auto">
          <a:xfrm>
            <a:off x="2353305" y="1976439"/>
            <a:ext cx="1183017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Application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40981" name="Rectangle 21"/>
          <p:cNvSpPr>
            <a:spLocks noChangeArrowheads="1"/>
          </p:cNvSpPr>
          <p:nvPr/>
        </p:nvSpPr>
        <p:spPr bwMode="auto">
          <a:xfrm>
            <a:off x="2306540" y="2547939"/>
            <a:ext cx="1333699" cy="582211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Presentation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Layer</a:t>
            </a:r>
          </a:p>
        </p:txBody>
      </p:sp>
      <p:sp>
        <p:nvSpPr>
          <p:cNvPr id="40982" name="Rectangle 22"/>
          <p:cNvSpPr>
            <a:spLocks noChangeArrowheads="1"/>
          </p:cNvSpPr>
          <p:nvPr/>
        </p:nvSpPr>
        <p:spPr bwMode="auto">
          <a:xfrm>
            <a:off x="2513373" y="3149601"/>
            <a:ext cx="910507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Session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2459039" y="3735388"/>
            <a:ext cx="10509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Transport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Layer</a:t>
            </a:r>
          </a:p>
        </p:txBody>
      </p:sp>
      <p:sp>
        <p:nvSpPr>
          <p:cNvPr id="40984" name="Rectangle 24"/>
          <p:cNvSpPr>
            <a:spLocks noChangeArrowheads="1"/>
          </p:cNvSpPr>
          <p:nvPr/>
        </p:nvSpPr>
        <p:spPr bwMode="auto">
          <a:xfrm>
            <a:off x="2529131" y="4324351"/>
            <a:ext cx="934552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Network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40985" name="Rectangle 25"/>
          <p:cNvSpPr>
            <a:spLocks noChangeArrowheads="1"/>
          </p:cNvSpPr>
          <p:nvPr/>
        </p:nvSpPr>
        <p:spPr bwMode="auto">
          <a:xfrm>
            <a:off x="2482544" y="4911726"/>
            <a:ext cx="1048365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Data Link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Layer</a:t>
            </a:r>
          </a:p>
        </p:txBody>
      </p:sp>
      <p:sp>
        <p:nvSpPr>
          <p:cNvPr id="40986" name="Rectangle 26"/>
          <p:cNvSpPr>
            <a:spLocks noChangeArrowheads="1"/>
          </p:cNvSpPr>
          <p:nvPr/>
        </p:nvSpPr>
        <p:spPr bwMode="auto">
          <a:xfrm>
            <a:off x="2549722" y="5499101"/>
            <a:ext cx="94417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Physical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40987" name="Rectangle 27"/>
          <p:cNvSpPr>
            <a:spLocks noChangeArrowheads="1"/>
          </p:cNvSpPr>
          <p:nvPr/>
        </p:nvSpPr>
        <p:spPr bwMode="auto">
          <a:xfrm>
            <a:off x="8129588" y="193040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0988" name="Rectangle 28"/>
          <p:cNvSpPr>
            <a:spLocks noChangeArrowheads="1"/>
          </p:cNvSpPr>
          <p:nvPr/>
        </p:nvSpPr>
        <p:spPr bwMode="auto">
          <a:xfrm>
            <a:off x="8129588" y="2528889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0989" name="Rectangle 29"/>
          <p:cNvSpPr>
            <a:spLocks noChangeArrowheads="1"/>
          </p:cNvSpPr>
          <p:nvPr/>
        </p:nvSpPr>
        <p:spPr bwMode="auto">
          <a:xfrm>
            <a:off x="8129588" y="312737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0990" name="Rectangle 30"/>
          <p:cNvSpPr>
            <a:spLocks noChangeArrowheads="1"/>
          </p:cNvSpPr>
          <p:nvPr/>
        </p:nvSpPr>
        <p:spPr bwMode="auto">
          <a:xfrm>
            <a:off x="8129588" y="3725864"/>
            <a:ext cx="1346200" cy="587375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0991" name="Rectangle 31"/>
          <p:cNvSpPr>
            <a:spLocks noChangeArrowheads="1"/>
          </p:cNvSpPr>
          <p:nvPr/>
        </p:nvSpPr>
        <p:spPr bwMode="auto">
          <a:xfrm>
            <a:off x="8129588" y="432435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0992" name="Rectangle 32"/>
          <p:cNvSpPr>
            <a:spLocks noChangeArrowheads="1"/>
          </p:cNvSpPr>
          <p:nvPr/>
        </p:nvSpPr>
        <p:spPr bwMode="auto">
          <a:xfrm>
            <a:off x="8129588" y="4922839"/>
            <a:ext cx="1346200" cy="587375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8129588" y="552132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0994" name="Rectangle 34"/>
          <p:cNvSpPr>
            <a:spLocks noChangeArrowheads="1"/>
          </p:cNvSpPr>
          <p:nvPr/>
        </p:nvSpPr>
        <p:spPr bwMode="auto">
          <a:xfrm>
            <a:off x="8195305" y="1976439"/>
            <a:ext cx="1183017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Application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40995" name="Rectangle 35"/>
          <p:cNvSpPr>
            <a:spLocks noChangeArrowheads="1"/>
          </p:cNvSpPr>
          <p:nvPr/>
        </p:nvSpPr>
        <p:spPr bwMode="auto">
          <a:xfrm>
            <a:off x="8134252" y="2562226"/>
            <a:ext cx="1333699" cy="582211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Presentation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Layer</a:t>
            </a:r>
          </a:p>
        </p:txBody>
      </p:sp>
      <p:sp>
        <p:nvSpPr>
          <p:cNvPr id="40996" name="Rectangle 36"/>
          <p:cNvSpPr>
            <a:spLocks noChangeArrowheads="1"/>
          </p:cNvSpPr>
          <p:nvPr/>
        </p:nvSpPr>
        <p:spPr bwMode="auto">
          <a:xfrm>
            <a:off x="8355373" y="3149601"/>
            <a:ext cx="910507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Session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8301039" y="3735388"/>
            <a:ext cx="10509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Transport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Layer</a:t>
            </a: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8371131" y="4324351"/>
            <a:ext cx="934552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Network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40999" name="Rectangle 39"/>
          <p:cNvSpPr>
            <a:spLocks noChangeArrowheads="1"/>
          </p:cNvSpPr>
          <p:nvPr/>
        </p:nvSpPr>
        <p:spPr bwMode="auto">
          <a:xfrm>
            <a:off x="8324544" y="4911726"/>
            <a:ext cx="1048365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Data Link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Layer</a:t>
            </a:r>
          </a:p>
        </p:txBody>
      </p:sp>
      <p:sp>
        <p:nvSpPr>
          <p:cNvPr id="41000" name="Rectangle 40"/>
          <p:cNvSpPr>
            <a:spLocks noChangeArrowheads="1"/>
          </p:cNvSpPr>
          <p:nvPr/>
        </p:nvSpPr>
        <p:spPr bwMode="auto">
          <a:xfrm>
            <a:off x="8391722" y="5499101"/>
            <a:ext cx="94417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Physical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41001" name="Rectangle 41"/>
          <p:cNvSpPr>
            <a:spLocks noChangeArrowheads="1"/>
          </p:cNvSpPr>
          <p:nvPr/>
        </p:nvSpPr>
        <p:spPr bwMode="auto">
          <a:xfrm>
            <a:off x="4192588" y="430212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1002" name="Rectangle 42"/>
          <p:cNvSpPr>
            <a:spLocks noChangeArrowheads="1"/>
          </p:cNvSpPr>
          <p:nvPr/>
        </p:nvSpPr>
        <p:spPr bwMode="auto">
          <a:xfrm>
            <a:off x="4192588" y="4900614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1003" name="Rectangle 43"/>
          <p:cNvSpPr>
            <a:spLocks noChangeArrowheads="1"/>
          </p:cNvSpPr>
          <p:nvPr/>
        </p:nvSpPr>
        <p:spPr bwMode="auto">
          <a:xfrm>
            <a:off x="4383331" y="4346576"/>
            <a:ext cx="934552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Network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41004" name="Rectangle 44"/>
          <p:cNvSpPr>
            <a:spLocks noChangeArrowheads="1"/>
          </p:cNvSpPr>
          <p:nvPr/>
        </p:nvSpPr>
        <p:spPr bwMode="auto">
          <a:xfrm>
            <a:off x="2155825" y="1358901"/>
            <a:ext cx="1439498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41005" name="Line 45"/>
          <p:cNvSpPr>
            <a:spLocks noChangeShapeType="1"/>
          </p:cNvSpPr>
          <p:nvPr/>
        </p:nvSpPr>
        <p:spPr bwMode="auto">
          <a:xfrm>
            <a:off x="2884488" y="1658939"/>
            <a:ext cx="0" cy="238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6" name="Line 46"/>
          <p:cNvSpPr>
            <a:spLocks noChangeShapeType="1"/>
          </p:cNvSpPr>
          <p:nvPr/>
        </p:nvSpPr>
        <p:spPr bwMode="auto">
          <a:xfrm>
            <a:off x="8789988" y="1682750"/>
            <a:ext cx="0" cy="2365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7" name="Rectangle 47"/>
          <p:cNvSpPr>
            <a:spLocks noChangeArrowheads="1"/>
          </p:cNvSpPr>
          <p:nvPr/>
        </p:nvSpPr>
        <p:spPr bwMode="auto">
          <a:xfrm>
            <a:off x="8099425" y="1371601"/>
            <a:ext cx="1439498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41008" name="Rectangle 48"/>
          <p:cNvSpPr>
            <a:spLocks noChangeArrowheads="1"/>
          </p:cNvSpPr>
          <p:nvPr/>
        </p:nvSpPr>
        <p:spPr bwMode="auto">
          <a:xfrm>
            <a:off x="4324044" y="4933951"/>
            <a:ext cx="1048365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Data Link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41009" name="Rectangle 49"/>
          <p:cNvSpPr>
            <a:spLocks noChangeArrowheads="1"/>
          </p:cNvSpPr>
          <p:nvPr/>
        </p:nvSpPr>
        <p:spPr bwMode="auto">
          <a:xfrm>
            <a:off x="4391222" y="5532439"/>
            <a:ext cx="94417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Physical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41010" name="Rectangle 50"/>
          <p:cNvSpPr>
            <a:spLocks noChangeArrowheads="1"/>
          </p:cNvSpPr>
          <p:nvPr/>
        </p:nvSpPr>
        <p:spPr bwMode="auto">
          <a:xfrm>
            <a:off x="6148388" y="4291014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1011" name="Rectangle 51"/>
          <p:cNvSpPr>
            <a:spLocks noChangeArrowheads="1"/>
          </p:cNvSpPr>
          <p:nvPr/>
        </p:nvSpPr>
        <p:spPr bwMode="auto">
          <a:xfrm>
            <a:off x="6148388" y="488950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1012" name="Rectangle 52"/>
          <p:cNvSpPr>
            <a:spLocks noChangeArrowheads="1"/>
          </p:cNvSpPr>
          <p:nvPr/>
        </p:nvSpPr>
        <p:spPr bwMode="auto">
          <a:xfrm>
            <a:off x="6148388" y="5487989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1013" name="Rectangle 53"/>
          <p:cNvSpPr>
            <a:spLocks noChangeArrowheads="1"/>
          </p:cNvSpPr>
          <p:nvPr/>
        </p:nvSpPr>
        <p:spPr bwMode="auto">
          <a:xfrm>
            <a:off x="6148388" y="4291014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1014" name="Rectangle 54"/>
          <p:cNvSpPr>
            <a:spLocks noChangeArrowheads="1"/>
          </p:cNvSpPr>
          <p:nvPr/>
        </p:nvSpPr>
        <p:spPr bwMode="auto">
          <a:xfrm>
            <a:off x="6148388" y="488950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1015" name="Rectangle 55"/>
          <p:cNvSpPr>
            <a:spLocks noChangeArrowheads="1"/>
          </p:cNvSpPr>
          <p:nvPr/>
        </p:nvSpPr>
        <p:spPr bwMode="auto">
          <a:xfrm>
            <a:off x="6339131" y="4335464"/>
            <a:ext cx="934552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Network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41016" name="Rectangle 56"/>
          <p:cNvSpPr>
            <a:spLocks noChangeArrowheads="1"/>
          </p:cNvSpPr>
          <p:nvPr/>
        </p:nvSpPr>
        <p:spPr bwMode="auto">
          <a:xfrm>
            <a:off x="6279844" y="4922839"/>
            <a:ext cx="1048365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Data Link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41017" name="Rectangle 57"/>
          <p:cNvSpPr>
            <a:spLocks noChangeArrowheads="1"/>
          </p:cNvSpPr>
          <p:nvPr/>
        </p:nvSpPr>
        <p:spPr bwMode="auto">
          <a:xfrm>
            <a:off x="6347022" y="5521326"/>
            <a:ext cx="94417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Physical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41018" name="AutoShape 58"/>
          <p:cNvSpPr>
            <a:spLocks noChangeArrowheads="1"/>
          </p:cNvSpPr>
          <p:nvPr/>
        </p:nvSpPr>
        <p:spPr bwMode="auto">
          <a:xfrm>
            <a:off x="3962400" y="4210050"/>
            <a:ext cx="3886200" cy="2190750"/>
          </a:xfrm>
          <a:prstGeom prst="roundRect">
            <a:avLst>
              <a:gd name="adj" fmla="val 1249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1019" name="Line 59"/>
          <p:cNvSpPr>
            <a:spLocks noChangeShapeType="1"/>
          </p:cNvSpPr>
          <p:nvPr/>
        </p:nvSpPr>
        <p:spPr bwMode="auto">
          <a:xfrm flipV="1">
            <a:off x="3657600" y="3962400"/>
            <a:ext cx="441960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0" name="Line 60"/>
          <p:cNvSpPr>
            <a:spLocks noChangeShapeType="1"/>
          </p:cNvSpPr>
          <p:nvPr/>
        </p:nvSpPr>
        <p:spPr bwMode="auto">
          <a:xfrm>
            <a:off x="3603625" y="4621213"/>
            <a:ext cx="573088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1" name="Line 61"/>
          <p:cNvSpPr>
            <a:spLocks noChangeShapeType="1"/>
          </p:cNvSpPr>
          <p:nvPr/>
        </p:nvSpPr>
        <p:spPr bwMode="auto">
          <a:xfrm>
            <a:off x="3638550" y="5197475"/>
            <a:ext cx="573088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2" name="Line 62"/>
          <p:cNvSpPr>
            <a:spLocks noChangeShapeType="1"/>
          </p:cNvSpPr>
          <p:nvPr/>
        </p:nvSpPr>
        <p:spPr bwMode="auto">
          <a:xfrm>
            <a:off x="3648075" y="5761038"/>
            <a:ext cx="573088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3" name="Line 63"/>
          <p:cNvSpPr>
            <a:spLocks noChangeShapeType="1"/>
          </p:cNvSpPr>
          <p:nvPr/>
        </p:nvSpPr>
        <p:spPr bwMode="auto">
          <a:xfrm>
            <a:off x="5535614" y="4610100"/>
            <a:ext cx="573087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4" name="Line 64"/>
          <p:cNvSpPr>
            <a:spLocks noChangeShapeType="1"/>
          </p:cNvSpPr>
          <p:nvPr/>
        </p:nvSpPr>
        <p:spPr bwMode="auto">
          <a:xfrm>
            <a:off x="5557839" y="5175250"/>
            <a:ext cx="573087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5" name="Line 65"/>
          <p:cNvSpPr>
            <a:spLocks noChangeShapeType="1"/>
          </p:cNvSpPr>
          <p:nvPr/>
        </p:nvSpPr>
        <p:spPr bwMode="auto">
          <a:xfrm>
            <a:off x="5580064" y="5741988"/>
            <a:ext cx="573087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6" name="Line 66"/>
          <p:cNvSpPr>
            <a:spLocks noChangeShapeType="1"/>
          </p:cNvSpPr>
          <p:nvPr/>
        </p:nvSpPr>
        <p:spPr bwMode="auto">
          <a:xfrm>
            <a:off x="7507289" y="4591050"/>
            <a:ext cx="573087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7" name="Line 67"/>
          <p:cNvSpPr>
            <a:spLocks noChangeShapeType="1"/>
          </p:cNvSpPr>
          <p:nvPr/>
        </p:nvSpPr>
        <p:spPr bwMode="auto">
          <a:xfrm>
            <a:off x="7516814" y="5168900"/>
            <a:ext cx="573087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8" name="Line 68"/>
          <p:cNvSpPr>
            <a:spLocks noChangeShapeType="1"/>
          </p:cNvSpPr>
          <p:nvPr/>
        </p:nvSpPr>
        <p:spPr bwMode="auto">
          <a:xfrm>
            <a:off x="7526339" y="5745163"/>
            <a:ext cx="573087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9" name="Line 70"/>
          <p:cNvSpPr>
            <a:spLocks noChangeShapeType="1"/>
          </p:cNvSpPr>
          <p:nvPr/>
        </p:nvSpPr>
        <p:spPr bwMode="auto">
          <a:xfrm flipV="1">
            <a:off x="3657600" y="3429000"/>
            <a:ext cx="441960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0" name="Line 71"/>
          <p:cNvSpPr>
            <a:spLocks noChangeShapeType="1"/>
          </p:cNvSpPr>
          <p:nvPr/>
        </p:nvSpPr>
        <p:spPr bwMode="auto">
          <a:xfrm flipV="1">
            <a:off x="3657600" y="2895600"/>
            <a:ext cx="441960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1" name="Line 72"/>
          <p:cNvSpPr>
            <a:spLocks noChangeShapeType="1"/>
          </p:cNvSpPr>
          <p:nvPr/>
        </p:nvSpPr>
        <p:spPr bwMode="auto">
          <a:xfrm flipV="1">
            <a:off x="3657600" y="2362200"/>
            <a:ext cx="441960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2" name="Text Box 77"/>
          <p:cNvSpPr txBox="1">
            <a:spLocks noChangeArrowheads="1"/>
          </p:cNvSpPr>
          <p:nvPr/>
        </p:nvSpPr>
        <p:spPr bwMode="auto">
          <a:xfrm>
            <a:off x="4203701" y="6443664"/>
            <a:ext cx="359727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6600FF"/>
                </a:solidFill>
              </a:rPr>
              <a:t>One or More Network Nodes</a:t>
            </a:r>
          </a:p>
        </p:txBody>
      </p:sp>
      <p:sp>
        <p:nvSpPr>
          <p:cNvPr id="41033" name="Line 78"/>
          <p:cNvSpPr>
            <a:spLocks noChangeShapeType="1"/>
          </p:cNvSpPr>
          <p:nvPr/>
        </p:nvSpPr>
        <p:spPr bwMode="auto">
          <a:xfrm flipV="1">
            <a:off x="3657600" y="3962400"/>
            <a:ext cx="4419600" cy="0"/>
          </a:xfrm>
          <a:prstGeom prst="line">
            <a:avLst/>
          </a:prstGeom>
          <a:noFill/>
          <a:ln w="25400">
            <a:solidFill>
              <a:srgbClr val="6600FF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4" name="Line 79"/>
          <p:cNvSpPr>
            <a:spLocks noChangeShapeType="1"/>
          </p:cNvSpPr>
          <p:nvPr/>
        </p:nvSpPr>
        <p:spPr bwMode="auto">
          <a:xfrm flipV="1">
            <a:off x="3657600" y="3429000"/>
            <a:ext cx="4419600" cy="0"/>
          </a:xfrm>
          <a:prstGeom prst="line">
            <a:avLst/>
          </a:prstGeom>
          <a:noFill/>
          <a:ln w="25400">
            <a:solidFill>
              <a:srgbClr val="6600FF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5" name="Line 80"/>
          <p:cNvSpPr>
            <a:spLocks noChangeShapeType="1"/>
          </p:cNvSpPr>
          <p:nvPr/>
        </p:nvSpPr>
        <p:spPr bwMode="auto">
          <a:xfrm flipV="1">
            <a:off x="3657600" y="2895600"/>
            <a:ext cx="4419600" cy="0"/>
          </a:xfrm>
          <a:prstGeom prst="line">
            <a:avLst/>
          </a:prstGeom>
          <a:noFill/>
          <a:ln w="25400">
            <a:solidFill>
              <a:srgbClr val="6600FF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6" name="Line 81"/>
          <p:cNvSpPr>
            <a:spLocks noChangeShapeType="1"/>
          </p:cNvSpPr>
          <p:nvPr/>
        </p:nvSpPr>
        <p:spPr bwMode="auto">
          <a:xfrm flipV="1">
            <a:off x="3657600" y="2362200"/>
            <a:ext cx="4419600" cy="0"/>
          </a:xfrm>
          <a:prstGeom prst="line">
            <a:avLst/>
          </a:prstGeom>
          <a:noFill/>
          <a:ln w="25400">
            <a:solidFill>
              <a:srgbClr val="6600FF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7" name="Text Box 82"/>
          <p:cNvSpPr txBox="1">
            <a:spLocks noChangeArrowheads="1"/>
          </p:cNvSpPr>
          <p:nvPr/>
        </p:nvSpPr>
        <p:spPr bwMode="auto">
          <a:xfrm>
            <a:off x="4419600" y="1676401"/>
            <a:ext cx="2533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6600FF"/>
                </a:solidFill>
              </a:rPr>
              <a:t>End-to-End Protocols</a:t>
            </a:r>
          </a:p>
        </p:txBody>
      </p:sp>
      <p:grpSp>
        <p:nvGrpSpPr>
          <p:cNvPr id="41038" name="Group 83"/>
          <p:cNvGrpSpPr>
            <a:grpSpLocks/>
          </p:cNvGrpSpPr>
          <p:nvPr/>
        </p:nvGrpSpPr>
        <p:grpSpPr bwMode="auto">
          <a:xfrm>
            <a:off x="2895600" y="6096000"/>
            <a:ext cx="1524000" cy="228600"/>
            <a:chOff x="144" y="3888"/>
            <a:chExt cx="960" cy="144"/>
          </a:xfrm>
        </p:grpSpPr>
        <p:sp>
          <p:nvSpPr>
            <p:cNvPr id="41047" name="Line 84"/>
            <p:cNvSpPr>
              <a:spLocks noChangeShapeType="1"/>
            </p:cNvSpPr>
            <p:nvPr/>
          </p:nvSpPr>
          <p:spPr bwMode="auto">
            <a:xfrm>
              <a:off x="144" y="388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8" name="Line 85"/>
            <p:cNvSpPr>
              <a:spLocks noChangeShapeType="1"/>
            </p:cNvSpPr>
            <p:nvPr/>
          </p:nvSpPr>
          <p:spPr bwMode="auto">
            <a:xfrm>
              <a:off x="144" y="4032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9" name="Line 86"/>
            <p:cNvSpPr>
              <a:spLocks noChangeShapeType="1"/>
            </p:cNvSpPr>
            <p:nvPr/>
          </p:nvSpPr>
          <p:spPr bwMode="auto">
            <a:xfrm>
              <a:off x="1104" y="388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39" name="Group 87"/>
          <p:cNvGrpSpPr>
            <a:grpSpLocks/>
          </p:cNvGrpSpPr>
          <p:nvPr/>
        </p:nvGrpSpPr>
        <p:grpSpPr bwMode="auto">
          <a:xfrm>
            <a:off x="5105400" y="6096000"/>
            <a:ext cx="1524000" cy="228600"/>
            <a:chOff x="144" y="3888"/>
            <a:chExt cx="960" cy="144"/>
          </a:xfrm>
        </p:grpSpPr>
        <p:sp>
          <p:nvSpPr>
            <p:cNvPr id="41044" name="Line 88"/>
            <p:cNvSpPr>
              <a:spLocks noChangeShapeType="1"/>
            </p:cNvSpPr>
            <p:nvPr/>
          </p:nvSpPr>
          <p:spPr bwMode="auto">
            <a:xfrm>
              <a:off x="144" y="388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5" name="Line 89"/>
            <p:cNvSpPr>
              <a:spLocks noChangeShapeType="1"/>
            </p:cNvSpPr>
            <p:nvPr/>
          </p:nvSpPr>
          <p:spPr bwMode="auto">
            <a:xfrm>
              <a:off x="144" y="4032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6" name="Line 90"/>
            <p:cNvSpPr>
              <a:spLocks noChangeShapeType="1"/>
            </p:cNvSpPr>
            <p:nvPr/>
          </p:nvSpPr>
          <p:spPr bwMode="auto">
            <a:xfrm>
              <a:off x="1104" y="388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40" name="Group 91"/>
          <p:cNvGrpSpPr>
            <a:grpSpLocks/>
          </p:cNvGrpSpPr>
          <p:nvPr/>
        </p:nvGrpSpPr>
        <p:grpSpPr bwMode="auto">
          <a:xfrm>
            <a:off x="7315200" y="6096000"/>
            <a:ext cx="1524000" cy="228600"/>
            <a:chOff x="144" y="3888"/>
            <a:chExt cx="960" cy="144"/>
          </a:xfrm>
        </p:grpSpPr>
        <p:sp>
          <p:nvSpPr>
            <p:cNvPr id="41041" name="Line 92"/>
            <p:cNvSpPr>
              <a:spLocks noChangeShapeType="1"/>
            </p:cNvSpPr>
            <p:nvPr/>
          </p:nvSpPr>
          <p:spPr bwMode="auto">
            <a:xfrm>
              <a:off x="144" y="388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2" name="Line 93"/>
            <p:cNvSpPr>
              <a:spLocks noChangeShapeType="1"/>
            </p:cNvSpPr>
            <p:nvPr/>
          </p:nvSpPr>
          <p:spPr bwMode="auto">
            <a:xfrm>
              <a:off x="144" y="4032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3" name="Line 94"/>
            <p:cNvSpPr>
              <a:spLocks noChangeShapeType="1"/>
            </p:cNvSpPr>
            <p:nvPr/>
          </p:nvSpPr>
          <p:spPr bwMode="auto">
            <a:xfrm>
              <a:off x="1104" y="388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632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Layers, Services &amp; Protocols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overall communications process between two or more machines connected across one or more networks is very complex</a:t>
            </a:r>
          </a:p>
          <a:p>
            <a:pPr eaLnBrk="1" hangingPunct="1"/>
            <a:r>
              <a:rPr lang="en-US" altLang="en-US" b="1" i="1" dirty="0" smtClean="0">
                <a:solidFill>
                  <a:srgbClr val="FF6600"/>
                </a:solidFill>
              </a:rPr>
              <a:t>Layering</a:t>
            </a:r>
            <a:r>
              <a:rPr lang="en-US" altLang="en-US" dirty="0" smtClean="0"/>
              <a:t> partitions related communications functions into groups that are manageable</a:t>
            </a:r>
          </a:p>
          <a:p>
            <a:pPr eaLnBrk="1" hangingPunct="1"/>
            <a:r>
              <a:rPr lang="en-US" altLang="en-US" dirty="0" smtClean="0"/>
              <a:t>Each layer provides a </a:t>
            </a:r>
            <a:r>
              <a:rPr lang="en-US" altLang="en-US" b="1" i="1" dirty="0" smtClean="0">
                <a:solidFill>
                  <a:srgbClr val="FF6600"/>
                </a:solidFill>
              </a:rPr>
              <a:t>service</a:t>
            </a:r>
            <a:r>
              <a:rPr lang="en-US" altLang="en-US" dirty="0" smtClean="0"/>
              <a:t> to the layer above</a:t>
            </a:r>
          </a:p>
          <a:p>
            <a:pPr eaLnBrk="1" hangingPunct="1"/>
            <a:r>
              <a:rPr lang="en-US" altLang="en-US" dirty="0" smtClean="0"/>
              <a:t>Each layer operates according to a </a:t>
            </a:r>
            <a:r>
              <a:rPr lang="en-US" altLang="en-US" b="1" i="1" dirty="0" smtClean="0">
                <a:solidFill>
                  <a:srgbClr val="FF6600"/>
                </a:solidFill>
              </a:rPr>
              <a:t>protocol</a:t>
            </a:r>
            <a:endParaRPr lang="en-US" altLang="en-US" b="1" dirty="0" smtClean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63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8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3" y="2022891"/>
            <a:ext cx="3378925" cy="5068388"/>
          </a:xfrm>
          <a:prstGeom prst="rect">
            <a:avLst/>
          </a:prstGeom>
          <a:effectLst>
            <a:softEdge rad="457200"/>
          </a:effectLst>
        </p:spPr>
      </p:pic>
      <p:sp>
        <p:nvSpPr>
          <p:cNvPr id="5122" name="!!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/>
              <a:t> </a:t>
            </a:r>
            <a:r>
              <a:rPr lang="en-US" altLang="en-US" sz="4400" dirty="0" smtClean="0">
                <a:solidFill>
                  <a:srgbClr val="FFC000"/>
                </a:solidFill>
              </a:rPr>
              <a:t>Lecture 2 </a:t>
            </a:r>
            <a:r>
              <a:rPr lang="en-US" altLang="en-US" sz="4400" dirty="0" smtClean="0"/>
              <a:t/>
            </a:r>
            <a:br>
              <a:rPr lang="en-US" altLang="en-US" sz="4400" dirty="0" smtClean="0"/>
            </a:br>
            <a:r>
              <a:rPr lang="en-US" altLang="en-US" sz="4400" dirty="0" smtClean="0"/>
              <a:t>Applications and Layered Architecture</a:t>
            </a:r>
            <a:endParaRPr lang="en-US" altLang="en-US" sz="4400" dirty="0"/>
          </a:p>
        </p:txBody>
      </p:sp>
      <p:sp>
        <p:nvSpPr>
          <p:cNvPr id="5" name="!!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5936" y="2544163"/>
            <a:ext cx="7481441" cy="50771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Protocols, Services &amp; </a:t>
            </a:r>
            <a:r>
              <a:rPr lang="en-US" altLang="en-US" sz="3200" dirty="0" smtClean="0"/>
              <a:t>Layering</a:t>
            </a:r>
            <a:endParaRPr lang="en-US" altLang="en-US" sz="3200" dirty="0"/>
          </a:p>
        </p:txBody>
      </p:sp>
      <p:sp>
        <p:nvSpPr>
          <p:cNvPr id="6" name="!!Rectangle 4"/>
          <p:cNvSpPr txBox="1">
            <a:spLocks noChangeArrowheads="1"/>
          </p:cNvSpPr>
          <p:nvPr/>
        </p:nvSpPr>
        <p:spPr>
          <a:xfrm>
            <a:off x="4397048" y="3101036"/>
            <a:ext cx="7481441" cy="572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 smtClean="0"/>
              <a:t>OSI Reference Model</a:t>
            </a:r>
            <a:endParaRPr lang="en-US" altLang="en-US" sz="3200" dirty="0"/>
          </a:p>
        </p:txBody>
      </p:sp>
      <p:sp>
        <p:nvSpPr>
          <p:cNvPr id="7" name="!!Rectangle 5"/>
          <p:cNvSpPr txBox="1">
            <a:spLocks noChangeArrowheads="1"/>
          </p:cNvSpPr>
          <p:nvPr/>
        </p:nvSpPr>
        <p:spPr>
          <a:xfrm>
            <a:off x="4397047" y="3657909"/>
            <a:ext cx="7481441" cy="12373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 smtClean="0"/>
              <a:t>TCP/IP Architecture</a:t>
            </a:r>
          </a:p>
          <a:p>
            <a:r>
              <a:rPr lang="en-US" altLang="en-US" sz="3200" dirty="0"/>
              <a:t>How the Layers Work Together</a:t>
            </a:r>
          </a:p>
          <a:p>
            <a:endParaRPr lang="en-US" altLang="en-US" sz="3200" dirty="0" smtClean="0"/>
          </a:p>
          <a:p>
            <a:endParaRPr lang="en-US" altLang="en-US" sz="3200" dirty="0"/>
          </a:p>
        </p:txBody>
      </p:sp>
      <p:sp>
        <p:nvSpPr>
          <p:cNvPr id="8" name="!!Rectangle 6"/>
          <p:cNvSpPr txBox="1">
            <a:spLocks noChangeArrowheads="1"/>
          </p:cNvSpPr>
          <p:nvPr/>
        </p:nvSpPr>
        <p:spPr>
          <a:xfrm>
            <a:off x="4495050" y="4213638"/>
            <a:ext cx="7481441" cy="50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04417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!!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  <a:solidFill>
            <a:schemeClr val="accent5">
              <a:lumMod val="50000"/>
              <a:alpha val="5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/>
              <a:t> </a:t>
            </a:r>
            <a:r>
              <a:rPr lang="en-US" altLang="en-US" sz="4400" dirty="0" smtClean="0">
                <a:solidFill>
                  <a:srgbClr val="FFC000"/>
                </a:solidFill>
              </a:rPr>
              <a:t>Lecture 2 </a:t>
            </a:r>
            <a:r>
              <a:rPr lang="en-US" altLang="en-US" sz="4400" dirty="0" smtClean="0"/>
              <a:t/>
            </a:r>
            <a:br>
              <a:rPr lang="en-US" altLang="en-US" sz="4400" dirty="0" smtClean="0"/>
            </a:br>
            <a:r>
              <a:rPr lang="en-US" altLang="en-US" sz="4400" dirty="0" smtClean="0"/>
              <a:t>Applications and Layered Architecture</a:t>
            </a:r>
            <a:endParaRPr lang="en-US" altLang="en-US" sz="4400" dirty="0"/>
          </a:p>
        </p:txBody>
      </p:sp>
      <p:pic>
        <p:nvPicPr>
          <p:cNvPr id="3" name="!!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687" y="3807086"/>
            <a:ext cx="5709313" cy="3050914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6" name="!!Rectangle 5"/>
          <p:cNvSpPr txBox="1">
            <a:spLocks noChangeArrowheads="1"/>
          </p:cNvSpPr>
          <p:nvPr/>
        </p:nvSpPr>
        <p:spPr>
          <a:xfrm>
            <a:off x="570272" y="2351691"/>
            <a:ext cx="11131236" cy="12373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5400" dirty="0">
                <a:latin typeface="TmonMonsori Black" panose="02000A03000000000000" pitchFamily="2" charset="-127"/>
                <a:ea typeface="TmonMonsori Black" panose="02000A03000000000000" pitchFamily="2" charset="-127"/>
              </a:rPr>
              <a:t>TCP/IP Architecture</a:t>
            </a:r>
          </a:p>
          <a:p>
            <a:r>
              <a:rPr lang="en-US" altLang="en-US" sz="5400" dirty="0">
                <a:latin typeface="TmonMonsori Black" panose="02000A03000000000000" pitchFamily="2" charset="-127"/>
                <a:ea typeface="TmonMonsori Black" panose="02000A03000000000000" pitchFamily="2" charset="-127"/>
              </a:rPr>
              <a:t>How the Layers Work Together</a:t>
            </a:r>
          </a:p>
          <a:p>
            <a:endParaRPr lang="en-US" altLang="en-US" sz="3200" dirty="0" smtClean="0"/>
          </a:p>
          <a:p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939254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0488" tIns="44450" rIns="90488" bIns="44450" rtlCol="0" anchor="ctr">
            <a:normAutofit/>
          </a:bodyPr>
          <a:lstStyle/>
          <a:p>
            <a:pPr eaLnBrk="1" hangingPunct="1"/>
            <a:r>
              <a:rPr lang="en-US" altLang="en-US" dirty="0" smtClean="0"/>
              <a:t>Why Internetworking?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426" y="1219200"/>
            <a:ext cx="10962968" cy="20574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/>
            <a:r>
              <a:rPr lang="en-US" altLang="en-US" sz="2600" dirty="0"/>
              <a:t>To build a “network of networks” or internet</a:t>
            </a:r>
          </a:p>
          <a:p>
            <a:pPr marL="742950" lvl="1" indent="-285750"/>
            <a:r>
              <a:rPr lang="en-US" altLang="en-US" sz="2200" dirty="0"/>
              <a:t>operating over multiple, coexisting, different network technologies</a:t>
            </a:r>
          </a:p>
          <a:p>
            <a:pPr marL="742950" lvl="1" indent="-285750"/>
            <a:r>
              <a:rPr lang="en-US" altLang="en-US" sz="2200" dirty="0"/>
              <a:t>providing ubiquitous connectivity through IP packet transfer </a:t>
            </a:r>
          </a:p>
          <a:p>
            <a:pPr marL="742950" lvl="1" indent="-285750"/>
            <a:r>
              <a:rPr lang="en-US" altLang="en-US" sz="2200" dirty="0"/>
              <a:t>achieving huge economies of scale</a:t>
            </a:r>
          </a:p>
        </p:txBody>
      </p:sp>
      <p:sp>
        <p:nvSpPr>
          <p:cNvPr id="370694" name="Cloud"/>
          <p:cNvSpPr>
            <a:spLocks noChangeAspect="1" noEditPoints="1" noChangeArrowheads="1"/>
          </p:cNvSpPr>
          <p:nvPr/>
        </p:nvSpPr>
        <p:spPr bwMode="auto">
          <a:xfrm>
            <a:off x="3163888" y="3833814"/>
            <a:ext cx="6069012" cy="27193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3" name="Rectangle 11"/>
          <p:cNvSpPr>
            <a:spLocks noChangeArrowheads="1"/>
          </p:cNvSpPr>
          <p:nvPr/>
        </p:nvSpPr>
        <p:spPr bwMode="auto">
          <a:xfrm>
            <a:off x="6046788" y="4860926"/>
            <a:ext cx="182808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>
              <a:solidFill>
                <a:schemeClr val="tx1"/>
              </a:solidFill>
            </a:endParaRPr>
          </a:p>
        </p:txBody>
      </p:sp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4714876" y="4484689"/>
            <a:ext cx="1255713" cy="307975"/>
            <a:chOff x="2010" y="2825"/>
            <a:chExt cx="791" cy="194"/>
          </a:xfrm>
        </p:grpSpPr>
        <p:sp>
          <p:nvSpPr>
            <p:cNvPr id="43068" name="Line 12"/>
            <p:cNvSpPr>
              <a:spLocks noChangeShapeType="1"/>
            </p:cNvSpPr>
            <p:nvPr/>
          </p:nvSpPr>
          <p:spPr bwMode="auto">
            <a:xfrm flipV="1">
              <a:off x="2010" y="2924"/>
              <a:ext cx="315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9" name="Line 13"/>
            <p:cNvSpPr>
              <a:spLocks noChangeShapeType="1"/>
            </p:cNvSpPr>
            <p:nvPr/>
          </p:nvSpPr>
          <p:spPr bwMode="auto">
            <a:xfrm flipV="1">
              <a:off x="2480" y="2856"/>
              <a:ext cx="32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70" name="Text Box 35"/>
            <p:cNvSpPr txBox="1">
              <a:spLocks noChangeArrowheads="1"/>
            </p:cNvSpPr>
            <p:nvPr/>
          </p:nvSpPr>
          <p:spPr bwMode="auto">
            <a:xfrm>
              <a:off x="2286" y="2825"/>
              <a:ext cx="204" cy="19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6092818" y="4679950"/>
            <a:ext cx="323850" cy="806450"/>
            <a:chOff x="2878" y="2948"/>
            <a:chExt cx="204" cy="508"/>
          </a:xfrm>
        </p:grpSpPr>
        <p:sp>
          <p:nvSpPr>
            <p:cNvPr id="43065" name="Line 18"/>
            <p:cNvSpPr>
              <a:spLocks noChangeShapeType="1"/>
            </p:cNvSpPr>
            <p:nvPr/>
          </p:nvSpPr>
          <p:spPr bwMode="auto">
            <a:xfrm flipH="1">
              <a:off x="2968" y="2948"/>
              <a:ext cx="61" cy="1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6" name="Line 19"/>
            <p:cNvSpPr>
              <a:spLocks noChangeShapeType="1"/>
            </p:cNvSpPr>
            <p:nvPr/>
          </p:nvSpPr>
          <p:spPr bwMode="auto">
            <a:xfrm flipH="1">
              <a:off x="2928" y="3226"/>
              <a:ext cx="49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7" name="Text Box 39"/>
            <p:cNvSpPr txBox="1">
              <a:spLocks noChangeArrowheads="1"/>
            </p:cNvSpPr>
            <p:nvPr/>
          </p:nvSpPr>
          <p:spPr bwMode="auto">
            <a:xfrm>
              <a:off x="2878" y="3097"/>
              <a:ext cx="204" cy="19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4" name="Group 93"/>
          <p:cNvGrpSpPr>
            <a:grpSpLocks/>
          </p:cNvGrpSpPr>
          <p:nvPr/>
        </p:nvGrpSpPr>
        <p:grpSpPr bwMode="auto">
          <a:xfrm>
            <a:off x="6719888" y="4629151"/>
            <a:ext cx="571500" cy="563563"/>
            <a:chOff x="3273" y="2916"/>
            <a:chExt cx="360" cy="355"/>
          </a:xfrm>
        </p:grpSpPr>
        <p:sp>
          <p:nvSpPr>
            <p:cNvPr id="43062" name="Line 14"/>
            <p:cNvSpPr>
              <a:spLocks noChangeShapeType="1"/>
            </p:cNvSpPr>
            <p:nvPr/>
          </p:nvSpPr>
          <p:spPr bwMode="auto">
            <a:xfrm>
              <a:off x="3273" y="2916"/>
              <a:ext cx="83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3" name="Line 15"/>
            <p:cNvSpPr>
              <a:spLocks noChangeShapeType="1"/>
            </p:cNvSpPr>
            <p:nvPr/>
          </p:nvSpPr>
          <p:spPr bwMode="auto">
            <a:xfrm>
              <a:off x="3495" y="3157"/>
              <a:ext cx="138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4" name="Text Box 40"/>
            <p:cNvSpPr txBox="1">
              <a:spLocks noChangeArrowheads="1"/>
            </p:cNvSpPr>
            <p:nvPr/>
          </p:nvSpPr>
          <p:spPr bwMode="auto">
            <a:xfrm>
              <a:off x="3318" y="2985"/>
              <a:ext cx="204" cy="19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6543675" y="5518152"/>
            <a:ext cx="749300" cy="315913"/>
            <a:chOff x="3162" y="3476"/>
            <a:chExt cx="472" cy="199"/>
          </a:xfrm>
        </p:grpSpPr>
        <p:sp>
          <p:nvSpPr>
            <p:cNvPr id="43059" name="Line 16"/>
            <p:cNvSpPr>
              <a:spLocks noChangeShapeType="1"/>
            </p:cNvSpPr>
            <p:nvPr/>
          </p:nvSpPr>
          <p:spPr bwMode="auto">
            <a:xfrm flipH="1">
              <a:off x="3477" y="3476"/>
              <a:ext cx="157" cy="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0" name="Line 17"/>
            <p:cNvSpPr>
              <a:spLocks noChangeShapeType="1"/>
            </p:cNvSpPr>
            <p:nvPr/>
          </p:nvSpPr>
          <p:spPr bwMode="auto">
            <a:xfrm flipH="1">
              <a:off x="3162" y="3584"/>
              <a:ext cx="1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1" name="Text Box 41"/>
            <p:cNvSpPr txBox="1">
              <a:spLocks noChangeArrowheads="1"/>
            </p:cNvSpPr>
            <p:nvPr/>
          </p:nvSpPr>
          <p:spPr bwMode="auto">
            <a:xfrm>
              <a:off x="3294" y="3481"/>
              <a:ext cx="204" cy="19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6" name="Group 95"/>
          <p:cNvGrpSpPr>
            <a:grpSpLocks/>
          </p:cNvGrpSpPr>
          <p:nvPr/>
        </p:nvGrpSpPr>
        <p:grpSpPr bwMode="auto">
          <a:xfrm>
            <a:off x="4991100" y="5513389"/>
            <a:ext cx="774700" cy="307975"/>
            <a:chOff x="2184" y="3473"/>
            <a:chExt cx="488" cy="194"/>
          </a:xfrm>
        </p:grpSpPr>
        <p:sp>
          <p:nvSpPr>
            <p:cNvPr id="43056" name="Line 23"/>
            <p:cNvSpPr>
              <a:spLocks noChangeShapeType="1"/>
            </p:cNvSpPr>
            <p:nvPr/>
          </p:nvSpPr>
          <p:spPr bwMode="auto">
            <a:xfrm>
              <a:off x="2480" y="3568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7" name="Line 24"/>
            <p:cNvSpPr>
              <a:spLocks noChangeShapeType="1"/>
            </p:cNvSpPr>
            <p:nvPr/>
          </p:nvSpPr>
          <p:spPr bwMode="auto">
            <a:xfrm>
              <a:off x="2184" y="3563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8" name="Text Box 42"/>
            <p:cNvSpPr txBox="1">
              <a:spLocks noChangeArrowheads="1"/>
            </p:cNvSpPr>
            <p:nvPr/>
          </p:nvSpPr>
          <p:spPr bwMode="auto">
            <a:xfrm>
              <a:off x="2302" y="3473"/>
              <a:ext cx="204" cy="19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7" name="Group 91"/>
          <p:cNvGrpSpPr>
            <a:grpSpLocks/>
          </p:cNvGrpSpPr>
          <p:nvPr/>
        </p:nvGrpSpPr>
        <p:grpSpPr bwMode="auto">
          <a:xfrm>
            <a:off x="4530721" y="4876800"/>
            <a:ext cx="323850" cy="609600"/>
            <a:chOff x="1894" y="3072"/>
            <a:chExt cx="204" cy="384"/>
          </a:xfrm>
        </p:grpSpPr>
        <p:sp>
          <p:nvSpPr>
            <p:cNvPr id="43053" name="Line 20"/>
            <p:cNvSpPr>
              <a:spLocks noChangeShapeType="1"/>
            </p:cNvSpPr>
            <p:nvPr/>
          </p:nvSpPr>
          <p:spPr bwMode="auto">
            <a:xfrm>
              <a:off x="1920" y="3072"/>
              <a:ext cx="53" cy="1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4" name="Line 21"/>
            <p:cNvSpPr>
              <a:spLocks noChangeShapeType="1"/>
            </p:cNvSpPr>
            <p:nvPr/>
          </p:nvSpPr>
          <p:spPr bwMode="auto">
            <a:xfrm flipH="1">
              <a:off x="1968" y="3381"/>
              <a:ext cx="23" cy="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5" name="Text Box 43"/>
            <p:cNvSpPr txBox="1">
              <a:spLocks noChangeArrowheads="1"/>
            </p:cNvSpPr>
            <p:nvPr/>
          </p:nvSpPr>
          <p:spPr bwMode="auto">
            <a:xfrm>
              <a:off x="1894" y="3177"/>
              <a:ext cx="204" cy="19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tx1"/>
                  </a:solidFill>
                </a:rPr>
                <a:t>G</a:t>
              </a:r>
            </a:p>
          </p:txBody>
        </p:sp>
      </p:grpSp>
      <p:sp>
        <p:nvSpPr>
          <p:cNvPr id="43020" name="Line 10"/>
          <p:cNvSpPr>
            <a:spLocks noChangeShapeType="1"/>
          </p:cNvSpPr>
          <p:nvPr/>
        </p:nvSpPr>
        <p:spPr bwMode="auto">
          <a:xfrm>
            <a:off x="7894638" y="5476876"/>
            <a:ext cx="792162" cy="695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Text Box 38"/>
          <p:cNvSpPr txBox="1">
            <a:spLocks noChangeArrowheads="1"/>
          </p:cNvSpPr>
          <p:nvPr/>
        </p:nvSpPr>
        <p:spPr bwMode="auto">
          <a:xfrm>
            <a:off x="8734425" y="5962650"/>
            <a:ext cx="332142" cy="338554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1"/>
                </a:solidFill>
              </a:rPr>
              <a:t>H</a:t>
            </a:r>
          </a:p>
        </p:txBody>
      </p:sp>
      <p:grpSp>
        <p:nvGrpSpPr>
          <p:cNvPr id="43022" name="Group 66"/>
          <p:cNvGrpSpPr>
            <a:grpSpLocks/>
          </p:cNvGrpSpPr>
          <p:nvPr/>
        </p:nvGrpSpPr>
        <p:grpSpPr bwMode="auto">
          <a:xfrm>
            <a:off x="7154864" y="5006975"/>
            <a:ext cx="1019175" cy="687388"/>
            <a:chOff x="3547" y="3154"/>
            <a:chExt cx="642" cy="433"/>
          </a:xfrm>
        </p:grpSpPr>
        <p:sp>
          <p:nvSpPr>
            <p:cNvPr id="43049" name="Rectangle 26"/>
            <p:cNvSpPr>
              <a:spLocks noChangeArrowheads="1"/>
            </p:cNvSpPr>
            <p:nvPr/>
          </p:nvSpPr>
          <p:spPr bwMode="auto">
            <a:xfrm>
              <a:off x="3591" y="3279"/>
              <a:ext cx="46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chemeClr val="bg1"/>
                  </a:solidFill>
                </a:rPr>
                <a:t>Net 5</a:t>
              </a:r>
            </a:p>
          </p:txBody>
        </p:sp>
        <p:grpSp>
          <p:nvGrpSpPr>
            <p:cNvPr id="43050" name="Group 53"/>
            <p:cNvGrpSpPr>
              <a:grpSpLocks/>
            </p:cNvGrpSpPr>
            <p:nvPr/>
          </p:nvGrpSpPr>
          <p:grpSpPr bwMode="auto">
            <a:xfrm>
              <a:off x="3547" y="3154"/>
              <a:ext cx="642" cy="433"/>
              <a:chOff x="3123" y="1640"/>
              <a:chExt cx="642" cy="433"/>
            </a:xfrm>
          </p:grpSpPr>
          <p:sp>
            <p:nvSpPr>
              <p:cNvPr id="43051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123" y="1640"/>
                <a:ext cx="642" cy="43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61 w 21600"/>
                  <a:gd name="T13" fmla="*/ 3242 h 21600"/>
                  <a:gd name="T14" fmla="*/ 17092 w 21600"/>
                  <a:gd name="T15" fmla="*/ 173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folHlink"/>
              </a:solidFill>
              <a:ln w="12700">
                <a:solidFill>
                  <a:schemeClr val="hlink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052" name="Rectangle 55"/>
              <p:cNvSpPr>
                <a:spLocks noChangeArrowheads="1"/>
              </p:cNvSpPr>
              <p:nvPr/>
            </p:nvSpPr>
            <p:spPr bwMode="auto">
              <a:xfrm>
                <a:off x="3219" y="1727"/>
                <a:ext cx="462" cy="231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>
                    <a:solidFill>
                      <a:schemeClr val="bg1"/>
                    </a:solidFill>
                  </a:rPr>
                  <a:t>Net 5</a:t>
                </a:r>
              </a:p>
            </p:txBody>
          </p:sp>
        </p:grpSp>
      </p:grpSp>
      <p:sp>
        <p:nvSpPr>
          <p:cNvPr id="43023" name="Line 8"/>
          <p:cNvSpPr>
            <a:spLocks noChangeShapeType="1"/>
          </p:cNvSpPr>
          <p:nvPr/>
        </p:nvSpPr>
        <p:spPr bwMode="auto">
          <a:xfrm flipV="1">
            <a:off x="3114675" y="5667376"/>
            <a:ext cx="1055688" cy="41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4" name="Text Box 36"/>
          <p:cNvSpPr txBox="1">
            <a:spLocks noChangeArrowheads="1"/>
          </p:cNvSpPr>
          <p:nvPr/>
        </p:nvSpPr>
        <p:spPr bwMode="auto">
          <a:xfrm>
            <a:off x="2752725" y="5549900"/>
            <a:ext cx="332142" cy="338554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1"/>
                </a:solidFill>
              </a:rPr>
              <a:t>H</a:t>
            </a:r>
          </a:p>
        </p:txBody>
      </p:sp>
      <p:grpSp>
        <p:nvGrpSpPr>
          <p:cNvPr id="43025" name="Group 67"/>
          <p:cNvGrpSpPr>
            <a:grpSpLocks/>
          </p:cNvGrpSpPr>
          <p:nvPr/>
        </p:nvGrpSpPr>
        <p:grpSpPr bwMode="auto">
          <a:xfrm>
            <a:off x="3962401" y="5486400"/>
            <a:ext cx="1019175" cy="687388"/>
            <a:chOff x="3547" y="3154"/>
            <a:chExt cx="642" cy="433"/>
          </a:xfrm>
        </p:grpSpPr>
        <p:sp>
          <p:nvSpPr>
            <p:cNvPr id="43045" name="Rectangle 68"/>
            <p:cNvSpPr>
              <a:spLocks noChangeArrowheads="1"/>
            </p:cNvSpPr>
            <p:nvPr/>
          </p:nvSpPr>
          <p:spPr bwMode="auto">
            <a:xfrm>
              <a:off x="3591" y="3279"/>
              <a:ext cx="46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chemeClr val="bg1"/>
                  </a:solidFill>
                </a:rPr>
                <a:t>Net 5</a:t>
              </a:r>
            </a:p>
          </p:txBody>
        </p:sp>
        <p:grpSp>
          <p:nvGrpSpPr>
            <p:cNvPr id="43046" name="Group 69"/>
            <p:cNvGrpSpPr>
              <a:grpSpLocks/>
            </p:cNvGrpSpPr>
            <p:nvPr/>
          </p:nvGrpSpPr>
          <p:grpSpPr bwMode="auto">
            <a:xfrm>
              <a:off x="3547" y="3154"/>
              <a:ext cx="642" cy="433"/>
              <a:chOff x="3123" y="1640"/>
              <a:chExt cx="642" cy="433"/>
            </a:xfrm>
          </p:grpSpPr>
          <p:sp>
            <p:nvSpPr>
              <p:cNvPr id="43047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123" y="1640"/>
                <a:ext cx="642" cy="43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61 w 21600"/>
                  <a:gd name="T13" fmla="*/ 3242 h 21600"/>
                  <a:gd name="T14" fmla="*/ 17092 w 21600"/>
                  <a:gd name="T15" fmla="*/ 173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folHlink"/>
              </a:solidFill>
              <a:ln w="12700">
                <a:solidFill>
                  <a:schemeClr val="hlink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048" name="Rectangle 71"/>
              <p:cNvSpPr>
                <a:spLocks noChangeArrowheads="1"/>
              </p:cNvSpPr>
              <p:nvPr/>
            </p:nvSpPr>
            <p:spPr bwMode="auto">
              <a:xfrm>
                <a:off x="3219" y="1727"/>
                <a:ext cx="462" cy="231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>
                    <a:solidFill>
                      <a:schemeClr val="bg1"/>
                    </a:solidFill>
                  </a:rPr>
                  <a:t>Net 2</a:t>
                </a:r>
              </a:p>
            </p:txBody>
          </p:sp>
        </p:grpSp>
      </p:grpSp>
      <p:sp>
        <p:nvSpPr>
          <p:cNvPr id="43026" name="Line 9"/>
          <p:cNvSpPr>
            <a:spLocks noChangeShapeType="1"/>
          </p:cNvSpPr>
          <p:nvPr/>
        </p:nvSpPr>
        <p:spPr bwMode="auto">
          <a:xfrm flipH="1">
            <a:off x="6496051" y="3657601"/>
            <a:ext cx="282575" cy="593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7" name="Text Box 37"/>
          <p:cNvSpPr txBox="1">
            <a:spLocks noChangeArrowheads="1"/>
          </p:cNvSpPr>
          <p:nvPr/>
        </p:nvSpPr>
        <p:spPr bwMode="auto">
          <a:xfrm>
            <a:off x="6588125" y="3276600"/>
            <a:ext cx="332142" cy="338554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1"/>
                </a:solidFill>
              </a:rPr>
              <a:t>H</a:t>
            </a:r>
          </a:p>
        </p:txBody>
      </p:sp>
      <p:grpSp>
        <p:nvGrpSpPr>
          <p:cNvPr id="43028" name="Group 72"/>
          <p:cNvGrpSpPr>
            <a:grpSpLocks/>
          </p:cNvGrpSpPr>
          <p:nvPr/>
        </p:nvGrpSpPr>
        <p:grpSpPr bwMode="auto">
          <a:xfrm>
            <a:off x="5791201" y="4113214"/>
            <a:ext cx="1019175" cy="687387"/>
            <a:chOff x="3547" y="3154"/>
            <a:chExt cx="642" cy="433"/>
          </a:xfrm>
        </p:grpSpPr>
        <p:sp>
          <p:nvSpPr>
            <p:cNvPr id="43041" name="Rectangle 73"/>
            <p:cNvSpPr>
              <a:spLocks noChangeArrowheads="1"/>
            </p:cNvSpPr>
            <p:nvPr/>
          </p:nvSpPr>
          <p:spPr bwMode="auto">
            <a:xfrm>
              <a:off x="3591" y="3279"/>
              <a:ext cx="46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chemeClr val="bg1"/>
                  </a:solidFill>
                </a:rPr>
                <a:t>Net 5</a:t>
              </a:r>
            </a:p>
          </p:txBody>
        </p:sp>
        <p:grpSp>
          <p:nvGrpSpPr>
            <p:cNvPr id="43042" name="Group 74"/>
            <p:cNvGrpSpPr>
              <a:grpSpLocks/>
            </p:cNvGrpSpPr>
            <p:nvPr/>
          </p:nvGrpSpPr>
          <p:grpSpPr bwMode="auto">
            <a:xfrm>
              <a:off x="3547" y="3154"/>
              <a:ext cx="642" cy="433"/>
              <a:chOff x="3123" y="1640"/>
              <a:chExt cx="642" cy="433"/>
            </a:xfrm>
          </p:grpSpPr>
          <p:sp>
            <p:nvSpPr>
              <p:cNvPr id="43043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123" y="1640"/>
                <a:ext cx="642" cy="43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61 w 21600"/>
                  <a:gd name="T13" fmla="*/ 3242 h 21600"/>
                  <a:gd name="T14" fmla="*/ 17092 w 21600"/>
                  <a:gd name="T15" fmla="*/ 173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folHlink"/>
              </a:solidFill>
              <a:ln w="12700">
                <a:solidFill>
                  <a:schemeClr val="hlink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044" name="Rectangle 76"/>
              <p:cNvSpPr>
                <a:spLocks noChangeArrowheads="1"/>
              </p:cNvSpPr>
              <p:nvPr/>
            </p:nvSpPr>
            <p:spPr bwMode="auto">
              <a:xfrm>
                <a:off x="3219" y="1727"/>
                <a:ext cx="462" cy="231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>
                    <a:solidFill>
                      <a:schemeClr val="bg1"/>
                    </a:solidFill>
                  </a:rPr>
                  <a:t>Net 3</a:t>
                </a:r>
              </a:p>
            </p:txBody>
          </p:sp>
        </p:grpSp>
      </p:grpSp>
      <p:sp>
        <p:nvSpPr>
          <p:cNvPr id="43029" name="Line 7"/>
          <p:cNvSpPr>
            <a:spLocks noChangeShapeType="1"/>
          </p:cNvSpPr>
          <p:nvPr/>
        </p:nvSpPr>
        <p:spPr bwMode="auto">
          <a:xfrm>
            <a:off x="2628900" y="4232276"/>
            <a:ext cx="1277938" cy="506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0" name="Text Box 31"/>
          <p:cNvSpPr txBox="1">
            <a:spLocks noChangeArrowheads="1"/>
          </p:cNvSpPr>
          <p:nvPr/>
        </p:nvSpPr>
        <p:spPr bwMode="auto">
          <a:xfrm>
            <a:off x="2282825" y="4025900"/>
            <a:ext cx="332142" cy="338554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1"/>
                </a:solidFill>
              </a:rPr>
              <a:t>H</a:t>
            </a:r>
          </a:p>
        </p:txBody>
      </p:sp>
      <p:grpSp>
        <p:nvGrpSpPr>
          <p:cNvPr id="43031" name="Group 77"/>
          <p:cNvGrpSpPr>
            <a:grpSpLocks/>
          </p:cNvGrpSpPr>
          <p:nvPr/>
        </p:nvGrpSpPr>
        <p:grpSpPr bwMode="auto">
          <a:xfrm>
            <a:off x="3886201" y="4267200"/>
            <a:ext cx="1019175" cy="687388"/>
            <a:chOff x="3547" y="3154"/>
            <a:chExt cx="642" cy="433"/>
          </a:xfrm>
        </p:grpSpPr>
        <p:sp>
          <p:nvSpPr>
            <p:cNvPr id="43037" name="Rectangle 78"/>
            <p:cNvSpPr>
              <a:spLocks noChangeArrowheads="1"/>
            </p:cNvSpPr>
            <p:nvPr/>
          </p:nvSpPr>
          <p:spPr bwMode="auto">
            <a:xfrm>
              <a:off x="3591" y="3279"/>
              <a:ext cx="46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chemeClr val="bg1"/>
                  </a:solidFill>
                </a:rPr>
                <a:t>Net 5</a:t>
              </a:r>
            </a:p>
          </p:txBody>
        </p:sp>
        <p:grpSp>
          <p:nvGrpSpPr>
            <p:cNvPr id="43038" name="Group 79"/>
            <p:cNvGrpSpPr>
              <a:grpSpLocks/>
            </p:cNvGrpSpPr>
            <p:nvPr/>
          </p:nvGrpSpPr>
          <p:grpSpPr bwMode="auto">
            <a:xfrm>
              <a:off x="3547" y="3154"/>
              <a:ext cx="642" cy="433"/>
              <a:chOff x="3123" y="1640"/>
              <a:chExt cx="642" cy="433"/>
            </a:xfrm>
          </p:grpSpPr>
          <p:sp>
            <p:nvSpPr>
              <p:cNvPr id="43039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123" y="1640"/>
                <a:ext cx="642" cy="43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61 w 21600"/>
                  <a:gd name="T13" fmla="*/ 3242 h 21600"/>
                  <a:gd name="T14" fmla="*/ 17092 w 21600"/>
                  <a:gd name="T15" fmla="*/ 173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folHlink"/>
              </a:solidFill>
              <a:ln w="12700">
                <a:solidFill>
                  <a:schemeClr val="hlink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040" name="Rectangle 81"/>
              <p:cNvSpPr>
                <a:spLocks noChangeArrowheads="1"/>
              </p:cNvSpPr>
              <p:nvPr/>
            </p:nvSpPr>
            <p:spPr bwMode="auto">
              <a:xfrm>
                <a:off x="3219" y="1727"/>
                <a:ext cx="462" cy="231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>
                    <a:solidFill>
                      <a:schemeClr val="bg1"/>
                    </a:solidFill>
                  </a:rPr>
                  <a:t>Net 1</a:t>
                </a:r>
              </a:p>
            </p:txBody>
          </p:sp>
        </p:grpSp>
      </p:grpSp>
      <p:grpSp>
        <p:nvGrpSpPr>
          <p:cNvPr id="16" name="Group 82"/>
          <p:cNvGrpSpPr>
            <a:grpSpLocks/>
          </p:cNvGrpSpPr>
          <p:nvPr/>
        </p:nvGrpSpPr>
        <p:grpSpPr bwMode="auto">
          <a:xfrm>
            <a:off x="5638801" y="5486400"/>
            <a:ext cx="1019175" cy="687388"/>
            <a:chOff x="3547" y="3154"/>
            <a:chExt cx="642" cy="433"/>
          </a:xfrm>
        </p:grpSpPr>
        <p:sp>
          <p:nvSpPr>
            <p:cNvPr id="43033" name="Rectangle 83"/>
            <p:cNvSpPr>
              <a:spLocks noChangeArrowheads="1"/>
            </p:cNvSpPr>
            <p:nvPr/>
          </p:nvSpPr>
          <p:spPr bwMode="auto">
            <a:xfrm>
              <a:off x="3591" y="3279"/>
              <a:ext cx="46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chemeClr val="bg1"/>
                  </a:solidFill>
                </a:rPr>
                <a:t>Net 5</a:t>
              </a:r>
            </a:p>
          </p:txBody>
        </p:sp>
        <p:grpSp>
          <p:nvGrpSpPr>
            <p:cNvPr id="43034" name="Group 84"/>
            <p:cNvGrpSpPr>
              <a:grpSpLocks/>
            </p:cNvGrpSpPr>
            <p:nvPr/>
          </p:nvGrpSpPr>
          <p:grpSpPr bwMode="auto">
            <a:xfrm>
              <a:off x="3547" y="3154"/>
              <a:ext cx="642" cy="433"/>
              <a:chOff x="3123" y="1640"/>
              <a:chExt cx="642" cy="433"/>
            </a:xfrm>
          </p:grpSpPr>
          <p:sp>
            <p:nvSpPr>
              <p:cNvPr id="43035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123" y="1640"/>
                <a:ext cx="642" cy="43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61 w 21600"/>
                  <a:gd name="T13" fmla="*/ 3242 h 21600"/>
                  <a:gd name="T14" fmla="*/ 17092 w 21600"/>
                  <a:gd name="T15" fmla="*/ 173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folHlink"/>
              </a:solidFill>
              <a:ln w="12700">
                <a:solidFill>
                  <a:schemeClr val="hlink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036" name="Rectangle 86"/>
              <p:cNvSpPr>
                <a:spLocks noChangeArrowheads="1"/>
              </p:cNvSpPr>
              <p:nvPr/>
            </p:nvSpPr>
            <p:spPr bwMode="auto">
              <a:xfrm>
                <a:off x="3219" y="1727"/>
                <a:ext cx="462" cy="231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>
                    <a:solidFill>
                      <a:schemeClr val="bg1"/>
                    </a:solidFill>
                  </a:rPr>
                  <a:t>Net 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0094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70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0488" tIns="44450" rIns="90488" bIns="44450" rtlCol="0" anchor="ctr">
            <a:normAutofit/>
          </a:bodyPr>
          <a:lstStyle/>
          <a:p>
            <a:pPr eaLnBrk="1" hangingPunct="1"/>
            <a:r>
              <a:rPr lang="en-US" altLang="en-US" dirty="0" smtClean="0"/>
              <a:t>Why Internetworking?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9982200" cy="14478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r>
              <a:rPr lang="en-US" altLang="en-US" sz="2600" dirty="0"/>
              <a:t>To provide universal communication services </a:t>
            </a:r>
          </a:p>
          <a:p>
            <a:pPr marL="742950" lvl="1" indent="-285750"/>
            <a:r>
              <a:rPr lang="en-US" altLang="en-US" sz="2200" dirty="0"/>
              <a:t>independent of underlying network technologies</a:t>
            </a:r>
          </a:p>
          <a:p>
            <a:pPr marL="742950" lvl="1" indent="-285750"/>
            <a:r>
              <a:rPr lang="en-US" altLang="en-US" sz="2200" dirty="0"/>
              <a:t>providing common interface to user applications</a:t>
            </a:r>
          </a:p>
        </p:txBody>
      </p:sp>
      <p:sp>
        <p:nvSpPr>
          <p:cNvPr id="44036" name="Cloud"/>
          <p:cNvSpPr>
            <a:spLocks noChangeAspect="1" noEditPoints="1" noChangeArrowheads="1"/>
          </p:cNvSpPr>
          <p:nvPr/>
        </p:nvSpPr>
        <p:spPr bwMode="auto">
          <a:xfrm>
            <a:off x="3151188" y="3910014"/>
            <a:ext cx="6069012" cy="27193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6046788" y="4860926"/>
            <a:ext cx="182808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schemeClr val="tx1"/>
              </a:solidFill>
            </a:endParaRPr>
          </a:p>
        </p:txBody>
      </p:sp>
      <p:grpSp>
        <p:nvGrpSpPr>
          <p:cNvPr id="44038" name="Group 6"/>
          <p:cNvGrpSpPr>
            <a:grpSpLocks/>
          </p:cNvGrpSpPr>
          <p:nvPr/>
        </p:nvGrpSpPr>
        <p:grpSpPr bwMode="auto">
          <a:xfrm>
            <a:off x="4714876" y="4457707"/>
            <a:ext cx="1255713" cy="338138"/>
            <a:chOff x="2010" y="2808"/>
            <a:chExt cx="791" cy="213"/>
          </a:xfrm>
        </p:grpSpPr>
        <p:sp>
          <p:nvSpPr>
            <p:cNvPr id="44096" name="Line 7"/>
            <p:cNvSpPr>
              <a:spLocks noChangeShapeType="1"/>
            </p:cNvSpPr>
            <p:nvPr/>
          </p:nvSpPr>
          <p:spPr bwMode="auto">
            <a:xfrm flipV="1">
              <a:off x="2010" y="2924"/>
              <a:ext cx="315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7" name="Line 8"/>
            <p:cNvSpPr>
              <a:spLocks noChangeShapeType="1"/>
            </p:cNvSpPr>
            <p:nvPr/>
          </p:nvSpPr>
          <p:spPr bwMode="auto">
            <a:xfrm flipV="1">
              <a:off x="2480" y="2856"/>
              <a:ext cx="32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8" name="Text Box 9"/>
            <p:cNvSpPr txBox="1">
              <a:spLocks noChangeArrowheads="1"/>
            </p:cNvSpPr>
            <p:nvPr/>
          </p:nvSpPr>
          <p:spPr bwMode="auto">
            <a:xfrm>
              <a:off x="2286" y="2808"/>
              <a:ext cx="217" cy="21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44039" name="Group 10"/>
          <p:cNvGrpSpPr>
            <a:grpSpLocks/>
          </p:cNvGrpSpPr>
          <p:nvPr/>
        </p:nvGrpSpPr>
        <p:grpSpPr bwMode="auto">
          <a:xfrm>
            <a:off x="6092832" y="4679950"/>
            <a:ext cx="344488" cy="806450"/>
            <a:chOff x="2878" y="2948"/>
            <a:chExt cx="217" cy="508"/>
          </a:xfrm>
        </p:grpSpPr>
        <p:sp>
          <p:nvSpPr>
            <p:cNvPr id="44093" name="Line 11"/>
            <p:cNvSpPr>
              <a:spLocks noChangeShapeType="1"/>
            </p:cNvSpPr>
            <p:nvPr/>
          </p:nvSpPr>
          <p:spPr bwMode="auto">
            <a:xfrm flipH="1">
              <a:off x="2968" y="2948"/>
              <a:ext cx="61" cy="1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4" name="Line 12"/>
            <p:cNvSpPr>
              <a:spLocks noChangeShapeType="1"/>
            </p:cNvSpPr>
            <p:nvPr/>
          </p:nvSpPr>
          <p:spPr bwMode="auto">
            <a:xfrm flipH="1">
              <a:off x="2928" y="3226"/>
              <a:ext cx="49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5" name="Text Box 13"/>
            <p:cNvSpPr txBox="1">
              <a:spLocks noChangeArrowheads="1"/>
            </p:cNvSpPr>
            <p:nvPr/>
          </p:nvSpPr>
          <p:spPr bwMode="auto">
            <a:xfrm>
              <a:off x="2878" y="3080"/>
              <a:ext cx="217" cy="21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44040" name="Group 14"/>
          <p:cNvGrpSpPr>
            <a:grpSpLocks/>
          </p:cNvGrpSpPr>
          <p:nvPr/>
        </p:nvGrpSpPr>
        <p:grpSpPr bwMode="auto">
          <a:xfrm>
            <a:off x="6719888" y="4629151"/>
            <a:ext cx="571500" cy="563563"/>
            <a:chOff x="3273" y="2916"/>
            <a:chExt cx="360" cy="355"/>
          </a:xfrm>
        </p:grpSpPr>
        <p:sp>
          <p:nvSpPr>
            <p:cNvPr id="44090" name="Line 15"/>
            <p:cNvSpPr>
              <a:spLocks noChangeShapeType="1"/>
            </p:cNvSpPr>
            <p:nvPr/>
          </p:nvSpPr>
          <p:spPr bwMode="auto">
            <a:xfrm>
              <a:off x="3273" y="2916"/>
              <a:ext cx="83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1" name="Line 16"/>
            <p:cNvSpPr>
              <a:spLocks noChangeShapeType="1"/>
            </p:cNvSpPr>
            <p:nvPr/>
          </p:nvSpPr>
          <p:spPr bwMode="auto">
            <a:xfrm>
              <a:off x="3495" y="3157"/>
              <a:ext cx="138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2" name="Text Box 17"/>
            <p:cNvSpPr txBox="1">
              <a:spLocks noChangeArrowheads="1"/>
            </p:cNvSpPr>
            <p:nvPr/>
          </p:nvSpPr>
          <p:spPr bwMode="auto">
            <a:xfrm>
              <a:off x="3318" y="2968"/>
              <a:ext cx="217" cy="21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44041" name="Group 18"/>
          <p:cNvGrpSpPr>
            <a:grpSpLocks/>
          </p:cNvGrpSpPr>
          <p:nvPr/>
        </p:nvGrpSpPr>
        <p:grpSpPr bwMode="auto">
          <a:xfrm>
            <a:off x="6543675" y="5499108"/>
            <a:ext cx="749300" cy="338138"/>
            <a:chOff x="3162" y="3464"/>
            <a:chExt cx="472" cy="213"/>
          </a:xfrm>
        </p:grpSpPr>
        <p:sp>
          <p:nvSpPr>
            <p:cNvPr id="44087" name="Line 19"/>
            <p:cNvSpPr>
              <a:spLocks noChangeShapeType="1"/>
            </p:cNvSpPr>
            <p:nvPr/>
          </p:nvSpPr>
          <p:spPr bwMode="auto">
            <a:xfrm flipH="1">
              <a:off x="3477" y="3476"/>
              <a:ext cx="157" cy="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8" name="Line 20"/>
            <p:cNvSpPr>
              <a:spLocks noChangeShapeType="1"/>
            </p:cNvSpPr>
            <p:nvPr/>
          </p:nvSpPr>
          <p:spPr bwMode="auto">
            <a:xfrm flipH="1">
              <a:off x="3162" y="3584"/>
              <a:ext cx="1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9" name="Text Box 21"/>
            <p:cNvSpPr txBox="1">
              <a:spLocks noChangeArrowheads="1"/>
            </p:cNvSpPr>
            <p:nvPr/>
          </p:nvSpPr>
          <p:spPr bwMode="auto">
            <a:xfrm>
              <a:off x="3294" y="3464"/>
              <a:ext cx="217" cy="21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44042" name="Group 22"/>
          <p:cNvGrpSpPr>
            <a:grpSpLocks/>
          </p:cNvGrpSpPr>
          <p:nvPr/>
        </p:nvGrpSpPr>
        <p:grpSpPr bwMode="auto">
          <a:xfrm>
            <a:off x="4991100" y="5486408"/>
            <a:ext cx="774700" cy="338138"/>
            <a:chOff x="2184" y="3456"/>
            <a:chExt cx="488" cy="213"/>
          </a:xfrm>
        </p:grpSpPr>
        <p:sp>
          <p:nvSpPr>
            <p:cNvPr id="44084" name="Line 23"/>
            <p:cNvSpPr>
              <a:spLocks noChangeShapeType="1"/>
            </p:cNvSpPr>
            <p:nvPr/>
          </p:nvSpPr>
          <p:spPr bwMode="auto">
            <a:xfrm>
              <a:off x="2480" y="3568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5" name="Line 24"/>
            <p:cNvSpPr>
              <a:spLocks noChangeShapeType="1"/>
            </p:cNvSpPr>
            <p:nvPr/>
          </p:nvSpPr>
          <p:spPr bwMode="auto">
            <a:xfrm>
              <a:off x="2184" y="3563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6" name="Text Box 25"/>
            <p:cNvSpPr txBox="1">
              <a:spLocks noChangeArrowheads="1"/>
            </p:cNvSpPr>
            <p:nvPr/>
          </p:nvSpPr>
          <p:spPr bwMode="auto">
            <a:xfrm>
              <a:off x="2302" y="3456"/>
              <a:ext cx="217" cy="21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44043" name="Group 26"/>
          <p:cNvGrpSpPr>
            <a:grpSpLocks/>
          </p:cNvGrpSpPr>
          <p:nvPr/>
        </p:nvGrpSpPr>
        <p:grpSpPr bwMode="auto">
          <a:xfrm>
            <a:off x="4530729" y="4876800"/>
            <a:ext cx="344488" cy="609600"/>
            <a:chOff x="1894" y="3072"/>
            <a:chExt cx="217" cy="384"/>
          </a:xfrm>
        </p:grpSpPr>
        <p:sp>
          <p:nvSpPr>
            <p:cNvPr id="44081" name="Line 27"/>
            <p:cNvSpPr>
              <a:spLocks noChangeShapeType="1"/>
            </p:cNvSpPr>
            <p:nvPr/>
          </p:nvSpPr>
          <p:spPr bwMode="auto">
            <a:xfrm>
              <a:off x="1920" y="3072"/>
              <a:ext cx="53" cy="1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2" name="Line 28"/>
            <p:cNvSpPr>
              <a:spLocks noChangeShapeType="1"/>
            </p:cNvSpPr>
            <p:nvPr/>
          </p:nvSpPr>
          <p:spPr bwMode="auto">
            <a:xfrm flipH="1">
              <a:off x="1968" y="3381"/>
              <a:ext cx="23" cy="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3" name="Text Box 29"/>
            <p:cNvSpPr txBox="1">
              <a:spLocks noChangeArrowheads="1"/>
            </p:cNvSpPr>
            <p:nvPr/>
          </p:nvSpPr>
          <p:spPr bwMode="auto">
            <a:xfrm>
              <a:off x="1894" y="3160"/>
              <a:ext cx="217" cy="21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solidFill>
                    <a:schemeClr val="tx1"/>
                  </a:solidFill>
                </a:rPr>
                <a:t>G</a:t>
              </a:r>
            </a:p>
          </p:txBody>
        </p:sp>
      </p:grpSp>
      <p:sp>
        <p:nvSpPr>
          <p:cNvPr id="44044" name="Line 31"/>
          <p:cNvSpPr>
            <a:spLocks noChangeShapeType="1"/>
          </p:cNvSpPr>
          <p:nvPr/>
        </p:nvSpPr>
        <p:spPr bwMode="auto">
          <a:xfrm>
            <a:off x="7894638" y="5476876"/>
            <a:ext cx="792162" cy="695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Text Box 32"/>
          <p:cNvSpPr txBox="1">
            <a:spLocks noChangeArrowheads="1"/>
          </p:cNvSpPr>
          <p:nvPr/>
        </p:nvSpPr>
        <p:spPr bwMode="auto">
          <a:xfrm>
            <a:off x="8734425" y="5962650"/>
            <a:ext cx="332142" cy="338554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1"/>
                </a:solidFill>
              </a:rPr>
              <a:t>H</a:t>
            </a:r>
          </a:p>
        </p:txBody>
      </p:sp>
      <p:grpSp>
        <p:nvGrpSpPr>
          <p:cNvPr id="44046" name="Group 33"/>
          <p:cNvGrpSpPr>
            <a:grpSpLocks/>
          </p:cNvGrpSpPr>
          <p:nvPr/>
        </p:nvGrpSpPr>
        <p:grpSpPr bwMode="auto">
          <a:xfrm>
            <a:off x="7154864" y="5006975"/>
            <a:ext cx="1019175" cy="687388"/>
            <a:chOff x="3547" y="3154"/>
            <a:chExt cx="642" cy="433"/>
          </a:xfrm>
        </p:grpSpPr>
        <p:sp>
          <p:nvSpPr>
            <p:cNvPr id="44077" name="Rectangle 34"/>
            <p:cNvSpPr>
              <a:spLocks noChangeArrowheads="1"/>
            </p:cNvSpPr>
            <p:nvPr/>
          </p:nvSpPr>
          <p:spPr bwMode="auto">
            <a:xfrm>
              <a:off x="3591" y="3279"/>
              <a:ext cx="50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solidFill>
                    <a:schemeClr val="tx1"/>
                  </a:solidFill>
                </a:rPr>
                <a:t>Net 5</a:t>
              </a:r>
            </a:p>
          </p:txBody>
        </p:sp>
        <p:grpSp>
          <p:nvGrpSpPr>
            <p:cNvPr id="44078" name="Group 35"/>
            <p:cNvGrpSpPr>
              <a:grpSpLocks/>
            </p:cNvGrpSpPr>
            <p:nvPr/>
          </p:nvGrpSpPr>
          <p:grpSpPr bwMode="auto">
            <a:xfrm>
              <a:off x="3547" y="3154"/>
              <a:ext cx="642" cy="433"/>
              <a:chOff x="3123" y="1640"/>
              <a:chExt cx="642" cy="433"/>
            </a:xfrm>
          </p:grpSpPr>
          <p:sp>
            <p:nvSpPr>
              <p:cNvPr id="44079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123" y="1640"/>
                <a:ext cx="642" cy="43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61 w 21600"/>
                  <a:gd name="T13" fmla="*/ 3242 h 21600"/>
                  <a:gd name="T14" fmla="*/ 17092 w 21600"/>
                  <a:gd name="T15" fmla="*/ 173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folHlink"/>
              </a:solidFill>
              <a:ln w="12700">
                <a:solidFill>
                  <a:schemeClr val="hlink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0" name="Rectangle 37"/>
              <p:cNvSpPr>
                <a:spLocks noChangeArrowheads="1"/>
              </p:cNvSpPr>
              <p:nvPr/>
            </p:nvSpPr>
            <p:spPr bwMode="auto">
              <a:xfrm>
                <a:off x="3219" y="1727"/>
                <a:ext cx="501" cy="25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>
                    <a:solidFill>
                      <a:schemeClr val="tx1"/>
                    </a:solidFill>
                  </a:rPr>
                  <a:t>Net 5</a:t>
                </a:r>
              </a:p>
            </p:txBody>
          </p:sp>
        </p:grpSp>
      </p:grpSp>
      <p:sp>
        <p:nvSpPr>
          <p:cNvPr id="44047" name="Line 39"/>
          <p:cNvSpPr>
            <a:spLocks noChangeShapeType="1"/>
          </p:cNvSpPr>
          <p:nvPr/>
        </p:nvSpPr>
        <p:spPr bwMode="auto">
          <a:xfrm flipV="1">
            <a:off x="3114675" y="5667376"/>
            <a:ext cx="1055688" cy="41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Text Box 40"/>
          <p:cNvSpPr txBox="1">
            <a:spLocks noChangeArrowheads="1"/>
          </p:cNvSpPr>
          <p:nvPr/>
        </p:nvSpPr>
        <p:spPr bwMode="auto">
          <a:xfrm>
            <a:off x="2752725" y="5549900"/>
            <a:ext cx="332142" cy="338554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1"/>
                </a:solidFill>
              </a:rPr>
              <a:t>H</a:t>
            </a:r>
          </a:p>
        </p:txBody>
      </p:sp>
      <p:grpSp>
        <p:nvGrpSpPr>
          <p:cNvPr id="44049" name="Group 41"/>
          <p:cNvGrpSpPr>
            <a:grpSpLocks/>
          </p:cNvGrpSpPr>
          <p:nvPr/>
        </p:nvGrpSpPr>
        <p:grpSpPr bwMode="auto">
          <a:xfrm>
            <a:off x="3962401" y="5486400"/>
            <a:ext cx="1019175" cy="687388"/>
            <a:chOff x="3547" y="3154"/>
            <a:chExt cx="642" cy="433"/>
          </a:xfrm>
        </p:grpSpPr>
        <p:sp>
          <p:nvSpPr>
            <p:cNvPr id="44073" name="Rectangle 42"/>
            <p:cNvSpPr>
              <a:spLocks noChangeArrowheads="1"/>
            </p:cNvSpPr>
            <p:nvPr/>
          </p:nvSpPr>
          <p:spPr bwMode="auto">
            <a:xfrm>
              <a:off x="3591" y="3279"/>
              <a:ext cx="50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solidFill>
                    <a:schemeClr val="tx1"/>
                  </a:solidFill>
                </a:rPr>
                <a:t>Net 5</a:t>
              </a:r>
            </a:p>
          </p:txBody>
        </p:sp>
        <p:grpSp>
          <p:nvGrpSpPr>
            <p:cNvPr id="44074" name="Group 43"/>
            <p:cNvGrpSpPr>
              <a:grpSpLocks/>
            </p:cNvGrpSpPr>
            <p:nvPr/>
          </p:nvGrpSpPr>
          <p:grpSpPr bwMode="auto">
            <a:xfrm>
              <a:off x="3547" y="3154"/>
              <a:ext cx="642" cy="433"/>
              <a:chOff x="3123" y="1640"/>
              <a:chExt cx="642" cy="433"/>
            </a:xfrm>
          </p:grpSpPr>
          <p:sp>
            <p:nvSpPr>
              <p:cNvPr id="44075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123" y="1640"/>
                <a:ext cx="642" cy="43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61 w 21600"/>
                  <a:gd name="T13" fmla="*/ 3242 h 21600"/>
                  <a:gd name="T14" fmla="*/ 17092 w 21600"/>
                  <a:gd name="T15" fmla="*/ 173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folHlink"/>
              </a:solidFill>
              <a:ln w="12700">
                <a:solidFill>
                  <a:schemeClr val="hlink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6" name="Rectangle 45"/>
              <p:cNvSpPr>
                <a:spLocks noChangeArrowheads="1"/>
              </p:cNvSpPr>
              <p:nvPr/>
            </p:nvSpPr>
            <p:spPr bwMode="auto">
              <a:xfrm>
                <a:off x="3219" y="1727"/>
                <a:ext cx="501" cy="25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>
                    <a:solidFill>
                      <a:schemeClr val="tx1"/>
                    </a:solidFill>
                  </a:rPr>
                  <a:t>Net 2</a:t>
                </a:r>
              </a:p>
            </p:txBody>
          </p:sp>
        </p:grpSp>
      </p:grpSp>
      <p:sp>
        <p:nvSpPr>
          <p:cNvPr id="44050" name="Line 47"/>
          <p:cNvSpPr>
            <a:spLocks noChangeShapeType="1"/>
          </p:cNvSpPr>
          <p:nvPr/>
        </p:nvSpPr>
        <p:spPr bwMode="auto">
          <a:xfrm flipH="1">
            <a:off x="6496051" y="3657601"/>
            <a:ext cx="282575" cy="593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1" name="Text Box 48"/>
          <p:cNvSpPr txBox="1">
            <a:spLocks noChangeArrowheads="1"/>
          </p:cNvSpPr>
          <p:nvPr/>
        </p:nvSpPr>
        <p:spPr bwMode="auto">
          <a:xfrm>
            <a:off x="6588125" y="3276600"/>
            <a:ext cx="332142" cy="338554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1"/>
                </a:solidFill>
              </a:rPr>
              <a:t>H</a:t>
            </a:r>
          </a:p>
        </p:txBody>
      </p:sp>
      <p:grpSp>
        <p:nvGrpSpPr>
          <p:cNvPr id="44052" name="Group 49"/>
          <p:cNvGrpSpPr>
            <a:grpSpLocks/>
          </p:cNvGrpSpPr>
          <p:nvPr/>
        </p:nvGrpSpPr>
        <p:grpSpPr bwMode="auto">
          <a:xfrm>
            <a:off x="5791201" y="4113214"/>
            <a:ext cx="1019175" cy="687387"/>
            <a:chOff x="3547" y="3154"/>
            <a:chExt cx="642" cy="433"/>
          </a:xfrm>
        </p:grpSpPr>
        <p:sp>
          <p:nvSpPr>
            <p:cNvPr id="44069" name="Rectangle 50"/>
            <p:cNvSpPr>
              <a:spLocks noChangeArrowheads="1"/>
            </p:cNvSpPr>
            <p:nvPr/>
          </p:nvSpPr>
          <p:spPr bwMode="auto">
            <a:xfrm>
              <a:off x="3591" y="3279"/>
              <a:ext cx="50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solidFill>
                    <a:schemeClr val="tx1"/>
                  </a:solidFill>
                </a:rPr>
                <a:t>Net 5</a:t>
              </a:r>
            </a:p>
          </p:txBody>
        </p:sp>
        <p:grpSp>
          <p:nvGrpSpPr>
            <p:cNvPr id="44070" name="Group 51"/>
            <p:cNvGrpSpPr>
              <a:grpSpLocks/>
            </p:cNvGrpSpPr>
            <p:nvPr/>
          </p:nvGrpSpPr>
          <p:grpSpPr bwMode="auto">
            <a:xfrm>
              <a:off x="3547" y="3154"/>
              <a:ext cx="642" cy="433"/>
              <a:chOff x="3123" y="1640"/>
              <a:chExt cx="642" cy="433"/>
            </a:xfrm>
          </p:grpSpPr>
          <p:sp>
            <p:nvSpPr>
              <p:cNvPr id="44071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123" y="1640"/>
                <a:ext cx="642" cy="43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61 w 21600"/>
                  <a:gd name="T13" fmla="*/ 3242 h 21600"/>
                  <a:gd name="T14" fmla="*/ 17092 w 21600"/>
                  <a:gd name="T15" fmla="*/ 173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folHlink"/>
              </a:solidFill>
              <a:ln w="12700">
                <a:solidFill>
                  <a:schemeClr val="hlink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2" name="Rectangle 53"/>
              <p:cNvSpPr>
                <a:spLocks noChangeArrowheads="1"/>
              </p:cNvSpPr>
              <p:nvPr/>
            </p:nvSpPr>
            <p:spPr bwMode="auto">
              <a:xfrm>
                <a:off x="3219" y="1727"/>
                <a:ext cx="501" cy="25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>
                    <a:solidFill>
                      <a:schemeClr val="tx1"/>
                    </a:solidFill>
                  </a:rPr>
                  <a:t>Net 3</a:t>
                </a:r>
              </a:p>
            </p:txBody>
          </p:sp>
        </p:grpSp>
      </p:grpSp>
      <p:sp>
        <p:nvSpPr>
          <p:cNvPr id="44053" name="Line 55"/>
          <p:cNvSpPr>
            <a:spLocks noChangeShapeType="1"/>
          </p:cNvSpPr>
          <p:nvPr/>
        </p:nvSpPr>
        <p:spPr bwMode="auto">
          <a:xfrm>
            <a:off x="2628900" y="4232276"/>
            <a:ext cx="1277938" cy="506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4" name="Text Box 56"/>
          <p:cNvSpPr txBox="1">
            <a:spLocks noChangeArrowheads="1"/>
          </p:cNvSpPr>
          <p:nvPr/>
        </p:nvSpPr>
        <p:spPr bwMode="auto">
          <a:xfrm>
            <a:off x="2282825" y="4025900"/>
            <a:ext cx="332142" cy="338554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1"/>
                </a:solidFill>
              </a:rPr>
              <a:t>H</a:t>
            </a:r>
          </a:p>
        </p:txBody>
      </p:sp>
      <p:grpSp>
        <p:nvGrpSpPr>
          <p:cNvPr id="44055" name="Group 57"/>
          <p:cNvGrpSpPr>
            <a:grpSpLocks/>
          </p:cNvGrpSpPr>
          <p:nvPr/>
        </p:nvGrpSpPr>
        <p:grpSpPr bwMode="auto">
          <a:xfrm>
            <a:off x="3886201" y="4267200"/>
            <a:ext cx="1019175" cy="687388"/>
            <a:chOff x="3547" y="3154"/>
            <a:chExt cx="642" cy="433"/>
          </a:xfrm>
        </p:grpSpPr>
        <p:sp>
          <p:nvSpPr>
            <p:cNvPr id="44065" name="Rectangle 58"/>
            <p:cNvSpPr>
              <a:spLocks noChangeArrowheads="1"/>
            </p:cNvSpPr>
            <p:nvPr/>
          </p:nvSpPr>
          <p:spPr bwMode="auto">
            <a:xfrm>
              <a:off x="3591" y="3279"/>
              <a:ext cx="50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solidFill>
                    <a:schemeClr val="tx1"/>
                  </a:solidFill>
                </a:rPr>
                <a:t>Net 5</a:t>
              </a:r>
            </a:p>
          </p:txBody>
        </p:sp>
        <p:grpSp>
          <p:nvGrpSpPr>
            <p:cNvPr id="44066" name="Group 59"/>
            <p:cNvGrpSpPr>
              <a:grpSpLocks/>
            </p:cNvGrpSpPr>
            <p:nvPr/>
          </p:nvGrpSpPr>
          <p:grpSpPr bwMode="auto">
            <a:xfrm>
              <a:off x="3547" y="3154"/>
              <a:ext cx="642" cy="433"/>
              <a:chOff x="3123" y="1640"/>
              <a:chExt cx="642" cy="433"/>
            </a:xfrm>
          </p:grpSpPr>
          <p:sp>
            <p:nvSpPr>
              <p:cNvPr id="44067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123" y="1640"/>
                <a:ext cx="642" cy="43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61 w 21600"/>
                  <a:gd name="T13" fmla="*/ 3242 h 21600"/>
                  <a:gd name="T14" fmla="*/ 17092 w 21600"/>
                  <a:gd name="T15" fmla="*/ 173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folHlink"/>
              </a:solidFill>
              <a:ln w="12700">
                <a:solidFill>
                  <a:schemeClr val="hlink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8" name="Rectangle 61"/>
              <p:cNvSpPr>
                <a:spLocks noChangeArrowheads="1"/>
              </p:cNvSpPr>
              <p:nvPr/>
            </p:nvSpPr>
            <p:spPr bwMode="auto">
              <a:xfrm>
                <a:off x="3219" y="1727"/>
                <a:ext cx="501" cy="25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>
                    <a:solidFill>
                      <a:schemeClr val="tx1"/>
                    </a:solidFill>
                  </a:rPr>
                  <a:t>Net 1</a:t>
                </a:r>
              </a:p>
            </p:txBody>
          </p:sp>
        </p:grpSp>
      </p:grpSp>
      <p:grpSp>
        <p:nvGrpSpPr>
          <p:cNvPr id="44056" name="Group 62"/>
          <p:cNvGrpSpPr>
            <a:grpSpLocks/>
          </p:cNvGrpSpPr>
          <p:nvPr/>
        </p:nvGrpSpPr>
        <p:grpSpPr bwMode="auto">
          <a:xfrm>
            <a:off x="5638801" y="5486400"/>
            <a:ext cx="1019175" cy="687388"/>
            <a:chOff x="3547" y="3154"/>
            <a:chExt cx="642" cy="433"/>
          </a:xfrm>
        </p:grpSpPr>
        <p:sp>
          <p:nvSpPr>
            <p:cNvPr id="44061" name="Rectangle 63"/>
            <p:cNvSpPr>
              <a:spLocks noChangeArrowheads="1"/>
            </p:cNvSpPr>
            <p:nvPr/>
          </p:nvSpPr>
          <p:spPr bwMode="auto">
            <a:xfrm>
              <a:off x="3591" y="3279"/>
              <a:ext cx="50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solidFill>
                    <a:schemeClr val="tx1"/>
                  </a:solidFill>
                </a:rPr>
                <a:t>Net 5</a:t>
              </a:r>
            </a:p>
          </p:txBody>
        </p:sp>
        <p:grpSp>
          <p:nvGrpSpPr>
            <p:cNvPr id="44062" name="Group 64"/>
            <p:cNvGrpSpPr>
              <a:grpSpLocks/>
            </p:cNvGrpSpPr>
            <p:nvPr/>
          </p:nvGrpSpPr>
          <p:grpSpPr bwMode="auto">
            <a:xfrm>
              <a:off x="3547" y="3154"/>
              <a:ext cx="642" cy="433"/>
              <a:chOff x="3123" y="1640"/>
              <a:chExt cx="642" cy="433"/>
            </a:xfrm>
          </p:grpSpPr>
          <p:sp>
            <p:nvSpPr>
              <p:cNvPr id="44063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123" y="1640"/>
                <a:ext cx="642" cy="43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61 w 21600"/>
                  <a:gd name="T13" fmla="*/ 3242 h 21600"/>
                  <a:gd name="T14" fmla="*/ 17092 w 21600"/>
                  <a:gd name="T15" fmla="*/ 173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folHlink"/>
              </a:solidFill>
              <a:ln w="12700">
                <a:solidFill>
                  <a:schemeClr val="hlink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4" name="Rectangle 66"/>
              <p:cNvSpPr>
                <a:spLocks noChangeArrowheads="1"/>
              </p:cNvSpPr>
              <p:nvPr/>
            </p:nvSpPr>
            <p:spPr bwMode="auto">
              <a:xfrm>
                <a:off x="3219" y="1727"/>
                <a:ext cx="501" cy="25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>
                    <a:solidFill>
                      <a:schemeClr val="tx1"/>
                    </a:solidFill>
                  </a:rPr>
                  <a:t>Net 4</a:t>
                </a:r>
              </a:p>
            </p:txBody>
          </p:sp>
        </p:grpSp>
      </p:grpSp>
      <p:sp>
        <p:nvSpPr>
          <p:cNvPr id="488516" name="Freeform 68"/>
          <p:cNvSpPr>
            <a:spLocks/>
          </p:cNvSpPr>
          <p:nvPr/>
        </p:nvSpPr>
        <p:spPr bwMode="auto">
          <a:xfrm>
            <a:off x="2514600" y="3505200"/>
            <a:ext cx="4343400" cy="1371600"/>
          </a:xfrm>
          <a:custGeom>
            <a:avLst/>
            <a:gdLst>
              <a:gd name="T0" fmla="*/ 0 w 2736"/>
              <a:gd name="T1" fmla="*/ 2147483646 h 864"/>
              <a:gd name="T2" fmla="*/ 2147483646 w 2736"/>
              <a:gd name="T3" fmla="*/ 2147483646 h 864"/>
              <a:gd name="T4" fmla="*/ 2147483646 w 2736"/>
              <a:gd name="T5" fmla="*/ 2147483646 h 864"/>
              <a:gd name="T6" fmla="*/ 2147483646 w 2736"/>
              <a:gd name="T7" fmla="*/ 2147483646 h 864"/>
              <a:gd name="T8" fmla="*/ 2147483646 w 2736"/>
              <a:gd name="T9" fmla="*/ 0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36"/>
              <a:gd name="T16" fmla="*/ 0 h 864"/>
              <a:gd name="T17" fmla="*/ 2736 w 2736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36" h="864">
                <a:moveTo>
                  <a:pt x="0" y="432"/>
                </a:moveTo>
                <a:cubicBezTo>
                  <a:pt x="396" y="600"/>
                  <a:pt x="792" y="768"/>
                  <a:pt x="1104" y="816"/>
                </a:cubicBezTo>
                <a:cubicBezTo>
                  <a:pt x="1416" y="864"/>
                  <a:pt x="1640" y="760"/>
                  <a:pt x="1872" y="720"/>
                </a:cubicBezTo>
                <a:cubicBezTo>
                  <a:pt x="2104" y="680"/>
                  <a:pt x="2352" y="696"/>
                  <a:pt x="2496" y="576"/>
                </a:cubicBezTo>
                <a:cubicBezTo>
                  <a:pt x="2640" y="456"/>
                  <a:pt x="2688" y="228"/>
                  <a:pt x="2736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8517" name="Text Box 69"/>
          <p:cNvSpPr txBox="1">
            <a:spLocks noChangeArrowheads="1"/>
          </p:cNvSpPr>
          <p:nvPr/>
        </p:nvSpPr>
        <p:spPr bwMode="auto">
          <a:xfrm>
            <a:off x="3429000" y="3657601"/>
            <a:ext cx="2774950" cy="366713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chemeClr val="bg1"/>
                </a:solidFill>
              </a:rPr>
              <a:t>Reliable Stream Service</a:t>
            </a:r>
          </a:p>
        </p:txBody>
      </p:sp>
      <p:sp>
        <p:nvSpPr>
          <p:cNvPr id="488518" name="Freeform 70"/>
          <p:cNvSpPr>
            <a:spLocks/>
          </p:cNvSpPr>
          <p:nvPr/>
        </p:nvSpPr>
        <p:spPr bwMode="auto">
          <a:xfrm>
            <a:off x="3048000" y="5181600"/>
            <a:ext cx="5791200" cy="990600"/>
          </a:xfrm>
          <a:custGeom>
            <a:avLst/>
            <a:gdLst>
              <a:gd name="T0" fmla="*/ 0 w 3648"/>
              <a:gd name="T1" fmla="*/ 2147483646 h 624"/>
              <a:gd name="T2" fmla="*/ 2147483646 w 3648"/>
              <a:gd name="T3" fmla="*/ 2147483646 h 624"/>
              <a:gd name="T4" fmla="*/ 2147483646 w 3648"/>
              <a:gd name="T5" fmla="*/ 2147483646 h 624"/>
              <a:gd name="T6" fmla="*/ 2147483646 w 3648"/>
              <a:gd name="T7" fmla="*/ 2147483646 h 624"/>
              <a:gd name="T8" fmla="*/ 2147483646 w 3648"/>
              <a:gd name="T9" fmla="*/ 2147483646 h 624"/>
              <a:gd name="T10" fmla="*/ 2147483646 w 3648"/>
              <a:gd name="T11" fmla="*/ 2147483646 h 6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48"/>
              <a:gd name="T19" fmla="*/ 0 h 624"/>
              <a:gd name="T20" fmla="*/ 3648 w 3648"/>
              <a:gd name="T21" fmla="*/ 624 h 6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48" h="624">
                <a:moveTo>
                  <a:pt x="0" y="336"/>
                </a:moveTo>
                <a:cubicBezTo>
                  <a:pt x="328" y="316"/>
                  <a:pt x="656" y="296"/>
                  <a:pt x="1008" y="288"/>
                </a:cubicBezTo>
                <a:cubicBezTo>
                  <a:pt x="1360" y="280"/>
                  <a:pt x="1856" y="280"/>
                  <a:pt x="2112" y="288"/>
                </a:cubicBezTo>
                <a:cubicBezTo>
                  <a:pt x="2368" y="296"/>
                  <a:pt x="2392" y="376"/>
                  <a:pt x="2544" y="336"/>
                </a:cubicBezTo>
                <a:cubicBezTo>
                  <a:pt x="2696" y="296"/>
                  <a:pt x="2840" y="0"/>
                  <a:pt x="3024" y="48"/>
                </a:cubicBezTo>
                <a:cubicBezTo>
                  <a:pt x="3208" y="96"/>
                  <a:pt x="3428" y="360"/>
                  <a:pt x="3648" y="624"/>
                </a:cubicBezTo>
              </a:path>
            </a:pathLst>
          </a:custGeom>
          <a:noFill/>
          <a:ln w="38100" cmpd="sng">
            <a:solidFill>
              <a:schemeClr val="accent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8519" name="Text Box 71"/>
          <p:cNvSpPr txBox="1">
            <a:spLocks noChangeArrowheads="1"/>
          </p:cNvSpPr>
          <p:nvPr/>
        </p:nvSpPr>
        <p:spPr bwMode="auto">
          <a:xfrm>
            <a:off x="5089525" y="6208713"/>
            <a:ext cx="2686050" cy="366712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chemeClr val="tx1"/>
                </a:solidFill>
              </a:rPr>
              <a:t>User Datagram Service</a:t>
            </a:r>
          </a:p>
        </p:txBody>
      </p:sp>
    </p:spTree>
    <p:extLst>
      <p:ext uri="{BB962C8B-B14F-4D97-AF65-F5344CB8AC3E}">
        <p14:creationId xmlns:p14="http://schemas.microsoft.com/office/powerpoint/2010/main" val="75280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8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8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88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88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517" grpId="0" animBg="1"/>
      <p:bldP spid="48851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0488" tIns="44450" rIns="90488" bIns="44450" rtlCol="0" anchor="ctr">
            <a:normAutofit/>
          </a:bodyPr>
          <a:lstStyle/>
          <a:p>
            <a:pPr eaLnBrk="1" hangingPunct="1"/>
            <a:r>
              <a:rPr lang="en-US" altLang="en-US" dirty="0" smtClean="0"/>
              <a:t>Why Internetworking?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295400"/>
            <a:ext cx="11253019" cy="5046406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r>
              <a:rPr lang="en-US" altLang="en-US" sz="2600" dirty="0"/>
              <a:t>To provide distributed applications</a:t>
            </a:r>
          </a:p>
          <a:p>
            <a:pPr marL="742950" lvl="1" indent="-285750"/>
            <a:r>
              <a:rPr lang="en-US" altLang="en-US" sz="2200" dirty="0"/>
              <a:t>Any application designed to operate based on Internet communication services immediately operates across the entire Internet </a:t>
            </a:r>
          </a:p>
          <a:p>
            <a:pPr marL="742950" lvl="1" indent="-285750"/>
            <a:r>
              <a:rPr lang="en-US" altLang="en-US" sz="2200" dirty="0"/>
              <a:t>Rapid deployment of new applications</a:t>
            </a:r>
          </a:p>
          <a:p>
            <a:pPr lvl="2"/>
            <a:r>
              <a:rPr lang="en-US" altLang="en-US" dirty="0"/>
              <a:t>Email, WWW, Peer-to-peer</a:t>
            </a:r>
          </a:p>
          <a:p>
            <a:pPr marL="742950" lvl="1" indent="-285750"/>
            <a:r>
              <a:rPr lang="en-US" altLang="en-US" sz="2200" dirty="0"/>
              <a:t>Applications independent of network technology</a:t>
            </a:r>
          </a:p>
          <a:p>
            <a:pPr lvl="2"/>
            <a:r>
              <a:rPr lang="en-US" altLang="en-US" dirty="0"/>
              <a:t>New networks can be introduced below</a:t>
            </a:r>
          </a:p>
          <a:p>
            <a:pPr lvl="2"/>
            <a:r>
              <a:rPr lang="en-US" altLang="en-US" dirty="0"/>
              <a:t>Old network technologies can be retired </a:t>
            </a:r>
          </a:p>
        </p:txBody>
      </p:sp>
    </p:spTree>
    <p:extLst>
      <p:ext uri="{BB962C8B-B14F-4D97-AF65-F5344CB8AC3E}">
        <p14:creationId xmlns:p14="http://schemas.microsoft.com/office/powerpoint/2010/main" val="1730526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Internet Protocol Approach</a:t>
            </a:r>
          </a:p>
        </p:txBody>
      </p:sp>
      <p:sp>
        <p:nvSpPr>
          <p:cNvPr id="46083" name="Text Box 42"/>
          <p:cNvSpPr txBox="1">
            <a:spLocks noChangeArrowheads="1"/>
          </p:cNvSpPr>
          <p:nvPr/>
        </p:nvSpPr>
        <p:spPr bwMode="auto">
          <a:xfrm>
            <a:off x="457199" y="1219201"/>
            <a:ext cx="11164529" cy="1190625"/>
          </a:xfrm>
          <a:prstGeom prst="rect">
            <a:avLst/>
          </a:prstGeom>
          <a:noFill/>
          <a:extLst/>
        </p:spPr>
        <p:txBody>
          <a:bodyPr vert="horz" lIns="90488" tIns="44450" rIns="90488" bIns="4445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1pPr>
            <a:lvl2pPr marL="742950" lvl="1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en-US" sz="2400" dirty="0"/>
              <a:t>IP packets transfer information across Internet</a:t>
            </a:r>
          </a:p>
          <a:p>
            <a:r>
              <a:rPr lang="en-US" altLang="en-US" sz="2400" dirty="0"/>
              <a:t>    Host A IP → router→ router…→ router→ Host B IP</a:t>
            </a:r>
          </a:p>
          <a:p>
            <a:r>
              <a:rPr lang="en-US" altLang="en-US" sz="2400" dirty="0"/>
              <a:t>IP layer in each router determines next hop (router)</a:t>
            </a:r>
          </a:p>
          <a:p>
            <a:r>
              <a:rPr lang="en-US" altLang="en-US" sz="2400" dirty="0"/>
              <a:t>Network interfaces transfer IP packets across networks</a:t>
            </a:r>
          </a:p>
        </p:txBody>
      </p:sp>
      <p:grpSp>
        <p:nvGrpSpPr>
          <p:cNvPr id="46084" name="Group 132"/>
          <p:cNvGrpSpPr>
            <a:grpSpLocks/>
          </p:cNvGrpSpPr>
          <p:nvPr/>
        </p:nvGrpSpPr>
        <p:grpSpPr bwMode="auto">
          <a:xfrm>
            <a:off x="3657600" y="3276600"/>
            <a:ext cx="1055688" cy="1739900"/>
            <a:chOff x="1488" y="2256"/>
            <a:chExt cx="720" cy="1096"/>
          </a:xfrm>
        </p:grpSpPr>
        <p:sp>
          <p:nvSpPr>
            <p:cNvPr id="46156" name="Rectangle 39"/>
            <p:cNvSpPr>
              <a:spLocks noChangeArrowheads="1"/>
            </p:cNvSpPr>
            <p:nvPr/>
          </p:nvSpPr>
          <p:spPr bwMode="auto">
            <a:xfrm>
              <a:off x="1536" y="2256"/>
              <a:ext cx="59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chemeClr val="tx1"/>
                  </a:solidFill>
                </a:rPr>
                <a:t>Router</a:t>
              </a:r>
            </a:p>
          </p:txBody>
        </p:sp>
        <p:grpSp>
          <p:nvGrpSpPr>
            <p:cNvPr id="46157" name="Group 93"/>
            <p:cNvGrpSpPr>
              <a:grpSpLocks/>
            </p:cNvGrpSpPr>
            <p:nvPr/>
          </p:nvGrpSpPr>
          <p:grpSpPr bwMode="auto">
            <a:xfrm>
              <a:off x="1488" y="2496"/>
              <a:ext cx="720" cy="856"/>
              <a:chOff x="2294" y="2880"/>
              <a:chExt cx="970" cy="856"/>
            </a:xfrm>
          </p:grpSpPr>
          <p:grpSp>
            <p:nvGrpSpPr>
              <p:cNvPr id="46158" name="Group 57"/>
              <p:cNvGrpSpPr>
                <a:grpSpLocks/>
              </p:cNvGrpSpPr>
              <p:nvPr/>
            </p:nvGrpSpPr>
            <p:grpSpPr bwMode="auto">
              <a:xfrm>
                <a:off x="2294" y="2880"/>
                <a:ext cx="970" cy="432"/>
                <a:chOff x="758" y="768"/>
                <a:chExt cx="970" cy="432"/>
              </a:xfrm>
            </p:grpSpPr>
            <p:sp>
              <p:nvSpPr>
                <p:cNvPr id="46162" name="Rectangle 58"/>
                <p:cNvSpPr>
                  <a:spLocks noChangeArrowheads="1"/>
                </p:cNvSpPr>
                <p:nvPr/>
              </p:nvSpPr>
              <p:spPr bwMode="auto">
                <a:xfrm>
                  <a:off x="758" y="768"/>
                  <a:ext cx="970" cy="432"/>
                </a:xfrm>
                <a:prstGeom prst="rect">
                  <a:avLst/>
                </a:prstGeom>
                <a:solidFill>
                  <a:schemeClr val="fol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/>
                </a:p>
              </p:txBody>
            </p:sp>
            <p:sp>
              <p:nvSpPr>
                <p:cNvPr id="46163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867" y="806"/>
                  <a:ext cx="804" cy="36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dirty="0">
                      <a:solidFill>
                        <a:schemeClr val="bg1"/>
                      </a:solidFill>
                    </a:rPr>
                    <a:t>Internet</a:t>
                  </a:r>
                </a:p>
                <a:p>
                  <a:pPr algn="ctr" eaLnBrk="1" hangingPunct="1"/>
                  <a:r>
                    <a:rPr lang="en-US" altLang="en-US" dirty="0">
                      <a:solidFill>
                        <a:schemeClr val="bg1"/>
                      </a:solidFill>
                    </a:rPr>
                    <a:t>Layer</a:t>
                  </a:r>
                </a:p>
              </p:txBody>
            </p:sp>
          </p:grpSp>
          <p:grpSp>
            <p:nvGrpSpPr>
              <p:cNvPr id="46159" name="Group 60"/>
              <p:cNvGrpSpPr>
                <a:grpSpLocks/>
              </p:cNvGrpSpPr>
              <p:nvPr/>
            </p:nvGrpSpPr>
            <p:grpSpPr bwMode="auto">
              <a:xfrm>
                <a:off x="2294" y="3304"/>
                <a:ext cx="970" cy="432"/>
                <a:chOff x="758" y="768"/>
                <a:chExt cx="970" cy="432"/>
              </a:xfrm>
            </p:grpSpPr>
            <p:sp>
              <p:nvSpPr>
                <p:cNvPr id="46160" name="Rectangle 61"/>
                <p:cNvSpPr>
                  <a:spLocks noChangeArrowheads="1"/>
                </p:cNvSpPr>
                <p:nvPr/>
              </p:nvSpPr>
              <p:spPr bwMode="auto">
                <a:xfrm>
                  <a:off x="758" y="768"/>
                  <a:ext cx="970" cy="43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/>
                </a:p>
              </p:txBody>
            </p:sp>
            <p:sp>
              <p:nvSpPr>
                <p:cNvPr id="46161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19" y="806"/>
                  <a:ext cx="898" cy="3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>
                      <a:solidFill>
                        <a:schemeClr val="tx1"/>
                      </a:solidFill>
                    </a:rPr>
                    <a:t>Network</a:t>
                  </a:r>
                </a:p>
                <a:p>
                  <a:pPr algn="ctr" eaLnBrk="1" hangingPunct="1"/>
                  <a:r>
                    <a:rPr lang="en-US" altLang="en-US">
                      <a:solidFill>
                        <a:schemeClr val="tx1"/>
                      </a:solidFill>
                    </a:rPr>
                    <a:t>Interface</a:t>
                  </a:r>
                </a:p>
              </p:txBody>
            </p:sp>
          </p:grpSp>
        </p:grpSp>
      </p:grpSp>
      <p:sp>
        <p:nvSpPr>
          <p:cNvPr id="46085" name="Line 76"/>
          <p:cNvSpPr>
            <a:spLocks noChangeShapeType="1"/>
          </p:cNvSpPr>
          <p:nvPr/>
        </p:nvSpPr>
        <p:spPr bwMode="auto">
          <a:xfrm>
            <a:off x="2451100" y="5791200"/>
            <a:ext cx="4445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6" name="Line 77"/>
          <p:cNvSpPr>
            <a:spLocks noChangeShapeType="1"/>
          </p:cNvSpPr>
          <p:nvPr/>
        </p:nvSpPr>
        <p:spPr bwMode="auto">
          <a:xfrm flipV="1">
            <a:off x="3581400" y="5029200"/>
            <a:ext cx="3810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7" name="Line 78"/>
          <p:cNvSpPr>
            <a:spLocks noChangeShapeType="1"/>
          </p:cNvSpPr>
          <p:nvPr/>
        </p:nvSpPr>
        <p:spPr bwMode="auto">
          <a:xfrm>
            <a:off x="5105400" y="6172200"/>
            <a:ext cx="838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088" name="Group 63"/>
          <p:cNvGrpSpPr>
            <a:grpSpLocks/>
          </p:cNvGrpSpPr>
          <p:nvPr/>
        </p:nvGrpSpPr>
        <p:grpSpPr bwMode="auto">
          <a:xfrm>
            <a:off x="9296401" y="3657600"/>
            <a:ext cx="1204913" cy="685800"/>
            <a:chOff x="758" y="768"/>
            <a:chExt cx="985" cy="432"/>
          </a:xfrm>
        </p:grpSpPr>
        <p:sp>
          <p:nvSpPr>
            <p:cNvPr id="46154" name="Rectangle 64"/>
            <p:cNvSpPr>
              <a:spLocks noChangeArrowheads="1"/>
            </p:cNvSpPr>
            <p:nvPr/>
          </p:nvSpPr>
          <p:spPr bwMode="auto">
            <a:xfrm>
              <a:off x="758" y="768"/>
              <a:ext cx="970" cy="4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46155" name="Text Box 65"/>
            <p:cNvSpPr txBox="1">
              <a:spLocks noChangeArrowheads="1"/>
            </p:cNvSpPr>
            <p:nvPr/>
          </p:nvSpPr>
          <p:spPr bwMode="auto">
            <a:xfrm>
              <a:off x="793" y="791"/>
              <a:ext cx="95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chemeClr val="tx1"/>
                  </a:solidFill>
                </a:rPr>
                <a:t>Transport</a:t>
              </a:r>
            </a:p>
            <a:p>
              <a:pPr algn="ctr" eaLnBrk="1" hangingPunct="1"/>
              <a:r>
                <a:rPr lang="en-US" altLang="en-US" sz="1800">
                  <a:solidFill>
                    <a:schemeClr val="tx1"/>
                  </a:solidFill>
                </a:rPr>
                <a:t>Layer</a:t>
              </a:r>
            </a:p>
          </p:txBody>
        </p:sp>
      </p:grpSp>
      <p:grpSp>
        <p:nvGrpSpPr>
          <p:cNvPr id="46089" name="Group 66"/>
          <p:cNvGrpSpPr>
            <a:grpSpLocks/>
          </p:cNvGrpSpPr>
          <p:nvPr/>
        </p:nvGrpSpPr>
        <p:grpSpPr bwMode="auto">
          <a:xfrm>
            <a:off x="9296401" y="4343400"/>
            <a:ext cx="1185863" cy="685800"/>
            <a:chOff x="758" y="768"/>
            <a:chExt cx="970" cy="432"/>
          </a:xfrm>
        </p:grpSpPr>
        <p:sp>
          <p:nvSpPr>
            <p:cNvPr id="46152" name="Rectangle 67"/>
            <p:cNvSpPr>
              <a:spLocks noChangeArrowheads="1"/>
            </p:cNvSpPr>
            <p:nvPr/>
          </p:nvSpPr>
          <p:spPr bwMode="auto">
            <a:xfrm>
              <a:off x="758" y="768"/>
              <a:ext cx="970" cy="432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46153" name="Text Box 68"/>
            <p:cNvSpPr txBox="1">
              <a:spLocks noChangeArrowheads="1"/>
            </p:cNvSpPr>
            <p:nvPr/>
          </p:nvSpPr>
          <p:spPr bwMode="auto">
            <a:xfrm>
              <a:off x="876" y="791"/>
              <a:ext cx="784" cy="40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/>
                  </a:solidFill>
                </a:rPr>
                <a:t>Internet</a:t>
              </a:r>
            </a:p>
            <a:p>
              <a:pPr algn="ctr" eaLnBrk="1" hangingPunct="1"/>
              <a:r>
                <a:rPr lang="en-US" altLang="en-US" sz="1800" dirty="0">
                  <a:solidFill>
                    <a:schemeClr val="bg1"/>
                  </a:solidFill>
                </a:rPr>
                <a:t>Layer</a:t>
              </a:r>
            </a:p>
          </p:txBody>
        </p:sp>
      </p:grpSp>
      <p:grpSp>
        <p:nvGrpSpPr>
          <p:cNvPr id="46090" name="Group 69"/>
          <p:cNvGrpSpPr>
            <a:grpSpLocks/>
          </p:cNvGrpSpPr>
          <p:nvPr/>
        </p:nvGrpSpPr>
        <p:grpSpPr bwMode="auto">
          <a:xfrm>
            <a:off x="9296401" y="5016500"/>
            <a:ext cx="1185863" cy="685800"/>
            <a:chOff x="758" y="768"/>
            <a:chExt cx="970" cy="432"/>
          </a:xfrm>
        </p:grpSpPr>
        <p:sp>
          <p:nvSpPr>
            <p:cNvPr id="46150" name="Rectangle 70"/>
            <p:cNvSpPr>
              <a:spLocks noChangeArrowheads="1"/>
            </p:cNvSpPr>
            <p:nvPr/>
          </p:nvSpPr>
          <p:spPr bwMode="auto">
            <a:xfrm>
              <a:off x="758" y="768"/>
              <a:ext cx="970" cy="4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46151" name="Text Box 71"/>
            <p:cNvSpPr txBox="1">
              <a:spLocks noChangeArrowheads="1"/>
            </p:cNvSpPr>
            <p:nvPr/>
          </p:nvSpPr>
          <p:spPr bwMode="auto">
            <a:xfrm>
              <a:off x="829" y="791"/>
              <a:ext cx="878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chemeClr val="tx1"/>
                  </a:solidFill>
                </a:rPr>
                <a:t>Network</a:t>
              </a:r>
            </a:p>
            <a:p>
              <a:pPr algn="ctr" eaLnBrk="1" hangingPunct="1"/>
              <a:r>
                <a:rPr lang="en-US" altLang="en-US" sz="1800">
                  <a:solidFill>
                    <a:schemeClr val="tx1"/>
                  </a:solidFill>
                </a:rPr>
                <a:t>Interface</a:t>
              </a:r>
            </a:p>
          </p:txBody>
        </p:sp>
      </p:grpSp>
      <p:sp>
        <p:nvSpPr>
          <p:cNvPr id="46091" name="Line 79"/>
          <p:cNvSpPr>
            <a:spLocks noChangeShapeType="1"/>
          </p:cNvSpPr>
          <p:nvPr/>
        </p:nvSpPr>
        <p:spPr bwMode="auto">
          <a:xfrm flipV="1">
            <a:off x="9067800" y="5715000"/>
            <a:ext cx="604838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092" name="Group 131"/>
          <p:cNvGrpSpPr>
            <a:grpSpLocks/>
          </p:cNvGrpSpPr>
          <p:nvPr/>
        </p:nvGrpSpPr>
        <p:grpSpPr bwMode="auto">
          <a:xfrm>
            <a:off x="1754189" y="3352800"/>
            <a:ext cx="1087437" cy="2425700"/>
            <a:chOff x="144" y="2112"/>
            <a:chExt cx="829" cy="1528"/>
          </a:xfrm>
        </p:grpSpPr>
        <p:grpSp>
          <p:nvGrpSpPr>
            <p:cNvPr id="46139" name="Group 113"/>
            <p:cNvGrpSpPr>
              <a:grpSpLocks/>
            </p:cNvGrpSpPr>
            <p:nvPr/>
          </p:nvGrpSpPr>
          <p:grpSpPr bwMode="auto">
            <a:xfrm>
              <a:off x="169" y="2352"/>
              <a:ext cx="804" cy="1288"/>
              <a:chOff x="169" y="2352"/>
              <a:chExt cx="804" cy="1288"/>
            </a:xfrm>
          </p:grpSpPr>
          <p:grpSp>
            <p:nvGrpSpPr>
              <p:cNvPr id="46141" name="Group 47"/>
              <p:cNvGrpSpPr>
                <a:grpSpLocks/>
              </p:cNvGrpSpPr>
              <p:nvPr/>
            </p:nvGrpSpPr>
            <p:grpSpPr bwMode="auto">
              <a:xfrm>
                <a:off x="169" y="2352"/>
                <a:ext cx="804" cy="432"/>
                <a:chOff x="727" y="768"/>
                <a:chExt cx="1083" cy="432"/>
              </a:xfrm>
            </p:grpSpPr>
            <p:sp>
              <p:nvSpPr>
                <p:cNvPr id="46148" name="Rectangle 43"/>
                <p:cNvSpPr>
                  <a:spLocks noChangeArrowheads="1"/>
                </p:cNvSpPr>
                <p:nvPr/>
              </p:nvSpPr>
              <p:spPr bwMode="auto">
                <a:xfrm>
                  <a:off x="758" y="768"/>
                  <a:ext cx="970" cy="43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/>
                </a:p>
              </p:txBody>
            </p:sp>
            <p:sp>
              <p:nvSpPr>
                <p:cNvPr id="46149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727" y="806"/>
                  <a:ext cx="1083" cy="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>
                      <a:solidFill>
                        <a:schemeClr val="tx1"/>
                      </a:solidFill>
                    </a:rPr>
                    <a:t>Transport</a:t>
                  </a:r>
                </a:p>
                <a:p>
                  <a:pPr algn="ctr" eaLnBrk="1" hangingPunct="1"/>
                  <a:r>
                    <a:rPr lang="en-US" altLang="en-US">
                      <a:solidFill>
                        <a:schemeClr val="tx1"/>
                      </a:solidFill>
                    </a:rPr>
                    <a:t>Layer</a:t>
                  </a:r>
                </a:p>
              </p:txBody>
            </p:sp>
          </p:grpSp>
          <p:grpSp>
            <p:nvGrpSpPr>
              <p:cNvPr id="46142" name="Group 48"/>
              <p:cNvGrpSpPr>
                <a:grpSpLocks/>
              </p:cNvGrpSpPr>
              <p:nvPr/>
            </p:nvGrpSpPr>
            <p:grpSpPr bwMode="auto">
              <a:xfrm>
                <a:off x="192" y="2784"/>
                <a:ext cx="720" cy="432"/>
                <a:chOff x="758" y="768"/>
                <a:chExt cx="970" cy="432"/>
              </a:xfrm>
            </p:grpSpPr>
            <p:sp>
              <p:nvSpPr>
                <p:cNvPr id="46146" name="Rectangle 49"/>
                <p:cNvSpPr>
                  <a:spLocks noChangeArrowheads="1"/>
                </p:cNvSpPr>
                <p:nvPr/>
              </p:nvSpPr>
              <p:spPr bwMode="auto">
                <a:xfrm>
                  <a:off x="758" y="768"/>
                  <a:ext cx="970" cy="432"/>
                </a:xfrm>
                <a:prstGeom prst="rect">
                  <a:avLst/>
                </a:prstGeom>
                <a:solidFill>
                  <a:schemeClr val="fol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/>
                </a:p>
              </p:txBody>
            </p:sp>
            <p:sp>
              <p:nvSpPr>
                <p:cNvPr id="46147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817" y="806"/>
                  <a:ext cx="899" cy="36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dirty="0">
                      <a:solidFill>
                        <a:schemeClr val="bg1"/>
                      </a:solidFill>
                    </a:rPr>
                    <a:t>Internet</a:t>
                  </a:r>
                </a:p>
                <a:p>
                  <a:pPr algn="ctr" eaLnBrk="1" hangingPunct="1"/>
                  <a:r>
                    <a:rPr lang="en-US" altLang="en-US" dirty="0">
                      <a:solidFill>
                        <a:schemeClr val="bg1"/>
                      </a:solidFill>
                    </a:rPr>
                    <a:t>Layer</a:t>
                  </a:r>
                </a:p>
              </p:txBody>
            </p:sp>
          </p:grpSp>
          <p:grpSp>
            <p:nvGrpSpPr>
              <p:cNvPr id="46143" name="Group 51"/>
              <p:cNvGrpSpPr>
                <a:grpSpLocks/>
              </p:cNvGrpSpPr>
              <p:nvPr/>
            </p:nvGrpSpPr>
            <p:grpSpPr bwMode="auto">
              <a:xfrm>
                <a:off x="192" y="3208"/>
                <a:ext cx="753" cy="432"/>
                <a:chOff x="758" y="768"/>
                <a:chExt cx="1015" cy="432"/>
              </a:xfrm>
            </p:grpSpPr>
            <p:sp>
              <p:nvSpPr>
                <p:cNvPr id="46144" name="Rectangle 52"/>
                <p:cNvSpPr>
                  <a:spLocks noChangeArrowheads="1"/>
                </p:cNvSpPr>
                <p:nvPr/>
              </p:nvSpPr>
              <p:spPr bwMode="auto">
                <a:xfrm>
                  <a:off x="758" y="768"/>
                  <a:ext cx="970" cy="43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/>
                </a:p>
              </p:txBody>
            </p:sp>
            <p:sp>
              <p:nvSpPr>
                <p:cNvPr id="46145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761" y="806"/>
                  <a:ext cx="1012" cy="3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>
                      <a:solidFill>
                        <a:schemeClr val="tx1"/>
                      </a:solidFill>
                    </a:rPr>
                    <a:t>Network</a:t>
                  </a:r>
                </a:p>
                <a:p>
                  <a:pPr algn="ctr" eaLnBrk="1" hangingPunct="1"/>
                  <a:r>
                    <a:rPr lang="en-US" altLang="en-US">
                      <a:solidFill>
                        <a:schemeClr val="tx1"/>
                      </a:solidFill>
                    </a:rPr>
                    <a:t>Interface</a:t>
                  </a:r>
                </a:p>
              </p:txBody>
            </p:sp>
          </p:grpSp>
        </p:grpSp>
        <p:sp>
          <p:nvSpPr>
            <p:cNvPr id="46140" name="Text Box 86"/>
            <p:cNvSpPr txBox="1">
              <a:spLocks noChangeArrowheads="1"/>
            </p:cNvSpPr>
            <p:nvPr/>
          </p:nvSpPr>
          <p:spPr bwMode="auto">
            <a:xfrm>
              <a:off x="144" y="2112"/>
              <a:ext cx="67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chemeClr val="tx1"/>
                  </a:solidFill>
                </a:rPr>
                <a:t>Host A</a:t>
              </a:r>
            </a:p>
          </p:txBody>
        </p:sp>
      </p:grpSp>
      <p:sp>
        <p:nvSpPr>
          <p:cNvPr id="46093" name="Text Box 87"/>
          <p:cNvSpPr txBox="1">
            <a:spLocks noChangeArrowheads="1"/>
          </p:cNvSpPr>
          <p:nvPr/>
        </p:nvSpPr>
        <p:spPr bwMode="auto">
          <a:xfrm>
            <a:off x="9448800" y="3276601"/>
            <a:ext cx="1087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chemeClr val="tx1"/>
                </a:solidFill>
              </a:rPr>
              <a:t>Host B</a:t>
            </a:r>
          </a:p>
        </p:txBody>
      </p:sp>
      <p:grpSp>
        <p:nvGrpSpPr>
          <p:cNvPr id="46094" name="Group 98"/>
          <p:cNvGrpSpPr>
            <a:grpSpLocks/>
          </p:cNvGrpSpPr>
          <p:nvPr/>
        </p:nvGrpSpPr>
        <p:grpSpPr bwMode="auto">
          <a:xfrm>
            <a:off x="5943601" y="4343400"/>
            <a:ext cx="1019175" cy="687388"/>
            <a:chOff x="3547" y="3154"/>
            <a:chExt cx="642" cy="433"/>
          </a:xfrm>
        </p:grpSpPr>
        <p:sp>
          <p:nvSpPr>
            <p:cNvPr id="46135" name="Rectangle 99"/>
            <p:cNvSpPr>
              <a:spLocks noChangeArrowheads="1"/>
            </p:cNvSpPr>
            <p:nvPr/>
          </p:nvSpPr>
          <p:spPr bwMode="auto">
            <a:xfrm>
              <a:off x="3591" y="3279"/>
              <a:ext cx="47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solidFill>
                    <a:schemeClr val="bg1"/>
                  </a:solidFill>
                  <a:latin typeface="Times New Roman" panose="02020603050405020304" pitchFamily="18" charset="0"/>
                </a:rPr>
                <a:t>Net 5</a:t>
              </a:r>
            </a:p>
          </p:txBody>
        </p:sp>
        <p:grpSp>
          <p:nvGrpSpPr>
            <p:cNvPr id="46136" name="Group 100"/>
            <p:cNvGrpSpPr>
              <a:grpSpLocks/>
            </p:cNvGrpSpPr>
            <p:nvPr/>
          </p:nvGrpSpPr>
          <p:grpSpPr bwMode="auto">
            <a:xfrm>
              <a:off x="3547" y="3154"/>
              <a:ext cx="642" cy="433"/>
              <a:chOff x="3123" y="1640"/>
              <a:chExt cx="642" cy="433"/>
            </a:xfrm>
          </p:grpSpPr>
          <p:sp>
            <p:nvSpPr>
              <p:cNvPr id="46137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123" y="1640"/>
                <a:ext cx="642" cy="43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61 w 21600"/>
                  <a:gd name="T13" fmla="*/ 3242 h 21600"/>
                  <a:gd name="T14" fmla="*/ 17092 w 21600"/>
                  <a:gd name="T15" fmla="*/ 173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folHlink"/>
              </a:solidFill>
              <a:ln w="12700">
                <a:solidFill>
                  <a:schemeClr val="hlink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138" name="Rectangle 102"/>
              <p:cNvSpPr>
                <a:spLocks noChangeArrowheads="1"/>
              </p:cNvSpPr>
              <p:nvPr/>
            </p:nvSpPr>
            <p:spPr bwMode="auto">
              <a:xfrm>
                <a:off x="3219" y="1727"/>
                <a:ext cx="470" cy="25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Net 1</a:t>
                </a:r>
              </a:p>
            </p:txBody>
          </p:sp>
        </p:grpSp>
      </p:grpSp>
      <p:grpSp>
        <p:nvGrpSpPr>
          <p:cNvPr id="46095" name="Group 103"/>
          <p:cNvGrpSpPr>
            <a:grpSpLocks/>
          </p:cNvGrpSpPr>
          <p:nvPr/>
        </p:nvGrpSpPr>
        <p:grpSpPr bwMode="auto">
          <a:xfrm>
            <a:off x="2743201" y="6019800"/>
            <a:ext cx="1019175" cy="687388"/>
            <a:chOff x="3547" y="3154"/>
            <a:chExt cx="642" cy="433"/>
          </a:xfrm>
        </p:grpSpPr>
        <p:sp>
          <p:nvSpPr>
            <p:cNvPr id="46131" name="Rectangle 104"/>
            <p:cNvSpPr>
              <a:spLocks noChangeArrowheads="1"/>
            </p:cNvSpPr>
            <p:nvPr/>
          </p:nvSpPr>
          <p:spPr bwMode="auto">
            <a:xfrm>
              <a:off x="3591" y="3279"/>
              <a:ext cx="47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solidFill>
                    <a:schemeClr val="bg1"/>
                  </a:solidFill>
                  <a:latin typeface="Times New Roman" panose="02020603050405020304" pitchFamily="18" charset="0"/>
                </a:rPr>
                <a:t>Net 5</a:t>
              </a:r>
            </a:p>
          </p:txBody>
        </p:sp>
        <p:grpSp>
          <p:nvGrpSpPr>
            <p:cNvPr id="46132" name="Group 105"/>
            <p:cNvGrpSpPr>
              <a:grpSpLocks/>
            </p:cNvGrpSpPr>
            <p:nvPr/>
          </p:nvGrpSpPr>
          <p:grpSpPr bwMode="auto">
            <a:xfrm>
              <a:off x="3547" y="3154"/>
              <a:ext cx="642" cy="433"/>
              <a:chOff x="3123" y="1640"/>
              <a:chExt cx="642" cy="433"/>
            </a:xfrm>
          </p:grpSpPr>
          <p:sp>
            <p:nvSpPr>
              <p:cNvPr id="46133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123" y="1640"/>
                <a:ext cx="642" cy="43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61 w 21600"/>
                  <a:gd name="T13" fmla="*/ 3242 h 21600"/>
                  <a:gd name="T14" fmla="*/ 17092 w 21600"/>
                  <a:gd name="T15" fmla="*/ 173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folHlink"/>
              </a:solidFill>
              <a:ln w="12700">
                <a:solidFill>
                  <a:schemeClr val="hlink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134" name="Rectangle 107"/>
              <p:cNvSpPr>
                <a:spLocks noChangeArrowheads="1"/>
              </p:cNvSpPr>
              <p:nvPr/>
            </p:nvSpPr>
            <p:spPr bwMode="auto">
              <a:xfrm>
                <a:off x="3219" y="1727"/>
                <a:ext cx="470" cy="25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Net 2</a:t>
                </a:r>
              </a:p>
            </p:txBody>
          </p:sp>
        </p:grpSp>
      </p:grpSp>
      <p:grpSp>
        <p:nvGrpSpPr>
          <p:cNvPr id="46096" name="Group 108"/>
          <p:cNvGrpSpPr>
            <a:grpSpLocks/>
          </p:cNvGrpSpPr>
          <p:nvPr/>
        </p:nvGrpSpPr>
        <p:grpSpPr bwMode="auto">
          <a:xfrm>
            <a:off x="8001001" y="5943600"/>
            <a:ext cx="1095375" cy="685800"/>
            <a:chOff x="3547" y="3154"/>
            <a:chExt cx="642" cy="433"/>
          </a:xfrm>
        </p:grpSpPr>
        <p:sp>
          <p:nvSpPr>
            <p:cNvPr id="46127" name="Rectangle 109"/>
            <p:cNvSpPr>
              <a:spLocks noChangeArrowheads="1"/>
            </p:cNvSpPr>
            <p:nvPr/>
          </p:nvSpPr>
          <p:spPr bwMode="auto">
            <a:xfrm>
              <a:off x="3591" y="3279"/>
              <a:ext cx="43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solidFill>
                    <a:schemeClr val="bg1"/>
                  </a:solidFill>
                  <a:latin typeface="Times New Roman" panose="02020603050405020304" pitchFamily="18" charset="0"/>
                </a:rPr>
                <a:t>Net 5</a:t>
              </a:r>
            </a:p>
          </p:txBody>
        </p:sp>
        <p:grpSp>
          <p:nvGrpSpPr>
            <p:cNvPr id="46128" name="Group 110"/>
            <p:cNvGrpSpPr>
              <a:grpSpLocks/>
            </p:cNvGrpSpPr>
            <p:nvPr/>
          </p:nvGrpSpPr>
          <p:grpSpPr bwMode="auto">
            <a:xfrm>
              <a:off x="3547" y="3154"/>
              <a:ext cx="642" cy="433"/>
              <a:chOff x="3123" y="1640"/>
              <a:chExt cx="642" cy="433"/>
            </a:xfrm>
          </p:grpSpPr>
          <p:sp>
            <p:nvSpPr>
              <p:cNvPr id="46129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123" y="1640"/>
                <a:ext cx="642" cy="43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61 w 21600"/>
                  <a:gd name="T13" fmla="*/ 3242 h 21600"/>
                  <a:gd name="T14" fmla="*/ 17092 w 21600"/>
                  <a:gd name="T15" fmla="*/ 173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folHlink"/>
              </a:solidFill>
              <a:ln w="12700">
                <a:solidFill>
                  <a:schemeClr val="hlink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130" name="Rectangle 112"/>
              <p:cNvSpPr>
                <a:spLocks noChangeArrowheads="1"/>
              </p:cNvSpPr>
              <p:nvPr/>
            </p:nvSpPr>
            <p:spPr bwMode="auto">
              <a:xfrm>
                <a:off x="3219" y="1727"/>
                <a:ext cx="437" cy="251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Net 3</a:t>
                </a:r>
              </a:p>
            </p:txBody>
          </p:sp>
        </p:grpSp>
      </p:grpSp>
      <p:sp>
        <p:nvSpPr>
          <p:cNvPr id="46097" name="Line 114"/>
          <p:cNvSpPr>
            <a:spLocks noChangeShapeType="1"/>
          </p:cNvSpPr>
          <p:nvPr/>
        </p:nvSpPr>
        <p:spPr bwMode="auto">
          <a:xfrm flipV="1">
            <a:off x="4724400" y="4724400"/>
            <a:ext cx="1219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098" name="Group 133"/>
          <p:cNvGrpSpPr>
            <a:grpSpLocks/>
          </p:cNvGrpSpPr>
          <p:nvPr/>
        </p:nvGrpSpPr>
        <p:grpSpPr bwMode="auto">
          <a:xfrm>
            <a:off x="5954714" y="4965700"/>
            <a:ext cx="1055687" cy="1739900"/>
            <a:chOff x="1488" y="2256"/>
            <a:chExt cx="720" cy="1096"/>
          </a:xfrm>
        </p:grpSpPr>
        <p:sp>
          <p:nvSpPr>
            <p:cNvPr id="46119" name="Rectangle 134"/>
            <p:cNvSpPr>
              <a:spLocks noChangeArrowheads="1"/>
            </p:cNvSpPr>
            <p:nvPr/>
          </p:nvSpPr>
          <p:spPr bwMode="auto">
            <a:xfrm>
              <a:off x="1536" y="2256"/>
              <a:ext cx="59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chemeClr val="tx1"/>
                  </a:solidFill>
                </a:rPr>
                <a:t>Router</a:t>
              </a:r>
            </a:p>
          </p:txBody>
        </p:sp>
        <p:grpSp>
          <p:nvGrpSpPr>
            <p:cNvPr id="46120" name="Group 135"/>
            <p:cNvGrpSpPr>
              <a:grpSpLocks/>
            </p:cNvGrpSpPr>
            <p:nvPr/>
          </p:nvGrpSpPr>
          <p:grpSpPr bwMode="auto">
            <a:xfrm>
              <a:off x="1488" y="2496"/>
              <a:ext cx="720" cy="856"/>
              <a:chOff x="2294" y="2880"/>
              <a:chExt cx="970" cy="856"/>
            </a:xfrm>
          </p:grpSpPr>
          <p:grpSp>
            <p:nvGrpSpPr>
              <p:cNvPr id="46121" name="Group 136"/>
              <p:cNvGrpSpPr>
                <a:grpSpLocks/>
              </p:cNvGrpSpPr>
              <p:nvPr/>
            </p:nvGrpSpPr>
            <p:grpSpPr bwMode="auto">
              <a:xfrm>
                <a:off x="2294" y="2880"/>
                <a:ext cx="970" cy="432"/>
                <a:chOff x="758" y="768"/>
                <a:chExt cx="970" cy="432"/>
              </a:xfrm>
            </p:grpSpPr>
            <p:sp>
              <p:nvSpPr>
                <p:cNvPr id="46125" name="Rectangle 137"/>
                <p:cNvSpPr>
                  <a:spLocks noChangeArrowheads="1"/>
                </p:cNvSpPr>
                <p:nvPr/>
              </p:nvSpPr>
              <p:spPr bwMode="auto">
                <a:xfrm>
                  <a:off x="758" y="768"/>
                  <a:ext cx="970" cy="432"/>
                </a:xfrm>
                <a:prstGeom prst="rect">
                  <a:avLst/>
                </a:prstGeom>
                <a:solidFill>
                  <a:schemeClr val="fol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/>
                </a:p>
              </p:txBody>
            </p:sp>
            <p:sp>
              <p:nvSpPr>
                <p:cNvPr id="46126" name="Text Box 138"/>
                <p:cNvSpPr txBox="1">
                  <a:spLocks noChangeArrowheads="1"/>
                </p:cNvSpPr>
                <p:nvPr/>
              </p:nvSpPr>
              <p:spPr bwMode="auto">
                <a:xfrm>
                  <a:off x="867" y="806"/>
                  <a:ext cx="804" cy="36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dirty="0">
                      <a:solidFill>
                        <a:schemeClr val="bg1"/>
                      </a:solidFill>
                    </a:rPr>
                    <a:t>Internet</a:t>
                  </a:r>
                </a:p>
                <a:p>
                  <a:pPr algn="ctr" eaLnBrk="1" hangingPunct="1"/>
                  <a:r>
                    <a:rPr lang="en-US" altLang="en-US" dirty="0">
                      <a:solidFill>
                        <a:schemeClr val="bg1"/>
                      </a:solidFill>
                    </a:rPr>
                    <a:t>Layer</a:t>
                  </a:r>
                </a:p>
              </p:txBody>
            </p:sp>
          </p:grpSp>
          <p:grpSp>
            <p:nvGrpSpPr>
              <p:cNvPr id="46122" name="Group 139"/>
              <p:cNvGrpSpPr>
                <a:grpSpLocks/>
              </p:cNvGrpSpPr>
              <p:nvPr/>
            </p:nvGrpSpPr>
            <p:grpSpPr bwMode="auto">
              <a:xfrm>
                <a:off x="2294" y="3304"/>
                <a:ext cx="970" cy="432"/>
                <a:chOff x="758" y="768"/>
                <a:chExt cx="970" cy="432"/>
              </a:xfrm>
            </p:grpSpPr>
            <p:sp>
              <p:nvSpPr>
                <p:cNvPr id="46123" name="Rectangle 140"/>
                <p:cNvSpPr>
                  <a:spLocks noChangeArrowheads="1"/>
                </p:cNvSpPr>
                <p:nvPr/>
              </p:nvSpPr>
              <p:spPr bwMode="auto">
                <a:xfrm>
                  <a:off x="758" y="768"/>
                  <a:ext cx="970" cy="43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/>
                </a:p>
              </p:txBody>
            </p:sp>
            <p:sp>
              <p:nvSpPr>
                <p:cNvPr id="46124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819" y="806"/>
                  <a:ext cx="898" cy="3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>
                      <a:solidFill>
                        <a:schemeClr val="tx1"/>
                      </a:solidFill>
                    </a:rPr>
                    <a:t>Network</a:t>
                  </a:r>
                </a:p>
                <a:p>
                  <a:pPr algn="ctr" eaLnBrk="1" hangingPunct="1"/>
                  <a:r>
                    <a:rPr lang="en-US" altLang="en-US">
                      <a:solidFill>
                        <a:schemeClr val="tx1"/>
                      </a:solidFill>
                    </a:rPr>
                    <a:t>Interface</a:t>
                  </a:r>
                </a:p>
              </p:txBody>
            </p:sp>
          </p:grpSp>
        </p:grpSp>
      </p:grpSp>
      <p:grpSp>
        <p:nvGrpSpPr>
          <p:cNvPr id="46099" name="Group 142"/>
          <p:cNvGrpSpPr>
            <a:grpSpLocks/>
          </p:cNvGrpSpPr>
          <p:nvPr/>
        </p:nvGrpSpPr>
        <p:grpSpPr bwMode="auto">
          <a:xfrm>
            <a:off x="7326314" y="3517900"/>
            <a:ext cx="1055687" cy="1739900"/>
            <a:chOff x="1488" y="2256"/>
            <a:chExt cx="720" cy="1096"/>
          </a:xfrm>
        </p:grpSpPr>
        <p:sp>
          <p:nvSpPr>
            <p:cNvPr id="46111" name="Rectangle 143"/>
            <p:cNvSpPr>
              <a:spLocks noChangeArrowheads="1"/>
            </p:cNvSpPr>
            <p:nvPr/>
          </p:nvSpPr>
          <p:spPr bwMode="auto">
            <a:xfrm>
              <a:off x="1536" y="2256"/>
              <a:ext cx="59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chemeClr val="tx1"/>
                  </a:solidFill>
                </a:rPr>
                <a:t>Router</a:t>
              </a:r>
            </a:p>
          </p:txBody>
        </p:sp>
        <p:grpSp>
          <p:nvGrpSpPr>
            <p:cNvPr id="46112" name="Group 144"/>
            <p:cNvGrpSpPr>
              <a:grpSpLocks/>
            </p:cNvGrpSpPr>
            <p:nvPr/>
          </p:nvGrpSpPr>
          <p:grpSpPr bwMode="auto">
            <a:xfrm>
              <a:off x="1488" y="2496"/>
              <a:ext cx="720" cy="856"/>
              <a:chOff x="2294" y="2880"/>
              <a:chExt cx="970" cy="856"/>
            </a:xfrm>
          </p:grpSpPr>
          <p:grpSp>
            <p:nvGrpSpPr>
              <p:cNvPr id="46113" name="Group 145"/>
              <p:cNvGrpSpPr>
                <a:grpSpLocks/>
              </p:cNvGrpSpPr>
              <p:nvPr/>
            </p:nvGrpSpPr>
            <p:grpSpPr bwMode="auto">
              <a:xfrm>
                <a:off x="2294" y="2880"/>
                <a:ext cx="970" cy="432"/>
                <a:chOff x="758" y="768"/>
                <a:chExt cx="970" cy="432"/>
              </a:xfrm>
            </p:grpSpPr>
            <p:sp>
              <p:nvSpPr>
                <p:cNvPr id="4611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58" y="768"/>
                  <a:ext cx="970" cy="432"/>
                </a:xfrm>
                <a:prstGeom prst="rect">
                  <a:avLst/>
                </a:prstGeom>
                <a:solidFill>
                  <a:schemeClr val="fol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/>
                </a:p>
              </p:txBody>
            </p:sp>
            <p:sp>
              <p:nvSpPr>
                <p:cNvPr id="46118" name="Text Box 147"/>
                <p:cNvSpPr txBox="1">
                  <a:spLocks noChangeArrowheads="1"/>
                </p:cNvSpPr>
                <p:nvPr/>
              </p:nvSpPr>
              <p:spPr bwMode="auto">
                <a:xfrm>
                  <a:off x="867" y="806"/>
                  <a:ext cx="804" cy="36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dirty="0">
                      <a:solidFill>
                        <a:schemeClr val="bg1"/>
                      </a:solidFill>
                    </a:rPr>
                    <a:t>Internet</a:t>
                  </a:r>
                </a:p>
                <a:p>
                  <a:pPr algn="ctr" eaLnBrk="1" hangingPunct="1"/>
                  <a:r>
                    <a:rPr lang="en-US" altLang="en-US" dirty="0">
                      <a:solidFill>
                        <a:schemeClr val="bg1"/>
                      </a:solidFill>
                    </a:rPr>
                    <a:t>Layer</a:t>
                  </a:r>
                </a:p>
              </p:txBody>
            </p:sp>
          </p:grpSp>
          <p:grpSp>
            <p:nvGrpSpPr>
              <p:cNvPr id="46114" name="Group 148"/>
              <p:cNvGrpSpPr>
                <a:grpSpLocks/>
              </p:cNvGrpSpPr>
              <p:nvPr/>
            </p:nvGrpSpPr>
            <p:grpSpPr bwMode="auto">
              <a:xfrm>
                <a:off x="2294" y="3304"/>
                <a:ext cx="970" cy="432"/>
                <a:chOff x="758" y="768"/>
                <a:chExt cx="970" cy="432"/>
              </a:xfrm>
            </p:grpSpPr>
            <p:sp>
              <p:nvSpPr>
                <p:cNvPr id="46115" name="Rectangle 149"/>
                <p:cNvSpPr>
                  <a:spLocks noChangeArrowheads="1"/>
                </p:cNvSpPr>
                <p:nvPr/>
              </p:nvSpPr>
              <p:spPr bwMode="auto">
                <a:xfrm>
                  <a:off x="758" y="768"/>
                  <a:ext cx="970" cy="43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/>
                </a:p>
              </p:txBody>
            </p:sp>
            <p:sp>
              <p:nvSpPr>
                <p:cNvPr id="46116" name="Text Box 150"/>
                <p:cNvSpPr txBox="1">
                  <a:spLocks noChangeArrowheads="1"/>
                </p:cNvSpPr>
                <p:nvPr/>
              </p:nvSpPr>
              <p:spPr bwMode="auto">
                <a:xfrm>
                  <a:off x="819" y="806"/>
                  <a:ext cx="898" cy="3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>
                      <a:solidFill>
                        <a:schemeClr val="tx1"/>
                      </a:solidFill>
                    </a:rPr>
                    <a:t>Network</a:t>
                  </a:r>
                </a:p>
                <a:p>
                  <a:pPr algn="ctr" eaLnBrk="1" hangingPunct="1"/>
                  <a:r>
                    <a:rPr lang="en-US" altLang="en-US">
                      <a:solidFill>
                        <a:schemeClr val="tx1"/>
                      </a:solidFill>
                    </a:rPr>
                    <a:t>Interface</a:t>
                  </a:r>
                </a:p>
              </p:txBody>
            </p:sp>
          </p:grpSp>
        </p:grpSp>
      </p:grpSp>
      <p:sp>
        <p:nvSpPr>
          <p:cNvPr id="46100" name="Line 151"/>
          <p:cNvSpPr>
            <a:spLocks noChangeShapeType="1"/>
          </p:cNvSpPr>
          <p:nvPr/>
        </p:nvSpPr>
        <p:spPr bwMode="auto">
          <a:xfrm>
            <a:off x="7010400" y="64770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1" name="Line 152"/>
          <p:cNvSpPr>
            <a:spLocks noChangeShapeType="1"/>
          </p:cNvSpPr>
          <p:nvPr/>
        </p:nvSpPr>
        <p:spPr bwMode="auto">
          <a:xfrm>
            <a:off x="6705600" y="4953000"/>
            <a:ext cx="609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2" name="Line 153"/>
          <p:cNvSpPr>
            <a:spLocks noChangeShapeType="1"/>
          </p:cNvSpPr>
          <p:nvPr/>
        </p:nvSpPr>
        <p:spPr bwMode="auto">
          <a:xfrm>
            <a:off x="7924800" y="5257800"/>
            <a:ext cx="457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105" name="Group 156"/>
          <p:cNvGrpSpPr>
            <a:grpSpLocks/>
          </p:cNvGrpSpPr>
          <p:nvPr/>
        </p:nvGrpSpPr>
        <p:grpSpPr bwMode="auto">
          <a:xfrm>
            <a:off x="4191001" y="5715000"/>
            <a:ext cx="1019175" cy="687388"/>
            <a:chOff x="3547" y="3154"/>
            <a:chExt cx="642" cy="433"/>
          </a:xfrm>
        </p:grpSpPr>
        <p:sp>
          <p:nvSpPr>
            <p:cNvPr id="46107" name="Rectangle 157"/>
            <p:cNvSpPr>
              <a:spLocks noChangeArrowheads="1"/>
            </p:cNvSpPr>
            <p:nvPr/>
          </p:nvSpPr>
          <p:spPr bwMode="auto">
            <a:xfrm>
              <a:off x="3591" y="3279"/>
              <a:ext cx="47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solidFill>
                    <a:schemeClr val="bg1"/>
                  </a:solidFill>
                  <a:latin typeface="Times New Roman" panose="02020603050405020304" pitchFamily="18" charset="0"/>
                </a:rPr>
                <a:t>Net 5</a:t>
              </a:r>
            </a:p>
          </p:txBody>
        </p:sp>
        <p:grpSp>
          <p:nvGrpSpPr>
            <p:cNvPr id="46108" name="Group 158"/>
            <p:cNvGrpSpPr>
              <a:grpSpLocks/>
            </p:cNvGrpSpPr>
            <p:nvPr/>
          </p:nvGrpSpPr>
          <p:grpSpPr bwMode="auto">
            <a:xfrm>
              <a:off x="3547" y="3154"/>
              <a:ext cx="642" cy="433"/>
              <a:chOff x="3123" y="1640"/>
              <a:chExt cx="642" cy="433"/>
            </a:xfrm>
          </p:grpSpPr>
          <p:sp>
            <p:nvSpPr>
              <p:cNvPr id="46109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123" y="1640"/>
                <a:ext cx="642" cy="43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61 w 21600"/>
                  <a:gd name="T13" fmla="*/ 3242 h 21600"/>
                  <a:gd name="T14" fmla="*/ 17092 w 21600"/>
                  <a:gd name="T15" fmla="*/ 173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folHlink"/>
              </a:solidFill>
              <a:ln w="12700">
                <a:solidFill>
                  <a:schemeClr val="hlink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110" name="Rectangle 160"/>
              <p:cNvSpPr>
                <a:spLocks noChangeArrowheads="1"/>
              </p:cNvSpPr>
              <p:nvPr/>
            </p:nvSpPr>
            <p:spPr bwMode="auto">
              <a:xfrm>
                <a:off x="3219" y="1727"/>
                <a:ext cx="470" cy="25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Net 4</a:t>
                </a:r>
              </a:p>
            </p:txBody>
          </p:sp>
        </p:grpSp>
      </p:grpSp>
      <p:sp>
        <p:nvSpPr>
          <p:cNvPr id="46106" name="Line 161"/>
          <p:cNvSpPr>
            <a:spLocks noChangeShapeType="1"/>
          </p:cNvSpPr>
          <p:nvPr/>
        </p:nvSpPr>
        <p:spPr bwMode="auto">
          <a:xfrm>
            <a:off x="4419600" y="5029200"/>
            <a:ext cx="304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1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9"/>
          <p:cNvSpPr>
            <a:spLocks noChangeArrowheads="1"/>
          </p:cNvSpPr>
          <p:nvPr/>
        </p:nvSpPr>
        <p:spPr bwMode="auto">
          <a:xfrm>
            <a:off x="462116" y="9346"/>
            <a:ext cx="11729884" cy="895530"/>
          </a:xfrm>
          <a:prstGeom prst="rect">
            <a:avLst/>
          </a:prstGeom>
          <a:solidFill>
            <a:srgbClr val="002060"/>
          </a:solidFill>
          <a:extLst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Monsori Black" panose="02000A03000000000000" pitchFamily="2" charset="-127"/>
                <a:ea typeface="TmonMonsori Black" panose="02000A03000000000000" pitchFamily="2" charset="-127"/>
                <a:cs typeface="+mj-cs"/>
              </a:rPr>
              <a:t>TCP/IP Protocol Suite</a:t>
            </a:r>
          </a:p>
        </p:txBody>
      </p:sp>
      <p:sp>
        <p:nvSpPr>
          <p:cNvPr id="47107" name="Text Box 40"/>
          <p:cNvSpPr txBox="1">
            <a:spLocks noChangeArrowheads="1"/>
          </p:cNvSpPr>
          <p:nvPr/>
        </p:nvSpPr>
        <p:spPr bwMode="auto">
          <a:xfrm>
            <a:off x="7156450" y="3873500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(ICMP, ARP)</a:t>
            </a:r>
          </a:p>
        </p:txBody>
      </p:sp>
      <p:sp>
        <p:nvSpPr>
          <p:cNvPr id="372779" name="Text Box 43"/>
          <p:cNvSpPr txBox="1">
            <a:spLocks noChangeArrowheads="1"/>
          </p:cNvSpPr>
          <p:nvPr/>
        </p:nvSpPr>
        <p:spPr bwMode="auto">
          <a:xfrm>
            <a:off x="38100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tx2"/>
                </a:solidFill>
              </a:rPr>
              <a:t>Diverse network technologies</a:t>
            </a:r>
          </a:p>
        </p:txBody>
      </p:sp>
      <p:sp>
        <p:nvSpPr>
          <p:cNvPr id="372780" name="Text Box 44"/>
          <p:cNvSpPr txBox="1">
            <a:spLocks noChangeArrowheads="1"/>
          </p:cNvSpPr>
          <p:nvPr/>
        </p:nvSpPr>
        <p:spPr bwMode="auto">
          <a:xfrm>
            <a:off x="2209800" y="1981201"/>
            <a:ext cx="1828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tx2"/>
                </a:solidFill>
              </a:rPr>
              <a:t>Reliable stream service</a:t>
            </a:r>
          </a:p>
        </p:txBody>
      </p:sp>
      <p:sp>
        <p:nvSpPr>
          <p:cNvPr id="372781" name="Text Box 45"/>
          <p:cNvSpPr txBox="1">
            <a:spLocks noChangeArrowheads="1"/>
          </p:cNvSpPr>
          <p:nvPr/>
        </p:nvSpPr>
        <p:spPr bwMode="auto">
          <a:xfrm>
            <a:off x="8763000" y="1936751"/>
            <a:ext cx="1828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tx2"/>
                </a:solidFill>
              </a:rPr>
              <a:t>User</a:t>
            </a:r>
          </a:p>
          <a:p>
            <a:pPr eaLnBrk="1" hangingPunct="1"/>
            <a:r>
              <a:rPr lang="en-US" altLang="en-US" sz="2400" b="1">
                <a:solidFill>
                  <a:schemeClr val="tx2"/>
                </a:solidFill>
              </a:rPr>
              <a:t>datagram service</a:t>
            </a:r>
          </a:p>
        </p:txBody>
      </p:sp>
      <p:sp>
        <p:nvSpPr>
          <p:cNvPr id="372782" name="Text Box 46"/>
          <p:cNvSpPr txBox="1">
            <a:spLocks noChangeArrowheads="1"/>
          </p:cNvSpPr>
          <p:nvPr/>
        </p:nvSpPr>
        <p:spPr bwMode="auto">
          <a:xfrm>
            <a:off x="5257800" y="1447801"/>
            <a:ext cx="236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tx2"/>
                </a:solidFill>
              </a:rPr>
              <a:t>Distributed applications</a:t>
            </a:r>
          </a:p>
        </p:txBody>
      </p:sp>
      <p:sp>
        <p:nvSpPr>
          <p:cNvPr id="47112" name="Rectangle 47"/>
          <p:cNvSpPr>
            <a:spLocks noChangeArrowheads="1"/>
          </p:cNvSpPr>
          <p:nvPr/>
        </p:nvSpPr>
        <p:spPr bwMode="auto">
          <a:xfrm>
            <a:off x="2632075" y="992188"/>
            <a:ext cx="1460500" cy="469900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7113" name="Text Box 48"/>
          <p:cNvSpPr txBox="1">
            <a:spLocks noChangeArrowheads="1"/>
          </p:cNvSpPr>
          <p:nvPr/>
        </p:nvSpPr>
        <p:spPr bwMode="auto">
          <a:xfrm>
            <a:off x="2916238" y="1036639"/>
            <a:ext cx="946150" cy="3968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HTTP</a:t>
            </a:r>
          </a:p>
        </p:txBody>
      </p:sp>
      <p:sp>
        <p:nvSpPr>
          <p:cNvPr id="47114" name="Rectangle 49"/>
          <p:cNvSpPr>
            <a:spLocks noChangeArrowheads="1"/>
          </p:cNvSpPr>
          <p:nvPr/>
        </p:nvSpPr>
        <p:spPr bwMode="auto">
          <a:xfrm>
            <a:off x="4467225" y="1000125"/>
            <a:ext cx="1460500" cy="469900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7115" name="Text Box 50"/>
          <p:cNvSpPr txBox="1">
            <a:spLocks noChangeArrowheads="1"/>
          </p:cNvSpPr>
          <p:nvPr/>
        </p:nvSpPr>
        <p:spPr bwMode="auto">
          <a:xfrm>
            <a:off x="4675189" y="1044576"/>
            <a:ext cx="890587" cy="3968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SMTP</a:t>
            </a:r>
          </a:p>
        </p:txBody>
      </p:sp>
      <p:sp>
        <p:nvSpPr>
          <p:cNvPr id="47116" name="Rectangle 51"/>
          <p:cNvSpPr>
            <a:spLocks noChangeArrowheads="1"/>
          </p:cNvSpPr>
          <p:nvPr/>
        </p:nvSpPr>
        <p:spPr bwMode="auto">
          <a:xfrm>
            <a:off x="8101013" y="995363"/>
            <a:ext cx="1460500" cy="469900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7117" name="Text Box 52"/>
          <p:cNvSpPr txBox="1">
            <a:spLocks noChangeArrowheads="1"/>
          </p:cNvSpPr>
          <p:nvPr/>
        </p:nvSpPr>
        <p:spPr bwMode="auto">
          <a:xfrm>
            <a:off x="8540750" y="1041401"/>
            <a:ext cx="693738" cy="3968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RTP</a:t>
            </a:r>
          </a:p>
        </p:txBody>
      </p:sp>
      <p:sp>
        <p:nvSpPr>
          <p:cNvPr id="47118" name="Rectangle 53"/>
          <p:cNvSpPr>
            <a:spLocks noChangeArrowheads="1"/>
          </p:cNvSpPr>
          <p:nvPr/>
        </p:nvSpPr>
        <p:spPr bwMode="auto">
          <a:xfrm>
            <a:off x="3875088" y="2182813"/>
            <a:ext cx="1460500" cy="469900"/>
          </a:xfrm>
          <a:prstGeom prst="rect">
            <a:avLst/>
          </a:prstGeom>
          <a:solidFill>
            <a:srgbClr val="007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7119" name="Text Box 54"/>
          <p:cNvSpPr txBox="1">
            <a:spLocks noChangeArrowheads="1"/>
          </p:cNvSpPr>
          <p:nvPr/>
        </p:nvSpPr>
        <p:spPr bwMode="auto">
          <a:xfrm>
            <a:off x="4181475" y="2214564"/>
            <a:ext cx="693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TCP</a:t>
            </a:r>
          </a:p>
        </p:txBody>
      </p:sp>
      <p:sp>
        <p:nvSpPr>
          <p:cNvPr id="47120" name="Rectangle 55"/>
          <p:cNvSpPr>
            <a:spLocks noChangeArrowheads="1"/>
          </p:cNvSpPr>
          <p:nvPr/>
        </p:nvSpPr>
        <p:spPr bwMode="auto">
          <a:xfrm>
            <a:off x="7118350" y="2189163"/>
            <a:ext cx="1460500" cy="469900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47121" name="Text Box 56"/>
          <p:cNvSpPr txBox="1">
            <a:spLocks noChangeArrowheads="1"/>
          </p:cNvSpPr>
          <p:nvPr/>
        </p:nvSpPr>
        <p:spPr bwMode="auto">
          <a:xfrm>
            <a:off x="7410451" y="2220914"/>
            <a:ext cx="722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dirty="0">
                <a:solidFill>
                  <a:schemeClr val="tx1"/>
                </a:solidFill>
              </a:rPr>
              <a:t>UDP</a:t>
            </a:r>
          </a:p>
        </p:txBody>
      </p:sp>
      <p:grpSp>
        <p:nvGrpSpPr>
          <p:cNvPr id="47122" name="Group 57"/>
          <p:cNvGrpSpPr>
            <a:grpSpLocks/>
          </p:cNvGrpSpPr>
          <p:nvPr/>
        </p:nvGrpSpPr>
        <p:grpSpPr bwMode="auto">
          <a:xfrm>
            <a:off x="5299075" y="3792538"/>
            <a:ext cx="1747838" cy="639762"/>
            <a:chOff x="1722" y="2347"/>
            <a:chExt cx="1101" cy="403"/>
          </a:xfrm>
        </p:grpSpPr>
        <p:sp>
          <p:nvSpPr>
            <p:cNvPr id="47144" name="Rectangle 58"/>
            <p:cNvSpPr>
              <a:spLocks noChangeArrowheads="1"/>
            </p:cNvSpPr>
            <p:nvPr/>
          </p:nvSpPr>
          <p:spPr bwMode="auto">
            <a:xfrm>
              <a:off x="1722" y="2347"/>
              <a:ext cx="1101" cy="403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47145" name="Text Box 59"/>
            <p:cNvSpPr txBox="1">
              <a:spLocks noChangeArrowheads="1"/>
            </p:cNvSpPr>
            <p:nvPr/>
          </p:nvSpPr>
          <p:spPr bwMode="auto">
            <a:xfrm>
              <a:off x="2094" y="2441"/>
              <a:ext cx="26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solidFill>
                    <a:schemeClr val="tx1"/>
                  </a:solidFill>
                </a:rPr>
                <a:t>IP</a:t>
              </a:r>
            </a:p>
          </p:txBody>
        </p:sp>
      </p:grpSp>
      <p:grpSp>
        <p:nvGrpSpPr>
          <p:cNvPr id="47123" name="Group 60"/>
          <p:cNvGrpSpPr>
            <a:grpSpLocks/>
          </p:cNvGrpSpPr>
          <p:nvPr/>
        </p:nvGrpSpPr>
        <p:grpSpPr bwMode="auto">
          <a:xfrm>
            <a:off x="2292350" y="5205413"/>
            <a:ext cx="2190750" cy="1109662"/>
            <a:chOff x="2277" y="3287"/>
            <a:chExt cx="1380" cy="699"/>
          </a:xfrm>
        </p:grpSpPr>
        <p:sp>
          <p:nvSpPr>
            <p:cNvPr id="47142" name="Rectangle 61"/>
            <p:cNvSpPr>
              <a:spLocks noChangeArrowheads="1"/>
            </p:cNvSpPr>
            <p:nvPr/>
          </p:nvSpPr>
          <p:spPr bwMode="auto">
            <a:xfrm>
              <a:off x="2277" y="3287"/>
              <a:ext cx="1380" cy="699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47143" name="Text Box 62"/>
            <p:cNvSpPr txBox="1">
              <a:spLocks noChangeArrowheads="1"/>
            </p:cNvSpPr>
            <p:nvPr/>
          </p:nvSpPr>
          <p:spPr bwMode="auto">
            <a:xfrm>
              <a:off x="2423" y="3355"/>
              <a:ext cx="1117" cy="5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>
                  <a:solidFill>
                    <a:schemeClr val="tx1"/>
                  </a:solidFill>
                </a:rPr>
                <a:t>Network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en-US" sz="2000">
                  <a:solidFill>
                    <a:schemeClr val="tx1"/>
                  </a:solidFill>
                </a:rPr>
                <a:t>interface 1</a:t>
              </a:r>
            </a:p>
          </p:txBody>
        </p:sp>
      </p:grpSp>
      <p:sp>
        <p:nvSpPr>
          <p:cNvPr id="47124" name="Line 63"/>
          <p:cNvSpPr>
            <a:spLocks noChangeShapeType="1"/>
          </p:cNvSpPr>
          <p:nvPr/>
        </p:nvSpPr>
        <p:spPr bwMode="auto">
          <a:xfrm flipV="1">
            <a:off x="6089650" y="4448176"/>
            <a:ext cx="1588" cy="822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5" name="Line 64"/>
          <p:cNvSpPr>
            <a:spLocks noChangeShapeType="1"/>
          </p:cNvSpPr>
          <p:nvPr/>
        </p:nvSpPr>
        <p:spPr bwMode="auto">
          <a:xfrm flipV="1">
            <a:off x="6373813" y="2674938"/>
            <a:ext cx="1465262" cy="1084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6" name="Line 65"/>
          <p:cNvSpPr>
            <a:spLocks noChangeShapeType="1"/>
          </p:cNvSpPr>
          <p:nvPr/>
        </p:nvSpPr>
        <p:spPr bwMode="auto">
          <a:xfrm flipH="1" flipV="1">
            <a:off x="4799014" y="2676526"/>
            <a:ext cx="1055687" cy="1095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7" name="Line 66"/>
          <p:cNvSpPr>
            <a:spLocks noChangeShapeType="1"/>
          </p:cNvSpPr>
          <p:nvPr/>
        </p:nvSpPr>
        <p:spPr bwMode="auto">
          <a:xfrm flipV="1">
            <a:off x="8174038" y="1474788"/>
            <a:ext cx="588962" cy="679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8" name="Line 67"/>
          <p:cNvSpPr>
            <a:spLocks noChangeShapeType="1"/>
          </p:cNvSpPr>
          <p:nvPr/>
        </p:nvSpPr>
        <p:spPr bwMode="auto">
          <a:xfrm flipV="1">
            <a:off x="4805364" y="1498601"/>
            <a:ext cx="561975" cy="665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9" name="Line 68"/>
          <p:cNvSpPr>
            <a:spLocks noChangeShapeType="1"/>
          </p:cNvSpPr>
          <p:nvPr/>
        </p:nvSpPr>
        <p:spPr bwMode="auto">
          <a:xfrm>
            <a:off x="3497264" y="1487488"/>
            <a:ext cx="763587" cy="628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130" name="Group 69"/>
          <p:cNvGrpSpPr>
            <a:grpSpLocks/>
          </p:cNvGrpSpPr>
          <p:nvPr/>
        </p:nvGrpSpPr>
        <p:grpSpPr bwMode="auto">
          <a:xfrm>
            <a:off x="7859713" y="5200651"/>
            <a:ext cx="2190750" cy="1109663"/>
            <a:chOff x="2277" y="3287"/>
            <a:chExt cx="1380" cy="699"/>
          </a:xfrm>
        </p:grpSpPr>
        <p:sp>
          <p:nvSpPr>
            <p:cNvPr id="47140" name="Rectangle 70"/>
            <p:cNvSpPr>
              <a:spLocks noChangeArrowheads="1"/>
            </p:cNvSpPr>
            <p:nvPr/>
          </p:nvSpPr>
          <p:spPr bwMode="auto">
            <a:xfrm>
              <a:off x="2277" y="3287"/>
              <a:ext cx="1380" cy="699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47141" name="Text Box 71"/>
            <p:cNvSpPr txBox="1">
              <a:spLocks noChangeArrowheads="1"/>
            </p:cNvSpPr>
            <p:nvPr/>
          </p:nvSpPr>
          <p:spPr bwMode="auto">
            <a:xfrm>
              <a:off x="2423" y="3355"/>
              <a:ext cx="1117" cy="5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>
                  <a:solidFill>
                    <a:schemeClr val="tx1"/>
                  </a:solidFill>
                </a:rPr>
                <a:t>Network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en-US" sz="2000">
                  <a:solidFill>
                    <a:schemeClr val="tx1"/>
                  </a:solidFill>
                </a:rPr>
                <a:t>interface 3</a:t>
              </a:r>
            </a:p>
          </p:txBody>
        </p:sp>
      </p:grpSp>
      <p:grpSp>
        <p:nvGrpSpPr>
          <p:cNvPr id="47131" name="Group 72"/>
          <p:cNvGrpSpPr>
            <a:grpSpLocks/>
          </p:cNvGrpSpPr>
          <p:nvPr/>
        </p:nvGrpSpPr>
        <p:grpSpPr bwMode="auto">
          <a:xfrm>
            <a:off x="4949825" y="5253038"/>
            <a:ext cx="2190750" cy="1109662"/>
            <a:chOff x="2277" y="3287"/>
            <a:chExt cx="1380" cy="699"/>
          </a:xfrm>
        </p:grpSpPr>
        <p:sp>
          <p:nvSpPr>
            <p:cNvPr id="47138" name="Rectangle 73"/>
            <p:cNvSpPr>
              <a:spLocks noChangeArrowheads="1"/>
            </p:cNvSpPr>
            <p:nvPr/>
          </p:nvSpPr>
          <p:spPr bwMode="auto">
            <a:xfrm>
              <a:off x="2277" y="3287"/>
              <a:ext cx="1380" cy="699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47139" name="Text Box 74"/>
            <p:cNvSpPr txBox="1">
              <a:spLocks noChangeArrowheads="1"/>
            </p:cNvSpPr>
            <p:nvPr/>
          </p:nvSpPr>
          <p:spPr bwMode="auto">
            <a:xfrm>
              <a:off x="2423" y="3355"/>
              <a:ext cx="1117" cy="5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>
                  <a:solidFill>
                    <a:schemeClr val="tx1"/>
                  </a:solidFill>
                </a:rPr>
                <a:t>Network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en-US" sz="2000">
                  <a:solidFill>
                    <a:schemeClr val="tx1"/>
                  </a:solidFill>
                </a:rPr>
                <a:t>interface 2</a:t>
              </a:r>
            </a:p>
          </p:txBody>
        </p:sp>
      </p:grpSp>
      <p:sp>
        <p:nvSpPr>
          <p:cNvPr id="47132" name="Line 75"/>
          <p:cNvSpPr>
            <a:spLocks noChangeShapeType="1"/>
          </p:cNvSpPr>
          <p:nvPr/>
        </p:nvSpPr>
        <p:spPr bwMode="auto">
          <a:xfrm flipH="1" flipV="1">
            <a:off x="6410326" y="4494213"/>
            <a:ext cx="2557463" cy="639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3" name="Line 76"/>
          <p:cNvSpPr>
            <a:spLocks noChangeShapeType="1"/>
          </p:cNvSpPr>
          <p:nvPr/>
        </p:nvSpPr>
        <p:spPr bwMode="auto">
          <a:xfrm flipV="1">
            <a:off x="3267076" y="4481514"/>
            <a:ext cx="2519363" cy="6937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4" name="Rectangle 77"/>
          <p:cNvSpPr>
            <a:spLocks noChangeArrowheads="1"/>
          </p:cNvSpPr>
          <p:nvPr/>
        </p:nvSpPr>
        <p:spPr bwMode="auto">
          <a:xfrm>
            <a:off x="6218238" y="992188"/>
            <a:ext cx="1460500" cy="469900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7135" name="Text Box 78"/>
          <p:cNvSpPr txBox="1">
            <a:spLocks noChangeArrowheads="1"/>
          </p:cNvSpPr>
          <p:nvPr/>
        </p:nvSpPr>
        <p:spPr bwMode="auto">
          <a:xfrm>
            <a:off x="6607175" y="1038226"/>
            <a:ext cx="795338" cy="3968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DNS</a:t>
            </a:r>
          </a:p>
        </p:txBody>
      </p:sp>
      <p:sp>
        <p:nvSpPr>
          <p:cNvPr id="47136" name="Line 79"/>
          <p:cNvSpPr>
            <a:spLocks noChangeShapeType="1"/>
          </p:cNvSpPr>
          <p:nvPr/>
        </p:nvSpPr>
        <p:spPr bwMode="auto">
          <a:xfrm flipH="1" flipV="1">
            <a:off x="6935788" y="1470025"/>
            <a:ext cx="647700" cy="6937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816" name="Text Box 80"/>
          <p:cNvSpPr txBox="1">
            <a:spLocks noChangeArrowheads="1"/>
          </p:cNvSpPr>
          <p:nvPr/>
        </p:nvSpPr>
        <p:spPr bwMode="auto">
          <a:xfrm>
            <a:off x="2209801" y="3733801"/>
            <a:ext cx="29114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tx2"/>
                </a:solidFill>
              </a:rPr>
              <a:t>Best-effort  </a:t>
            </a:r>
          </a:p>
          <a:p>
            <a:pPr eaLnBrk="1" hangingPunct="1"/>
            <a:r>
              <a:rPr lang="en-US" altLang="en-US" sz="2400" b="1">
                <a:solidFill>
                  <a:schemeClr val="tx2"/>
                </a:solidFill>
              </a:rPr>
              <a:t>connectionless packet transfer</a:t>
            </a:r>
          </a:p>
        </p:txBody>
      </p:sp>
    </p:spTree>
    <p:extLst>
      <p:ext uri="{BB962C8B-B14F-4D97-AF65-F5344CB8AC3E}">
        <p14:creationId xmlns:p14="http://schemas.microsoft.com/office/powerpoint/2010/main" val="182282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7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7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7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79" grpId="0"/>
      <p:bldP spid="372780" grpId="0"/>
      <p:bldP spid="372781" grpId="0"/>
      <p:bldP spid="372782" grpId="0"/>
      <p:bldP spid="37281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Internet Names &amp; Addresses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29033"/>
            <a:ext cx="5626100" cy="501619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200" b="1" dirty="0"/>
              <a:t>Internet Names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Domain Name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altLang="en-US" sz="2000" dirty="0"/>
              <a:t>Unique name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altLang="en-US" sz="2000" dirty="0"/>
              <a:t>Independent of physical location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altLang="en-US" sz="2000" dirty="0"/>
              <a:t>Facilitate memorization by humans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altLang="en-US" sz="2000" dirty="0"/>
              <a:t>Organization under single administrative unit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Host Name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altLang="en-US" sz="2000" dirty="0"/>
              <a:t>Name given to host computer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User Name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altLang="en-US" sz="2000" dirty="0"/>
              <a:t>Name assigned to user</a:t>
            </a:r>
          </a:p>
          <a:p>
            <a:pPr marL="742950" lvl="1" indent="-285750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dirty="0"/>
              <a:t>leongarcia@comm.utoronto.ca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54994" y="1225859"/>
            <a:ext cx="5486400" cy="490506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200" b="1" dirty="0"/>
              <a:t>Internet Addresses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Each host has globally unique </a:t>
            </a:r>
            <a:r>
              <a:rPr lang="en-US" altLang="en-US" sz="2000" i="1" dirty="0"/>
              <a:t>logical</a:t>
            </a:r>
            <a:r>
              <a:rPr lang="en-US" altLang="en-US" sz="2000" dirty="0"/>
              <a:t> 32 bit IP address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Separate address for each physical connection to a network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Routing decision is done based on destination IP address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IP address has two parts: </a:t>
            </a:r>
            <a:r>
              <a:rPr lang="en-US" altLang="en-US" sz="2000" i="1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i="1" dirty="0" err="1"/>
              <a:t>netid</a:t>
            </a:r>
            <a:r>
              <a:rPr lang="en-US" altLang="en-US" sz="2000" dirty="0"/>
              <a:t> and </a:t>
            </a:r>
            <a:r>
              <a:rPr lang="en-US" altLang="en-US" sz="2000" i="1" dirty="0" err="1"/>
              <a:t>hostid</a:t>
            </a:r>
            <a:endParaRPr lang="en-US" altLang="en-US" sz="2000" i="1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i="1" dirty="0" err="1"/>
              <a:t>netid</a:t>
            </a:r>
            <a:r>
              <a:rPr lang="en-US" altLang="en-US" sz="2000" dirty="0"/>
              <a:t> unique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i="1" dirty="0" err="1"/>
              <a:t>netid</a:t>
            </a:r>
            <a:r>
              <a:rPr lang="en-US" altLang="en-US" sz="2000" dirty="0"/>
              <a:t> facilitates routing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Dotted Decimal Notation: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dirty="0"/>
              <a:t>	int1.int2.int3.int4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dirty="0"/>
              <a:t>	(</a:t>
            </a:r>
            <a:r>
              <a:rPr lang="en-US" altLang="en-US" sz="2000" dirty="0" err="1"/>
              <a:t>intj</a:t>
            </a:r>
            <a:r>
              <a:rPr lang="en-US" altLang="en-US" sz="2000" dirty="0"/>
              <a:t> = </a:t>
            </a:r>
            <a:r>
              <a:rPr lang="en-US" altLang="en-US" sz="2000" dirty="0" err="1"/>
              <a:t>jth</a:t>
            </a:r>
            <a:r>
              <a:rPr lang="en-US" altLang="en-US" sz="2000" dirty="0"/>
              <a:t> octet)	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dirty="0"/>
              <a:t>	128.100.10.13	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3886201" y="6248401"/>
            <a:ext cx="4316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tx1"/>
                </a:solidFill>
              </a:rPr>
              <a:t>DNS resolves IP name to IP address</a:t>
            </a:r>
          </a:p>
        </p:txBody>
      </p:sp>
    </p:spTree>
    <p:extLst>
      <p:ext uri="{BB962C8B-B14F-4D97-AF65-F5344CB8AC3E}">
        <p14:creationId xmlns:p14="http://schemas.microsoft.com/office/powerpoint/2010/main" val="218193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Physical Addresses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LANs (and other networks) assign physical addresses to the physical attachment to the network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The network uses its own address to transfer packets or frames to the appropriate destination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IP address needs to be resolved to physical address at each IP network interface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Example:  Ethernet uses 48-bit addresses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Each Ethernet network interface card (NIC) has globally unique Medium Access Control (MAC) or physical address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First 24 bits identify NIC manufacturer; second 24 bits are serial number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00:90:27:96:68:07   12 hex numbers</a:t>
            </a:r>
          </a:p>
        </p:txBody>
      </p:sp>
      <p:sp>
        <p:nvSpPr>
          <p:cNvPr id="49156" name="AutoShape 4"/>
          <p:cNvSpPr>
            <a:spLocks/>
          </p:cNvSpPr>
          <p:nvPr/>
        </p:nvSpPr>
        <p:spPr bwMode="auto">
          <a:xfrm rot="16200000">
            <a:off x="3045542" y="5011994"/>
            <a:ext cx="228600" cy="990600"/>
          </a:xfrm>
          <a:prstGeom prst="leftBrace">
            <a:avLst>
              <a:gd name="adj1" fmla="val 361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893143" y="5672395"/>
            <a:ext cx="663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tx1"/>
                </a:solidFill>
              </a:rPr>
              <a:t>Intel</a:t>
            </a:r>
          </a:p>
        </p:txBody>
      </p:sp>
    </p:spTree>
    <p:extLst>
      <p:ext uri="{BB962C8B-B14F-4D97-AF65-F5344CB8AC3E}">
        <p14:creationId xmlns:p14="http://schemas.microsoft.com/office/powerpoint/2010/main" val="381863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500">
                <a:ea typeface="굴림" pitchFamily="50" charset="-128"/>
              </a:rPr>
              <a:t>More Information on IP Address and Subnetting</a:t>
            </a:r>
            <a:endParaRPr lang="en-US" altLang="en-US" sz="350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ea typeface="굴림" pitchFamily="50" charset="-128"/>
              </a:rPr>
              <a:t>Click </a:t>
            </a:r>
            <a:r>
              <a:rPr lang="en-US" altLang="ko-KR" dirty="0" smtClean="0">
                <a:ea typeface="굴림" pitchFamily="50" charset="-128"/>
                <a:hlinkClick r:id="rId2" action="ppaction://hlinkpres?slideindex=1&amp;slidetitle="/>
              </a:rPr>
              <a:t>here</a:t>
            </a:r>
            <a:r>
              <a:rPr lang="en-US" altLang="ko-KR" dirty="0" smtClean="0">
                <a:ea typeface="굴림" pitchFamily="50" charset="-128"/>
              </a:rPr>
              <a:t> or go to Lecture 2-1 Note for more information on IP addressing and </a:t>
            </a:r>
            <a:r>
              <a:rPr lang="en-US" altLang="ko-KR" dirty="0" err="1" smtClean="0">
                <a:ea typeface="굴림" pitchFamily="50" charset="-128"/>
              </a:rPr>
              <a:t>Subnetting</a:t>
            </a:r>
            <a:endParaRPr lang="en-US" altLang="ko-KR" dirty="0" smtClean="0">
              <a:ea typeface="굴림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535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Web Browsing Application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600"/>
              <a:t>World Wide Web allows users to access resources (i.e. documents) located in computers connected to the Internet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/>
              <a:t>Documents are prepared using HyperText Markup Language (HTML)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/>
              <a:t>A browser application program is used to access the web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/>
              <a:t>The browser displays HTML documents that include </a:t>
            </a:r>
            <a:r>
              <a:rPr lang="en-US" altLang="en-US" sz="2600" i="1"/>
              <a:t>links</a:t>
            </a:r>
            <a:r>
              <a:rPr lang="en-US" altLang="en-US" sz="2600"/>
              <a:t> to other documents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/>
              <a:t>Each link references a </a:t>
            </a:r>
            <a:r>
              <a:rPr lang="en-US" altLang="en-US" sz="2600" i="1"/>
              <a:t>Uniform Resource Locator</a:t>
            </a:r>
            <a:r>
              <a:rPr lang="en-US" altLang="en-US" sz="2600"/>
              <a:t> (URL) that gives the name of the machine and the location of the given document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/>
              <a:t>Let’s see what happens when a user clicks on a link</a:t>
            </a:r>
          </a:p>
          <a:p>
            <a:pPr eaLnBrk="1" hangingPunct="1">
              <a:lnSpc>
                <a:spcPct val="80000"/>
              </a:lnSpc>
            </a:pPr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1676002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0132" y="-6349"/>
            <a:ext cx="11741867" cy="92058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Example internet</a:t>
            </a:r>
          </a:p>
        </p:txBody>
      </p:sp>
      <p:sp>
        <p:nvSpPr>
          <p:cNvPr id="51203" name="Line 32"/>
          <p:cNvSpPr>
            <a:spLocks noChangeShapeType="1"/>
          </p:cNvSpPr>
          <p:nvPr/>
        </p:nvSpPr>
        <p:spPr bwMode="auto">
          <a:xfrm>
            <a:off x="3343275" y="2397125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04" name="Group 33"/>
          <p:cNvGrpSpPr>
            <a:grpSpLocks/>
          </p:cNvGrpSpPr>
          <p:nvPr/>
        </p:nvGrpSpPr>
        <p:grpSpPr bwMode="auto">
          <a:xfrm>
            <a:off x="4410076" y="2778125"/>
            <a:ext cx="771525" cy="685800"/>
            <a:chOff x="2715" y="1368"/>
            <a:chExt cx="587" cy="521"/>
          </a:xfrm>
        </p:grpSpPr>
        <p:grpSp>
          <p:nvGrpSpPr>
            <p:cNvPr id="51294" name="Group 34"/>
            <p:cNvGrpSpPr>
              <a:grpSpLocks/>
            </p:cNvGrpSpPr>
            <p:nvPr/>
          </p:nvGrpSpPr>
          <p:grpSpPr bwMode="auto">
            <a:xfrm>
              <a:off x="2737" y="1694"/>
              <a:ext cx="541" cy="165"/>
              <a:chOff x="2737" y="1694"/>
              <a:chExt cx="541" cy="165"/>
            </a:xfrm>
          </p:grpSpPr>
          <p:sp>
            <p:nvSpPr>
              <p:cNvPr id="51307" name="Rectangle 35"/>
              <p:cNvSpPr>
                <a:spLocks noChangeArrowheads="1"/>
              </p:cNvSpPr>
              <p:nvPr/>
            </p:nvSpPr>
            <p:spPr bwMode="auto">
              <a:xfrm>
                <a:off x="2737" y="1694"/>
                <a:ext cx="541" cy="165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1308" name="Rectangle 36"/>
              <p:cNvSpPr>
                <a:spLocks noChangeArrowheads="1"/>
              </p:cNvSpPr>
              <p:nvPr/>
            </p:nvSpPr>
            <p:spPr bwMode="auto">
              <a:xfrm>
                <a:off x="3038" y="1722"/>
                <a:ext cx="187" cy="76"/>
              </a:xfrm>
              <a:prstGeom prst="rect">
                <a:avLst/>
              </a:prstGeom>
              <a:solidFill>
                <a:srgbClr val="80808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</p:grpSp>
        <p:grpSp>
          <p:nvGrpSpPr>
            <p:cNvPr id="51295" name="Group 37"/>
            <p:cNvGrpSpPr>
              <a:grpSpLocks/>
            </p:cNvGrpSpPr>
            <p:nvPr/>
          </p:nvGrpSpPr>
          <p:grpSpPr bwMode="auto">
            <a:xfrm>
              <a:off x="2715" y="1784"/>
              <a:ext cx="587" cy="105"/>
              <a:chOff x="2715" y="1784"/>
              <a:chExt cx="587" cy="105"/>
            </a:xfrm>
          </p:grpSpPr>
          <p:sp>
            <p:nvSpPr>
              <p:cNvPr id="51304" name="Freeform 38"/>
              <p:cNvSpPr>
                <a:spLocks/>
              </p:cNvSpPr>
              <p:nvPr/>
            </p:nvSpPr>
            <p:spPr bwMode="auto">
              <a:xfrm>
                <a:off x="2715" y="1784"/>
                <a:ext cx="587" cy="105"/>
              </a:xfrm>
              <a:custGeom>
                <a:avLst/>
                <a:gdLst>
                  <a:gd name="T0" fmla="*/ 1 w 1175"/>
                  <a:gd name="T1" fmla="*/ 0 h 210"/>
                  <a:gd name="T2" fmla="*/ 8 w 1175"/>
                  <a:gd name="T3" fmla="*/ 0 h 210"/>
                  <a:gd name="T4" fmla="*/ 9 w 1175"/>
                  <a:gd name="T5" fmla="*/ 2 h 210"/>
                  <a:gd name="T6" fmla="*/ 9 w 1175"/>
                  <a:gd name="T7" fmla="*/ 2 h 210"/>
                  <a:gd name="T8" fmla="*/ 9 w 1175"/>
                  <a:gd name="T9" fmla="*/ 2 h 210"/>
                  <a:gd name="T10" fmla="*/ 9 w 1175"/>
                  <a:gd name="T11" fmla="*/ 2 h 210"/>
                  <a:gd name="T12" fmla="*/ 0 w 1175"/>
                  <a:gd name="T13" fmla="*/ 2 h 210"/>
                  <a:gd name="T14" fmla="*/ 0 w 1175"/>
                  <a:gd name="T15" fmla="*/ 2 h 210"/>
                  <a:gd name="T16" fmla="*/ 0 w 1175"/>
                  <a:gd name="T17" fmla="*/ 2 h 210"/>
                  <a:gd name="T18" fmla="*/ 0 w 1175"/>
                  <a:gd name="T19" fmla="*/ 2 h 210"/>
                  <a:gd name="T20" fmla="*/ 1 w 1175"/>
                  <a:gd name="T21" fmla="*/ 0 h 2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5"/>
                  <a:gd name="T34" fmla="*/ 0 h 210"/>
                  <a:gd name="T35" fmla="*/ 1175 w 1175"/>
                  <a:gd name="T36" fmla="*/ 210 h 2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5" h="210">
                    <a:moveTo>
                      <a:pt x="147" y="0"/>
                    </a:moveTo>
                    <a:lnTo>
                      <a:pt x="1033" y="0"/>
                    </a:lnTo>
                    <a:lnTo>
                      <a:pt x="1173" y="189"/>
                    </a:lnTo>
                    <a:lnTo>
                      <a:pt x="1175" y="198"/>
                    </a:lnTo>
                    <a:lnTo>
                      <a:pt x="1171" y="206"/>
                    </a:lnTo>
                    <a:lnTo>
                      <a:pt x="1162" y="210"/>
                    </a:lnTo>
                    <a:lnTo>
                      <a:pt x="16" y="210"/>
                    </a:lnTo>
                    <a:lnTo>
                      <a:pt x="7" y="205"/>
                    </a:lnTo>
                    <a:lnTo>
                      <a:pt x="0" y="196"/>
                    </a:lnTo>
                    <a:lnTo>
                      <a:pt x="3" y="186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05" name="Freeform 39"/>
              <p:cNvSpPr>
                <a:spLocks/>
              </p:cNvSpPr>
              <p:nvPr/>
            </p:nvSpPr>
            <p:spPr bwMode="auto">
              <a:xfrm>
                <a:off x="2747" y="1806"/>
                <a:ext cx="391" cy="67"/>
              </a:xfrm>
              <a:custGeom>
                <a:avLst/>
                <a:gdLst>
                  <a:gd name="T0" fmla="*/ 1 w 782"/>
                  <a:gd name="T1" fmla="*/ 0 h 134"/>
                  <a:gd name="T2" fmla="*/ 6 w 782"/>
                  <a:gd name="T3" fmla="*/ 0 h 134"/>
                  <a:gd name="T4" fmla="*/ 7 w 782"/>
                  <a:gd name="T5" fmla="*/ 1 h 134"/>
                  <a:gd name="T6" fmla="*/ 0 w 782"/>
                  <a:gd name="T7" fmla="*/ 1 h 134"/>
                  <a:gd name="T8" fmla="*/ 1 w 782"/>
                  <a:gd name="T9" fmla="*/ 0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2"/>
                  <a:gd name="T16" fmla="*/ 0 h 134"/>
                  <a:gd name="T17" fmla="*/ 782 w 782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2" h="134">
                    <a:moveTo>
                      <a:pt x="105" y="0"/>
                    </a:moveTo>
                    <a:lnTo>
                      <a:pt x="745" y="0"/>
                    </a:lnTo>
                    <a:lnTo>
                      <a:pt x="782" y="134"/>
                    </a:lnTo>
                    <a:lnTo>
                      <a:pt x="0" y="134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06" name="Freeform 40"/>
              <p:cNvSpPr>
                <a:spLocks/>
              </p:cNvSpPr>
              <p:nvPr/>
            </p:nvSpPr>
            <p:spPr bwMode="auto">
              <a:xfrm>
                <a:off x="3150" y="1806"/>
                <a:ext cx="119" cy="67"/>
              </a:xfrm>
              <a:custGeom>
                <a:avLst/>
                <a:gdLst>
                  <a:gd name="T0" fmla="*/ 0 w 238"/>
                  <a:gd name="T1" fmla="*/ 0 h 134"/>
                  <a:gd name="T2" fmla="*/ 2 w 238"/>
                  <a:gd name="T3" fmla="*/ 0 h 134"/>
                  <a:gd name="T4" fmla="*/ 2 w 238"/>
                  <a:gd name="T5" fmla="*/ 1 h 134"/>
                  <a:gd name="T6" fmla="*/ 1 w 238"/>
                  <a:gd name="T7" fmla="*/ 1 h 134"/>
                  <a:gd name="T8" fmla="*/ 0 w 238"/>
                  <a:gd name="T9" fmla="*/ 0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8"/>
                  <a:gd name="T16" fmla="*/ 0 h 134"/>
                  <a:gd name="T17" fmla="*/ 238 w 238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8" h="134">
                    <a:moveTo>
                      <a:pt x="0" y="0"/>
                    </a:moveTo>
                    <a:lnTo>
                      <a:pt x="140" y="0"/>
                    </a:lnTo>
                    <a:lnTo>
                      <a:pt x="238" y="134"/>
                    </a:lnTo>
                    <a:lnTo>
                      <a:pt x="44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296" name="Group 41"/>
            <p:cNvGrpSpPr>
              <a:grpSpLocks/>
            </p:cNvGrpSpPr>
            <p:nvPr/>
          </p:nvGrpSpPr>
          <p:grpSpPr bwMode="auto">
            <a:xfrm>
              <a:off x="2813" y="1368"/>
              <a:ext cx="392" cy="322"/>
              <a:chOff x="2813" y="1368"/>
              <a:chExt cx="392" cy="322"/>
            </a:xfrm>
          </p:grpSpPr>
          <p:sp>
            <p:nvSpPr>
              <p:cNvPr id="51297" name="Rectangle 42"/>
              <p:cNvSpPr>
                <a:spLocks noChangeArrowheads="1"/>
              </p:cNvSpPr>
              <p:nvPr/>
            </p:nvSpPr>
            <p:spPr bwMode="auto">
              <a:xfrm>
                <a:off x="2813" y="1368"/>
                <a:ext cx="392" cy="322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1298" name="Rectangle 43"/>
              <p:cNvSpPr>
                <a:spLocks noChangeArrowheads="1"/>
              </p:cNvSpPr>
              <p:nvPr/>
            </p:nvSpPr>
            <p:spPr bwMode="auto">
              <a:xfrm>
                <a:off x="2838" y="1395"/>
                <a:ext cx="342" cy="272"/>
              </a:xfrm>
              <a:prstGeom prst="rect">
                <a:avLst/>
              </a:prstGeom>
              <a:solidFill>
                <a:srgbClr val="114FFB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1299" name="Rectangle 44"/>
              <p:cNvSpPr>
                <a:spLocks noChangeArrowheads="1"/>
              </p:cNvSpPr>
              <p:nvPr/>
            </p:nvSpPr>
            <p:spPr bwMode="auto">
              <a:xfrm>
                <a:off x="3130" y="1395"/>
                <a:ext cx="48" cy="272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1300" name="Rectangle 45"/>
              <p:cNvSpPr>
                <a:spLocks noChangeArrowheads="1"/>
              </p:cNvSpPr>
              <p:nvPr/>
            </p:nvSpPr>
            <p:spPr bwMode="auto">
              <a:xfrm>
                <a:off x="3141" y="1409"/>
                <a:ext cx="24" cy="19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1301" name="Oval 46"/>
              <p:cNvSpPr>
                <a:spLocks noChangeArrowheads="1"/>
              </p:cNvSpPr>
              <p:nvPr/>
            </p:nvSpPr>
            <p:spPr bwMode="auto">
              <a:xfrm>
                <a:off x="3143" y="1527"/>
                <a:ext cx="19" cy="18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1302" name="Oval 47"/>
              <p:cNvSpPr>
                <a:spLocks noChangeArrowheads="1"/>
              </p:cNvSpPr>
              <p:nvPr/>
            </p:nvSpPr>
            <p:spPr bwMode="auto">
              <a:xfrm>
                <a:off x="3143" y="1576"/>
                <a:ext cx="19" cy="19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1303" name="Oval 48"/>
              <p:cNvSpPr>
                <a:spLocks noChangeArrowheads="1"/>
              </p:cNvSpPr>
              <p:nvPr/>
            </p:nvSpPr>
            <p:spPr bwMode="auto">
              <a:xfrm>
                <a:off x="3143" y="1623"/>
                <a:ext cx="19" cy="18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</p:grpSp>
      </p:grpSp>
      <p:grpSp>
        <p:nvGrpSpPr>
          <p:cNvPr id="51205" name="Group 49"/>
          <p:cNvGrpSpPr>
            <a:grpSpLocks/>
          </p:cNvGrpSpPr>
          <p:nvPr/>
        </p:nvGrpSpPr>
        <p:grpSpPr bwMode="auto">
          <a:xfrm>
            <a:off x="3184525" y="1214439"/>
            <a:ext cx="1073150" cy="725487"/>
            <a:chOff x="668" y="455"/>
            <a:chExt cx="756" cy="526"/>
          </a:xfrm>
        </p:grpSpPr>
        <p:sp>
          <p:nvSpPr>
            <p:cNvPr id="51278" name="Freeform 50"/>
            <p:cNvSpPr>
              <a:spLocks/>
            </p:cNvSpPr>
            <p:nvPr/>
          </p:nvSpPr>
          <p:spPr bwMode="auto">
            <a:xfrm>
              <a:off x="1111" y="790"/>
              <a:ext cx="161" cy="76"/>
            </a:xfrm>
            <a:custGeom>
              <a:avLst/>
              <a:gdLst>
                <a:gd name="T0" fmla="*/ 0 w 323"/>
                <a:gd name="T1" fmla="*/ 1 h 151"/>
                <a:gd name="T2" fmla="*/ 0 w 323"/>
                <a:gd name="T3" fmla="*/ 0 h 151"/>
                <a:gd name="T4" fmla="*/ 1 w 323"/>
                <a:gd name="T5" fmla="*/ 1 h 151"/>
                <a:gd name="T6" fmla="*/ 1 w 323"/>
                <a:gd name="T7" fmla="*/ 1 h 151"/>
                <a:gd name="T8" fmla="*/ 1 w 323"/>
                <a:gd name="T9" fmla="*/ 1 h 151"/>
                <a:gd name="T10" fmla="*/ 1 w 323"/>
                <a:gd name="T11" fmla="*/ 1 h 151"/>
                <a:gd name="T12" fmla="*/ 1 w 323"/>
                <a:gd name="T13" fmla="*/ 2 h 151"/>
                <a:gd name="T14" fmla="*/ 1 w 323"/>
                <a:gd name="T15" fmla="*/ 2 h 151"/>
                <a:gd name="T16" fmla="*/ 2 w 323"/>
                <a:gd name="T17" fmla="*/ 2 h 151"/>
                <a:gd name="T18" fmla="*/ 2 w 323"/>
                <a:gd name="T19" fmla="*/ 2 h 1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3"/>
                <a:gd name="T31" fmla="*/ 0 h 151"/>
                <a:gd name="T32" fmla="*/ 323 w 323"/>
                <a:gd name="T33" fmla="*/ 151 h 1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3" h="151">
                  <a:moveTo>
                    <a:pt x="0" y="15"/>
                  </a:moveTo>
                  <a:lnTo>
                    <a:pt x="120" y="0"/>
                  </a:lnTo>
                  <a:lnTo>
                    <a:pt x="147" y="5"/>
                  </a:lnTo>
                  <a:lnTo>
                    <a:pt x="168" y="19"/>
                  </a:lnTo>
                  <a:lnTo>
                    <a:pt x="197" y="93"/>
                  </a:lnTo>
                  <a:lnTo>
                    <a:pt x="215" y="121"/>
                  </a:lnTo>
                  <a:lnTo>
                    <a:pt x="230" y="136"/>
                  </a:lnTo>
                  <a:lnTo>
                    <a:pt x="247" y="142"/>
                  </a:lnTo>
                  <a:lnTo>
                    <a:pt x="272" y="147"/>
                  </a:lnTo>
                  <a:lnTo>
                    <a:pt x="323" y="151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279" name="Group 51"/>
            <p:cNvGrpSpPr>
              <a:grpSpLocks/>
            </p:cNvGrpSpPr>
            <p:nvPr/>
          </p:nvGrpSpPr>
          <p:grpSpPr bwMode="auto">
            <a:xfrm>
              <a:off x="668" y="619"/>
              <a:ext cx="587" cy="362"/>
              <a:chOff x="668" y="619"/>
              <a:chExt cx="587" cy="362"/>
            </a:xfrm>
          </p:grpSpPr>
          <p:grpSp>
            <p:nvGrpSpPr>
              <p:cNvPr id="51287" name="Group 52"/>
              <p:cNvGrpSpPr>
                <a:grpSpLocks/>
              </p:cNvGrpSpPr>
              <p:nvPr/>
            </p:nvGrpSpPr>
            <p:grpSpPr bwMode="auto">
              <a:xfrm>
                <a:off x="668" y="876"/>
                <a:ext cx="587" cy="105"/>
                <a:chOff x="668" y="876"/>
                <a:chExt cx="587" cy="105"/>
              </a:xfrm>
            </p:grpSpPr>
            <p:sp>
              <p:nvSpPr>
                <p:cNvPr id="51291" name="Freeform 53"/>
                <p:cNvSpPr>
                  <a:spLocks/>
                </p:cNvSpPr>
                <p:nvPr/>
              </p:nvSpPr>
              <p:spPr bwMode="auto">
                <a:xfrm>
                  <a:off x="668" y="876"/>
                  <a:ext cx="587" cy="105"/>
                </a:xfrm>
                <a:custGeom>
                  <a:avLst/>
                  <a:gdLst>
                    <a:gd name="T0" fmla="*/ 1 w 1175"/>
                    <a:gd name="T1" fmla="*/ 0 h 209"/>
                    <a:gd name="T2" fmla="*/ 8 w 1175"/>
                    <a:gd name="T3" fmla="*/ 0 h 209"/>
                    <a:gd name="T4" fmla="*/ 9 w 1175"/>
                    <a:gd name="T5" fmla="*/ 2 h 209"/>
                    <a:gd name="T6" fmla="*/ 9 w 1175"/>
                    <a:gd name="T7" fmla="*/ 2 h 209"/>
                    <a:gd name="T8" fmla="*/ 9 w 1175"/>
                    <a:gd name="T9" fmla="*/ 2 h 209"/>
                    <a:gd name="T10" fmla="*/ 9 w 1175"/>
                    <a:gd name="T11" fmla="*/ 2 h 209"/>
                    <a:gd name="T12" fmla="*/ 0 w 1175"/>
                    <a:gd name="T13" fmla="*/ 2 h 209"/>
                    <a:gd name="T14" fmla="*/ 0 w 1175"/>
                    <a:gd name="T15" fmla="*/ 2 h 209"/>
                    <a:gd name="T16" fmla="*/ 0 w 1175"/>
                    <a:gd name="T17" fmla="*/ 2 h 209"/>
                    <a:gd name="T18" fmla="*/ 0 w 1175"/>
                    <a:gd name="T19" fmla="*/ 2 h 209"/>
                    <a:gd name="T20" fmla="*/ 1 w 1175"/>
                    <a:gd name="T21" fmla="*/ 0 h 2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75"/>
                    <a:gd name="T34" fmla="*/ 0 h 209"/>
                    <a:gd name="T35" fmla="*/ 1175 w 1175"/>
                    <a:gd name="T36" fmla="*/ 209 h 20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75" h="209">
                      <a:moveTo>
                        <a:pt x="146" y="0"/>
                      </a:moveTo>
                      <a:lnTo>
                        <a:pt x="1033" y="0"/>
                      </a:lnTo>
                      <a:lnTo>
                        <a:pt x="1174" y="190"/>
                      </a:lnTo>
                      <a:lnTo>
                        <a:pt x="1175" y="199"/>
                      </a:lnTo>
                      <a:lnTo>
                        <a:pt x="1170" y="207"/>
                      </a:lnTo>
                      <a:lnTo>
                        <a:pt x="1161" y="209"/>
                      </a:lnTo>
                      <a:lnTo>
                        <a:pt x="17" y="209"/>
                      </a:lnTo>
                      <a:lnTo>
                        <a:pt x="5" y="205"/>
                      </a:lnTo>
                      <a:lnTo>
                        <a:pt x="0" y="196"/>
                      </a:lnTo>
                      <a:lnTo>
                        <a:pt x="3" y="186"/>
                      </a:lnTo>
                      <a:lnTo>
                        <a:pt x="1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92" name="Freeform 54"/>
                <p:cNvSpPr>
                  <a:spLocks/>
                </p:cNvSpPr>
                <p:nvPr/>
              </p:nvSpPr>
              <p:spPr bwMode="auto">
                <a:xfrm>
                  <a:off x="701" y="898"/>
                  <a:ext cx="390" cy="68"/>
                </a:xfrm>
                <a:custGeom>
                  <a:avLst/>
                  <a:gdLst>
                    <a:gd name="T0" fmla="*/ 0 w 781"/>
                    <a:gd name="T1" fmla="*/ 0 h 134"/>
                    <a:gd name="T2" fmla="*/ 5 w 781"/>
                    <a:gd name="T3" fmla="*/ 0 h 134"/>
                    <a:gd name="T4" fmla="*/ 6 w 781"/>
                    <a:gd name="T5" fmla="*/ 2 h 134"/>
                    <a:gd name="T6" fmla="*/ 0 w 781"/>
                    <a:gd name="T7" fmla="*/ 2 h 134"/>
                    <a:gd name="T8" fmla="*/ 0 w 781"/>
                    <a:gd name="T9" fmla="*/ 0 h 1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1"/>
                    <a:gd name="T16" fmla="*/ 0 h 134"/>
                    <a:gd name="T17" fmla="*/ 781 w 781"/>
                    <a:gd name="T18" fmla="*/ 134 h 1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1" h="134">
                      <a:moveTo>
                        <a:pt x="106" y="0"/>
                      </a:moveTo>
                      <a:lnTo>
                        <a:pt x="745" y="0"/>
                      </a:lnTo>
                      <a:lnTo>
                        <a:pt x="781" y="134"/>
                      </a:lnTo>
                      <a:lnTo>
                        <a:pt x="0" y="134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93" name="Freeform 55"/>
                <p:cNvSpPr>
                  <a:spLocks/>
                </p:cNvSpPr>
                <p:nvPr/>
              </p:nvSpPr>
              <p:spPr bwMode="auto">
                <a:xfrm>
                  <a:off x="1103" y="898"/>
                  <a:ext cx="119" cy="68"/>
                </a:xfrm>
                <a:custGeom>
                  <a:avLst/>
                  <a:gdLst>
                    <a:gd name="T0" fmla="*/ 0 w 236"/>
                    <a:gd name="T1" fmla="*/ 0 h 134"/>
                    <a:gd name="T2" fmla="*/ 2 w 236"/>
                    <a:gd name="T3" fmla="*/ 0 h 134"/>
                    <a:gd name="T4" fmla="*/ 2 w 236"/>
                    <a:gd name="T5" fmla="*/ 2 h 134"/>
                    <a:gd name="T6" fmla="*/ 1 w 236"/>
                    <a:gd name="T7" fmla="*/ 2 h 134"/>
                    <a:gd name="T8" fmla="*/ 0 w 236"/>
                    <a:gd name="T9" fmla="*/ 0 h 1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6"/>
                    <a:gd name="T16" fmla="*/ 0 h 134"/>
                    <a:gd name="T17" fmla="*/ 236 w 236"/>
                    <a:gd name="T18" fmla="*/ 134 h 1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6" h="134">
                      <a:moveTo>
                        <a:pt x="0" y="0"/>
                      </a:moveTo>
                      <a:lnTo>
                        <a:pt x="140" y="0"/>
                      </a:lnTo>
                      <a:lnTo>
                        <a:pt x="236" y="134"/>
                      </a:lnTo>
                      <a:lnTo>
                        <a:pt x="44" y="1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1288" name="Rectangle 56"/>
              <p:cNvSpPr>
                <a:spLocks noChangeArrowheads="1"/>
              </p:cNvSpPr>
              <p:nvPr/>
            </p:nvSpPr>
            <p:spPr bwMode="auto">
              <a:xfrm>
                <a:off x="801" y="619"/>
                <a:ext cx="321" cy="254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1289" name="Rectangle 57"/>
              <p:cNvSpPr>
                <a:spLocks noChangeArrowheads="1"/>
              </p:cNvSpPr>
              <p:nvPr/>
            </p:nvSpPr>
            <p:spPr bwMode="auto">
              <a:xfrm>
                <a:off x="846" y="654"/>
                <a:ext cx="231" cy="175"/>
              </a:xfrm>
              <a:prstGeom prst="rect">
                <a:avLst/>
              </a:prstGeom>
              <a:solidFill>
                <a:srgbClr val="114FFB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1290" name="Rectangle 58"/>
              <p:cNvSpPr>
                <a:spLocks noChangeArrowheads="1"/>
              </p:cNvSpPr>
              <p:nvPr/>
            </p:nvSpPr>
            <p:spPr bwMode="auto">
              <a:xfrm>
                <a:off x="1049" y="844"/>
                <a:ext cx="29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</p:grpSp>
        <p:sp>
          <p:nvSpPr>
            <p:cNvPr id="51280" name="Rectangle 59"/>
            <p:cNvSpPr>
              <a:spLocks noChangeArrowheads="1"/>
            </p:cNvSpPr>
            <p:nvPr/>
          </p:nvSpPr>
          <p:spPr bwMode="auto">
            <a:xfrm>
              <a:off x="1260" y="455"/>
              <a:ext cx="164" cy="502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51281" name="Rectangle 60"/>
            <p:cNvSpPr>
              <a:spLocks noChangeArrowheads="1"/>
            </p:cNvSpPr>
            <p:nvPr/>
          </p:nvSpPr>
          <p:spPr bwMode="auto">
            <a:xfrm>
              <a:off x="1302" y="500"/>
              <a:ext cx="99" cy="143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51282" name="Rectangle 61"/>
            <p:cNvSpPr>
              <a:spLocks noChangeArrowheads="1"/>
            </p:cNvSpPr>
            <p:nvPr/>
          </p:nvSpPr>
          <p:spPr bwMode="auto">
            <a:xfrm>
              <a:off x="1398" y="642"/>
              <a:ext cx="6" cy="3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51283" name="Rectangle 62"/>
            <p:cNvSpPr>
              <a:spLocks noChangeArrowheads="1"/>
            </p:cNvSpPr>
            <p:nvPr/>
          </p:nvSpPr>
          <p:spPr bwMode="auto">
            <a:xfrm>
              <a:off x="1313" y="539"/>
              <a:ext cx="29" cy="6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51284" name="Rectangle 63"/>
            <p:cNvSpPr>
              <a:spLocks noChangeArrowheads="1"/>
            </p:cNvSpPr>
            <p:nvPr/>
          </p:nvSpPr>
          <p:spPr bwMode="auto">
            <a:xfrm>
              <a:off x="1324" y="501"/>
              <a:ext cx="7" cy="14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51285" name="Rectangle 64"/>
            <p:cNvSpPr>
              <a:spLocks noChangeArrowheads="1"/>
            </p:cNvSpPr>
            <p:nvPr/>
          </p:nvSpPr>
          <p:spPr bwMode="auto">
            <a:xfrm>
              <a:off x="1381" y="528"/>
              <a:ext cx="17" cy="3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51286" name="Rectangle 65"/>
            <p:cNvSpPr>
              <a:spLocks noChangeArrowheads="1"/>
            </p:cNvSpPr>
            <p:nvPr/>
          </p:nvSpPr>
          <p:spPr bwMode="auto">
            <a:xfrm>
              <a:off x="1381" y="584"/>
              <a:ext cx="17" cy="3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</p:grpSp>
      <p:sp>
        <p:nvSpPr>
          <p:cNvPr id="51206" name="Line 66"/>
          <p:cNvSpPr>
            <a:spLocks noChangeShapeType="1"/>
          </p:cNvSpPr>
          <p:nvPr/>
        </p:nvSpPr>
        <p:spPr bwMode="auto">
          <a:xfrm>
            <a:off x="4181475" y="193992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Line 67"/>
          <p:cNvSpPr>
            <a:spLocks noChangeShapeType="1"/>
          </p:cNvSpPr>
          <p:nvPr/>
        </p:nvSpPr>
        <p:spPr bwMode="auto">
          <a:xfrm>
            <a:off x="4714875" y="239712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Rectangle 68"/>
          <p:cNvSpPr>
            <a:spLocks noChangeArrowheads="1"/>
          </p:cNvSpPr>
          <p:nvPr/>
        </p:nvSpPr>
        <p:spPr bwMode="auto">
          <a:xfrm>
            <a:off x="4867275" y="1635125"/>
            <a:ext cx="838200" cy="381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1209" name="Line 69"/>
          <p:cNvSpPr>
            <a:spLocks noChangeShapeType="1"/>
          </p:cNvSpPr>
          <p:nvPr/>
        </p:nvSpPr>
        <p:spPr bwMode="auto">
          <a:xfrm>
            <a:off x="5324475" y="201612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10" name="Group 70"/>
          <p:cNvGrpSpPr>
            <a:grpSpLocks/>
          </p:cNvGrpSpPr>
          <p:nvPr/>
        </p:nvGrpSpPr>
        <p:grpSpPr bwMode="auto">
          <a:xfrm>
            <a:off x="8601076" y="1406525"/>
            <a:ext cx="771525" cy="685800"/>
            <a:chOff x="2715" y="1368"/>
            <a:chExt cx="587" cy="521"/>
          </a:xfrm>
        </p:grpSpPr>
        <p:grpSp>
          <p:nvGrpSpPr>
            <p:cNvPr id="51263" name="Group 71"/>
            <p:cNvGrpSpPr>
              <a:grpSpLocks/>
            </p:cNvGrpSpPr>
            <p:nvPr/>
          </p:nvGrpSpPr>
          <p:grpSpPr bwMode="auto">
            <a:xfrm>
              <a:off x="2737" y="1694"/>
              <a:ext cx="541" cy="165"/>
              <a:chOff x="2737" y="1694"/>
              <a:chExt cx="541" cy="165"/>
            </a:xfrm>
          </p:grpSpPr>
          <p:sp>
            <p:nvSpPr>
              <p:cNvPr id="51276" name="Rectangle 72"/>
              <p:cNvSpPr>
                <a:spLocks noChangeArrowheads="1"/>
              </p:cNvSpPr>
              <p:nvPr/>
            </p:nvSpPr>
            <p:spPr bwMode="auto">
              <a:xfrm>
                <a:off x="2737" y="1694"/>
                <a:ext cx="541" cy="165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1277" name="Rectangle 73"/>
              <p:cNvSpPr>
                <a:spLocks noChangeArrowheads="1"/>
              </p:cNvSpPr>
              <p:nvPr/>
            </p:nvSpPr>
            <p:spPr bwMode="auto">
              <a:xfrm>
                <a:off x="3038" y="1722"/>
                <a:ext cx="187" cy="76"/>
              </a:xfrm>
              <a:prstGeom prst="rect">
                <a:avLst/>
              </a:prstGeom>
              <a:solidFill>
                <a:srgbClr val="80808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</p:grpSp>
        <p:grpSp>
          <p:nvGrpSpPr>
            <p:cNvPr id="51264" name="Group 74"/>
            <p:cNvGrpSpPr>
              <a:grpSpLocks/>
            </p:cNvGrpSpPr>
            <p:nvPr/>
          </p:nvGrpSpPr>
          <p:grpSpPr bwMode="auto">
            <a:xfrm>
              <a:off x="2715" y="1784"/>
              <a:ext cx="587" cy="105"/>
              <a:chOff x="2715" y="1784"/>
              <a:chExt cx="587" cy="105"/>
            </a:xfrm>
          </p:grpSpPr>
          <p:sp>
            <p:nvSpPr>
              <p:cNvPr id="51273" name="Freeform 75"/>
              <p:cNvSpPr>
                <a:spLocks/>
              </p:cNvSpPr>
              <p:nvPr/>
            </p:nvSpPr>
            <p:spPr bwMode="auto">
              <a:xfrm>
                <a:off x="2715" y="1784"/>
                <a:ext cx="587" cy="105"/>
              </a:xfrm>
              <a:custGeom>
                <a:avLst/>
                <a:gdLst>
                  <a:gd name="T0" fmla="*/ 1 w 1175"/>
                  <a:gd name="T1" fmla="*/ 0 h 210"/>
                  <a:gd name="T2" fmla="*/ 8 w 1175"/>
                  <a:gd name="T3" fmla="*/ 0 h 210"/>
                  <a:gd name="T4" fmla="*/ 9 w 1175"/>
                  <a:gd name="T5" fmla="*/ 2 h 210"/>
                  <a:gd name="T6" fmla="*/ 9 w 1175"/>
                  <a:gd name="T7" fmla="*/ 2 h 210"/>
                  <a:gd name="T8" fmla="*/ 9 w 1175"/>
                  <a:gd name="T9" fmla="*/ 2 h 210"/>
                  <a:gd name="T10" fmla="*/ 9 w 1175"/>
                  <a:gd name="T11" fmla="*/ 2 h 210"/>
                  <a:gd name="T12" fmla="*/ 0 w 1175"/>
                  <a:gd name="T13" fmla="*/ 2 h 210"/>
                  <a:gd name="T14" fmla="*/ 0 w 1175"/>
                  <a:gd name="T15" fmla="*/ 2 h 210"/>
                  <a:gd name="T16" fmla="*/ 0 w 1175"/>
                  <a:gd name="T17" fmla="*/ 2 h 210"/>
                  <a:gd name="T18" fmla="*/ 0 w 1175"/>
                  <a:gd name="T19" fmla="*/ 2 h 210"/>
                  <a:gd name="T20" fmla="*/ 1 w 1175"/>
                  <a:gd name="T21" fmla="*/ 0 h 2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5"/>
                  <a:gd name="T34" fmla="*/ 0 h 210"/>
                  <a:gd name="T35" fmla="*/ 1175 w 1175"/>
                  <a:gd name="T36" fmla="*/ 210 h 2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5" h="210">
                    <a:moveTo>
                      <a:pt x="147" y="0"/>
                    </a:moveTo>
                    <a:lnTo>
                      <a:pt x="1033" y="0"/>
                    </a:lnTo>
                    <a:lnTo>
                      <a:pt x="1173" y="189"/>
                    </a:lnTo>
                    <a:lnTo>
                      <a:pt x="1175" y="198"/>
                    </a:lnTo>
                    <a:lnTo>
                      <a:pt x="1171" y="206"/>
                    </a:lnTo>
                    <a:lnTo>
                      <a:pt x="1162" y="210"/>
                    </a:lnTo>
                    <a:lnTo>
                      <a:pt x="16" y="210"/>
                    </a:lnTo>
                    <a:lnTo>
                      <a:pt x="7" y="205"/>
                    </a:lnTo>
                    <a:lnTo>
                      <a:pt x="0" y="196"/>
                    </a:lnTo>
                    <a:lnTo>
                      <a:pt x="3" y="186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74" name="Freeform 76"/>
              <p:cNvSpPr>
                <a:spLocks/>
              </p:cNvSpPr>
              <p:nvPr/>
            </p:nvSpPr>
            <p:spPr bwMode="auto">
              <a:xfrm>
                <a:off x="2747" y="1806"/>
                <a:ext cx="391" cy="67"/>
              </a:xfrm>
              <a:custGeom>
                <a:avLst/>
                <a:gdLst>
                  <a:gd name="T0" fmla="*/ 1 w 782"/>
                  <a:gd name="T1" fmla="*/ 0 h 134"/>
                  <a:gd name="T2" fmla="*/ 6 w 782"/>
                  <a:gd name="T3" fmla="*/ 0 h 134"/>
                  <a:gd name="T4" fmla="*/ 7 w 782"/>
                  <a:gd name="T5" fmla="*/ 1 h 134"/>
                  <a:gd name="T6" fmla="*/ 0 w 782"/>
                  <a:gd name="T7" fmla="*/ 1 h 134"/>
                  <a:gd name="T8" fmla="*/ 1 w 782"/>
                  <a:gd name="T9" fmla="*/ 0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2"/>
                  <a:gd name="T16" fmla="*/ 0 h 134"/>
                  <a:gd name="T17" fmla="*/ 782 w 782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2" h="134">
                    <a:moveTo>
                      <a:pt x="105" y="0"/>
                    </a:moveTo>
                    <a:lnTo>
                      <a:pt x="745" y="0"/>
                    </a:lnTo>
                    <a:lnTo>
                      <a:pt x="782" y="134"/>
                    </a:lnTo>
                    <a:lnTo>
                      <a:pt x="0" y="134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75" name="Freeform 77"/>
              <p:cNvSpPr>
                <a:spLocks/>
              </p:cNvSpPr>
              <p:nvPr/>
            </p:nvSpPr>
            <p:spPr bwMode="auto">
              <a:xfrm>
                <a:off x="3150" y="1806"/>
                <a:ext cx="119" cy="67"/>
              </a:xfrm>
              <a:custGeom>
                <a:avLst/>
                <a:gdLst>
                  <a:gd name="T0" fmla="*/ 0 w 238"/>
                  <a:gd name="T1" fmla="*/ 0 h 134"/>
                  <a:gd name="T2" fmla="*/ 2 w 238"/>
                  <a:gd name="T3" fmla="*/ 0 h 134"/>
                  <a:gd name="T4" fmla="*/ 2 w 238"/>
                  <a:gd name="T5" fmla="*/ 1 h 134"/>
                  <a:gd name="T6" fmla="*/ 1 w 238"/>
                  <a:gd name="T7" fmla="*/ 1 h 134"/>
                  <a:gd name="T8" fmla="*/ 0 w 238"/>
                  <a:gd name="T9" fmla="*/ 0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8"/>
                  <a:gd name="T16" fmla="*/ 0 h 134"/>
                  <a:gd name="T17" fmla="*/ 238 w 238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8" h="134">
                    <a:moveTo>
                      <a:pt x="0" y="0"/>
                    </a:moveTo>
                    <a:lnTo>
                      <a:pt x="140" y="0"/>
                    </a:lnTo>
                    <a:lnTo>
                      <a:pt x="238" y="134"/>
                    </a:lnTo>
                    <a:lnTo>
                      <a:pt x="44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265" name="Group 78"/>
            <p:cNvGrpSpPr>
              <a:grpSpLocks/>
            </p:cNvGrpSpPr>
            <p:nvPr/>
          </p:nvGrpSpPr>
          <p:grpSpPr bwMode="auto">
            <a:xfrm>
              <a:off x="2813" y="1368"/>
              <a:ext cx="392" cy="322"/>
              <a:chOff x="2813" y="1368"/>
              <a:chExt cx="392" cy="322"/>
            </a:xfrm>
          </p:grpSpPr>
          <p:sp>
            <p:nvSpPr>
              <p:cNvPr id="51266" name="Rectangle 79"/>
              <p:cNvSpPr>
                <a:spLocks noChangeArrowheads="1"/>
              </p:cNvSpPr>
              <p:nvPr/>
            </p:nvSpPr>
            <p:spPr bwMode="auto">
              <a:xfrm>
                <a:off x="2813" y="1368"/>
                <a:ext cx="392" cy="322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1267" name="Rectangle 80"/>
              <p:cNvSpPr>
                <a:spLocks noChangeArrowheads="1"/>
              </p:cNvSpPr>
              <p:nvPr/>
            </p:nvSpPr>
            <p:spPr bwMode="auto">
              <a:xfrm>
                <a:off x="2838" y="1395"/>
                <a:ext cx="342" cy="272"/>
              </a:xfrm>
              <a:prstGeom prst="rect">
                <a:avLst/>
              </a:prstGeom>
              <a:solidFill>
                <a:srgbClr val="114FFB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1268" name="Rectangle 81"/>
              <p:cNvSpPr>
                <a:spLocks noChangeArrowheads="1"/>
              </p:cNvSpPr>
              <p:nvPr/>
            </p:nvSpPr>
            <p:spPr bwMode="auto">
              <a:xfrm>
                <a:off x="3130" y="1395"/>
                <a:ext cx="48" cy="272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1269" name="Rectangle 82"/>
              <p:cNvSpPr>
                <a:spLocks noChangeArrowheads="1"/>
              </p:cNvSpPr>
              <p:nvPr/>
            </p:nvSpPr>
            <p:spPr bwMode="auto">
              <a:xfrm>
                <a:off x="3141" y="1409"/>
                <a:ext cx="24" cy="19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1270" name="Oval 83"/>
              <p:cNvSpPr>
                <a:spLocks noChangeArrowheads="1"/>
              </p:cNvSpPr>
              <p:nvPr/>
            </p:nvSpPr>
            <p:spPr bwMode="auto">
              <a:xfrm>
                <a:off x="3143" y="1527"/>
                <a:ext cx="19" cy="18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1271" name="Oval 84"/>
              <p:cNvSpPr>
                <a:spLocks noChangeArrowheads="1"/>
              </p:cNvSpPr>
              <p:nvPr/>
            </p:nvSpPr>
            <p:spPr bwMode="auto">
              <a:xfrm>
                <a:off x="3143" y="1576"/>
                <a:ext cx="19" cy="19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1272" name="Oval 85"/>
              <p:cNvSpPr>
                <a:spLocks noChangeArrowheads="1"/>
              </p:cNvSpPr>
              <p:nvPr/>
            </p:nvSpPr>
            <p:spPr bwMode="auto">
              <a:xfrm>
                <a:off x="3143" y="1623"/>
                <a:ext cx="19" cy="18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</p:grpSp>
      </p:grpSp>
      <p:sp>
        <p:nvSpPr>
          <p:cNvPr id="51211" name="Line 86"/>
          <p:cNvSpPr>
            <a:spLocks noChangeShapeType="1"/>
          </p:cNvSpPr>
          <p:nvPr/>
        </p:nvSpPr>
        <p:spPr bwMode="auto">
          <a:xfrm>
            <a:off x="5705475" y="1863725"/>
            <a:ext cx="2895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Text Box 87"/>
          <p:cNvSpPr txBox="1">
            <a:spLocks noChangeArrowheads="1"/>
          </p:cNvSpPr>
          <p:nvPr/>
        </p:nvSpPr>
        <p:spPr bwMode="auto">
          <a:xfrm>
            <a:off x="3327400" y="1920875"/>
            <a:ext cx="603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(1,1)</a:t>
            </a:r>
          </a:p>
        </p:txBody>
      </p:sp>
      <p:sp>
        <p:nvSpPr>
          <p:cNvPr id="51213" name="Text Box 88"/>
          <p:cNvSpPr txBox="1">
            <a:spLocks noChangeArrowheads="1"/>
          </p:cNvSpPr>
          <p:nvPr/>
        </p:nvSpPr>
        <p:spPr bwMode="auto">
          <a:xfrm>
            <a:off x="3983038" y="197485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1214" name="Text Box 89"/>
          <p:cNvSpPr txBox="1">
            <a:spLocks noChangeArrowheads="1"/>
          </p:cNvSpPr>
          <p:nvPr/>
        </p:nvSpPr>
        <p:spPr bwMode="auto">
          <a:xfrm>
            <a:off x="4410075" y="3533775"/>
            <a:ext cx="603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(1,2)</a:t>
            </a:r>
          </a:p>
        </p:txBody>
      </p:sp>
      <p:sp>
        <p:nvSpPr>
          <p:cNvPr id="51215" name="Text Box 90"/>
          <p:cNvSpPr txBox="1">
            <a:spLocks noChangeArrowheads="1"/>
          </p:cNvSpPr>
          <p:nvPr/>
        </p:nvSpPr>
        <p:spPr bwMode="auto">
          <a:xfrm>
            <a:off x="4406900" y="240823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i="1">
                <a:solidFill>
                  <a:schemeClr val="tx1"/>
                </a:solidFill>
              </a:rPr>
              <a:t>w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1216" name="Text Box 91"/>
          <p:cNvSpPr txBox="1">
            <a:spLocks noChangeArrowheads="1"/>
          </p:cNvSpPr>
          <p:nvPr/>
        </p:nvSpPr>
        <p:spPr bwMode="auto">
          <a:xfrm>
            <a:off x="5626100" y="1549400"/>
            <a:ext cx="603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(2,1)</a:t>
            </a:r>
          </a:p>
        </p:txBody>
      </p:sp>
      <p:sp>
        <p:nvSpPr>
          <p:cNvPr id="51217" name="Text Box 92"/>
          <p:cNvSpPr txBox="1">
            <a:spLocks noChangeArrowheads="1"/>
          </p:cNvSpPr>
          <p:nvPr/>
        </p:nvSpPr>
        <p:spPr bwMode="auto">
          <a:xfrm>
            <a:off x="4724401" y="2000250"/>
            <a:ext cx="842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(1,3)   r</a:t>
            </a:r>
          </a:p>
        </p:txBody>
      </p:sp>
      <p:sp>
        <p:nvSpPr>
          <p:cNvPr id="51218" name="Text Box 93"/>
          <p:cNvSpPr txBox="1">
            <a:spLocks noChangeArrowheads="1"/>
          </p:cNvSpPr>
          <p:nvPr/>
        </p:nvSpPr>
        <p:spPr bwMode="auto">
          <a:xfrm>
            <a:off x="8745538" y="2087563"/>
            <a:ext cx="603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(2,2)</a:t>
            </a:r>
          </a:p>
        </p:txBody>
      </p:sp>
      <p:sp>
        <p:nvSpPr>
          <p:cNvPr id="51219" name="Text Box 94"/>
          <p:cNvSpPr txBox="1">
            <a:spLocks noChangeArrowheads="1"/>
          </p:cNvSpPr>
          <p:nvPr/>
        </p:nvSpPr>
        <p:spPr bwMode="auto">
          <a:xfrm>
            <a:off x="6708775" y="1822451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>
                <a:solidFill>
                  <a:schemeClr val="tx1"/>
                </a:solidFill>
              </a:rPr>
              <a:t>PPP</a:t>
            </a:r>
          </a:p>
          <a:p>
            <a:pPr algn="ctr"/>
            <a:r>
              <a:rPr lang="en-US" altLang="en-US" sz="2000">
                <a:solidFill>
                  <a:schemeClr val="tx1"/>
                </a:solidFill>
              </a:rPr>
              <a:t>Netid=2</a:t>
            </a:r>
          </a:p>
        </p:txBody>
      </p:sp>
      <p:sp>
        <p:nvSpPr>
          <p:cNvPr id="51220" name="Text Box 95"/>
          <p:cNvSpPr txBox="1">
            <a:spLocks noChangeArrowheads="1"/>
          </p:cNvSpPr>
          <p:nvPr/>
        </p:nvSpPr>
        <p:spPr bwMode="auto">
          <a:xfrm>
            <a:off x="2809875" y="2549526"/>
            <a:ext cx="1371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>
                <a:solidFill>
                  <a:schemeClr val="tx1"/>
                </a:solidFill>
              </a:rPr>
              <a:t>Ethernet</a:t>
            </a:r>
          </a:p>
          <a:p>
            <a:pPr algn="ctr"/>
            <a:r>
              <a:rPr lang="en-US" altLang="en-US" sz="2000">
                <a:solidFill>
                  <a:schemeClr val="tx1"/>
                </a:solidFill>
              </a:rPr>
              <a:t>(netid=1)</a:t>
            </a:r>
          </a:p>
        </p:txBody>
      </p:sp>
      <p:sp>
        <p:nvSpPr>
          <p:cNvPr id="51221" name="Text Box 100"/>
          <p:cNvSpPr txBox="1">
            <a:spLocks noChangeArrowheads="1"/>
          </p:cNvSpPr>
          <p:nvPr/>
        </p:nvSpPr>
        <p:spPr bwMode="auto">
          <a:xfrm>
            <a:off x="8763000" y="1143000"/>
            <a:ext cx="465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PC</a:t>
            </a:r>
          </a:p>
        </p:txBody>
      </p:sp>
      <p:sp>
        <p:nvSpPr>
          <p:cNvPr id="51222" name="Text Box 101"/>
          <p:cNvSpPr txBox="1">
            <a:spLocks noChangeArrowheads="1"/>
          </p:cNvSpPr>
          <p:nvPr/>
        </p:nvSpPr>
        <p:spPr bwMode="auto">
          <a:xfrm>
            <a:off x="3241675" y="1171575"/>
            <a:ext cx="782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51223" name="Text Box 102"/>
          <p:cNvSpPr txBox="1">
            <a:spLocks noChangeArrowheads="1"/>
          </p:cNvSpPr>
          <p:nvPr/>
        </p:nvSpPr>
        <p:spPr bwMode="auto">
          <a:xfrm>
            <a:off x="4905375" y="1346200"/>
            <a:ext cx="793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Router</a:t>
            </a:r>
          </a:p>
        </p:txBody>
      </p:sp>
      <p:sp>
        <p:nvSpPr>
          <p:cNvPr id="51224" name="Text Box 103"/>
          <p:cNvSpPr txBox="1">
            <a:spLocks noChangeArrowheads="1"/>
          </p:cNvSpPr>
          <p:nvPr/>
        </p:nvSpPr>
        <p:spPr bwMode="auto">
          <a:xfrm>
            <a:off x="5248275" y="2897188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Workstation</a:t>
            </a:r>
          </a:p>
        </p:txBody>
      </p:sp>
      <p:graphicFrame>
        <p:nvGraphicFramePr>
          <p:cNvPr id="502007" name="Group 247"/>
          <p:cNvGraphicFramePr>
            <a:graphicFrameLocks noGrp="1"/>
          </p:cNvGraphicFramePr>
          <p:nvPr>
            <p:ph idx="1"/>
          </p:nvPr>
        </p:nvGraphicFramePr>
        <p:xfrm>
          <a:off x="2819400" y="4038600"/>
          <a:ext cx="6629400" cy="2622550"/>
        </p:xfrm>
        <a:graphic>
          <a:graphicData uri="http://schemas.openxmlformats.org/drawingml/2006/table">
            <a:tbl>
              <a:tblPr/>
              <a:tblGrid>
                <a:gridCol w="165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netid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hostid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Physical address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server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workstation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router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router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PC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1262" name="Text Box 246"/>
          <p:cNvSpPr txBox="1">
            <a:spLocks noChangeArrowheads="1"/>
          </p:cNvSpPr>
          <p:nvPr/>
        </p:nvSpPr>
        <p:spPr bwMode="auto">
          <a:xfrm>
            <a:off x="6934200" y="2667001"/>
            <a:ext cx="3219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</a:rPr>
              <a:t>*PPP does not use addresses</a:t>
            </a:r>
          </a:p>
        </p:txBody>
      </p:sp>
    </p:spTree>
    <p:extLst>
      <p:ext uri="{BB962C8B-B14F-4D97-AF65-F5344CB8AC3E}">
        <p14:creationId xmlns:p14="http://schemas.microsoft.com/office/powerpoint/2010/main" val="142813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Encapsulation</a:t>
            </a:r>
          </a:p>
        </p:txBody>
      </p:sp>
      <p:sp>
        <p:nvSpPr>
          <p:cNvPr id="52227" name="Rectangle 12"/>
          <p:cNvSpPr>
            <a:spLocks noChangeArrowheads="1"/>
          </p:cNvSpPr>
          <p:nvPr/>
        </p:nvSpPr>
        <p:spPr bwMode="auto">
          <a:xfrm>
            <a:off x="530941" y="4953001"/>
            <a:ext cx="1094330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692150" indent="-347663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 dirty="0">
                <a:solidFill>
                  <a:schemeClr val="tx1"/>
                </a:solidFill>
              </a:rPr>
              <a:t>Ethernet header contains: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 dirty="0">
                <a:solidFill>
                  <a:schemeClr val="tx1"/>
                </a:solidFill>
              </a:rPr>
              <a:t>source and destination physical addresses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 dirty="0">
                <a:solidFill>
                  <a:schemeClr val="tx1"/>
                </a:solidFill>
              </a:rPr>
              <a:t>network protocol type (e.g. IP)</a:t>
            </a:r>
          </a:p>
        </p:txBody>
      </p:sp>
      <p:sp>
        <p:nvSpPr>
          <p:cNvPr id="52228" name="AutoShape 21"/>
          <p:cNvSpPr>
            <a:spLocks noChangeArrowheads="1"/>
          </p:cNvSpPr>
          <p:nvPr/>
        </p:nvSpPr>
        <p:spPr bwMode="auto">
          <a:xfrm>
            <a:off x="6324601" y="3200400"/>
            <a:ext cx="201613" cy="382588"/>
          </a:xfrm>
          <a:prstGeom prst="downArrow">
            <a:avLst>
              <a:gd name="adj1" fmla="val 50000"/>
              <a:gd name="adj2" fmla="val 47441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grpSp>
        <p:nvGrpSpPr>
          <p:cNvPr id="52229" name="Group 41"/>
          <p:cNvGrpSpPr>
            <a:grpSpLocks/>
          </p:cNvGrpSpPr>
          <p:nvPr/>
        </p:nvGrpSpPr>
        <p:grpSpPr bwMode="auto">
          <a:xfrm>
            <a:off x="4495800" y="2362201"/>
            <a:ext cx="3911600" cy="619125"/>
            <a:chOff x="1872" y="1488"/>
            <a:chExt cx="2464" cy="390"/>
          </a:xfrm>
        </p:grpSpPr>
        <p:sp>
          <p:nvSpPr>
            <p:cNvPr id="52239" name="Rectangle 23"/>
            <p:cNvSpPr>
              <a:spLocks noChangeArrowheads="1"/>
            </p:cNvSpPr>
            <p:nvPr/>
          </p:nvSpPr>
          <p:spPr bwMode="auto">
            <a:xfrm>
              <a:off x="1872" y="1488"/>
              <a:ext cx="592" cy="39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700" dirty="0">
                  <a:solidFill>
                    <a:schemeClr val="tx1"/>
                  </a:solidFill>
                </a:rPr>
                <a:t>IP header</a:t>
              </a:r>
            </a:p>
          </p:txBody>
        </p:sp>
        <p:grpSp>
          <p:nvGrpSpPr>
            <p:cNvPr id="52240" name="Group 26"/>
            <p:cNvGrpSpPr>
              <a:grpSpLocks/>
            </p:cNvGrpSpPr>
            <p:nvPr/>
          </p:nvGrpSpPr>
          <p:grpSpPr bwMode="auto">
            <a:xfrm>
              <a:off x="2448" y="1488"/>
              <a:ext cx="1888" cy="390"/>
              <a:chOff x="2928" y="336"/>
              <a:chExt cx="1312" cy="390"/>
            </a:xfrm>
          </p:grpSpPr>
          <p:sp>
            <p:nvSpPr>
              <p:cNvPr id="52241" name="Rectangle 27"/>
              <p:cNvSpPr>
                <a:spLocks noChangeArrowheads="1"/>
              </p:cNvSpPr>
              <p:nvPr/>
            </p:nvSpPr>
            <p:spPr bwMode="auto">
              <a:xfrm>
                <a:off x="2928" y="336"/>
                <a:ext cx="1312" cy="39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 sz="1700">
                  <a:solidFill>
                    <a:schemeClr val="bg1"/>
                  </a:solidFill>
                </a:endParaRPr>
              </a:p>
              <a:p>
                <a:pPr algn="ctr"/>
                <a:endParaRPr lang="en-US" altLang="en-US" sz="1700">
                  <a:solidFill>
                    <a:schemeClr val="bg1"/>
                  </a:solidFill>
                </a:endParaRPr>
              </a:p>
            </p:txBody>
          </p:sp>
          <p:sp>
            <p:nvSpPr>
              <p:cNvPr id="52242" name="Text Box 28"/>
              <p:cNvSpPr txBox="1">
                <a:spLocks noChangeArrowheads="1"/>
              </p:cNvSpPr>
              <p:nvPr/>
            </p:nvSpPr>
            <p:spPr bwMode="auto">
              <a:xfrm>
                <a:off x="2976" y="432"/>
                <a:ext cx="117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solidFill>
                      <a:schemeClr val="bg1"/>
                    </a:solidFill>
                  </a:rPr>
                  <a:t>           IP Payload</a:t>
                </a:r>
              </a:p>
            </p:txBody>
          </p:sp>
        </p:grpSp>
      </p:grpSp>
      <p:grpSp>
        <p:nvGrpSpPr>
          <p:cNvPr id="52230" name="Group 47"/>
          <p:cNvGrpSpPr>
            <a:grpSpLocks/>
          </p:cNvGrpSpPr>
          <p:nvPr/>
        </p:nvGrpSpPr>
        <p:grpSpPr bwMode="auto">
          <a:xfrm>
            <a:off x="3352800" y="3657601"/>
            <a:ext cx="5791200" cy="619125"/>
            <a:chOff x="1152" y="2304"/>
            <a:chExt cx="3648" cy="390"/>
          </a:xfrm>
        </p:grpSpPr>
        <p:sp>
          <p:nvSpPr>
            <p:cNvPr id="52231" name="Rectangle 30"/>
            <p:cNvSpPr>
              <a:spLocks noChangeArrowheads="1"/>
            </p:cNvSpPr>
            <p:nvPr/>
          </p:nvSpPr>
          <p:spPr bwMode="auto">
            <a:xfrm>
              <a:off x="1152" y="2304"/>
              <a:ext cx="720" cy="390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700" dirty="0">
                  <a:solidFill>
                    <a:schemeClr val="tx1"/>
                  </a:solidFill>
                </a:rPr>
                <a:t>Ethernet header</a:t>
              </a:r>
            </a:p>
          </p:txBody>
        </p:sp>
        <p:sp>
          <p:nvSpPr>
            <p:cNvPr id="52232" name="Rectangle 39"/>
            <p:cNvSpPr>
              <a:spLocks noChangeArrowheads="1"/>
            </p:cNvSpPr>
            <p:nvPr/>
          </p:nvSpPr>
          <p:spPr bwMode="auto">
            <a:xfrm>
              <a:off x="4320" y="2304"/>
              <a:ext cx="480" cy="390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1700">
                <a:solidFill>
                  <a:schemeClr val="bg1"/>
                </a:solidFill>
              </a:endParaRPr>
            </a:p>
            <a:p>
              <a:pPr algn="ctr"/>
              <a:endParaRPr lang="en-US" altLang="en-US" sz="1700">
                <a:solidFill>
                  <a:schemeClr val="bg1"/>
                </a:solidFill>
              </a:endParaRPr>
            </a:p>
          </p:txBody>
        </p:sp>
        <p:sp>
          <p:nvSpPr>
            <p:cNvPr id="52233" name="Text Box 40"/>
            <p:cNvSpPr txBox="1">
              <a:spLocks noChangeArrowheads="1"/>
            </p:cNvSpPr>
            <p:nvPr/>
          </p:nvSpPr>
          <p:spPr bwMode="auto">
            <a:xfrm>
              <a:off x="4348" y="2375"/>
              <a:ext cx="404" cy="23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chemeClr val="tx1"/>
                  </a:solidFill>
                </a:rPr>
                <a:t>FCS</a:t>
              </a:r>
            </a:p>
          </p:txBody>
        </p:sp>
        <p:grpSp>
          <p:nvGrpSpPr>
            <p:cNvPr id="52234" name="Group 42"/>
            <p:cNvGrpSpPr>
              <a:grpSpLocks/>
            </p:cNvGrpSpPr>
            <p:nvPr/>
          </p:nvGrpSpPr>
          <p:grpSpPr bwMode="auto">
            <a:xfrm>
              <a:off x="1872" y="2304"/>
              <a:ext cx="2464" cy="390"/>
              <a:chOff x="1872" y="1488"/>
              <a:chExt cx="2464" cy="390"/>
            </a:xfrm>
          </p:grpSpPr>
          <p:sp>
            <p:nvSpPr>
              <p:cNvPr id="52235" name="Rectangle 43"/>
              <p:cNvSpPr>
                <a:spLocks noChangeArrowheads="1"/>
              </p:cNvSpPr>
              <p:nvPr/>
            </p:nvSpPr>
            <p:spPr bwMode="auto">
              <a:xfrm>
                <a:off x="1872" y="1488"/>
                <a:ext cx="592" cy="390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700" dirty="0">
                    <a:solidFill>
                      <a:schemeClr val="tx1"/>
                    </a:solidFill>
                  </a:rPr>
                  <a:t>IP header</a:t>
                </a:r>
              </a:p>
            </p:txBody>
          </p:sp>
          <p:grpSp>
            <p:nvGrpSpPr>
              <p:cNvPr id="52236" name="Group 44"/>
              <p:cNvGrpSpPr>
                <a:grpSpLocks/>
              </p:cNvGrpSpPr>
              <p:nvPr/>
            </p:nvGrpSpPr>
            <p:grpSpPr bwMode="auto">
              <a:xfrm>
                <a:off x="2448" y="1488"/>
                <a:ext cx="1888" cy="390"/>
                <a:chOff x="2928" y="336"/>
                <a:chExt cx="1312" cy="390"/>
              </a:xfrm>
            </p:grpSpPr>
            <p:sp>
              <p:nvSpPr>
                <p:cNvPr id="52237" name="Rectangle 45"/>
                <p:cNvSpPr>
                  <a:spLocks noChangeArrowheads="1"/>
                </p:cNvSpPr>
                <p:nvPr/>
              </p:nvSpPr>
              <p:spPr bwMode="auto">
                <a:xfrm>
                  <a:off x="2928" y="336"/>
                  <a:ext cx="1312" cy="390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90488" tIns="44450" rIns="90488" bIns="44450">
                  <a:spAutoFit/>
                </a:bodyPr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1700">
                    <a:solidFill>
                      <a:schemeClr val="bg1"/>
                    </a:solidFill>
                  </a:endParaRPr>
                </a:p>
                <a:p>
                  <a:pPr algn="ctr"/>
                  <a:endParaRPr lang="en-US" altLang="en-US" sz="17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238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2976" y="432"/>
                  <a:ext cx="117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000">
                      <a:solidFill>
                        <a:schemeClr val="bg1"/>
                      </a:solidFill>
                    </a:rPr>
                    <a:t>           IP Payload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4515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Freeform 2"/>
          <p:cNvSpPr>
            <a:spLocks/>
          </p:cNvSpPr>
          <p:nvPr/>
        </p:nvSpPr>
        <p:spPr bwMode="auto">
          <a:xfrm>
            <a:off x="3721100" y="2286000"/>
            <a:ext cx="1752600" cy="1295400"/>
          </a:xfrm>
          <a:custGeom>
            <a:avLst/>
            <a:gdLst>
              <a:gd name="T0" fmla="*/ 2147483646 w 1104"/>
              <a:gd name="T1" fmla="*/ 2147483646 h 816"/>
              <a:gd name="T2" fmla="*/ 2147483646 w 1104"/>
              <a:gd name="T3" fmla="*/ 2147483646 h 816"/>
              <a:gd name="T4" fmla="*/ 2147483646 w 1104"/>
              <a:gd name="T5" fmla="*/ 2147483646 h 816"/>
              <a:gd name="T6" fmla="*/ 2147483646 w 1104"/>
              <a:gd name="T7" fmla="*/ 0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1104"/>
              <a:gd name="T13" fmla="*/ 0 h 816"/>
              <a:gd name="T14" fmla="*/ 1104 w 1104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4" h="816">
                <a:moveTo>
                  <a:pt x="968" y="816"/>
                </a:moveTo>
                <a:cubicBezTo>
                  <a:pt x="1036" y="640"/>
                  <a:pt x="1104" y="464"/>
                  <a:pt x="968" y="384"/>
                </a:cubicBezTo>
                <a:cubicBezTo>
                  <a:pt x="832" y="304"/>
                  <a:pt x="304" y="400"/>
                  <a:pt x="152" y="336"/>
                </a:cubicBezTo>
                <a:cubicBezTo>
                  <a:pt x="0" y="272"/>
                  <a:pt x="28" y="136"/>
                  <a:pt x="56" y="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IP packet from workstation to server</a:t>
            </a:r>
          </a:p>
        </p:txBody>
      </p:sp>
      <p:sp>
        <p:nvSpPr>
          <p:cNvPr id="6993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599" y="4267200"/>
            <a:ext cx="11100619" cy="2286000"/>
          </a:xfrm>
        </p:spPr>
        <p:txBody>
          <a:bodyPr>
            <a:normAutofit/>
          </a:bodyPr>
          <a:lstStyle/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1900" dirty="0"/>
              <a:t>IP packet has (1,2) IP address for source and (1,1) IP address for destination</a:t>
            </a:r>
          </a:p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1900" dirty="0"/>
              <a:t>IP table at workstation indicates (1,1) connected to same network, so IP packet is encapsulated in Ethernet frame with addresses w and s</a:t>
            </a:r>
          </a:p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1900" dirty="0"/>
              <a:t>Ethernet frame is broadcast by workstation NIC and captured by server NIC</a:t>
            </a:r>
          </a:p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1900" dirty="0"/>
              <a:t>NIC examines protocol type field and then delivers packet to its IP layer</a:t>
            </a:r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>
            <a:off x="3200400" y="2625725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254" name="Group 6"/>
          <p:cNvGrpSpPr>
            <a:grpSpLocks/>
          </p:cNvGrpSpPr>
          <p:nvPr/>
        </p:nvGrpSpPr>
        <p:grpSpPr bwMode="auto">
          <a:xfrm>
            <a:off x="4267201" y="3006725"/>
            <a:ext cx="771525" cy="685800"/>
            <a:chOff x="2715" y="1368"/>
            <a:chExt cx="587" cy="521"/>
          </a:xfrm>
        </p:grpSpPr>
        <p:grpSp>
          <p:nvGrpSpPr>
            <p:cNvPr id="53309" name="Group 7"/>
            <p:cNvGrpSpPr>
              <a:grpSpLocks/>
            </p:cNvGrpSpPr>
            <p:nvPr/>
          </p:nvGrpSpPr>
          <p:grpSpPr bwMode="auto">
            <a:xfrm>
              <a:off x="2737" y="1694"/>
              <a:ext cx="541" cy="165"/>
              <a:chOff x="2737" y="1694"/>
              <a:chExt cx="541" cy="165"/>
            </a:xfrm>
          </p:grpSpPr>
          <p:sp>
            <p:nvSpPr>
              <p:cNvPr id="53322" name="Rectangle 8"/>
              <p:cNvSpPr>
                <a:spLocks noChangeArrowheads="1"/>
              </p:cNvSpPr>
              <p:nvPr/>
            </p:nvSpPr>
            <p:spPr bwMode="auto">
              <a:xfrm>
                <a:off x="2737" y="1694"/>
                <a:ext cx="541" cy="165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3323" name="Rectangle 9"/>
              <p:cNvSpPr>
                <a:spLocks noChangeArrowheads="1"/>
              </p:cNvSpPr>
              <p:nvPr/>
            </p:nvSpPr>
            <p:spPr bwMode="auto">
              <a:xfrm>
                <a:off x="3038" y="1722"/>
                <a:ext cx="187" cy="76"/>
              </a:xfrm>
              <a:prstGeom prst="rect">
                <a:avLst/>
              </a:prstGeom>
              <a:solidFill>
                <a:srgbClr val="80808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</p:grpSp>
        <p:grpSp>
          <p:nvGrpSpPr>
            <p:cNvPr id="53310" name="Group 10"/>
            <p:cNvGrpSpPr>
              <a:grpSpLocks/>
            </p:cNvGrpSpPr>
            <p:nvPr/>
          </p:nvGrpSpPr>
          <p:grpSpPr bwMode="auto">
            <a:xfrm>
              <a:off x="2715" y="1784"/>
              <a:ext cx="587" cy="105"/>
              <a:chOff x="2715" y="1784"/>
              <a:chExt cx="587" cy="105"/>
            </a:xfrm>
          </p:grpSpPr>
          <p:sp>
            <p:nvSpPr>
              <p:cNvPr id="53319" name="Freeform 11"/>
              <p:cNvSpPr>
                <a:spLocks/>
              </p:cNvSpPr>
              <p:nvPr/>
            </p:nvSpPr>
            <p:spPr bwMode="auto">
              <a:xfrm>
                <a:off x="2715" y="1784"/>
                <a:ext cx="587" cy="105"/>
              </a:xfrm>
              <a:custGeom>
                <a:avLst/>
                <a:gdLst>
                  <a:gd name="T0" fmla="*/ 1 w 1175"/>
                  <a:gd name="T1" fmla="*/ 0 h 210"/>
                  <a:gd name="T2" fmla="*/ 8 w 1175"/>
                  <a:gd name="T3" fmla="*/ 0 h 210"/>
                  <a:gd name="T4" fmla="*/ 9 w 1175"/>
                  <a:gd name="T5" fmla="*/ 2 h 210"/>
                  <a:gd name="T6" fmla="*/ 9 w 1175"/>
                  <a:gd name="T7" fmla="*/ 2 h 210"/>
                  <a:gd name="T8" fmla="*/ 9 w 1175"/>
                  <a:gd name="T9" fmla="*/ 2 h 210"/>
                  <a:gd name="T10" fmla="*/ 9 w 1175"/>
                  <a:gd name="T11" fmla="*/ 2 h 210"/>
                  <a:gd name="T12" fmla="*/ 0 w 1175"/>
                  <a:gd name="T13" fmla="*/ 2 h 210"/>
                  <a:gd name="T14" fmla="*/ 0 w 1175"/>
                  <a:gd name="T15" fmla="*/ 2 h 210"/>
                  <a:gd name="T16" fmla="*/ 0 w 1175"/>
                  <a:gd name="T17" fmla="*/ 2 h 210"/>
                  <a:gd name="T18" fmla="*/ 0 w 1175"/>
                  <a:gd name="T19" fmla="*/ 2 h 210"/>
                  <a:gd name="T20" fmla="*/ 1 w 1175"/>
                  <a:gd name="T21" fmla="*/ 0 h 2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5"/>
                  <a:gd name="T34" fmla="*/ 0 h 210"/>
                  <a:gd name="T35" fmla="*/ 1175 w 1175"/>
                  <a:gd name="T36" fmla="*/ 210 h 2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5" h="210">
                    <a:moveTo>
                      <a:pt x="147" y="0"/>
                    </a:moveTo>
                    <a:lnTo>
                      <a:pt x="1033" y="0"/>
                    </a:lnTo>
                    <a:lnTo>
                      <a:pt x="1173" y="189"/>
                    </a:lnTo>
                    <a:lnTo>
                      <a:pt x="1175" y="198"/>
                    </a:lnTo>
                    <a:lnTo>
                      <a:pt x="1171" y="206"/>
                    </a:lnTo>
                    <a:lnTo>
                      <a:pt x="1162" y="210"/>
                    </a:lnTo>
                    <a:lnTo>
                      <a:pt x="16" y="210"/>
                    </a:lnTo>
                    <a:lnTo>
                      <a:pt x="7" y="205"/>
                    </a:lnTo>
                    <a:lnTo>
                      <a:pt x="0" y="196"/>
                    </a:lnTo>
                    <a:lnTo>
                      <a:pt x="3" y="186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20" name="Freeform 12"/>
              <p:cNvSpPr>
                <a:spLocks/>
              </p:cNvSpPr>
              <p:nvPr/>
            </p:nvSpPr>
            <p:spPr bwMode="auto">
              <a:xfrm>
                <a:off x="2747" y="1806"/>
                <a:ext cx="391" cy="67"/>
              </a:xfrm>
              <a:custGeom>
                <a:avLst/>
                <a:gdLst>
                  <a:gd name="T0" fmla="*/ 1 w 782"/>
                  <a:gd name="T1" fmla="*/ 0 h 134"/>
                  <a:gd name="T2" fmla="*/ 6 w 782"/>
                  <a:gd name="T3" fmla="*/ 0 h 134"/>
                  <a:gd name="T4" fmla="*/ 7 w 782"/>
                  <a:gd name="T5" fmla="*/ 1 h 134"/>
                  <a:gd name="T6" fmla="*/ 0 w 782"/>
                  <a:gd name="T7" fmla="*/ 1 h 134"/>
                  <a:gd name="T8" fmla="*/ 1 w 782"/>
                  <a:gd name="T9" fmla="*/ 0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2"/>
                  <a:gd name="T16" fmla="*/ 0 h 134"/>
                  <a:gd name="T17" fmla="*/ 782 w 782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2" h="134">
                    <a:moveTo>
                      <a:pt x="105" y="0"/>
                    </a:moveTo>
                    <a:lnTo>
                      <a:pt x="745" y="0"/>
                    </a:lnTo>
                    <a:lnTo>
                      <a:pt x="782" y="134"/>
                    </a:lnTo>
                    <a:lnTo>
                      <a:pt x="0" y="134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21" name="Freeform 13"/>
              <p:cNvSpPr>
                <a:spLocks/>
              </p:cNvSpPr>
              <p:nvPr/>
            </p:nvSpPr>
            <p:spPr bwMode="auto">
              <a:xfrm>
                <a:off x="3150" y="1806"/>
                <a:ext cx="119" cy="67"/>
              </a:xfrm>
              <a:custGeom>
                <a:avLst/>
                <a:gdLst>
                  <a:gd name="T0" fmla="*/ 0 w 238"/>
                  <a:gd name="T1" fmla="*/ 0 h 134"/>
                  <a:gd name="T2" fmla="*/ 2 w 238"/>
                  <a:gd name="T3" fmla="*/ 0 h 134"/>
                  <a:gd name="T4" fmla="*/ 2 w 238"/>
                  <a:gd name="T5" fmla="*/ 1 h 134"/>
                  <a:gd name="T6" fmla="*/ 1 w 238"/>
                  <a:gd name="T7" fmla="*/ 1 h 134"/>
                  <a:gd name="T8" fmla="*/ 0 w 238"/>
                  <a:gd name="T9" fmla="*/ 0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8"/>
                  <a:gd name="T16" fmla="*/ 0 h 134"/>
                  <a:gd name="T17" fmla="*/ 238 w 238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8" h="134">
                    <a:moveTo>
                      <a:pt x="0" y="0"/>
                    </a:moveTo>
                    <a:lnTo>
                      <a:pt x="140" y="0"/>
                    </a:lnTo>
                    <a:lnTo>
                      <a:pt x="238" y="134"/>
                    </a:lnTo>
                    <a:lnTo>
                      <a:pt x="44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311" name="Group 14"/>
            <p:cNvGrpSpPr>
              <a:grpSpLocks/>
            </p:cNvGrpSpPr>
            <p:nvPr/>
          </p:nvGrpSpPr>
          <p:grpSpPr bwMode="auto">
            <a:xfrm>
              <a:off x="2813" y="1368"/>
              <a:ext cx="392" cy="322"/>
              <a:chOff x="2813" y="1368"/>
              <a:chExt cx="392" cy="322"/>
            </a:xfrm>
          </p:grpSpPr>
          <p:sp>
            <p:nvSpPr>
              <p:cNvPr id="53312" name="Rectangle 15"/>
              <p:cNvSpPr>
                <a:spLocks noChangeArrowheads="1"/>
              </p:cNvSpPr>
              <p:nvPr/>
            </p:nvSpPr>
            <p:spPr bwMode="auto">
              <a:xfrm>
                <a:off x="2813" y="1368"/>
                <a:ext cx="392" cy="322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3313" name="Rectangle 16"/>
              <p:cNvSpPr>
                <a:spLocks noChangeArrowheads="1"/>
              </p:cNvSpPr>
              <p:nvPr/>
            </p:nvSpPr>
            <p:spPr bwMode="auto">
              <a:xfrm>
                <a:off x="2838" y="1395"/>
                <a:ext cx="342" cy="272"/>
              </a:xfrm>
              <a:prstGeom prst="rect">
                <a:avLst/>
              </a:prstGeom>
              <a:solidFill>
                <a:srgbClr val="114FFB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3314" name="Rectangle 17"/>
              <p:cNvSpPr>
                <a:spLocks noChangeArrowheads="1"/>
              </p:cNvSpPr>
              <p:nvPr/>
            </p:nvSpPr>
            <p:spPr bwMode="auto">
              <a:xfrm>
                <a:off x="3130" y="1395"/>
                <a:ext cx="48" cy="272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3315" name="Rectangle 18"/>
              <p:cNvSpPr>
                <a:spLocks noChangeArrowheads="1"/>
              </p:cNvSpPr>
              <p:nvPr/>
            </p:nvSpPr>
            <p:spPr bwMode="auto">
              <a:xfrm>
                <a:off x="3141" y="1409"/>
                <a:ext cx="24" cy="19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3316" name="Oval 19"/>
              <p:cNvSpPr>
                <a:spLocks noChangeArrowheads="1"/>
              </p:cNvSpPr>
              <p:nvPr/>
            </p:nvSpPr>
            <p:spPr bwMode="auto">
              <a:xfrm>
                <a:off x="3143" y="1527"/>
                <a:ext cx="19" cy="18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3317" name="Oval 20"/>
              <p:cNvSpPr>
                <a:spLocks noChangeArrowheads="1"/>
              </p:cNvSpPr>
              <p:nvPr/>
            </p:nvSpPr>
            <p:spPr bwMode="auto">
              <a:xfrm>
                <a:off x="3143" y="1576"/>
                <a:ext cx="19" cy="19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3318" name="Oval 21"/>
              <p:cNvSpPr>
                <a:spLocks noChangeArrowheads="1"/>
              </p:cNvSpPr>
              <p:nvPr/>
            </p:nvSpPr>
            <p:spPr bwMode="auto">
              <a:xfrm>
                <a:off x="3143" y="1623"/>
                <a:ext cx="19" cy="18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</p:grpSp>
      </p:grpSp>
      <p:grpSp>
        <p:nvGrpSpPr>
          <p:cNvPr id="53255" name="Group 22"/>
          <p:cNvGrpSpPr>
            <a:grpSpLocks/>
          </p:cNvGrpSpPr>
          <p:nvPr/>
        </p:nvGrpSpPr>
        <p:grpSpPr bwMode="auto">
          <a:xfrm>
            <a:off x="3041650" y="1443039"/>
            <a:ext cx="1073150" cy="725487"/>
            <a:chOff x="668" y="455"/>
            <a:chExt cx="756" cy="526"/>
          </a:xfrm>
        </p:grpSpPr>
        <p:sp>
          <p:nvSpPr>
            <p:cNvPr id="53293" name="Freeform 23"/>
            <p:cNvSpPr>
              <a:spLocks/>
            </p:cNvSpPr>
            <p:nvPr/>
          </p:nvSpPr>
          <p:spPr bwMode="auto">
            <a:xfrm>
              <a:off x="1111" y="790"/>
              <a:ext cx="161" cy="76"/>
            </a:xfrm>
            <a:custGeom>
              <a:avLst/>
              <a:gdLst>
                <a:gd name="T0" fmla="*/ 0 w 323"/>
                <a:gd name="T1" fmla="*/ 1 h 151"/>
                <a:gd name="T2" fmla="*/ 0 w 323"/>
                <a:gd name="T3" fmla="*/ 0 h 151"/>
                <a:gd name="T4" fmla="*/ 1 w 323"/>
                <a:gd name="T5" fmla="*/ 1 h 151"/>
                <a:gd name="T6" fmla="*/ 1 w 323"/>
                <a:gd name="T7" fmla="*/ 1 h 151"/>
                <a:gd name="T8" fmla="*/ 1 w 323"/>
                <a:gd name="T9" fmla="*/ 1 h 151"/>
                <a:gd name="T10" fmla="*/ 1 w 323"/>
                <a:gd name="T11" fmla="*/ 1 h 151"/>
                <a:gd name="T12" fmla="*/ 1 w 323"/>
                <a:gd name="T13" fmla="*/ 2 h 151"/>
                <a:gd name="T14" fmla="*/ 1 w 323"/>
                <a:gd name="T15" fmla="*/ 2 h 151"/>
                <a:gd name="T16" fmla="*/ 2 w 323"/>
                <a:gd name="T17" fmla="*/ 2 h 151"/>
                <a:gd name="T18" fmla="*/ 2 w 323"/>
                <a:gd name="T19" fmla="*/ 2 h 1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3"/>
                <a:gd name="T31" fmla="*/ 0 h 151"/>
                <a:gd name="T32" fmla="*/ 323 w 323"/>
                <a:gd name="T33" fmla="*/ 151 h 1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3" h="151">
                  <a:moveTo>
                    <a:pt x="0" y="15"/>
                  </a:moveTo>
                  <a:lnTo>
                    <a:pt x="120" y="0"/>
                  </a:lnTo>
                  <a:lnTo>
                    <a:pt x="147" y="5"/>
                  </a:lnTo>
                  <a:lnTo>
                    <a:pt x="168" y="19"/>
                  </a:lnTo>
                  <a:lnTo>
                    <a:pt x="197" y="93"/>
                  </a:lnTo>
                  <a:lnTo>
                    <a:pt x="215" y="121"/>
                  </a:lnTo>
                  <a:lnTo>
                    <a:pt x="230" y="136"/>
                  </a:lnTo>
                  <a:lnTo>
                    <a:pt x="247" y="142"/>
                  </a:lnTo>
                  <a:lnTo>
                    <a:pt x="272" y="147"/>
                  </a:lnTo>
                  <a:lnTo>
                    <a:pt x="323" y="151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294" name="Group 24"/>
            <p:cNvGrpSpPr>
              <a:grpSpLocks/>
            </p:cNvGrpSpPr>
            <p:nvPr/>
          </p:nvGrpSpPr>
          <p:grpSpPr bwMode="auto">
            <a:xfrm>
              <a:off x="668" y="619"/>
              <a:ext cx="587" cy="362"/>
              <a:chOff x="668" y="619"/>
              <a:chExt cx="587" cy="362"/>
            </a:xfrm>
          </p:grpSpPr>
          <p:grpSp>
            <p:nvGrpSpPr>
              <p:cNvPr id="53302" name="Group 25"/>
              <p:cNvGrpSpPr>
                <a:grpSpLocks/>
              </p:cNvGrpSpPr>
              <p:nvPr/>
            </p:nvGrpSpPr>
            <p:grpSpPr bwMode="auto">
              <a:xfrm>
                <a:off x="668" y="876"/>
                <a:ext cx="587" cy="105"/>
                <a:chOff x="668" y="876"/>
                <a:chExt cx="587" cy="105"/>
              </a:xfrm>
            </p:grpSpPr>
            <p:sp>
              <p:nvSpPr>
                <p:cNvPr id="53306" name="Freeform 26"/>
                <p:cNvSpPr>
                  <a:spLocks/>
                </p:cNvSpPr>
                <p:nvPr/>
              </p:nvSpPr>
              <p:spPr bwMode="auto">
                <a:xfrm>
                  <a:off x="668" y="876"/>
                  <a:ext cx="587" cy="105"/>
                </a:xfrm>
                <a:custGeom>
                  <a:avLst/>
                  <a:gdLst>
                    <a:gd name="T0" fmla="*/ 1 w 1175"/>
                    <a:gd name="T1" fmla="*/ 0 h 209"/>
                    <a:gd name="T2" fmla="*/ 8 w 1175"/>
                    <a:gd name="T3" fmla="*/ 0 h 209"/>
                    <a:gd name="T4" fmla="*/ 9 w 1175"/>
                    <a:gd name="T5" fmla="*/ 2 h 209"/>
                    <a:gd name="T6" fmla="*/ 9 w 1175"/>
                    <a:gd name="T7" fmla="*/ 2 h 209"/>
                    <a:gd name="T8" fmla="*/ 9 w 1175"/>
                    <a:gd name="T9" fmla="*/ 2 h 209"/>
                    <a:gd name="T10" fmla="*/ 9 w 1175"/>
                    <a:gd name="T11" fmla="*/ 2 h 209"/>
                    <a:gd name="T12" fmla="*/ 0 w 1175"/>
                    <a:gd name="T13" fmla="*/ 2 h 209"/>
                    <a:gd name="T14" fmla="*/ 0 w 1175"/>
                    <a:gd name="T15" fmla="*/ 2 h 209"/>
                    <a:gd name="T16" fmla="*/ 0 w 1175"/>
                    <a:gd name="T17" fmla="*/ 2 h 209"/>
                    <a:gd name="T18" fmla="*/ 0 w 1175"/>
                    <a:gd name="T19" fmla="*/ 2 h 209"/>
                    <a:gd name="T20" fmla="*/ 1 w 1175"/>
                    <a:gd name="T21" fmla="*/ 0 h 2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75"/>
                    <a:gd name="T34" fmla="*/ 0 h 209"/>
                    <a:gd name="T35" fmla="*/ 1175 w 1175"/>
                    <a:gd name="T36" fmla="*/ 209 h 20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75" h="209">
                      <a:moveTo>
                        <a:pt x="146" y="0"/>
                      </a:moveTo>
                      <a:lnTo>
                        <a:pt x="1033" y="0"/>
                      </a:lnTo>
                      <a:lnTo>
                        <a:pt x="1174" y="190"/>
                      </a:lnTo>
                      <a:lnTo>
                        <a:pt x="1175" y="199"/>
                      </a:lnTo>
                      <a:lnTo>
                        <a:pt x="1170" y="207"/>
                      </a:lnTo>
                      <a:lnTo>
                        <a:pt x="1161" y="209"/>
                      </a:lnTo>
                      <a:lnTo>
                        <a:pt x="17" y="209"/>
                      </a:lnTo>
                      <a:lnTo>
                        <a:pt x="5" y="205"/>
                      </a:lnTo>
                      <a:lnTo>
                        <a:pt x="0" y="196"/>
                      </a:lnTo>
                      <a:lnTo>
                        <a:pt x="3" y="186"/>
                      </a:lnTo>
                      <a:lnTo>
                        <a:pt x="1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07" name="Freeform 27"/>
                <p:cNvSpPr>
                  <a:spLocks/>
                </p:cNvSpPr>
                <p:nvPr/>
              </p:nvSpPr>
              <p:spPr bwMode="auto">
                <a:xfrm>
                  <a:off x="701" y="898"/>
                  <a:ext cx="390" cy="68"/>
                </a:xfrm>
                <a:custGeom>
                  <a:avLst/>
                  <a:gdLst>
                    <a:gd name="T0" fmla="*/ 0 w 781"/>
                    <a:gd name="T1" fmla="*/ 0 h 134"/>
                    <a:gd name="T2" fmla="*/ 5 w 781"/>
                    <a:gd name="T3" fmla="*/ 0 h 134"/>
                    <a:gd name="T4" fmla="*/ 6 w 781"/>
                    <a:gd name="T5" fmla="*/ 2 h 134"/>
                    <a:gd name="T6" fmla="*/ 0 w 781"/>
                    <a:gd name="T7" fmla="*/ 2 h 134"/>
                    <a:gd name="T8" fmla="*/ 0 w 781"/>
                    <a:gd name="T9" fmla="*/ 0 h 1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1"/>
                    <a:gd name="T16" fmla="*/ 0 h 134"/>
                    <a:gd name="T17" fmla="*/ 781 w 781"/>
                    <a:gd name="T18" fmla="*/ 134 h 1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1" h="134">
                      <a:moveTo>
                        <a:pt x="106" y="0"/>
                      </a:moveTo>
                      <a:lnTo>
                        <a:pt x="745" y="0"/>
                      </a:lnTo>
                      <a:lnTo>
                        <a:pt x="781" y="134"/>
                      </a:lnTo>
                      <a:lnTo>
                        <a:pt x="0" y="134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08" name="Freeform 28"/>
                <p:cNvSpPr>
                  <a:spLocks/>
                </p:cNvSpPr>
                <p:nvPr/>
              </p:nvSpPr>
              <p:spPr bwMode="auto">
                <a:xfrm>
                  <a:off x="1103" y="898"/>
                  <a:ext cx="119" cy="68"/>
                </a:xfrm>
                <a:custGeom>
                  <a:avLst/>
                  <a:gdLst>
                    <a:gd name="T0" fmla="*/ 0 w 236"/>
                    <a:gd name="T1" fmla="*/ 0 h 134"/>
                    <a:gd name="T2" fmla="*/ 2 w 236"/>
                    <a:gd name="T3" fmla="*/ 0 h 134"/>
                    <a:gd name="T4" fmla="*/ 2 w 236"/>
                    <a:gd name="T5" fmla="*/ 2 h 134"/>
                    <a:gd name="T6" fmla="*/ 1 w 236"/>
                    <a:gd name="T7" fmla="*/ 2 h 134"/>
                    <a:gd name="T8" fmla="*/ 0 w 236"/>
                    <a:gd name="T9" fmla="*/ 0 h 1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6"/>
                    <a:gd name="T16" fmla="*/ 0 h 134"/>
                    <a:gd name="T17" fmla="*/ 236 w 236"/>
                    <a:gd name="T18" fmla="*/ 134 h 1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6" h="134">
                      <a:moveTo>
                        <a:pt x="0" y="0"/>
                      </a:moveTo>
                      <a:lnTo>
                        <a:pt x="140" y="0"/>
                      </a:lnTo>
                      <a:lnTo>
                        <a:pt x="236" y="134"/>
                      </a:lnTo>
                      <a:lnTo>
                        <a:pt x="44" y="1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303" name="Rectangle 29"/>
              <p:cNvSpPr>
                <a:spLocks noChangeArrowheads="1"/>
              </p:cNvSpPr>
              <p:nvPr/>
            </p:nvSpPr>
            <p:spPr bwMode="auto">
              <a:xfrm>
                <a:off x="801" y="619"/>
                <a:ext cx="321" cy="254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3304" name="Rectangle 30"/>
              <p:cNvSpPr>
                <a:spLocks noChangeArrowheads="1"/>
              </p:cNvSpPr>
              <p:nvPr/>
            </p:nvSpPr>
            <p:spPr bwMode="auto">
              <a:xfrm>
                <a:off x="846" y="654"/>
                <a:ext cx="231" cy="175"/>
              </a:xfrm>
              <a:prstGeom prst="rect">
                <a:avLst/>
              </a:prstGeom>
              <a:solidFill>
                <a:srgbClr val="114FFB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3305" name="Rectangle 31"/>
              <p:cNvSpPr>
                <a:spLocks noChangeArrowheads="1"/>
              </p:cNvSpPr>
              <p:nvPr/>
            </p:nvSpPr>
            <p:spPr bwMode="auto">
              <a:xfrm>
                <a:off x="1049" y="844"/>
                <a:ext cx="29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</p:grpSp>
        <p:sp>
          <p:nvSpPr>
            <p:cNvPr id="53295" name="Rectangle 32"/>
            <p:cNvSpPr>
              <a:spLocks noChangeArrowheads="1"/>
            </p:cNvSpPr>
            <p:nvPr/>
          </p:nvSpPr>
          <p:spPr bwMode="auto">
            <a:xfrm>
              <a:off x="1260" y="455"/>
              <a:ext cx="164" cy="502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53296" name="Rectangle 33"/>
            <p:cNvSpPr>
              <a:spLocks noChangeArrowheads="1"/>
            </p:cNvSpPr>
            <p:nvPr/>
          </p:nvSpPr>
          <p:spPr bwMode="auto">
            <a:xfrm>
              <a:off x="1302" y="500"/>
              <a:ext cx="99" cy="143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53297" name="Rectangle 34"/>
            <p:cNvSpPr>
              <a:spLocks noChangeArrowheads="1"/>
            </p:cNvSpPr>
            <p:nvPr/>
          </p:nvSpPr>
          <p:spPr bwMode="auto">
            <a:xfrm>
              <a:off x="1398" y="642"/>
              <a:ext cx="6" cy="3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53298" name="Rectangle 35"/>
            <p:cNvSpPr>
              <a:spLocks noChangeArrowheads="1"/>
            </p:cNvSpPr>
            <p:nvPr/>
          </p:nvSpPr>
          <p:spPr bwMode="auto">
            <a:xfrm>
              <a:off x="1313" y="539"/>
              <a:ext cx="29" cy="6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53299" name="Rectangle 36"/>
            <p:cNvSpPr>
              <a:spLocks noChangeArrowheads="1"/>
            </p:cNvSpPr>
            <p:nvPr/>
          </p:nvSpPr>
          <p:spPr bwMode="auto">
            <a:xfrm>
              <a:off x="1324" y="501"/>
              <a:ext cx="7" cy="14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53300" name="Rectangle 37"/>
            <p:cNvSpPr>
              <a:spLocks noChangeArrowheads="1"/>
            </p:cNvSpPr>
            <p:nvPr/>
          </p:nvSpPr>
          <p:spPr bwMode="auto">
            <a:xfrm>
              <a:off x="1381" y="528"/>
              <a:ext cx="17" cy="3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53301" name="Rectangle 38"/>
            <p:cNvSpPr>
              <a:spLocks noChangeArrowheads="1"/>
            </p:cNvSpPr>
            <p:nvPr/>
          </p:nvSpPr>
          <p:spPr bwMode="auto">
            <a:xfrm>
              <a:off x="1381" y="584"/>
              <a:ext cx="17" cy="3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</p:grpSp>
      <p:sp>
        <p:nvSpPr>
          <p:cNvPr id="53256" name="Line 39"/>
          <p:cNvSpPr>
            <a:spLocks noChangeShapeType="1"/>
          </p:cNvSpPr>
          <p:nvPr/>
        </p:nvSpPr>
        <p:spPr bwMode="auto">
          <a:xfrm>
            <a:off x="4038600" y="216852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Line 40"/>
          <p:cNvSpPr>
            <a:spLocks noChangeShapeType="1"/>
          </p:cNvSpPr>
          <p:nvPr/>
        </p:nvSpPr>
        <p:spPr bwMode="auto">
          <a:xfrm>
            <a:off x="4572000" y="262572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Rectangle 41"/>
          <p:cNvSpPr>
            <a:spLocks noChangeArrowheads="1"/>
          </p:cNvSpPr>
          <p:nvPr/>
        </p:nvSpPr>
        <p:spPr bwMode="auto">
          <a:xfrm>
            <a:off x="4724400" y="1863725"/>
            <a:ext cx="838200" cy="381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3259" name="Line 42"/>
          <p:cNvSpPr>
            <a:spLocks noChangeShapeType="1"/>
          </p:cNvSpPr>
          <p:nvPr/>
        </p:nvSpPr>
        <p:spPr bwMode="auto">
          <a:xfrm>
            <a:off x="5181600" y="224472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260" name="Group 43"/>
          <p:cNvGrpSpPr>
            <a:grpSpLocks/>
          </p:cNvGrpSpPr>
          <p:nvPr/>
        </p:nvGrpSpPr>
        <p:grpSpPr bwMode="auto">
          <a:xfrm>
            <a:off x="8458201" y="1635125"/>
            <a:ext cx="771525" cy="685800"/>
            <a:chOff x="2715" y="1368"/>
            <a:chExt cx="587" cy="521"/>
          </a:xfrm>
        </p:grpSpPr>
        <p:grpSp>
          <p:nvGrpSpPr>
            <p:cNvPr id="53278" name="Group 44"/>
            <p:cNvGrpSpPr>
              <a:grpSpLocks/>
            </p:cNvGrpSpPr>
            <p:nvPr/>
          </p:nvGrpSpPr>
          <p:grpSpPr bwMode="auto">
            <a:xfrm>
              <a:off x="2737" y="1694"/>
              <a:ext cx="541" cy="165"/>
              <a:chOff x="2737" y="1694"/>
              <a:chExt cx="541" cy="165"/>
            </a:xfrm>
          </p:grpSpPr>
          <p:sp>
            <p:nvSpPr>
              <p:cNvPr id="53291" name="Rectangle 45"/>
              <p:cNvSpPr>
                <a:spLocks noChangeArrowheads="1"/>
              </p:cNvSpPr>
              <p:nvPr/>
            </p:nvSpPr>
            <p:spPr bwMode="auto">
              <a:xfrm>
                <a:off x="2737" y="1694"/>
                <a:ext cx="541" cy="165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3292" name="Rectangle 46"/>
              <p:cNvSpPr>
                <a:spLocks noChangeArrowheads="1"/>
              </p:cNvSpPr>
              <p:nvPr/>
            </p:nvSpPr>
            <p:spPr bwMode="auto">
              <a:xfrm>
                <a:off x="3038" y="1722"/>
                <a:ext cx="187" cy="76"/>
              </a:xfrm>
              <a:prstGeom prst="rect">
                <a:avLst/>
              </a:prstGeom>
              <a:solidFill>
                <a:srgbClr val="80808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</p:grpSp>
        <p:grpSp>
          <p:nvGrpSpPr>
            <p:cNvPr id="53279" name="Group 47"/>
            <p:cNvGrpSpPr>
              <a:grpSpLocks/>
            </p:cNvGrpSpPr>
            <p:nvPr/>
          </p:nvGrpSpPr>
          <p:grpSpPr bwMode="auto">
            <a:xfrm>
              <a:off x="2715" y="1784"/>
              <a:ext cx="587" cy="105"/>
              <a:chOff x="2715" y="1784"/>
              <a:chExt cx="587" cy="105"/>
            </a:xfrm>
          </p:grpSpPr>
          <p:sp>
            <p:nvSpPr>
              <p:cNvPr id="53288" name="Freeform 48"/>
              <p:cNvSpPr>
                <a:spLocks/>
              </p:cNvSpPr>
              <p:nvPr/>
            </p:nvSpPr>
            <p:spPr bwMode="auto">
              <a:xfrm>
                <a:off x="2715" y="1784"/>
                <a:ext cx="587" cy="105"/>
              </a:xfrm>
              <a:custGeom>
                <a:avLst/>
                <a:gdLst>
                  <a:gd name="T0" fmla="*/ 1 w 1175"/>
                  <a:gd name="T1" fmla="*/ 0 h 210"/>
                  <a:gd name="T2" fmla="*/ 8 w 1175"/>
                  <a:gd name="T3" fmla="*/ 0 h 210"/>
                  <a:gd name="T4" fmla="*/ 9 w 1175"/>
                  <a:gd name="T5" fmla="*/ 2 h 210"/>
                  <a:gd name="T6" fmla="*/ 9 w 1175"/>
                  <a:gd name="T7" fmla="*/ 2 h 210"/>
                  <a:gd name="T8" fmla="*/ 9 w 1175"/>
                  <a:gd name="T9" fmla="*/ 2 h 210"/>
                  <a:gd name="T10" fmla="*/ 9 w 1175"/>
                  <a:gd name="T11" fmla="*/ 2 h 210"/>
                  <a:gd name="T12" fmla="*/ 0 w 1175"/>
                  <a:gd name="T13" fmla="*/ 2 h 210"/>
                  <a:gd name="T14" fmla="*/ 0 w 1175"/>
                  <a:gd name="T15" fmla="*/ 2 h 210"/>
                  <a:gd name="T16" fmla="*/ 0 w 1175"/>
                  <a:gd name="T17" fmla="*/ 2 h 210"/>
                  <a:gd name="T18" fmla="*/ 0 w 1175"/>
                  <a:gd name="T19" fmla="*/ 2 h 210"/>
                  <a:gd name="T20" fmla="*/ 1 w 1175"/>
                  <a:gd name="T21" fmla="*/ 0 h 2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5"/>
                  <a:gd name="T34" fmla="*/ 0 h 210"/>
                  <a:gd name="T35" fmla="*/ 1175 w 1175"/>
                  <a:gd name="T36" fmla="*/ 210 h 2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5" h="210">
                    <a:moveTo>
                      <a:pt x="147" y="0"/>
                    </a:moveTo>
                    <a:lnTo>
                      <a:pt x="1033" y="0"/>
                    </a:lnTo>
                    <a:lnTo>
                      <a:pt x="1173" y="189"/>
                    </a:lnTo>
                    <a:lnTo>
                      <a:pt x="1175" y="198"/>
                    </a:lnTo>
                    <a:lnTo>
                      <a:pt x="1171" y="206"/>
                    </a:lnTo>
                    <a:lnTo>
                      <a:pt x="1162" y="210"/>
                    </a:lnTo>
                    <a:lnTo>
                      <a:pt x="16" y="210"/>
                    </a:lnTo>
                    <a:lnTo>
                      <a:pt x="7" y="205"/>
                    </a:lnTo>
                    <a:lnTo>
                      <a:pt x="0" y="196"/>
                    </a:lnTo>
                    <a:lnTo>
                      <a:pt x="3" y="186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9" name="Freeform 49"/>
              <p:cNvSpPr>
                <a:spLocks/>
              </p:cNvSpPr>
              <p:nvPr/>
            </p:nvSpPr>
            <p:spPr bwMode="auto">
              <a:xfrm>
                <a:off x="2747" y="1806"/>
                <a:ext cx="391" cy="67"/>
              </a:xfrm>
              <a:custGeom>
                <a:avLst/>
                <a:gdLst>
                  <a:gd name="T0" fmla="*/ 1 w 782"/>
                  <a:gd name="T1" fmla="*/ 0 h 134"/>
                  <a:gd name="T2" fmla="*/ 6 w 782"/>
                  <a:gd name="T3" fmla="*/ 0 h 134"/>
                  <a:gd name="T4" fmla="*/ 7 w 782"/>
                  <a:gd name="T5" fmla="*/ 1 h 134"/>
                  <a:gd name="T6" fmla="*/ 0 w 782"/>
                  <a:gd name="T7" fmla="*/ 1 h 134"/>
                  <a:gd name="T8" fmla="*/ 1 w 782"/>
                  <a:gd name="T9" fmla="*/ 0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2"/>
                  <a:gd name="T16" fmla="*/ 0 h 134"/>
                  <a:gd name="T17" fmla="*/ 782 w 782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2" h="134">
                    <a:moveTo>
                      <a:pt x="105" y="0"/>
                    </a:moveTo>
                    <a:lnTo>
                      <a:pt x="745" y="0"/>
                    </a:lnTo>
                    <a:lnTo>
                      <a:pt x="782" y="134"/>
                    </a:lnTo>
                    <a:lnTo>
                      <a:pt x="0" y="134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90" name="Freeform 50"/>
              <p:cNvSpPr>
                <a:spLocks/>
              </p:cNvSpPr>
              <p:nvPr/>
            </p:nvSpPr>
            <p:spPr bwMode="auto">
              <a:xfrm>
                <a:off x="3150" y="1806"/>
                <a:ext cx="119" cy="67"/>
              </a:xfrm>
              <a:custGeom>
                <a:avLst/>
                <a:gdLst>
                  <a:gd name="T0" fmla="*/ 0 w 238"/>
                  <a:gd name="T1" fmla="*/ 0 h 134"/>
                  <a:gd name="T2" fmla="*/ 2 w 238"/>
                  <a:gd name="T3" fmla="*/ 0 h 134"/>
                  <a:gd name="T4" fmla="*/ 2 w 238"/>
                  <a:gd name="T5" fmla="*/ 1 h 134"/>
                  <a:gd name="T6" fmla="*/ 1 w 238"/>
                  <a:gd name="T7" fmla="*/ 1 h 134"/>
                  <a:gd name="T8" fmla="*/ 0 w 238"/>
                  <a:gd name="T9" fmla="*/ 0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8"/>
                  <a:gd name="T16" fmla="*/ 0 h 134"/>
                  <a:gd name="T17" fmla="*/ 238 w 238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8" h="134">
                    <a:moveTo>
                      <a:pt x="0" y="0"/>
                    </a:moveTo>
                    <a:lnTo>
                      <a:pt x="140" y="0"/>
                    </a:lnTo>
                    <a:lnTo>
                      <a:pt x="238" y="134"/>
                    </a:lnTo>
                    <a:lnTo>
                      <a:pt x="44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280" name="Group 51"/>
            <p:cNvGrpSpPr>
              <a:grpSpLocks/>
            </p:cNvGrpSpPr>
            <p:nvPr/>
          </p:nvGrpSpPr>
          <p:grpSpPr bwMode="auto">
            <a:xfrm>
              <a:off x="2813" y="1368"/>
              <a:ext cx="392" cy="322"/>
              <a:chOff x="2813" y="1368"/>
              <a:chExt cx="392" cy="322"/>
            </a:xfrm>
          </p:grpSpPr>
          <p:sp>
            <p:nvSpPr>
              <p:cNvPr id="53281" name="Rectangle 52"/>
              <p:cNvSpPr>
                <a:spLocks noChangeArrowheads="1"/>
              </p:cNvSpPr>
              <p:nvPr/>
            </p:nvSpPr>
            <p:spPr bwMode="auto">
              <a:xfrm>
                <a:off x="2813" y="1368"/>
                <a:ext cx="392" cy="322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3282" name="Rectangle 53"/>
              <p:cNvSpPr>
                <a:spLocks noChangeArrowheads="1"/>
              </p:cNvSpPr>
              <p:nvPr/>
            </p:nvSpPr>
            <p:spPr bwMode="auto">
              <a:xfrm>
                <a:off x="2838" y="1395"/>
                <a:ext cx="342" cy="272"/>
              </a:xfrm>
              <a:prstGeom prst="rect">
                <a:avLst/>
              </a:prstGeom>
              <a:solidFill>
                <a:srgbClr val="114FFB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3283" name="Rectangle 54"/>
              <p:cNvSpPr>
                <a:spLocks noChangeArrowheads="1"/>
              </p:cNvSpPr>
              <p:nvPr/>
            </p:nvSpPr>
            <p:spPr bwMode="auto">
              <a:xfrm>
                <a:off x="3130" y="1395"/>
                <a:ext cx="48" cy="272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3284" name="Rectangle 55"/>
              <p:cNvSpPr>
                <a:spLocks noChangeArrowheads="1"/>
              </p:cNvSpPr>
              <p:nvPr/>
            </p:nvSpPr>
            <p:spPr bwMode="auto">
              <a:xfrm>
                <a:off x="3141" y="1409"/>
                <a:ext cx="24" cy="19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3285" name="Oval 56"/>
              <p:cNvSpPr>
                <a:spLocks noChangeArrowheads="1"/>
              </p:cNvSpPr>
              <p:nvPr/>
            </p:nvSpPr>
            <p:spPr bwMode="auto">
              <a:xfrm>
                <a:off x="3143" y="1527"/>
                <a:ext cx="19" cy="18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3286" name="Oval 57"/>
              <p:cNvSpPr>
                <a:spLocks noChangeArrowheads="1"/>
              </p:cNvSpPr>
              <p:nvPr/>
            </p:nvSpPr>
            <p:spPr bwMode="auto">
              <a:xfrm>
                <a:off x="3143" y="1576"/>
                <a:ext cx="19" cy="19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3287" name="Oval 58"/>
              <p:cNvSpPr>
                <a:spLocks noChangeArrowheads="1"/>
              </p:cNvSpPr>
              <p:nvPr/>
            </p:nvSpPr>
            <p:spPr bwMode="auto">
              <a:xfrm>
                <a:off x="3143" y="1623"/>
                <a:ext cx="19" cy="18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</p:grpSp>
      </p:grpSp>
      <p:sp>
        <p:nvSpPr>
          <p:cNvPr id="53261" name="Line 59"/>
          <p:cNvSpPr>
            <a:spLocks noChangeShapeType="1"/>
          </p:cNvSpPr>
          <p:nvPr/>
        </p:nvSpPr>
        <p:spPr bwMode="auto">
          <a:xfrm>
            <a:off x="5562600" y="2092325"/>
            <a:ext cx="2895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Text Box 60"/>
          <p:cNvSpPr txBox="1">
            <a:spLocks noChangeArrowheads="1"/>
          </p:cNvSpPr>
          <p:nvPr/>
        </p:nvSpPr>
        <p:spPr bwMode="auto">
          <a:xfrm>
            <a:off x="3184525" y="2149475"/>
            <a:ext cx="603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(1,1)</a:t>
            </a:r>
          </a:p>
        </p:txBody>
      </p:sp>
      <p:sp>
        <p:nvSpPr>
          <p:cNvPr id="53263" name="Text Box 61"/>
          <p:cNvSpPr txBox="1">
            <a:spLocks noChangeArrowheads="1"/>
          </p:cNvSpPr>
          <p:nvPr/>
        </p:nvSpPr>
        <p:spPr bwMode="auto">
          <a:xfrm>
            <a:off x="3840163" y="220345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3264" name="Text Box 62"/>
          <p:cNvSpPr txBox="1">
            <a:spLocks noChangeArrowheads="1"/>
          </p:cNvSpPr>
          <p:nvPr/>
        </p:nvSpPr>
        <p:spPr bwMode="auto">
          <a:xfrm>
            <a:off x="4267200" y="3762375"/>
            <a:ext cx="603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(1,2)</a:t>
            </a:r>
          </a:p>
        </p:txBody>
      </p:sp>
      <p:sp>
        <p:nvSpPr>
          <p:cNvPr id="53265" name="Text Box 63"/>
          <p:cNvSpPr txBox="1">
            <a:spLocks noChangeArrowheads="1"/>
          </p:cNvSpPr>
          <p:nvPr/>
        </p:nvSpPr>
        <p:spPr bwMode="auto">
          <a:xfrm>
            <a:off x="4264025" y="2663825"/>
            <a:ext cx="312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>
                <a:solidFill>
                  <a:schemeClr val="tx1"/>
                </a:solidFill>
              </a:rPr>
              <a:t>w</a:t>
            </a:r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53266" name="Text Box 64"/>
          <p:cNvSpPr txBox="1">
            <a:spLocks noChangeArrowheads="1"/>
          </p:cNvSpPr>
          <p:nvPr/>
        </p:nvSpPr>
        <p:spPr bwMode="auto">
          <a:xfrm>
            <a:off x="5483225" y="1778000"/>
            <a:ext cx="603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(2,1)</a:t>
            </a:r>
          </a:p>
        </p:txBody>
      </p:sp>
      <p:sp>
        <p:nvSpPr>
          <p:cNvPr id="53267" name="Text Box 65"/>
          <p:cNvSpPr txBox="1">
            <a:spLocks noChangeArrowheads="1"/>
          </p:cNvSpPr>
          <p:nvPr/>
        </p:nvSpPr>
        <p:spPr bwMode="auto">
          <a:xfrm>
            <a:off x="4581526" y="2228850"/>
            <a:ext cx="842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(1,3)   r</a:t>
            </a:r>
          </a:p>
        </p:txBody>
      </p:sp>
      <p:sp>
        <p:nvSpPr>
          <p:cNvPr id="53268" name="Text Box 66"/>
          <p:cNvSpPr txBox="1">
            <a:spLocks noChangeArrowheads="1"/>
          </p:cNvSpPr>
          <p:nvPr/>
        </p:nvSpPr>
        <p:spPr bwMode="auto">
          <a:xfrm>
            <a:off x="8602663" y="2316163"/>
            <a:ext cx="603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(2,2)</a:t>
            </a:r>
          </a:p>
        </p:txBody>
      </p:sp>
      <p:sp>
        <p:nvSpPr>
          <p:cNvPr id="53269" name="Text Box 67"/>
          <p:cNvSpPr txBox="1">
            <a:spLocks noChangeArrowheads="1"/>
          </p:cNvSpPr>
          <p:nvPr/>
        </p:nvSpPr>
        <p:spPr bwMode="auto">
          <a:xfrm>
            <a:off x="6610351" y="2100263"/>
            <a:ext cx="588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PPP</a:t>
            </a:r>
          </a:p>
        </p:txBody>
      </p:sp>
      <p:sp>
        <p:nvSpPr>
          <p:cNvPr id="53270" name="Text Box 68"/>
          <p:cNvSpPr txBox="1">
            <a:spLocks noChangeArrowheads="1"/>
          </p:cNvSpPr>
          <p:nvPr/>
        </p:nvSpPr>
        <p:spPr bwMode="auto">
          <a:xfrm>
            <a:off x="2667000" y="2778125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Ethernet</a:t>
            </a:r>
          </a:p>
        </p:txBody>
      </p:sp>
      <p:sp>
        <p:nvSpPr>
          <p:cNvPr id="53271" name="Text Box 69"/>
          <p:cNvSpPr txBox="1">
            <a:spLocks noChangeArrowheads="1"/>
          </p:cNvSpPr>
          <p:nvPr/>
        </p:nvSpPr>
        <p:spPr bwMode="auto">
          <a:xfrm>
            <a:off x="8620125" y="1371600"/>
            <a:ext cx="465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PC</a:t>
            </a:r>
          </a:p>
        </p:txBody>
      </p:sp>
      <p:sp>
        <p:nvSpPr>
          <p:cNvPr id="53272" name="Text Box 70"/>
          <p:cNvSpPr txBox="1">
            <a:spLocks noChangeArrowheads="1"/>
          </p:cNvSpPr>
          <p:nvPr/>
        </p:nvSpPr>
        <p:spPr bwMode="auto">
          <a:xfrm>
            <a:off x="3098800" y="1400175"/>
            <a:ext cx="782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53273" name="Text Box 71"/>
          <p:cNvSpPr txBox="1">
            <a:spLocks noChangeArrowheads="1"/>
          </p:cNvSpPr>
          <p:nvPr/>
        </p:nvSpPr>
        <p:spPr bwMode="auto">
          <a:xfrm>
            <a:off x="4762500" y="1574800"/>
            <a:ext cx="793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Router</a:t>
            </a:r>
          </a:p>
        </p:txBody>
      </p:sp>
      <p:sp>
        <p:nvSpPr>
          <p:cNvPr id="53274" name="Text Box 72"/>
          <p:cNvSpPr txBox="1">
            <a:spLocks noChangeArrowheads="1"/>
          </p:cNvSpPr>
          <p:nvPr/>
        </p:nvSpPr>
        <p:spPr bwMode="auto">
          <a:xfrm>
            <a:off x="5181600" y="3581400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Workstation</a:t>
            </a:r>
          </a:p>
        </p:txBody>
      </p:sp>
      <p:grpSp>
        <p:nvGrpSpPr>
          <p:cNvPr id="13" name="Group 73"/>
          <p:cNvGrpSpPr>
            <a:grpSpLocks/>
          </p:cNvGrpSpPr>
          <p:nvPr/>
        </p:nvGrpSpPr>
        <p:grpSpPr bwMode="auto">
          <a:xfrm>
            <a:off x="5105400" y="2743200"/>
            <a:ext cx="3276600" cy="381000"/>
            <a:chOff x="3264" y="2208"/>
            <a:chExt cx="2064" cy="240"/>
          </a:xfrm>
        </p:grpSpPr>
        <p:sp>
          <p:nvSpPr>
            <p:cNvPr id="53276" name="Rectangle 74"/>
            <p:cNvSpPr>
              <a:spLocks noChangeArrowheads="1"/>
            </p:cNvSpPr>
            <p:nvPr/>
          </p:nvSpPr>
          <p:spPr bwMode="auto">
            <a:xfrm>
              <a:off x="3792" y="2208"/>
              <a:ext cx="153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chemeClr val="tx1"/>
                  </a:solidFill>
                </a:rPr>
                <a:t>(1,2), (1,1)                   </a:t>
              </a:r>
            </a:p>
          </p:txBody>
        </p:sp>
        <p:sp>
          <p:nvSpPr>
            <p:cNvPr id="53277" name="Rectangle 75"/>
            <p:cNvSpPr>
              <a:spLocks noChangeArrowheads="1"/>
            </p:cNvSpPr>
            <p:nvPr/>
          </p:nvSpPr>
          <p:spPr bwMode="auto">
            <a:xfrm>
              <a:off x="3264" y="2208"/>
              <a:ext cx="528" cy="24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chemeClr val="tx1"/>
                  </a:solidFill>
                </a:rPr>
                <a:t>w, 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945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9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9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9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Freeform 2"/>
          <p:cNvSpPr>
            <a:spLocks/>
          </p:cNvSpPr>
          <p:nvPr/>
        </p:nvSpPr>
        <p:spPr bwMode="auto">
          <a:xfrm>
            <a:off x="3670300" y="2133600"/>
            <a:ext cx="1765300" cy="698500"/>
          </a:xfrm>
          <a:custGeom>
            <a:avLst/>
            <a:gdLst>
              <a:gd name="T0" fmla="*/ 2147483646 w 1112"/>
              <a:gd name="T1" fmla="*/ 0 h 440"/>
              <a:gd name="T2" fmla="*/ 2147483646 w 1112"/>
              <a:gd name="T3" fmla="*/ 2147483646 h 440"/>
              <a:gd name="T4" fmla="*/ 2147483646 w 1112"/>
              <a:gd name="T5" fmla="*/ 2147483646 h 440"/>
              <a:gd name="T6" fmla="*/ 2147483646 w 1112"/>
              <a:gd name="T7" fmla="*/ 2147483646 h 440"/>
              <a:gd name="T8" fmla="*/ 0 60000 65536"/>
              <a:gd name="T9" fmla="*/ 0 60000 65536"/>
              <a:gd name="T10" fmla="*/ 0 60000 65536"/>
              <a:gd name="T11" fmla="*/ 0 60000 65536"/>
              <a:gd name="T12" fmla="*/ 0 w 1112"/>
              <a:gd name="T13" fmla="*/ 0 h 440"/>
              <a:gd name="T14" fmla="*/ 1112 w 1112"/>
              <a:gd name="T15" fmla="*/ 440 h 4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12" h="440">
                <a:moveTo>
                  <a:pt x="136" y="0"/>
                </a:moveTo>
                <a:cubicBezTo>
                  <a:pt x="68" y="164"/>
                  <a:pt x="0" y="328"/>
                  <a:pt x="136" y="384"/>
                </a:cubicBezTo>
                <a:cubicBezTo>
                  <a:pt x="272" y="440"/>
                  <a:pt x="792" y="392"/>
                  <a:pt x="952" y="336"/>
                </a:cubicBezTo>
                <a:cubicBezTo>
                  <a:pt x="1112" y="280"/>
                  <a:pt x="1104" y="164"/>
                  <a:pt x="1096" y="48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IP packet from server to PC</a:t>
            </a:r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3200400" y="2473325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77" name="Group 5"/>
          <p:cNvGrpSpPr>
            <a:grpSpLocks/>
          </p:cNvGrpSpPr>
          <p:nvPr/>
        </p:nvGrpSpPr>
        <p:grpSpPr bwMode="auto">
          <a:xfrm>
            <a:off x="4267201" y="2854325"/>
            <a:ext cx="771525" cy="685800"/>
            <a:chOff x="2715" y="1368"/>
            <a:chExt cx="587" cy="521"/>
          </a:xfrm>
        </p:grpSpPr>
        <p:grpSp>
          <p:nvGrpSpPr>
            <p:cNvPr id="54335" name="Group 6"/>
            <p:cNvGrpSpPr>
              <a:grpSpLocks/>
            </p:cNvGrpSpPr>
            <p:nvPr/>
          </p:nvGrpSpPr>
          <p:grpSpPr bwMode="auto">
            <a:xfrm>
              <a:off x="2737" y="1694"/>
              <a:ext cx="541" cy="165"/>
              <a:chOff x="2737" y="1694"/>
              <a:chExt cx="541" cy="165"/>
            </a:xfrm>
          </p:grpSpPr>
          <p:sp>
            <p:nvSpPr>
              <p:cNvPr id="54348" name="Rectangle 7"/>
              <p:cNvSpPr>
                <a:spLocks noChangeArrowheads="1"/>
              </p:cNvSpPr>
              <p:nvPr/>
            </p:nvSpPr>
            <p:spPr bwMode="auto">
              <a:xfrm>
                <a:off x="2737" y="1694"/>
                <a:ext cx="541" cy="165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4349" name="Rectangle 8"/>
              <p:cNvSpPr>
                <a:spLocks noChangeArrowheads="1"/>
              </p:cNvSpPr>
              <p:nvPr/>
            </p:nvSpPr>
            <p:spPr bwMode="auto">
              <a:xfrm>
                <a:off x="3038" y="1722"/>
                <a:ext cx="187" cy="76"/>
              </a:xfrm>
              <a:prstGeom prst="rect">
                <a:avLst/>
              </a:prstGeom>
              <a:solidFill>
                <a:srgbClr val="80808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</p:grpSp>
        <p:grpSp>
          <p:nvGrpSpPr>
            <p:cNvPr id="54336" name="Group 9"/>
            <p:cNvGrpSpPr>
              <a:grpSpLocks/>
            </p:cNvGrpSpPr>
            <p:nvPr/>
          </p:nvGrpSpPr>
          <p:grpSpPr bwMode="auto">
            <a:xfrm>
              <a:off x="2715" y="1784"/>
              <a:ext cx="587" cy="105"/>
              <a:chOff x="2715" y="1784"/>
              <a:chExt cx="587" cy="105"/>
            </a:xfrm>
          </p:grpSpPr>
          <p:sp>
            <p:nvSpPr>
              <p:cNvPr id="54345" name="Freeform 10"/>
              <p:cNvSpPr>
                <a:spLocks/>
              </p:cNvSpPr>
              <p:nvPr/>
            </p:nvSpPr>
            <p:spPr bwMode="auto">
              <a:xfrm>
                <a:off x="2715" y="1784"/>
                <a:ext cx="587" cy="105"/>
              </a:xfrm>
              <a:custGeom>
                <a:avLst/>
                <a:gdLst>
                  <a:gd name="T0" fmla="*/ 1 w 1175"/>
                  <a:gd name="T1" fmla="*/ 0 h 210"/>
                  <a:gd name="T2" fmla="*/ 8 w 1175"/>
                  <a:gd name="T3" fmla="*/ 0 h 210"/>
                  <a:gd name="T4" fmla="*/ 9 w 1175"/>
                  <a:gd name="T5" fmla="*/ 2 h 210"/>
                  <a:gd name="T6" fmla="*/ 9 w 1175"/>
                  <a:gd name="T7" fmla="*/ 2 h 210"/>
                  <a:gd name="T8" fmla="*/ 9 w 1175"/>
                  <a:gd name="T9" fmla="*/ 2 h 210"/>
                  <a:gd name="T10" fmla="*/ 9 w 1175"/>
                  <a:gd name="T11" fmla="*/ 2 h 210"/>
                  <a:gd name="T12" fmla="*/ 0 w 1175"/>
                  <a:gd name="T13" fmla="*/ 2 h 210"/>
                  <a:gd name="T14" fmla="*/ 0 w 1175"/>
                  <a:gd name="T15" fmla="*/ 2 h 210"/>
                  <a:gd name="T16" fmla="*/ 0 w 1175"/>
                  <a:gd name="T17" fmla="*/ 2 h 210"/>
                  <a:gd name="T18" fmla="*/ 0 w 1175"/>
                  <a:gd name="T19" fmla="*/ 2 h 210"/>
                  <a:gd name="T20" fmla="*/ 1 w 1175"/>
                  <a:gd name="T21" fmla="*/ 0 h 2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5"/>
                  <a:gd name="T34" fmla="*/ 0 h 210"/>
                  <a:gd name="T35" fmla="*/ 1175 w 1175"/>
                  <a:gd name="T36" fmla="*/ 210 h 2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5" h="210">
                    <a:moveTo>
                      <a:pt x="147" y="0"/>
                    </a:moveTo>
                    <a:lnTo>
                      <a:pt x="1033" y="0"/>
                    </a:lnTo>
                    <a:lnTo>
                      <a:pt x="1173" y="189"/>
                    </a:lnTo>
                    <a:lnTo>
                      <a:pt x="1175" y="198"/>
                    </a:lnTo>
                    <a:lnTo>
                      <a:pt x="1171" y="206"/>
                    </a:lnTo>
                    <a:lnTo>
                      <a:pt x="1162" y="210"/>
                    </a:lnTo>
                    <a:lnTo>
                      <a:pt x="16" y="210"/>
                    </a:lnTo>
                    <a:lnTo>
                      <a:pt x="7" y="205"/>
                    </a:lnTo>
                    <a:lnTo>
                      <a:pt x="0" y="196"/>
                    </a:lnTo>
                    <a:lnTo>
                      <a:pt x="3" y="186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6" name="Freeform 11"/>
              <p:cNvSpPr>
                <a:spLocks/>
              </p:cNvSpPr>
              <p:nvPr/>
            </p:nvSpPr>
            <p:spPr bwMode="auto">
              <a:xfrm>
                <a:off x="2747" y="1806"/>
                <a:ext cx="391" cy="67"/>
              </a:xfrm>
              <a:custGeom>
                <a:avLst/>
                <a:gdLst>
                  <a:gd name="T0" fmla="*/ 1 w 782"/>
                  <a:gd name="T1" fmla="*/ 0 h 134"/>
                  <a:gd name="T2" fmla="*/ 6 w 782"/>
                  <a:gd name="T3" fmla="*/ 0 h 134"/>
                  <a:gd name="T4" fmla="*/ 7 w 782"/>
                  <a:gd name="T5" fmla="*/ 1 h 134"/>
                  <a:gd name="T6" fmla="*/ 0 w 782"/>
                  <a:gd name="T7" fmla="*/ 1 h 134"/>
                  <a:gd name="T8" fmla="*/ 1 w 782"/>
                  <a:gd name="T9" fmla="*/ 0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2"/>
                  <a:gd name="T16" fmla="*/ 0 h 134"/>
                  <a:gd name="T17" fmla="*/ 782 w 782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2" h="134">
                    <a:moveTo>
                      <a:pt x="105" y="0"/>
                    </a:moveTo>
                    <a:lnTo>
                      <a:pt x="745" y="0"/>
                    </a:lnTo>
                    <a:lnTo>
                      <a:pt x="782" y="134"/>
                    </a:lnTo>
                    <a:lnTo>
                      <a:pt x="0" y="134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7" name="Freeform 12"/>
              <p:cNvSpPr>
                <a:spLocks/>
              </p:cNvSpPr>
              <p:nvPr/>
            </p:nvSpPr>
            <p:spPr bwMode="auto">
              <a:xfrm>
                <a:off x="3150" y="1806"/>
                <a:ext cx="119" cy="67"/>
              </a:xfrm>
              <a:custGeom>
                <a:avLst/>
                <a:gdLst>
                  <a:gd name="T0" fmla="*/ 0 w 238"/>
                  <a:gd name="T1" fmla="*/ 0 h 134"/>
                  <a:gd name="T2" fmla="*/ 2 w 238"/>
                  <a:gd name="T3" fmla="*/ 0 h 134"/>
                  <a:gd name="T4" fmla="*/ 2 w 238"/>
                  <a:gd name="T5" fmla="*/ 1 h 134"/>
                  <a:gd name="T6" fmla="*/ 1 w 238"/>
                  <a:gd name="T7" fmla="*/ 1 h 134"/>
                  <a:gd name="T8" fmla="*/ 0 w 238"/>
                  <a:gd name="T9" fmla="*/ 0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8"/>
                  <a:gd name="T16" fmla="*/ 0 h 134"/>
                  <a:gd name="T17" fmla="*/ 238 w 238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8" h="134">
                    <a:moveTo>
                      <a:pt x="0" y="0"/>
                    </a:moveTo>
                    <a:lnTo>
                      <a:pt x="140" y="0"/>
                    </a:lnTo>
                    <a:lnTo>
                      <a:pt x="238" y="134"/>
                    </a:lnTo>
                    <a:lnTo>
                      <a:pt x="44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337" name="Group 13"/>
            <p:cNvGrpSpPr>
              <a:grpSpLocks/>
            </p:cNvGrpSpPr>
            <p:nvPr/>
          </p:nvGrpSpPr>
          <p:grpSpPr bwMode="auto">
            <a:xfrm>
              <a:off x="2813" y="1368"/>
              <a:ext cx="392" cy="322"/>
              <a:chOff x="2813" y="1368"/>
              <a:chExt cx="392" cy="322"/>
            </a:xfrm>
          </p:grpSpPr>
          <p:sp>
            <p:nvSpPr>
              <p:cNvPr id="54338" name="Rectangle 14"/>
              <p:cNvSpPr>
                <a:spLocks noChangeArrowheads="1"/>
              </p:cNvSpPr>
              <p:nvPr/>
            </p:nvSpPr>
            <p:spPr bwMode="auto">
              <a:xfrm>
                <a:off x="2813" y="1368"/>
                <a:ext cx="392" cy="322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4339" name="Rectangle 15"/>
              <p:cNvSpPr>
                <a:spLocks noChangeArrowheads="1"/>
              </p:cNvSpPr>
              <p:nvPr/>
            </p:nvSpPr>
            <p:spPr bwMode="auto">
              <a:xfrm>
                <a:off x="2838" y="1395"/>
                <a:ext cx="342" cy="272"/>
              </a:xfrm>
              <a:prstGeom prst="rect">
                <a:avLst/>
              </a:prstGeom>
              <a:solidFill>
                <a:srgbClr val="114FFB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4340" name="Rectangle 16"/>
              <p:cNvSpPr>
                <a:spLocks noChangeArrowheads="1"/>
              </p:cNvSpPr>
              <p:nvPr/>
            </p:nvSpPr>
            <p:spPr bwMode="auto">
              <a:xfrm>
                <a:off x="3130" y="1395"/>
                <a:ext cx="48" cy="272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4341" name="Rectangle 17"/>
              <p:cNvSpPr>
                <a:spLocks noChangeArrowheads="1"/>
              </p:cNvSpPr>
              <p:nvPr/>
            </p:nvSpPr>
            <p:spPr bwMode="auto">
              <a:xfrm>
                <a:off x="3141" y="1409"/>
                <a:ext cx="24" cy="19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4342" name="Oval 18"/>
              <p:cNvSpPr>
                <a:spLocks noChangeArrowheads="1"/>
              </p:cNvSpPr>
              <p:nvPr/>
            </p:nvSpPr>
            <p:spPr bwMode="auto">
              <a:xfrm>
                <a:off x="3143" y="1527"/>
                <a:ext cx="19" cy="18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4343" name="Oval 19"/>
              <p:cNvSpPr>
                <a:spLocks noChangeArrowheads="1"/>
              </p:cNvSpPr>
              <p:nvPr/>
            </p:nvSpPr>
            <p:spPr bwMode="auto">
              <a:xfrm>
                <a:off x="3143" y="1576"/>
                <a:ext cx="19" cy="19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4344" name="Oval 20"/>
              <p:cNvSpPr>
                <a:spLocks noChangeArrowheads="1"/>
              </p:cNvSpPr>
              <p:nvPr/>
            </p:nvSpPr>
            <p:spPr bwMode="auto">
              <a:xfrm>
                <a:off x="3143" y="1623"/>
                <a:ext cx="19" cy="18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</p:grpSp>
      </p:grpSp>
      <p:grpSp>
        <p:nvGrpSpPr>
          <p:cNvPr id="54278" name="Group 21"/>
          <p:cNvGrpSpPr>
            <a:grpSpLocks/>
          </p:cNvGrpSpPr>
          <p:nvPr/>
        </p:nvGrpSpPr>
        <p:grpSpPr bwMode="auto">
          <a:xfrm>
            <a:off x="3041650" y="1290639"/>
            <a:ext cx="1073150" cy="725487"/>
            <a:chOff x="668" y="455"/>
            <a:chExt cx="756" cy="526"/>
          </a:xfrm>
        </p:grpSpPr>
        <p:sp>
          <p:nvSpPr>
            <p:cNvPr id="54319" name="Freeform 22"/>
            <p:cNvSpPr>
              <a:spLocks/>
            </p:cNvSpPr>
            <p:nvPr/>
          </p:nvSpPr>
          <p:spPr bwMode="auto">
            <a:xfrm>
              <a:off x="1111" y="790"/>
              <a:ext cx="161" cy="76"/>
            </a:xfrm>
            <a:custGeom>
              <a:avLst/>
              <a:gdLst>
                <a:gd name="T0" fmla="*/ 0 w 323"/>
                <a:gd name="T1" fmla="*/ 1 h 151"/>
                <a:gd name="T2" fmla="*/ 0 w 323"/>
                <a:gd name="T3" fmla="*/ 0 h 151"/>
                <a:gd name="T4" fmla="*/ 1 w 323"/>
                <a:gd name="T5" fmla="*/ 1 h 151"/>
                <a:gd name="T6" fmla="*/ 1 w 323"/>
                <a:gd name="T7" fmla="*/ 1 h 151"/>
                <a:gd name="T8" fmla="*/ 1 w 323"/>
                <a:gd name="T9" fmla="*/ 1 h 151"/>
                <a:gd name="T10" fmla="*/ 1 w 323"/>
                <a:gd name="T11" fmla="*/ 1 h 151"/>
                <a:gd name="T12" fmla="*/ 1 w 323"/>
                <a:gd name="T13" fmla="*/ 2 h 151"/>
                <a:gd name="T14" fmla="*/ 1 w 323"/>
                <a:gd name="T15" fmla="*/ 2 h 151"/>
                <a:gd name="T16" fmla="*/ 2 w 323"/>
                <a:gd name="T17" fmla="*/ 2 h 151"/>
                <a:gd name="T18" fmla="*/ 2 w 323"/>
                <a:gd name="T19" fmla="*/ 2 h 1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3"/>
                <a:gd name="T31" fmla="*/ 0 h 151"/>
                <a:gd name="T32" fmla="*/ 323 w 323"/>
                <a:gd name="T33" fmla="*/ 151 h 1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3" h="151">
                  <a:moveTo>
                    <a:pt x="0" y="15"/>
                  </a:moveTo>
                  <a:lnTo>
                    <a:pt x="120" y="0"/>
                  </a:lnTo>
                  <a:lnTo>
                    <a:pt x="147" y="5"/>
                  </a:lnTo>
                  <a:lnTo>
                    <a:pt x="168" y="19"/>
                  </a:lnTo>
                  <a:lnTo>
                    <a:pt x="197" y="93"/>
                  </a:lnTo>
                  <a:lnTo>
                    <a:pt x="215" y="121"/>
                  </a:lnTo>
                  <a:lnTo>
                    <a:pt x="230" y="136"/>
                  </a:lnTo>
                  <a:lnTo>
                    <a:pt x="247" y="142"/>
                  </a:lnTo>
                  <a:lnTo>
                    <a:pt x="272" y="147"/>
                  </a:lnTo>
                  <a:lnTo>
                    <a:pt x="323" y="151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4320" name="Group 23"/>
            <p:cNvGrpSpPr>
              <a:grpSpLocks/>
            </p:cNvGrpSpPr>
            <p:nvPr/>
          </p:nvGrpSpPr>
          <p:grpSpPr bwMode="auto">
            <a:xfrm>
              <a:off x="668" y="619"/>
              <a:ext cx="587" cy="362"/>
              <a:chOff x="668" y="619"/>
              <a:chExt cx="587" cy="362"/>
            </a:xfrm>
          </p:grpSpPr>
          <p:grpSp>
            <p:nvGrpSpPr>
              <p:cNvPr id="54328" name="Group 24"/>
              <p:cNvGrpSpPr>
                <a:grpSpLocks/>
              </p:cNvGrpSpPr>
              <p:nvPr/>
            </p:nvGrpSpPr>
            <p:grpSpPr bwMode="auto">
              <a:xfrm>
                <a:off x="668" y="876"/>
                <a:ext cx="587" cy="105"/>
                <a:chOff x="668" y="876"/>
                <a:chExt cx="587" cy="105"/>
              </a:xfrm>
            </p:grpSpPr>
            <p:sp>
              <p:nvSpPr>
                <p:cNvPr id="54332" name="Freeform 25"/>
                <p:cNvSpPr>
                  <a:spLocks/>
                </p:cNvSpPr>
                <p:nvPr/>
              </p:nvSpPr>
              <p:spPr bwMode="auto">
                <a:xfrm>
                  <a:off x="668" y="876"/>
                  <a:ext cx="587" cy="105"/>
                </a:xfrm>
                <a:custGeom>
                  <a:avLst/>
                  <a:gdLst>
                    <a:gd name="T0" fmla="*/ 1 w 1175"/>
                    <a:gd name="T1" fmla="*/ 0 h 209"/>
                    <a:gd name="T2" fmla="*/ 8 w 1175"/>
                    <a:gd name="T3" fmla="*/ 0 h 209"/>
                    <a:gd name="T4" fmla="*/ 9 w 1175"/>
                    <a:gd name="T5" fmla="*/ 2 h 209"/>
                    <a:gd name="T6" fmla="*/ 9 w 1175"/>
                    <a:gd name="T7" fmla="*/ 2 h 209"/>
                    <a:gd name="T8" fmla="*/ 9 w 1175"/>
                    <a:gd name="T9" fmla="*/ 2 h 209"/>
                    <a:gd name="T10" fmla="*/ 9 w 1175"/>
                    <a:gd name="T11" fmla="*/ 2 h 209"/>
                    <a:gd name="T12" fmla="*/ 0 w 1175"/>
                    <a:gd name="T13" fmla="*/ 2 h 209"/>
                    <a:gd name="T14" fmla="*/ 0 w 1175"/>
                    <a:gd name="T15" fmla="*/ 2 h 209"/>
                    <a:gd name="T16" fmla="*/ 0 w 1175"/>
                    <a:gd name="T17" fmla="*/ 2 h 209"/>
                    <a:gd name="T18" fmla="*/ 0 w 1175"/>
                    <a:gd name="T19" fmla="*/ 2 h 209"/>
                    <a:gd name="T20" fmla="*/ 1 w 1175"/>
                    <a:gd name="T21" fmla="*/ 0 h 2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75"/>
                    <a:gd name="T34" fmla="*/ 0 h 209"/>
                    <a:gd name="T35" fmla="*/ 1175 w 1175"/>
                    <a:gd name="T36" fmla="*/ 209 h 20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75" h="209">
                      <a:moveTo>
                        <a:pt x="146" y="0"/>
                      </a:moveTo>
                      <a:lnTo>
                        <a:pt x="1033" y="0"/>
                      </a:lnTo>
                      <a:lnTo>
                        <a:pt x="1174" y="190"/>
                      </a:lnTo>
                      <a:lnTo>
                        <a:pt x="1175" y="199"/>
                      </a:lnTo>
                      <a:lnTo>
                        <a:pt x="1170" y="207"/>
                      </a:lnTo>
                      <a:lnTo>
                        <a:pt x="1161" y="209"/>
                      </a:lnTo>
                      <a:lnTo>
                        <a:pt x="17" y="209"/>
                      </a:lnTo>
                      <a:lnTo>
                        <a:pt x="5" y="205"/>
                      </a:lnTo>
                      <a:lnTo>
                        <a:pt x="0" y="196"/>
                      </a:lnTo>
                      <a:lnTo>
                        <a:pt x="3" y="186"/>
                      </a:lnTo>
                      <a:lnTo>
                        <a:pt x="1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33" name="Freeform 26"/>
                <p:cNvSpPr>
                  <a:spLocks/>
                </p:cNvSpPr>
                <p:nvPr/>
              </p:nvSpPr>
              <p:spPr bwMode="auto">
                <a:xfrm>
                  <a:off x="701" y="898"/>
                  <a:ext cx="390" cy="68"/>
                </a:xfrm>
                <a:custGeom>
                  <a:avLst/>
                  <a:gdLst>
                    <a:gd name="T0" fmla="*/ 0 w 781"/>
                    <a:gd name="T1" fmla="*/ 0 h 134"/>
                    <a:gd name="T2" fmla="*/ 5 w 781"/>
                    <a:gd name="T3" fmla="*/ 0 h 134"/>
                    <a:gd name="T4" fmla="*/ 6 w 781"/>
                    <a:gd name="T5" fmla="*/ 2 h 134"/>
                    <a:gd name="T6" fmla="*/ 0 w 781"/>
                    <a:gd name="T7" fmla="*/ 2 h 134"/>
                    <a:gd name="T8" fmla="*/ 0 w 781"/>
                    <a:gd name="T9" fmla="*/ 0 h 1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1"/>
                    <a:gd name="T16" fmla="*/ 0 h 134"/>
                    <a:gd name="T17" fmla="*/ 781 w 781"/>
                    <a:gd name="T18" fmla="*/ 134 h 1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1" h="134">
                      <a:moveTo>
                        <a:pt x="106" y="0"/>
                      </a:moveTo>
                      <a:lnTo>
                        <a:pt x="745" y="0"/>
                      </a:lnTo>
                      <a:lnTo>
                        <a:pt x="781" y="134"/>
                      </a:lnTo>
                      <a:lnTo>
                        <a:pt x="0" y="134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34" name="Freeform 27"/>
                <p:cNvSpPr>
                  <a:spLocks/>
                </p:cNvSpPr>
                <p:nvPr/>
              </p:nvSpPr>
              <p:spPr bwMode="auto">
                <a:xfrm>
                  <a:off x="1103" y="898"/>
                  <a:ext cx="119" cy="68"/>
                </a:xfrm>
                <a:custGeom>
                  <a:avLst/>
                  <a:gdLst>
                    <a:gd name="T0" fmla="*/ 0 w 236"/>
                    <a:gd name="T1" fmla="*/ 0 h 134"/>
                    <a:gd name="T2" fmla="*/ 2 w 236"/>
                    <a:gd name="T3" fmla="*/ 0 h 134"/>
                    <a:gd name="T4" fmla="*/ 2 w 236"/>
                    <a:gd name="T5" fmla="*/ 2 h 134"/>
                    <a:gd name="T6" fmla="*/ 1 w 236"/>
                    <a:gd name="T7" fmla="*/ 2 h 134"/>
                    <a:gd name="T8" fmla="*/ 0 w 236"/>
                    <a:gd name="T9" fmla="*/ 0 h 1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6"/>
                    <a:gd name="T16" fmla="*/ 0 h 134"/>
                    <a:gd name="T17" fmla="*/ 236 w 236"/>
                    <a:gd name="T18" fmla="*/ 134 h 1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6" h="134">
                      <a:moveTo>
                        <a:pt x="0" y="0"/>
                      </a:moveTo>
                      <a:lnTo>
                        <a:pt x="140" y="0"/>
                      </a:lnTo>
                      <a:lnTo>
                        <a:pt x="236" y="134"/>
                      </a:lnTo>
                      <a:lnTo>
                        <a:pt x="44" y="1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4329" name="Rectangle 28"/>
              <p:cNvSpPr>
                <a:spLocks noChangeArrowheads="1"/>
              </p:cNvSpPr>
              <p:nvPr/>
            </p:nvSpPr>
            <p:spPr bwMode="auto">
              <a:xfrm>
                <a:off x="801" y="619"/>
                <a:ext cx="321" cy="254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4330" name="Rectangle 29"/>
              <p:cNvSpPr>
                <a:spLocks noChangeArrowheads="1"/>
              </p:cNvSpPr>
              <p:nvPr/>
            </p:nvSpPr>
            <p:spPr bwMode="auto">
              <a:xfrm>
                <a:off x="846" y="654"/>
                <a:ext cx="231" cy="175"/>
              </a:xfrm>
              <a:prstGeom prst="rect">
                <a:avLst/>
              </a:prstGeom>
              <a:solidFill>
                <a:srgbClr val="114FFB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4331" name="Rectangle 30"/>
              <p:cNvSpPr>
                <a:spLocks noChangeArrowheads="1"/>
              </p:cNvSpPr>
              <p:nvPr/>
            </p:nvSpPr>
            <p:spPr bwMode="auto">
              <a:xfrm>
                <a:off x="1049" y="844"/>
                <a:ext cx="29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</p:grpSp>
        <p:sp>
          <p:nvSpPr>
            <p:cNvPr id="54321" name="Rectangle 31"/>
            <p:cNvSpPr>
              <a:spLocks noChangeArrowheads="1"/>
            </p:cNvSpPr>
            <p:nvPr/>
          </p:nvSpPr>
          <p:spPr bwMode="auto">
            <a:xfrm>
              <a:off x="1260" y="455"/>
              <a:ext cx="164" cy="502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54322" name="Rectangle 32"/>
            <p:cNvSpPr>
              <a:spLocks noChangeArrowheads="1"/>
            </p:cNvSpPr>
            <p:nvPr/>
          </p:nvSpPr>
          <p:spPr bwMode="auto">
            <a:xfrm>
              <a:off x="1302" y="500"/>
              <a:ext cx="99" cy="143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54323" name="Rectangle 33"/>
            <p:cNvSpPr>
              <a:spLocks noChangeArrowheads="1"/>
            </p:cNvSpPr>
            <p:nvPr/>
          </p:nvSpPr>
          <p:spPr bwMode="auto">
            <a:xfrm>
              <a:off x="1398" y="642"/>
              <a:ext cx="6" cy="3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54324" name="Rectangle 34"/>
            <p:cNvSpPr>
              <a:spLocks noChangeArrowheads="1"/>
            </p:cNvSpPr>
            <p:nvPr/>
          </p:nvSpPr>
          <p:spPr bwMode="auto">
            <a:xfrm>
              <a:off x="1313" y="539"/>
              <a:ext cx="29" cy="6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54325" name="Rectangle 35"/>
            <p:cNvSpPr>
              <a:spLocks noChangeArrowheads="1"/>
            </p:cNvSpPr>
            <p:nvPr/>
          </p:nvSpPr>
          <p:spPr bwMode="auto">
            <a:xfrm>
              <a:off x="1324" y="501"/>
              <a:ext cx="7" cy="14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54326" name="Rectangle 36"/>
            <p:cNvSpPr>
              <a:spLocks noChangeArrowheads="1"/>
            </p:cNvSpPr>
            <p:nvPr/>
          </p:nvSpPr>
          <p:spPr bwMode="auto">
            <a:xfrm>
              <a:off x="1381" y="528"/>
              <a:ext cx="17" cy="3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54327" name="Rectangle 37"/>
            <p:cNvSpPr>
              <a:spLocks noChangeArrowheads="1"/>
            </p:cNvSpPr>
            <p:nvPr/>
          </p:nvSpPr>
          <p:spPr bwMode="auto">
            <a:xfrm>
              <a:off x="1381" y="584"/>
              <a:ext cx="17" cy="3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</p:grpSp>
      <p:sp>
        <p:nvSpPr>
          <p:cNvPr id="54279" name="Line 38"/>
          <p:cNvSpPr>
            <a:spLocks noChangeShapeType="1"/>
          </p:cNvSpPr>
          <p:nvPr/>
        </p:nvSpPr>
        <p:spPr bwMode="auto">
          <a:xfrm>
            <a:off x="4038600" y="201612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Line 39"/>
          <p:cNvSpPr>
            <a:spLocks noChangeShapeType="1"/>
          </p:cNvSpPr>
          <p:nvPr/>
        </p:nvSpPr>
        <p:spPr bwMode="auto">
          <a:xfrm>
            <a:off x="4572000" y="247332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Rectangle 40"/>
          <p:cNvSpPr>
            <a:spLocks noChangeArrowheads="1"/>
          </p:cNvSpPr>
          <p:nvPr/>
        </p:nvSpPr>
        <p:spPr bwMode="auto">
          <a:xfrm>
            <a:off x="4724400" y="1711325"/>
            <a:ext cx="838200" cy="381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4282" name="Line 41"/>
          <p:cNvSpPr>
            <a:spLocks noChangeShapeType="1"/>
          </p:cNvSpPr>
          <p:nvPr/>
        </p:nvSpPr>
        <p:spPr bwMode="auto">
          <a:xfrm>
            <a:off x="5181600" y="209232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83" name="Group 42"/>
          <p:cNvGrpSpPr>
            <a:grpSpLocks/>
          </p:cNvGrpSpPr>
          <p:nvPr/>
        </p:nvGrpSpPr>
        <p:grpSpPr bwMode="auto">
          <a:xfrm>
            <a:off x="8458201" y="1482725"/>
            <a:ext cx="771525" cy="685800"/>
            <a:chOff x="2715" y="1368"/>
            <a:chExt cx="587" cy="521"/>
          </a:xfrm>
        </p:grpSpPr>
        <p:grpSp>
          <p:nvGrpSpPr>
            <p:cNvPr id="54304" name="Group 43"/>
            <p:cNvGrpSpPr>
              <a:grpSpLocks/>
            </p:cNvGrpSpPr>
            <p:nvPr/>
          </p:nvGrpSpPr>
          <p:grpSpPr bwMode="auto">
            <a:xfrm>
              <a:off x="2737" y="1694"/>
              <a:ext cx="541" cy="165"/>
              <a:chOff x="2737" y="1694"/>
              <a:chExt cx="541" cy="165"/>
            </a:xfrm>
          </p:grpSpPr>
          <p:sp>
            <p:nvSpPr>
              <p:cNvPr id="54317" name="Rectangle 44"/>
              <p:cNvSpPr>
                <a:spLocks noChangeArrowheads="1"/>
              </p:cNvSpPr>
              <p:nvPr/>
            </p:nvSpPr>
            <p:spPr bwMode="auto">
              <a:xfrm>
                <a:off x="2737" y="1694"/>
                <a:ext cx="541" cy="165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4318" name="Rectangle 45"/>
              <p:cNvSpPr>
                <a:spLocks noChangeArrowheads="1"/>
              </p:cNvSpPr>
              <p:nvPr/>
            </p:nvSpPr>
            <p:spPr bwMode="auto">
              <a:xfrm>
                <a:off x="3038" y="1722"/>
                <a:ext cx="187" cy="76"/>
              </a:xfrm>
              <a:prstGeom prst="rect">
                <a:avLst/>
              </a:prstGeom>
              <a:solidFill>
                <a:srgbClr val="80808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</p:grpSp>
        <p:grpSp>
          <p:nvGrpSpPr>
            <p:cNvPr id="54305" name="Group 46"/>
            <p:cNvGrpSpPr>
              <a:grpSpLocks/>
            </p:cNvGrpSpPr>
            <p:nvPr/>
          </p:nvGrpSpPr>
          <p:grpSpPr bwMode="auto">
            <a:xfrm>
              <a:off x="2715" y="1784"/>
              <a:ext cx="587" cy="105"/>
              <a:chOff x="2715" y="1784"/>
              <a:chExt cx="587" cy="105"/>
            </a:xfrm>
          </p:grpSpPr>
          <p:sp>
            <p:nvSpPr>
              <p:cNvPr id="54314" name="Freeform 47"/>
              <p:cNvSpPr>
                <a:spLocks/>
              </p:cNvSpPr>
              <p:nvPr/>
            </p:nvSpPr>
            <p:spPr bwMode="auto">
              <a:xfrm>
                <a:off x="2715" y="1784"/>
                <a:ext cx="587" cy="105"/>
              </a:xfrm>
              <a:custGeom>
                <a:avLst/>
                <a:gdLst>
                  <a:gd name="T0" fmla="*/ 1 w 1175"/>
                  <a:gd name="T1" fmla="*/ 0 h 210"/>
                  <a:gd name="T2" fmla="*/ 8 w 1175"/>
                  <a:gd name="T3" fmla="*/ 0 h 210"/>
                  <a:gd name="T4" fmla="*/ 9 w 1175"/>
                  <a:gd name="T5" fmla="*/ 2 h 210"/>
                  <a:gd name="T6" fmla="*/ 9 w 1175"/>
                  <a:gd name="T7" fmla="*/ 2 h 210"/>
                  <a:gd name="T8" fmla="*/ 9 w 1175"/>
                  <a:gd name="T9" fmla="*/ 2 h 210"/>
                  <a:gd name="T10" fmla="*/ 9 w 1175"/>
                  <a:gd name="T11" fmla="*/ 2 h 210"/>
                  <a:gd name="T12" fmla="*/ 0 w 1175"/>
                  <a:gd name="T13" fmla="*/ 2 h 210"/>
                  <a:gd name="T14" fmla="*/ 0 w 1175"/>
                  <a:gd name="T15" fmla="*/ 2 h 210"/>
                  <a:gd name="T16" fmla="*/ 0 w 1175"/>
                  <a:gd name="T17" fmla="*/ 2 h 210"/>
                  <a:gd name="T18" fmla="*/ 0 w 1175"/>
                  <a:gd name="T19" fmla="*/ 2 h 210"/>
                  <a:gd name="T20" fmla="*/ 1 w 1175"/>
                  <a:gd name="T21" fmla="*/ 0 h 2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5"/>
                  <a:gd name="T34" fmla="*/ 0 h 210"/>
                  <a:gd name="T35" fmla="*/ 1175 w 1175"/>
                  <a:gd name="T36" fmla="*/ 210 h 2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5" h="210">
                    <a:moveTo>
                      <a:pt x="147" y="0"/>
                    </a:moveTo>
                    <a:lnTo>
                      <a:pt x="1033" y="0"/>
                    </a:lnTo>
                    <a:lnTo>
                      <a:pt x="1173" y="189"/>
                    </a:lnTo>
                    <a:lnTo>
                      <a:pt x="1175" y="198"/>
                    </a:lnTo>
                    <a:lnTo>
                      <a:pt x="1171" y="206"/>
                    </a:lnTo>
                    <a:lnTo>
                      <a:pt x="1162" y="210"/>
                    </a:lnTo>
                    <a:lnTo>
                      <a:pt x="16" y="210"/>
                    </a:lnTo>
                    <a:lnTo>
                      <a:pt x="7" y="205"/>
                    </a:lnTo>
                    <a:lnTo>
                      <a:pt x="0" y="196"/>
                    </a:lnTo>
                    <a:lnTo>
                      <a:pt x="3" y="186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5" name="Freeform 48"/>
              <p:cNvSpPr>
                <a:spLocks/>
              </p:cNvSpPr>
              <p:nvPr/>
            </p:nvSpPr>
            <p:spPr bwMode="auto">
              <a:xfrm>
                <a:off x="2747" y="1806"/>
                <a:ext cx="391" cy="67"/>
              </a:xfrm>
              <a:custGeom>
                <a:avLst/>
                <a:gdLst>
                  <a:gd name="T0" fmla="*/ 1 w 782"/>
                  <a:gd name="T1" fmla="*/ 0 h 134"/>
                  <a:gd name="T2" fmla="*/ 6 w 782"/>
                  <a:gd name="T3" fmla="*/ 0 h 134"/>
                  <a:gd name="T4" fmla="*/ 7 w 782"/>
                  <a:gd name="T5" fmla="*/ 1 h 134"/>
                  <a:gd name="T6" fmla="*/ 0 w 782"/>
                  <a:gd name="T7" fmla="*/ 1 h 134"/>
                  <a:gd name="T8" fmla="*/ 1 w 782"/>
                  <a:gd name="T9" fmla="*/ 0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2"/>
                  <a:gd name="T16" fmla="*/ 0 h 134"/>
                  <a:gd name="T17" fmla="*/ 782 w 782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2" h="134">
                    <a:moveTo>
                      <a:pt x="105" y="0"/>
                    </a:moveTo>
                    <a:lnTo>
                      <a:pt x="745" y="0"/>
                    </a:lnTo>
                    <a:lnTo>
                      <a:pt x="782" y="134"/>
                    </a:lnTo>
                    <a:lnTo>
                      <a:pt x="0" y="134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6" name="Freeform 49"/>
              <p:cNvSpPr>
                <a:spLocks/>
              </p:cNvSpPr>
              <p:nvPr/>
            </p:nvSpPr>
            <p:spPr bwMode="auto">
              <a:xfrm>
                <a:off x="3150" y="1806"/>
                <a:ext cx="119" cy="67"/>
              </a:xfrm>
              <a:custGeom>
                <a:avLst/>
                <a:gdLst>
                  <a:gd name="T0" fmla="*/ 0 w 238"/>
                  <a:gd name="T1" fmla="*/ 0 h 134"/>
                  <a:gd name="T2" fmla="*/ 2 w 238"/>
                  <a:gd name="T3" fmla="*/ 0 h 134"/>
                  <a:gd name="T4" fmla="*/ 2 w 238"/>
                  <a:gd name="T5" fmla="*/ 1 h 134"/>
                  <a:gd name="T6" fmla="*/ 1 w 238"/>
                  <a:gd name="T7" fmla="*/ 1 h 134"/>
                  <a:gd name="T8" fmla="*/ 0 w 238"/>
                  <a:gd name="T9" fmla="*/ 0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8"/>
                  <a:gd name="T16" fmla="*/ 0 h 134"/>
                  <a:gd name="T17" fmla="*/ 238 w 238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8" h="134">
                    <a:moveTo>
                      <a:pt x="0" y="0"/>
                    </a:moveTo>
                    <a:lnTo>
                      <a:pt x="140" y="0"/>
                    </a:lnTo>
                    <a:lnTo>
                      <a:pt x="238" y="134"/>
                    </a:lnTo>
                    <a:lnTo>
                      <a:pt x="44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306" name="Group 50"/>
            <p:cNvGrpSpPr>
              <a:grpSpLocks/>
            </p:cNvGrpSpPr>
            <p:nvPr/>
          </p:nvGrpSpPr>
          <p:grpSpPr bwMode="auto">
            <a:xfrm>
              <a:off x="2813" y="1368"/>
              <a:ext cx="392" cy="322"/>
              <a:chOff x="2813" y="1368"/>
              <a:chExt cx="392" cy="322"/>
            </a:xfrm>
          </p:grpSpPr>
          <p:sp>
            <p:nvSpPr>
              <p:cNvPr id="54307" name="Rectangle 51"/>
              <p:cNvSpPr>
                <a:spLocks noChangeArrowheads="1"/>
              </p:cNvSpPr>
              <p:nvPr/>
            </p:nvSpPr>
            <p:spPr bwMode="auto">
              <a:xfrm>
                <a:off x="2813" y="1368"/>
                <a:ext cx="392" cy="322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4308" name="Rectangle 52"/>
              <p:cNvSpPr>
                <a:spLocks noChangeArrowheads="1"/>
              </p:cNvSpPr>
              <p:nvPr/>
            </p:nvSpPr>
            <p:spPr bwMode="auto">
              <a:xfrm>
                <a:off x="2838" y="1395"/>
                <a:ext cx="342" cy="272"/>
              </a:xfrm>
              <a:prstGeom prst="rect">
                <a:avLst/>
              </a:prstGeom>
              <a:solidFill>
                <a:srgbClr val="114FFB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4309" name="Rectangle 53"/>
              <p:cNvSpPr>
                <a:spLocks noChangeArrowheads="1"/>
              </p:cNvSpPr>
              <p:nvPr/>
            </p:nvSpPr>
            <p:spPr bwMode="auto">
              <a:xfrm>
                <a:off x="3130" y="1395"/>
                <a:ext cx="48" cy="272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4310" name="Rectangle 54"/>
              <p:cNvSpPr>
                <a:spLocks noChangeArrowheads="1"/>
              </p:cNvSpPr>
              <p:nvPr/>
            </p:nvSpPr>
            <p:spPr bwMode="auto">
              <a:xfrm>
                <a:off x="3141" y="1409"/>
                <a:ext cx="24" cy="19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4311" name="Oval 55"/>
              <p:cNvSpPr>
                <a:spLocks noChangeArrowheads="1"/>
              </p:cNvSpPr>
              <p:nvPr/>
            </p:nvSpPr>
            <p:spPr bwMode="auto">
              <a:xfrm>
                <a:off x="3143" y="1527"/>
                <a:ext cx="19" cy="18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4312" name="Oval 56"/>
              <p:cNvSpPr>
                <a:spLocks noChangeArrowheads="1"/>
              </p:cNvSpPr>
              <p:nvPr/>
            </p:nvSpPr>
            <p:spPr bwMode="auto">
              <a:xfrm>
                <a:off x="3143" y="1576"/>
                <a:ext cx="19" cy="19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4313" name="Oval 57"/>
              <p:cNvSpPr>
                <a:spLocks noChangeArrowheads="1"/>
              </p:cNvSpPr>
              <p:nvPr/>
            </p:nvSpPr>
            <p:spPr bwMode="auto">
              <a:xfrm>
                <a:off x="3143" y="1623"/>
                <a:ext cx="19" cy="18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</p:grpSp>
      </p:grpSp>
      <p:sp>
        <p:nvSpPr>
          <p:cNvPr id="54284" name="Line 58"/>
          <p:cNvSpPr>
            <a:spLocks noChangeShapeType="1"/>
          </p:cNvSpPr>
          <p:nvPr/>
        </p:nvSpPr>
        <p:spPr bwMode="auto">
          <a:xfrm>
            <a:off x="5562600" y="1939925"/>
            <a:ext cx="2895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Text Box 59"/>
          <p:cNvSpPr txBox="1">
            <a:spLocks noChangeArrowheads="1"/>
          </p:cNvSpPr>
          <p:nvPr/>
        </p:nvSpPr>
        <p:spPr bwMode="auto">
          <a:xfrm>
            <a:off x="3184525" y="1997075"/>
            <a:ext cx="603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(1,1)</a:t>
            </a:r>
          </a:p>
        </p:txBody>
      </p:sp>
      <p:sp>
        <p:nvSpPr>
          <p:cNvPr id="54286" name="Text Box 60"/>
          <p:cNvSpPr txBox="1">
            <a:spLocks noChangeArrowheads="1"/>
          </p:cNvSpPr>
          <p:nvPr/>
        </p:nvSpPr>
        <p:spPr bwMode="auto">
          <a:xfrm>
            <a:off x="3840163" y="205105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4287" name="Text Box 61"/>
          <p:cNvSpPr txBox="1">
            <a:spLocks noChangeArrowheads="1"/>
          </p:cNvSpPr>
          <p:nvPr/>
        </p:nvSpPr>
        <p:spPr bwMode="auto">
          <a:xfrm>
            <a:off x="4267200" y="3609975"/>
            <a:ext cx="603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(1,2)</a:t>
            </a:r>
          </a:p>
        </p:txBody>
      </p:sp>
      <p:sp>
        <p:nvSpPr>
          <p:cNvPr id="54288" name="Text Box 62"/>
          <p:cNvSpPr txBox="1">
            <a:spLocks noChangeArrowheads="1"/>
          </p:cNvSpPr>
          <p:nvPr/>
        </p:nvSpPr>
        <p:spPr bwMode="auto">
          <a:xfrm>
            <a:off x="4264025" y="2511425"/>
            <a:ext cx="312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>
                <a:solidFill>
                  <a:schemeClr val="tx1"/>
                </a:solidFill>
              </a:rPr>
              <a:t>w</a:t>
            </a:r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54289" name="Text Box 63"/>
          <p:cNvSpPr txBox="1">
            <a:spLocks noChangeArrowheads="1"/>
          </p:cNvSpPr>
          <p:nvPr/>
        </p:nvSpPr>
        <p:spPr bwMode="auto">
          <a:xfrm>
            <a:off x="5483225" y="1625600"/>
            <a:ext cx="603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(2,1)</a:t>
            </a:r>
          </a:p>
        </p:txBody>
      </p:sp>
      <p:sp>
        <p:nvSpPr>
          <p:cNvPr id="54290" name="Text Box 64"/>
          <p:cNvSpPr txBox="1">
            <a:spLocks noChangeArrowheads="1"/>
          </p:cNvSpPr>
          <p:nvPr/>
        </p:nvSpPr>
        <p:spPr bwMode="auto">
          <a:xfrm>
            <a:off x="4581526" y="2076450"/>
            <a:ext cx="842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(1,3)   r</a:t>
            </a:r>
          </a:p>
        </p:txBody>
      </p:sp>
      <p:sp>
        <p:nvSpPr>
          <p:cNvPr id="54291" name="Text Box 65"/>
          <p:cNvSpPr txBox="1">
            <a:spLocks noChangeArrowheads="1"/>
          </p:cNvSpPr>
          <p:nvPr/>
        </p:nvSpPr>
        <p:spPr bwMode="auto">
          <a:xfrm>
            <a:off x="8602663" y="2163763"/>
            <a:ext cx="603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(2,2)</a:t>
            </a:r>
          </a:p>
        </p:txBody>
      </p:sp>
      <p:sp>
        <p:nvSpPr>
          <p:cNvPr id="54292" name="Text Box 66"/>
          <p:cNvSpPr txBox="1">
            <a:spLocks noChangeArrowheads="1"/>
          </p:cNvSpPr>
          <p:nvPr/>
        </p:nvSpPr>
        <p:spPr bwMode="auto">
          <a:xfrm>
            <a:off x="8620125" y="1219200"/>
            <a:ext cx="465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PC</a:t>
            </a:r>
          </a:p>
        </p:txBody>
      </p:sp>
      <p:sp>
        <p:nvSpPr>
          <p:cNvPr id="54293" name="Text Box 67"/>
          <p:cNvSpPr txBox="1">
            <a:spLocks noChangeArrowheads="1"/>
          </p:cNvSpPr>
          <p:nvPr/>
        </p:nvSpPr>
        <p:spPr bwMode="auto">
          <a:xfrm>
            <a:off x="3098800" y="1247775"/>
            <a:ext cx="782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54294" name="Text Box 68"/>
          <p:cNvSpPr txBox="1">
            <a:spLocks noChangeArrowheads="1"/>
          </p:cNvSpPr>
          <p:nvPr/>
        </p:nvSpPr>
        <p:spPr bwMode="auto">
          <a:xfrm>
            <a:off x="4762500" y="1422400"/>
            <a:ext cx="793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Router</a:t>
            </a:r>
          </a:p>
        </p:txBody>
      </p:sp>
      <p:sp>
        <p:nvSpPr>
          <p:cNvPr id="54295" name="Text Box 69"/>
          <p:cNvSpPr txBox="1">
            <a:spLocks noChangeArrowheads="1"/>
          </p:cNvSpPr>
          <p:nvPr/>
        </p:nvSpPr>
        <p:spPr bwMode="auto">
          <a:xfrm>
            <a:off x="5105400" y="3276600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Workstation</a:t>
            </a:r>
          </a:p>
        </p:txBody>
      </p:sp>
      <p:sp>
        <p:nvSpPr>
          <p:cNvPr id="700486" name="Rectangle 70"/>
          <p:cNvSpPr>
            <a:spLocks noChangeArrowheads="1"/>
          </p:cNvSpPr>
          <p:nvPr/>
        </p:nvSpPr>
        <p:spPr bwMode="auto">
          <a:xfrm>
            <a:off x="334603" y="3962400"/>
            <a:ext cx="1150374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5715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AutoNum type="arabicPeriod"/>
            </a:pPr>
            <a:r>
              <a:rPr lang="en-US" altLang="en-US" sz="1900" dirty="0">
                <a:solidFill>
                  <a:schemeClr val="tx1"/>
                </a:solidFill>
              </a:rPr>
              <a:t>IP packet has (1,1) and (2,2) as IP source and destination addresses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AutoNum type="arabicPeriod"/>
            </a:pPr>
            <a:r>
              <a:rPr lang="en-US" altLang="en-US" sz="1900" dirty="0">
                <a:solidFill>
                  <a:schemeClr val="tx1"/>
                </a:solidFill>
              </a:rPr>
              <a:t>IP table at server indicates packet should be sent to router, so IP packet is encapsulated in Ethernet frame with addresses s and r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AutoNum type="arabicPeriod"/>
            </a:pPr>
            <a:r>
              <a:rPr lang="en-US" altLang="en-US" sz="1900" dirty="0">
                <a:solidFill>
                  <a:schemeClr val="tx1"/>
                </a:solidFill>
              </a:rPr>
              <a:t>Ethernet frame is broadcast by server NIC and captured by router NIC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AutoNum type="arabicPeriod"/>
            </a:pPr>
            <a:r>
              <a:rPr lang="en-US" altLang="en-US" sz="1900" dirty="0">
                <a:solidFill>
                  <a:schemeClr val="tx1"/>
                </a:solidFill>
              </a:rPr>
              <a:t>NIC examines protocol type field and then delivers packet to its IP layer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AutoNum type="arabicPeriod"/>
            </a:pPr>
            <a:r>
              <a:rPr lang="en-US" altLang="en-US" sz="1900" dirty="0">
                <a:solidFill>
                  <a:schemeClr val="tx1"/>
                </a:solidFill>
              </a:rPr>
              <a:t>IP layer examines IP packet destination address and determines IP packet should be routed to (2,2)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AutoNum type="arabicPeriod"/>
            </a:pPr>
            <a:r>
              <a:rPr lang="en-US" altLang="en-US" sz="1900" dirty="0">
                <a:solidFill>
                  <a:schemeClr val="tx1"/>
                </a:solidFill>
              </a:rPr>
              <a:t>Router’s table indicates (2,2) is directly connected via PPP link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AutoNum type="arabicPeriod"/>
            </a:pPr>
            <a:r>
              <a:rPr lang="en-US" altLang="en-US" sz="1900" dirty="0">
                <a:solidFill>
                  <a:schemeClr val="tx1"/>
                </a:solidFill>
              </a:rPr>
              <a:t>IP packet is encapsulated in PPP frame and delivered to PC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AutoNum type="arabicPeriod"/>
            </a:pPr>
            <a:r>
              <a:rPr lang="en-US" altLang="en-US" sz="1900" dirty="0">
                <a:solidFill>
                  <a:schemeClr val="tx1"/>
                </a:solidFill>
              </a:rPr>
              <a:t>PPP at PC examines protocol type field and delivers packet to PC IP layer</a:t>
            </a:r>
          </a:p>
        </p:txBody>
      </p:sp>
      <p:grpSp>
        <p:nvGrpSpPr>
          <p:cNvPr id="13" name="Group 71"/>
          <p:cNvGrpSpPr>
            <a:grpSpLocks/>
          </p:cNvGrpSpPr>
          <p:nvPr/>
        </p:nvGrpSpPr>
        <p:grpSpPr bwMode="auto">
          <a:xfrm>
            <a:off x="1828800" y="2667000"/>
            <a:ext cx="2209800" cy="381000"/>
            <a:chOff x="2256" y="1632"/>
            <a:chExt cx="1392" cy="240"/>
          </a:xfrm>
        </p:grpSpPr>
        <p:sp>
          <p:nvSpPr>
            <p:cNvPr id="54302" name="Rectangle 72"/>
            <p:cNvSpPr>
              <a:spLocks noChangeArrowheads="1"/>
            </p:cNvSpPr>
            <p:nvPr/>
          </p:nvSpPr>
          <p:spPr bwMode="auto">
            <a:xfrm>
              <a:off x="2784" y="1632"/>
              <a:ext cx="864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chemeClr val="tx1"/>
                  </a:solidFill>
                </a:rPr>
                <a:t>(1,1), (2,2) </a:t>
              </a:r>
            </a:p>
          </p:txBody>
        </p:sp>
        <p:sp>
          <p:nvSpPr>
            <p:cNvPr id="54303" name="Rectangle 73"/>
            <p:cNvSpPr>
              <a:spLocks noChangeArrowheads="1"/>
            </p:cNvSpPr>
            <p:nvPr/>
          </p:nvSpPr>
          <p:spPr bwMode="auto">
            <a:xfrm>
              <a:off x="2256" y="1632"/>
              <a:ext cx="528" cy="24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chemeClr val="tx1"/>
                  </a:solidFill>
                </a:rPr>
                <a:t>s, r</a:t>
              </a:r>
            </a:p>
          </p:txBody>
        </p:sp>
      </p:grpSp>
      <p:grpSp>
        <p:nvGrpSpPr>
          <p:cNvPr id="14" name="Group 74"/>
          <p:cNvGrpSpPr>
            <a:grpSpLocks/>
          </p:cNvGrpSpPr>
          <p:nvPr/>
        </p:nvGrpSpPr>
        <p:grpSpPr bwMode="auto">
          <a:xfrm>
            <a:off x="6096000" y="1600200"/>
            <a:ext cx="2209800" cy="381000"/>
            <a:chOff x="2832" y="1440"/>
            <a:chExt cx="1392" cy="240"/>
          </a:xfrm>
        </p:grpSpPr>
        <p:sp>
          <p:nvSpPr>
            <p:cNvPr id="54300" name="Rectangle 75"/>
            <p:cNvSpPr>
              <a:spLocks noChangeArrowheads="1"/>
            </p:cNvSpPr>
            <p:nvPr/>
          </p:nvSpPr>
          <p:spPr bwMode="auto">
            <a:xfrm>
              <a:off x="3360" y="1440"/>
              <a:ext cx="864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chemeClr val="tx1"/>
                  </a:solidFill>
                </a:rPr>
                <a:t>(1,1), (2,2) </a:t>
              </a:r>
            </a:p>
          </p:txBody>
        </p:sp>
        <p:sp>
          <p:nvSpPr>
            <p:cNvPr id="54301" name="Rectangle 76"/>
            <p:cNvSpPr>
              <a:spLocks noChangeArrowheads="1"/>
            </p:cNvSpPr>
            <p:nvPr/>
          </p:nvSpPr>
          <p:spPr bwMode="auto">
            <a:xfrm>
              <a:off x="2832" y="1440"/>
              <a:ext cx="528" cy="24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700493" name="Freeform 77"/>
          <p:cNvSpPr>
            <a:spLocks/>
          </p:cNvSpPr>
          <p:nvPr/>
        </p:nvSpPr>
        <p:spPr bwMode="auto">
          <a:xfrm>
            <a:off x="5448300" y="1981200"/>
            <a:ext cx="2933700" cy="165100"/>
          </a:xfrm>
          <a:custGeom>
            <a:avLst/>
            <a:gdLst>
              <a:gd name="T0" fmla="*/ 2147483646 w 1848"/>
              <a:gd name="T1" fmla="*/ 0 h 104"/>
              <a:gd name="T2" fmla="*/ 2147483646 w 1848"/>
              <a:gd name="T3" fmla="*/ 2147483646 h 104"/>
              <a:gd name="T4" fmla="*/ 2147483646 w 1848"/>
              <a:gd name="T5" fmla="*/ 2147483646 h 104"/>
              <a:gd name="T6" fmla="*/ 2147483646 w 1848"/>
              <a:gd name="T7" fmla="*/ 2147483646 h 104"/>
              <a:gd name="T8" fmla="*/ 2147483646 w 1848"/>
              <a:gd name="T9" fmla="*/ 2147483646 h 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48"/>
              <a:gd name="T16" fmla="*/ 0 h 104"/>
              <a:gd name="T17" fmla="*/ 1848 w 1848"/>
              <a:gd name="T18" fmla="*/ 104 h 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48" h="104">
                <a:moveTo>
                  <a:pt x="24" y="0"/>
                </a:moveTo>
                <a:cubicBezTo>
                  <a:pt x="12" y="16"/>
                  <a:pt x="0" y="32"/>
                  <a:pt x="120" y="48"/>
                </a:cubicBezTo>
                <a:cubicBezTo>
                  <a:pt x="240" y="64"/>
                  <a:pt x="496" y="88"/>
                  <a:pt x="744" y="96"/>
                </a:cubicBezTo>
                <a:cubicBezTo>
                  <a:pt x="992" y="104"/>
                  <a:pt x="1424" y="104"/>
                  <a:pt x="1608" y="96"/>
                </a:cubicBezTo>
                <a:cubicBezTo>
                  <a:pt x="1792" y="88"/>
                  <a:pt x="1820" y="68"/>
                  <a:pt x="1848" y="48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6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0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0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0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0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0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0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00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00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0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Line 30"/>
          <p:cNvSpPr>
            <a:spLocks noChangeShapeType="1"/>
          </p:cNvSpPr>
          <p:nvPr/>
        </p:nvSpPr>
        <p:spPr bwMode="auto">
          <a:xfrm flipV="1">
            <a:off x="5410200" y="6057900"/>
            <a:ext cx="173038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How the layers work together</a:t>
            </a:r>
          </a:p>
        </p:txBody>
      </p:sp>
      <p:sp>
        <p:nvSpPr>
          <p:cNvPr id="55300" name="Rectangle 5"/>
          <p:cNvSpPr>
            <a:spLocks noChangeArrowheads="1"/>
          </p:cNvSpPr>
          <p:nvPr/>
        </p:nvSpPr>
        <p:spPr bwMode="auto">
          <a:xfrm>
            <a:off x="2560638" y="5511800"/>
            <a:ext cx="1397000" cy="355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5301" name="Rectangle 6"/>
          <p:cNvSpPr>
            <a:spLocks noChangeArrowheads="1"/>
          </p:cNvSpPr>
          <p:nvPr/>
        </p:nvSpPr>
        <p:spPr bwMode="auto">
          <a:xfrm>
            <a:off x="2514600" y="5575300"/>
            <a:ext cx="1471558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>
                <a:solidFill>
                  <a:schemeClr val="tx1"/>
                </a:solidFill>
              </a:rPr>
              <a:t>Network interface</a:t>
            </a:r>
          </a:p>
        </p:txBody>
      </p:sp>
      <p:sp>
        <p:nvSpPr>
          <p:cNvPr id="55302" name="Rectangle 7"/>
          <p:cNvSpPr>
            <a:spLocks noChangeArrowheads="1"/>
          </p:cNvSpPr>
          <p:nvPr/>
        </p:nvSpPr>
        <p:spPr bwMode="auto">
          <a:xfrm>
            <a:off x="2560638" y="5029200"/>
            <a:ext cx="1397000" cy="48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5303" name="Rectangle 8"/>
          <p:cNvSpPr>
            <a:spLocks noChangeArrowheads="1"/>
          </p:cNvSpPr>
          <p:nvPr/>
        </p:nvSpPr>
        <p:spPr bwMode="auto">
          <a:xfrm>
            <a:off x="2590800" y="5092701"/>
            <a:ext cx="400752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chemeClr val="tx1"/>
                </a:solidFill>
              </a:rPr>
              <a:t>IP</a:t>
            </a:r>
          </a:p>
        </p:txBody>
      </p:sp>
      <p:sp>
        <p:nvSpPr>
          <p:cNvPr id="55304" name="Rectangle 9"/>
          <p:cNvSpPr>
            <a:spLocks noChangeArrowheads="1"/>
          </p:cNvSpPr>
          <p:nvPr/>
        </p:nvSpPr>
        <p:spPr bwMode="auto">
          <a:xfrm>
            <a:off x="2560638" y="4546600"/>
            <a:ext cx="1397000" cy="48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5305" name="Rectangle 10"/>
          <p:cNvSpPr>
            <a:spLocks noChangeArrowheads="1"/>
          </p:cNvSpPr>
          <p:nvPr/>
        </p:nvSpPr>
        <p:spPr bwMode="auto">
          <a:xfrm>
            <a:off x="2590800" y="4572001"/>
            <a:ext cx="644408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chemeClr val="tx1"/>
                </a:solidFill>
              </a:rPr>
              <a:t>TCP</a:t>
            </a:r>
          </a:p>
        </p:txBody>
      </p:sp>
      <p:sp>
        <p:nvSpPr>
          <p:cNvPr id="55306" name="Rectangle 11"/>
          <p:cNvSpPr>
            <a:spLocks noChangeArrowheads="1"/>
          </p:cNvSpPr>
          <p:nvPr/>
        </p:nvSpPr>
        <p:spPr bwMode="auto">
          <a:xfrm>
            <a:off x="2560638" y="4064000"/>
            <a:ext cx="1397000" cy="48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5307" name="Rectangle 12"/>
          <p:cNvSpPr>
            <a:spLocks noChangeArrowheads="1"/>
          </p:cNvSpPr>
          <p:nvPr/>
        </p:nvSpPr>
        <p:spPr bwMode="auto">
          <a:xfrm>
            <a:off x="2566988" y="4114801"/>
            <a:ext cx="71654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HTTP</a:t>
            </a:r>
          </a:p>
        </p:txBody>
      </p:sp>
      <p:sp>
        <p:nvSpPr>
          <p:cNvPr id="55308" name="Rectangle 13"/>
          <p:cNvSpPr>
            <a:spLocks noChangeArrowheads="1"/>
          </p:cNvSpPr>
          <p:nvPr/>
        </p:nvSpPr>
        <p:spPr bwMode="auto">
          <a:xfrm>
            <a:off x="5367338" y="5562600"/>
            <a:ext cx="1397000" cy="48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5309" name="Rectangle 14"/>
          <p:cNvSpPr>
            <a:spLocks noChangeArrowheads="1"/>
          </p:cNvSpPr>
          <p:nvPr/>
        </p:nvSpPr>
        <p:spPr bwMode="auto">
          <a:xfrm>
            <a:off x="5334000" y="5613400"/>
            <a:ext cx="1471558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>
                <a:solidFill>
                  <a:schemeClr val="tx1"/>
                </a:solidFill>
              </a:rPr>
              <a:t>Network interface</a:t>
            </a:r>
          </a:p>
        </p:txBody>
      </p:sp>
      <p:sp>
        <p:nvSpPr>
          <p:cNvPr id="55310" name="Rectangle 15"/>
          <p:cNvSpPr>
            <a:spLocks noChangeArrowheads="1"/>
          </p:cNvSpPr>
          <p:nvPr/>
        </p:nvSpPr>
        <p:spPr bwMode="auto">
          <a:xfrm>
            <a:off x="5367338" y="5080000"/>
            <a:ext cx="1397000" cy="48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5311" name="Rectangle 16"/>
          <p:cNvSpPr>
            <a:spLocks noChangeArrowheads="1"/>
          </p:cNvSpPr>
          <p:nvPr/>
        </p:nvSpPr>
        <p:spPr bwMode="auto">
          <a:xfrm>
            <a:off x="5816600" y="5130801"/>
            <a:ext cx="400752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chemeClr val="tx1"/>
                </a:solidFill>
              </a:rPr>
              <a:t>IP</a:t>
            </a:r>
          </a:p>
        </p:txBody>
      </p:sp>
      <p:sp>
        <p:nvSpPr>
          <p:cNvPr id="55312" name="Rectangle 17"/>
          <p:cNvSpPr>
            <a:spLocks noChangeArrowheads="1"/>
          </p:cNvSpPr>
          <p:nvPr/>
        </p:nvSpPr>
        <p:spPr bwMode="auto">
          <a:xfrm>
            <a:off x="8402638" y="5575300"/>
            <a:ext cx="1397000" cy="48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5313" name="Rectangle 18"/>
          <p:cNvSpPr>
            <a:spLocks noChangeArrowheads="1"/>
          </p:cNvSpPr>
          <p:nvPr/>
        </p:nvSpPr>
        <p:spPr bwMode="auto">
          <a:xfrm>
            <a:off x="8369300" y="5626100"/>
            <a:ext cx="1471558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>
                <a:solidFill>
                  <a:schemeClr val="tx1"/>
                </a:solidFill>
              </a:rPr>
              <a:t>Network interface</a:t>
            </a:r>
          </a:p>
        </p:txBody>
      </p:sp>
      <p:sp>
        <p:nvSpPr>
          <p:cNvPr id="55314" name="Rectangle 19"/>
          <p:cNvSpPr>
            <a:spLocks noChangeArrowheads="1"/>
          </p:cNvSpPr>
          <p:nvPr/>
        </p:nvSpPr>
        <p:spPr bwMode="auto">
          <a:xfrm>
            <a:off x="8402638" y="5092700"/>
            <a:ext cx="1397000" cy="48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5315" name="Rectangle 20"/>
          <p:cNvSpPr>
            <a:spLocks noChangeArrowheads="1"/>
          </p:cNvSpPr>
          <p:nvPr/>
        </p:nvSpPr>
        <p:spPr bwMode="auto">
          <a:xfrm>
            <a:off x="9296400" y="5143501"/>
            <a:ext cx="400752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chemeClr val="tx1"/>
                </a:solidFill>
              </a:rPr>
              <a:t>IP</a:t>
            </a:r>
          </a:p>
        </p:txBody>
      </p:sp>
      <p:sp>
        <p:nvSpPr>
          <p:cNvPr id="55316" name="Rectangle 21"/>
          <p:cNvSpPr>
            <a:spLocks noChangeArrowheads="1"/>
          </p:cNvSpPr>
          <p:nvPr/>
        </p:nvSpPr>
        <p:spPr bwMode="auto">
          <a:xfrm>
            <a:off x="8402638" y="4610100"/>
            <a:ext cx="1397000" cy="48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5317" name="Rectangle 22"/>
          <p:cNvSpPr>
            <a:spLocks noChangeArrowheads="1"/>
          </p:cNvSpPr>
          <p:nvPr/>
        </p:nvSpPr>
        <p:spPr bwMode="auto">
          <a:xfrm>
            <a:off x="9067800" y="4648201"/>
            <a:ext cx="644408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chemeClr val="tx1"/>
                </a:solidFill>
              </a:rPr>
              <a:t>TCP</a:t>
            </a:r>
          </a:p>
        </p:txBody>
      </p:sp>
      <p:sp>
        <p:nvSpPr>
          <p:cNvPr id="55318" name="Rectangle 23"/>
          <p:cNvSpPr>
            <a:spLocks noChangeArrowheads="1"/>
          </p:cNvSpPr>
          <p:nvPr/>
        </p:nvSpPr>
        <p:spPr bwMode="auto">
          <a:xfrm>
            <a:off x="8402638" y="4127500"/>
            <a:ext cx="1397000" cy="48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5319" name="Rectangle 24"/>
          <p:cNvSpPr>
            <a:spLocks noChangeArrowheads="1"/>
          </p:cNvSpPr>
          <p:nvPr/>
        </p:nvSpPr>
        <p:spPr bwMode="auto">
          <a:xfrm>
            <a:off x="8975725" y="4191001"/>
            <a:ext cx="785472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chemeClr val="tx1"/>
                </a:solidFill>
              </a:rPr>
              <a:t>HTTP</a:t>
            </a:r>
          </a:p>
        </p:txBody>
      </p:sp>
      <p:grpSp>
        <p:nvGrpSpPr>
          <p:cNvPr id="55320" name="Group 110"/>
          <p:cNvGrpSpPr>
            <a:grpSpLocks/>
          </p:cNvGrpSpPr>
          <p:nvPr/>
        </p:nvGrpSpPr>
        <p:grpSpPr bwMode="auto">
          <a:xfrm>
            <a:off x="4325939" y="6223000"/>
            <a:ext cx="1169987" cy="482600"/>
            <a:chOff x="1629" y="3920"/>
            <a:chExt cx="737" cy="304"/>
          </a:xfrm>
        </p:grpSpPr>
        <p:sp>
          <p:nvSpPr>
            <p:cNvPr id="55389" name="Oval 25"/>
            <p:cNvSpPr>
              <a:spLocks noChangeArrowheads="1"/>
            </p:cNvSpPr>
            <p:nvPr/>
          </p:nvSpPr>
          <p:spPr bwMode="auto">
            <a:xfrm>
              <a:off x="1629" y="3920"/>
              <a:ext cx="720" cy="30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55390" name="Rectangle 27"/>
            <p:cNvSpPr>
              <a:spLocks noChangeArrowheads="1"/>
            </p:cNvSpPr>
            <p:nvPr/>
          </p:nvSpPr>
          <p:spPr bwMode="auto">
            <a:xfrm>
              <a:off x="1702" y="3936"/>
              <a:ext cx="6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chemeClr val="tx1"/>
                  </a:solidFill>
                </a:rPr>
                <a:t>Ethernet</a:t>
              </a:r>
            </a:p>
          </p:txBody>
        </p:sp>
      </p:grpSp>
      <p:grpSp>
        <p:nvGrpSpPr>
          <p:cNvPr id="55321" name="Group 111"/>
          <p:cNvGrpSpPr>
            <a:grpSpLocks/>
          </p:cNvGrpSpPr>
          <p:nvPr/>
        </p:nvGrpSpPr>
        <p:grpSpPr bwMode="auto">
          <a:xfrm>
            <a:off x="6705600" y="6197600"/>
            <a:ext cx="1143000" cy="482600"/>
            <a:chOff x="3517" y="3904"/>
            <a:chExt cx="720" cy="304"/>
          </a:xfrm>
        </p:grpSpPr>
        <p:sp>
          <p:nvSpPr>
            <p:cNvPr id="55387" name="Oval 26"/>
            <p:cNvSpPr>
              <a:spLocks noChangeArrowheads="1"/>
            </p:cNvSpPr>
            <p:nvPr/>
          </p:nvSpPr>
          <p:spPr bwMode="auto">
            <a:xfrm>
              <a:off x="3517" y="3904"/>
              <a:ext cx="720" cy="30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55388" name="Rectangle 28"/>
            <p:cNvSpPr>
              <a:spLocks noChangeArrowheads="1"/>
            </p:cNvSpPr>
            <p:nvPr/>
          </p:nvSpPr>
          <p:spPr bwMode="auto">
            <a:xfrm>
              <a:off x="3664" y="3936"/>
              <a:ext cx="40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chemeClr val="tx1"/>
                  </a:solidFill>
                </a:rPr>
                <a:t>PPP</a:t>
              </a:r>
            </a:p>
          </p:txBody>
        </p:sp>
      </p:grpSp>
      <p:sp>
        <p:nvSpPr>
          <p:cNvPr id="55322" name="Line 29"/>
          <p:cNvSpPr>
            <a:spLocks noChangeShapeType="1"/>
          </p:cNvSpPr>
          <p:nvPr/>
        </p:nvSpPr>
        <p:spPr bwMode="auto">
          <a:xfrm>
            <a:off x="3352800" y="5867400"/>
            <a:ext cx="990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3" name="Line 31"/>
          <p:cNvSpPr>
            <a:spLocks noChangeShapeType="1"/>
          </p:cNvSpPr>
          <p:nvPr/>
        </p:nvSpPr>
        <p:spPr bwMode="auto">
          <a:xfrm>
            <a:off x="6573838" y="6045200"/>
            <a:ext cx="284162" cy="20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4" name="Line 32"/>
          <p:cNvSpPr>
            <a:spLocks noChangeShapeType="1"/>
          </p:cNvSpPr>
          <p:nvPr/>
        </p:nvSpPr>
        <p:spPr bwMode="auto">
          <a:xfrm flipV="1">
            <a:off x="7848600" y="6083300"/>
            <a:ext cx="1189038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5" name="Rectangle 33"/>
          <p:cNvSpPr>
            <a:spLocks noChangeArrowheads="1"/>
          </p:cNvSpPr>
          <p:nvPr/>
        </p:nvSpPr>
        <p:spPr bwMode="auto">
          <a:xfrm>
            <a:off x="5715001" y="6096001"/>
            <a:ext cx="875241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chemeClr val="tx1"/>
                </a:solidFill>
              </a:rPr>
              <a:t>Router</a:t>
            </a:r>
          </a:p>
        </p:txBody>
      </p:sp>
      <p:sp>
        <p:nvSpPr>
          <p:cNvPr id="55326" name="Line 34"/>
          <p:cNvSpPr>
            <a:spLocks noChangeShapeType="1"/>
          </p:cNvSpPr>
          <p:nvPr/>
        </p:nvSpPr>
        <p:spPr bwMode="auto">
          <a:xfrm>
            <a:off x="3200400" y="2624138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327" name="Group 51"/>
          <p:cNvGrpSpPr>
            <a:grpSpLocks/>
          </p:cNvGrpSpPr>
          <p:nvPr/>
        </p:nvGrpSpPr>
        <p:grpSpPr bwMode="auto">
          <a:xfrm>
            <a:off x="3041650" y="1441450"/>
            <a:ext cx="1073150" cy="725488"/>
            <a:chOff x="668" y="455"/>
            <a:chExt cx="756" cy="526"/>
          </a:xfrm>
        </p:grpSpPr>
        <p:sp>
          <p:nvSpPr>
            <p:cNvPr id="55371" name="Freeform 52"/>
            <p:cNvSpPr>
              <a:spLocks/>
            </p:cNvSpPr>
            <p:nvPr/>
          </p:nvSpPr>
          <p:spPr bwMode="auto">
            <a:xfrm>
              <a:off x="1111" y="790"/>
              <a:ext cx="161" cy="76"/>
            </a:xfrm>
            <a:custGeom>
              <a:avLst/>
              <a:gdLst>
                <a:gd name="T0" fmla="*/ 0 w 323"/>
                <a:gd name="T1" fmla="*/ 1 h 151"/>
                <a:gd name="T2" fmla="*/ 0 w 323"/>
                <a:gd name="T3" fmla="*/ 0 h 151"/>
                <a:gd name="T4" fmla="*/ 1 w 323"/>
                <a:gd name="T5" fmla="*/ 1 h 151"/>
                <a:gd name="T6" fmla="*/ 1 w 323"/>
                <a:gd name="T7" fmla="*/ 1 h 151"/>
                <a:gd name="T8" fmla="*/ 1 w 323"/>
                <a:gd name="T9" fmla="*/ 1 h 151"/>
                <a:gd name="T10" fmla="*/ 1 w 323"/>
                <a:gd name="T11" fmla="*/ 1 h 151"/>
                <a:gd name="T12" fmla="*/ 1 w 323"/>
                <a:gd name="T13" fmla="*/ 2 h 151"/>
                <a:gd name="T14" fmla="*/ 1 w 323"/>
                <a:gd name="T15" fmla="*/ 2 h 151"/>
                <a:gd name="T16" fmla="*/ 2 w 323"/>
                <a:gd name="T17" fmla="*/ 2 h 151"/>
                <a:gd name="T18" fmla="*/ 2 w 323"/>
                <a:gd name="T19" fmla="*/ 2 h 1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3"/>
                <a:gd name="T31" fmla="*/ 0 h 151"/>
                <a:gd name="T32" fmla="*/ 323 w 323"/>
                <a:gd name="T33" fmla="*/ 151 h 1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3" h="151">
                  <a:moveTo>
                    <a:pt x="0" y="15"/>
                  </a:moveTo>
                  <a:lnTo>
                    <a:pt x="120" y="0"/>
                  </a:lnTo>
                  <a:lnTo>
                    <a:pt x="147" y="5"/>
                  </a:lnTo>
                  <a:lnTo>
                    <a:pt x="168" y="19"/>
                  </a:lnTo>
                  <a:lnTo>
                    <a:pt x="197" y="93"/>
                  </a:lnTo>
                  <a:lnTo>
                    <a:pt x="215" y="121"/>
                  </a:lnTo>
                  <a:lnTo>
                    <a:pt x="230" y="136"/>
                  </a:lnTo>
                  <a:lnTo>
                    <a:pt x="247" y="142"/>
                  </a:lnTo>
                  <a:lnTo>
                    <a:pt x="272" y="147"/>
                  </a:lnTo>
                  <a:lnTo>
                    <a:pt x="323" y="151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372" name="Group 53"/>
            <p:cNvGrpSpPr>
              <a:grpSpLocks/>
            </p:cNvGrpSpPr>
            <p:nvPr/>
          </p:nvGrpSpPr>
          <p:grpSpPr bwMode="auto">
            <a:xfrm>
              <a:off x="668" y="619"/>
              <a:ext cx="587" cy="362"/>
              <a:chOff x="668" y="619"/>
              <a:chExt cx="587" cy="362"/>
            </a:xfrm>
          </p:grpSpPr>
          <p:grpSp>
            <p:nvGrpSpPr>
              <p:cNvPr id="55380" name="Group 54"/>
              <p:cNvGrpSpPr>
                <a:grpSpLocks/>
              </p:cNvGrpSpPr>
              <p:nvPr/>
            </p:nvGrpSpPr>
            <p:grpSpPr bwMode="auto">
              <a:xfrm>
                <a:off x="668" y="876"/>
                <a:ext cx="587" cy="105"/>
                <a:chOff x="668" y="876"/>
                <a:chExt cx="587" cy="105"/>
              </a:xfrm>
            </p:grpSpPr>
            <p:sp>
              <p:nvSpPr>
                <p:cNvPr id="55384" name="Freeform 55"/>
                <p:cNvSpPr>
                  <a:spLocks/>
                </p:cNvSpPr>
                <p:nvPr/>
              </p:nvSpPr>
              <p:spPr bwMode="auto">
                <a:xfrm>
                  <a:off x="668" y="876"/>
                  <a:ext cx="587" cy="105"/>
                </a:xfrm>
                <a:custGeom>
                  <a:avLst/>
                  <a:gdLst>
                    <a:gd name="T0" fmla="*/ 1 w 1175"/>
                    <a:gd name="T1" fmla="*/ 0 h 209"/>
                    <a:gd name="T2" fmla="*/ 8 w 1175"/>
                    <a:gd name="T3" fmla="*/ 0 h 209"/>
                    <a:gd name="T4" fmla="*/ 9 w 1175"/>
                    <a:gd name="T5" fmla="*/ 2 h 209"/>
                    <a:gd name="T6" fmla="*/ 9 w 1175"/>
                    <a:gd name="T7" fmla="*/ 2 h 209"/>
                    <a:gd name="T8" fmla="*/ 9 w 1175"/>
                    <a:gd name="T9" fmla="*/ 2 h 209"/>
                    <a:gd name="T10" fmla="*/ 9 w 1175"/>
                    <a:gd name="T11" fmla="*/ 2 h 209"/>
                    <a:gd name="T12" fmla="*/ 0 w 1175"/>
                    <a:gd name="T13" fmla="*/ 2 h 209"/>
                    <a:gd name="T14" fmla="*/ 0 w 1175"/>
                    <a:gd name="T15" fmla="*/ 2 h 209"/>
                    <a:gd name="T16" fmla="*/ 0 w 1175"/>
                    <a:gd name="T17" fmla="*/ 2 h 209"/>
                    <a:gd name="T18" fmla="*/ 0 w 1175"/>
                    <a:gd name="T19" fmla="*/ 2 h 209"/>
                    <a:gd name="T20" fmla="*/ 1 w 1175"/>
                    <a:gd name="T21" fmla="*/ 0 h 2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75"/>
                    <a:gd name="T34" fmla="*/ 0 h 209"/>
                    <a:gd name="T35" fmla="*/ 1175 w 1175"/>
                    <a:gd name="T36" fmla="*/ 209 h 20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75" h="209">
                      <a:moveTo>
                        <a:pt x="146" y="0"/>
                      </a:moveTo>
                      <a:lnTo>
                        <a:pt x="1033" y="0"/>
                      </a:lnTo>
                      <a:lnTo>
                        <a:pt x="1174" y="190"/>
                      </a:lnTo>
                      <a:lnTo>
                        <a:pt x="1175" y="199"/>
                      </a:lnTo>
                      <a:lnTo>
                        <a:pt x="1170" y="207"/>
                      </a:lnTo>
                      <a:lnTo>
                        <a:pt x="1161" y="209"/>
                      </a:lnTo>
                      <a:lnTo>
                        <a:pt x="17" y="209"/>
                      </a:lnTo>
                      <a:lnTo>
                        <a:pt x="5" y="205"/>
                      </a:lnTo>
                      <a:lnTo>
                        <a:pt x="0" y="196"/>
                      </a:lnTo>
                      <a:lnTo>
                        <a:pt x="3" y="186"/>
                      </a:lnTo>
                      <a:lnTo>
                        <a:pt x="1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85" name="Freeform 56"/>
                <p:cNvSpPr>
                  <a:spLocks/>
                </p:cNvSpPr>
                <p:nvPr/>
              </p:nvSpPr>
              <p:spPr bwMode="auto">
                <a:xfrm>
                  <a:off x="701" y="898"/>
                  <a:ext cx="390" cy="68"/>
                </a:xfrm>
                <a:custGeom>
                  <a:avLst/>
                  <a:gdLst>
                    <a:gd name="T0" fmla="*/ 0 w 781"/>
                    <a:gd name="T1" fmla="*/ 0 h 134"/>
                    <a:gd name="T2" fmla="*/ 5 w 781"/>
                    <a:gd name="T3" fmla="*/ 0 h 134"/>
                    <a:gd name="T4" fmla="*/ 6 w 781"/>
                    <a:gd name="T5" fmla="*/ 2 h 134"/>
                    <a:gd name="T6" fmla="*/ 0 w 781"/>
                    <a:gd name="T7" fmla="*/ 2 h 134"/>
                    <a:gd name="T8" fmla="*/ 0 w 781"/>
                    <a:gd name="T9" fmla="*/ 0 h 1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1"/>
                    <a:gd name="T16" fmla="*/ 0 h 134"/>
                    <a:gd name="T17" fmla="*/ 781 w 781"/>
                    <a:gd name="T18" fmla="*/ 134 h 1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1" h="134">
                      <a:moveTo>
                        <a:pt x="106" y="0"/>
                      </a:moveTo>
                      <a:lnTo>
                        <a:pt x="745" y="0"/>
                      </a:lnTo>
                      <a:lnTo>
                        <a:pt x="781" y="134"/>
                      </a:lnTo>
                      <a:lnTo>
                        <a:pt x="0" y="134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86" name="Freeform 57"/>
                <p:cNvSpPr>
                  <a:spLocks/>
                </p:cNvSpPr>
                <p:nvPr/>
              </p:nvSpPr>
              <p:spPr bwMode="auto">
                <a:xfrm>
                  <a:off x="1103" y="898"/>
                  <a:ext cx="119" cy="68"/>
                </a:xfrm>
                <a:custGeom>
                  <a:avLst/>
                  <a:gdLst>
                    <a:gd name="T0" fmla="*/ 0 w 236"/>
                    <a:gd name="T1" fmla="*/ 0 h 134"/>
                    <a:gd name="T2" fmla="*/ 2 w 236"/>
                    <a:gd name="T3" fmla="*/ 0 h 134"/>
                    <a:gd name="T4" fmla="*/ 2 w 236"/>
                    <a:gd name="T5" fmla="*/ 2 h 134"/>
                    <a:gd name="T6" fmla="*/ 1 w 236"/>
                    <a:gd name="T7" fmla="*/ 2 h 134"/>
                    <a:gd name="T8" fmla="*/ 0 w 236"/>
                    <a:gd name="T9" fmla="*/ 0 h 1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6"/>
                    <a:gd name="T16" fmla="*/ 0 h 134"/>
                    <a:gd name="T17" fmla="*/ 236 w 236"/>
                    <a:gd name="T18" fmla="*/ 134 h 1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6" h="134">
                      <a:moveTo>
                        <a:pt x="0" y="0"/>
                      </a:moveTo>
                      <a:lnTo>
                        <a:pt x="140" y="0"/>
                      </a:lnTo>
                      <a:lnTo>
                        <a:pt x="236" y="134"/>
                      </a:lnTo>
                      <a:lnTo>
                        <a:pt x="44" y="1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5381" name="Rectangle 58"/>
              <p:cNvSpPr>
                <a:spLocks noChangeArrowheads="1"/>
              </p:cNvSpPr>
              <p:nvPr/>
            </p:nvSpPr>
            <p:spPr bwMode="auto">
              <a:xfrm>
                <a:off x="801" y="619"/>
                <a:ext cx="321" cy="254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5382" name="Rectangle 59"/>
              <p:cNvSpPr>
                <a:spLocks noChangeArrowheads="1"/>
              </p:cNvSpPr>
              <p:nvPr/>
            </p:nvSpPr>
            <p:spPr bwMode="auto">
              <a:xfrm>
                <a:off x="846" y="654"/>
                <a:ext cx="231" cy="175"/>
              </a:xfrm>
              <a:prstGeom prst="rect">
                <a:avLst/>
              </a:prstGeom>
              <a:solidFill>
                <a:srgbClr val="114FFB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5383" name="Rectangle 60"/>
              <p:cNvSpPr>
                <a:spLocks noChangeArrowheads="1"/>
              </p:cNvSpPr>
              <p:nvPr/>
            </p:nvSpPr>
            <p:spPr bwMode="auto">
              <a:xfrm>
                <a:off x="1049" y="844"/>
                <a:ext cx="29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</p:grpSp>
        <p:sp>
          <p:nvSpPr>
            <p:cNvPr id="55373" name="Rectangle 61"/>
            <p:cNvSpPr>
              <a:spLocks noChangeArrowheads="1"/>
            </p:cNvSpPr>
            <p:nvPr/>
          </p:nvSpPr>
          <p:spPr bwMode="auto">
            <a:xfrm>
              <a:off x="1260" y="455"/>
              <a:ext cx="164" cy="502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55374" name="Rectangle 62"/>
            <p:cNvSpPr>
              <a:spLocks noChangeArrowheads="1"/>
            </p:cNvSpPr>
            <p:nvPr/>
          </p:nvSpPr>
          <p:spPr bwMode="auto">
            <a:xfrm>
              <a:off x="1302" y="500"/>
              <a:ext cx="99" cy="143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55375" name="Rectangle 63"/>
            <p:cNvSpPr>
              <a:spLocks noChangeArrowheads="1"/>
            </p:cNvSpPr>
            <p:nvPr/>
          </p:nvSpPr>
          <p:spPr bwMode="auto">
            <a:xfrm>
              <a:off x="1398" y="642"/>
              <a:ext cx="6" cy="3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55376" name="Rectangle 64"/>
            <p:cNvSpPr>
              <a:spLocks noChangeArrowheads="1"/>
            </p:cNvSpPr>
            <p:nvPr/>
          </p:nvSpPr>
          <p:spPr bwMode="auto">
            <a:xfrm>
              <a:off x="1313" y="539"/>
              <a:ext cx="29" cy="6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55377" name="Rectangle 65"/>
            <p:cNvSpPr>
              <a:spLocks noChangeArrowheads="1"/>
            </p:cNvSpPr>
            <p:nvPr/>
          </p:nvSpPr>
          <p:spPr bwMode="auto">
            <a:xfrm>
              <a:off x="1324" y="501"/>
              <a:ext cx="7" cy="14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55378" name="Rectangle 66"/>
            <p:cNvSpPr>
              <a:spLocks noChangeArrowheads="1"/>
            </p:cNvSpPr>
            <p:nvPr/>
          </p:nvSpPr>
          <p:spPr bwMode="auto">
            <a:xfrm>
              <a:off x="1381" y="528"/>
              <a:ext cx="17" cy="3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55379" name="Rectangle 67"/>
            <p:cNvSpPr>
              <a:spLocks noChangeArrowheads="1"/>
            </p:cNvSpPr>
            <p:nvPr/>
          </p:nvSpPr>
          <p:spPr bwMode="auto">
            <a:xfrm>
              <a:off x="1381" y="584"/>
              <a:ext cx="17" cy="3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</p:grpSp>
      <p:sp>
        <p:nvSpPr>
          <p:cNvPr id="55328" name="Line 68"/>
          <p:cNvSpPr>
            <a:spLocks noChangeShapeType="1"/>
          </p:cNvSpPr>
          <p:nvPr/>
        </p:nvSpPr>
        <p:spPr bwMode="auto">
          <a:xfrm>
            <a:off x="4038600" y="216693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9" name="Rectangle 70"/>
          <p:cNvSpPr>
            <a:spLocks noChangeArrowheads="1"/>
          </p:cNvSpPr>
          <p:nvPr/>
        </p:nvSpPr>
        <p:spPr bwMode="auto">
          <a:xfrm>
            <a:off x="4724400" y="1862138"/>
            <a:ext cx="838200" cy="381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5330" name="Line 71"/>
          <p:cNvSpPr>
            <a:spLocks noChangeShapeType="1"/>
          </p:cNvSpPr>
          <p:nvPr/>
        </p:nvSpPr>
        <p:spPr bwMode="auto">
          <a:xfrm>
            <a:off x="5181600" y="224313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331" name="Group 72"/>
          <p:cNvGrpSpPr>
            <a:grpSpLocks/>
          </p:cNvGrpSpPr>
          <p:nvPr/>
        </p:nvGrpSpPr>
        <p:grpSpPr bwMode="auto">
          <a:xfrm>
            <a:off x="8458201" y="1633538"/>
            <a:ext cx="771525" cy="685800"/>
            <a:chOff x="2715" y="1368"/>
            <a:chExt cx="587" cy="521"/>
          </a:xfrm>
        </p:grpSpPr>
        <p:grpSp>
          <p:nvGrpSpPr>
            <p:cNvPr id="55356" name="Group 73"/>
            <p:cNvGrpSpPr>
              <a:grpSpLocks/>
            </p:cNvGrpSpPr>
            <p:nvPr/>
          </p:nvGrpSpPr>
          <p:grpSpPr bwMode="auto">
            <a:xfrm>
              <a:off x="2737" y="1694"/>
              <a:ext cx="541" cy="165"/>
              <a:chOff x="2737" y="1694"/>
              <a:chExt cx="541" cy="165"/>
            </a:xfrm>
          </p:grpSpPr>
          <p:sp>
            <p:nvSpPr>
              <p:cNvPr id="55369" name="Rectangle 74"/>
              <p:cNvSpPr>
                <a:spLocks noChangeArrowheads="1"/>
              </p:cNvSpPr>
              <p:nvPr/>
            </p:nvSpPr>
            <p:spPr bwMode="auto">
              <a:xfrm>
                <a:off x="2737" y="1694"/>
                <a:ext cx="541" cy="165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5370" name="Rectangle 75"/>
              <p:cNvSpPr>
                <a:spLocks noChangeArrowheads="1"/>
              </p:cNvSpPr>
              <p:nvPr/>
            </p:nvSpPr>
            <p:spPr bwMode="auto">
              <a:xfrm>
                <a:off x="3038" y="1722"/>
                <a:ext cx="187" cy="76"/>
              </a:xfrm>
              <a:prstGeom prst="rect">
                <a:avLst/>
              </a:prstGeom>
              <a:solidFill>
                <a:srgbClr val="80808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</p:grpSp>
        <p:grpSp>
          <p:nvGrpSpPr>
            <p:cNvPr id="55357" name="Group 76"/>
            <p:cNvGrpSpPr>
              <a:grpSpLocks/>
            </p:cNvGrpSpPr>
            <p:nvPr/>
          </p:nvGrpSpPr>
          <p:grpSpPr bwMode="auto">
            <a:xfrm>
              <a:off x="2715" y="1784"/>
              <a:ext cx="587" cy="105"/>
              <a:chOff x="2715" y="1784"/>
              <a:chExt cx="587" cy="105"/>
            </a:xfrm>
          </p:grpSpPr>
          <p:sp>
            <p:nvSpPr>
              <p:cNvPr id="55366" name="Freeform 77"/>
              <p:cNvSpPr>
                <a:spLocks/>
              </p:cNvSpPr>
              <p:nvPr/>
            </p:nvSpPr>
            <p:spPr bwMode="auto">
              <a:xfrm>
                <a:off x="2715" y="1784"/>
                <a:ext cx="587" cy="105"/>
              </a:xfrm>
              <a:custGeom>
                <a:avLst/>
                <a:gdLst>
                  <a:gd name="T0" fmla="*/ 1 w 1175"/>
                  <a:gd name="T1" fmla="*/ 0 h 210"/>
                  <a:gd name="T2" fmla="*/ 8 w 1175"/>
                  <a:gd name="T3" fmla="*/ 0 h 210"/>
                  <a:gd name="T4" fmla="*/ 9 w 1175"/>
                  <a:gd name="T5" fmla="*/ 2 h 210"/>
                  <a:gd name="T6" fmla="*/ 9 w 1175"/>
                  <a:gd name="T7" fmla="*/ 2 h 210"/>
                  <a:gd name="T8" fmla="*/ 9 w 1175"/>
                  <a:gd name="T9" fmla="*/ 2 h 210"/>
                  <a:gd name="T10" fmla="*/ 9 w 1175"/>
                  <a:gd name="T11" fmla="*/ 2 h 210"/>
                  <a:gd name="T12" fmla="*/ 0 w 1175"/>
                  <a:gd name="T13" fmla="*/ 2 h 210"/>
                  <a:gd name="T14" fmla="*/ 0 w 1175"/>
                  <a:gd name="T15" fmla="*/ 2 h 210"/>
                  <a:gd name="T16" fmla="*/ 0 w 1175"/>
                  <a:gd name="T17" fmla="*/ 2 h 210"/>
                  <a:gd name="T18" fmla="*/ 0 w 1175"/>
                  <a:gd name="T19" fmla="*/ 2 h 210"/>
                  <a:gd name="T20" fmla="*/ 1 w 1175"/>
                  <a:gd name="T21" fmla="*/ 0 h 2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5"/>
                  <a:gd name="T34" fmla="*/ 0 h 210"/>
                  <a:gd name="T35" fmla="*/ 1175 w 1175"/>
                  <a:gd name="T36" fmla="*/ 210 h 2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5" h="210">
                    <a:moveTo>
                      <a:pt x="147" y="0"/>
                    </a:moveTo>
                    <a:lnTo>
                      <a:pt x="1033" y="0"/>
                    </a:lnTo>
                    <a:lnTo>
                      <a:pt x="1173" y="189"/>
                    </a:lnTo>
                    <a:lnTo>
                      <a:pt x="1175" y="198"/>
                    </a:lnTo>
                    <a:lnTo>
                      <a:pt x="1171" y="206"/>
                    </a:lnTo>
                    <a:lnTo>
                      <a:pt x="1162" y="210"/>
                    </a:lnTo>
                    <a:lnTo>
                      <a:pt x="16" y="210"/>
                    </a:lnTo>
                    <a:lnTo>
                      <a:pt x="7" y="205"/>
                    </a:lnTo>
                    <a:lnTo>
                      <a:pt x="0" y="196"/>
                    </a:lnTo>
                    <a:lnTo>
                      <a:pt x="3" y="186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67" name="Freeform 78"/>
              <p:cNvSpPr>
                <a:spLocks/>
              </p:cNvSpPr>
              <p:nvPr/>
            </p:nvSpPr>
            <p:spPr bwMode="auto">
              <a:xfrm>
                <a:off x="2747" y="1806"/>
                <a:ext cx="391" cy="67"/>
              </a:xfrm>
              <a:custGeom>
                <a:avLst/>
                <a:gdLst>
                  <a:gd name="T0" fmla="*/ 1 w 782"/>
                  <a:gd name="T1" fmla="*/ 0 h 134"/>
                  <a:gd name="T2" fmla="*/ 6 w 782"/>
                  <a:gd name="T3" fmla="*/ 0 h 134"/>
                  <a:gd name="T4" fmla="*/ 7 w 782"/>
                  <a:gd name="T5" fmla="*/ 1 h 134"/>
                  <a:gd name="T6" fmla="*/ 0 w 782"/>
                  <a:gd name="T7" fmla="*/ 1 h 134"/>
                  <a:gd name="T8" fmla="*/ 1 w 782"/>
                  <a:gd name="T9" fmla="*/ 0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2"/>
                  <a:gd name="T16" fmla="*/ 0 h 134"/>
                  <a:gd name="T17" fmla="*/ 782 w 782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2" h="134">
                    <a:moveTo>
                      <a:pt x="105" y="0"/>
                    </a:moveTo>
                    <a:lnTo>
                      <a:pt x="745" y="0"/>
                    </a:lnTo>
                    <a:lnTo>
                      <a:pt x="782" y="134"/>
                    </a:lnTo>
                    <a:lnTo>
                      <a:pt x="0" y="134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68" name="Freeform 79"/>
              <p:cNvSpPr>
                <a:spLocks/>
              </p:cNvSpPr>
              <p:nvPr/>
            </p:nvSpPr>
            <p:spPr bwMode="auto">
              <a:xfrm>
                <a:off x="3150" y="1806"/>
                <a:ext cx="119" cy="67"/>
              </a:xfrm>
              <a:custGeom>
                <a:avLst/>
                <a:gdLst>
                  <a:gd name="T0" fmla="*/ 0 w 238"/>
                  <a:gd name="T1" fmla="*/ 0 h 134"/>
                  <a:gd name="T2" fmla="*/ 2 w 238"/>
                  <a:gd name="T3" fmla="*/ 0 h 134"/>
                  <a:gd name="T4" fmla="*/ 2 w 238"/>
                  <a:gd name="T5" fmla="*/ 1 h 134"/>
                  <a:gd name="T6" fmla="*/ 1 w 238"/>
                  <a:gd name="T7" fmla="*/ 1 h 134"/>
                  <a:gd name="T8" fmla="*/ 0 w 238"/>
                  <a:gd name="T9" fmla="*/ 0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8"/>
                  <a:gd name="T16" fmla="*/ 0 h 134"/>
                  <a:gd name="T17" fmla="*/ 238 w 238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8" h="134">
                    <a:moveTo>
                      <a:pt x="0" y="0"/>
                    </a:moveTo>
                    <a:lnTo>
                      <a:pt x="140" y="0"/>
                    </a:lnTo>
                    <a:lnTo>
                      <a:pt x="238" y="134"/>
                    </a:lnTo>
                    <a:lnTo>
                      <a:pt x="44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358" name="Group 80"/>
            <p:cNvGrpSpPr>
              <a:grpSpLocks/>
            </p:cNvGrpSpPr>
            <p:nvPr/>
          </p:nvGrpSpPr>
          <p:grpSpPr bwMode="auto">
            <a:xfrm>
              <a:off x="2813" y="1368"/>
              <a:ext cx="392" cy="322"/>
              <a:chOff x="2813" y="1368"/>
              <a:chExt cx="392" cy="322"/>
            </a:xfrm>
          </p:grpSpPr>
          <p:sp>
            <p:nvSpPr>
              <p:cNvPr id="55359" name="Rectangle 81"/>
              <p:cNvSpPr>
                <a:spLocks noChangeArrowheads="1"/>
              </p:cNvSpPr>
              <p:nvPr/>
            </p:nvSpPr>
            <p:spPr bwMode="auto">
              <a:xfrm>
                <a:off x="2813" y="1368"/>
                <a:ext cx="392" cy="322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5360" name="Rectangle 82"/>
              <p:cNvSpPr>
                <a:spLocks noChangeArrowheads="1"/>
              </p:cNvSpPr>
              <p:nvPr/>
            </p:nvSpPr>
            <p:spPr bwMode="auto">
              <a:xfrm>
                <a:off x="2838" y="1395"/>
                <a:ext cx="342" cy="272"/>
              </a:xfrm>
              <a:prstGeom prst="rect">
                <a:avLst/>
              </a:prstGeom>
              <a:solidFill>
                <a:srgbClr val="114FFB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5361" name="Rectangle 83"/>
              <p:cNvSpPr>
                <a:spLocks noChangeArrowheads="1"/>
              </p:cNvSpPr>
              <p:nvPr/>
            </p:nvSpPr>
            <p:spPr bwMode="auto">
              <a:xfrm>
                <a:off x="3130" y="1395"/>
                <a:ext cx="48" cy="272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5362" name="Rectangle 84"/>
              <p:cNvSpPr>
                <a:spLocks noChangeArrowheads="1"/>
              </p:cNvSpPr>
              <p:nvPr/>
            </p:nvSpPr>
            <p:spPr bwMode="auto">
              <a:xfrm>
                <a:off x="3141" y="1409"/>
                <a:ext cx="24" cy="19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5363" name="Oval 85"/>
              <p:cNvSpPr>
                <a:spLocks noChangeArrowheads="1"/>
              </p:cNvSpPr>
              <p:nvPr/>
            </p:nvSpPr>
            <p:spPr bwMode="auto">
              <a:xfrm>
                <a:off x="3143" y="1527"/>
                <a:ext cx="19" cy="18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5364" name="Oval 86"/>
              <p:cNvSpPr>
                <a:spLocks noChangeArrowheads="1"/>
              </p:cNvSpPr>
              <p:nvPr/>
            </p:nvSpPr>
            <p:spPr bwMode="auto">
              <a:xfrm>
                <a:off x="3143" y="1576"/>
                <a:ext cx="19" cy="19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5365" name="Oval 87"/>
              <p:cNvSpPr>
                <a:spLocks noChangeArrowheads="1"/>
              </p:cNvSpPr>
              <p:nvPr/>
            </p:nvSpPr>
            <p:spPr bwMode="auto">
              <a:xfrm>
                <a:off x="3143" y="1623"/>
                <a:ext cx="19" cy="18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</p:grpSp>
      </p:grpSp>
      <p:sp>
        <p:nvSpPr>
          <p:cNvPr id="55332" name="Line 88"/>
          <p:cNvSpPr>
            <a:spLocks noChangeShapeType="1"/>
          </p:cNvSpPr>
          <p:nvPr/>
        </p:nvSpPr>
        <p:spPr bwMode="auto">
          <a:xfrm>
            <a:off x="5562600" y="2090738"/>
            <a:ext cx="2895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33" name="Text Box 89"/>
          <p:cNvSpPr txBox="1">
            <a:spLocks noChangeArrowheads="1"/>
          </p:cNvSpPr>
          <p:nvPr/>
        </p:nvSpPr>
        <p:spPr bwMode="auto">
          <a:xfrm>
            <a:off x="3159125" y="2084388"/>
            <a:ext cx="65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</a:rPr>
              <a:t>(1,1)</a:t>
            </a:r>
          </a:p>
        </p:txBody>
      </p:sp>
      <p:sp>
        <p:nvSpPr>
          <p:cNvPr id="55334" name="Text Box 90"/>
          <p:cNvSpPr txBox="1">
            <a:spLocks noChangeArrowheads="1"/>
          </p:cNvSpPr>
          <p:nvPr/>
        </p:nvSpPr>
        <p:spPr bwMode="auto">
          <a:xfrm>
            <a:off x="3833813" y="213836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5335" name="Text Box 93"/>
          <p:cNvSpPr txBox="1">
            <a:spLocks noChangeArrowheads="1"/>
          </p:cNvSpPr>
          <p:nvPr/>
        </p:nvSpPr>
        <p:spPr bwMode="auto">
          <a:xfrm>
            <a:off x="5483225" y="1752601"/>
            <a:ext cx="65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chemeClr val="tx1"/>
                </a:solidFill>
              </a:rPr>
              <a:t>(2,1)</a:t>
            </a:r>
          </a:p>
        </p:txBody>
      </p:sp>
      <p:sp>
        <p:nvSpPr>
          <p:cNvPr id="55336" name="Text Box 94"/>
          <p:cNvSpPr txBox="1">
            <a:spLocks noChangeArrowheads="1"/>
          </p:cNvSpPr>
          <p:nvPr/>
        </p:nvSpPr>
        <p:spPr bwMode="auto">
          <a:xfrm>
            <a:off x="4543425" y="2163763"/>
            <a:ext cx="920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</a:rPr>
              <a:t>(1,3)   r</a:t>
            </a:r>
          </a:p>
        </p:txBody>
      </p:sp>
      <p:sp>
        <p:nvSpPr>
          <p:cNvPr id="55337" name="Text Box 95"/>
          <p:cNvSpPr txBox="1">
            <a:spLocks noChangeArrowheads="1"/>
          </p:cNvSpPr>
          <p:nvPr/>
        </p:nvSpPr>
        <p:spPr bwMode="auto">
          <a:xfrm>
            <a:off x="8577263" y="2251076"/>
            <a:ext cx="65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</a:rPr>
              <a:t>(2,2)</a:t>
            </a:r>
          </a:p>
        </p:txBody>
      </p:sp>
      <p:sp>
        <p:nvSpPr>
          <p:cNvPr id="55338" name="Text Box 96"/>
          <p:cNvSpPr txBox="1">
            <a:spLocks noChangeArrowheads="1"/>
          </p:cNvSpPr>
          <p:nvPr/>
        </p:nvSpPr>
        <p:spPr bwMode="auto">
          <a:xfrm>
            <a:off x="6584950" y="2084388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</a:rPr>
              <a:t>PPP</a:t>
            </a:r>
          </a:p>
        </p:txBody>
      </p:sp>
      <p:sp>
        <p:nvSpPr>
          <p:cNvPr id="55339" name="Text Box 97"/>
          <p:cNvSpPr txBox="1">
            <a:spLocks noChangeArrowheads="1"/>
          </p:cNvSpPr>
          <p:nvPr/>
        </p:nvSpPr>
        <p:spPr bwMode="auto">
          <a:xfrm>
            <a:off x="1981200" y="2438401"/>
            <a:ext cx="104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</a:rPr>
              <a:t>Ethernet</a:t>
            </a:r>
          </a:p>
        </p:txBody>
      </p:sp>
      <p:sp>
        <p:nvSpPr>
          <p:cNvPr id="55340" name="Text Box 98"/>
          <p:cNvSpPr txBox="1">
            <a:spLocks noChangeArrowheads="1"/>
          </p:cNvSpPr>
          <p:nvPr/>
        </p:nvSpPr>
        <p:spPr bwMode="auto">
          <a:xfrm>
            <a:off x="2128838" y="1382713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</a:rPr>
              <a:t>(a)</a:t>
            </a:r>
          </a:p>
        </p:txBody>
      </p:sp>
      <p:sp>
        <p:nvSpPr>
          <p:cNvPr id="55341" name="Text Box 99"/>
          <p:cNvSpPr txBox="1">
            <a:spLocks noChangeArrowheads="1"/>
          </p:cNvSpPr>
          <p:nvPr/>
        </p:nvSpPr>
        <p:spPr bwMode="auto">
          <a:xfrm>
            <a:off x="2089150" y="3676651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</a:rPr>
              <a:t>(b)</a:t>
            </a:r>
          </a:p>
        </p:txBody>
      </p:sp>
      <p:sp>
        <p:nvSpPr>
          <p:cNvPr id="55342" name="Text Box 100"/>
          <p:cNvSpPr txBox="1">
            <a:spLocks noChangeArrowheads="1"/>
          </p:cNvSpPr>
          <p:nvPr/>
        </p:nvSpPr>
        <p:spPr bwMode="auto">
          <a:xfrm>
            <a:off x="2774950" y="3657601"/>
            <a:ext cx="857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55343" name="Text Box 101"/>
          <p:cNvSpPr txBox="1">
            <a:spLocks noChangeArrowheads="1"/>
          </p:cNvSpPr>
          <p:nvPr/>
        </p:nvSpPr>
        <p:spPr bwMode="auto">
          <a:xfrm>
            <a:off x="8785225" y="3760788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</a:rPr>
              <a:t>PC</a:t>
            </a:r>
          </a:p>
        </p:txBody>
      </p:sp>
      <p:sp>
        <p:nvSpPr>
          <p:cNvPr id="55344" name="Text Box 102"/>
          <p:cNvSpPr txBox="1">
            <a:spLocks noChangeArrowheads="1"/>
          </p:cNvSpPr>
          <p:nvPr/>
        </p:nvSpPr>
        <p:spPr bwMode="auto">
          <a:xfrm>
            <a:off x="8585200" y="1339851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</a:rPr>
              <a:t>PC</a:t>
            </a:r>
          </a:p>
        </p:txBody>
      </p:sp>
      <p:sp>
        <p:nvSpPr>
          <p:cNvPr id="55345" name="Text Box 103"/>
          <p:cNvSpPr txBox="1">
            <a:spLocks noChangeArrowheads="1"/>
          </p:cNvSpPr>
          <p:nvPr/>
        </p:nvSpPr>
        <p:spPr bwMode="auto">
          <a:xfrm>
            <a:off x="3024188" y="1368426"/>
            <a:ext cx="857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55346" name="Text Box 104"/>
          <p:cNvSpPr txBox="1">
            <a:spLocks noChangeArrowheads="1"/>
          </p:cNvSpPr>
          <p:nvPr/>
        </p:nvSpPr>
        <p:spPr bwMode="auto">
          <a:xfrm>
            <a:off x="4686300" y="1543051"/>
            <a:ext cx="86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</a:rPr>
              <a:t>Router</a:t>
            </a:r>
          </a:p>
        </p:txBody>
      </p:sp>
      <p:sp>
        <p:nvSpPr>
          <p:cNvPr id="55347" name="Rectangle 108"/>
          <p:cNvSpPr>
            <a:spLocks noChangeArrowheads="1"/>
          </p:cNvSpPr>
          <p:nvPr/>
        </p:nvSpPr>
        <p:spPr bwMode="auto">
          <a:xfrm>
            <a:off x="8763000" y="4572000"/>
            <a:ext cx="228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5348" name="Rectangle 109"/>
          <p:cNvSpPr>
            <a:spLocks noChangeArrowheads="1"/>
          </p:cNvSpPr>
          <p:nvPr/>
        </p:nvSpPr>
        <p:spPr bwMode="auto">
          <a:xfrm>
            <a:off x="3200400" y="4495800"/>
            <a:ext cx="228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04966" name="Freeform 134"/>
          <p:cNvSpPr>
            <a:spLocks/>
          </p:cNvSpPr>
          <p:nvPr/>
        </p:nvSpPr>
        <p:spPr bwMode="auto">
          <a:xfrm>
            <a:off x="3346450" y="5029200"/>
            <a:ext cx="5492750" cy="1498600"/>
          </a:xfrm>
          <a:custGeom>
            <a:avLst/>
            <a:gdLst>
              <a:gd name="T0" fmla="*/ 2147483646 w 3460"/>
              <a:gd name="T1" fmla="*/ 0 h 944"/>
              <a:gd name="T2" fmla="*/ 2147483646 w 3460"/>
              <a:gd name="T3" fmla="*/ 2147483646 h 944"/>
              <a:gd name="T4" fmla="*/ 2147483646 w 3460"/>
              <a:gd name="T5" fmla="*/ 2147483646 h 944"/>
              <a:gd name="T6" fmla="*/ 2147483646 w 3460"/>
              <a:gd name="T7" fmla="*/ 2147483646 h 944"/>
              <a:gd name="T8" fmla="*/ 2147483646 w 3460"/>
              <a:gd name="T9" fmla="*/ 2147483646 h 944"/>
              <a:gd name="T10" fmla="*/ 2147483646 w 3460"/>
              <a:gd name="T11" fmla="*/ 2147483646 h 944"/>
              <a:gd name="T12" fmla="*/ 2147483646 w 3460"/>
              <a:gd name="T13" fmla="*/ 2147483646 h 944"/>
              <a:gd name="T14" fmla="*/ 2147483646 w 3460"/>
              <a:gd name="T15" fmla="*/ 2147483646 h 944"/>
              <a:gd name="T16" fmla="*/ 2147483646 w 3460"/>
              <a:gd name="T17" fmla="*/ 2147483646 h 944"/>
              <a:gd name="T18" fmla="*/ 2147483646 w 3460"/>
              <a:gd name="T19" fmla="*/ 2147483646 h 944"/>
              <a:gd name="T20" fmla="*/ 2147483646 w 3460"/>
              <a:gd name="T21" fmla="*/ 2147483646 h 944"/>
              <a:gd name="T22" fmla="*/ 2147483646 w 3460"/>
              <a:gd name="T23" fmla="*/ 2147483646 h 944"/>
              <a:gd name="T24" fmla="*/ 2147483646 w 3460"/>
              <a:gd name="T25" fmla="*/ 2147483646 h 944"/>
              <a:gd name="T26" fmla="*/ 2147483646 w 3460"/>
              <a:gd name="T27" fmla="*/ 2147483646 h 9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60"/>
              <a:gd name="T43" fmla="*/ 0 h 944"/>
              <a:gd name="T44" fmla="*/ 3460 w 3460"/>
              <a:gd name="T45" fmla="*/ 944 h 94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60" h="944">
                <a:moveTo>
                  <a:pt x="4" y="0"/>
                </a:moveTo>
                <a:cubicBezTo>
                  <a:pt x="0" y="128"/>
                  <a:pt x="48" y="278"/>
                  <a:pt x="100" y="384"/>
                </a:cubicBezTo>
                <a:cubicBezTo>
                  <a:pt x="152" y="490"/>
                  <a:pt x="225" y="564"/>
                  <a:pt x="316" y="639"/>
                </a:cubicBezTo>
                <a:cubicBezTo>
                  <a:pt x="407" y="714"/>
                  <a:pt x="532" y="790"/>
                  <a:pt x="648" y="835"/>
                </a:cubicBezTo>
                <a:cubicBezTo>
                  <a:pt x="764" y="880"/>
                  <a:pt x="895" y="939"/>
                  <a:pt x="1012" y="912"/>
                </a:cubicBezTo>
                <a:cubicBezTo>
                  <a:pt x="1129" y="885"/>
                  <a:pt x="1268" y="776"/>
                  <a:pt x="1348" y="672"/>
                </a:cubicBezTo>
                <a:cubicBezTo>
                  <a:pt x="1428" y="568"/>
                  <a:pt x="1436" y="376"/>
                  <a:pt x="1492" y="288"/>
                </a:cubicBezTo>
                <a:cubicBezTo>
                  <a:pt x="1548" y="200"/>
                  <a:pt x="1620" y="136"/>
                  <a:pt x="1684" y="144"/>
                </a:cubicBezTo>
                <a:cubicBezTo>
                  <a:pt x="1748" y="152"/>
                  <a:pt x="1812" y="248"/>
                  <a:pt x="1876" y="336"/>
                </a:cubicBezTo>
                <a:cubicBezTo>
                  <a:pt x="1940" y="424"/>
                  <a:pt x="1972" y="576"/>
                  <a:pt x="2068" y="672"/>
                </a:cubicBezTo>
                <a:cubicBezTo>
                  <a:pt x="2164" y="768"/>
                  <a:pt x="2300" y="880"/>
                  <a:pt x="2452" y="912"/>
                </a:cubicBezTo>
                <a:cubicBezTo>
                  <a:pt x="2604" y="944"/>
                  <a:pt x="2836" y="912"/>
                  <a:pt x="2980" y="864"/>
                </a:cubicBezTo>
                <a:cubicBezTo>
                  <a:pt x="3124" y="816"/>
                  <a:pt x="3236" y="760"/>
                  <a:pt x="3316" y="624"/>
                </a:cubicBezTo>
                <a:cubicBezTo>
                  <a:pt x="3396" y="488"/>
                  <a:pt x="3428" y="268"/>
                  <a:pt x="3460" y="48"/>
                </a:cubicBezTo>
              </a:path>
            </a:pathLst>
          </a:custGeom>
          <a:noFill/>
          <a:ln w="38100" cmpd="sng">
            <a:solidFill>
              <a:srgbClr val="66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4967" name="Text Box 135"/>
          <p:cNvSpPr txBox="1">
            <a:spLocks noChangeArrowheads="1"/>
          </p:cNvSpPr>
          <p:nvPr/>
        </p:nvSpPr>
        <p:spPr bwMode="auto">
          <a:xfrm>
            <a:off x="4343400" y="4114800"/>
            <a:ext cx="3765550" cy="915988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chemeClr val="bg1"/>
                </a:solidFill>
              </a:rPr>
              <a:t>TCP uses node-to-node </a:t>
            </a:r>
          </a:p>
          <a:p>
            <a:pPr algn="ctr" eaLnBrk="1" hangingPunct="1"/>
            <a:r>
              <a:rPr lang="en-US" altLang="en-US" sz="1800" dirty="0">
                <a:solidFill>
                  <a:schemeClr val="bg1"/>
                </a:solidFill>
              </a:rPr>
              <a:t>Unreliable packet transfer of IP</a:t>
            </a:r>
          </a:p>
          <a:p>
            <a:pPr algn="ctr" eaLnBrk="1" hangingPunct="1"/>
            <a:r>
              <a:rPr lang="en-US" altLang="en-US" sz="1800" dirty="0">
                <a:solidFill>
                  <a:schemeClr val="bg1"/>
                </a:solidFill>
              </a:rPr>
              <a:t>Server IP address &amp; PC IP address</a:t>
            </a:r>
          </a:p>
        </p:txBody>
      </p:sp>
      <p:grpSp>
        <p:nvGrpSpPr>
          <p:cNvPr id="11" name="Group 136"/>
          <p:cNvGrpSpPr>
            <a:grpSpLocks/>
          </p:cNvGrpSpPr>
          <p:nvPr/>
        </p:nvGrpSpPr>
        <p:grpSpPr bwMode="auto">
          <a:xfrm>
            <a:off x="2438400" y="5105400"/>
            <a:ext cx="7010400" cy="1676400"/>
            <a:chOff x="576" y="2976"/>
            <a:chExt cx="4416" cy="1056"/>
          </a:xfrm>
        </p:grpSpPr>
        <p:sp>
          <p:nvSpPr>
            <p:cNvPr id="55354" name="Cloud"/>
            <p:cNvSpPr>
              <a:spLocks noChangeAspect="1" noEditPoints="1" noChangeArrowheads="1"/>
            </p:cNvSpPr>
            <p:nvPr/>
          </p:nvSpPr>
          <p:spPr bwMode="auto">
            <a:xfrm>
              <a:off x="576" y="2976"/>
              <a:ext cx="4416" cy="10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9 w 21600"/>
                <a:gd name="T13" fmla="*/ 3252 h 21600"/>
                <a:gd name="T14" fmla="*/ 17085 w 21600"/>
                <a:gd name="T15" fmla="*/ 1734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folHlink"/>
            </a:solidFill>
            <a:ln w="12700">
              <a:solidFill>
                <a:schemeClr val="hlink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55" name="Text Box 138"/>
            <p:cNvSpPr txBox="1">
              <a:spLocks noChangeArrowheads="1"/>
            </p:cNvSpPr>
            <p:nvPr/>
          </p:nvSpPr>
          <p:spPr bwMode="auto">
            <a:xfrm>
              <a:off x="2448" y="3344"/>
              <a:ext cx="6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chemeClr val="bg1"/>
                  </a:solidFill>
                </a:rPr>
                <a:t>Internet</a:t>
              </a:r>
            </a:p>
          </p:txBody>
        </p:sp>
      </p:grpSp>
      <p:sp>
        <p:nvSpPr>
          <p:cNvPr id="504972" name="Freeform 140"/>
          <p:cNvSpPr>
            <a:spLocks/>
          </p:cNvSpPr>
          <p:nvPr/>
        </p:nvSpPr>
        <p:spPr bwMode="auto">
          <a:xfrm>
            <a:off x="3205164" y="4354513"/>
            <a:ext cx="5762625" cy="1758950"/>
          </a:xfrm>
          <a:custGeom>
            <a:avLst/>
            <a:gdLst>
              <a:gd name="T0" fmla="*/ 2147483646 w 3630"/>
              <a:gd name="T1" fmla="*/ 0 h 1108"/>
              <a:gd name="T2" fmla="*/ 2147483646 w 3630"/>
              <a:gd name="T3" fmla="*/ 2147483646 h 1108"/>
              <a:gd name="T4" fmla="*/ 2147483646 w 3630"/>
              <a:gd name="T5" fmla="*/ 2147483646 h 1108"/>
              <a:gd name="T6" fmla="*/ 2147483646 w 3630"/>
              <a:gd name="T7" fmla="*/ 2147483646 h 1108"/>
              <a:gd name="T8" fmla="*/ 2147483646 w 3630"/>
              <a:gd name="T9" fmla="*/ 2147483646 h 1108"/>
              <a:gd name="T10" fmla="*/ 2147483646 w 3630"/>
              <a:gd name="T11" fmla="*/ 2147483646 h 1108"/>
              <a:gd name="T12" fmla="*/ 2147483646 w 3630"/>
              <a:gd name="T13" fmla="*/ 2147483646 h 1108"/>
              <a:gd name="T14" fmla="*/ 2147483646 w 3630"/>
              <a:gd name="T15" fmla="*/ 2147483646 h 1108"/>
              <a:gd name="T16" fmla="*/ 2147483646 w 3630"/>
              <a:gd name="T17" fmla="*/ 2147483646 h 1108"/>
              <a:gd name="T18" fmla="*/ 2147483646 w 3630"/>
              <a:gd name="T19" fmla="*/ 2147483646 h 110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30"/>
              <a:gd name="T31" fmla="*/ 0 h 1108"/>
              <a:gd name="T32" fmla="*/ 3630 w 3630"/>
              <a:gd name="T33" fmla="*/ 1108 h 110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30" h="1108">
                <a:moveTo>
                  <a:pt x="73" y="0"/>
                </a:moveTo>
                <a:cubicBezTo>
                  <a:pt x="73" y="21"/>
                  <a:pt x="61" y="46"/>
                  <a:pt x="64" y="117"/>
                </a:cubicBezTo>
                <a:cubicBezTo>
                  <a:pt x="67" y="188"/>
                  <a:pt x="56" y="326"/>
                  <a:pt x="93" y="425"/>
                </a:cubicBezTo>
                <a:cubicBezTo>
                  <a:pt x="130" y="524"/>
                  <a:pt x="0" y="601"/>
                  <a:pt x="288" y="713"/>
                </a:cubicBezTo>
                <a:cubicBezTo>
                  <a:pt x="576" y="825"/>
                  <a:pt x="1325" y="1086"/>
                  <a:pt x="1821" y="1097"/>
                </a:cubicBezTo>
                <a:cubicBezTo>
                  <a:pt x="2317" y="1108"/>
                  <a:pt x="2973" y="874"/>
                  <a:pt x="3266" y="781"/>
                </a:cubicBezTo>
                <a:cubicBezTo>
                  <a:pt x="3559" y="688"/>
                  <a:pt x="3526" y="628"/>
                  <a:pt x="3578" y="537"/>
                </a:cubicBezTo>
                <a:cubicBezTo>
                  <a:pt x="3630" y="446"/>
                  <a:pt x="3578" y="297"/>
                  <a:pt x="3578" y="235"/>
                </a:cubicBezTo>
                <a:cubicBezTo>
                  <a:pt x="3578" y="173"/>
                  <a:pt x="3578" y="202"/>
                  <a:pt x="3578" y="166"/>
                </a:cubicBezTo>
                <a:cubicBezTo>
                  <a:pt x="3578" y="130"/>
                  <a:pt x="3578" y="50"/>
                  <a:pt x="3578" y="20"/>
                </a:cubicBezTo>
              </a:path>
            </a:pathLst>
          </a:custGeom>
          <a:noFill/>
          <a:ln w="57150" cmpd="sng">
            <a:solidFill>
              <a:schemeClr val="accent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4973" name="Text Box 141"/>
          <p:cNvSpPr txBox="1">
            <a:spLocks noChangeArrowheads="1"/>
          </p:cNvSpPr>
          <p:nvPr/>
        </p:nvSpPr>
        <p:spPr bwMode="auto">
          <a:xfrm>
            <a:off x="4343400" y="2725738"/>
            <a:ext cx="3733800" cy="14652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chemeClr val="tx1"/>
                </a:solidFill>
              </a:rPr>
              <a:t>HTTP uses process-to-process</a:t>
            </a:r>
          </a:p>
          <a:p>
            <a:pPr algn="ctr" eaLnBrk="1" hangingPunct="1"/>
            <a:r>
              <a:rPr lang="en-US" altLang="en-US" sz="1800" dirty="0">
                <a:solidFill>
                  <a:schemeClr val="tx1"/>
                </a:solidFill>
              </a:rPr>
              <a:t>Reliable byte stream transfer of </a:t>
            </a:r>
          </a:p>
          <a:p>
            <a:pPr algn="ctr" eaLnBrk="1" hangingPunct="1"/>
            <a:r>
              <a:rPr lang="en-US" altLang="en-US" sz="1800" dirty="0">
                <a:solidFill>
                  <a:schemeClr val="tx1"/>
                </a:solidFill>
              </a:rPr>
              <a:t>TCP connection: </a:t>
            </a:r>
          </a:p>
          <a:p>
            <a:pPr algn="ctr" eaLnBrk="1" hangingPunct="1"/>
            <a:r>
              <a:rPr lang="en-US" altLang="en-US" sz="1800" dirty="0">
                <a:solidFill>
                  <a:schemeClr val="tx1"/>
                </a:solidFill>
              </a:rPr>
              <a:t>Server socket: (IP Address, 80)</a:t>
            </a:r>
          </a:p>
          <a:p>
            <a:pPr algn="ctr" eaLnBrk="1" hangingPunct="1"/>
            <a:r>
              <a:rPr lang="en-US" altLang="en-US" sz="1800" dirty="0">
                <a:solidFill>
                  <a:schemeClr val="tx1"/>
                </a:solidFill>
              </a:rPr>
              <a:t>PC socket (IP Address, Eph. #)</a:t>
            </a:r>
          </a:p>
        </p:txBody>
      </p:sp>
    </p:spTree>
    <p:extLst>
      <p:ext uri="{BB962C8B-B14F-4D97-AF65-F5344CB8AC3E}">
        <p14:creationId xmlns:p14="http://schemas.microsoft.com/office/powerpoint/2010/main" val="67642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4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04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04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04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967" grpId="0" animBg="1"/>
      <p:bldP spid="50497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Encapsulation</a:t>
            </a:r>
          </a:p>
        </p:txBody>
      </p:sp>
      <p:sp>
        <p:nvSpPr>
          <p:cNvPr id="56323" name="Rectangle 4"/>
          <p:cNvSpPr>
            <a:spLocks noChangeArrowheads="1"/>
          </p:cNvSpPr>
          <p:nvPr/>
        </p:nvSpPr>
        <p:spPr bwMode="auto">
          <a:xfrm>
            <a:off x="3762375" y="3386138"/>
            <a:ext cx="242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14056" name="AutoShape 8"/>
          <p:cNvSpPr>
            <a:spLocks noChangeArrowheads="1"/>
          </p:cNvSpPr>
          <p:nvPr/>
        </p:nvSpPr>
        <p:spPr bwMode="auto">
          <a:xfrm>
            <a:off x="8305801" y="2514600"/>
            <a:ext cx="201613" cy="382588"/>
          </a:xfrm>
          <a:prstGeom prst="downArrow">
            <a:avLst>
              <a:gd name="adj1" fmla="val 50000"/>
              <a:gd name="adj2" fmla="val 47441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14062" name="AutoShape 14"/>
          <p:cNvSpPr>
            <a:spLocks noChangeArrowheads="1"/>
          </p:cNvSpPr>
          <p:nvPr/>
        </p:nvSpPr>
        <p:spPr bwMode="auto">
          <a:xfrm>
            <a:off x="7924801" y="3962400"/>
            <a:ext cx="201613" cy="382588"/>
          </a:xfrm>
          <a:prstGeom prst="downArrow">
            <a:avLst>
              <a:gd name="adj1" fmla="val 50000"/>
              <a:gd name="adj2" fmla="val 47441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14063" name="Text Box 15"/>
          <p:cNvSpPr txBox="1">
            <a:spLocks noChangeArrowheads="1"/>
          </p:cNvSpPr>
          <p:nvPr/>
        </p:nvSpPr>
        <p:spPr bwMode="auto">
          <a:xfrm>
            <a:off x="1752600" y="1447800"/>
            <a:ext cx="3048000" cy="10541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100">
                <a:solidFill>
                  <a:schemeClr val="tx1"/>
                </a:solidFill>
              </a:rPr>
              <a:t>TCP Header contains source &amp; destination port numbers</a:t>
            </a:r>
          </a:p>
        </p:txBody>
      </p:sp>
      <p:sp>
        <p:nvSpPr>
          <p:cNvPr id="514064" name="Text Box 16"/>
          <p:cNvSpPr txBox="1">
            <a:spLocks noChangeArrowheads="1"/>
          </p:cNvSpPr>
          <p:nvPr/>
        </p:nvSpPr>
        <p:spPr bwMode="auto">
          <a:xfrm>
            <a:off x="1752600" y="2667001"/>
            <a:ext cx="3048000" cy="13747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100">
                <a:solidFill>
                  <a:schemeClr val="tx1"/>
                </a:solidFill>
              </a:rPr>
              <a:t>IP Header contains source and destination IP addresses;    transport protocol type </a:t>
            </a:r>
          </a:p>
        </p:txBody>
      </p:sp>
      <p:sp>
        <p:nvSpPr>
          <p:cNvPr id="56328" name="Rectangle 17"/>
          <p:cNvSpPr>
            <a:spLocks noChangeArrowheads="1"/>
          </p:cNvSpPr>
          <p:nvPr/>
        </p:nvSpPr>
        <p:spPr bwMode="auto">
          <a:xfrm>
            <a:off x="3609975" y="5214938"/>
            <a:ext cx="242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14070" name="AutoShape 22"/>
          <p:cNvSpPr>
            <a:spLocks noChangeArrowheads="1"/>
          </p:cNvSpPr>
          <p:nvPr/>
        </p:nvSpPr>
        <p:spPr bwMode="auto">
          <a:xfrm>
            <a:off x="7543801" y="5334000"/>
            <a:ext cx="201613" cy="382588"/>
          </a:xfrm>
          <a:prstGeom prst="downArrow">
            <a:avLst>
              <a:gd name="adj1" fmla="val 50000"/>
              <a:gd name="adj2" fmla="val 47441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14071" name="Text Box 23"/>
          <p:cNvSpPr txBox="1">
            <a:spLocks noChangeArrowheads="1"/>
          </p:cNvSpPr>
          <p:nvPr/>
        </p:nvSpPr>
        <p:spPr bwMode="auto">
          <a:xfrm>
            <a:off x="1752600" y="4191001"/>
            <a:ext cx="3276600" cy="13747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100" dirty="0">
                <a:solidFill>
                  <a:schemeClr val="bg1"/>
                </a:solidFill>
              </a:rPr>
              <a:t>Ethernet Header contains source &amp; destination MAC addresses;                 network protocol type</a:t>
            </a:r>
          </a:p>
        </p:txBody>
      </p:sp>
      <p:grpSp>
        <p:nvGrpSpPr>
          <p:cNvPr id="56331" name="Group 32"/>
          <p:cNvGrpSpPr>
            <a:grpSpLocks/>
          </p:cNvGrpSpPr>
          <p:nvPr/>
        </p:nvGrpSpPr>
        <p:grpSpPr bwMode="auto">
          <a:xfrm>
            <a:off x="7518400" y="1752601"/>
            <a:ext cx="2082800" cy="619125"/>
            <a:chOff x="2928" y="336"/>
            <a:chExt cx="1312" cy="390"/>
          </a:xfrm>
        </p:grpSpPr>
        <p:sp>
          <p:nvSpPr>
            <p:cNvPr id="56356" name="Rectangle 31"/>
            <p:cNvSpPr>
              <a:spLocks noChangeArrowheads="1"/>
            </p:cNvSpPr>
            <p:nvPr/>
          </p:nvSpPr>
          <p:spPr bwMode="auto">
            <a:xfrm>
              <a:off x="2928" y="336"/>
              <a:ext cx="1312" cy="39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1700">
                <a:solidFill>
                  <a:schemeClr val="tx1"/>
                </a:solidFill>
              </a:endParaRPr>
            </a:p>
            <a:p>
              <a:pPr algn="ctr"/>
              <a:endParaRPr lang="en-US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56357" name="Text Box 29"/>
            <p:cNvSpPr txBox="1">
              <a:spLocks noChangeArrowheads="1"/>
            </p:cNvSpPr>
            <p:nvPr/>
          </p:nvSpPr>
          <p:spPr bwMode="auto">
            <a:xfrm>
              <a:off x="2976" y="432"/>
              <a:ext cx="117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chemeClr val="bg1"/>
                  </a:solidFill>
                </a:rPr>
                <a:t>HTTP Request</a:t>
              </a: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6629400" y="3048001"/>
            <a:ext cx="2997200" cy="619125"/>
            <a:chOff x="3168" y="1248"/>
            <a:chExt cx="1888" cy="390"/>
          </a:xfrm>
        </p:grpSpPr>
        <p:sp>
          <p:nvSpPr>
            <p:cNvPr id="56352" name="Rectangle 9"/>
            <p:cNvSpPr>
              <a:spLocks noChangeArrowheads="1"/>
            </p:cNvSpPr>
            <p:nvPr/>
          </p:nvSpPr>
          <p:spPr bwMode="auto">
            <a:xfrm>
              <a:off x="3168" y="1248"/>
              <a:ext cx="592" cy="39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700">
                  <a:solidFill>
                    <a:schemeClr val="tx1"/>
                  </a:solidFill>
                </a:rPr>
                <a:t>TCP header</a:t>
              </a:r>
            </a:p>
          </p:txBody>
        </p:sp>
        <p:grpSp>
          <p:nvGrpSpPr>
            <p:cNvPr id="56353" name="Group 33"/>
            <p:cNvGrpSpPr>
              <a:grpSpLocks/>
            </p:cNvGrpSpPr>
            <p:nvPr/>
          </p:nvGrpSpPr>
          <p:grpSpPr bwMode="auto">
            <a:xfrm>
              <a:off x="3744" y="1248"/>
              <a:ext cx="1312" cy="390"/>
              <a:chOff x="2928" y="336"/>
              <a:chExt cx="1312" cy="390"/>
            </a:xfrm>
          </p:grpSpPr>
          <p:sp>
            <p:nvSpPr>
              <p:cNvPr id="56354" name="Rectangle 34"/>
              <p:cNvSpPr>
                <a:spLocks noChangeArrowheads="1"/>
              </p:cNvSpPr>
              <p:nvPr/>
            </p:nvSpPr>
            <p:spPr bwMode="auto">
              <a:xfrm>
                <a:off x="2928" y="336"/>
                <a:ext cx="1312" cy="39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 sz="1700">
                  <a:solidFill>
                    <a:schemeClr val="bg1"/>
                  </a:solidFill>
                </a:endParaRPr>
              </a:p>
              <a:p>
                <a:pPr algn="ctr"/>
                <a:endParaRPr lang="en-US" altLang="en-US" sz="1700">
                  <a:solidFill>
                    <a:schemeClr val="bg1"/>
                  </a:solidFill>
                </a:endParaRPr>
              </a:p>
            </p:txBody>
          </p:sp>
          <p:sp>
            <p:nvSpPr>
              <p:cNvPr id="56355" name="Text Box 35"/>
              <p:cNvSpPr txBox="1">
                <a:spLocks noChangeArrowheads="1"/>
              </p:cNvSpPr>
              <p:nvPr/>
            </p:nvSpPr>
            <p:spPr bwMode="auto">
              <a:xfrm>
                <a:off x="2976" y="432"/>
                <a:ext cx="117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dirty="0">
                    <a:solidFill>
                      <a:schemeClr val="bg1"/>
                    </a:solidFill>
                  </a:rPr>
                  <a:t>HTTP Request</a:t>
                </a:r>
              </a:p>
            </p:txBody>
          </p:sp>
        </p:grp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5715000" y="4495801"/>
            <a:ext cx="3911600" cy="619125"/>
            <a:chOff x="3264" y="1920"/>
            <a:chExt cx="2464" cy="390"/>
          </a:xfrm>
        </p:grpSpPr>
        <p:sp>
          <p:nvSpPr>
            <p:cNvPr id="56346" name="Rectangle 37"/>
            <p:cNvSpPr>
              <a:spLocks noChangeArrowheads="1"/>
            </p:cNvSpPr>
            <p:nvPr/>
          </p:nvSpPr>
          <p:spPr bwMode="auto">
            <a:xfrm>
              <a:off x="3264" y="1920"/>
              <a:ext cx="592" cy="39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700">
                  <a:solidFill>
                    <a:schemeClr val="tx1"/>
                  </a:solidFill>
                </a:rPr>
                <a:t>IP header</a:t>
              </a:r>
            </a:p>
          </p:txBody>
        </p:sp>
        <p:grpSp>
          <p:nvGrpSpPr>
            <p:cNvPr id="56347" name="Group 40"/>
            <p:cNvGrpSpPr>
              <a:grpSpLocks/>
            </p:cNvGrpSpPr>
            <p:nvPr/>
          </p:nvGrpSpPr>
          <p:grpSpPr bwMode="auto">
            <a:xfrm>
              <a:off x="3840" y="1920"/>
              <a:ext cx="1888" cy="390"/>
              <a:chOff x="3168" y="1248"/>
              <a:chExt cx="1888" cy="390"/>
            </a:xfrm>
          </p:grpSpPr>
          <p:sp>
            <p:nvSpPr>
              <p:cNvPr id="56348" name="Rectangle 41"/>
              <p:cNvSpPr>
                <a:spLocks noChangeArrowheads="1"/>
              </p:cNvSpPr>
              <p:nvPr/>
            </p:nvSpPr>
            <p:spPr bwMode="auto">
              <a:xfrm>
                <a:off x="3168" y="1248"/>
                <a:ext cx="592" cy="39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700">
                    <a:solidFill>
                      <a:schemeClr val="tx1"/>
                    </a:solidFill>
                  </a:rPr>
                  <a:t>TCP header</a:t>
                </a:r>
              </a:p>
            </p:txBody>
          </p:sp>
          <p:grpSp>
            <p:nvGrpSpPr>
              <p:cNvPr id="56349" name="Group 42"/>
              <p:cNvGrpSpPr>
                <a:grpSpLocks/>
              </p:cNvGrpSpPr>
              <p:nvPr/>
            </p:nvGrpSpPr>
            <p:grpSpPr bwMode="auto">
              <a:xfrm>
                <a:off x="3744" y="1248"/>
                <a:ext cx="1312" cy="390"/>
                <a:chOff x="2928" y="336"/>
                <a:chExt cx="1312" cy="390"/>
              </a:xfrm>
            </p:grpSpPr>
            <p:sp>
              <p:nvSpPr>
                <p:cNvPr id="56350" name="Rectangle 43"/>
                <p:cNvSpPr>
                  <a:spLocks noChangeArrowheads="1"/>
                </p:cNvSpPr>
                <p:nvPr/>
              </p:nvSpPr>
              <p:spPr bwMode="auto">
                <a:xfrm>
                  <a:off x="2928" y="336"/>
                  <a:ext cx="1312" cy="390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90488" tIns="44450" rIns="90488" bIns="44450">
                  <a:spAutoFit/>
                </a:bodyPr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170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altLang="en-US" sz="1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351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976" y="432"/>
                  <a:ext cx="117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000" dirty="0">
                      <a:solidFill>
                        <a:schemeClr val="bg1"/>
                      </a:solidFill>
                    </a:rPr>
                    <a:t>HTTP Request</a:t>
                  </a:r>
                </a:p>
              </p:txBody>
            </p:sp>
          </p:grpSp>
        </p:grpSp>
      </p:grpSp>
      <p:grpSp>
        <p:nvGrpSpPr>
          <p:cNvPr id="8" name="Group 56"/>
          <p:cNvGrpSpPr>
            <a:grpSpLocks/>
          </p:cNvGrpSpPr>
          <p:nvPr/>
        </p:nvGrpSpPr>
        <p:grpSpPr bwMode="auto">
          <a:xfrm>
            <a:off x="4572000" y="5791201"/>
            <a:ext cx="5791200" cy="619125"/>
            <a:chOff x="1872" y="3312"/>
            <a:chExt cx="3648" cy="390"/>
          </a:xfrm>
        </p:grpSpPr>
        <p:sp>
          <p:nvSpPr>
            <p:cNvPr id="56335" name="Rectangle 38"/>
            <p:cNvSpPr>
              <a:spLocks noChangeArrowheads="1"/>
            </p:cNvSpPr>
            <p:nvPr/>
          </p:nvSpPr>
          <p:spPr bwMode="auto">
            <a:xfrm>
              <a:off x="1872" y="3312"/>
              <a:ext cx="720" cy="390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700" dirty="0">
                  <a:solidFill>
                    <a:schemeClr val="bg1"/>
                  </a:solidFill>
                </a:rPr>
                <a:t>Ethernet header</a:t>
              </a:r>
            </a:p>
          </p:txBody>
        </p:sp>
        <p:grpSp>
          <p:nvGrpSpPr>
            <p:cNvPr id="56336" name="Group 46"/>
            <p:cNvGrpSpPr>
              <a:grpSpLocks/>
            </p:cNvGrpSpPr>
            <p:nvPr/>
          </p:nvGrpSpPr>
          <p:grpSpPr bwMode="auto">
            <a:xfrm>
              <a:off x="2592" y="3312"/>
              <a:ext cx="2464" cy="390"/>
              <a:chOff x="3264" y="1920"/>
              <a:chExt cx="2464" cy="390"/>
            </a:xfrm>
          </p:grpSpPr>
          <p:sp>
            <p:nvSpPr>
              <p:cNvPr id="56340" name="Rectangle 47"/>
              <p:cNvSpPr>
                <a:spLocks noChangeArrowheads="1"/>
              </p:cNvSpPr>
              <p:nvPr/>
            </p:nvSpPr>
            <p:spPr bwMode="auto">
              <a:xfrm>
                <a:off x="3264" y="1920"/>
                <a:ext cx="592" cy="390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700">
                    <a:solidFill>
                      <a:schemeClr val="tx1"/>
                    </a:solidFill>
                  </a:rPr>
                  <a:t>IP header</a:t>
                </a:r>
              </a:p>
            </p:txBody>
          </p:sp>
          <p:grpSp>
            <p:nvGrpSpPr>
              <p:cNvPr id="56341" name="Group 48"/>
              <p:cNvGrpSpPr>
                <a:grpSpLocks/>
              </p:cNvGrpSpPr>
              <p:nvPr/>
            </p:nvGrpSpPr>
            <p:grpSpPr bwMode="auto">
              <a:xfrm>
                <a:off x="3840" y="1920"/>
                <a:ext cx="1888" cy="390"/>
                <a:chOff x="3168" y="1248"/>
                <a:chExt cx="1888" cy="390"/>
              </a:xfrm>
            </p:grpSpPr>
            <p:sp>
              <p:nvSpPr>
                <p:cNvPr id="56342" name="Rectangle 49"/>
                <p:cNvSpPr>
                  <a:spLocks noChangeArrowheads="1"/>
                </p:cNvSpPr>
                <p:nvPr/>
              </p:nvSpPr>
              <p:spPr bwMode="auto">
                <a:xfrm>
                  <a:off x="3168" y="1248"/>
                  <a:ext cx="592" cy="390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90488" tIns="44450" rIns="90488" bIns="44450">
                  <a:spAutoFit/>
                </a:bodyPr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700">
                      <a:solidFill>
                        <a:schemeClr val="tx1"/>
                      </a:solidFill>
                    </a:rPr>
                    <a:t>TCP header</a:t>
                  </a:r>
                </a:p>
              </p:txBody>
            </p:sp>
            <p:grpSp>
              <p:nvGrpSpPr>
                <p:cNvPr id="56343" name="Group 50"/>
                <p:cNvGrpSpPr>
                  <a:grpSpLocks/>
                </p:cNvGrpSpPr>
                <p:nvPr/>
              </p:nvGrpSpPr>
              <p:grpSpPr bwMode="auto">
                <a:xfrm>
                  <a:off x="3744" y="1248"/>
                  <a:ext cx="1312" cy="390"/>
                  <a:chOff x="2928" y="336"/>
                  <a:chExt cx="1312" cy="390"/>
                </a:xfrm>
              </p:grpSpPr>
              <p:sp>
                <p:nvSpPr>
                  <p:cNvPr id="56344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36"/>
                    <a:ext cx="1312" cy="390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90488" tIns="44450" rIns="90488" bIns="44450">
                    <a:spAutoFit/>
                  </a:bodyPr>
                  <a:lstStyle>
                    <a:lvl1pPr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70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altLang="en-US" sz="17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6345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432"/>
                    <a:ext cx="1175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000" dirty="0">
                        <a:solidFill>
                          <a:schemeClr val="bg1"/>
                        </a:solidFill>
                      </a:rPr>
                      <a:t>HTTP Request</a:t>
                    </a:r>
                  </a:p>
                </p:txBody>
              </p:sp>
            </p:grpSp>
          </p:grpSp>
        </p:grpSp>
        <p:grpSp>
          <p:nvGrpSpPr>
            <p:cNvPr id="56337" name="Group 55"/>
            <p:cNvGrpSpPr>
              <a:grpSpLocks/>
            </p:cNvGrpSpPr>
            <p:nvPr/>
          </p:nvGrpSpPr>
          <p:grpSpPr bwMode="auto">
            <a:xfrm>
              <a:off x="5040" y="3312"/>
              <a:ext cx="480" cy="390"/>
              <a:chOff x="1968" y="3408"/>
              <a:chExt cx="480" cy="390"/>
            </a:xfrm>
          </p:grpSpPr>
          <p:sp>
            <p:nvSpPr>
              <p:cNvPr id="56338" name="Rectangle 53"/>
              <p:cNvSpPr>
                <a:spLocks noChangeArrowheads="1"/>
              </p:cNvSpPr>
              <p:nvPr/>
            </p:nvSpPr>
            <p:spPr bwMode="auto">
              <a:xfrm>
                <a:off x="1968" y="3408"/>
                <a:ext cx="480" cy="39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 sz="1700">
                  <a:solidFill>
                    <a:schemeClr val="tx1"/>
                  </a:solidFill>
                </a:endParaRPr>
              </a:p>
              <a:p>
                <a:pPr algn="ctr"/>
                <a:endParaRPr lang="en-US" altLang="en-US" sz="1700">
                  <a:solidFill>
                    <a:schemeClr val="tx1"/>
                  </a:solidFill>
                </a:endParaRPr>
              </a:p>
            </p:txBody>
          </p:sp>
          <p:sp>
            <p:nvSpPr>
              <p:cNvPr id="56339" name="Text Box 54"/>
              <p:cNvSpPr txBox="1">
                <a:spLocks noChangeArrowheads="1"/>
              </p:cNvSpPr>
              <p:nvPr/>
            </p:nvSpPr>
            <p:spPr bwMode="auto">
              <a:xfrm>
                <a:off x="1996" y="3479"/>
                <a:ext cx="404" cy="23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 dirty="0">
                    <a:solidFill>
                      <a:schemeClr val="bg1"/>
                    </a:solidFill>
                  </a:rPr>
                  <a:t>FCS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041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1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1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1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1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1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1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6" grpId="0" animBg="1"/>
      <p:bldP spid="514056" grpId="1" animBg="1"/>
      <p:bldP spid="514062" grpId="0" animBg="1"/>
      <p:bldP spid="514063" grpId="0" animBg="1"/>
      <p:bldP spid="514063" grpId="1" animBg="1"/>
      <p:bldP spid="514064" grpId="0" animBg="1"/>
      <p:bldP spid="514070" grpId="0" animBg="1"/>
      <p:bldP spid="51407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2611439" y="1981200"/>
          <a:ext cx="11271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8" name="Clip" r:id="rId3" imgW="704905" imgH="714286" progId="MS_ClipArt_Gallery.2">
                  <p:embed/>
                </p:oleObj>
              </mc:Choice>
              <mc:Fallback>
                <p:oleObj name="Clip" r:id="rId3" imgW="704905" imgH="714286" progId="MS_ClipArt_Gallery.2">
                  <p:embed/>
                  <p:pic>
                    <p:nvPicPr>
                      <p:cNvPr id="573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1439" y="1981200"/>
                        <a:ext cx="112712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8859838" y="2133600"/>
          <a:ext cx="4365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" name="Clip" r:id="rId5" imgW="2046118" imgH="2861953" progId="MS_ClipArt_Gallery.2">
                  <p:embed/>
                </p:oleObj>
              </mc:Choice>
              <mc:Fallback>
                <p:oleObj name="Clip" r:id="rId5" imgW="2046118" imgH="2861953" progId="MS_ClipArt_Gallery.2">
                  <p:embed/>
                  <p:pic>
                    <p:nvPicPr>
                      <p:cNvPr id="573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9838" y="2133600"/>
                        <a:ext cx="4365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8" name="Cloud"/>
          <p:cNvSpPr>
            <a:spLocks noChangeAspect="1" noEditPoints="1" noChangeArrowheads="1"/>
          </p:cNvSpPr>
          <p:nvPr/>
        </p:nvSpPr>
        <p:spPr bwMode="auto">
          <a:xfrm>
            <a:off x="4135438" y="1600200"/>
            <a:ext cx="3846512" cy="1600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2057400" y="3733801"/>
            <a:ext cx="82296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 i="1" dirty="0" smtClean="0">
                <a:solidFill>
                  <a:schemeClr val="tx1"/>
                </a:solidFill>
              </a:rPr>
              <a:t>Wireshark</a:t>
            </a:r>
            <a:r>
              <a:rPr lang="en-US" altLang="en-US" sz="2600" dirty="0" smtClean="0">
                <a:solidFill>
                  <a:schemeClr val="tx1"/>
                </a:solidFill>
              </a:rPr>
              <a:t> </a:t>
            </a:r>
            <a:r>
              <a:rPr lang="en-US" altLang="en-US" sz="2600" dirty="0">
                <a:solidFill>
                  <a:schemeClr val="tx1"/>
                </a:solidFill>
              </a:rPr>
              <a:t>network analyzer captures all frames observed by its Ethernet NIC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 dirty="0">
                <a:solidFill>
                  <a:schemeClr val="tx1"/>
                </a:solidFill>
              </a:rPr>
              <a:t>Sequence of frames and contents of frame can be examined in detail down to individual bytes</a:t>
            </a:r>
          </a:p>
        </p:txBody>
      </p:sp>
      <p:sp>
        <p:nvSpPr>
          <p:cNvPr id="57350" name="Rectangle 11"/>
          <p:cNvSpPr>
            <a:spLocks noGrp="1" noChangeArrowheads="1"/>
          </p:cNvSpPr>
          <p:nvPr>
            <p:ph type="title"/>
          </p:nvPr>
        </p:nvSpPr>
        <p:spPr>
          <a:xfrm>
            <a:off x="450376" y="-54590"/>
            <a:ext cx="11741624" cy="96519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dirty="0"/>
              <a:t>How the layers work together:  Network </a:t>
            </a:r>
            <a:r>
              <a:rPr lang="en-US" altLang="en-US" sz="3600" dirty="0" smtClean="0"/>
              <a:t>Analyzer</a:t>
            </a:r>
            <a:endParaRPr lang="en-US" altLang="en-US" sz="3600" dirty="0"/>
          </a:p>
        </p:txBody>
      </p:sp>
      <p:sp>
        <p:nvSpPr>
          <p:cNvPr id="57351" name="Text Box 12"/>
          <p:cNvSpPr txBox="1">
            <a:spLocks noChangeArrowheads="1"/>
          </p:cNvSpPr>
          <p:nvPr/>
        </p:nvSpPr>
        <p:spPr bwMode="auto">
          <a:xfrm>
            <a:off x="5318125" y="2046288"/>
            <a:ext cx="13922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tx1"/>
                </a:solidFill>
              </a:rPr>
              <a:t>Internet</a:t>
            </a:r>
          </a:p>
        </p:txBody>
      </p:sp>
    </p:spTree>
    <p:extLst>
      <p:ext uri="{BB962C8B-B14F-4D97-AF65-F5344CB8AC3E}">
        <p14:creationId xmlns:p14="http://schemas.microsoft.com/office/powerpoint/2010/main" val="178574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Wireshark.org</a:t>
            </a:r>
            <a:endParaRPr lang="en-US" dirty="0"/>
          </a:p>
        </p:txBody>
      </p:sp>
      <p:pic>
        <p:nvPicPr>
          <p:cNvPr id="3" name="Shape 758" descr="Capture Step On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30923" y="903515"/>
            <a:ext cx="9319846" cy="5954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807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Wireshark.org</a:t>
            </a:r>
            <a:endParaRPr lang="en-US" dirty="0"/>
          </a:p>
        </p:txBody>
      </p:sp>
      <p:pic>
        <p:nvPicPr>
          <p:cNvPr id="3" name="Shape 758" descr="Capture Step On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531" y="1126435"/>
            <a:ext cx="27181742" cy="178598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487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Wireshark.org</a:t>
            </a:r>
            <a:endParaRPr lang="en-US" dirty="0"/>
          </a:p>
        </p:txBody>
      </p:sp>
      <p:pic>
        <p:nvPicPr>
          <p:cNvPr id="3" name="Shape 758" descr="Capture Step On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" y="-3093872"/>
            <a:ext cx="27181742" cy="178598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523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585439"/>
              </p:ext>
            </p:extLst>
          </p:nvPr>
        </p:nvGraphicFramePr>
        <p:xfrm>
          <a:off x="2209801" y="2354800"/>
          <a:ext cx="11271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Clip" r:id="rId3" imgW="704905" imgH="714286" progId="MS_ClipArt_Gallery.2">
                  <p:embed/>
                </p:oleObj>
              </mc:Choice>
              <mc:Fallback>
                <p:oleObj name="Clip" r:id="rId3" imgW="704905" imgH="714286" progId="MS_ClipArt_Gallery.2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2354800"/>
                        <a:ext cx="112712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196554"/>
              </p:ext>
            </p:extLst>
          </p:nvPr>
        </p:nvGraphicFramePr>
        <p:xfrm>
          <a:off x="8458201" y="2507200"/>
          <a:ext cx="4365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Clip" r:id="rId5" imgW="2046118" imgH="2861953" progId="MS_ClipArt_Gallery.2">
                  <p:embed/>
                </p:oleObj>
              </mc:Choice>
              <mc:Fallback>
                <p:oleObj name="Clip" r:id="rId5" imgW="2046118" imgH="2861953" progId="MS_ClipArt_Gallery.2">
                  <p:embed/>
                  <p:pic>
                    <p:nvPicPr>
                      <p:cNvPr id="92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1" y="2507200"/>
                        <a:ext cx="4365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172137"/>
              </p:ext>
            </p:extLst>
          </p:nvPr>
        </p:nvGraphicFramePr>
        <p:xfrm>
          <a:off x="5943600" y="1135600"/>
          <a:ext cx="3365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Clip" r:id="rId7" imgW="453858" imgH="908384" progId="MS_ClipArt_Gallery.2">
                  <p:embed/>
                </p:oleObj>
              </mc:Choice>
              <mc:Fallback>
                <p:oleObj name="Clip" r:id="rId7" imgW="453858" imgH="908384" progId="MS_ClipArt_Gallery.2">
                  <p:embed/>
                  <p:pic>
                    <p:nvPicPr>
                      <p:cNvPr id="92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135600"/>
                        <a:ext cx="3365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Cloud"/>
          <p:cNvSpPr>
            <a:spLocks noChangeAspect="1" noEditPoints="1" noChangeArrowheads="1"/>
          </p:cNvSpPr>
          <p:nvPr/>
        </p:nvSpPr>
        <p:spPr bwMode="auto">
          <a:xfrm>
            <a:off x="3733801" y="1973800"/>
            <a:ext cx="3846513" cy="1600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5062" name="Rectangle 6"/>
          <p:cNvSpPr>
            <a:spLocks noChangeArrowheads="1"/>
          </p:cNvSpPr>
          <p:nvPr/>
        </p:nvSpPr>
        <p:spPr bwMode="auto">
          <a:xfrm>
            <a:off x="394417" y="3790337"/>
            <a:ext cx="11434916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 dirty="0">
                <a:solidFill>
                  <a:schemeClr val="tx1"/>
                </a:solidFill>
              </a:rPr>
              <a:t>User clicks on </a:t>
            </a:r>
            <a:r>
              <a:rPr lang="en-US" altLang="en-US" sz="2600" dirty="0">
                <a:solidFill>
                  <a:schemeClr val="tx1"/>
                </a:solidFill>
                <a:hlinkClick r:id="rId9"/>
              </a:rPr>
              <a:t>http://www.nytimes.com/</a:t>
            </a:r>
            <a:endParaRPr lang="en-US" altLang="en-US" sz="26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 dirty="0">
                <a:solidFill>
                  <a:schemeClr val="tx1"/>
                </a:solidFill>
              </a:rPr>
              <a:t>URL contains Internet name of machine (</a:t>
            </a:r>
            <a:r>
              <a:rPr lang="en-US" altLang="en-US" sz="2600" dirty="0">
                <a:solidFill>
                  <a:schemeClr val="tx1"/>
                </a:solidFill>
                <a:hlinkClick r:id="rId9"/>
              </a:rPr>
              <a:t>www.nytimes.com</a:t>
            </a:r>
            <a:r>
              <a:rPr lang="en-US" altLang="en-US" sz="2600" dirty="0">
                <a:solidFill>
                  <a:schemeClr val="tx1"/>
                </a:solidFill>
              </a:rPr>
              <a:t>), but not Internet address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 dirty="0">
                <a:solidFill>
                  <a:schemeClr val="tx1"/>
                </a:solidFill>
              </a:rPr>
              <a:t>Internet needs Internet address to send information to a machine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 dirty="0">
                <a:solidFill>
                  <a:schemeClr val="tx1"/>
                </a:solidFill>
              </a:rPr>
              <a:t>Browser software uses Domain Name System (DNS) protocol to send query for Internet address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 dirty="0">
                <a:solidFill>
                  <a:schemeClr val="tx1"/>
                </a:solidFill>
              </a:rPr>
              <a:t>DNS system responds with Internet address</a:t>
            </a:r>
          </a:p>
        </p:txBody>
      </p:sp>
      <p:sp>
        <p:nvSpPr>
          <p:cNvPr id="685063" name="Freeform 7"/>
          <p:cNvSpPr>
            <a:spLocks/>
          </p:cNvSpPr>
          <p:nvPr/>
        </p:nvSpPr>
        <p:spPr bwMode="auto">
          <a:xfrm>
            <a:off x="3657600" y="1897600"/>
            <a:ext cx="2438400" cy="1447800"/>
          </a:xfrm>
          <a:custGeom>
            <a:avLst/>
            <a:gdLst>
              <a:gd name="T0" fmla="*/ 0 w 1536"/>
              <a:gd name="T1" fmla="*/ 2147483646 h 1008"/>
              <a:gd name="T2" fmla="*/ 2147483646 w 1536"/>
              <a:gd name="T3" fmla="*/ 2147483646 h 1008"/>
              <a:gd name="T4" fmla="*/ 2147483646 w 1536"/>
              <a:gd name="T5" fmla="*/ 2147483646 h 1008"/>
              <a:gd name="T6" fmla="*/ 2147483646 w 1536"/>
              <a:gd name="T7" fmla="*/ 0 h 1008"/>
              <a:gd name="T8" fmla="*/ 0 60000 65536"/>
              <a:gd name="T9" fmla="*/ 0 60000 65536"/>
              <a:gd name="T10" fmla="*/ 0 60000 65536"/>
              <a:gd name="T11" fmla="*/ 0 60000 65536"/>
              <a:gd name="T12" fmla="*/ 0 w 1536"/>
              <a:gd name="T13" fmla="*/ 0 h 1008"/>
              <a:gd name="T14" fmla="*/ 1536 w 1536"/>
              <a:gd name="T15" fmla="*/ 1008 h 10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36" h="1008">
                <a:moveTo>
                  <a:pt x="0" y="1008"/>
                </a:moveTo>
                <a:cubicBezTo>
                  <a:pt x="296" y="980"/>
                  <a:pt x="592" y="952"/>
                  <a:pt x="816" y="864"/>
                </a:cubicBezTo>
                <a:cubicBezTo>
                  <a:pt x="1040" y="776"/>
                  <a:pt x="1224" y="624"/>
                  <a:pt x="1344" y="480"/>
                </a:cubicBezTo>
                <a:cubicBezTo>
                  <a:pt x="1464" y="336"/>
                  <a:pt x="1500" y="168"/>
                  <a:pt x="1536" y="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5064" name="Freeform 8"/>
          <p:cNvSpPr>
            <a:spLocks/>
          </p:cNvSpPr>
          <p:nvPr/>
        </p:nvSpPr>
        <p:spPr bwMode="auto">
          <a:xfrm>
            <a:off x="3505200" y="1821400"/>
            <a:ext cx="2438400" cy="1447800"/>
          </a:xfrm>
          <a:custGeom>
            <a:avLst/>
            <a:gdLst>
              <a:gd name="T0" fmla="*/ 0 w 1536"/>
              <a:gd name="T1" fmla="*/ 2147483646 h 1008"/>
              <a:gd name="T2" fmla="*/ 2147483646 w 1536"/>
              <a:gd name="T3" fmla="*/ 2147483646 h 1008"/>
              <a:gd name="T4" fmla="*/ 2147483646 w 1536"/>
              <a:gd name="T5" fmla="*/ 2147483646 h 1008"/>
              <a:gd name="T6" fmla="*/ 2147483646 w 1536"/>
              <a:gd name="T7" fmla="*/ 0 h 1008"/>
              <a:gd name="T8" fmla="*/ 0 60000 65536"/>
              <a:gd name="T9" fmla="*/ 0 60000 65536"/>
              <a:gd name="T10" fmla="*/ 0 60000 65536"/>
              <a:gd name="T11" fmla="*/ 0 60000 65536"/>
              <a:gd name="T12" fmla="*/ 0 w 1536"/>
              <a:gd name="T13" fmla="*/ 0 h 1008"/>
              <a:gd name="T14" fmla="*/ 1536 w 1536"/>
              <a:gd name="T15" fmla="*/ 1008 h 10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36" h="1008">
                <a:moveTo>
                  <a:pt x="0" y="1008"/>
                </a:moveTo>
                <a:cubicBezTo>
                  <a:pt x="296" y="980"/>
                  <a:pt x="592" y="952"/>
                  <a:pt x="816" y="864"/>
                </a:cubicBezTo>
                <a:cubicBezTo>
                  <a:pt x="1040" y="776"/>
                  <a:pt x="1224" y="624"/>
                  <a:pt x="1344" y="480"/>
                </a:cubicBezTo>
                <a:cubicBezTo>
                  <a:pt x="1464" y="336"/>
                  <a:pt x="1500" y="168"/>
                  <a:pt x="1536" y="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5065" name="Text Box 9"/>
          <p:cNvSpPr txBox="1">
            <a:spLocks noChangeArrowheads="1"/>
          </p:cNvSpPr>
          <p:nvPr/>
        </p:nvSpPr>
        <p:spPr bwMode="auto">
          <a:xfrm>
            <a:off x="5486400" y="2583401"/>
            <a:ext cx="2457450" cy="366713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chemeClr val="tx1"/>
                </a:solidFill>
              </a:rPr>
              <a:t>Q. www.nytimes.com?</a:t>
            </a:r>
          </a:p>
        </p:txBody>
      </p:sp>
      <p:sp>
        <p:nvSpPr>
          <p:cNvPr id="685066" name="Text Box 10"/>
          <p:cNvSpPr txBox="1">
            <a:spLocks noChangeArrowheads="1"/>
          </p:cNvSpPr>
          <p:nvPr/>
        </p:nvSpPr>
        <p:spPr bwMode="auto">
          <a:xfrm>
            <a:off x="3733800" y="1973801"/>
            <a:ext cx="1924050" cy="366713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chemeClr val="tx1"/>
                </a:solidFill>
              </a:rPr>
              <a:t>A. 64.15.247.200</a:t>
            </a:r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1. DNS</a:t>
            </a:r>
          </a:p>
        </p:txBody>
      </p:sp>
    </p:spTree>
    <p:extLst>
      <p:ext uri="{BB962C8B-B14F-4D97-AF65-F5344CB8AC3E}">
        <p14:creationId xmlns:p14="http://schemas.microsoft.com/office/powerpoint/2010/main" val="3794878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8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85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8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8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85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65" grpId="0" animBg="1"/>
      <p:bldP spid="68506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Wireshark.org</a:t>
            </a:r>
            <a:endParaRPr lang="en-US" dirty="0"/>
          </a:p>
        </p:txBody>
      </p:sp>
      <p:pic>
        <p:nvPicPr>
          <p:cNvPr id="3" name="Shape 758" descr="Capture Step On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" y="-8026412"/>
            <a:ext cx="27181742" cy="178598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406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Wireshark windows</a:t>
            </a:r>
          </a:p>
        </p:txBody>
      </p:sp>
      <p:pic>
        <p:nvPicPr>
          <p:cNvPr id="5837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371601"/>
            <a:ext cx="8915400" cy="5273675"/>
          </a:xfrm>
          <a:noFill/>
        </p:spPr>
      </p:pic>
      <p:sp>
        <p:nvSpPr>
          <p:cNvPr id="518159" name="Rectangle 15"/>
          <p:cNvSpPr>
            <a:spLocks noChangeArrowheads="1"/>
          </p:cNvSpPr>
          <p:nvPr/>
        </p:nvSpPr>
        <p:spPr bwMode="auto">
          <a:xfrm>
            <a:off x="1524000" y="2362200"/>
            <a:ext cx="9144000" cy="16764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18161" name="Rectangle 17"/>
          <p:cNvSpPr>
            <a:spLocks noChangeArrowheads="1"/>
          </p:cNvSpPr>
          <p:nvPr/>
        </p:nvSpPr>
        <p:spPr bwMode="auto">
          <a:xfrm>
            <a:off x="1524000" y="4114800"/>
            <a:ext cx="9144000" cy="12192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18163" name="Rectangle 19"/>
          <p:cNvSpPr>
            <a:spLocks noChangeArrowheads="1"/>
          </p:cNvSpPr>
          <p:nvPr/>
        </p:nvSpPr>
        <p:spPr bwMode="auto">
          <a:xfrm>
            <a:off x="1524000" y="5410200"/>
            <a:ext cx="9144000" cy="9144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18164" name="AutoShape 20"/>
          <p:cNvSpPr>
            <a:spLocks noChangeArrowheads="1"/>
          </p:cNvSpPr>
          <p:nvPr/>
        </p:nvSpPr>
        <p:spPr bwMode="auto">
          <a:xfrm>
            <a:off x="2819400" y="304800"/>
            <a:ext cx="2362200" cy="1600200"/>
          </a:xfrm>
          <a:prstGeom prst="wedgeRoundRectCallout">
            <a:avLst>
              <a:gd name="adj1" fmla="val -36088"/>
              <a:gd name="adj2" fmla="val 72125"/>
              <a:gd name="adj3" fmla="val 16667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3300"/>
                </a:solidFill>
              </a:rPr>
              <a:t>Top Pane shows frame/packet sequence</a:t>
            </a:r>
          </a:p>
        </p:txBody>
      </p:sp>
      <p:sp>
        <p:nvSpPr>
          <p:cNvPr id="518165" name="AutoShape 21"/>
          <p:cNvSpPr>
            <a:spLocks noChangeArrowheads="1"/>
          </p:cNvSpPr>
          <p:nvPr/>
        </p:nvSpPr>
        <p:spPr bwMode="auto">
          <a:xfrm>
            <a:off x="7315200" y="381000"/>
            <a:ext cx="2895600" cy="1600200"/>
          </a:xfrm>
          <a:prstGeom prst="wedgeRoundRectCallout">
            <a:avLst>
              <a:gd name="adj1" fmla="val -60634"/>
              <a:gd name="adj2" fmla="val 180556"/>
              <a:gd name="adj3" fmla="val 16667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3300"/>
                </a:solidFill>
              </a:rPr>
              <a:t>Middle Pane shows encapsulation for a given frame</a:t>
            </a:r>
          </a:p>
        </p:txBody>
      </p:sp>
      <p:sp>
        <p:nvSpPr>
          <p:cNvPr id="518166" name="AutoShape 22"/>
          <p:cNvSpPr>
            <a:spLocks noChangeArrowheads="1"/>
          </p:cNvSpPr>
          <p:nvPr/>
        </p:nvSpPr>
        <p:spPr bwMode="auto">
          <a:xfrm>
            <a:off x="5638800" y="6400800"/>
            <a:ext cx="5029200" cy="457200"/>
          </a:xfrm>
          <a:prstGeom prst="wedgeRoundRectCallout">
            <a:avLst>
              <a:gd name="adj1" fmla="val -63194"/>
              <a:gd name="adj2" fmla="val -61458"/>
              <a:gd name="adj3" fmla="val 16667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3300"/>
                </a:solidFill>
              </a:rPr>
              <a:t>Bottom Pane shows hex &amp; text</a:t>
            </a:r>
          </a:p>
        </p:txBody>
      </p:sp>
    </p:spTree>
    <p:extLst>
      <p:ext uri="{BB962C8B-B14F-4D97-AF65-F5344CB8AC3E}">
        <p14:creationId xmlns:p14="http://schemas.microsoft.com/office/powerpoint/2010/main" val="8849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18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1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518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518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518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518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518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518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59" grpId="0" animBg="1"/>
      <p:bldP spid="518159" grpId="1" animBg="1"/>
      <p:bldP spid="518161" grpId="0" animBg="1"/>
      <p:bldP spid="518161" grpId="1" animBg="1"/>
      <p:bldP spid="518163" grpId="0" animBg="1"/>
      <p:bldP spid="518163" grpId="1" animBg="1"/>
      <p:bldP spid="518164" grpId="0" animBg="1"/>
      <p:bldP spid="518164" grpId="1" animBg="1"/>
      <p:bldP spid="518165" grpId="0" animBg="1"/>
      <p:bldP spid="518165" grpId="1" animBg="1"/>
      <p:bldP spid="518166" grpId="0" animBg="1"/>
      <p:bldP spid="518166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Top pane:  frame sequence</a:t>
            </a:r>
          </a:p>
        </p:txBody>
      </p:sp>
      <p:pic>
        <p:nvPicPr>
          <p:cNvPr id="593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371601"/>
            <a:ext cx="8915400" cy="5273675"/>
          </a:xfrm>
          <a:noFill/>
        </p:spPr>
      </p:pic>
      <p:sp>
        <p:nvSpPr>
          <p:cNvPr id="528388" name="AutoShape 4"/>
          <p:cNvSpPr>
            <a:spLocks noChangeArrowheads="1"/>
          </p:cNvSpPr>
          <p:nvPr/>
        </p:nvSpPr>
        <p:spPr bwMode="auto">
          <a:xfrm>
            <a:off x="2819400" y="1066800"/>
            <a:ext cx="1981200" cy="1066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3300"/>
                </a:solidFill>
              </a:rPr>
              <a:t>DNS Query</a:t>
            </a:r>
          </a:p>
        </p:txBody>
      </p:sp>
      <p:sp>
        <p:nvSpPr>
          <p:cNvPr id="528389" name="Rectangle 5"/>
          <p:cNvSpPr>
            <a:spLocks noChangeArrowheads="1"/>
          </p:cNvSpPr>
          <p:nvPr/>
        </p:nvSpPr>
        <p:spPr bwMode="auto">
          <a:xfrm>
            <a:off x="1524000" y="2362200"/>
            <a:ext cx="9144000" cy="4572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28390" name="AutoShape 6"/>
          <p:cNvSpPr>
            <a:spLocks noChangeArrowheads="1"/>
          </p:cNvSpPr>
          <p:nvPr/>
        </p:nvSpPr>
        <p:spPr bwMode="auto">
          <a:xfrm>
            <a:off x="5486400" y="838200"/>
            <a:ext cx="2362200" cy="1447800"/>
          </a:xfrm>
          <a:prstGeom prst="wedgeRoundRectCallout">
            <a:avLst>
              <a:gd name="adj1" fmla="val -40523"/>
              <a:gd name="adj2" fmla="val 84759"/>
              <a:gd name="adj3" fmla="val 16667"/>
            </a:avLst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3300"/>
                </a:solidFill>
              </a:rPr>
              <a:t>TCP Connection Setup</a:t>
            </a:r>
          </a:p>
        </p:txBody>
      </p:sp>
      <p:sp>
        <p:nvSpPr>
          <p:cNvPr id="528391" name="Rectangle 7"/>
          <p:cNvSpPr>
            <a:spLocks noChangeArrowheads="1"/>
          </p:cNvSpPr>
          <p:nvPr/>
        </p:nvSpPr>
        <p:spPr bwMode="auto">
          <a:xfrm>
            <a:off x="1524000" y="2743200"/>
            <a:ext cx="9144000" cy="5334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28392" name="AutoShape 8"/>
          <p:cNvSpPr>
            <a:spLocks noChangeArrowheads="1"/>
          </p:cNvSpPr>
          <p:nvPr/>
        </p:nvSpPr>
        <p:spPr bwMode="auto">
          <a:xfrm>
            <a:off x="8077200" y="1371600"/>
            <a:ext cx="2133600" cy="16002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3300"/>
                </a:solidFill>
              </a:rPr>
              <a:t>HTTP Request &amp; Response</a:t>
            </a:r>
          </a:p>
        </p:txBody>
      </p:sp>
      <p:sp>
        <p:nvSpPr>
          <p:cNvPr id="528393" name="Rectangle 9"/>
          <p:cNvSpPr>
            <a:spLocks noChangeArrowheads="1"/>
          </p:cNvSpPr>
          <p:nvPr/>
        </p:nvSpPr>
        <p:spPr bwMode="auto">
          <a:xfrm>
            <a:off x="1524000" y="3276600"/>
            <a:ext cx="9144000" cy="5334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963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2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528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528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2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2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528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528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2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2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528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528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88" grpId="0" animBg="1"/>
      <p:bldP spid="528388" grpId="1" animBg="1"/>
      <p:bldP spid="528389" grpId="0" animBg="1"/>
      <p:bldP spid="528389" grpId="1" animBg="1"/>
      <p:bldP spid="528390" grpId="0" animBg="1"/>
      <p:bldP spid="528390" grpId="1" animBg="1"/>
      <p:bldP spid="528391" grpId="0" animBg="1"/>
      <p:bldP spid="528391" grpId="1" animBg="1"/>
      <p:bldP spid="528392" grpId="0" animBg="1"/>
      <p:bldP spid="528392" grpId="1" animBg="1"/>
      <p:bldP spid="528393" grpId="0" animBg="1"/>
      <p:bldP spid="528393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Middle pane:  Encapsulation</a:t>
            </a:r>
          </a:p>
        </p:txBody>
      </p:sp>
      <p:pic>
        <p:nvPicPr>
          <p:cNvPr id="604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481139"/>
            <a:ext cx="8915400" cy="5260975"/>
          </a:xfrm>
          <a:noFill/>
        </p:spPr>
      </p:pic>
      <p:sp>
        <p:nvSpPr>
          <p:cNvPr id="521222" name="Rectangle 6"/>
          <p:cNvSpPr>
            <a:spLocks noChangeArrowheads="1"/>
          </p:cNvSpPr>
          <p:nvPr/>
        </p:nvSpPr>
        <p:spPr bwMode="auto">
          <a:xfrm>
            <a:off x="1600200" y="2819400"/>
            <a:ext cx="8915400" cy="6858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21223" name="AutoShape 7"/>
          <p:cNvSpPr>
            <a:spLocks noChangeArrowheads="1"/>
          </p:cNvSpPr>
          <p:nvPr/>
        </p:nvSpPr>
        <p:spPr bwMode="auto">
          <a:xfrm>
            <a:off x="5943600" y="1752600"/>
            <a:ext cx="4114800" cy="609600"/>
          </a:xfrm>
          <a:prstGeom prst="wedgeRoundRectCallout">
            <a:avLst>
              <a:gd name="adj1" fmla="val -43750"/>
              <a:gd name="adj2" fmla="val 104949"/>
              <a:gd name="adj3" fmla="val 16667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3300"/>
                </a:solidFill>
              </a:rPr>
              <a:t>Ethernet Frame</a:t>
            </a:r>
          </a:p>
        </p:txBody>
      </p:sp>
      <p:sp>
        <p:nvSpPr>
          <p:cNvPr id="521226" name="AutoShape 10"/>
          <p:cNvSpPr>
            <a:spLocks noChangeArrowheads="1"/>
          </p:cNvSpPr>
          <p:nvPr/>
        </p:nvSpPr>
        <p:spPr bwMode="auto">
          <a:xfrm>
            <a:off x="7315200" y="3581400"/>
            <a:ext cx="2743200" cy="1676400"/>
          </a:xfrm>
          <a:prstGeom prst="wedgeRoundRectCallout">
            <a:avLst>
              <a:gd name="adj1" fmla="val -114120"/>
              <a:gd name="adj2" fmla="val -72347"/>
              <a:gd name="adj3" fmla="val 16667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3300"/>
                </a:solidFill>
              </a:rPr>
              <a:t>Ethernet Destination and Source Addresses</a:t>
            </a:r>
          </a:p>
        </p:txBody>
      </p:sp>
      <p:sp>
        <p:nvSpPr>
          <p:cNvPr id="521227" name="AutoShape 11"/>
          <p:cNvSpPr>
            <a:spLocks noChangeArrowheads="1"/>
          </p:cNvSpPr>
          <p:nvPr/>
        </p:nvSpPr>
        <p:spPr bwMode="auto">
          <a:xfrm>
            <a:off x="2590800" y="4038600"/>
            <a:ext cx="2819400" cy="533400"/>
          </a:xfrm>
          <a:prstGeom prst="wedgeRoundRectCallout">
            <a:avLst>
              <a:gd name="adj1" fmla="val -42060"/>
              <a:gd name="adj2" fmla="val -155653"/>
              <a:gd name="adj3" fmla="val 16667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3300"/>
                </a:solidFill>
              </a:rPr>
              <a:t>Protocol Type</a:t>
            </a:r>
          </a:p>
        </p:txBody>
      </p:sp>
    </p:spTree>
    <p:extLst>
      <p:ext uri="{BB962C8B-B14F-4D97-AF65-F5344CB8AC3E}">
        <p14:creationId xmlns:p14="http://schemas.microsoft.com/office/powerpoint/2010/main" val="60794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2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2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2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521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521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521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521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22" grpId="0" animBg="1"/>
      <p:bldP spid="521222" grpId="1" animBg="1"/>
      <p:bldP spid="521223" grpId="0" animBg="1"/>
      <p:bldP spid="521223" grpId="1" animBg="1"/>
      <p:bldP spid="521226" grpId="0" animBg="1"/>
      <p:bldP spid="521226" grpId="1" animBg="1"/>
      <p:bldP spid="521227" grpId="0" animBg="1"/>
      <p:bldP spid="521227" grpId="1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Middle pane:  Encapsulation</a:t>
            </a:r>
          </a:p>
        </p:txBody>
      </p:sp>
      <p:pic>
        <p:nvPicPr>
          <p:cNvPr id="614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481139"/>
            <a:ext cx="8915400" cy="5260975"/>
          </a:xfrm>
          <a:noFill/>
        </p:spPr>
      </p:pic>
      <p:sp>
        <p:nvSpPr>
          <p:cNvPr id="524292" name="Rectangle 4"/>
          <p:cNvSpPr>
            <a:spLocks noChangeArrowheads="1"/>
          </p:cNvSpPr>
          <p:nvPr/>
        </p:nvSpPr>
        <p:spPr bwMode="auto">
          <a:xfrm>
            <a:off x="1600200" y="3352800"/>
            <a:ext cx="8915400" cy="19812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24293" name="AutoShape 5"/>
          <p:cNvSpPr>
            <a:spLocks noChangeArrowheads="1"/>
          </p:cNvSpPr>
          <p:nvPr/>
        </p:nvSpPr>
        <p:spPr bwMode="auto">
          <a:xfrm>
            <a:off x="7010400" y="2057400"/>
            <a:ext cx="3200400" cy="609600"/>
          </a:xfrm>
          <a:prstGeom prst="wedgeRoundRectCallout">
            <a:avLst>
              <a:gd name="adj1" fmla="val -40028"/>
              <a:gd name="adj2" fmla="val 150782"/>
              <a:gd name="adj3" fmla="val 16667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3300"/>
                </a:solidFill>
              </a:rPr>
              <a:t>IP Packet</a:t>
            </a:r>
          </a:p>
        </p:txBody>
      </p:sp>
      <p:sp>
        <p:nvSpPr>
          <p:cNvPr id="524294" name="AutoShape 6"/>
          <p:cNvSpPr>
            <a:spLocks noChangeArrowheads="1"/>
          </p:cNvSpPr>
          <p:nvPr/>
        </p:nvSpPr>
        <p:spPr bwMode="auto">
          <a:xfrm>
            <a:off x="7543800" y="3810000"/>
            <a:ext cx="2743200" cy="1295400"/>
          </a:xfrm>
          <a:prstGeom prst="wedgeRoundRectCallout">
            <a:avLst>
              <a:gd name="adj1" fmla="val -131426"/>
              <a:gd name="adj2" fmla="val 41912"/>
              <a:gd name="adj3" fmla="val 16667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3300"/>
                </a:solidFill>
              </a:rPr>
              <a:t>IP Source and  Destination Addresses</a:t>
            </a:r>
          </a:p>
        </p:txBody>
      </p:sp>
      <p:sp>
        <p:nvSpPr>
          <p:cNvPr id="524295" name="AutoShape 7"/>
          <p:cNvSpPr>
            <a:spLocks noChangeArrowheads="1"/>
          </p:cNvSpPr>
          <p:nvPr/>
        </p:nvSpPr>
        <p:spPr bwMode="auto">
          <a:xfrm>
            <a:off x="1828800" y="6096000"/>
            <a:ext cx="2819400" cy="533400"/>
          </a:xfrm>
          <a:prstGeom prst="wedgeRoundRectCallout">
            <a:avLst>
              <a:gd name="adj1" fmla="val -35866"/>
              <a:gd name="adj2" fmla="val -280356"/>
              <a:gd name="adj3" fmla="val 16667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3300"/>
                </a:solidFill>
              </a:rPr>
              <a:t>Protocol Type</a:t>
            </a:r>
          </a:p>
        </p:txBody>
      </p:sp>
      <p:sp>
        <p:nvSpPr>
          <p:cNvPr id="524299" name="AutoShape 11"/>
          <p:cNvSpPr>
            <a:spLocks noChangeArrowheads="1"/>
          </p:cNvSpPr>
          <p:nvPr/>
        </p:nvSpPr>
        <p:spPr bwMode="auto">
          <a:xfrm>
            <a:off x="3048000" y="609600"/>
            <a:ext cx="3581400" cy="21336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3300"/>
                </a:solidFill>
              </a:rPr>
              <a:t>And a lot of other stuff!</a:t>
            </a:r>
          </a:p>
        </p:txBody>
      </p:sp>
    </p:spTree>
    <p:extLst>
      <p:ext uri="{BB962C8B-B14F-4D97-AF65-F5344CB8AC3E}">
        <p14:creationId xmlns:p14="http://schemas.microsoft.com/office/powerpoint/2010/main" val="62261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2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2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2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2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524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524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524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524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524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2" grpId="0" animBg="1"/>
      <p:bldP spid="524292" grpId="1" animBg="1"/>
      <p:bldP spid="524293" grpId="0" animBg="1"/>
      <p:bldP spid="524293" grpId="1" animBg="1"/>
      <p:bldP spid="524294" grpId="0" animBg="1"/>
      <p:bldP spid="524294" grpId="1" animBg="1"/>
      <p:bldP spid="524295" grpId="0" animBg="1"/>
      <p:bldP spid="524295" grpId="1" animBg="1"/>
      <p:bldP spid="524299" grpId="0" animBg="1"/>
      <p:bldP spid="524299" grpId="1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Middle pane:  Encapsulation</a:t>
            </a:r>
          </a:p>
        </p:txBody>
      </p:sp>
      <p:pic>
        <p:nvPicPr>
          <p:cNvPr id="6246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295400"/>
            <a:ext cx="9144000" cy="5334000"/>
          </a:xfrm>
          <a:noFill/>
        </p:spPr>
      </p:pic>
      <p:sp>
        <p:nvSpPr>
          <p:cNvPr id="525318" name="Rectangle 6"/>
          <p:cNvSpPr>
            <a:spLocks noChangeArrowheads="1"/>
          </p:cNvSpPr>
          <p:nvPr/>
        </p:nvSpPr>
        <p:spPr bwMode="auto">
          <a:xfrm>
            <a:off x="1600200" y="2819400"/>
            <a:ext cx="8915400" cy="14478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25319" name="AutoShape 7"/>
          <p:cNvSpPr>
            <a:spLocks noChangeArrowheads="1"/>
          </p:cNvSpPr>
          <p:nvPr/>
        </p:nvSpPr>
        <p:spPr bwMode="auto">
          <a:xfrm>
            <a:off x="6934200" y="1905000"/>
            <a:ext cx="3200400" cy="609600"/>
          </a:xfrm>
          <a:prstGeom prst="wedgeRoundRectCallout">
            <a:avLst>
              <a:gd name="adj1" fmla="val -40079"/>
              <a:gd name="adj2" fmla="val 91926"/>
              <a:gd name="adj3" fmla="val 16667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3300"/>
                </a:solidFill>
              </a:rPr>
              <a:t>TCP Segment</a:t>
            </a:r>
          </a:p>
        </p:txBody>
      </p:sp>
      <p:sp>
        <p:nvSpPr>
          <p:cNvPr id="525320" name="AutoShape 8"/>
          <p:cNvSpPr>
            <a:spLocks noChangeArrowheads="1"/>
          </p:cNvSpPr>
          <p:nvPr/>
        </p:nvSpPr>
        <p:spPr bwMode="auto">
          <a:xfrm>
            <a:off x="7391400" y="3124200"/>
            <a:ext cx="2743200" cy="1295400"/>
          </a:xfrm>
          <a:prstGeom prst="wedgeRoundRectCallout">
            <a:avLst>
              <a:gd name="adj1" fmla="val -164296"/>
              <a:gd name="adj2" fmla="val -49880"/>
              <a:gd name="adj3" fmla="val 16667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3300"/>
                </a:solidFill>
              </a:rPr>
              <a:t>Source and  Destination Port Numbers</a:t>
            </a:r>
          </a:p>
        </p:txBody>
      </p:sp>
      <p:sp>
        <p:nvSpPr>
          <p:cNvPr id="525322" name="Rectangle 10"/>
          <p:cNvSpPr>
            <a:spLocks noChangeArrowheads="1"/>
          </p:cNvSpPr>
          <p:nvPr/>
        </p:nvSpPr>
        <p:spPr bwMode="auto">
          <a:xfrm>
            <a:off x="1676400" y="4114800"/>
            <a:ext cx="8839200" cy="13716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25323" name="AutoShape 11"/>
          <p:cNvSpPr>
            <a:spLocks noChangeArrowheads="1"/>
          </p:cNvSpPr>
          <p:nvPr/>
        </p:nvSpPr>
        <p:spPr bwMode="auto">
          <a:xfrm>
            <a:off x="5486400" y="5410200"/>
            <a:ext cx="1981200" cy="1066800"/>
          </a:xfrm>
          <a:prstGeom prst="wedgeRoundRectCallout">
            <a:avLst>
              <a:gd name="adj1" fmla="val -122755"/>
              <a:gd name="adj2" fmla="val -43454"/>
              <a:gd name="adj3" fmla="val 16667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3300"/>
                </a:solidFill>
              </a:rPr>
              <a:t>HTTP Request</a:t>
            </a:r>
          </a:p>
        </p:txBody>
      </p:sp>
      <p:sp>
        <p:nvSpPr>
          <p:cNvPr id="525324" name="AutoShape 12"/>
          <p:cNvSpPr>
            <a:spLocks noChangeArrowheads="1"/>
          </p:cNvSpPr>
          <p:nvPr/>
        </p:nvSpPr>
        <p:spPr bwMode="auto">
          <a:xfrm>
            <a:off x="7924800" y="4648200"/>
            <a:ext cx="1981200" cy="609600"/>
          </a:xfrm>
          <a:prstGeom prst="wedgeRoundRectCallout">
            <a:avLst>
              <a:gd name="adj1" fmla="val -264421"/>
              <a:gd name="adj2" fmla="val -94273"/>
              <a:gd name="adj3" fmla="val 16667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3300"/>
                </a:solidFill>
              </a:rPr>
              <a:t>GET</a:t>
            </a:r>
          </a:p>
        </p:txBody>
      </p:sp>
    </p:spTree>
    <p:extLst>
      <p:ext uri="{BB962C8B-B14F-4D97-AF65-F5344CB8AC3E}">
        <p14:creationId xmlns:p14="http://schemas.microsoft.com/office/powerpoint/2010/main" val="377798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2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2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25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525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525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2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2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2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525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525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525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18" grpId="0" animBg="1"/>
      <p:bldP spid="525318" grpId="1" animBg="1"/>
      <p:bldP spid="525319" grpId="0" animBg="1"/>
      <p:bldP spid="525319" grpId="1" animBg="1"/>
      <p:bldP spid="525320" grpId="0" animBg="1"/>
      <p:bldP spid="525320" grpId="1" animBg="1"/>
      <p:bldP spid="525322" grpId="0" animBg="1"/>
      <p:bldP spid="525322" grpId="1" animBg="1"/>
      <p:bldP spid="525323" grpId="0" animBg="1"/>
      <p:bldP spid="525323" grpId="1" animBg="1"/>
      <p:bldP spid="525324" grpId="0" animBg="1"/>
      <p:bldP spid="525324" grpId="1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462116" y="0"/>
            <a:ext cx="11729884" cy="890482"/>
          </a:xfrm>
          <a:prstGeom prst="rect">
            <a:avLst/>
          </a:prstGeom>
          <a:solidFill>
            <a:srgbClr val="002060"/>
          </a:solidFill>
          <a:extLst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Monsori Black" panose="02000A03000000000000" pitchFamily="2" charset="-127"/>
                <a:ea typeface="TmonMonsori Black" panose="02000A03000000000000" pitchFamily="2" charset="-127"/>
                <a:cs typeface="+mj-cs"/>
              </a:rPr>
              <a:t>Recap: TCP/IP Protocol Suite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7156450" y="4050476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(ICMP, ARP)</a:t>
            </a:r>
          </a:p>
        </p:txBody>
      </p:sp>
      <p:sp>
        <p:nvSpPr>
          <p:cNvPr id="714756" name="Text Box 4"/>
          <p:cNvSpPr txBox="1">
            <a:spLocks noChangeArrowheads="1"/>
          </p:cNvSpPr>
          <p:nvPr/>
        </p:nvSpPr>
        <p:spPr bwMode="auto">
          <a:xfrm>
            <a:off x="3810000" y="644996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chemeClr val="tx2"/>
                </a:solidFill>
              </a:rPr>
              <a:t>Diverse network technologies</a:t>
            </a:r>
          </a:p>
        </p:txBody>
      </p:sp>
      <p:sp>
        <p:nvSpPr>
          <p:cNvPr id="714757" name="Text Box 5"/>
          <p:cNvSpPr txBox="1">
            <a:spLocks noChangeArrowheads="1"/>
          </p:cNvSpPr>
          <p:nvPr/>
        </p:nvSpPr>
        <p:spPr bwMode="auto">
          <a:xfrm>
            <a:off x="872506" y="2183577"/>
            <a:ext cx="1828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</a:rPr>
              <a:t>Transport Layer</a:t>
            </a:r>
          </a:p>
        </p:txBody>
      </p:sp>
      <p:sp>
        <p:nvSpPr>
          <p:cNvPr id="63494" name="Rectangle 8"/>
          <p:cNvSpPr>
            <a:spLocks noChangeArrowheads="1"/>
          </p:cNvSpPr>
          <p:nvPr/>
        </p:nvSpPr>
        <p:spPr bwMode="auto">
          <a:xfrm>
            <a:off x="2632075" y="1169164"/>
            <a:ext cx="1460500" cy="469900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63495" name="Text Box 9"/>
          <p:cNvSpPr txBox="1">
            <a:spLocks noChangeArrowheads="1"/>
          </p:cNvSpPr>
          <p:nvPr/>
        </p:nvSpPr>
        <p:spPr bwMode="auto">
          <a:xfrm>
            <a:off x="2916238" y="1213615"/>
            <a:ext cx="946150" cy="3968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HTTP</a:t>
            </a:r>
          </a:p>
        </p:txBody>
      </p:sp>
      <p:sp>
        <p:nvSpPr>
          <p:cNvPr id="63496" name="Rectangle 10"/>
          <p:cNvSpPr>
            <a:spLocks noChangeArrowheads="1"/>
          </p:cNvSpPr>
          <p:nvPr/>
        </p:nvSpPr>
        <p:spPr bwMode="auto">
          <a:xfrm>
            <a:off x="4467225" y="1177101"/>
            <a:ext cx="1460500" cy="469900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63497" name="Text Box 11"/>
          <p:cNvSpPr txBox="1">
            <a:spLocks noChangeArrowheads="1"/>
          </p:cNvSpPr>
          <p:nvPr/>
        </p:nvSpPr>
        <p:spPr bwMode="auto">
          <a:xfrm>
            <a:off x="4675189" y="1221552"/>
            <a:ext cx="890587" cy="3968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SMTP</a:t>
            </a:r>
          </a:p>
        </p:txBody>
      </p:sp>
      <p:sp>
        <p:nvSpPr>
          <p:cNvPr id="63498" name="Rectangle 12"/>
          <p:cNvSpPr>
            <a:spLocks noChangeArrowheads="1"/>
          </p:cNvSpPr>
          <p:nvPr/>
        </p:nvSpPr>
        <p:spPr bwMode="auto">
          <a:xfrm>
            <a:off x="8101013" y="1172339"/>
            <a:ext cx="1460500" cy="469900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63499" name="Text Box 13"/>
          <p:cNvSpPr txBox="1">
            <a:spLocks noChangeArrowheads="1"/>
          </p:cNvSpPr>
          <p:nvPr/>
        </p:nvSpPr>
        <p:spPr bwMode="auto">
          <a:xfrm>
            <a:off x="8540750" y="1218377"/>
            <a:ext cx="693738" cy="3968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RTP</a:t>
            </a:r>
          </a:p>
        </p:txBody>
      </p:sp>
      <p:sp>
        <p:nvSpPr>
          <p:cNvPr id="63500" name="Rectangle 14"/>
          <p:cNvSpPr>
            <a:spLocks noChangeArrowheads="1"/>
          </p:cNvSpPr>
          <p:nvPr/>
        </p:nvSpPr>
        <p:spPr bwMode="auto">
          <a:xfrm>
            <a:off x="3875088" y="2359789"/>
            <a:ext cx="1460500" cy="469900"/>
          </a:xfrm>
          <a:prstGeom prst="rect">
            <a:avLst/>
          </a:prstGeom>
          <a:solidFill>
            <a:srgbClr val="007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63501" name="Text Box 15"/>
          <p:cNvSpPr txBox="1">
            <a:spLocks noChangeArrowheads="1"/>
          </p:cNvSpPr>
          <p:nvPr/>
        </p:nvSpPr>
        <p:spPr bwMode="auto">
          <a:xfrm>
            <a:off x="4181475" y="2391540"/>
            <a:ext cx="693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TCP</a:t>
            </a:r>
          </a:p>
        </p:txBody>
      </p:sp>
      <p:sp>
        <p:nvSpPr>
          <p:cNvPr id="63502" name="Rectangle 16"/>
          <p:cNvSpPr>
            <a:spLocks noChangeArrowheads="1"/>
          </p:cNvSpPr>
          <p:nvPr/>
        </p:nvSpPr>
        <p:spPr bwMode="auto">
          <a:xfrm>
            <a:off x="7118350" y="2366139"/>
            <a:ext cx="1460500" cy="469900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3503" name="Text Box 17"/>
          <p:cNvSpPr txBox="1">
            <a:spLocks noChangeArrowheads="1"/>
          </p:cNvSpPr>
          <p:nvPr/>
        </p:nvSpPr>
        <p:spPr bwMode="auto">
          <a:xfrm>
            <a:off x="7410451" y="2397890"/>
            <a:ext cx="722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dirty="0">
                <a:solidFill>
                  <a:schemeClr val="tx1"/>
                </a:solidFill>
              </a:rPr>
              <a:t>UDP</a:t>
            </a:r>
          </a:p>
        </p:txBody>
      </p:sp>
      <p:grpSp>
        <p:nvGrpSpPr>
          <p:cNvPr id="63504" name="Group 18"/>
          <p:cNvGrpSpPr>
            <a:grpSpLocks/>
          </p:cNvGrpSpPr>
          <p:nvPr/>
        </p:nvGrpSpPr>
        <p:grpSpPr bwMode="auto">
          <a:xfrm>
            <a:off x="5299075" y="3969514"/>
            <a:ext cx="1747838" cy="639762"/>
            <a:chOff x="1722" y="2347"/>
            <a:chExt cx="1101" cy="403"/>
          </a:xfrm>
          <a:solidFill>
            <a:srgbClr val="00B0F0"/>
          </a:solidFill>
        </p:grpSpPr>
        <p:sp>
          <p:nvSpPr>
            <p:cNvPr id="63528" name="Rectangle 19"/>
            <p:cNvSpPr>
              <a:spLocks noChangeArrowheads="1"/>
            </p:cNvSpPr>
            <p:nvPr/>
          </p:nvSpPr>
          <p:spPr bwMode="auto">
            <a:xfrm>
              <a:off x="1722" y="2347"/>
              <a:ext cx="1101" cy="403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3529" name="Text Box 20"/>
            <p:cNvSpPr txBox="1">
              <a:spLocks noChangeArrowheads="1"/>
            </p:cNvSpPr>
            <p:nvPr/>
          </p:nvSpPr>
          <p:spPr bwMode="auto">
            <a:xfrm>
              <a:off x="2094" y="2441"/>
              <a:ext cx="267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>
                  <a:solidFill>
                    <a:schemeClr val="tx1"/>
                  </a:solidFill>
                </a:rPr>
                <a:t>IP</a:t>
              </a:r>
            </a:p>
          </p:txBody>
        </p:sp>
      </p:grpSp>
      <p:grpSp>
        <p:nvGrpSpPr>
          <p:cNvPr id="63505" name="Group 21"/>
          <p:cNvGrpSpPr>
            <a:grpSpLocks/>
          </p:cNvGrpSpPr>
          <p:nvPr/>
        </p:nvGrpSpPr>
        <p:grpSpPr bwMode="auto">
          <a:xfrm>
            <a:off x="2292350" y="5382389"/>
            <a:ext cx="2190750" cy="1109662"/>
            <a:chOff x="2277" y="3287"/>
            <a:chExt cx="1380" cy="699"/>
          </a:xfrm>
        </p:grpSpPr>
        <p:sp>
          <p:nvSpPr>
            <p:cNvPr id="63526" name="Rectangle 22"/>
            <p:cNvSpPr>
              <a:spLocks noChangeArrowheads="1"/>
            </p:cNvSpPr>
            <p:nvPr/>
          </p:nvSpPr>
          <p:spPr bwMode="auto">
            <a:xfrm>
              <a:off x="2277" y="3287"/>
              <a:ext cx="1380" cy="699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3527" name="Text Box 23"/>
            <p:cNvSpPr txBox="1">
              <a:spLocks noChangeArrowheads="1"/>
            </p:cNvSpPr>
            <p:nvPr/>
          </p:nvSpPr>
          <p:spPr bwMode="auto">
            <a:xfrm>
              <a:off x="2423" y="3355"/>
              <a:ext cx="1117" cy="5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>
                  <a:solidFill>
                    <a:schemeClr val="tx1"/>
                  </a:solidFill>
                </a:rPr>
                <a:t>Network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en-US" sz="2000">
                  <a:solidFill>
                    <a:schemeClr val="tx1"/>
                  </a:solidFill>
                </a:rPr>
                <a:t>interface 1</a:t>
              </a:r>
            </a:p>
          </p:txBody>
        </p:sp>
      </p:grpSp>
      <p:sp>
        <p:nvSpPr>
          <p:cNvPr id="63506" name="Line 24"/>
          <p:cNvSpPr>
            <a:spLocks noChangeShapeType="1"/>
          </p:cNvSpPr>
          <p:nvPr/>
        </p:nvSpPr>
        <p:spPr bwMode="auto">
          <a:xfrm flipV="1">
            <a:off x="6089650" y="4625152"/>
            <a:ext cx="1588" cy="822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7" name="Line 25"/>
          <p:cNvSpPr>
            <a:spLocks noChangeShapeType="1"/>
          </p:cNvSpPr>
          <p:nvPr/>
        </p:nvSpPr>
        <p:spPr bwMode="auto">
          <a:xfrm flipV="1">
            <a:off x="6373813" y="2851914"/>
            <a:ext cx="1465262" cy="1084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8" name="Line 26"/>
          <p:cNvSpPr>
            <a:spLocks noChangeShapeType="1"/>
          </p:cNvSpPr>
          <p:nvPr/>
        </p:nvSpPr>
        <p:spPr bwMode="auto">
          <a:xfrm flipH="1" flipV="1">
            <a:off x="4799014" y="2853502"/>
            <a:ext cx="1055687" cy="1095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9" name="Line 27"/>
          <p:cNvSpPr>
            <a:spLocks noChangeShapeType="1"/>
          </p:cNvSpPr>
          <p:nvPr/>
        </p:nvSpPr>
        <p:spPr bwMode="auto">
          <a:xfrm flipV="1">
            <a:off x="8174038" y="1651764"/>
            <a:ext cx="588962" cy="679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0" name="Line 28"/>
          <p:cNvSpPr>
            <a:spLocks noChangeShapeType="1"/>
          </p:cNvSpPr>
          <p:nvPr/>
        </p:nvSpPr>
        <p:spPr bwMode="auto">
          <a:xfrm flipV="1">
            <a:off x="4805364" y="1675577"/>
            <a:ext cx="561975" cy="665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1" name="Line 29"/>
          <p:cNvSpPr>
            <a:spLocks noChangeShapeType="1"/>
          </p:cNvSpPr>
          <p:nvPr/>
        </p:nvSpPr>
        <p:spPr bwMode="auto">
          <a:xfrm>
            <a:off x="3497264" y="1664464"/>
            <a:ext cx="763587" cy="628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512" name="Group 30"/>
          <p:cNvGrpSpPr>
            <a:grpSpLocks/>
          </p:cNvGrpSpPr>
          <p:nvPr/>
        </p:nvGrpSpPr>
        <p:grpSpPr bwMode="auto">
          <a:xfrm>
            <a:off x="7859713" y="5377627"/>
            <a:ext cx="2190750" cy="1109663"/>
            <a:chOff x="2277" y="3287"/>
            <a:chExt cx="1380" cy="699"/>
          </a:xfrm>
        </p:grpSpPr>
        <p:sp>
          <p:nvSpPr>
            <p:cNvPr id="63524" name="Rectangle 31"/>
            <p:cNvSpPr>
              <a:spLocks noChangeArrowheads="1"/>
            </p:cNvSpPr>
            <p:nvPr/>
          </p:nvSpPr>
          <p:spPr bwMode="auto">
            <a:xfrm>
              <a:off x="2277" y="3287"/>
              <a:ext cx="1380" cy="699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3525" name="Text Box 32"/>
            <p:cNvSpPr txBox="1">
              <a:spLocks noChangeArrowheads="1"/>
            </p:cNvSpPr>
            <p:nvPr/>
          </p:nvSpPr>
          <p:spPr bwMode="auto">
            <a:xfrm>
              <a:off x="2423" y="3355"/>
              <a:ext cx="1117" cy="5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>
                  <a:solidFill>
                    <a:schemeClr val="tx1"/>
                  </a:solidFill>
                </a:rPr>
                <a:t>Network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en-US" sz="2000">
                  <a:solidFill>
                    <a:schemeClr val="tx1"/>
                  </a:solidFill>
                </a:rPr>
                <a:t>interface 3</a:t>
              </a:r>
            </a:p>
          </p:txBody>
        </p:sp>
      </p:grpSp>
      <p:grpSp>
        <p:nvGrpSpPr>
          <p:cNvPr id="63513" name="Group 33"/>
          <p:cNvGrpSpPr>
            <a:grpSpLocks/>
          </p:cNvGrpSpPr>
          <p:nvPr/>
        </p:nvGrpSpPr>
        <p:grpSpPr bwMode="auto">
          <a:xfrm>
            <a:off x="4949825" y="5430014"/>
            <a:ext cx="2190750" cy="1109662"/>
            <a:chOff x="2277" y="3287"/>
            <a:chExt cx="1380" cy="699"/>
          </a:xfrm>
        </p:grpSpPr>
        <p:sp>
          <p:nvSpPr>
            <p:cNvPr id="63522" name="Rectangle 34"/>
            <p:cNvSpPr>
              <a:spLocks noChangeArrowheads="1"/>
            </p:cNvSpPr>
            <p:nvPr/>
          </p:nvSpPr>
          <p:spPr bwMode="auto">
            <a:xfrm>
              <a:off x="2277" y="3287"/>
              <a:ext cx="1380" cy="699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3523" name="Text Box 35"/>
            <p:cNvSpPr txBox="1">
              <a:spLocks noChangeArrowheads="1"/>
            </p:cNvSpPr>
            <p:nvPr/>
          </p:nvSpPr>
          <p:spPr bwMode="auto">
            <a:xfrm>
              <a:off x="2423" y="3355"/>
              <a:ext cx="1117" cy="5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>
                  <a:solidFill>
                    <a:schemeClr val="tx1"/>
                  </a:solidFill>
                </a:rPr>
                <a:t>Network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en-US" sz="2000">
                  <a:solidFill>
                    <a:schemeClr val="tx1"/>
                  </a:solidFill>
                </a:rPr>
                <a:t>interface 2</a:t>
              </a:r>
            </a:p>
          </p:txBody>
        </p:sp>
      </p:grpSp>
      <p:sp>
        <p:nvSpPr>
          <p:cNvPr id="63514" name="Line 36"/>
          <p:cNvSpPr>
            <a:spLocks noChangeShapeType="1"/>
          </p:cNvSpPr>
          <p:nvPr/>
        </p:nvSpPr>
        <p:spPr bwMode="auto">
          <a:xfrm flipH="1" flipV="1">
            <a:off x="6410326" y="4671189"/>
            <a:ext cx="2557463" cy="639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5" name="Line 37"/>
          <p:cNvSpPr>
            <a:spLocks noChangeShapeType="1"/>
          </p:cNvSpPr>
          <p:nvPr/>
        </p:nvSpPr>
        <p:spPr bwMode="auto">
          <a:xfrm flipV="1">
            <a:off x="3267076" y="4658490"/>
            <a:ext cx="2519363" cy="6937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6" name="Rectangle 38"/>
          <p:cNvSpPr>
            <a:spLocks noChangeArrowheads="1"/>
          </p:cNvSpPr>
          <p:nvPr/>
        </p:nvSpPr>
        <p:spPr bwMode="auto">
          <a:xfrm>
            <a:off x="6218238" y="1169164"/>
            <a:ext cx="1460500" cy="469900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63517" name="Text Box 39"/>
          <p:cNvSpPr txBox="1">
            <a:spLocks noChangeArrowheads="1"/>
          </p:cNvSpPr>
          <p:nvPr/>
        </p:nvSpPr>
        <p:spPr bwMode="auto">
          <a:xfrm>
            <a:off x="6607175" y="1215202"/>
            <a:ext cx="795338" cy="3968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DNS</a:t>
            </a:r>
          </a:p>
        </p:txBody>
      </p:sp>
      <p:sp>
        <p:nvSpPr>
          <p:cNvPr id="63518" name="Line 40"/>
          <p:cNvSpPr>
            <a:spLocks noChangeShapeType="1"/>
          </p:cNvSpPr>
          <p:nvPr/>
        </p:nvSpPr>
        <p:spPr bwMode="auto">
          <a:xfrm flipH="1" flipV="1">
            <a:off x="6935788" y="1647001"/>
            <a:ext cx="647700" cy="6937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793" name="Text Box 41"/>
          <p:cNvSpPr txBox="1">
            <a:spLocks noChangeArrowheads="1"/>
          </p:cNvSpPr>
          <p:nvPr/>
        </p:nvSpPr>
        <p:spPr bwMode="auto">
          <a:xfrm>
            <a:off x="872507" y="3948876"/>
            <a:ext cx="291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accent3">
                    <a:lumMod val="50000"/>
                  </a:schemeClr>
                </a:solidFill>
              </a:rPr>
              <a:t>Internet Layer</a:t>
            </a:r>
          </a:p>
        </p:txBody>
      </p:sp>
      <p:sp>
        <p:nvSpPr>
          <p:cNvPr id="714794" name="Text Box 42"/>
          <p:cNvSpPr txBox="1">
            <a:spLocks noChangeArrowheads="1"/>
          </p:cNvSpPr>
          <p:nvPr/>
        </p:nvSpPr>
        <p:spPr bwMode="auto">
          <a:xfrm>
            <a:off x="732806" y="786577"/>
            <a:ext cx="2120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</a:rPr>
              <a:t>Application Layer</a:t>
            </a:r>
          </a:p>
        </p:txBody>
      </p:sp>
      <p:sp>
        <p:nvSpPr>
          <p:cNvPr id="714796" name="Text Box 44"/>
          <p:cNvSpPr txBox="1">
            <a:spLocks noChangeArrowheads="1"/>
          </p:cNvSpPr>
          <p:nvPr/>
        </p:nvSpPr>
        <p:spPr bwMode="auto">
          <a:xfrm>
            <a:off x="834407" y="4977576"/>
            <a:ext cx="458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accent3">
                    <a:lumMod val="50000"/>
                  </a:schemeClr>
                </a:solidFill>
              </a:rPr>
              <a:t>Network Interface Layer</a:t>
            </a:r>
          </a:p>
        </p:txBody>
      </p:sp>
    </p:spTree>
    <p:extLst>
      <p:ext uri="{BB962C8B-B14F-4D97-AF65-F5344CB8AC3E}">
        <p14:creationId xmlns:p14="http://schemas.microsoft.com/office/powerpoint/2010/main" val="182769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4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14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14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756" grpId="0"/>
      <p:bldP spid="714757" grpId="0"/>
      <p:bldP spid="714793" grpId="0"/>
      <p:bldP spid="714794" grpId="0"/>
      <p:bldP spid="71479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Summary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Encapsulation is key to layering</a:t>
            </a:r>
          </a:p>
          <a:p>
            <a:pPr eaLnBrk="1" hangingPunct="1"/>
            <a:r>
              <a:rPr lang="en-US" altLang="en-US" smtClean="0"/>
              <a:t>IP provides for transfer of packets across diverse networks</a:t>
            </a:r>
          </a:p>
          <a:p>
            <a:pPr eaLnBrk="1" hangingPunct="1"/>
            <a:r>
              <a:rPr lang="en-US" altLang="en-US" smtClean="0"/>
              <a:t>TCP and UDP provide universal communications services across the Internet</a:t>
            </a:r>
          </a:p>
          <a:p>
            <a:pPr eaLnBrk="1" hangingPunct="1"/>
            <a:r>
              <a:rPr lang="en-US" altLang="en-US" smtClean="0"/>
              <a:t>Distributed applications that use TCP and UDP can operate over the entire Internet</a:t>
            </a:r>
          </a:p>
          <a:p>
            <a:pPr eaLnBrk="1" hangingPunct="1"/>
            <a:r>
              <a:rPr lang="en-US" altLang="en-US" smtClean="0"/>
              <a:t>Internet names, IP addresses, port numbers, sockets, connections, physical addresses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1727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400">
                <a:solidFill>
                  <a:schemeClr val="hlink"/>
                </a:solidFill>
              </a:rPr>
              <a:t>Lecture 2</a:t>
            </a:r>
            <a:r>
              <a:rPr lang="en-US" altLang="en-US" sz="4400"/>
              <a:t> </a:t>
            </a:r>
            <a:br>
              <a:rPr lang="en-US" altLang="en-US" sz="4400"/>
            </a:br>
            <a:r>
              <a:rPr lang="en-US" altLang="en-US" sz="4400"/>
              <a:t>Applications and Layered Architectures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b="1" i="1" smtClean="0"/>
              <a:t>Sockets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56045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2238"/>
            <a:ext cx="7543800" cy="639762"/>
          </a:xfrm>
        </p:spPr>
        <p:txBody>
          <a:bodyPr/>
          <a:lstStyle/>
          <a:p>
            <a:pPr eaLnBrk="1" hangingPunct="1"/>
            <a:r>
              <a:rPr lang="en-US" altLang="en-US" sz="3500"/>
              <a:t>Socket API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7700" y="609601"/>
            <a:ext cx="8534400" cy="50641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mtClean="0"/>
              <a:t>A </a:t>
            </a:r>
            <a:r>
              <a:rPr lang="en-US" altLang="en-US" i="1" smtClean="0"/>
              <a:t>socket </a:t>
            </a:r>
            <a:r>
              <a:rPr lang="en-US" altLang="en-US" smtClean="0"/>
              <a:t>is defined by an IP address and</a:t>
            </a:r>
            <a:r>
              <a:rPr lang="en-US" altLang="ko-KR" smtClean="0">
                <a:ea typeface="굴림" pitchFamily="50" charset="-128"/>
              </a:rPr>
              <a:t>        </a:t>
            </a:r>
            <a:r>
              <a:rPr lang="en-US" altLang="en-US" smtClean="0"/>
              <a:t> a port number</a:t>
            </a:r>
            <a:endParaRPr lang="en-US" altLang="ko-KR" smtClean="0">
              <a:ea typeface="굴림" pitchFamily="50" charset="-128"/>
            </a:endParaRPr>
          </a:p>
          <a:p>
            <a:pPr eaLnBrk="1" hangingPunct="1"/>
            <a:r>
              <a:rPr lang="en-US" altLang="en-US" smtClean="0"/>
              <a:t>API (Application Programming Interface)</a:t>
            </a:r>
          </a:p>
          <a:p>
            <a:pPr lvl="1" eaLnBrk="1" hangingPunct="1"/>
            <a:r>
              <a:rPr lang="en-US" altLang="en-US"/>
              <a:t>Provides a standard set of functions that can be called by applications</a:t>
            </a:r>
          </a:p>
          <a:p>
            <a:pPr eaLnBrk="1" hangingPunct="1"/>
            <a:r>
              <a:rPr lang="en-US" altLang="en-US" smtClean="0"/>
              <a:t>Berkeley UNIX Sockets API</a:t>
            </a:r>
          </a:p>
          <a:p>
            <a:pPr lvl="1" eaLnBrk="1" hangingPunct="1"/>
            <a:r>
              <a:rPr lang="en-US" altLang="en-US"/>
              <a:t>Abstraction for applications to send &amp; receive data</a:t>
            </a:r>
          </a:p>
          <a:p>
            <a:pPr lvl="1" eaLnBrk="1" hangingPunct="1"/>
            <a:r>
              <a:rPr lang="en-US" altLang="en-US"/>
              <a:t>Applications create sockets that “plug into” network</a:t>
            </a:r>
          </a:p>
          <a:p>
            <a:pPr lvl="1" eaLnBrk="1" hangingPunct="1"/>
            <a:r>
              <a:rPr lang="en-US" altLang="en-US"/>
              <a:t>Applications write/read to/from sockets</a:t>
            </a:r>
          </a:p>
          <a:p>
            <a:pPr lvl="1" eaLnBrk="1" hangingPunct="1"/>
            <a:r>
              <a:rPr lang="en-US" altLang="en-US"/>
              <a:t>Implemented in the kernel</a:t>
            </a:r>
          </a:p>
          <a:p>
            <a:pPr lvl="1" eaLnBrk="1" hangingPunct="1"/>
            <a:r>
              <a:rPr lang="en-US" altLang="en-US"/>
              <a:t>Facilitates development of network applications</a:t>
            </a:r>
          </a:p>
          <a:p>
            <a:pPr lvl="1" eaLnBrk="1" hangingPunct="1"/>
            <a:r>
              <a:rPr lang="en-US" altLang="en-US"/>
              <a:t>Hides details of underlying protocols &amp; mechanisms</a:t>
            </a:r>
          </a:p>
          <a:p>
            <a:pPr eaLnBrk="1" hangingPunct="1"/>
            <a:r>
              <a:rPr lang="en-US" altLang="en-US" smtClean="0"/>
              <a:t>Also in Windows, Linux, and other OS’s</a:t>
            </a:r>
          </a:p>
        </p:txBody>
      </p:sp>
    </p:spTree>
    <p:extLst>
      <p:ext uri="{BB962C8B-B14F-4D97-AF65-F5344CB8AC3E}">
        <p14:creationId xmlns:p14="http://schemas.microsoft.com/office/powerpoint/2010/main" val="175245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Line 2"/>
          <p:cNvSpPr>
            <a:spLocks noChangeShapeType="1"/>
          </p:cNvSpPr>
          <p:nvPr/>
        </p:nvSpPr>
        <p:spPr bwMode="auto">
          <a:xfrm flipV="1">
            <a:off x="3657600" y="3278830"/>
            <a:ext cx="4648200" cy="76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60892"/>
              </p:ext>
            </p:extLst>
          </p:nvPr>
        </p:nvGraphicFramePr>
        <p:xfrm>
          <a:off x="2209801" y="2256480"/>
          <a:ext cx="11271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Clip" r:id="rId3" imgW="704905" imgH="714286" progId="MS_ClipArt_Gallery.2">
                  <p:embed/>
                </p:oleObj>
              </mc:Choice>
              <mc:Fallback>
                <p:oleObj name="Clip" r:id="rId3" imgW="704905" imgH="714286" progId="MS_ClipArt_Gallery.2">
                  <p:embed/>
                  <p:pic>
                    <p:nvPicPr>
                      <p:cNvPr id="102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2256480"/>
                        <a:ext cx="112712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57667"/>
              </p:ext>
            </p:extLst>
          </p:nvPr>
        </p:nvGraphicFramePr>
        <p:xfrm>
          <a:off x="8382000" y="2256480"/>
          <a:ext cx="5461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Clip" r:id="rId5" imgW="2046118" imgH="2861953" progId="MS_ClipArt_Gallery.2">
                  <p:embed/>
                </p:oleObj>
              </mc:Choice>
              <mc:Fallback>
                <p:oleObj name="Clip" r:id="rId5" imgW="2046118" imgH="2861953" progId="MS_ClipArt_Gallery.2">
                  <p:embed/>
                  <p:pic>
                    <p:nvPicPr>
                      <p:cNvPr id="102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2256480"/>
                        <a:ext cx="5461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615530"/>
              </p:ext>
            </p:extLst>
          </p:nvPr>
        </p:nvGraphicFramePr>
        <p:xfrm>
          <a:off x="5943600" y="1113480"/>
          <a:ext cx="3365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Clip" r:id="rId7" imgW="453858" imgH="908384" progId="MS_ClipArt_Gallery.2">
                  <p:embed/>
                </p:oleObj>
              </mc:Choice>
              <mc:Fallback>
                <p:oleObj name="Clip" r:id="rId7" imgW="453858" imgH="908384" progId="MS_ClipArt_Gallery.2">
                  <p:embed/>
                  <p:pic>
                    <p:nvPicPr>
                      <p:cNvPr id="102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113480"/>
                        <a:ext cx="3365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Cloud"/>
          <p:cNvSpPr>
            <a:spLocks noChangeAspect="1" noEditPoints="1" noChangeArrowheads="1"/>
          </p:cNvSpPr>
          <p:nvPr/>
        </p:nvSpPr>
        <p:spPr bwMode="auto">
          <a:xfrm>
            <a:off x="3733801" y="1875480"/>
            <a:ext cx="3846513" cy="1600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087" name="Rectangle 7"/>
          <p:cNvSpPr>
            <a:spLocks noChangeArrowheads="1"/>
          </p:cNvSpPr>
          <p:nvPr/>
        </p:nvSpPr>
        <p:spPr bwMode="auto">
          <a:xfrm>
            <a:off x="137652" y="3983247"/>
            <a:ext cx="12054348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400" dirty="0">
                <a:solidFill>
                  <a:schemeClr val="tx1"/>
                </a:solidFill>
              </a:rPr>
              <a:t>Browser software uses </a:t>
            </a:r>
            <a:r>
              <a:rPr lang="en-US" altLang="en-US" sz="2400" dirty="0" err="1">
                <a:solidFill>
                  <a:schemeClr val="tx1"/>
                </a:solidFill>
              </a:rPr>
              <a:t>HyperText</a:t>
            </a:r>
            <a:r>
              <a:rPr lang="en-US" altLang="en-US" sz="2400" dirty="0">
                <a:solidFill>
                  <a:schemeClr val="tx1"/>
                </a:solidFill>
              </a:rPr>
              <a:t> Transfer Protocol (HTTP) to send request for document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400" dirty="0">
                <a:solidFill>
                  <a:schemeClr val="tx1"/>
                </a:solidFill>
              </a:rPr>
              <a:t>HTTP server waits for requests by listening to a well-known port number (80 for HTTP)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400" dirty="0">
                <a:solidFill>
                  <a:schemeClr val="tx1"/>
                </a:solidFill>
              </a:rPr>
              <a:t>HTTP client sends request messages through an “ephemeral port number,” e.g. 1127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400" dirty="0">
                <a:solidFill>
                  <a:schemeClr val="tx1"/>
                </a:solidFill>
              </a:rPr>
              <a:t>HTTP needs a Transmission Control Protocol (TCP) connection between the HTTP client and the HTTP server to transfer messages reliably</a:t>
            </a:r>
          </a:p>
        </p:txBody>
      </p:sp>
      <p:sp>
        <p:nvSpPr>
          <p:cNvPr id="686088" name="Line 8"/>
          <p:cNvSpPr>
            <a:spLocks noChangeShapeType="1"/>
          </p:cNvSpPr>
          <p:nvPr/>
        </p:nvSpPr>
        <p:spPr bwMode="auto">
          <a:xfrm flipV="1">
            <a:off x="3581400" y="2104080"/>
            <a:ext cx="4648200" cy="76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089" name="Line 9"/>
          <p:cNvSpPr>
            <a:spLocks noChangeShapeType="1"/>
          </p:cNvSpPr>
          <p:nvPr/>
        </p:nvSpPr>
        <p:spPr bwMode="auto">
          <a:xfrm flipV="1">
            <a:off x="3505200" y="2561280"/>
            <a:ext cx="4648200" cy="76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090" name="Text Box 10"/>
          <p:cNvSpPr txBox="1">
            <a:spLocks noChangeArrowheads="1"/>
          </p:cNvSpPr>
          <p:nvPr/>
        </p:nvSpPr>
        <p:spPr bwMode="auto">
          <a:xfrm>
            <a:off x="4724400" y="3170880"/>
            <a:ext cx="2895600" cy="738664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chemeClr val="tx1"/>
                </a:solidFill>
              </a:rPr>
              <a:t>TCP Connection Request</a:t>
            </a:r>
          </a:p>
          <a:p>
            <a:pPr eaLnBrk="1" hangingPunct="1"/>
            <a:r>
              <a:rPr lang="en-US" altLang="en-US" sz="1400" b="1" dirty="0">
                <a:solidFill>
                  <a:schemeClr val="tx1"/>
                </a:solidFill>
              </a:rPr>
              <a:t>From:  128.100.11.13 Port 1127</a:t>
            </a:r>
          </a:p>
          <a:p>
            <a:pPr eaLnBrk="1" hangingPunct="1"/>
            <a:r>
              <a:rPr lang="en-US" altLang="en-US" sz="1400" b="1" dirty="0">
                <a:solidFill>
                  <a:schemeClr val="tx1"/>
                </a:solidFill>
              </a:rPr>
              <a:t>To: 64.15.247.200 Port 80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2. TCP</a:t>
            </a:r>
          </a:p>
        </p:txBody>
      </p:sp>
      <p:sp>
        <p:nvSpPr>
          <p:cNvPr id="686092" name="Text Box 12"/>
          <p:cNvSpPr txBox="1">
            <a:spLocks noChangeArrowheads="1"/>
          </p:cNvSpPr>
          <p:nvPr/>
        </p:nvSpPr>
        <p:spPr bwMode="auto">
          <a:xfrm>
            <a:off x="4572000" y="2256480"/>
            <a:ext cx="2895600" cy="738664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chemeClr val="tx1"/>
                </a:solidFill>
              </a:rPr>
              <a:t>ACK, TCP Connection Request</a:t>
            </a:r>
          </a:p>
          <a:p>
            <a:pPr eaLnBrk="1" hangingPunct="1"/>
            <a:r>
              <a:rPr lang="en-US" altLang="en-US" sz="1400" b="1" dirty="0">
                <a:solidFill>
                  <a:schemeClr val="tx1"/>
                </a:solidFill>
              </a:rPr>
              <a:t>From: 64.15.247.200 Port 80 To:128.100.11.13 Port 1127</a:t>
            </a:r>
          </a:p>
        </p:txBody>
      </p:sp>
      <p:sp>
        <p:nvSpPr>
          <p:cNvPr id="686093" name="Text Box 13"/>
          <p:cNvSpPr txBox="1">
            <a:spLocks noChangeArrowheads="1"/>
          </p:cNvSpPr>
          <p:nvPr/>
        </p:nvSpPr>
        <p:spPr bwMode="auto">
          <a:xfrm>
            <a:off x="5715000" y="1799280"/>
            <a:ext cx="609600" cy="30480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chemeClr val="tx1"/>
                </a:solidFill>
              </a:rPr>
              <a:t>ACK</a:t>
            </a:r>
          </a:p>
        </p:txBody>
      </p:sp>
      <p:sp>
        <p:nvSpPr>
          <p:cNvPr id="686094" name="Line 14"/>
          <p:cNvSpPr>
            <a:spLocks noChangeShapeType="1"/>
          </p:cNvSpPr>
          <p:nvPr/>
        </p:nvSpPr>
        <p:spPr bwMode="auto">
          <a:xfrm flipH="1" flipV="1">
            <a:off x="9055101" y="2796230"/>
            <a:ext cx="379413" cy="152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095" name="Line 15"/>
          <p:cNvSpPr>
            <a:spLocks noChangeShapeType="1"/>
          </p:cNvSpPr>
          <p:nvPr/>
        </p:nvSpPr>
        <p:spPr bwMode="auto">
          <a:xfrm flipV="1">
            <a:off x="1922463" y="2567630"/>
            <a:ext cx="303212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32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6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8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2000"/>
                                        <p:tgtEl>
                                          <p:spTgt spid="686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86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8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2000"/>
                                        <p:tgtEl>
                                          <p:spTgt spid="686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860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8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8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68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8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8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8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9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reeform 15"/>
          <p:cNvSpPr>
            <a:spLocks/>
          </p:cNvSpPr>
          <p:nvPr/>
        </p:nvSpPr>
        <p:spPr bwMode="auto">
          <a:xfrm>
            <a:off x="6954839" y="5784851"/>
            <a:ext cx="803275" cy="492125"/>
          </a:xfrm>
          <a:custGeom>
            <a:avLst/>
            <a:gdLst>
              <a:gd name="T0" fmla="*/ 2147483646 w 20000"/>
              <a:gd name="T1" fmla="*/ 0 h 20000"/>
              <a:gd name="T2" fmla="*/ 2147483646 w 20000"/>
              <a:gd name="T3" fmla="*/ 2147483646 h 20000"/>
              <a:gd name="T4" fmla="*/ 0 w 20000"/>
              <a:gd name="T5" fmla="*/ 2147483646 h 20000"/>
              <a:gd name="T6" fmla="*/ 2147483646 w 20000"/>
              <a:gd name="T7" fmla="*/ 2147483646 h 20000"/>
              <a:gd name="T8" fmla="*/ 2147483646 w 20000"/>
              <a:gd name="T9" fmla="*/ 2147483646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19984" y="0"/>
                </a:moveTo>
                <a:lnTo>
                  <a:pt x="19984" y="19958"/>
                </a:lnTo>
                <a:lnTo>
                  <a:pt x="0" y="19958"/>
                </a:lnTo>
                <a:lnTo>
                  <a:pt x="642" y="19958"/>
                </a:lnTo>
                <a:lnTo>
                  <a:pt x="955" y="19958"/>
                </a:lnTo>
              </a:path>
            </a:pathLst>
          </a:custGeom>
          <a:noFill/>
          <a:ln w="889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7" name="Freeform 14"/>
          <p:cNvSpPr>
            <a:spLocks/>
          </p:cNvSpPr>
          <p:nvPr/>
        </p:nvSpPr>
        <p:spPr bwMode="auto">
          <a:xfrm>
            <a:off x="4344988" y="5795963"/>
            <a:ext cx="990600" cy="508000"/>
          </a:xfrm>
          <a:custGeom>
            <a:avLst/>
            <a:gdLst>
              <a:gd name="T0" fmla="*/ 0 w 20000"/>
              <a:gd name="T1" fmla="*/ 0 h 20000"/>
              <a:gd name="T2" fmla="*/ 0 w 20000"/>
              <a:gd name="T3" fmla="*/ 2147483646 h 20000"/>
              <a:gd name="T4" fmla="*/ 2147483646 w 20000"/>
              <a:gd name="T5" fmla="*/ 2147483646 h 20000"/>
              <a:gd name="T6" fmla="*/ 2147483646 w 20000"/>
              <a:gd name="T7" fmla="*/ 2147483646 h 20000"/>
              <a:gd name="T8" fmla="*/ 2147483646 w 20000"/>
              <a:gd name="T9" fmla="*/ 2147483646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0" y="0"/>
                </a:moveTo>
                <a:lnTo>
                  <a:pt x="0" y="19958"/>
                </a:lnTo>
                <a:lnTo>
                  <a:pt x="19984" y="19958"/>
                </a:lnTo>
                <a:lnTo>
                  <a:pt x="19358" y="19958"/>
                </a:lnTo>
                <a:lnTo>
                  <a:pt x="19029" y="19958"/>
                </a:lnTo>
              </a:path>
            </a:pathLst>
          </a:custGeom>
          <a:noFill/>
          <a:ln w="889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8" name="Oval 51"/>
          <p:cNvSpPr>
            <a:spLocks noChangeArrowheads="1"/>
          </p:cNvSpPr>
          <p:nvPr/>
        </p:nvSpPr>
        <p:spPr bwMode="auto">
          <a:xfrm>
            <a:off x="4940300" y="5880100"/>
            <a:ext cx="2489200" cy="7620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Communications through Socket Interface</a:t>
            </a:r>
          </a:p>
        </p:txBody>
      </p:sp>
      <p:sp>
        <p:nvSpPr>
          <p:cNvPr id="67590" name="Text Box 4"/>
          <p:cNvSpPr txBox="1">
            <a:spLocks noChangeArrowheads="1"/>
          </p:cNvSpPr>
          <p:nvPr/>
        </p:nvSpPr>
        <p:spPr bwMode="auto">
          <a:xfrm>
            <a:off x="3505201" y="1384301"/>
            <a:ext cx="835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Client</a:t>
            </a:r>
          </a:p>
        </p:txBody>
      </p:sp>
      <p:sp>
        <p:nvSpPr>
          <p:cNvPr id="67591" name="Text Box 5"/>
          <p:cNvSpPr txBox="1">
            <a:spLocks noChangeArrowheads="1"/>
          </p:cNvSpPr>
          <p:nvPr/>
        </p:nvSpPr>
        <p:spPr bwMode="auto">
          <a:xfrm>
            <a:off x="7620001" y="1384301"/>
            <a:ext cx="931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Server</a:t>
            </a:r>
          </a:p>
        </p:txBody>
      </p:sp>
      <p:sp>
        <p:nvSpPr>
          <p:cNvPr id="67592" name="Text Box 6"/>
          <p:cNvSpPr txBox="1">
            <a:spLocks noChangeArrowheads="1"/>
          </p:cNvSpPr>
          <p:nvPr/>
        </p:nvSpPr>
        <p:spPr bwMode="auto">
          <a:xfrm>
            <a:off x="2603501" y="2620964"/>
            <a:ext cx="892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descriptor</a:t>
            </a:r>
          </a:p>
        </p:txBody>
      </p:sp>
      <p:sp>
        <p:nvSpPr>
          <p:cNvPr id="67593" name="Text Box 7"/>
          <p:cNvSpPr txBox="1">
            <a:spLocks noChangeArrowheads="1"/>
          </p:cNvSpPr>
          <p:nvPr/>
        </p:nvSpPr>
        <p:spPr bwMode="auto">
          <a:xfrm>
            <a:off x="2882901" y="3959226"/>
            <a:ext cx="10969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port number</a:t>
            </a:r>
          </a:p>
        </p:txBody>
      </p:sp>
      <p:sp>
        <p:nvSpPr>
          <p:cNvPr id="67594" name="Text Box 8"/>
          <p:cNvSpPr txBox="1">
            <a:spLocks noChangeArrowheads="1"/>
          </p:cNvSpPr>
          <p:nvPr/>
        </p:nvSpPr>
        <p:spPr bwMode="auto">
          <a:xfrm>
            <a:off x="8496301" y="2641601"/>
            <a:ext cx="892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descriptor</a:t>
            </a:r>
          </a:p>
        </p:txBody>
      </p:sp>
      <p:sp>
        <p:nvSpPr>
          <p:cNvPr id="67595" name="Text Box 9"/>
          <p:cNvSpPr txBox="1">
            <a:spLocks noChangeArrowheads="1"/>
          </p:cNvSpPr>
          <p:nvPr/>
        </p:nvSpPr>
        <p:spPr bwMode="auto">
          <a:xfrm>
            <a:off x="8135938" y="3975101"/>
            <a:ext cx="11076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port number</a:t>
            </a:r>
          </a:p>
        </p:txBody>
      </p:sp>
      <p:sp>
        <p:nvSpPr>
          <p:cNvPr id="67596" name="Text Box 10"/>
          <p:cNvSpPr txBox="1">
            <a:spLocks noChangeArrowheads="1"/>
          </p:cNvSpPr>
          <p:nvPr/>
        </p:nvSpPr>
        <p:spPr bwMode="auto">
          <a:xfrm>
            <a:off x="4914900" y="3619501"/>
            <a:ext cx="266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1400"/>
              <a:t>  Application references a </a:t>
            </a:r>
          </a:p>
          <a:p>
            <a:r>
              <a:rPr lang="en-US" altLang="en-US" sz="1400"/>
              <a:t>socket through a </a:t>
            </a:r>
            <a:r>
              <a:rPr lang="en-US" altLang="en-US" sz="1400" i="1"/>
              <a:t>descriptor</a:t>
            </a:r>
          </a:p>
          <a:p>
            <a:pPr>
              <a:buFontTx/>
              <a:buChar char="•"/>
            </a:pPr>
            <a:r>
              <a:rPr lang="en-US" altLang="en-US" sz="1400"/>
              <a:t>  Socket bound to a </a:t>
            </a:r>
            <a:r>
              <a:rPr lang="en-US" altLang="en-US" sz="1400" i="1"/>
              <a:t>port number</a:t>
            </a:r>
          </a:p>
        </p:txBody>
      </p:sp>
      <p:sp>
        <p:nvSpPr>
          <p:cNvPr id="67597" name="Oval 12"/>
          <p:cNvSpPr>
            <a:spLocks noChangeArrowheads="1"/>
          </p:cNvSpPr>
          <p:nvPr/>
        </p:nvSpPr>
        <p:spPr bwMode="auto">
          <a:xfrm>
            <a:off x="3725863" y="1752600"/>
            <a:ext cx="1573212" cy="592138"/>
          </a:xfrm>
          <a:prstGeom prst="ellipse">
            <a:avLst/>
          </a:prstGeom>
          <a:solidFill>
            <a:schemeClr val="hlink"/>
          </a:solidFill>
          <a:ln w="1714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67598" name="Oval 13"/>
          <p:cNvSpPr>
            <a:spLocks noChangeArrowheads="1"/>
          </p:cNvSpPr>
          <p:nvPr/>
        </p:nvSpPr>
        <p:spPr bwMode="auto">
          <a:xfrm>
            <a:off x="7007225" y="1752600"/>
            <a:ext cx="1430338" cy="592138"/>
          </a:xfrm>
          <a:prstGeom prst="ellipse">
            <a:avLst/>
          </a:prstGeom>
          <a:solidFill>
            <a:schemeClr val="hlink"/>
          </a:solidFill>
          <a:ln w="1714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67599" name="Rectangle 16"/>
          <p:cNvSpPr>
            <a:spLocks noChangeArrowheads="1"/>
          </p:cNvSpPr>
          <p:nvPr/>
        </p:nvSpPr>
        <p:spPr bwMode="auto">
          <a:xfrm>
            <a:off x="3941764" y="1914525"/>
            <a:ext cx="14509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noProof="1"/>
              <a:t>Application 1</a:t>
            </a:r>
          </a:p>
        </p:txBody>
      </p:sp>
      <p:sp>
        <p:nvSpPr>
          <p:cNvPr id="67600" name="Rectangle 17"/>
          <p:cNvSpPr>
            <a:spLocks noChangeArrowheads="1"/>
          </p:cNvSpPr>
          <p:nvPr/>
        </p:nvSpPr>
        <p:spPr bwMode="auto">
          <a:xfrm>
            <a:off x="3833813" y="3141664"/>
            <a:ext cx="1020762" cy="682625"/>
          </a:xfrm>
          <a:prstGeom prst="rect">
            <a:avLst/>
          </a:prstGeom>
          <a:solidFill>
            <a:schemeClr val="accent1"/>
          </a:solidFill>
          <a:ln w="1714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67601" name="Rectangle 18"/>
          <p:cNvSpPr>
            <a:spLocks noChangeArrowheads="1"/>
          </p:cNvSpPr>
          <p:nvPr/>
        </p:nvSpPr>
        <p:spPr bwMode="auto">
          <a:xfrm>
            <a:off x="3440113" y="4281488"/>
            <a:ext cx="1706562" cy="1454150"/>
          </a:xfrm>
          <a:prstGeom prst="rect">
            <a:avLst/>
          </a:prstGeom>
          <a:solidFill>
            <a:schemeClr val="folHlink"/>
          </a:solidFill>
          <a:ln w="1714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/>
          </a:p>
        </p:txBody>
      </p:sp>
      <p:sp>
        <p:nvSpPr>
          <p:cNvPr id="67602" name="Rectangle 19"/>
          <p:cNvSpPr>
            <a:spLocks noChangeArrowheads="1"/>
          </p:cNvSpPr>
          <p:nvPr/>
        </p:nvSpPr>
        <p:spPr bwMode="auto">
          <a:xfrm>
            <a:off x="3965576" y="3333751"/>
            <a:ext cx="8556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noProof="1"/>
              <a:t>Socket</a:t>
            </a:r>
          </a:p>
        </p:txBody>
      </p:sp>
      <p:sp>
        <p:nvSpPr>
          <p:cNvPr id="67603" name="Line 20"/>
          <p:cNvSpPr>
            <a:spLocks noChangeShapeType="1"/>
          </p:cNvSpPr>
          <p:nvPr/>
        </p:nvSpPr>
        <p:spPr bwMode="auto">
          <a:xfrm>
            <a:off x="4344988" y="2482851"/>
            <a:ext cx="0" cy="561975"/>
          </a:xfrm>
          <a:prstGeom prst="line">
            <a:avLst/>
          </a:prstGeom>
          <a:noFill/>
          <a:ln w="1714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4" name="Freeform 21"/>
          <p:cNvSpPr>
            <a:spLocks/>
          </p:cNvSpPr>
          <p:nvPr/>
        </p:nvSpPr>
        <p:spPr bwMode="auto">
          <a:xfrm>
            <a:off x="4300538" y="2378075"/>
            <a:ext cx="88900" cy="147638"/>
          </a:xfrm>
          <a:custGeom>
            <a:avLst/>
            <a:gdLst>
              <a:gd name="T0" fmla="*/ 679796328 w 20000"/>
              <a:gd name="T1" fmla="*/ 2147483646 h 20000"/>
              <a:gd name="T2" fmla="*/ 342848104 w 20000"/>
              <a:gd name="T3" fmla="*/ 2147483646 h 20000"/>
              <a:gd name="T4" fmla="*/ 0 w 20000"/>
              <a:gd name="T5" fmla="*/ 2147483646 h 20000"/>
              <a:gd name="T6" fmla="*/ 342848104 w 20000"/>
              <a:gd name="T7" fmla="*/ 0 h 20000"/>
              <a:gd name="T8" fmla="*/ 679796328 w 20000"/>
              <a:gd name="T9" fmla="*/ 2147483646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19828" y="19854"/>
                </a:moveTo>
                <a:lnTo>
                  <a:pt x="10000" y="17080"/>
                </a:lnTo>
                <a:lnTo>
                  <a:pt x="0" y="19854"/>
                </a:lnTo>
                <a:lnTo>
                  <a:pt x="10000" y="0"/>
                </a:lnTo>
                <a:lnTo>
                  <a:pt x="19828" y="198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5" name="Freeform 22"/>
          <p:cNvSpPr>
            <a:spLocks/>
          </p:cNvSpPr>
          <p:nvPr/>
        </p:nvSpPr>
        <p:spPr bwMode="auto">
          <a:xfrm>
            <a:off x="4300538" y="3001963"/>
            <a:ext cx="88900" cy="150812"/>
          </a:xfrm>
          <a:custGeom>
            <a:avLst/>
            <a:gdLst>
              <a:gd name="T0" fmla="*/ 0 w 20000"/>
              <a:gd name="T1" fmla="*/ 0 h 20000"/>
              <a:gd name="T2" fmla="*/ 342848104 w 20000"/>
              <a:gd name="T3" fmla="*/ 2147483646 h 20000"/>
              <a:gd name="T4" fmla="*/ 679796328 w 20000"/>
              <a:gd name="T5" fmla="*/ 0 h 20000"/>
              <a:gd name="T6" fmla="*/ 342848104 w 20000"/>
              <a:gd name="T7" fmla="*/ 2147483646 h 20000"/>
              <a:gd name="T8" fmla="*/ 0 w 20000"/>
              <a:gd name="T9" fmla="*/ 0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0" y="0"/>
                </a:moveTo>
                <a:lnTo>
                  <a:pt x="10000" y="2754"/>
                </a:lnTo>
                <a:lnTo>
                  <a:pt x="19828" y="0"/>
                </a:lnTo>
                <a:lnTo>
                  <a:pt x="10000" y="1985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6" name="Line 23"/>
          <p:cNvSpPr>
            <a:spLocks noChangeShapeType="1"/>
          </p:cNvSpPr>
          <p:nvPr/>
        </p:nvSpPr>
        <p:spPr bwMode="auto">
          <a:xfrm>
            <a:off x="4344988" y="3943351"/>
            <a:ext cx="0" cy="252413"/>
          </a:xfrm>
          <a:prstGeom prst="line">
            <a:avLst/>
          </a:prstGeom>
          <a:noFill/>
          <a:ln w="1714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7" name="Freeform 24"/>
          <p:cNvSpPr>
            <a:spLocks/>
          </p:cNvSpPr>
          <p:nvPr/>
        </p:nvSpPr>
        <p:spPr bwMode="auto">
          <a:xfrm>
            <a:off x="4300538" y="3838575"/>
            <a:ext cx="88900" cy="147638"/>
          </a:xfrm>
          <a:custGeom>
            <a:avLst/>
            <a:gdLst>
              <a:gd name="T0" fmla="*/ 679796328 w 20000"/>
              <a:gd name="T1" fmla="*/ 2147483646 h 20000"/>
              <a:gd name="T2" fmla="*/ 342848104 w 20000"/>
              <a:gd name="T3" fmla="*/ 2147483646 h 20000"/>
              <a:gd name="T4" fmla="*/ 0 w 20000"/>
              <a:gd name="T5" fmla="*/ 2147483646 h 20000"/>
              <a:gd name="T6" fmla="*/ 342848104 w 20000"/>
              <a:gd name="T7" fmla="*/ 0 h 20000"/>
              <a:gd name="T8" fmla="*/ 679796328 w 20000"/>
              <a:gd name="T9" fmla="*/ 2147483646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19828" y="19854"/>
                </a:moveTo>
                <a:lnTo>
                  <a:pt x="10000" y="17080"/>
                </a:lnTo>
                <a:lnTo>
                  <a:pt x="0" y="19854"/>
                </a:lnTo>
                <a:lnTo>
                  <a:pt x="10000" y="0"/>
                </a:lnTo>
                <a:lnTo>
                  <a:pt x="19828" y="198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8" name="Freeform 25"/>
          <p:cNvSpPr>
            <a:spLocks/>
          </p:cNvSpPr>
          <p:nvPr/>
        </p:nvSpPr>
        <p:spPr bwMode="auto">
          <a:xfrm>
            <a:off x="4300538" y="4154489"/>
            <a:ext cx="88900" cy="149225"/>
          </a:xfrm>
          <a:custGeom>
            <a:avLst/>
            <a:gdLst>
              <a:gd name="T0" fmla="*/ 0 w 20000"/>
              <a:gd name="T1" fmla="*/ 0 h 20000"/>
              <a:gd name="T2" fmla="*/ 342848104 w 20000"/>
              <a:gd name="T3" fmla="*/ 2147483646 h 20000"/>
              <a:gd name="T4" fmla="*/ 679796328 w 20000"/>
              <a:gd name="T5" fmla="*/ 0 h 20000"/>
              <a:gd name="T6" fmla="*/ 342848104 w 20000"/>
              <a:gd name="T7" fmla="*/ 2147483646 h 20000"/>
              <a:gd name="T8" fmla="*/ 0 w 20000"/>
              <a:gd name="T9" fmla="*/ 0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0" y="0"/>
                </a:moveTo>
                <a:lnTo>
                  <a:pt x="10000" y="2774"/>
                </a:lnTo>
                <a:lnTo>
                  <a:pt x="19828" y="0"/>
                </a:lnTo>
                <a:lnTo>
                  <a:pt x="10000" y="1985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9" name="Rectangle 26"/>
          <p:cNvSpPr>
            <a:spLocks noChangeArrowheads="1"/>
          </p:cNvSpPr>
          <p:nvPr/>
        </p:nvSpPr>
        <p:spPr bwMode="auto">
          <a:xfrm>
            <a:off x="2717801" y="1858964"/>
            <a:ext cx="9302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</a:t>
            </a:r>
            <a:r>
              <a:rPr lang="en-US" altLang="en-US" noProof="1"/>
              <a:t>ocket interface</a:t>
            </a:r>
          </a:p>
        </p:txBody>
      </p:sp>
      <p:sp>
        <p:nvSpPr>
          <p:cNvPr id="67610" name="Line 27"/>
          <p:cNvSpPr>
            <a:spLocks noChangeShapeType="1"/>
          </p:cNvSpPr>
          <p:nvPr/>
        </p:nvSpPr>
        <p:spPr bwMode="auto">
          <a:xfrm>
            <a:off x="3382963" y="2863850"/>
            <a:ext cx="2081212" cy="0"/>
          </a:xfrm>
          <a:prstGeom prst="line">
            <a:avLst/>
          </a:prstGeom>
          <a:noFill/>
          <a:ln w="3429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11" name="Rectangle 28"/>
          <p:cNvSpPr>
            <a:spLocks noChangeArrowheads="1"/>
          </p:cNvSpPr>
          <p:nvPr/>
        </p:nvSpPr>
        <p:spPr bwMode="auto">
          <a:xfrm>
            <a:off x="5065713" y="2514601"/>
            <a:ext cx="5762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U</a:t>
            </a:r>
            <a:r>
              <a:rPr lang="en-US" altLang="en-US" noProof="1"/>
              <a:t>ser</a:t>
            </a:r>
          </a:p>
        </p:txBody>
      </p:sp>
      <p:sp>
        <p:nvSpPr>
          <p:cNvPr id="67612" name="Rectangle 29"/>
          <p:cNvSpPr>
            <a:spLocks noChangeArrowheads="1"/>
          </p:cNvSpPr>
          <p:nvPr/>
        </p:nvSpPr>
        <p:spPr bwMode="auto">
          <a:xfrm>
            <a:off x="5003801" y="2957514"/>
            <a:ext cx="6953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K</a:t>
            </a:r>
            <a:r>
              <a:rPr lang="en-US" altLang="en-US" noProof="1"/>
              <a:t>ernel</a:t>
            </a:r>
          </a:p>
        </p:txBody>
      </p:sp>
      <p:sp>
        <p:nvSpPr>
          <p:cNvPr id="67613" name="Line 30"/>
          <p:cNvSpPr>
            <a:spLocks noChangeShapeType="1"/>
          </p:cNvSpPr>
          <p:nvPr/>
        </p:nvSpPr>
        <p:spPr bwMode="auto">
          <a:xfrm>
            <a:off x="3609975" y="2325688"/>
            <a:ext cx="660400" cy="463550"/>
          </a:xfrm>
          <a:prstGeom prst="line">
            <a:avLst/>
          </a:prstGeom>
          <a:noFill/>
          <a:ln w="889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14" name="Freeform 31"/>
          <p:cNvSpPr>
            <a:spLocks/>
          </p:cNvSpPr>
          <p:nvPr/>
        </p:nvSpPr>
        <p:spPr bwMode="auto">
          <a:xfrm>
            <a:off x="4238626" y="2735263"/>
            <a:ext cx="85725" cy="93662"/>
          </a:xfrm>
          <a:custGeom>
            <a:avLst/>
            <a:gdLst>
              <a:gd name="T0" fmla="*/ 0 w 20000"/>
              <a:gd name="T1" fmla="*/ 897170802 h 20000"/>
              <a:gd name="T2" fmla="*/ 162826562 w 20000"/>
              <a:gd name="T3" fmla="*/ 522416383 h 20000"/>
              <a:gd name="T4" fmla="*/ 186769829 w 20000"/>
              <a:gd name="T5" fmla="*/ 0 h 20000"/>
              <a:gd name="T6" fmla="*/ 526797716 w 20000"/>
              <a:gd name="T7" fmla="*/ 976655400 h 20000"/>
              <a:gd name="T8" fmla="*/ 0 w 20000"/>
              <a:gd name="T9" fmla="*/ 897170802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0" y="18161"/>
                </a:moveTo>
                <a:lnTo>
                  <a:pt x="6126" y="10575"/>
                </a:lnTo>
                <a:lnTo>
                  <a:pt x="7027" y="0"/>
                </a:lnTo>
                <a:lnTo>
                  <a:pt x="19820" y="19770"/>
                </a:lnTo>
                <a:lnTo>
                  <a:pt x="0" y="1816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15" name="Rectangle 32"/>
          <p:cNvSpPr>
            <a:spLocks noChangeArrowheads="1"/>
          </p:cNvSpPr>
          <p:nvPr/>
        </p:nvSpPr>
        <p:spPr bwMode="auto">
          <a:xfrm>
            <a:off x="7092950" y="1914525"/>
            <a:ext cx="1322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noProof="1"/>
              <a:t>Application 2</a:t>
            </a:r>
          </a:p>
        </p:txBody>
      </p:sp>
      <p:sp>
        <p:nvSpPr>
          <p:cNvPr id="67616" name="Rectangle 33"/>
          <p:cNvSpPr>
            <a:spLocks noChangeArrowheads="1"/>
          </p:cNvSpPr>
          <p:nvPr/>
        </p:nvSpPr>
        <p:spPr bwMode="auto">
          <a:xfrm>
            <a:off x="7232650" y="3141664"/>
            <a:ext cx="1017588" cy="682625"/>
          </a:xfrm>
          <a:prstGeom prst="rect">
            <a:avLst/>
          </a:prstGeom>
          <a:solidFill>
            <a:schemeClr val="accent1"/>
          </a:solidFill>
          <a:ln w="1714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67617" name="Line 34"/>
          <p:cNvSpPr>
            <a:spLocks noChangeShapeType="1"/>
          </p:cNvSpPr>
          <p:nvPr/>
        </p:nvSpPr>
        <p:spPr bwMode="auto">
          <a:xfrm>
            <a:off x="7742238" y="2482851"/>
            <a:ext cx="0" cy="561975"/>
          </a:xfrm>
          <a:prstGeom prst="line">
            <a:avLst/>
          </a:prstGeom>
          <a:noFill/>
          <a:ln w="1714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18" name="Freeform 35"/>
          <p:cNvSpPr>
            <a:spLocks/>
          </p:cNvSpPr>
          <p:nvPr/>
        </p:nvSpPr>
        <p:spPr bwMode="auto">
          <a:xfrm>
            <a:off x="7697788" y="2378075"/>
            <a:ext cx="88900" cy="147638"/>
          </a:xfrm>
          <a:custGeom>
            <a:avLst/>
            <a:gdLst>
              <a:gd name="T0" fmla="*/ 679796328 w 20000"/>
              <a:gd name="T1" fmla="*/ 2147483646 h 20000"/>
              <a:gd name="T2" fmla="*/ 342848104 w 20000"/>
              <a:gd name="T3" fmla="*/ 2147483646 h 20000"/>
              <a:gd name="T4" fmla="*/ 0 w 20000"/>
              <a:gd name="T5" fmla="*/ 2147483646 h 20000"/>
              <a:gd name="T6" fmla="*/ 342848104 w 20000"/>
              <a:gd name="T7" fmla="*/ 0 h 20000"/>
              <a:gd name="T8" fmla="*/ 679796328 w 20000"/>
              <a:gd name="T9" fmla="*/ 2147483646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19828" y="19854"/>
                </a:moveTo>
                <a:lnTo>
                  <a:pt x="10000" y="17080"/>
                </a:lnTo>
                <a:lnTo>
                  <a:pt x="0" y="19854"/>
                </a:lnTo>
                <a:lnTo>
                  <a:pt x="10000" y="0"/>
                </a:lnTo>
                <a:lnTo>
                  <a:pt x="19828" y="198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19" name="Freeform 36"/>
          <p:cNvSpPr>
            <a:spLocks/>
          </p:cNvSpPr>
          <p:nvPr/>
        </p:nvSpPr>
        <p:spPr bwMode="auto">
          <a:xfrm>
            <a:off x="7697788" y="3001963"/>
            <a:ext cx="88900" cy="150812"/>
          </a:xfrm>
          <a:custGeom>
            <a:avLst/>
            <a:gdLst>
              <a:gd name="T0" fmla="*/ 0 w 20000"/>
              <a:gd name="T1" fmla="*/ 0 h 20000"/>
              <a:gd name="T2" fmla="*/ 342848104 w 20000"/>
              <a:gd name="T3" fmla="*/ 2147483646 h 20000"/>
              <a:gd name="T4" fmla="*/ 679796328 w 20000"/>
              <a:gd name="T5" fmla="*/ 0 h 20000"/>
              <a:gd name="T6" fmla="*/ 342848104 w 20000"/>
              <a:gd name="T7" fmla="*/ 2147483646 h 20000"/>
              <a:gd name="T8" fmla="*/ 0 w 20000"/>
              <a:gd name="T9" fmla="*/ 0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0" y="0"/>
                </a:moveTo>
                <a:lnTo>
                  <a:pt x="10000" y="2754"/>
                </a:lnTo>
                <a:lnTo>
                  <a:pt x="19828" y="0"/>
                </a:lnTo>
                <a:lnTo>
                  <a:pt x="10000" y="1985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0" name="Line 37"/>
          <p:cNvSpPr>
            <a:spLocks noChangeShapeType="1"/>
          </p:cNvSpPr>
          <p:nvPr/>
        </p:nvSpPr>
        <p:spPr bwMode="auto">
          <a:xfrm>
            <a:off x="7742238" y="3943351"/>
            <a:ext cx="0" cy="252413"/>
          </a:xfrm>
          <a:prstGeom prst="line">
            <a:avLst/>
          </a:prstGeom>
          <a:noFill/>
          <a:ln w="1714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1" name="Freeform 38"/>
          <p:cNvSpPr>
            <a:spLocks/>
          </p:cNvSpPr>
          <p:nvPr/>
        </p:nvSpPr>
        <p:spPr bwMode="auto">
          <a:xfrm>
            <a:off x="7697788" y="3838575"/>
            <a:ext cx="88900" cy="147638"/>
          </a:xfrm>
          <a:custGeom>
            <a:avLst/>
            <a:gdLst>
              <a:gd name="T0" fmla="*/ 679796328 w 20000"/>
              <a:gd name="T1" fmla="*/ 2147483646 h 20000"/>
              <a:gd name="T2" fmla="*/ 342848104 w 20000"/>
              <a:gd name="T3" fmla="*/ 2147483646 h 20000"/>
              <a:gd name="T4" fmla="*/ 0 w 20000"/>
              <a:gd name="T5" fmla="*/ 2147483646 h 20000"/>
              <a:gd name="T6" fmla="*/ 342848104 w 20000"/>
              <a:gd name="T7" fmla="*/ 0 h 20000"/>
              <a:gd name="T8" fmla="*/ 679796328 w 20000"/>
              <a:gd name="T9" fmla="*/ 2147483646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19828" y="19854"/>
                </a:moveTo>
                <a:lnTo>
                  <a:pt x="10000" y="17080"/>
                </a:lnTo>
                <a:lnTo>
                  <a:pt x="0" y="19854"/>
                </a:lnTo>
                <a:lnTo>
                  <a:pt x="10000" y="0"/>
                </a:lnTo>
                <a:lnTo>
                  <a:pt x="19828" y="198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2" name="Freeform 39"/>
          <p:cNvSpPr>
            <a:spLocks/>
          </p:cNvSpPr>
          <p:nvPr/>
        </p:nvSpPr>
        <p:spPr bwMode="auto">
          <a:xfrm>
            <a:off x="7697788" y="4154489"/>
            <a:ext cx="88900" cy="149225"/>
          </a:xfrm>
          <a:custGeom>
            <a:avLst/>
            <a:gdLst>
              <a:gd name="T0" fmla="*/ 0 w 20000"/>
              <a:gd name="T1" fmla="*/ 0 h 20000"/>
              <a:gd name="T2" fmla="*/ 342848104 w 20000"/>
              <a:gd name="T3" fmla="*/ 2147483646 h 20000"/>
              <a:gd name="T4" fmla="*/ 679796328 w 20000"/>
              <a:gd name="T5" fmla="*/ 0 h 20000"/>
              <a:gd name="T6" fmla="*/ 342848104 w 20000"/>
              <a:gd name="T7" fmla="*/ 2147483646 h 20000"/>
              <a:gd name="T8" fmla="*/ 0 w 20000"/>
              <a:gd name="T9" fmla="*/ 0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0" y="0"/>
                </a:moveTo>
                <a:lnTo>
                  <a:pt x="10000" y="2774"/>
                </a:lnTo>
                <a:lnTo>
                  <a:pt x="19828" y="0"/>
                </a:lnTo>
                <a:lnTo>
                  <a:pt x="10000" y="1985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3" name="Line 40"/>
          <p:cNvSpPr>
            <a:spLocks noChangeShapeType="1"/>
          </p:cNvSpPr>
          <p:nvPr/>
        </p:nvSpPr>
        <p:spPr bwMode="auto">
          <a:xfrm>
            <a:off x="6780213" y="2863850"/>
            <a:ext cx="2082800" cy="0"/>
          </a:xfrm>
          <a:prstGeom prst="line">
            <a:avLst/>
          </a:prstGeom>
          <a:noFill/>
          <a:ln w="3429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4" name="Rectangle 41"/>
          <p:cNvSpPr>
            <a:spLocks noChangeArrowheads="1"/>
          </p:cNvSpPr>
          <p:nvPr/>
        </p:nvSpPr>
        <p:spPr bwMode="auto">
          <a:xfrm>
            <a:off x="6780214" y="2514601"/>
            <a:ext cx="612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U</a:t>
            </a:r>
            <a:r>
              <a:rPr lang="en-US" altLang="en-US" noProof="1"/>
              <a:t>ser</a:t>
            </a:r>
          </a:p>
        </p:txBody>
      </p:sp>
      <p:sp>
        <p:nvSpPr>
          <p:cNvPr id="67625" name="Rectangle 42"/>
          <p:cNvSpPr>
            <a:spLocks noChangeArrowheads="1"/>
          </p:cNvSpPr>
          <p:nvPr/>
        </p:nvSpPr>
        <p:spPr bwMode="auto">
          <a:xfrm>
            <a:off x="6489700" y="2957514"/>
            <a:ext cx="71913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K</a:t>
            </a:r>
            <a:r>
              <a:rPr lang="en-US" altLang="en-US" noProof="1"/>
              <a:t>ernel</a:t>
            </a:r>
          </a:p>
        </p:txBody>
      </p:sp>
      <p:sp>
        <p:nvSpPr>
          <p:cNvPr id="67626" name="Line 43"/>
          <p:cNvSpPr>
            <a:spLocks noChangeShapeType="1"/>
          </p:cNvSpPr>
          <p:nvPr/>
        </p:nvSpPr>
        <p:spPr bwMode="auto">
          <a:xfrm flipH="1">
            <a:off x="7804151" y="2284414"/>
            <a:ext cx="650875" cy="498475"/>
          </a:xfrm>
          <a:prstGeom prst="line">
            <a:avLst/>
          </a:prstGeom>
          <a:noFill/>
          <a:ln w="889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7" name="Freeform 44"/>
          <p:cNvSpPr>
            <a:spLocks/>
          </p:cNvSpPr>
          <p:nvPr/>
        </p:nvSpPr>
        <p:spPr bwMode="auto">
          <a:xfrm>
            <a:off x="7754939" y="2725739"/>
            <a:ext cx="85725" cy="96837"/>
          </a:xfrm>
          <a:custGeom>
            <a:avLst/>
            <a:gdLst>
              <a:gd name="T0" fmla="*/ 323788340 w 20000"/>
              <a:gd name="T1" fmla="*/ 0 h 20000"/>
              <a:gd name="T2" fmla="*/ 367269834 w 20000"/>
              <a:gd name="T3" fmla="*/ 652239610 h 20000"/>
              <a:gd name="T4" fmla="*/ 526747065 w 20000"/>
              <a:gd name="T5" fmla="*/ 1077569071 h 20000"/>
              <a:gd name="T6" fmla="*/ 0 w 20000"/>
              <a:gd name="T7" fmla="*/ 1233536970 h 20000"/>
              <a:gd name="T8" fmla="*/ 323788340 w 20000"/>
              <a:gd name="T9" fmla="*/ 0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12182" y="0"/>
                </a:moveTo>
                <a:lnTo>
                  <a:pt x="13818" y="10455"/>
                </a:lnTo>
                <a:lnTo>
                  <a:pt x="19818" y="17273"/>
                </a:lnTo>
                <a:lnTo>
                  <a:pt x="0" y="19773"/>
                </a:lnTo>
                <a:lnTo>
                  <a:pt x="1218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8" name="Text Box 45"/>
          <p:cNvSpPr txBox="1">
            <a:spLocks noChangeArrowheads="1"/>
          </p:cNvSpPr>
          <p:nvPr/>
        </p:nvSpPr>
        <p:spPr bwMode="auto">
          <a:xfrm>
            <a:off x="3441700" y="4564063"/>
            <a:ext cx="17351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Underlying communication protocols</a:t>
            </a:r>
            <a:endParaRPr lang="en-US" altLang="en-US" sz="2000" b="1">
              <a:solidFill>
                <a:schemeClr val="tx1"/>
              </a:solidFill>
            </a:endParaRPr>
          </a:p>
        </p:txBody>
      </p:sp>
      <p:sp>
        <p:nvSpPr>
          <p:cNvPr id="67629" name="Rectangle 46"/>
          <p:cNvSpPr>
            <a:spLocks noChangeArrowheads="1"/>
          </p:cNvSpPr>
          <p:nvPr/>
        </p:nvSpPr>
        <p:spPr bwMode="auto">
          <a:xfrm>
            <a:off x="6892926" y="4327526"/>
            <a:ext cx="1706563" cy="1452563"/>
          </a:xfrm>
          <a:prstGeom prst="rect">
            <a:avLst/>
          </a:prstGeom>
          <a:solidFill>
            <a:schemeClr val="folHlink"/>
          </a:solidFill>
          <a:ln w="1714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67630" name="Text Box 47"/>
          <p:cNvSpPr txBox="1">
            <a:spLocks noChangeArrowheads="1"/>
          </p:cNvSpPr>
          <p:nvPr/>
        </p:nvSpPr>
        <p:spPr bwMode="auto">
          <a:xfrm>
            <a:off x="6856414" y="4611688"/>
            <a:ext cx="17732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Underlying communication protocols</a:t>
            </a:r>
            <a:endParaRPr lang="en-US" altLang="en-US" sz="2000" b="1">
              <a:solidFill>
                <a:schemeClr val="tx1"/>
              </a:solidFill>
            </a:endParaRPr>
          </a:p>
        </p:txBody>
      </p:sp>
      <p:sp>
        <p:nvSpPr>
          <p:cNvPr id="67631" name="Text Box 48"/>
          <p:cNvSpPr txBox="1">
            <a:spLocks noChangeArrowheads="1"/>
          </p:cNvSpPr>
          <p:nvPr/>
        </p:nvSpPr>
        <p:spPr bwMode="auto">
          <a:xfrm>
            <a:off x="5207000" y="6045201"/>
            <a:ext cx="19875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Communications network </a:t>
            </a:r>
            <a:endParaRPr lang="en-US" altLang="en-US" sz="2000" b="1">
              <a:solidFill>
                <a:schemeClr val="tx1"/>
              </a:solidFill>
            </a:endParaRPr>
          </a:p>
        </p:txBody>
      </p:sp>
      <p:sp>
        <p:nvSpPr>
          <p:cNvPr id="67632" name="Rectangle 49"/>
          <p:cNvSpPr>
            <a:spLocks noChangeArrowheads="1"/>
          </p:cNvSpPr>
          <p:nvPr/>
        </p:nvSpPr>
        <p:spPr bwMode="auto">
          <a:xfrm>
            <a:off x="7331076" y="3344864"/>
            <a:ext cx="8556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noProof="1"/>
              <a:t>Socket</a:t>
            </a:r>
          </a:p>
        </p:txBody>
      </p:sp>
      <p:sp>
        <p:nvSpPr>
          <p:cNvPr id="67633" name="Rectangle 50"/>
          <p:cNvSpPr>
            <a:spLocks noChangeArrowheads="1"/>
          </p:cNvSpPr>
          <p:nvPr/>
        </p:nvSpPr>
        <p:spPr bwMode="auto">
          <a:xfrm>
            <a:off x="8521701" y="1795464"/>
            <a:ext cx="9048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</a:t>
            </a:r>
            <a:r>
              <a:rPr lang="en-US" altLang="en-US" noProof="1"/>
              <a:t>ocket interface</a:t>
            </a:r>
          </a:p>
        </p:txBody>
      </p:sp>
    </p:spTree>
    <p:extLst>
      <p:ext uri="{BB962C8B-B14F-4D97-AF65-F5344CB8AC3E}">
        <p14:creationId xmlns:p14="http://schemas.microsoft.com/office/powerpoint/2010/main" val="185170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Stream mode of service</a:t>
            </a:r>
          </a:p>
        </p:txBody>
      </p:sp>
      <p:sp>
        <p:nvSpPr>
          <p:cNvPr id="6861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200"/>
              <a:t>Connection-oriented</a:t>
            </a:r>
          </a:p>
          <a:p>
            <a:pPr eaLnBrk="1" hangingPunct="1"/>
            <a:r>
              <a:rPr lang="en-US" altLang="en-US" sz="2200"/>
              <a:t>First, setup connection between two peer application processes</a:t>
            </a:r>
          </a:p>
          <a:p>
            <a:pPr eaLnBrk="1" hangingPunct="1"/>
            <a:r>
              <a:rPr lang="en-US" altLang="en-US" sz="2200"/>
              <a:t>Then, reliable bidirectional  in-sequence transfer of </a:t>
            </a:r>
            <a:r>
              <a:rPr lang="en-US" altLang="en-US" sz="2200" i="1"/>
              <a:t>byte stream </a:t>
            </a:r>
            <a:r>
              <a:rPr lang="en-US" altLang="en-US" sz="2200"/>
              <a:t>(boundaries not preserved in transfer)</a:t>
            </a:r>
          </a:p>
          <a:p>
            <a:pPr eaLnBrk="1" hangingPunct="1"/>
            <a:r>
              <a:rPr lang="en-US" altLang="en-US" sz="2200"/>
              <a:t>Multiple write/read between peer processes</a:t>
            </a:r>
          </a:p>
          <a:p>
            <a:pPr eaLnBrk="1" hangingPunct="1"/>
            <a:r>
              <a:rPr lang="en-US" altLang="en-US" sz="2200"/>
              <a:t>Finally, connection release</a:t>
            </a:r>
          </a:p>
          <a:p>
            <a:pPr eaLnBrk="1" hangingPunct="1"/>
            <a:r>
              <a:rPr lang="en-US" altLang="en-US" sz="2200"/>
              <a:t>Uses TCP</a:t>
            </a:r>
          </a:p>
        </p:txBody>
      </p:sp>
      <p:sp>
        <p:nvSpPr>
          <p:cNvPr id="68612" name="Rectangle 9"/>
          <p:cNvSpPr>
            <a:spLocks noGrp="1" noChangeArrowheads="1"/>
          </p:cNvSpPr>
          <p:nvPr>
            <p:ph type="body" sz="half" idx="2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200"/>
              <a:t>Connectionless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/>
              <a:t>Immediate transfer of one block of information (boundaries preserved)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/>
              <a:t>No setup overhead &amp; delay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/>
              <a:t>Destination address with each block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/>
              <a:t>Send/receive to/from multiple peer processes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/>
              <a:t>Best-effort service only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Possible out-of-order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Possible loss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/>
              <a:t>Uses UDP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200"/>
          </a:p>
        </p:txBody>
      </p:sp>
    </p:spTree>
    <p:extLst>
      <p:ext uri="{BB962C8B-B14F-4D97-AF65-F5344CB8AC3E}">
        <p14:creationId xmlns:p14="http://schemas.microsoft.com/office/powerpoint/2010/main" val="372224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Client &amp; Server Differences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Server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Specifies well-known port # when creating socket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May have multiple IP addresses (net interfaces)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Waits passively for client requests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Client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Assigned ephemeral port #		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Initiates communications with server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Needs to know server’s IP address &amp; port #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DNS for URL &amp; server well-known port #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Server learns client’s address &amp; port #</a:t>
            </a:r>
          </a:p>
        </p:txBody>
      </p:sp>
    </p:spTree>
    <p:extLst>
      <p:ext uri="{BB962C8B-B14F-4D97-AF65-F5344CB8AC3E}">
        <p14:creationId xmlns:p14="http://schemas.microsoft.com/office/powerpoint/2010/main" val="143678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561818"/>
              </p:ext>
            </p:extLst>
          </p:nvPr>
        </p:nvGraphicFramePr>
        <p:xfrm>
          <a:off x="2209801" y="2335136"/>
          <a:ext cx="11271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Clip" r:id="rId3" imgW="704905" imgH="714286" progId="MS_ClipArt_Gallery.2">
                  <p:embed/>
                </p:oleObj>
              </mc:Choice>
              <mc:Fallback>
                <p:oleObj name="Clip" r:id="rId3" imgW="704905" imgH="714286" progId="MS_ClipArt_Gallery.2">
                  <p:embed/>
                  <p:pic>
                    <p:nvPicPr>
                      <p:cNvPr id="112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2335136"/>
                        <a:ext cx="112712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231665"/>
              </p:ext>
            </p:extLst>
          </p:nvPr>
        </p:nvGraphicFramePr>
        <p:xfrm>
          <a:off x="8458201" y="2487536"/>
          <a:ext cx="4365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Clip" r:id="rId5" imgW="2046118" imgH="2861953" progId="MS_ClipArt_Gallery.2">
                  <p:embed/>
                </p:oleObj>
              </mc:Choice>
              <mc:Fallback>
                <p:oleObj name="Clip" r:id="rId5" imgW="2046118" imgH="2861953" progId="MS_ClipArt_Gallery.2">
                  <p:embed/>
                  <p:pic>
                    <p:nvPicPr>
                      <p:cNvPr id="112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1" y="2487536"/>
                        <a:ext cx="4365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988316"/>
              </p:ext>
            </p:extLst>
          </p:nvPr>
        </p:nvGraphicFramePr>
        <p:xfrm>
          <a:off x="5943600" y="1115936"/>
          <a:ext cx="3365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Clip" r:id="rId7" imgW="453858" imgH="908384" progId="MS_ClipArt_Gallery.2">
                  <p:embed/>
                </p:oleObj>
              </mc:Choice>
              <mc:Fallback>
                <p:oleObj name="Clip" r:id="rId7" imgW="453858" imgH="908384" progId="MS_ClipArt_Gallery.2">
                  <p:embed/>
                  <p:pic>
                    <p:nvPicPr>
                      <p:cNvPr id="112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115936"/>
                        <a:ext cx="3365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Cloud"/>
          <p:cNvSpPr>
            <a:spLocks noChangeAspect="1" noEditPoints="1" noChangeArrowheads="1"/>
          </p:cNvSpPr>
          <p:nvPr/>
        </p:nvSpPr>
        <p:spPr bwMode="auto">
          <a:xfrm>
            <a:off x="3733801" y="1954136"/>
            <a:ext cx="3846513" cy="1600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7110" name="Rectangle 6"/>
          <p:cNvSpPr>
            <a:spLocks noChangeArrowheads="1"/>
          </p:cNvSpPr>
          <p:nvPr/>
        </p:nvSpPr>
        <p:spPr bwMode="auto">
          <a:xfrm>
            <a:off x="470617" y="3903407"/>
            <a:ext cx="11282516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 dirty="0">
                <a:solidFill>
                  <a:schemeClr val="tx1"/>
                </a:solidFill>
              </a:rPr>
              <a:t>HTTP client sends its request message: “GET …”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 dirty="0">
                <a:solidFill>
                  <a:schemeClr val="tx1"/>
                </a:solidFill>
              </a:rPr>
              <a:t>HTTP server sends a status response: “200 OK”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 dirty="0">
                <a:solidFill>
                  <a:schemeClr val="tx1"/>
                </a:solidFill>
              </a:rPr>
              <a:t>HTTP server sends requested file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 dirty="0">
                <a:solidFill>
                  <a:schemeClr val="tx1"/>
                </a:solidFill>
              </a:rPr>
              <a:t>Browser displays </a:t>
            </a:r>
            <a:r>
              <a:rPr lang="en-US" altLang="en-US" sz="2600" dirty="0" smtClean="0">
                <a:solidFill>
                  <a:schemeClr val="tx1"/>
                </a:solidFill>
              </a:rPr>
              <a:t>document</a:t>
            </a:r>
            <a:endParaRPr lang="en-US" altLang="en-US" sz="26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 dirty="0">
                <a:solidFill>
                  <a:schemeClr val="tx1"/>
                </a:solidFill>
              </a:rPr>
              <a:t>Clicking a link sets off a chain of events across the Internet!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 dirty="0">
                <a:solidFill>
                  <a:schemeClr val="tx1"/>
                </a:solidFill>
              </a:rPr>
              <a:t>Let’s see how protocols &amp; layers come into play…</a:t>
            </a:r>
          </a:p>
        </p:txBody>
      </p:sp>
      <p:sp>
        <p:nvSpPr>
          <p:cNvPr id="687111" name="Line 7"/>
          <p:cNvSpPr>
            <a:spLocks noChangeShapeType="1"/>
          </p:cNvSpPr>
          <p:nvPr/>
        </p:nvSpPr>
        <p:spPr bwMode="auto">
          <a:xfrm flipV="1">
            <a:off x="3505200" y="3028874"/>
            <a:ext cx="4648200" cy="76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112" name="Line 8"/>
          <p:cNvSpPr>
            <a:spLocks noChangeShapeType="1"/>
          </p:cNvSpPr>
          <p:nvPr/>
        </p:nvSpPr>
        <p:spPr bwMode="auto">
          <a:xfrm flipV="1">
            <a:off x="3505200" y="2800274"/>
            <a:ext cx="4648200" cy="76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113" name="Text Box 9"/>
          <p:cNvSpPr txBox="1">
            <a:spLocks noChangeArrowheads="1"/>
          </p:cNvSpPr>
          <p:nvPr/>
        </p:nvSpPr>
        <p:spPr bwMode="auto">
          <a:xfrm>
            <a:off x="5181600" y="3181274"/>
            <a:ext cx="1524000" cy="30480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dirty="0">
                <a:solidFill>
                  <a:schemeClr val="tx1"/>
                </a:solidFill>
              </a:rPr>
              <a:t>GET / HTTP/1.1</a:t>
            </a:r>
          </a:p>
        </p:txBody>
      </p:sp>
      <p:sp>
        <p:nvSpPr>
          <p:cNvPr id="687114" name="Text Box 10"/>
          <p:cNvSpPr txBox="1">
            <a:spLocks noChangeArrowheads="1"/>
          </p:cNvSpPr>
          <p:nvPr/>
        </p:nvSpPr>
        <p:spPr bwMode="auto">
          <a:xfrm>
            <a:off x="5334000" y="2419274"/>
            <a:ext cx="990600" cy="30480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>
                <a:solidFill>
                  <a:schemeClr val="tx1"/>
                </a:solidFill>
              </a:rPr>
              <a:t>200 OK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3.  HTTP</a:t>
            </a:r>
          </a:p>
        </p:txBody>
      </p:sp>
      <p:sp>
        <p:nvSpPr>
          <p:cNvPr id="687116" name="Line 12"/>
          <p:cNvSpPr>
            <a:spLocks noChangeShapeType="1"/>
          </p:cNvSpPr>
          <p:nvPr/>
        </p:nvSpPr>
        <p:spPr bwMode="auto">
          <a:xfrm flipH="1">
            <a:off x="3516314" y="2266874"/>
            <a:ext cx="4325937" cy="76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117" name="Rectangle 13"/>
          <p:cNvSpPr>
            <a:spLocks noChangeArrowheads="1"/>
          </p:cNvSpPr>
          <p:nvPr/>
        </p:nvSpPr>
        <p:spPr bwMode="auto">
          <a:xfrm>
            <a:off x="5337175" y="1963661"/>
            <a:ext cx="1290638" cy="228600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2181382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8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8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8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8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8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8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8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8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87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687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1000"/>
                                        <p:tgtEl>
                                          <p:spTgt spid="687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113" grpId="0" animBg="1"/>
      <p:bldP spid="687114" grpId="0" animBg="1"/>
      <p:bldP spid="6871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Example:  TCP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11272684" cy="50165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TCP is a transport layer protocol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Provides </a:t>
            </a:r>
            <a:r>
              <a:rPr lang="en-US" altLang="en-US" sz="2600" i="1" dirty="0"/>
              <a:t>reliable byte stream service</a:t>
            </a:r>
            <a:r>
              <a:rPr lang="en-US" altLang="en-US" sz="2600" dirty="0"/>
              <a:t> between two processes in two computers across the Internet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Sequence numbers keep track of the bytes that have been transmitted and received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Error detection and retransmission used to recover from transmission errors and losses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TCP is </a:t>
            </a:r>
            <a:r>
              <a:rPr lang="en-US" altLang="en-US" sz="2600" i="1" dirty="0"/>
              <a:t>connection-oriented</a:t>
            </a:r>
            <a:r>
              <a:rPr lang="en-US" altLang="en-US" sz="2600" dirty="0"/>
              <a:t>:  the sender and receiver must first establish an association and set initial sequence numbers before data is transferred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Connection ID is specified uniquely by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200" i="1" dirty="0"/>
              <a:t>(send port #, send IP address, receive port #, receiver IP address)</a:t>
            </a:r>
          </a:p>
        </p:txBody>
      </p:sp>
    </p:spTree>
    <p:extLst>
      <p:ext uri="{BB962C8B-B14F-4D97-AF65-F5344CB8AC3E}">
        <p14:creationId xmlns:p14="http://schemas.microsoft.com/office/powerpoint/2010/main" val="398231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9DAF0407A351428470F65AE867762C" ma:contentTypeVersion="12" ma:contentTypeDescription="Create a new document." ma:contentTypeScope="" ma:versionID="80febc8361a2e585090ee63dd74406f1">
  <xsd:schema xmlns:xsd="http://www.w3.org/2001/XMLSchema" xmlns:xs="http://www.w3.org/2001/XMLSchema" xmlns:p="http://schemas.microsoft.com/office/2006/metadata/properties" xmlns:ns3="2eb25448-20fa-4ef5-83b3-759cb732aca2" xmlns:ns4="dffadf15-067a-4e50-a3a9-77b93cbce0b8" targetNamespace="http://schemas.microsoft.com/office/2006/metadata/properties" ma:root="true" ma:fieldsID="01e45a7556c565056c7c1438443a682c" ns3:_="" ns4:_="">
    <xsd:import namespace="2eb25448-20fa-4ef5-83b3-759cb732aca2"/>
    <xsd:import namespace="dffadf15-067a-4e50-a3a9-77b93cbce0b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25448-20fa-4ef5-83b3-759cb732ac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fadf15-067a-4e50-a3a9-77b93cbce0b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653040-6DA6-404A-878A-9655FCD19C7B}">
  <ds:schemaRefs>
    <ds:schemaRef ds:uri="http://purl.org/dc/terms/"/>
    <ds:schemaRef ds:uri="dffadf15-067a-4e50-a3a9-77b93cbce0b8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2eb25448-20fa-4ef5-83b3-759cb732aca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3274252-8A71-45D8-96FC-3D59EC52B4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094F4F-E73E-4CA4-92DC-64BD692CB3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b25448-20fa-4ef5-83b3-759cb732aca2"/>
    <ds:schemaRef ds:uri="dffadf15-067a-4e50-a3a9-77b93cbce0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3663</Words>
  <Application>Microsoft Office PowerPoint</Application>
  <PresentationFormat>Widescreen</PresentationFormat>
  <Paragraphs>956</Paragraphs>
  <Slides>72</Slides>
  <Notes>0</Notes>
  <HiddenSlides>12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1" baseType="lpstr">
      <vt:lpstr>굴림</vt:lpstr>
      <vt:lpstr>NanumSquareRound ExtraBold</vt:lpstr>
      <vt:lpstr>TmonMonsori Black</vt:lpstr>
      <vt:lpstr>Arial</vt:lpstr>
      <vt:lpstr>Calibri</vt:lpstr>
      <vt:lpstr>Times New Roman</vt:lpstr>
      <vt:lpstr>Wingdings</vt:lpstr>
      <vt:lpstr>Office Theme</vt:lpstr>
      <vt:lpstr>Clip</vt:lpstr>
      <vt:lpstr> Lecture 2  Applications and Layered Architecture</vt:lpstr>
      <vt:lpstr> Lecture 2  Applications and Layered Architecture</vt:lpstr>
      <vt:lpstr> Lecture 2  Applications and Layered Architecture</vt:lpstr>
      <vt:lpstr>Layers, Services &amp; Protocols</vt:lpstr>
      <vt:lpstr>Web Browsing Application</vt:lpstr>
      <vt:lpstr>1. DNS</vt:lpstr>
      <vt:lpstr>2. TCP</vt:lpstr>
      <vt:lpstr>3.  HTTP</vt:lpstr>
      <vt:lpstr>Example:  TCP</vt:lpstr>
      <vt:lpstr>Example:  HTTP</vt:lpstr>
      <vt:lpstr>HTTP uses service of TCP</vt:lpstr>
      <vt:lpstr>Example:  UDP</vt:lpstr>
      <vt:lpstr>Example:  DNS Protocol</vt:lpstr>
      <vt:lpstr>PowerPoint Presentation</vt:lpstr>
      <vt:lpstr>DNS (More…)</vt:lpstr>
      <vt:lpstr>Summary</vt:lpstr>
      <vt:lpstr> Lecture 2  Applications and Layered Architecture</vt:lpstr>
      <vt:lpstr> Lecture 2  Applications and Layered Architecture</vt:lpstr>
      <vt:lpstr>Why Layering?</vt:lpstr>
      <vt:lpstr>Open Systems Interconnection</vt:lpstr>
      <vt:lpstr>OSI Reference Model</vt:lpstr>
      <vt:lpstr>7-Layer OSI Reference Model</vt:lpstr>
      <vt:lpstr>Physical Layer</vt:lpstr>
      <vt:lpstr>Data Link Layer</vt:lpstr>
      <vt:lpstr>Network Layer</vt:lpstr>
      <vt:lpstr>Internetworking</vt:lpstr>
      <vt:lpstr>Transport Layer</vt:lpstr>
      <vt:lpstr>Application &amp; Upper Layers</vt:lpstr>
      <vt:lpstr>Application &amp; Upper Layers</vt:lpstr>
      <vt:lpstr>Headers &amp; Trailers</vt:lpstr>
      <vt:lpstr>OSI Unified View: Protocols</vt:lpstr>
      <vt:lpstr>OSI Unified View: Services</vt:lpstr>
      <vt:lpstr>Layers, Services &amp; Protocols</vt:lpstr>
      <vt:lpstr>Interlayer Interaction</vt:lpstr>
      <vt:lpstr>Connectionless &amp; Connection-Oriented Services</vt:lpstr>
      <vt:lpstr>Segmentation &amp; Reassembly</vt:lpstr>
      <vt:lpstr>Multiplexing</vt:lpstr>
      <vt:lpstr>Multiplexing</vt:lpstr>
      <vt:lpstr>Summary: 7-Layer OSI Reference Model</vt:lpstr>
      <vt:lpstr> Lecture 2  Applications and Layered Architecture</vt:lpstr>
      <vt:lpstr> Lecture 2  Applications and Layered Architecture</vt:lpstr>
      <vt:lpstr>Why Internetworking?</vt:lpstr>
      <vt:lpstr>Why Internetworking?</vt:lpstr>
      <vt:lpstr>Why Internetworking?</vt:lpstr>
      <vt:lpstr>Internet Protocol Approach</vt:lpstr>
      <vt:lpstr>PowerPoint Presentation</vt:lpstr>
      <vt:lpstr>Internet Names &amp; Addresses</vt:lpstr>
      <vt:lpstr>Physical Addresses</vt:lpstr>
      <vt:lpstr>More Information on IP Address and Subnetting</vt:lpstr>
      <vt:lpstr>Example internet</vt:lpstr>
      <vt:lpstr>Encapsulation</vt:lpstr>
      <vt:lpstr>IP packet from workstation to server</vt:lpstr>
      <vt:lpstr>IP packet from server to PC</vt:lpstr>
      <vt:lpstr>How the layers work together</vt:lpstr>
      <vt:lpstr>Encapsulation</vt:lpstr>
      <vt:lpstr>How the layers work together:  Network Analyzer</vt:lpstr>
      <vt:lpstr>Wireshark.org</vt:lpstr>
      <vt:lpstr>Wireshark.org</vt:lpstr>
      <vt:lpstr>Wireshark.org</vt:lpstr>
      <vt:lpstr>Wireshark.org</vt:lpstr>
      <vt:lpstr>Wireshark windows</vt:lpstr>
      <vt:lpstr>Top pane:  frame sequence</vt:lpstr>
      <vt:lpstr>Middle pane:  Encapsulation</vt:lpstr>
      <vt:lpstr>Middle pane:  Encapsulation</vt:lpstr>
      <vt:lpstr>Middle pane:  Encapsulation</vt:lpstr>
      <vt:lpstr>PowerPoint Presentation</vt:lpstr>
      <vt:lpstr>Summary</vt:lpstr>
      <vt:lpstr>Lecture 2  Applications and Layered Architectures</vt:lpstr>
      <vt:lpstr>Socket API</vt:lpstr>
      <vt:lpstr>Communications through Socket Interface</vt:lpstr>
      <vt:lpstr>Stream mode of service</vt:lpstr>
      <vt:lpstr>Client &amp; Server Differences</vt:lpstr>
    </vt:vector>
  </TitlesOfParts>
  <Company>Radford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Lee, Hwajung</dc:creator>
  <cp:lastModifiedBy>Lee, Hwajung</cp:lastModifiedBy>
  <cp:revision>50</cp:revision>
  <dcterms:created xsi:type="dcterms:W3CDTF">2020-07-03T17:09:21Z</dcterms:created>
  <dcterms:modified xsi:type="dcterms:W3CDTF">2021-02-10T14:45:33Z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0x010100F59DAF0407A351428470F65AE867762C</vt:lpwstr>
  </property>
</Properties>
</file>