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1" r:id="rId15"/>
    <p:sldId id="29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16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E872A-69C9-48AB-BB02-9864517AD21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46E2-5F7C-4738-8011-831EE72C1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Assigned_Numbers_Authorit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Internet_service_provider" TargetMode="External"/><Relationship Id="rId5" Type="http://schemas.openxmlformats.org/officeDocument/2006/relationships/hyperlink" Target="http://en.wikipedia.org/wiki/Local_Internet_registry" TargetMode="External"/><Relationship Id="rId4" Type="http://schemas.openxmlformats.org/officeDocument/2006/relationships/hyperlink" Target="http://en.wikipedia.org/wiki/Regional_Internet_registries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7CE59D-4E7F-4943-A288-3DF483BF1FC0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7B92E3-8300-4DBD-AB10-4398293CEA1A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30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4468E6-51BB-4E39-B57B-F2C87334F0B6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17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8029E6-318D-46DF-BD83-1456B0C3C629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2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2FAC1-727A-43BA-B9F4-AEBDF7F6710B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69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35E05F-1979-4FDF-A357-59093344152F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73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6C42B-CC67-40A6-88A1-4B08153AABAC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36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6E7EC1-7B19-451D-AB68-49EF1A98DE9B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73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6F568A-D4A7-4EEA-ADE0-3A1DFA565566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48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B43E4-B413-4E8D-A652-5BDF31D9B72E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81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C5A844-FC07-4A2E-A5BA-BD52FBED4235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6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094FF-C203-4982-80E7-71D15F5D2A2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 </a:t>
            </a:r>
            <a:r>
              <a:rPr lang="en-US" altLang="en-US">
                <a:latin typeface="Arial" panose="020B0604020202020204" pitchFamily="34" charset="0"/>
                <a:hlinkClick r:id="rId3" action="ppaction://hlinkfile" tooltip="Internet Assigned Numbers Authority"/>
              </a:rPr>
              <a:t>Internet Assigned Numbers Authority</a:t>
            </a:r>
            <a:r>
              <a:rPr lang="en-US" altLang="en-US">
                <a:latin typeface="Arial" panose="020B0604020202020204" pitchFamily="34" charset="0"/>
              </a:rPr>
              <a:t> (IANA) manages the IP address space allocations globally and delegates five </a:t>
            </a:r>
            <a:r>
              <a:rPr lang="en-US" altLang="en-US">
                <a:latin typeface="Arial" panose="020B0604020202020204" pitchFamily="34" charset="0"/>
                <a:hlinkClick r:id="rId4" action="ppaction://hlinkfile" tooltip="Regional Internet registries"/>
              </a:rPr>
              <a:t>regional Internet registries</a:t>
            </a:r>
            <a:r>
              <a:rPr lang="en-US" altLang="en-US">
                <a:latin typeface="Arial" panose="020B0604020202020204" pitchFamily="34" charset="0"/>
              </a:rPr>
              <a:t> (RIRs) to allocate IP address blocks to </a:t>
            </a:r>
            <a:r>
              <a:rPr lang="en-US" altLang="en-US">
                <a:latin typeface="Arial" panose="020B0604020202020204" pitchFamily="34" charset="0"/>
                <a:hlinkClick r:id="rId5" action="ppaction://hlinkfile" tooltip="Local Internet registry"/>
              </a:rPr>
              <a:t>local Internet registries</a:t>
            </a:r>
            <a:r>
              <a:rPr lang="en-US" altLang="en-US">
                <a:latin typeface="Arial" panose="020B0604020202020204" pitchFamily="34" charset="0"/>
              </a:rPr>
              <a:t> (</a:t>
            </a:r>
            <a:r>
              <a:rPr lang="en-US" altLang="en-US">
                <a:latin typeface="Arial" panose="020B0604020202020204" pitchFamily="34" charset="0"/>
                <a:hlinkClick r:id="rId6" action="ppaction://hlinkfile" tooltip="Internet service provider"/>
              </a:rPr>
              <a:t>Internet service providers</a:t>
            </a:r>
            <a:r>
              <a:rPr lang="en-US" altLang="en-US">
                <a:latin typeface="Arial" panose="020B0604020202020204" pitchFamily="34" charset="0"/>
              </a:rPr>
              <a:t>) and other entities.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32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FE906-D9FB-45BB-90A3-767B39D115BC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95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D2F581-31C6-4267-9D1E-A8C6F63281FD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99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7AB193-41F4-4BDC-9C4D-B14F4026094C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58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FFD04-9530-463D-B8D5-FDE2BE02ADC0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344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B8A582-71F6-4620-B92D-6890090250C4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82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59844C-7355-4DF8-A8E2-8E91BF1FA6FE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7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568B62-1773-46F6-B729-F76F50D7A2A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8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AFFCCD-9B44-4C62-9F8C-B0A6B300393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9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55F8FA-ECD2-425D-9CA8-52D9786AA13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5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16A154-998D-402E-A0D3-96F81DFAE16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2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7D9CD3-E18C-48A0-B30D-794440EF1191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68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D2C45E-0439-4FA0-9729-5E3EA405674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3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86EF2-AEBB-448E-A7D1-0F5EB78304E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209B60-FA68-4074-832A-C7F38ADC4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1D9F08-9452-44E7-9F46-E1DD64C52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A7F7C8F-72CE-4CB7-AAB4-89526287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A7EE-5C13-42DA-91B7-8FF459385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84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ko-KR" altLang="en-US" dirty="0"/>
              <a:t>글자체 테스트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ko-KR" altLang="en-US" dirty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asi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lphb.net/IPSubnet/index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FFC000"/>
                </a:solidFill>
              </a:rPr>
              <a:t> Lecture 2-1 </a:t>
            </a:r>
            <a:br>
              <a:rPr lang="en-US" altLang="en-US" sz="4400" dirty="0"/>
            </a:br>
            <a:r>
              <a:rPr lang="en-US" altLang="en-US" sz="4400" dirty="0"/>
              <a:t>IP Addressing &amp; </a:t>
            </a:r>
            <a:r>
              <a:rPr lang="en-US" altLang="en-US" sz="4400" dirty="0" err="1"/>
              <a:t>Subnetting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64248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IP Addressing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5019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err="1"/>
              <a:t>Subnetting</a:t>
            </a:r>
            <a:endParaRPr lang="en-US" altLang="en-US" sz="3200" dirty="0"/>
          </a:p>
        </p:txBody>
      </p:sp>
      <p:pic>
        <p:nvPicPr>
          <p:cNvPr id="3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418"/>
            <a:ext cx="6694351" cy="4724399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28800" y="10668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128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28800" y="16764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64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828800" y="22860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32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828800" y="28956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16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28800" y="35052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828800" y="41148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828800" y="4724400"/>
            <a:ext cx="9144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2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828800" y="53340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200400" y="1066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200400" y="1676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00400" y="22860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200400" y="28956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200400" y="35052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200400" y="4114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00400" y="4724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200400" y="5334001"/>
            <a:ext cx="4572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7338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128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7338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7338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7338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7338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37338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37338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7338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3733800" y="60198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137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5105400" y="1066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105400" y="1676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5105400" y="22860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105400" y="28956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5105400" y="35052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5105400" y="4114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5105400" y="4724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5105400" y="5334001"/>
            <a:ext cx="4572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56388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56388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56388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32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6388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56388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56388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56388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56388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48" name="Text Box 44"/>
          <p:cNvSpPr txBox="1">
            <a:spLocks noChangeArrowheads="1"/>
          </p:cNvSpPr>
          <p:nvPr/>
        </p:nvSpPr>
        <p:spPr bwMode="auto">
          <a:xfrm>
            <a:off x="5638800" y="60198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45</a:t>
            </a:r>
          </a:p>
        </p:txBody>
      </p:sp>
      <p:sp>
        <p:nvSpPr>
          <p:cNvPr id="21549" name="Text Box 45"/>
          <p:cNvSpPr txBox="1">
            <a:spLocks noChangeArrowheads="1"/>
          </p:cNvSpPr>
          <p:nvPr/>
        </p:nvSpPr>
        <p:spPr bwMode="auto">
          <a:xfrm>
            <a:off x="7010400" y="1066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0" name="Text Box 46"/>
          <p:cNvSpPr txBox="1">
            <a:spLocks noChangeArrowheads="1"/>
          </p:cNvSpPr>
          <p:nvPr/>
        </p:nvSpPr>
        <p:spPr bwMode="auto">
          <a:xfrm>
            <a:off x="7010400" y="1676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7010400" y="22860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52" name="Text Box 48"/>
          <p:cNvSpPr txBox="1">
            <a:spLocks noChangeArrowheads="1"/>
          </p:cNvSpPr>
          <p:nvPr/>
        </p:nvSpPr>
        <p:spPr bwMode="auto">
          <a:xfrm>
            <a:off x="7010400" y="28956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7010400" y="35052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54" name="Text Box 50"/>
          <p:cNvSpPr txBox="1">
            <a:spLocks noChangeArrowheads="1"/>
          </p:cNvSpPr>
          <p:nvPr/>
        </p:nvSpPr>
        <p:spPr bwMode="auto">
          <a:xfrm>
            <a:off x="7010400" y="4114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7010400" y="4724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7010400" y="5334001"/>
            <a:ext cx="4572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75438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75438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64</a:t>
            </a: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75438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32</a:t>
            </a:r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75438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75438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75438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75438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75438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7543800" y="60198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104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8915400" y="1066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8915400" y="1676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8915400" y="22860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8915400" y="28956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8915400" y="35052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8915400" y="41148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8915400" y="4724400"/>
            <a:ext cx="4572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73" name="Text Box 69"/>
          <p:cNvSpPr txBox="1">
            <a:spLocks noChangeArrowheads="1"/>
          </p:cNvSpPr>
          <p:nvPr/>
        </p:nvSpPr>
        <p:spPr bwMode="auto">
          <a:xfrm>
            <a:off x="8915400" y="5334001"/>
            <a:ext cx="4572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94488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128</a:t>
            </a:r>
          </a:p>
        </p:txBody>
      </p:sp>
      <p:sp>
        <p:nvSpPr>
          <p:cNvPr id="21575" name="Text Box 71"/>
          <p:cNvSpPr txBox="1">
            <a:spLocks noChangeArrowheads="1"/>
          </p:cNvSpPr>
          <p:nvPr/>
        </p:nvSpPr>
        <p:spPr bwMode="auto">
          <a:xfrm>
            <a:off x="94488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76" name="Text Box 72"/>
          <p:cNvSpPr txBox="1">
            <a:spLocks noChangeArrowheads="1"/>
          </p:cNvSpPr>
          <p:nvPr/>
        </p:nvSpPr>
        <p:spPr bwMode="auto">
          <a:xfrm>
            <a:off x="94488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32</a:t>
            </a:r>
          </a:p>
        </p:txBody>
      </p:sp>
      <p:sp>
        <p:nvSpPr>
          <p:cNvPr id="21577" name="Text Box 73"/>
          <p:cNvSpPr txBox="1">
            <a:spLocks noChangeArrowheads="1"/>
          </p:cNvSpPr>
          <p:nvPr/>
        </p:nvSpPr>
        <p:spPr bwMode="auto">
          <a:xfrm>
            <a:off x="94488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78" name="Text Box 74"/>
          <p:cNvSpPr txBox="1">
            <a:spLocks noChangeArrowheads="1"/>
          </p:cNvSpPr>
          <p:nvPr/>
        </p:nvSpPr>
        <p:spPr bwMode="auto">
          <a:xfrm>
            <a:off x="94488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21579" name="Text Box 75"/>
          <p:cNvSpPr txBox="1">
            <a:spLocks noChangeArrowheads="1"/>
          </p:cNvSpPr>
          <p:nvPr/>
        </p:nvSpPr>
        <p:spPr bwMode="auto">
          <a:xfrm>
            <a:off x="94488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</a:t>
            </a:r>
          </a:p>
        </p:txBody>
      </p:sp>
      <p:sp>
        <p:nvSpPr>
          <p:cNvPr id="21580" name="Text Box 76"/>
          <p:cNvSpPr txBox="1">
            <a:spLocks noChangeArrowheads="1"/>
          </p:cNvSpPr>
          <p:nvPr/>
        </p:nvSpPr>
        <p:spPr bwMode="auto">
          <a:xfrm>
            <a:off x="94488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81" name="Text Box 77"/>
          <p:cNvSpPr txBox="1">
            <a:spLocks noChangeArrowheads="1"/>
          </p:cNvSpPr>
          <p:nvPr/>
        </p:nvSpPr>
        <p:spPr bwMode="auto">
          <a:xfrm>
            <a:off x="94488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21582" name="Text Box 78"/>
          <p:cNvSpPr txBox="1">
            <a:spLocks noChangeArrowheads="1"/>
          </p:cNvSpPr>
          <p:nvPr/>
        </p:nvSpPr>
        <p:spPr bwMode="auto">
          <a:xfrm>
            <a:off x="9448800" y="60198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172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Conversion Between Decimal &amp; 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FFC000"/>
                </a:solidFill>
              </a:rPr>
              <a:t> Lecture 2-1 </a:t>
            </a:r>
            <a:br>
              <a:rPr lang="en-US" altLang="en-US" sz="4400" dirty="0"/>
            </a:br>
            <a:r>
              <a:rPr lang="en-US" altLang="en-US" sz="4400" dirty="0"/>
              <a:t>IP Addressing &amp; </a:t>
            </a:r>
            <a:r>
              <a:rPr lang="en-US" altLang="en-US" sz="4400" dirty="0" err="1"/>
              <a:t>Subnetting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64248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IP Addressing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5019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err="1"/>
              <a:t>Subnetting</a:t>
            </a:r>
            <a:endParaRPr lang="en-US" altLang="en-US" sz="3200" dirty="0"/>
          </a:p>
        </p:txBody>
      </p:sp>
      <p:pic>
        <p:nvPicPr>
          <p:cNvPr id="3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418"/>
            <a:ext cx="6694351" cy="4724399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8972332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2-1 </a:t>
            </a:r>
            <a:br>
              <a:rPr lang="en-US" altLang="en-US" sz="4400" dirty="0"/>
            </a:br>
            <a:r>
              <a:rPr lang="en-US" altLang="en-US" sz="4400" dirty="0"/>
              <a:t>IP Addressing &amp; </a:t>
            </a:r>
            <a:r>
              <a:rPr lang="en-US" altLang="en-US" sz="4400" dirty="0" err="1"/>
              <a:t>Subnetting</a:t>
            </a:r>
            <a:endParaRPr lang="en-US" altLang="en-US" sz="4400" dirty="0"/>
          </a:p>
        </p:txBody>
      </p:sp>
      <p:pic>
        <p:nvPicPr>
          <p:cNvPr id="4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5" y="3575715"/>
            <a:ext cx="4470270" cy="3159456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" name="!!Rectangle 4"/>
          <p:cNvSpPr txBox="1">
            <a:spLocks noChangeArrowheads="1"/>
          </p:cNvSpPr>
          <p:nvPr/>
        </p:nvSpPr>
        <p:spPr>
          <a:xfrm>
            <a:off x="2583879" y="2568298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 err="1"/>
              <a:t>Subnetting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1981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Subnets?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class A, B, or C networks, there are too many IP addresses to fit on one segment. </a:t>
            </a:r>
          </a:p>
          <a:p>
            <a:pPr lvl="1" eaLnBrk="1" hangingPunct="1"/>
            <a:r>
              <a:rPr lang="en-US" altLang="en-US"/>
              <a:t>Thus, need routers and subnets to isolate parts.</a:t>
            </a:r>
          </a:p>
          <a:p>
            <a:pPr eaLnBrk="1" hangingPunct="1"/>
            <a:endParaRPr lang="en-US" altLang="en-US" sz="3100"/>
          </a:p>
        </p:txBody>
      </p:sp>
      <p:pic>
        <p:nvPicPr>
          <p:cNvPr id="25604" name="Picture 7" descr="C:\Documents and Settings\hlee3\Local Settings\Temporary Internet Files\Content.IE5\DT0PUKOD\MC90001666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9289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C:\Documents and Settings\hlee3\Local Settings\Temporary Internet Files\Content.IE5\7BCGQT7Q\MC90019933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003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Subnets: A new interpretation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297101"/>
            <a:ext cx="10855234" cy="19050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IP Addresses had a new subnet field inserted between network &amp; local fields</a:t>
            </a:r>
          </a:p>
          <a:p>
            <a:pPr lvl="1" eaLnBrk="1" hangingPunct="1"/>
            <a:r>
              <a:rPr lang="en-US" altLang="en-US" sz="2000" dirty="0"/>
              <a:t>IP address := &lt;network-number&gt;&lt;subnet-number&gt;&lt;host-number&gt;</a:t>
            </a:r>
          </a:p>
          <a:p>
            <a:pPr eaLnBrk="1" hangingPunct="1"/>
            <a:r>
              <a:rPr lang="en-US" altLang="en-US" sz="2600" dirty="0"/>
              <a:t>Ex: A Class A Network with 8-bit subnet field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057401" y="3595688"/>
            <a:ext cx="825182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                                        </a:t>
            </a:r>
            <a:r>
              <a:rPr lang="en-US" altLang="en-US" sz="1600" dirty="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+-+-+-+-+-+-+-+-+-+-+-+-+-+-+-+-+-+-+-+-+-+-+-+-+-+-+-+-+-+-+-+-+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|0|   NETWORK     |    SUBNET     |         Host number         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+-+-+-+-+-+-+-+-+-+-+-+-+-+-+-+-+-+-+-+-+-+-+-+-+-+-+-+-+-+-+-+-+ </a:t>
            </a:r>
          </a:p>
        </p:txBody>
      </p:sp>
    </p:spTree>
    <p:extLst>
      <p:ext uri="{BB962C8B-B14F-4D97-AF65-F5344CB8AC3E}">
        <p14:creationId xmlns:p14="http://schemas.microsoft.com/office/powerpoint/2010/main" val="221506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 C subnet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29" y="1447800"/>
            <a:ext cx="9851571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See </a:t>
            </a:r>
            <a:r>
              <a:rPr lang="en-US" altLang="en-US" sz="2600" dirty="0">
                <a:hlinkClick r:id="rId3"/>
              </a:rPr>
              <a:t>www.minasi.com</a:t>
            </a:r>
            <a:r>
              <a:rPr lang="en-US" altLang="en-US" sz="2600" dirty="0"/>
              <a:t> -- newsletters,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Look at IP </a:t>
            </a:r>
            <a:r>
              <a:rPr lang="en-US" altLang="en-US" sz="2600" dirty="0" err="1"/>
              <a:t>Subnetting</a:t>
            </a:r>
            <a:r>
              <a:rPr lang="en-US" altLang="en-US" sz="2600" dirty="0"/>
              <a:t> Tutorial </a:t>
            </a:r>
            <a:r>
              <a:rPr lang="en-US" altLang="en-US" sz="2600" dirty="0">
                <a:hlinkClick r:id="rId4"/>
              </a:rPr>
              <a:t>http://www.ralphb.net/IPSubnet/index.html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384926" y="4384676"/>
            <a:ext cx="1501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New York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Ethernet Sw.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62401" y="4267201"/>
            <a:ext cx="15017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Los Angeles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Ethernet Sw.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124201" y="58721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PC1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315201" y="61007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PC6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324601" y="61007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PC5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962401" y="60245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PC2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048626" y="59483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PC7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740276" y="5648325"/>
            <a:ext cx="638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PC3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610226" y="5643564"/>
            <a:ext cx="638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PC4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403726" y="3389314"/>
            <a:ext cx="8794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Router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740526" y="3352800"/>
            <a:ext cx="8794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Router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257800" y="3581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470525" y="3084513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WAN Link</a:t>
            </a: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48006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 flipV="1">
            <a:off x="70866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3581400" y="4881563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 flipV="1">
            <a:off x="4816475" y="4962525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 flipV="1">
            <a:off x="4343400" y="48815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5867400" y="50339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6553200" y="5033963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 flipV="1">
            <a:off x="7239000" y="5033963"/>
            <a:ext cx="304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H="1" flipV="1">
            <a:off x="7315200" y="50292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8474074" y="3840163"/>
            <a:ext cx="2590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Network address: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192.168.1.128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Mask: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255.255.255.192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Host addresses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192.168.1.129-190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1009651" y="3840163"/>
            <a:ext cx="2514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Network address: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192.168.1.64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Mask: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255.255.255.192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Host addresses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urier" pitchFamily="49" charset="0"/>
              </a:rPr>
              <a:t>192.168.1.65-126</a:t>
            </a:r>
          </a:p>
        </p:txBody>
      </p:sp>
    </p:spTree>
    <p:extLst>
      <p:ext uri="{BB962C8B-B14F-4D97-AF65-F5344CB8AC3E}">
        <p14:creationId xmlns:p14="http://schemas.microsoft.com/office/powerpoint/2010/main" val="366793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Question</a:t>
            </a:r>
          </a:p>
        </p:txBody>
      </p:sp>
      <p:sp>
        <p:nvSpPr>
          <p:cNvPr id="317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/>
              <a:t>[Q1] Given: Class C IP Address 196.72.84.0 </a:t>
            </a:r>
          </a:p>
          <a:p>
            <a:pPr marL="0" indent="0">
              <a:buNone/>
            </a:pPr>
            <a:r>
              <a:rPr lang="en-US" altLang="en-US"/>
              <a:t>	       5 subnets</a:t>
            </a:r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[Q2] Given: Class B IP Address 132.84.0.0</a:t>
            </a:r>
          </a:p>
          <a:p>
            <a:pPr marL="0" indent="0">
              <a:buNone/>
            </a:pPr>
            <a:r>
              <a:rPr lang="en-US" altLang="en-US"/>
              <a:t>		12 subnets</a:t>
            </a:r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22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Subnet Mask for Class 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80772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7100" dirty="0"/>
              <a:t>137.45.104.172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7100" dirty="0"/>
              <a:t>255.255.255.0            </a:t>
            </a: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32772" name="Picture 10" descr="C:\Documents and Settings\hlee3\Local Settings\Temporary Internet Files\Content.IE5\B71E8F45\MC90028081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22" y="3962400"/>
            <a:ext cx="3342459" cy="2757295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13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360" y="1828800"/>
            <a:ext cx="91440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10001001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00101101</a:t>
            </a:r>
            <a:r>
              <a:rPr lang="en-US" altLang="en-US" sz="4300" b="1" dirty="0">
                <a:latin typeface="+mn-lt"/>
              </a:rPr>
              <a:t>01101000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10101100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11111111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11111111</a:t>
            </a:r>
            <a:r>
              <a:rPr lang="en-US" altLang="en-US" sz="4300" b="1" dirty="0">
                <a:latin typeface="+mn-lt"/>
              </a:rPr>
              <a:t>11111111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00000000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300" b="1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+mn-lt"/>
              </a:rPr>
              <a:t>10001001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00101101</a:t>
            </a:r>
            <a:r>
              <a:rPr lang="en-US" altLang="en-US" sz="4300" b="1" dirty="0">
                <a:latin typeface="+mn-lt"/>
              </a:rPr>
              <a:t>01101000</a:t>
            </a:r>
            <a:r>
              <a:rPr lang="en-US" altLang="en-US" sz="4300" b="1" dirty="0">
                <a:solidFill>
                  <a:srgbClr val="FF0000"/>
                </a:solidFill>
                <a:latin typeface="+mn-lt"/>
              </a:rPr>
              <a:t>00000000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3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 dirty="0">
                <a:latin typeface="Arial Narrow" panose="020B0606020202030204" pitchFamily="34" charset="0"/>
              </a:rPr>
              <a:t>subnet ID = (137.</a:t>
            </a:r>
            <a:r>
              <a:rPr lang="en-US" altLang="en-US" sz="4300" b="1" dirty="0">
                <a:solidFill>
                  <a:srgbClr val="FF0000"/>
                </a:solidFill>
                <a:latin typeface="Arial Narrow" panose="020B0606020202030204" pitchFamily="34" charset="0"/>
              </a:rPr>
              <a:t>45</a:t>
            </a:r>
            <a:r>
              <a:rPr lang="en-US" altLang="en-US" sz="4300" b="1" dirty="0">
                <a:latin typeface="Arial Narrow" panose="020B0606020202030204" pitchFamily="34" charset="0"/>
              </a:rPr>
              <a:t>.104.</a:t>
            </a:r>
            <a:r>
              <a:rPr lang="en-US" altLang="en-US" sz="4300" b="1" dirty="0">
                <a:solidFill>
                  <a:srgbClr val="FF0000"/>
                </a:solidFill>
                <a:latin typeface="Arial Narrow" panose="020B0606020202030204" pitchFamily="34" charset="0"/>
              </a:rPr>
              <a:t>0</a:t>
            </a:r>
            <a:r>
              <a:rPr lang="en-US" altLang="en-US" sz="4300" b="1" dirty="0">
                <a:latin typeface="Arial Narrow" panose="020B0606020202030204" pitchFamily="34" charset="0"/>
              </a:rPr>
              <a:t>)</a:t>
            </a:r>
            <a:endParaRPr lang="en-US" alt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8058150" y="15240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981200" y="36576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</a:t>
            </a:r>
            <a:r>
              <a:rPr lang="en-US" altLang="en-US" dirty="0" err="1"/>
              <a:t>Anding</a:t>
            </a:r>
            <a:r>
              <a:rPr lang="en-US" altLang="en-US" dirty="0"/>
              <a:t>” a Binary Subnet Mask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31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Subnet example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98323"/>
            <a:ext cx="5867400" cy="1066800"/>
          </a:xfrm>
        </p:spPr>
        <p:txBody>
          <a:bodyPr/>
          <a:lstStyle/>
          <a:p>
            <a:pPr eaLnBrk="1" hangingPunct="1"/>
            <a:r>
              <a:rPr lang="en-US" altLang="en-US" sz="1900"/>
              <a:t>192.168.1.0 = Basic Class C Network ID</a:t>
            </a:r>
          </a:p>
          <a:p>
            <a:pPr eaLnBrk="1" hangingPunct="1"/>
            <a:r>
              <a:rPr lang="en-US" altLang="en-US" sz="1900"/>
              <a:t>255.255.255.0 = Class C Mask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81201" y="2773049"/>
            <a:ext cx="71304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                    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|1 1 0|            (Sub)NETWORK                     | Local Addr|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                       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8001000" y="240792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001001" y="1188723"/>
            <a:ext cx="225709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Old Class 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Boundary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Between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 and Local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153401" y="4712973"/>
            <a:ext cx="2257093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New Class 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Subnet Boundary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Between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 and Local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8534400" y="400812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400426" y="4160524"/>
            <a:ext cx="341285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Must Use 2 extra bits for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First feasible sub-division of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Class C into two subnets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6477000" y="4008123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828800" y="5379723"/>
            <a:ext cx="6324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192.168.1.64, 192.168.1.128 New sub-Network IDs</a:t>
            </a:r>
          </a:p>
          <a:p>
            <a:pPr eaLnBrk="1" hangingPunct="1"/>
            <a:r>
              <a:rPr lang="en-US" altLang="en-US" sz="19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255.255.255.192 = New Subnet Mask</a:t>
            </a:r>
          </a:p>
        </p:txBody>
      </p:sp>
    </p:spTree>
    <p:extLst>
      <p:ext uri="{BB962C8B-B14F-4D97-AF65-F5344CB8AC3E}">
        <p14:creationId xmlns:p14="http://schemas.microsoft.com/office/powerpoint/2010/main" val="414498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2-1 </a:t>
            </a:r>
            <a:br>
              <a:rPr lang="en-US" altLang="en-US" sz="4400" dirty="0"/>
            </a:br>
            <a:r>
              <a:rPr lang="en-US" altLang="en-US" sz="4400" dirty="0"/>
              <a:t>IP Addressing &amp; </a:t>
            </a:r>
            <a:r>
              <a:rPr lang="en-US" altLang="en-US" sz="4400" dirty="0" err="1"/>
              <a:t>Subnetting</a:t>
            </a:r>
            <a:endParaRPr lang="en-US" altLang="en-US" sz="4400" dirty="0"/>
          </a:p>
        </p:txBody>
      </p:sp>
      <p:sp>
        <p:nvSpPr>
          <p:cNvPr id="6" name="!!Rectangle 3"/>
          <p:cNvSpPr txBox="1">
            <a:spLocks noChangeArrowheads="1"/>
          </p:cNvSpPr>
          <p:nvPr/>
        </p:nvSpPr>
        <p:spPr>
          <a:xfrm>
            <a:off x="2144873" y="2716487"/>
            <a:ext cx="7481441" cy="507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IP Addressing</a:t>
            </a:r>
          </a:p>
        </p:txBody>
      </p:sp>
      <p:pic>
        <p:nvPicPr>
          <p:cNvPr id="4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5" y="3575715"/>
            <a:ext cx="4470270" cy="3159456"/>
          </a:xfrm>
          <a:prstGeom prst="rect">
            <a:avLst/>
          </a:prstGeom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val="2598859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err="1"/>
              <a:t>SubNetwork</a:t>
            </a:r>
            <a:r>
              <a:rPr lang="en-US" altLang="en-US" sz="3200" dirty="0"/>
              <a:t> IDs, Host Ranges &amp; Broadcast Addresses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45029"/>
            <a:ext cx="11612881" cy="51319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Using extra two bits in Network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00 – Can’t use because this is the part of the original Class C’s Network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01 – Available 01000000 = 64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10 – Available 10000000 = 128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11 – Can’t use because this is part of the original Class C’s broadcast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192.168.1.64 is the first sub-Network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192.168.1.128 is the second</a:t>
            </a:r>
          </a:p>
        </p:txBody>
      </p:sp>
    </p:spTree>
    <p:extLst>
      <p:ext uri="{BB962C8B-B14F-4D97-AF65-F5344CB8AC3E}">
        <p14:creationId xmlns:p14="http://schemas.microsoft.com/office/powerpoint/2010/main" val="1918525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Binary for the subnetwork IDs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439" y="1058863"/>
            <a:ext cx="10463348" cy="1600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Byte boundaries shown by dashed lines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Subnet IDs = Local address field of all zeroes (6 bits)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01 or 10 to get bottom byte (8 bits)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Result = 64 or 128 when translated to decimal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981201" y="3108326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0|            (Sub)NETWORK                  0 1|0 0 0 0 0 0|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192     .      168      .        1      .        64  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8001000" y="32004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6019800" y="32004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114800" y="32004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895600" y="41910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981201" y="4749801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0|            (Sub)NETWORK                  1 0|0 0 0 0 0 0|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192     .      168      .        1      .       128  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8001000" y="48418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6019800" y="48418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4114800" y="48418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895600" y="5832475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Freeform 14"/>
          <p:cNvSpPr>
            <a:spLocks/>
          </p:cNvSpPr>
          <p:nvPr/>
        </p:nvSpPr>
        <p:spPr bwMode="auto">
          <a:xfrm rot="16200000">
            <a:off x="8996363" y="5029200"/>
            <a:ext cx="152400" cy="1981200"/>
          </a:xfrm>
          <a:custGeom>
            <a:avLst/>
            <a:gdLst>
              <a:gd name="T0" fmla="*/ 2147483646 w 96"/>
              <a:gd name="T1" fmla="*/ 0 h 1248"/>
              <a:gd name="T2" fmla="*/ 2147483646 w 96"/>
              <a:gd name="T3" fmla="*/ 2147483646 h 1248"/>
              <a:gd name="T4" fmla="*/ 2147483646 w 96"/>
              <a:gd name="T5" fmla="*/ 2147483646 h 1248"/>
              <a:gd name="T6" fmla="*/ 2147483646 w 96"/>
              <a:gd name="T7" fmla="*/ 2147483646 h 1248"/>
              <a:gd name="T8" fmla="*/ 2147483646 w 96"/>
              <a:gd name="T9" fmla="*/ 2147483646 h 1248"/>
              <a:gd name="T10" fmla="*/ 2147483646 w 96"/>
              <a:gd name="T11" fmla="*/ 2147483646 h 1248"/>
              <a:gd name="T12" fmla="*/ 2147483646 w 96"/>
              <a:gd name="T13" fmla="*/ 2147483646 h 1248"/>
              <a:gd name="T14" fmla="*/ 2147483646 w 96"/>
              <a:gd name="T15" fmla="*/ 2147483646 h 1248"/>
              <a:gd name="T16" fmla="*/ 2147483646 w 96"/>
              <a:gd name="T17" fmla="*/ 2147483646 h 1248"/>
              <a:gd name="T18" fmla="*/ 2147483646 w 96"/>
              <a:gd name="T19" fmla="*/ 2147483646 h 1248"/>
              <a:gd name="T20" fmla="*/ 2147483646 w 96"/>
              <a:gd name="T21" fmla="*/ 2147483646 h 1248"/>
              <a:gd name="T22" fmla="*/ 2147483646 w 96"/>
              <a:gd name="T23" fmla="*/ 2147483646 h 1248"/>
              <a:gd name="T24" fmla="*/ 2147483646 w 96"/>
              <a:gd name="T25" fmla="*/ 2147483646 h 1248"/>
              <a:gd name="T26" fmla="*/ 2147483646 w 96"/>
              <a:gd name="T27" fmla="*/ 2147483646 h 1248"/>
              <a:gd name="T28" fmla="*/ 2147483646 w 96"/>
              <a:gd name="T29" fmla="*/ 2147483646 h 1248"/>
              <a:gd name="T30" fmla="*/ 2147483646 w 96"/>
              <a:gd name="T31" fmla="*/ 2147483646 h 1248"/>
              <a:gd name="T32" fmla="*/ 2147483646 w 96"/>
              <a:gd name="T33" fmla="*/ 2147483646 h 1248"/>
              <a:gd name="T34" fmla="*/ 2147483646 w 96"/>
              <a:gd name="T35" fmla="*/ 2147483646 h 1248"/>
              <a:gd name="T36" fmla="*/ 2147483646 w 96"/>
              <a:gd name="T37" fmla="*/ 2147483646 h 1248"/>
              <a:gd name="T38" fmla="*/ 0 w 96"/>
              <a:gd name="T39" fmla="*/ 2147483646 h 1248"/>
              <a:gd name="T40" fmla="*/ 2147483646 w 96"/>
              <a:gd name="T41" fmla="*/ 2147483646 h 1248"/>
              <a:gd name="T42" fmla="*/ 2147483646 w 96"/>
              <a:gd name="T43" fmla="*/ 2147483646 h 1248"/>
              <a:gd name="T44" fmla="*/ 2147483646 w 96"/>
              <a:gd name="T45" fmla="*/ 2147483646 h 1248"/>
              <a:gd name="T46" fmla="*/ 2147483646 w 96"/>
              <a:gd name="T47" fmla="*/ 2147483646 h 1248"/>
              <a:gd name="T48" fmla="*/ 2147483646 w 96"/>
              <a:gd name="T49" fmla="*/ 2147483646 h 1248"/>
              <a:gd name="T50" fmla="*/ 2147483646 w 96"/>
              <a:gd name="T51" fmla="*/ 2147483646 h 1248"/>
              <a:gd name="T52" fmla="*/ 2147483646 w 96"/>
              <a:gd name="T53" fmla="*/ 2147483646 h 1248"/>
              <a:gd name="T54" fmla="*/ 2147483646 w 96"/>
              <a:gd name="T55" fmla="*/ 2147483646 h 1248"/>
              <a:gd name="T56" fmla="*/ 2147483646 w 96"/>
              <a:gd name="T57" fmla="*/ 2147483646 h 1248"/>
              <a:gd name="T58" fmla="*/ 2147483646 w 96"/>
              <a:gd name="T59" fmla="*/ 2147483646 h 1248"/>
              <a:gd name="T60" fmla="*/ 2147483646 w 96"/>
              <a:gd name="T61" fmla="*/ 2147483646 h 1248"/>
              <a:gd name="T62" fmla="*/ 2147483646 w 96"/>
              <a:gd name="T63" fmla="*/ 2147483646 h 1248"/>
              <a:gd name="T64" fmla="*/ 2147483646 w 96"/>
              <a:gd name="T65" fmla="*/ 2147483646 h 1248"/>
              <a:gd name="T66" fmla="*/ 2147483646 w 96"/>
              <a:gd name="T67" fmla="*/ 2147483646 h 1248"/>
              <a:gd name="T68" fmla="*/ 2147483646 w 96"/>
              <a:gd name="T69" fmla="*/ 2147483646 h 1248"/>
              <a:gd name="T70" fmla="*/ 2147483646 w 96"/>
              <a:gd name="T71" fmla="*/ 2147483646 h 1248"/>
              <a:gd name="T72" fmla="*/ 2147483646 w 96"/>
              <a:gd name="T73" fmla="*/ 2147483646 h 1248"/>
              <a:gd name="T74" fmla="*/ 2147483646 w 96"/>
              <a:gd name="T75" fmla="*/ 2147483646 h 1248"/>
              <a:gd name="T76" fmla="*/ 2147483646 w 96"/>
              <a:gd name="T77" fmla="*/ 2147483646 h 12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1248"/>
              <a:gd name="T119" fmla="*/ 96 w 96"/>
              <a:gd name="T120" fmla="*/ 1248 h 12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1248">
                <a:moveTo>
                  <a:pt x="96" y="0"/>
                </a:moveTo>
                <a:lnTo>
                  <a:pt x="91" y="1"/>
                </a:lnTo>
                <a:lnTo>
                  <a:pt x="86" y="2"/>
                </a:lnTo>
                <a:lnTo>
                  <a:pt x="77" y="8"/>
                </a:lnTo>
                <a:lnTo>
                  <a:pt x="69" y="18"/>
                </a:lnTo>
                <a:lnTo>
                  <a:pt x="62" y="31"/>
                </a:lnTo>
                <a:lnTo>
                  <a:pt x="56" y="46"/>
                </a:lnTo>
                <a:lnTo>
                  <a:pt x="52" y="64"/>
                </a:lnTo>
                <a:lnTo>
                  <a:pt x="49" y="83"/>
                </a:lnTo>
                <a:lnTo>
                  <a:pt x="48" y="104"/>
                </a:lnTo>
                <a:lnTo>
                  <a:pt x="48" y="520"/>
                </a:lnTo>
                <a:lnTo>
                  <a:pt x="47" y="541"/>
                </a:lnTo>
                <a:lnTo>
                  <a:pt x="44" y="560"/>
                </a:lnTo>
                <a:lnTo>
                  <a:pt x="40" y="578"/>
                </a:lnTo>
                <a:lnTo>
                  <a:pt x="34" y="593"/>
                </a:lnTo>
                <a:lnTo>
                  <a:pt x="27" y="606"/>
                </a:lnTo>
                <a:lnTo>
                  <a:pt x="19" y="616"/>
                </a:lnTo>
                <a:lnTo>
                  <a:pt x="10" y="622"/>
                </a:lnTo>
                <a:lnTo>
                  <a:pt x="5" y="623"/>
                </a:lnTo>
                <a:lnTo>
                  <a:pt x="0" y="624"/>
                </a:lnTo>
                <a:lnTo>
                  <a:pt x="5" y="625"/>
                </a:lnTo>
                <a:lnTo>
                  <a:pt x="10" y="626"/>
                </a:lnTo>
                <a:lnTo>
                  <a:pt x="19" y="632"/>
                </a:lnTo>
                <a:lnTo>
                  <a:pt x="27" y="642"/>
                </a:lnTo>
                <a:lnTo>
                  <a:pt x="34" y="655"/>
                </a:lnTo>
                <a:lnTo>
                  <a:pt x="40" y="670"/>
                </a:lnTo>
                <a:lnTo>
                  <a:pt x="44" y="688"/>
                </a:lnTo>
                <a:lnTo>
                  <a:pt x="47" y="707"/>
                </a:lnTo>
                <a:lnTo>
                  <a:pt x="48" y="728"/>
                </a:lnTo>
                <a:lnTo>
                  <a:pt x="48" y="1144"/>
                </a:lnTo>
                <a:lnTo>
                  <a:pt x="49" y="1165"/>
                </a:lnTo>
                <a:lnTo>
                  <a:pt x="52" y="1184"/>
                </a:lnTo>
                <a:lnTo>
                  <a:pt x="56" y="1202"/>
                </a:lnTo>
                <a:lnTo>
                  <a:pt x="62" y="1217"/>
                </a:lnTo>
                <a:lnTo>
                  <a:pt x="69" y="1230"/>
                </a:lnTo>
                <a:lnTo>
                  <a:pt x="77" y="1240"/>
                </a:lnTo>
                <a:lnTo>
                  <a:pt x="86" y="1246"/>
                </a:lnTo>
                <a:lnTo>
                  <a:pt x="91" y="1247"/>
                </a:lnTo>
                <a:lnTo>
                  <a:pt x="96" y="1248"/>
                </a:lnTo>
              </a:path>
            </a:pathLst>
          </a:custGeom>
          <a:noFill/>
          <a:ln w="9525">
            <a:solidFill>
              <a:srgbClr val="4D4D4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 rot="16200000">
            <a:off x="8991600" y="3352800"/>
            <a:ext cx="152400" cy="1981200"/>
          </a:xfrm>
          <a:custGeom>
            <a:avLst/>
            <a:gdLst>
              <a:gd name="T0" fmla="*/ 2147483646 w 96"/>
              <a:gd name="T1" fmla="*/ 0 h 1248"/>
              <a:gd name="T2" fmla="*/ 2147483646 w 96"/>
              <a:gd name="T3" fmla="*/ 2147483646 h 1248"/>
              <a:gd name="T4" fmla="*/ 2147483646 w 96"/>
              <a:gd name="T5" fmla="*/ 2147483646 h 1248"/>
              <a:gd name="T6" fmla="*/ 2147483646 w 96"/>
              <a:gd name="T7" fmla="*/ 2147483646 h 1248"/>
              <a:gd name="T8" fmla="*/ 2147483646 w 96"/>
              <a:gd name="T9" fmla="*/ 2147483646 h 1248"/>
              <a:gd name="T10" fmla="*/ 2147483646 w 96"/>
              <a:gd name="T11" fmla="*/ 2147483646 h 1248"/>
              <a:gd name="T12" fmla="*/ 2147483646 w 96"/>
              <a:gd name="T13" fmla="*/ 2147483646 h 1248"/>
              <a:gd name="T14" fmla="*/ 2147483646 w 96"/>
              <a:gd name="T15" fmla="*/ 2147483646 h 1248"/>
              <a:gd name="T16" fmla="*/ 2147483646 w 96"/>
              <a:gd name="T17" fmla="*/ 2147483646 h 1248"/>
              <a:gd name="T18" fmla="*/ 2147483646 w 96"/>
              <a:gd name="T19" fmla="*/ 2147483646 h 1248"/>
              <a:gd name="T20" fmla="*/ 2147483646 w 96"/>
              <a:gd name="T21" fmla="*/ 2147483646 h 1248"/>
              <a:gd name="T22" fmla="*/ 2147483646 w 96"/>
              <a:gd name="T23" fmla="*/ 2147483646 h 1248"/>
              <a:gd name="T24" fmla="*/ 2147483646 w 96"/>
              <a:gd name="T25" fmla="*/ 2147483646 h 1248"/>
              <a:gd name="T26" fmla="*/ 2147483646 w 96"/>
              <a:gd name="T27" fmla="*/ 2147483646 h 1248"/>
              <a:gd name="T28" fmla="*/ 2147483646 w 96"/>
              <a:gd name="T29" fmla="*/ 2147483646 h 1248"/>
              <a:gd name="T30" fmla="*/ 2147483646 w 96"/>
              <a:gd name="T31" fmla="*/ 2147483646 h 1248"/>
              <a:gd name="T32" fmla="*/ 2147483646 w 96"/>
              <a:gd name="T33" fmla="*/ 2147483646 h 1248"/>
              <a:gd name="T34" fmla="*/ 2147483646 w 96"/>
              <a:gd name="T35" fmla="*/ 2147483646 h 1248"/>
              <a:gd name="T36" fmla="*/ 2147483646 w 96"/>
              <a:gd name="T37" fmla="*/ 2147483646 h 1248"/>
              <a:gd name="T38" fmla="*/ 0 w 96"/>
              <a:gd name="T39" fmla="*/ 2147483646 h 1248"/>
              <a:gd name="T40" fmla="*/ 2147483646 w 96"/>
              <a:gd name="T41" fmla="*/ 2147483646 h 1248"/>
              <a:gd name="T42" fmla="*/ 2147483646 w 96"/>
              <a:gd name="T43" fmla="*/ 2147483646 h 1248"/>
              <a:gd name="T44" fmla="*/ 2147483646 w 96"/>
              <a:gd name="T45" fmla="*/ 2147483646 h 1248"/>
              <a:gd name="T46" fmla="*/ 2147483646 w 96"/>
              <a:gd name="T47" fmla="*/ 2147483646 h 1248"/>
              <a:gd name="T48" fmla="*/ 2147483646 w 96"/>
              <a:gd name="T49" fmla="*/ 2147483646 h 1248"/>
              <a:gd name="T50" fmla="*/ 2147483646 w 96"/>
              <a:gd name="T51" fmla="*/ 2147483646 h 1248"/>
              <a:gd name="T52" fmla="*/ 2147483646 w 96"/>
              <a:gd name="T53" fmla="*/ 2147483646 h 1248"/>
              <a:gd name="T54" fmla="*/ 2147483646 w 96"/>
              <a:gd name="T55" fmla="*/ 2147483646 h 1248"/>
              <a:gd name="T56" fmla="*/ 2147483646 w 96"/>
              <a:gd name="T57" fmla="*/ 2147483646 h 1248"/>
              <a:gd name="T58" fmla="*/ 2147483646 w 96"/>
              <a:gd name="T59" fmla="*/ 2147483646 h 1248"/>
              <a:gd name="T60" fmla="*/ 2147483646 w 96"/>
              <a:gd name="T61" fmla="*/ 2147483646 h 1248"/>
              <a:gd name="T62" fmla="*/ 2147483646 w 96"/>
              <a:gd name="T63" fmla="*/ 2147483646 h 1248"/>
              <a:gd name="T64" fmla="*/ 2147483646 w 96"/>
              <a:gd name="T65" fmla="*/ 2147483646 h 1248"/>
              <a:gd name="T66" fmla="*/ 2147483646 w 96"/>
              <a:gd name="T67" fmla="*/ 2147483646 h 1248"/>
              <a:gd name="T68" fmla="*/ 2147483646 w 96"/>
              <a:gd name="T69" fmla="*/ 2147483646 h 1248"/>
              <a:gd name="T70" fmla="*/ 2147483646 w 96"/>
              <a:gd name="T71" fmla="*/ 2147483646 h 1248"/>
              <a:gd name="T72" fmla="*/ 2147483646 w 96"/>
              <a:gd name="T73" fmla="*/ 2147483646 h 1248"/>
              <a:gd name="T74" fmla="*/ 2147483646 w 96"/>
              <a:gd name="T75" fmla="*/ 2147483646 h 1248"/>
              <a:gd name="T76" fmla="*/ 2147483646 w 96"/>
              <a:gd name="T77" fmla="*/ 2147483646 h 12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1248"/>
              <a:gd name="T119" fmla="*/ 96 w 96"/>
              <a:gd name="T120" fmla="*/ 1248 h 12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1248">
                <a:moveTo>
                  <a:pt x="96" y="0"/>
                </a:moveTo>
                <a:lnTo>
                  <a:pt x="91" y="1"/>
                </a:lnTo>
                <a:lnTo>
                  <a:pt x="86" y="2"/>
                </a:lnTo>
                <a:lnTo>
                  <a:pt x="77" y="8"/>
                </a:lnTo>
                <a:lnTo>
                  <a:pt x="69" y="18"/>
                </a:lnTo>
                <a:lnTo>
                  <a:pt x="62" y="31"/>
                </a:lnTo>
                <a:lnTo>
                  <a:pt x="56" y="46"/>
                </a:lnTo>
                <a:lnTo>
                  <a:pt x="52" y="64"/>
                </a:lnTo>
                <a:lnTo>
                  <a:pt x="49" y="83"/>
                </a:lnTo>
                <a:lnTo>
                  <a:pt x="48" y="104"/>
                </a:lnTo>
                <a:lnTo>
                  <a:pt x="48" y="520"/>
                </a:lnTo>
                <a:lnTo>
                  <a:pt x="47" y="541"/>
                </a:lnTo>
                <a:lnTo>
                  <a:pt x="44" y="560"/>
                </a:lnTo>
                <a:lnTo>
                  <a:pt x="40" y="578"/>
                </a:lnTo>
                <a:lnTo>
                  <a:pt x="34" y="593"/>
                </a:lnTo>
                <a:lnTo>
                  <a:pt x="27" y="606"/>
                </a:lnTo>
                <a:lnTo>
                  <a:pt x="19" y="616"/>
                </a:lnTo>
                <a:lnTo>
                  <a:pt x="10" y="622"/>
                </a:lnTo>
                <a:lnTo>
                  <a:pt x="5" y="623"/>
                </a:lnTo>
                <a:lnTo>
                  <a:pt x="0" y="624"/>
                </a:lnTo>
                <a:lnTo>
                  <a:pt x="5" y="625"/>
                </a:lnTo>
                <a:lnTo>
                  <a:pt x="10" y="626"/>
                </a:lnTo>
                <a:lnTo>
                  <a:pt x="19" y="632"/>
                </a:lnTo>
                <a:lnTo>
                  <a:pt x="27" y="642"/>
                </a:lnTo>
                <a:lnTo>
                  <a:pt x="34" y="655"/>
                </a:lnTo>
                <a:lnTo>
                  <a:pt x="40" y="670"/>
                </a:lnTo>
                <a:lnTo>
                  <a:pt x="44" y="688"/>
                </a:lnTo>
                <a:lnTo>
                  <a:pt x="47" y="707"/>
                </a:lnTo>
                <a:lnTo>
                  <a:pt x="48" y="728"/>
                </a:lnTo>
                <a:lnTo>
                  <a:pt x="48" y="1144"/>
                </a:lnTo>
                <a:lnTo>
                  <a:pt x="49" y="1165"/>
                </a:lnTo>
                <a:lnTo>
                  <a:pt x="52" y="1184"/>
                </a:lnTo>
                <a:lnTo>
                  <a:pt x="56" y="1202"/>
                </a:lnTo>
                <a:lnTo>
                  <a:pt x="62" y="1217"/>
                </a:lnTo>
                <a:lnTo>
                  <a:pt x="69" y="1230"/>
                </a:lnTo>
                <a:lnTo>
                  <a:pt x="77" y="1240"/>
                </a:lnTo>
                <a:lnTo>
                  <a:pt x="86" y="1246"/>
                </a:lnTo>
                <a:lnTo>
                  <a:pt x="91" y="1247"/>
                </a:lnTo>
                <a:lnTo>
                  <a:pt x="96" y="1248"/>
                </a:lnTo>
              </a:path>
            </a:pathLst>
          </a:custGeom>
          <a:noFill/>
          <a:ln w="9525">
            <a:solidFill>
              <a:srgbClr val="4D4D4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09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Binary for Masks (Old .vs. New)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25551"/>
            <a:ext cx="11299371" cy="111283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A Mask is a device for indicating how long the (sub)network field 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All 1’s covering the entire network id portion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981201" y="2879726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1|1 1 1 1 1 1… OLD NETWORK    MASK …1 1 1 1|0 0 0 0 0 0 0 0|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255     .      255      .      255      .        0  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80010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60198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41148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2133600" y="39624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981201" y="4521201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1|1 1 1 1 1 1…  (Sub)NETWORK MASK  …1 1 1 1 1 1|0 0 0 0 0 0|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255     .      255      .      255      .       192</a:t>
            </a:r>
            <a:r>
              <a:rPr lang="en-US" altLang="en-US" sz="1600">
                <a:latin typeface="Courier" pitchFamily="49" charset="0"/>
              </a:rPr>
              <a:t>  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80010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60198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41148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V="1">
            <a:off x="2133600" y="5603876"/>
            <a:ext cx="6324600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9" descr="C:\Documents and Settings\hlee3\Local Settings\Temporary Internet Files\Content.IE5\2ZKA1XLO\MC9003418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4" y="4393474"/>
            <a:ext cx="3657600" cy="2292350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Host Ranges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Network Mask is 255.255.255.192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192.168.1.64 has 62 host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First available host address = 192.168.1.65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Last available host address = 192.168.1.126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Broadcast address = 192.168.1.127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192.168.1.128 has 62 host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First available host address = 192.168.1.129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Last available host address = 192.168.1.190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Broadcast address = 192.168.1.191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02079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137" y="0"/>
            <a:ext cx="11747863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Binary for Broadcast addresses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023" y="1217612"/>
            <a:ext cx="11129554" cy="89058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Broadcast addresses have all 1’s in the host field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Remember, we always translate 8 bit octets to decimal!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981201" y="2879726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0|            (Sub)NETWORK                  0 1|1 1 1 1 1 1|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192     .      168      .        1      .       127  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80010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60198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4114800" y="29718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95600" y="39624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981201" y="4521201"/>
            <a:ext cx="8251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" pitchFamily="49" charset="0"/>
              </a:rPr>
              <a:t>                     </a:t>
            </a:r>
            <a:r>
              <a:rPr lang="en-US" altLang="en-US" sz="1600">
                <a:latin typeface="Courier New" panose="02070309020205020404" pitchFamily="49" charset="0"/>
              </a:rPr>
              <a:t>1                   2                   3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0 1 2 3 4 5 6 7 8 9 0 1 2 3 4 5 6 7 8 9 0 1 2 3 4 5 6 7 8 9 0 1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|1 1 0|            (Sub)NETWORK                  1 0|1 1 1 1 1 1|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+-+-+-+-+-+-+-+-+-+-+-+-+-+-+-+-+-+-+-+-+-+-+-+-+-+-+-+-+-+-+-+-+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192     .      168      .        1      .       191  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80010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60198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4114800" y="4613275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2895600" y="5603875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Freeform 14"/>
          <p:cNvSpPr>
            <a:spLocks/>
          </p:cNvSpPr>
          <p:nvPr/>
        </p:nvSpPr>
        <p:spPr bwMode="auto">
          <a:xfrm rot="16200000">
            <a:off x="8996363" y="4800600"/>
            <a:ext cx="152400" cy="1981200"/>
          </a:xfrm>
          <a:custGeom>
            <a:avLst/>
            <a:gdLst>
              <a:gd name="T0" fmla="*/ 2147483646 w 96"/>
              <a:gd name="T1" fmla="*/ 0 h 1248"/>
              <a:gd name="T2" fmla="*/ 2147483646 w 96"/>
              <a:gd name="T3" fmla="*/ 2147483646 h 1248"/>
              <a:gd name="T4" fmla="*/ 2147483646 w 96"/>
              <a:gd name="T5" fmla="*/ 2147483646 h 1248"/>
              <a:gd name="T6" fmla="*/ 2147483646 w 96"/>
              <a:gd name="T7" fmla="*/ 2147483646 h 1248"/>
              <a:gd name="T8" fmla="*/ 2147483646 w 96"/>
              <a:gd name="T9" fmla="*/ 2147483646 h 1248"/>
              <a:gd name="T10" fmla="*/ 2147483646 w 96"/>
              <a:gd name="T11" fmla="*/ 2147483646 h 1248"/>
              <a:gd name="T12" fmla="*/ 2147483646 w 96"/>
              <a:gd name="T13" fmla="*/ 2147483646 h 1248"/>
              <a:gd name="T14" fmla="*/ 2147483646 w 96"/>
              <a:gd name="T15" fmla="*/ 2147483646 h 1248"/>
              <a:gd name="T16" fmla="*/ 2147483646 w 96"/>
              <a:gd name="T17" fmla="*/ 2147483646 h 1248"/>
              <a:gd name="T18" fmla="*/ 2147483646 w 96"/>
              <a:gd name="T19" fmla="*/ 2147483646 h 1248"/>
              <a:gd name="T20" fmla="*/ 2147483646 w 96"/>
              <a:gd name="T21" fmla="*/ 2147483646 h 1248"/>
              <a:gd name="T22" fmla="*/ 2147483646 w 96"/>
              <a:gd name="T23" fmla="*/ 2147483646 h 1248"/>
              <a:gd name="T24" fmla="*/ 2147483646 w 96"/>
              <a:gd name="T25" fmla="*/ 2147483646 h 1248"/>
              <a:gd name="T26" fmla="*/ 2147483646 w 96"/>
              <a:gd name="T27" fmla="*/ 2147483646 h 1248"/>
              <a:gd name="T28" fmla="*/ 2147483646 w 96"/>
              <a:gd name="T29" fmla="*/ 2147483646 h 1248"/>
              <a:gd name="T30" fmla="*/ 2147483646 w 96"/>
              <a:gd name="T31" fmla="*/ 2147483646 h 1248"/>
              <a:gd name="T32" fmla="*/ 2147483646 w 96"/>
              <a:gd name="T33" fmla="*/ 2147483646 h 1248"/>
              <a:gd name="T34" fmla="*/ 2147483646 w 96"/>
              <a:gd name="T35" fmla="*/ 2147483646 h 1248"/>
              <a:gd name="T36" fmla="*/ 2147483646 w 96"/>
              <a:gd name="T37" fmla="*/ 2147483646 h 1248"/>
              <a:gd name="T38" fmla="*/ 0 w 96"/>
              <a:gd name="T39" fmla="*/ 2147483646 h 1248"/>
              <a:gd name="T40" fmla="*/ 2147483646 w 96"/>
              <a:gd name="T41" fmla="*/ 2147483646 h 1248"/>
              <a:gd name="T42" fmla="*/ 2147483646 w 96"/>
              <a:gd name="T43" fmla="*/ 2147483646 h 1248"/>
              <a:gd name="T44" fmla="*/ 2147483646 w 96"/>
              <a:gd name="T45" fmla="*/ 2147483646 h 1248"/>
              <a:gd name="T46" fmla="*/ 2147483646 w 96"/>
              <a:gd name="T47" fmla="*/ 2147483646 h 1248"/>
              <a:gd name="T48" fmla="*/ 2147483646 w 96"/>
              <a:gd name="T49" fmla="*/ 2147483646 h 1248"/>
              <a:gd name="T50" fmla="*/ 2147483646 w 96"/>
              <a:gd name="T51" fmla="*/ 2147483646 h 1248"/>
              <a:gd name="T52" fmla="*/ 2147483646 w 96"/>
              <a:gd name="T53" fmla="*/ 2147483646 h 1248"/>
              <a:gd name="T54" fmla="*/ 2147483646 w 96"/>
              <a:gd name="T55" fmla="*/ 2147483646 h 1248"/>
              <a:gd name="T56" fmla="*/ 2147483646 w 96"/>
              <a:gd name="T57" fmla="*/ 2147483646 h 1248"/>
              <a:gd name="T58" fmla="*/ 2147483646 w 96"/>
              <a:gd name="T59" fmla="*/ 2147483646 h 1248"/>
              <a:gd name="T60" fmla="*/ 2147483646 w 96"/>
              <a:gd name="T61" fmla="*/ 2147483646 h 1248"/>
              <a:gd name="T62" fmla="*/ 2147483646 w 96"/>
              <a:gd name="T63" fmla="*/ 2147483646 h 1248"/>
              <a:gd name="T64" fmla="*/ 2147483646 w 96"/>
              <a:gd name="T65" fmla="*/ 2147483646 h 1248"/>
              <a:gd name="T66" fmla="*/ 2147483646 w 96"/>
              <a:gd name="T67" fmla="*/ 2147483646 h 1248"/>
              <a:gd name="T68" fmla="*/ 2147483646 w 96"/>
              <a:gd name="T69" fmla="*/ 2147483646 h 1248"/>
              <a:gd name="T70" fmla="*/ 2147483646 w 96"/>
              <a:gd name="T71" fmla="*/ 2147483646 h 1248"/>
              <a:gd name="T72" fmla="*/ 2147483646 w 96"/>
              <a:gd name="T73" fmla="*/ 2147483646 h 1248"/>
              <a:gd name="T74" fmla="*/ 2147483646 w 96"/>
              <a:gd name="T75" fmla="*/ 2147483646 h 1248"/>
              <a:gd name="T76" fmla="*/ 2147483646 w 96"/>
              <a:gd name="T77" fmla="*/ 2147483646 h 12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1248"/>
              <a:gd name="T119" fmla="*/ 96 w 96"/>
              <a:gd name="T120" fmla="*/ 1248 h 12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1248">
                <a:moveTo>
                  <a:pt x="96" y="0"/>
                </a:moveTo>
                <a:lnTo>
                  <a:pt x="91" y="1"/>
                </a:lnTo>
                <a:lnTo>
                  <a:pt x="86" y="2"/>
                </a:lnTo>
                <a:lnTo>
                  <a:pt x="77" y="8"/>
                </a:lnTo>
                <a:lnTo>
                  <a:pt x="69" y="18"/>
                </a:lnTo>
                <a:lnTo>
                  <a:pt x="62" y="31"/>
                </a:lnTo>
                <a:lnTo>
                  <a:pt x="56" y="46"/>
                </a:lnTo>
                <a:lnTo>
                  <a:pt x="52" y="64"/>
                </a:lnTo>
                <a:lnTo>
                  <a:pt x="49" y="83"/>
                </a:lnTo>
                <a:lnTo>
                  <a:pt x="48" y="104"/>
                </a:lnTo>
                <a:lnTo>
                  <a:pt x="48" y="520"/>
                </a:lnTo>
                <a:lnTo>
                  <a:pt x="47" y="541"/>
                </a:lnTo>
                <a:lnTo>
                  <a:pt x="44" y="560"/>
                </a:lnTo>
                <a:lnTo>
                  <a:pt x="40" y="578"/>
                </a:lnTo>
                <a:lnTo>
                  <a:pt x="34" y="593"/>
                </a:lnTo>
                <a:lnTo>
                  <a:pt x="27" y="606"/>
                </a:lnTo>
                <a:lnTo>
                  <a:pt x="19" y="616"/>
                </a:lnTo>
                <a:lnTo>
                  <a:pt x="10" y="622"/>
                </a:lnTo>
                <a:lnTo>
                  <a:pt x="5" y="623"/>
                </a:lnTo>
                <a:lnTo>
                  <a:pt x="0" y="624"/>
                </a:lnTo>
                <a:lnTo>
                  <a:pt x="5" y="625"/>
                </a:lnTo>
                <a:lnTo>
                  <a:pt x="10" y="626"/>
                </a:lnTo>
                <a:lnTo>
                  <a:pt x="19" y="632"/>
                </a:lnTo>
                <a:lnTo>
                  <a:pt x="27" y="642"/>
                </a:lnTo>
                <a:lnTo>
                  <a:pt x="34" y="655"/>
                </a:lnTo>
                <a:lnTo>
                  <a:pt x="40" y="670"/>
                </a:lnTo>
                <a:lnTo>
                  <a:pt x="44" y="688"/>
                </a:lnTo>
                <a:lnTo>
                  <a:pt x="47" y="707"/>
                </a:lnTo>
                <a:lnTo>
                  <a:pt x="48" y="728"/>
                </a:lnTo>
                <a:lnTo>
                  <a:pt x="48" y="1144"/>
                </a:lnTo>
                <a:lnTo>
                  <a:pt x="49" y="1165"/>
                </a:lnTo>
                <a:lnTo>
                  <a:pt x="52" y="1184"/>
                </a:lnTo>
                <a:lnTo>
                  <a:pt x="56" y="1202"/>
                </a:lnTo>
                <a:lnTo>
                  <a:pt x="62" y="1217"/>
                </a:lnTo>
                <a:lnTo>
                  <a:pt x="69" y="1230"/>
                </a:lnTo>
                <a:lnTo>
                  <a:pt x="77" y="1240"/>
                </a:lnTo>
                <a:lnTo>
                  <a:pt x="86" y="1246"/>
                </a:lnTo>
                <a:lnTo>
                  <a:pt x="91" y="1247"/>
                </a:lnTo>
                <a:lnTo>
                  <a:pt x="96" y="1248"/>
                </a:lnTo>
              </a:path>
            </a:pathLst>
          </a:custGeom>
          <a:noFill/>
          <a:ln w="9525">
            <a:solidFill>
              <a:srgbClr val="4D4D4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Freeform 15"/>
          <p:cNvSpPr>
            <a:spLocks/>
          </p:cNvSpPr>
          <p:nvPr/>
        </p:nvSpPr>
        <p:spPr bwMode="auto">
          <a:xfrm rot="16200000">
            <a:off x="8991600" y="3124200"/>
            <a:ext cx="152400" cy="1981200"/>
          </a:xfrm>
          <a:custGeom>
            <a:avLst/>
            <a:gdLst>
              <a:gd name="T0" fmla="*/ 2147483646 w 96"/>
              <a:gd name="T1" fmla="*/ 0 h 1248"/>
              <a:gd name="T2" fmla="*/ 2147483646 w 96"/>
              <a:gd name="T3" fmla="*/ 2147483646 h 1248"/>
              <a:gd name="T4" fmla="*/ 2147483646 w 96"/>
              <a:gd name="T5" fmla="*/ 2147483646 h 1248"/>
              <a:gd name="T6" fmla="*/ 2147483646 w 96"/>
              <a:gd name="T7" fmla="*/ 2147483646 h 1248"/>
              <a:gd name="T8" fmla="*/ 2147483646 w 96"/>
              <a:gd name="T9" fmla="*/ 2147483646 h 1248"/>
              <a:gd name="T10" fmla="*/ 2147483646 w 96"/>
              <a:gd name="T11" fmla="*/ 2147483646 h 1248"/>
              <a:gd name="T12" fmla="*/ 2147483646 w 96"/>
              <a:gd name="T13" fmla="*/ 2147483646 h 1248"/>
              <a:gd name="T14" fmla="*/ 2147483646 w 96"/>
              <a:gd name="T15" fmla="*/ 2147483646 h 1248"/>
              <a:gd name="T16" fmla="*/ 2147483646 w 96"/>
              <a:gd name="T17" fmla="*/ 2147483646 h 1248"/>
              <a:gd name="T18" fmla="*/ 2147483646 w 96"/>
              <a:gd name="T19" fmla="*/ 2147483646 h 1248"/>
              <a:gd name="T20" fmla="*/ 2147483646 w 96"/>
              <a:gd name="T21" fmla="*/ 2147483646 h 1248"/>
              <a:gd name="T22" fmla="*/ 2147483646 w 96"/>
              <a:gd name="T23" fmla="*/ 2147483646 h 1248"/>
              <a:gd name="T24" fmla="*/ 2147483646 w 96"/>
              <a:gd name="T25" fmla="*/ 2147483646 h 1248"/>
              <a:gd name="T26" fmla="*/ 2147483646 w 96"/>
              <a:gd name="T27" fmla="*/ 2147483646 h 1248"/>
              <a:gd name="T28" fmla="*/ 2147483646 w 96"/>
              <a:gd name="T29" fmla="*/ 2147483646 h 1248"/>
              <a:gd name="T30" fmla="*/ 2147483646 w 96"/>
              <a:gd name="T31" fmla="*/ 2147483646 h 1248"/>
              <a:gd name="T32" fmla="*/ 2147483646 w 96"/>
              <a:gd name="T33" fmla="*/ 2147483646 h 1248"/>
              <a:gd name="T34" fmla="*/ 2147483646 w 96"/>
              <a:gd name="T35" fmla="*/ 2147483646 h 1248"/>
              <a:gd name="T36" fmla="*/ 2147483646 w 96"/>
              <a:gd name="T37" fmla="*/ 2147483646 h 1248"/>
              <a:gd name="T38" fmla="*/ 0 w 96"/>
              <a:gd name="T39" fmla="*/ 2147483646 h 1248"/>
              <a:gd name="T40" fmla="*/ 2147483646 w 96"/>
              <a:gd name="T41" fmla="*/ 2147483646 h 1248"/>
              <a:gd name="T42" fmla="*/ 2147483646 w 96"/>
              <a:gd name="T43" fmla="*/ 2147483646 h 1248"/>
              <a:gd name="T44" fmla="*/ 2147483646 w 96"/>
              <a:gd name="T45" fmla="*/ 2147483646 h 1248"/>
              <a:gd name="T46" fmla="*/ 2147483646 w 96"/>
              <a:gd name="T47" fmla="*/ 2147483646 h 1248"/>
              <a:gd name="T48" fmla="*/ 2147483646 w 96"/>
              <a:gd name="T49" fmla="*/ 2147483646 h 1248"/>
              <a:gd name="T50" fmla="*/ 2147483646 w 96"/>
              <a:gd name="T51" fmla="*/ 2147483646 h 1248"/>
              <a:gd name="T52" fmla="*/ 2147483646 w 96"/>
              <a:gd name="T53" fmla="*/ 2147483646 h 1248"/>
              <a:gd name="T54" fmla="*/ 2147483646 w 96"/>
              <a:gd name="T55" fmla="*/ 2147483646 h 1248"/>
              <a:gd name="T56" fmla="*/ 2147483646 w 96"/>
              <a:gd name="T57" fmla="*/ 2147483646 h 1248"/>
              <a:gd name="T58" fmla="*/ 2147483646 w 96"/>
              <a:gd name="T59" fmla="*/ 2147483646 h 1248"/>
              <a:gd name="T60" fmla="*/ 2147483646 w 96"/>
              <a:gd name="T61" fmla="*/ 2147483646 h 1248"/>
              <a:gd name="T62" fmla="*/ 2147483646 w 96"/>
              <a:gd name="T63" fmla="*/ 2147483646 h 1248"/>
              <a:gd name="T64" fmla="*/ 2147483646 w 96"/>
              <a:gd name="T65" fmla="*/ 2147483646 h 1248"/>
              <a:gd name="T66" fmla="*/ 2147483646 w 96"/>
              <a:gd name="T67" fmla="*/ 2147483646 h 1248"/>
              <a:gd name="T68" fmla="*/ 2147483646 w 96"/>
              <a:gd name="T69" fmla="*/ 2147483646 h 1248"/>
              <a:gd name="T70" fmla="*/ 2147483646 w 96"/>
              <a:gd name="T71" fmla="*/ 2147483646 h 1248"/>
              <a:gd name="T72" fmla="*/ 2147483646 w 96"/>
              <a:gd name="T73" fmla="*/ 2147483646 h 1248"/>
              <a:gd name="T74" fmla="*/ 2147483646 w 96"/>
              <a:gd name="T75" fmla="*/ 2147483646 h 1248"/>
              <a:gd name="T76" fmla="*/ 2147483646 w 96"/>
              <a:gd name="T77" fmla="*/ 2147483646 h 12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1248"/>
              <a:gd name="T119" fmla="*/ 96 w 96"/>
              <a:gd name="T120" fmla="*/ 1248 h 12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1248">
                <a:moveTo>
                  <a:pt x="96" y="0"/>
                </a:moveTo>
                <a:lnTo>
                  <a:pt x="91" y="1"/>
                </a:lnTo>
                <a:lnTo>
                  <a:pt x="86" y="2"/>
                </a:lnTo>
                <a:lnTo>
                  <a:pt x="77" y="8"/>
                </a:lnTo>
                <a:lnTo>
                  <a:pt x="69" y="18"/>
                </a:lnTo>
                <a:lnTo>
                  <a:pt x="62" y="31"/>
                </a:lnTo>
                <a:lnTo>
                  <a:pt x="56" y="46"/>
                </a:lnTo>
                <a:lnTo>
                  <a:pt x="52" y="64"/>
                </a:lnTo>
                <a:lnTo>
                  <a:pt x="49" y="83"/>
                </a:lnTo>
                <a:lnTo>
                  <a:pt x="48" y="104"/>
                </a:lnTo>
                <a:lnTo>
                  <a:pt x="48" y="520"/>
                </a:lnTo>
                <a:lnTo>
                  <a:pt x="47" y="541"/>
                </a:lnTo>
                <a:lnTo>
                  <a:pt x="44" y="560"/>
                </a:lnTo>
                <a:lnTo>
                  <a:pt x="40" y="578"/>
                </a:lnTo>
                <a:lnTo>
                  <a:pt x="34" y="593"/>
                </a:lnTo>
                <a:lnTo>
                  <a:pt x="27" y="606"/>
                </a:lnTo>
                <a:lnTo>
                  <a:pt x="19" y="616"/>
                </a:lnTo>
                <a:lnTo>
                  <a:pt x="10" y="622"/>
                </a:lnTo>
                <a:lnTo>
                  <a:pt x="5" y="623"/>
                </a:lnTo>
                <a:lnTo>
                  <a:pt x="0" y="624"/>
                </a:lnTo>
                <a:lnTo>
                  <a:pt x="5" y="625"/>
                </a:lnTo>
                <a:lnTo>
                  <a:pt x="10" y="626"/>
                </a:lnTo>
                <a:lnTo>
                  <a:pt x="19" y="632"/>
                </a:lnTo>
                <a:lnTo>
                  <a:pt x="27" y="642"/>
                </a:lnTo>
                <a:lnTo>
                  <a:pt x="34" y="655"/>
                </a:lnTo>
                <a:lnTo>
                  <a:pt x="40" y="670"/>
                </a:lnTo>
                <a:lnTo>
                  <a:pt x="44" y="688"/>
                </a:lnTo>
                <a:lnTo>
                  <a:pt x="47" y="707"/>
                </a:lnTo>
                <a:lnTo>
                  <a:pt x="48" y="728"/>
                </a:lnTo>
                <a:lnTo>
                  <a:pt x="48" y="1144"/>
                </a:lnTo>
                <a:lnTo>
                  <a:pt x="49" y="1165"/>
                </a:lnTo>
                <a:lnTo>
                  <a:pt x="52" y="1184"/>
                </a:lnTo>
                <a:lnTo>
                  <a:pt x="56" y="1202"/>
                </a:lnTo>
                <a:lnTo>
                  <a:pt x="62" y="1217"/>
                </a:lnTo>
                <a:lnTo>
                  <a:pt x="69" y="1230"/>
                </a:lnTo>
                <a:lnTo>
                  <a:pt x="77" y="1240"/>
                </a:lnTo>
                <a:lnTo>
                  <a:pt x="86" y="1246"/>
                </a:lnTo>
                <a:lnTo>
                  <a:pt x="91" y="1247"/>
                </a:lnTo>
                <a:lnTo>
                  <a:pt x="96" y="1248"/>
                </a:lnTo>
              </a:path>
            </a:pathLst>
          </a:custGeom>
          <a:noFill/>
          <a:ln w="9525">
            <a:solidFill>
              <a:srgbClr val="4D4D4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9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Recap: Network Classes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IANA (Internet Assigned Numbers Authority)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:= &lt;8bits&gt;.&lt;24bits&gt;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16 Million hosts in a class A network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= &lt;16bits&gt;.&lt;16bits&gt;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65534 hosts in a class B network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IP address = &lt;24bits&gt;.&lt;8bits&gt;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256 hosts in a class C network domain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6600"/>
                </a:solidFill>
                <a:sym typeface="Wingdings" panose="05000000000000000000" pitchFamily="2" charset="2"/>
              </a:rPr>
              <a:t> Waste of Address Range~!</a:t>
            </a:r>
            <a:endParaRPr lang="en-US" altLang="en-US" dirty="0">
              <a:solidFill>
                <a:srgbClr val="FF6600"/>
              </a:solidFill>
            </a:endParaRPr>
          </a:p>
        </p:txBody>
      </p:sp>
      <p:pic>
        <p:nvPicPr>
          <p:cNvPr id="49156" name="Picture 4" descr="C:\Documents and Settings\hlee3\Local Settings\Temporary Internet Files\Content.IE5\5WFK0DIC\MP90040197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646" y="4159131"/>
            <a:ext cx="3705496" cy="2468909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0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 on Classful vs. Classless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9939"/>
            <a:ext cx="11129554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Note that, in </a:t>
            </a:r>
            <a:r>
              <a:rPr lang="en-US" altLang="en-US" dirty="0" err="1"/>
              <a:t>classful</a:t>
            </a:r>
            <a:r>
              <a:rPr lang="en-US" altLang="en-US" dirty="0"/>
              <a:t> </a:t>
            </a:r>
            <a:r>
              <a:rPr lang="en-US" altLang="en-US" dirty="0" err="1"/>
              <a:t>subnetting</a:t>
            </a:r>
            <a:r>
              <a:rPr lang="en-US" altLang="en-US" dirty="0"/>
              <a:t>, we lose quite a few blocks of addresses.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RFC 1519 (Classless Inter-Domain Routing = CIDR) was introduced in 1993 to deal with rapid depletion of IP address space due to “</a:t>
            </a:r>
            <a:r>
              <a:rPr lang="en-US" altLang="en-US" dirty="0" err="1"/>
              <a:t>Classful</a:t>
            </a:r>
            <a:r>
              <a:rPr lang="en-US" altLang="en-US" dirty="0"/>
              <a:t> Fragmentation”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Given the entire internet was “</a:t>
            </a:r>
            <a:r>
              <a:rPr lang="en-US" altLang="en-US" dirty="0" err="1"/>
              <a:t>classful</a:t>
            </a:r>
            <a:r>
              <a:rPr lang="en-US" altLang="en-US" dirty="0"/>
              <a:t>” in 1993, how to transition to classless methods?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What exactly is the impact to internet protocols (in all the millions of devices and hosts) of such a change?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528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Impact of CIDR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47354"/>
            <a:ext cx="11734801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We needed new routing protocols (haven’t introduced those yet)</a:t>
            </a:r>
          </a:p>
          <a:p>
            <a:pPr eaLnBrk="1" hangingPunct="1"/>
            <a:r>
              <a:rPr lang="en-US" altLang="en-US" dirty="0"/>
              <a:t>We need new ways of handling masks</a:t>
            </a:r>
          </a:p>
          <a:p>
            <a:pPr eaLnBrk="1" hangingPunct="1"/>
            <a:r>
              <a:rPr lang="en-US" altLang="en-US" dirty="0"/>
              <a:t>The bottom line is:</a:t>
            </a:r>
          </a:p>
          <a:p>
            <a:pPr lvl="1" eaLnBrk="1" hangingPunct="1"/>
            <a:r>
              <a:rPr lang="en-US" altLang="en-US" dirty="0"/>
              <a:t>There is a way to use all those un-used addresses (all zeroes, all ones) that we discarded in </a:t>
            </a:r>
            <a:r>
              <a:rPr lang="en-US" altLang="en-US" dirty="0" err="1"/>
              <a:t>classful</a:t>
            </a:r>
            <a:r>
              <a:rPr lang="en-US" altLang="en-US" dirty="0"/>
              <a:t> </a:t>
            </a:r>
            <a:r>
              <a:rPr lang="en-US" altLang="en-US" dirty="0" err="1"/>
              <a:t>subnetting</a:t>
            </a:r>
            <a:r>
              <a:rPr lang="en-US" altLang="en-US" dirty="0"/>
              <a:t>.</a:t>
            </a:r>
          </a:p>
          <a:p>
            <a:pPr lvl="1" eaLnBrk="1" hangingPunct="1"/>
            <a:r>
              <a:rPr lang="en-US" altLang="en-US" dirty="0"/>
              <a:t>(Ex) 192.211.1.8 /24 </a:t>
            </a:r>
          </a:p>
        </p:txBody>
      </p:sp>
    </p:spTree>
    <p:extLst>
      <p:ext uri="{BB962C8B-B14F-4D97-AF65-F5344CB8AC3E}">
        <p14:creationId xmlns:p14="http://schemas.microsoft.com/office/powerpoint/2010/main" val="3124791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Routable and Nonroutable Addresses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Nonroutable</a:t>
            </a:r>
            <a:r>
              <a:rPr lang="en-US" altLang="en-US" dirty="0"/>
              <a:t> Address [RFC 1918]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Internet Router ignore the following addresses.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10.0.0.0 – 10.255.255.255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172.16.0.0 – 172.31.255.255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192.168.0.0 – 192.168.255.255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Millions of networks can exist with the same </a:t>
            </a:r>
            <a:r>
              <a:rPr lang="en-US" altLang="en-US" dirty="0" err="1"/>
              <a:t>nonroutable</a:t>
            </a:r>
            <a:r>
              <a:rPr lang="en-US" altLang="en-US" dirty="0"/>
              <a:t> address.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“Intranet” : Internal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NAT (Network Address Translation) router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Side benefit : “Security”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5300" name="Picture 6" descr="C:\Documents and Settings\hlee3\Local Settings\Temporary Internet Files\Content.IE5\WR41L5HJ\MP9004018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719059"/>
            <a:ext cx="2882536" cy="2882535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1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VLSM (Variable Length Subnet Masking)</a:t>
            </a:r>
          </a:p>
        </p:txBody>
      </p:sp>
      <p:sp>
        <p:nvSpPr>
          <p:cNvPr id="5734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 support variable length of subnet id in a single domain</a:t>
            </a:r>
          </a:p>
          <a:p>
            <a:r>
              <a:rPr lang="en-US" altLang="en-US" dirty="0"/>
              <a:t>How?</a:t>
            </a:r>
          </a:p>
          <a:p>
            <a:pPr lvl="1"/>
            <a:r>
              <a:rPr lang="en-US" altLang="en-US" dirty="0"/>
              <a:t>Decide the necessary number of bits for a host id first</a:t>
            </a:r>
          </a:p>
          <a:p>
            <a:pPr lvl="1"/>
            <a:r>
              <a:rPr lang="en-US" altLang="en-US" dirty="0"/>
              <a:t>Then, get the number of bits for a subnet id</a:t>
            </a:r>
          </a:p>
        </p:txBody>
      </p:sp>
    </p:spTree>
    <p:extLst>
      <p:ext uri="{BB962C8B-B14F-4D97-AF65-F5344CB8AC3E}">
        <p14:creationId xmlns:p14="http://schemas.microsoft.com/office/powerpoint/2010/main" val="34383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Addressing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37231"/>
            <a:ext cx="11252579" cy="509369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Domain names:  “radford.edu”</a:t>
            </a:r>
          </a:p>
          <a:p>
            <a:pPr eaLnBrk="1" hangingPunct="1"/>
            <a:r>
              <a:rPr lang="en-US" altLang="en-US" dirty="0"/>
              <a:t>IP Addresses: </a:t>
            </a:r>
            <a:r>
              <a:rPr lang="en-US" altLang="en-US" dirty="0" err="1"/>
              <a:t>iii.jjj.kkk.lll</a:t>
            </a:r>
            <a:r>
              <a:rPr lang="en-US" altLang="en-US" dirty="0"/>
              <a:t>, dotted decimal</a:t>
            </a:r>
          </a:p>
          <a:p>
            <a:pPr lvl="1" eaLnBrk="1" hangingPunct="1"/>
            <a:r>
              <a:rPr lang="en-US" altLang="en-US" dirty="0"/>
              <a:t>Example: Radford University has a computer (somewhere) with IP address 137.45.192.36</a:t>
            </a:r>
          </a:p>
          <a:p>
            <a:pPr eaLnBrk="1" hangingPunct="1"/>
            <a:r>
              <a:rPr lang="en-US" altLang="en-US" dirty="0"/>
              <a:t>MAC (Hardware) Address</a:t>
            </a:r>
          </a:p>
          <a:p>
            <a:pPr lvl="1" eaLnBrk="1" hangingPunct="1"/>
            <a:r>
              <a:rPr lang="en-US" altLang="en-US" dirty="0"/>
              <a:t>Hexadecimal digits separated by colons or dash.</a:t>
            </a:r>
          </a:p>
          <a:p>
            <a:pPr lvl="1" eaLnBrk="1" hangingPunct="1"/>
            <a:r>
              <a:rPr lang="en-US" altLang="en-US" dirty="0"/>
              <a:t>Example: 00-06-6B-FF-0A-B4</a:t>
            </a:r>
          </a:p>
          <a:p>
            <a:pPr eaLnBrk="1" hangingPunct="1"/>
            <a:r>
              <a:rPr lang="en-US" altLang="en-US" dirty="0"/>
              <a:t>Specific .vs. Broadcast (</a:t>
            </a:r>
            <a:r>
              <a:rPr lang="en-US" altLang="en-US" sz="2400" dirty="0"/>
              <a:t>FF-FF-FF-FF-FF-FF</a:t>
            </a:r>
            <a:r>
              <a:rPr lang="en-US" altLang="en-US" dirty="0"/>
              <a:t>) Addresses</a:t>
            </a:r>
          </a:p>
        </p:txBody>
      </p:sp>
    </p:spTree>
    <p:extLst>
      <p:ext uri="{BB962C8B-B14F-4D97-AF65-F5344CB8AC3E}">
        <p14:creationId xmlns:p14="http://schemas.microsoft.com/office/powerpoint/2010/main" val="1270980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VLSM: 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933D3-89B6-4283-96AD-164DE43AA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84366"/>
            <a:ext cx="11351623" cy="495517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[Given] IP </a:t>
            </a:r>
            <a:r>
              <a:rPr lang="en-US" dirty="0" err="1"/>
              <a:t>Addr</a:t>
            </a:r>
            <a:r>
              <a:rPr lang="en-US" dirty="0"/>
              <a:t> 192.3.4.0/24</a:t>
            </a:r>
          </a:p>
          <a:p>
            <a:pPr lvl="1">
              <a:defRPr/>
            </a:pPr>
            <a:r>
              <a:rPr lang="en-US" dirty="0" err="1"/>
              <a:t>AtlantaHQ</a:t>
            </a:r>
            <a:r>
              <a:rPr lang="en-US" dirty="0"/>
              <a:t>: 58 hosts</a:t>
            </a:r>
          </a:p>
          <a:p>
            <a:pPr lvl="1">
              <a:defRPr/>
            </a:pPr>
            <a:r>
              <a:rPr lang="en-US" dirty="0" err="1"/>
              <a:t>PerthHQ</a:t>
            </a:r>
            <a:r>
              <a:rPr lang="en-US" dirty="0"/>
              <a:t>: 26 hosts</a:t>
            </a:r>
          </a:p>
          <a:p>
            <a:pPr lvl="1">
              <a:defRPr/>
            </a:pPr>
            <a:r>
              <a:rPr lang="en-US" dirty="0" err="1"/>
              <a:t>SydneyHQ</a:t>
            </a:r>
            <a:r>
              <a:rPr lang="en-US" dirty="0"/>
              <a:t>: 10 hosts</a:t>
            </a:r>
          </a:p>
          <a:p>
            <a:pPr lvl="1">
              <a:defRPr/>
            </a:pPr>
            <a:r>
              <a:rPr lang="en-US" dirty="0"/>
              <a:t>CorpusHQ:10 hosts</a:t>
            </a:r>
          </a:p>
          <a:p>
            <a:pPr lvl="1">
              <a:defRPr/>
            </a:pPr>
            <a:r>
              <a:rPr lang="en-US" dirty="0"/>
              <a:t>WAN1: 2 IP addresses</a:t>
            </a:r>
          </a:p>
          <a:p>
            <a:pPr lvl="1">
              <a:defRPr/>
            </a:pPr>
            <a:r>
              <a:rPr lang="en-US" dirty="0"/>
              <a:t>WAN2: 2 IP addresses</a:t>
            </a:r>
          </a:p>
          <a:p>
            <a:pPr lvl="1">
              <a:defRPr/>
            </a:pPr>
            <a:r>
              <a:rPr lang="en-US" dirty="0"/>
              <a:t>WAN3: 2 IP addresses</a:t>
            </a:r>
          </a:p>
          <a:p>
            <a:pPr>
              <a:buFont typeface="Wingdings" panose="05000000000000000000" pitchFamily="2" charset="2"/>
              <a:buChar char="è"/>
              <a:defRPr/>
            </a:pPr>
            <a:r>
              <a:rPr lang="en-US" dirty="0"/>
              <a:t>Give a subnet address, an address range, a broadcast address, and a network prefix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Reference: Cisco Network Fundamental course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0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</a:t>
            </a:r>
            <a:r>
              <a:rPr lang="en-US" altLang="ko-KR">
                <a:ea typeface="굴림" pitchFamily="50" charset="-128"/>
              </a:rPr>
              <a:t>/</a:t>
            </a:r>
            <a:r>
              <a:rPr lang="en-US" altLang="en-US"/>
              <a:t>W (e.g., Ethernet) Addresses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A Hardware (H</a:t>
            </a:r>
            <a:r>
              <a:rPr lang="en-US" altLang="ko-KR" dirty="0">
                <a:ea typeface="굴림" pitchFamily="50" charset="-128"/>
              </a:rPr>
              <a:t>/</a:t>
            </a:r>
            <a:r>
              <a:rPr lang="en-US" altLang="en-US" dirty="0"/>
              <a:t>W) address of all 1’s signifies the broadcast address at the link layer of Ethernet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Ethernet NICs can also be configured (through software) with several </a:t>
            </a:r>
            <a:r>
              <a:rPr lang="en-US" altLang="en-US" b="1" i="1" u="sng" dirty="0"/>
              <a:t>Multicast</a:t>
            </a:r>
            <a:r>
              <a:rPr lang="en-US" altLang="en-US" dirty="0"/>
              <a:t> addresses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All Ethernet NICs will accept a packet with either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Individual HW address of NIC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The broadcast address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Any of the configured multicast addresses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Finally, Ethernet NICs can be put into </a:t>
            </a:r>
            <a:r>
              <a:rPr lang="en-US" altLang="en-US" b="1" i="1" u="sng" dirty="0">
                <a:solidFill>
                  <a:srgbClr val="FF6600"/>
                </a:solidFill>
              </a:rPr>
              <a:t>promiscuous</a:t>
            </a:r>
            <a:r>
              <a:rPr lang="en-US" altLang="en-US" dirty="0"/>
              <a:t> mode –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Accept all packets regardless of H</a:t>
            </a:r>
            <a:r>
              <a:rPr lang="en-US" altLang="ko-KR" dirty="0">
                <a:ea typeface="굴림" pitchFamily="50" charset="-128"/>
              </a:rPr>
              <a:t>/</a:t>
            </a:r>
            <a:r>
              <a:rPr lang="en-US" altLang="en-US" dirty="0"/>
              <a:t>W address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Useful for monitoring, “sniffing”, debugging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60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Useful commands (Win2K)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82040"/>
            <a:ext cx="11260183" cy="4800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nbtstat</a:t>
            </a:r>
            <a:r>
              <a:rPr lang="en-US" altLang="en-US" dirty="0"/>
              <a:t> - displays protocol information of NetBIOS over TCP/IP.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hostname - displays the domain name of a system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arp</a:t>
            </a:r>
            <a:r>
              <a:rPr lang="en-US" altLang="en-US" dirty="0"/>
              <a:t> -a - displays the current ARP cache (physical address to IP address mappings)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nbtstat</a:t>
            </a:r>
            <a:r>
              <a:rPr lang="en-US" altLang="en-US" dirty="0"/>
              <a:t> -c - displays the IP address to domain name mappings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tracert</a:t>
            </a:r>
            <a:r>
              <a:rPr lang="en-US" altLang="en-US" dirty="0"/>
              <a:t> - used to discover the path taken to reach a destination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ipconfig - used to display current TCP/IP network configuration parameter values, (ipconfig –all)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netstat</a:t>
            </a:r>
            <a:r>
              <a:rPr lang="en-US" altLang="en-US" dirty="0"/>
              <a:t> - displays protocol statistics and current TCP/IP connections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094100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IP Addresses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An IP Packet can be sent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single workstation (</a:t>
            </a:r>
            <a:r>
              <a:rPr lang="en-US" altLang="en-US" dirty="0">
                <a:solidFill>
                  <a:srgbClr val="FF0000"/>
                </a:solidFill>
              </a:rPr>
              <a:t>unicast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data between pairs of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specific list of workstations (</a:t>
            </a:r>
            <a:r>
              <a:rPr lang="en-US" altLang="en-US" dirty="0">
                <a:solidFill>
                  <a:srgbClr val="FF0000"/>
                </a:solidFill>
              </a:rPr>
              <a:t>multicast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specific groups, but must specify all individual workstations IP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All stations on a network (</a:t>
            </a:r>
            <a:r>
              <a:rPr lang="en-US" altLang="en-US" dirty="0">
                <a:solidFill>
                  <a:srgbClr val="FF0000"/>
                </a:solidFill>
              </a:rPr>
              <a:t>broadcast</a:t>
            </a:r>
            <a:r>
              <a:rPr lang="en-US" altLang="en-US" dirty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Efficient for large (unknown) group – use special broadcast IP address.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IP addresses have a special broadcast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Class .vs. Classless Addressing.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Internet Assigned Numbers Authority (IANA)</a:t>
            </a:r>
          </a:p>
        </p:txBody>
      </p:sp>
    </p:spTree>
    <p:extLst>
      <p:ext uri="{BB962C8B-B14F-4D97-AF65-F5344CB8AC3E}">
        <p14:creationId xmlns:p14="http://schemas.microsoft.com/office/powerpoint/2010/main" val="395444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Special IP Addresses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0968"/>
            <a:ext cx="11141242" cy="540217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b="1" dirty="0"/>
              <a:t>THIS computer</a:t>
            </a:r>
            <a:r>
              <a:rPr lang="en-US" altLang="en-US" sz="2600" dirty="0"/>
              <a:t> - all 0’s--both prefix and suffix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0.0.0.0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dirty="0"/>
              <a:t>THIS network broadcast</a:t>
            </a:r>
            <a:r>
              <a:rPr lang="en-US" altLang="en-US" sz="2600" dirty="0"/>
              <a:t> - all 1’s prefix and suffix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255.255.255.255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dirty="0"/>
              <a:t>remote net broadcast</a:t>
            </a:r>
            <a:r>
              <a:rPr lang="en-US" altLang="en-US" sz="2600" dirty="0"/>
              <a:t> - net prefix all 1’s suffix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Ex: 137.45.192.</a:t>
            </a:r>
            <a:r>
              <a:rPr lang="en-US" altLang="en-US" dirty="0">
                <a:solidFill>
                  <a:srgbClr val="FF0000"/>
                </a:solidFill>
              </a:rPr>
              <a:t>255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i="1" u="sng" dirty="0"/>
              <a:t>Network</a:t>
            </a:r>
            <a:r>
              <a:rPr lang="en-US" altLang="en-US" sz="2600" b="1" dirty="0"/>
              <a:t> address</a:t>
            </a:r>
            <a:r>
              <a:rPr lang="en-US" altLang="en-US" sz="2600" dirty="0"/>
              <a:t> - net prefix all 0’s suffix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137.45.192.</a:t>
            </a:r>
            <a:r>
              <a:rPr lang="en-US" altLang="en-US" dirty="0">
                <a:solidFill>
                  <a:srgbClr val="FF0000"/>
                </a:solidFill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dirty="0"/>
              <a:t>loopback</a:t>
            </a:r>
            <a:r>
              <a:rPr lang="en-US" altLang="en-US" sz="2600" dirty="0"/>
              <a:t> - 127.x.x.x but usually 127.0.0.1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Everything else is a </a:t>
            </a:r>
            <a:r>
              <a:rPr lang="en-US" altLang="en-US" sz="2600" b="1" i="1" u="sng" dirty="0"/>
              <a:t>Host</a:t>
            </a:r>
            <a:r>
              <a:rPr lang="en-US" altLang="en-US" sz="2600" b="1" dirty="0"/>
              <a:t> IP Address</a:t>
            </a:r>
            <a:r>
              <a:rPr lang="en-US" altLang="en-US" sz="2600" dirty="0"/>
              <a:t> like 137.45.192.</a:t>
            </a:r>
            <a:r>
              <a:rPr lang="en-US" altLang="en-US" sz="2600" dirty="0">
                <a:solidFill>
                  <a:srgbClr val="FF0000"/>
                </a:solidFill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313108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284" y="0"/>
            <a:ext cx="11739716" cy="914400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IP Address Ranges, Or “Classes”</a:t>
            </a:r>
          </a:p>
        </p:txBody>
      </p:sp>
      <p:graphicFrame>
        <p:nvGraphicFramePr>
          <p:cNvPr id="53286" name="Group 38">
            <a:extLst>
              <a:ext uri="{FF2B5EF4-FFF2-40B4-BE49-F238E27FC236}">
                <a16:creationId xmlns:a16="http://schemas.microsoft.com/office/drawing/2014/main" id="{B218E569-73DA-4CB1-A4D2-34D6EE5A4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506935"/>
              </p:ext>
            </p:extLst>
          </p:nvPr>
        </p:nvGraphicFramePr>
        <p:xfrm>
          <a:off x="805221" y="1019088"/>
          <a:ext cx="10549716" cy="5729728"/>
        </p:xfrm>
        <a:graphic>
          <a:graphicData uri="http://schemas.openxmlformats.org/drawingml/2006/table">
            <a:tbl>
              <a:tblPr/>
              <a:tblGrid>
                <a:gridCol w="2746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From: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To: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Description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numSquareRound ExtraBold" panose="020B0600000101010101" pitchFamily="34" charset="-127"/>
                        <a:ea typeface="NanumSquareRound ExtraBold" panose="020B0600000101010101" pitchFamily="34" charset="-127"/>
                      </a:endParaRP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126.x.x.x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A license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127.x.x.x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127.x.x.x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Loop back         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128.x.x.x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191.x.x.x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B license   (172.16 thru 31. 0. 0 reserved for private addresses)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192.x.x.x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223.x.x.x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Class C license   (192. 168. x. 0 reserved for private addresses)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224.0.0.0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224.0.0.255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Reserved Link Local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224.0.1.0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238.255.255.255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Globally Scoped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239.0.0.0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239.255.255.255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Multicast:  Limited Scope Addresses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240.x.x.x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255.255.255.254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Experimental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255.255.255.255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 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numSquareRound ExtraBold" panose="020B0600000101010101" pitchFamily="34" charset="-127"/>
                          <a:ea typeface="NanumSquareRound ExtraBold" panose="020B0600000101010101" pitchFamily="34" charset="-127"/>
                        </a:rPr>
                        <a:t>Broadcast</a:t>
                      </a:r>
                    </a:p>
                  </a:txBody>
                  <a:tcPr marT="45700" marB="457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59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IP Format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70075"/>
            <a:ext cx="8229600" cy="42608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7100"/>
              <a:t>137.45.104.172</a:t>
            </a:r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5364" name="Picture 8" descr="C:\Documents and Settings\hlee3\Local Settings\Temporary Internet Files\Content.IE5\8VSJHWCH\MP90040201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77" y="3024924"/>
            <a:ext cx="5452615" cy="3633597"/>
          </a:xfrm>
          <a:prstGeom prst="rect">
            <a:avLst/>
          </a:prstGeom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7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Dotted Decimal vs Binary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7100"/>
              <a:t>137.</a:t>
            </a:r>
            <a:r>
              <a:rPr lang="en-US" altLang="en-US" sz="7100">
                <a:solidFill>
                  <a:srgbClr val="FF0000"/>
                </a:solidFill>
              </a:rPr>
              <a:t>45</a:t>
            </a:r>
            <a:r>
              <a:rPr lang="en-US" altLang="en-US" sz="7100"/>
              <a:t>.104.</a:t>
            </a:r>
            <a:r>
              <a:rPr lang="en-US" altLang="en-US" sz="7100">
                <a:solidFill>
                  <a:srgbClr val="FF0000"/>
                </a:solidFill>
              </a:rPr>
              <a:t>172</a:t>
            </a:r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300" b="1">
                <a:latin typeface="Arial Narrow" panose="020B0606020202030204" pitchFamily="34" charset="0"/>
              </a:rPr>
              <a:t>10001001</a:t>
            </a:r>
            <a:r>
              <a:rPr lang="en-US" altLang="en-US" sz="4300" b="1">
                <a:solidFill>
                  <a:srgbClr val="FF0000"/>
                </a:solidFill>
                <a:latin typeface="Arial Narrow" panose="020B0606020202030204" pitchFamily="34" charset="0"/>
              </a:rPr>
              <a:t>00101101</a:t>
            </a:r>
            <a:r>
              <a:rPr lang="en-US" altLang="en-US" sz="4300" b="1">
                <a:latin typeface="Arial Narrow" panose="020B0606020202030204" pitchFamily="34" charset="0"/>
              </a:rPr>
              <a:t>01101000</a:t>
            </a:r>
            <a:r>
              <a:rPr lang="en-US" altLang="en-US" sz="4300" b="1">
                <a:solidFill>
                  <a:srgbClr val="FF0000"/>
                </a:solidFill>
                <a:latin typeface="Arial Narrow" panose="020B0606020202030204" pitchFamily="34" charset="0"/>
              </a:rPr>
              <a:t>10101100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22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5052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128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052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64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052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32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052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16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5052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052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5052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2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5052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4864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4864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4864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4864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4864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4864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4864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4864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467600" y="1066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128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467600" y="1676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467600" y="22860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7467600" y="28956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7467600" y="35052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467600" y="41148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7467600" y="4724400"/>
            <a:ext cx="9144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7467600" y="5334001"/>
            <a:ext cx="914400" cy="5889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</a:t>
            </a: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7162800" y="5943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7467600" y="6019801"/>
            <a:ext cx="91440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137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4724400" y="10668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4724400" y="16764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4724400" y="22860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724400" y="28956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724400" y="35052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724400" y="41148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4724400" y="47244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4724400" y="53340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X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6705600" y="10668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6705600" y="16764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6705600" y="22860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6705600" y="28956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6705600" y="35052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6705600" y="41148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6705600" y="47244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6705600" y="5334000"/>
            <a:ext cx="477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Conversion Between Decimal &amp; Binary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02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653040-6DA6-404A-878A-9655FCD19C7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fadf15-067a-4e50-a3a9-77b93cbce0b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eb25448-20fa-4ef5-83b3-759cb732ac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2178</Words>
  <Application>Microsoft Office PowerPoint</Application>
  <PresentationFormat>Widescreen</PresentationFormat>
  <Paragraphs>438</Paragraphs>
  <Slides>32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Courier</vt:lpstr>
      <vt:lpstr>굴림</vt:lpstr>
      <vt:lpstr>NanumSquareRound ExtraBold</vt:lpstr>
      <vt:lpstr>TmonMonsori Black</vt:lpstr>
      <vt:lpstr>Arial</vt:lpstr>
      <vt:lpstr>Arial Narrow</vt:lpstr>
      <vt:lpstr>Calibri</vt:lpstr>
      <vt:lpstr>Courier New</vt:lpstr>
      <vt:lpstr>Wingdings</vt:lpstr>
      <vt:lpstr>Office Theme</vt:lpstr>
      <vt:lpstr> Lecture 2-1  IP Addressing &amp; Subnetting</vt:lpstr>
      <vt:lpstr> Lecture 2-1  IP Addressing &amp; Subnetting</vt:lpstr>
      <vt:lpstr>Addressing</vt:lpstr>
      <vt:lpstr>IP Addresses</vt:lpstr>
      <vt:lpstr>Special IP Addresses</vt:lpstr>
      <vt:lpstr>IP Address Ranges, Or “Classes”</vt:lpstr>
      <vt:lpstr>IP Format</vt:lpstr>
      <vt:lpstr>Dotted Decimal vs Binary</vt:lpstr>
      <vt:lpstr>Conversion Between Decimal &amp; Binary</vt:lpstr>
      <vt:lpstr>Conversion Between Decimal &amp; Binary</vt:lpstr>
      <vt:lpstr> Lecture 2-1  IP Addressing &amp; Subnetting</vt:lpstr>
      <vt:lpstr> Lecture 2-1  IP Addressing &amp; Subnetting</vt:lpstr>
      <vt:lpstr>Why Subnets?</vt:lpstr>
      <vt:lpstr>Subnets: A new interpretation</vt:lpstr>
      <vt:lpstr>Class C subnet example</vt:lpstr>
      <vt:lpstr>Sample Question</vt:lpstr>
      <vt:lpstr>Subnet Mask for Class C</vt:lpstr>
      <vt:lpstr>“Anding” a Binary Subnet Mask</vt:lpstr>
      <vt:lpstr>Subnet example</vt:lpstr>
      <vt:lpstr>SubNetwork IDs, Host Ranges &amp; Broadcast Addresses</vt:lpstr>
      <vt:lpstr>Binary for the subnetwork IDs</vt:lpstr>
      <vt:lpstr>Binary for Masks (Old .vs. New)</vt:lpstr>
      <vt:lpstr>Host Ranges</vt:lpstr>
      <vt:lpstr>Binary for Broadcast addresses</vt:lpstr>
      <vt:lpstr>Recap: Network Classes</vt:lpstr>
      <vt:lpstr>Note on Classful vs. Classless </vt:lpstr>
      <vt:lpstr>Impact of CIDR</vt:lpstr>
      <vt:lpstr>Routable and Nonroutable Addresses</vt:lpstr>
      <vt:lpstr>VLSM (Variable Length Subnet Masking)</vt:lpstr>
      <vt:lpstr>VLSM: Sample Question</vt:lpstr>
      <vt:lpstr>H/W (e.g., Ethernet) Addresses</vt:lpstr>
      <vt:lpstr>Useful commands (Win2K)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41</cp:revision>
  <dcterms:created xsi:type="dcterms:W3CDTF">2020-07-03T17:09:21Z</dcterms:created>
  <dcterms:modified xsi:type="dcterms:W3CDTF">2021-09-13T17:40:44Z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