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F6D-905C-4781-B33D-08006938DEC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3334A-27B3-4061-806D-024071B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7C75F4-6C50-471C-92C6-AD268FBA241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827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3A9945-4B37-4296-9689-28D65F376BA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510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Lecture 4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Peer-to-Peer Protocols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and </a:t>
            </a:r>
            <a:r>
              <a:rPr lang="en-US" altLang="en-US" sz="4400" dirty="0"/>
              <a:t>Data Link Layer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510" y="2579786"/>
            <a:ext cx="8752564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ARQ Protocols and Reliable Data Transfer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777253" y="318938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Flow 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3597594"/>
            <a:ext cx="8278762" cy="4643868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44137" y="0"/>
            <a:ext cx="11747863" cy="914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Practice on Slide Window Protocols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44137" y="1121230"/>
            <a:ext cx="11194869" cy="4683125"/>
          </a:xfrm>
        </p:spPr>
        <p:txBody>
          <a:bodyPr/>
          <a:lstStyle/>
          <a:p>
            <a:pPr marL="609600" indent="-609600"/>
            <a:r>
              <a:rPr lang="en-US" altLang="en-US" sz="3200" dirty="0"/>
              <a:t>Draw a series of buffers at a sender and a receiver which illustrates the following (a), (b), (c), and (d).</a:t>
            </a:r>
          </a:p>
          <a:p>
            <a:pPr marL="609600" indent="-609600">
              <a:buNone/>
            </a:pPr>
            <a:r>
              <a:rPr lang="en-US" altLang="en-US" sz="3200" dirty="0"/>
              <a:t>	</a:t>
            </a:r>
            <a:r>
              <a:rPr lang="en-US" altLang="en-US" sz="2400" dirty="0"/>
              <a:t>Suppose that a sliding window of size is has a 3-bit sequence number. Thus, each of them has 8 buffers.</a:t>
            </a:r>
          </a:p>
          <a:p>
            <a:pPr marL="958850" lvl="1" indent="-60960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(a)</a:t>
            </a:r>
            <a:r>
              <a:rPr lang="en-US" altLang="en-US" dirty="0"/>
              <a:t> Initially. The receiver </a:t>
            </a:r>
            <a:r>
              <a:rPr lang="en-US" altLang="en-US" u="sng" dirty="0"/>
              <a:t>knows</a:t>
            </a:r>
            <a:r>
              <a:rPr lang="en-US" altLang="en-US" dirty="0"/>
              <a:t> that the sender will send a data.</a:t>
            </a:r>
          </a:p>
          <a:p>
            <a:pPr marL="958850" lvl="1" indent="-60960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(b)</a:t>
            </a:r>
            <a:r>
              <a:rPr lang="en-US" altLang="en-US" dirty="0"/>
              <a:t> After the first frame has been sent.</a:t>
            </a:r>
          </a:p>
          <a:p>
            <a:pPr marL="958850" lvl="1" indent="-60960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(c)</a:t>
            </a:r>
            <a:r>
              <a:rPr lang="en-US" altLang="en-US" dirty="0"/>
              <a:t> After the first frame has been received &amp; the ACK has been sent by the receiver.</a:t>
            </a:r>
          </a:p>
          <a:p>
            <a:pPr marL="958850" lvl="1" indent="-60960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(d)</a:t>
            </a:r>
            <a:r>
              <a:rPr lang="en-US" altLang="en-US" dirty="0"/>
              <a:t> After the first acknowledgement has been received.</a:t>
            </a:r>
          </a:p>
          <a:p>
            <a:pPr marL="609600" indent="-60960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1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038850" y="5786438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3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Stop-and-Wait Efficiency</a:t>
            </a:r>
          </a:p>
        </p:txBody>
      </p:sp>
      <p:sp>
        <p:nvSpPr>
          <p:cNvPr id="15364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2009775" y="5514975"/>
            <a:ext cx="8324850" cy="1168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500"/>
              <a:t>10000 bit frame @ 1 Mbps takes 10 ms to transmit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If wait for ACK = 1 ms, then efficiency = 10/11= 91%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If wait for ACK = 20 ms, then efficiency =10/30 = 33%</a:t>
            </a:r>
          </a:p>
        </p:txBody>
      </p:sp>
      <p:grpSp>
        <p:nvGrpSpPr>
          <p:cNvPr id="15365" name="Group 38"/>
          <p:cNvGrpSpPr>
            <a:grpSpLocks/>
          </p:cNvGrpSpPr>
          <p:nvPr/>
        </p:nvGrpSpPr>
        <p:grpSpPr bwMode="auto">
          <a:xfrm>
            <a:off x="2179638" y="1195389"/>
            <a:ext cx="7745412" cy="4338637"/>
            <a:chOff x="413" y="753"/>
            <a:chExt cx="4879" cy="2733"/>
          </a:xfrm>
        </p:grpSpPr>
        <p:sp>
          <p:nvSpPr>
            <p:cNvPr id="15366" name="Rectangle 2"/>
            <p:cNvSpPr>
              <a:spLocks noChangeArrowheads="1"/>
            </p:cNvSpPr>
            <p:nvPr/>
          </p:nvSpPr>
          <p:spPr bwMode="auto">
            <a:xfrm>
              <a:off x="1163" y="1987"/>
              <a:ext cx="3825" cy="29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626" y="1637"/>
              <a:ext cx="25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A</a:t>
              </a:r>
            </a:p>
          </p:txBody>
        </p:sp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641" y="2312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B</a:t>
              </a:r>
            </a:p>
          </p:txBody>
        </p:sp>
        <p:grpSp>
          <p:nvGrpSpPr>
            <p:cNvPr id="15369" name="Group 7"/>
            <p:cNvGrpSpPr>
              <a:grpSpLocks/>
            </p:cNvGrpSpPr>
            <p:nvPr/>
          </p:nvGrpSpPr>
          <p:grpSpPr bwMode="auto">
            <a:xfrm>
              <a:off x="1074" y="1730"/>
              <a:ext cx="4059" cy="818"/>
              <a:chOff x="1175" y="1412"/>
              <a:chExt cx="1904" cy="626"/>
            </a:xfrm>
          </p:grpSpPr>
          <p:sp>
            <p:nvSpPr>
              <p:cNvPr id="15386" name="Line 8"/>
              <p:cNvSpPr>
                <a:spLocks noChangeShapeType="1"/>
              </p:cNvSpPr>
              <p:nvPr/>
            </p:nvSpPr>
            <p:spPr bwMode="auto">
              <a:xfrm>
                <a:off x="1175" y="2027"/>
                <a:ext cx="19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9"/>
              <p:cNvSpPr>
                <a:spLocks noChangeShapeType="1"/>
              </p:cNvSpPr>
              <p:nvPr/>
            </p:nvSpPr>
            <p:spPr bwMode="auto">
              <a:xfrm>
                <a:off x="1241" y="1412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Line 10"/>
              <p:cNvSpPr>
                <a:spLocks noChangeShapeType="1"/>
              </p:cNvSpPr>
              <p:nvPr/>
            </p:nvSpPr>
            <p:spPr bwMode="auto">
              <a:xfrm flipV="1">
                <a:off x="2155" y="1422"/>
                <a:ext cx="565" cy="6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11"/>
              <p:cNvSpPr>
                <a:spLocks noChangeShapeType="1"/>
              </p:cNvSpPr>
              <p:nvPr/>
            </p:nvSpPr>
            <p:spPr bwMode="auto">
              <a:xfrm>
                <a:off x="1283" y="1422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12"/>
              <p:cNvSpPr>
                <a:spLocks noChangeShapeType="1"/>
              </p:cNvSpPr>
              <p:nvPr/>
            </p:nvSpPr>
            <p:spPr bwMode="auto">
              <a:xfrm>
                <a:off x="1325" y="1429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Line 13"/>
              <p:cNvSpPr>
                <a:spLocks noChangeShapeType="1"/>
              </p:cNvSpPr>
              <p:nvPr/>
            </p:nvSpPr>
            <p:spPr bwMode="auto">
              <a:xfrm>
                <a:off x="1361" y="1427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Line 14"/>
              <p:cNvSpPr>
                <a:spLocks noChangeShapeType="1"/>
              </p:cNvSpPr>
              <p:nvPr/>
            </p:nvSpPr>
            <p:spPr bwMode="auto">
              <a:xfrm>
                <a:off x="1394" y="1425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Line 15"/>
              <p:cNvSpPr>
                <a:spLocks noChangeShapeType="1"/>
              </p:cNvSpPr>
              <p:nvPr/>
            </p:nvSpPr>
            <p:spPr bwMode="auto">
              <a:xfrm>
                <a:off x="1421" y="1420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Line 16"/>
              <p:cNvSpPr>
                <a:spLocks noChangeShapeType="1"/>
              </p:cNvSpPr>
              <p:nvPr/>
            </p:nvSpPr>
            <p:spPr bwMode="auto">
              <a:xfrm>
                <a:off x="1448" y="1415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Line 17"/>
              <p:cNvSpPr>
                <a:spLocks noChangeShapeType="1"/>
              </p:cNvSpPr>
              <p:nvPr/>
            </p:nvSpPr>
            <p:spPr bwMode="auto">
              <a:xfrm>
                <a:off x="1475" y="1413"/>
                <a:ext cx="546" cy="6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6" name="Line 18"/>
              <p:cNvSpPr>
                <a:spLocks noChangeShapeType="1"/>
              </p:cNvSpPr>
              <p:nvPr/>
            </p:nvSpPr>
            <p:spPr bwMode="auto">
              <a:xfrm flipV="1">
                <a:off x="2179" y="1425"/>
                <a:ext cx="565" cy="6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Line 19"/>
              <p:cNvSpPr>
                <a:spLocks noChangeShapeType="1"/>
              </p:cNvSpPr>
              <p:nvPr/>
            </p:nvSpPr>
            <p:spPr bwMode="auto">
              <a:xfrm>
                <a:off x="1175" y="1415"/>
                <a:ext cx="19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0" name="Line 20"/>
            <p:cNvSpPr>
              <a:spLocks noChangeShapeType="1"/>
            </p:cNvSpPr>
            <p:nvPr/>
          </p:nvSpPr>
          <p:spPr bwMode="auto">
            <a:xfrm>
              <a:off x="1235" y="1361"/>
              <a:ext cx="1" cy="34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Text Box 21"/>
            <p:cNvSpPr txBox="1">
              <a:spLocks noChangeArrowheads="1"/>
            </p:cNvSpPr>
            <p:nvPr/>
          </p:nvSpPr>
          <p:spPr bwMode="auto">
            <a:xfrm>
              <a:off x="435" y="954"/>
              <a:ext cx="11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First frame bit enters channel</a:t>
              </a:r>
            </a:p>
          </p:txBody>
        </p:sp>
        <p:sp>
          <p:nvSpPr>
            <p:cNvPr id="15372" name="Text Box 22"/>
            <p:cNvSpPr txBox="1">
              <a:spLocks noChangeArrowheads="1"/>
            </p:cNvSpPr>
            <p:nvPr/>
          </p:nvSpPr>
          <p:spPr bwMode="auto">
            <a:xfrm>
              <a:off x="1518" y="753"/>
              <a:ext cx="13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Last frame bit enters channel</a:t>
              </a:r>
            </a:p>
          </p:txBody>
        </p:sp>
        <p:sp>
          <p:nvSpPr>
            <p:cNvPr id="15373" name="Line 23"/>
            <p:cNvSpPr>
              <a:spLocks noChangeShapeType="1"/>
            </p:cNvSpPr>
            <p:nvPr/>
          </p:nvSpPr>
          <p:spPr bwMode="auto">
            <a:xfrm flipH="1">
              <a:off x="1717" y="1157"/>
              <a:ext cx="128" cy="55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AutoShape 24"/>
            <p:cNvSpPr>
              <a:spLocks/>
            </p:cNvSpPr>
            <p:nvPr/>
          </p:nvSpPr>
          <p:spPr bwMode="auto">
            <a:xfrm rot="5400000" flipV="1">
              <a:off x="3041" y="304"/>
              <a:ext cx="147" cy="2576"/>
            </a:xfrm>
            <a:prstGeom prst="leftBrace">
              <a:avLst>
                <a:gd name="adj1" fmla="val 1460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375" name="Text Box 25"/>
            <p:cNvSpPr txBox="1">
              <a:spLocks noChangeArrowheads="1"/>
            </p:cNvSpPr>
            <p:nvPr/>
          </p:nvSpPr>
          <p:spPr bwMode="auto">
            <a:xfrm>
              <a:off x="2094" y="1173"/>
              <a:ext cx="218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Channel idle while transmitter waits for ACK</a:t>
              </a:r>
            </a:p>
          </p:txBody>
        </p:sp>
        <p:sp>
          <p:nvSpPr>
            <p:cNvPr id="15376" name="Line 26"/>
            <p:cNvSpPr>
              <a:spLocks noChangeShapeType="1"/>
            </p:cNvSpPr>
            <p:nvPr/>
          </p:nvSpPr>
          <p:spPr bwMode="auto">
            <a:xfrm flipV="1">
              <a:off x="2378" y="2551"/>
              <a:ext cx="501" cy="42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Text Box 27"/>
            <p:cNvSpPr txBox="1">
              <a:spLocks noChangeArrowheads="1"/>
            </p:cNvSpPr>
            <p:nvPr/>
          </p:nvSpPr>
          <p:spPr bwMode="auto">
            <a:xfrm>
              <a:off x="1571" y="2909"/>
              <a:ext cx="107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Last frame bit arrives at receiver</a:t>
              </a:r>
            </a:p>
          </p:txBody>
        </p:sp>
        <p:sp>
          <p:nvSpPr>
            <p:cNvPr id="15378" name="AutoShape 28"/>
            <p:cNvSpPr>
              <a:spLocks/>
            </p:cNvSpPr>
            <p:nvPr/>
          </p:nvSpPr>
          <p:spPr bwMode="auto">
            <a:xfrm rot="-5400000">
              <a:off x="2998" y="2452"/>
              <a:ext cx="78" cy="292"/>
            </a:xfrm>
            <a:prstGeom prst="leftBrace">
              <a:avLst>
                <a:gd name="adj1" fmla="val 3119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379" name="Text Box 29"/>
            <p:cNvSpPr txBox="1">
              <a:spLocks noChangeArrowheads="1"/>
            </p:cNvSpPr>
            <p:nvPr/>
          </p:nvSpPr>
          <p:spPr bwMode="auto">
            <a:xfrm>
              <a:off x="2658" y="2703"/>
              <a:ext cx="1273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Receiver processes frame and 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prepares ACK</a:t>
              </a:r>
            </a:p>
          </p:txBody>
        </p:sp>
        <p:sp>
          <p:nvSpPr>
            <p:cNvPr id="15380" name="Text Box 30"/>
            <p:cNvSpPr txBox="1">
              <a:spLocks noChangeArrowheads="1"/>
            </p:cNvSpPr>
            <p:nvPr/>
          </p:nvSpPr>
          <p:spPr bwMode="auto">
            <a:xfrm>
              <a:off x="4456" y="791"/>
              <a:ext cx="8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 arrives</a:t>
              </a:r>
            </a:p>
          </p:txBody>
        </p:sp>
        <p:sp>
          <p:nvSpPr>
            <p:cNvPr id="15381" name="Line 31"/>
            <p:cNvSpPr>
              <a:spLocks noChangeShapeType="1"/>
            </p:cNvSpPr>
            <p:nvPr/>
          </p:nvSpPr>
          <p:spPr bwMode="auto">
            <a:xfrm flipH="1">
              <a:off x="4444" y="1286"/>
              <a:ext cx="288" cy="42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33"/>
            <p:cNvSpPr>
              <a:spLocks noChangeShapeType="1"/>
            </p:cNvSpPr>
            <p:nvPr/>
          </p:nvSpPr>
          <p:spPr bwMode="auto">
            <a:xfrm flipV="1">
              <a:off x="1082" y="2563"/>
              <a:ext cx="1293" cy="28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Text Box 34"/>
            <p:cNvSpPr txBox="1">
              <a:spLocks noChangeArrowheads="1"/>
            </p:cNvSpPr>
            <p:nvPr/>
          </p:nvSpPr>
          <p:spPr bwMode="auto">
            <a:xfrm>
              <a:off x="413" y="2753"/>
              <a:ext cx="107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First frame bit arrives at receiver</a:t>
              </a:r>
            </a:p>
          </p:txBody>
        </p:sp>
        <p:sp>
          <p:nvSpPr>
            <p:cNvPr id="15384" name="Text Box 36"/>
            <p:cNvSpPr txBox="1">
              <a:spLocks noChangeArrowheads="1"/>
            </p:cNvSpPr>
            <p:nvPr/>
          </p:nvSpPr>
          <p:spPr bwMode="auto">
            <a:xfrm>
              <a:off x="5104" y="154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t</a:t>
              </a:r>
            </a:p>
          </p:txBody>
        </p:sp>
        <p:sp>
          <p:nvSpPr>
            <p:cNvPr id="15385" name="Text Box 37"/>
            <p:cNvSpPr txBox="1">
              <a:spLocks noChangeArrowheads="1"/>
            </p:cNvSpPr>
            <p:nvPr/>
          </p:nvSpPr>
          <p:spPr bwMode="auto">
            <a:xfrm>
              <a:off x="5128" y="2365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52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Applications of Stop-and-Wait ARQ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IBM </a:t>
            </a:r>
            <a:r>
              <a:rPr lang="en-US" altLang="en-US" i="1" smtClean="0"/>
              <a:t>Binary Synchronous Communications protocol</a:t>
            </a:r>
            <a:r>
              <a:rPr lang="en-US" altLang="en-US" smtClean="0"/>
              <a:t> (Bisync):  character-oriented data link control</a:t>
            </a:r>
          </a:p>
          <a:p>
            <a:pPr eaLnBrk="1" hangingPunct="1"/>
            <a:r>
              <a:rPr lang="en-US" altLang="en-US" i="1" smtClean="0"/>
              <a:t>Xmodem</a:t>
            </a:r>
            <a:r>
              <a:rPr lang="en-US" altLang="en-US" smtClean="0"/>
              <a:t>:  modem file transfer protocol</a:t>
            </a:r>
          </a:p>
          <a:p>
            <a:pPr eaLnBrk="1" hangingPunct="1"/>
            <a:r>
              <a:rPr lang="en-US" altLang="en-US" i="1" smtClean="0"/>
              <a:t>Trivial File Transfer Protocol</a:t>
            </a:r>
            <a:r>
              <a:rPr lang="en-US" altLang="en-US" smtClean="0"/>
              <a:t> (RFC 1350):  simple protocol for file transfer over UDP</a:t>
            </a:r>
          </a:p>
        </p:txBody>
      </p:sp>
    </p:spTree>
    <p:extLst>
      <p:ext uri="{BB962C8B-B14F-4D97-AF65-F5344CB8AC3E}">
        <p14:creationId xmlns:p14="http://schemas.microsoft.com/office/powerpoint/2010/main" val="33183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Go-Back-N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Improve Stop-and-Wait by not waiting!</a:t>
            </a:r>
          </a:p>
          <a:p>
            <a:pPr eaLnBrk="1" hangingPunct="1"/>
            <a:r>
              <a:rPr lang="en-US" altLang="en-US" sz="2600" dirty="0"/>
              <a:t>Keep channel busy by continuing to send frames</a:t>
            </a:r>
          </a:p>
          <a:p>
            <a:pPr eaLnBrk="1" hangingPunct="1"/>
            <a:r>
              <a:rPr lang="en-US" altLang="en-US" sz="2600" dirty="0"/>
              <a:t>Allow a window of up to </a:t>
            </a:r>
            <a:r>
              <a:rPr lang="en-US" altLang="en-US" sz="2600" dirty="0" err="1"/>
              <a:t>W</a:t>
            </a:r>
            <a:r>
              <a:rPr lang="en-US" altLang="en-US" sz="2600" baseline="-25000" dirty="0" err="1"/>
              <a:t>s</a:t>
            </a:r>
            <a:r>
              <a:rPr lang="en-US" altLang="en-US" sz="2600" dirty="0"/>
              <a:t> outstanding frames</a:t>
            </a:r>
          </a:p>
          <a:p>
            <a:pPr eaLnBrk="1" hangingPunct="1"/>
            <a:r>
              <a:rPr lang="en-US" altLang="en-US" sz="2600" dirty="0"/>
              <a:t>Use </a:t>
            </a:r>
            <a:r>
              <a:rPr lang="en-US" altLang="en-US" sz="2600" i="1" dirty="0"/>
              <a:t>m</a:t>
            </a:r>
            <a:r>
              <a:rPr lang="en-US" altLang="en-US" sz="2600" dirty="0"/>
              <a:t>-bit sequence numbering</a:t>
            </a:r>
          </a:p>
          <a:p>
            <a:pPr eaLnBrk="1" hangingPunct="1"/>
            <a:r>
              <a:rPr lang="en-US" altLang="en-US" sz="2600" dirty="0"/>
              <a:t>If ACK  for oldest frame arrives before window is exhausted, we can continue transmitting</a:t>
            </a:r>
          </a:p>
          <a:p>
            <a:pPr eaLnBrk="1" hangingPunct="1"/>
            <a:r>
              <a:rPr lang="en-US" altLang="en-US" sz="2600" dirty="0"/>
              <a:t>If window is exhausted, pull back and retransmit all outstanding frames</a:t>
            </a:r>
          </a:p>
          <a:p>
            <a:pPr eaLnBrk="1" hangingPunct="1"/>
            <a:r>
              <a:rPr lang="en-US" altLang="en-US" sz="2600" dirty="0"/>
              <a:t>Alternative:  Use timeout</a:t>
            </a:r>
          </a:p>
        </p:txBody>
      </p:sp>
    </p:spTree>
    <p:extLst>
      <p:ext uri="{BB962C8B-B14F-4D97-AF65-F5344CB8AC3E}">
        <p14:creationId xmlns:p14="http://schemas.microsoft.com/office/powerpoint/2010/main" val="13280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2247900" y="51625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0" y="5514975"/>
            <a:ext cx="9194800" cy="723900"/>
          </a:xfrm>
          <a:noFill/>
        </p:spPr>
        <p:txBody>
          <a:bodyPr vert="horz" lIns="90488" tIns="44450" rIns="90488" bIns="44450" rtlCol="0">
            <a:normAutofit fontScale="70000" lnSpcReduction="20000"/>
          </a:bodyPr>
          <a:lstStyle/>
          <a:p>
            <a:pPr marL="742950" lvl="1" indent="-285750">
              <a:tabLst>
                <a:tab pos="2000250" algn="l"/>
              </a:tabLst>
            </a:pPr>
            <a:r>
              <a:rPr lang="en-US" altLang="en-US" sz="2000"/>
              <a:t>Frame transmission are </a:t>
            </a:r>
            <a:r>
              <a:rPr lang="en-US" altLang="en-US" sz="2000" i="1"/>
              <a:t>pipelined </a:t>
            </a:r>
            <a:r>
              <a:rPr lang="en-US" altLang="en-US" sz="2000"/>
              <a:t>to keep the channel busy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2000"/>
              <a:t>Frame with errors and subsequent out-of-sequence frames are ignored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2000"/>
              <a:t>Transmitter is forced to go back when window of 4 is exhausted</a:t>
            </a:r>
          </a:p>
        </p:txBody>
      </p:sp>
      <p:sp>
        <p:nvSpPr>
          <p:cNvPr id="19460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Go-Back-N ARQ</a:t>
            </a:r>
          </a:p>
        </p:txBody>
      </p:sp>
      <p:grpSp>
        <p:nvGrpSpPr>
          <p:cNvPr id="19461" name="Group 71"/>
          <p:cNvGrpSpPr>
            <a:grpSpLocks/>
          </p:cNvGrpSpPr>
          <p:nvPr/>
        </p:nvGrpSpPr>
        <p:grpSpPr bwMode="auto">
          <a:xfrm>
            <a:off x="1797051" y="1450975"/>
            <a:ext cx="8558213" cy="3937000"/>
            <a:chOff x="172" y="914"/>
            <a:chExt cx="5391" cy="2480"/>
          </a:xfrm>
        </p:grpSpPr>
        <p:sp>
          <p:nvSpPr>
            <p:cNvPr id="19462" name="Rectangle 65"/>
            <p:cNvSpPr>
              <a:spLocks noChangeArrowheads="1"/>
            </p:cNvSpPr>
            <p:nvPr/>
          </p:nvSpPr>
          <p:spPr bwMode="auto">
            <a:xfrm>
              <a:off x="697" y="1905"/>
              <a:ext cx="4307" cy="29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3" name="Line 3"/>
            <p:cNvSpPr>
              <a:spLocks noChangeShapeType="1"/>
            </p:cNvSpPr>
            <p:nvPr/>
          </p:nvSpPr>
          <p:spPr bwMode="auto">
            <a:xfrm>
              <a:off x="511" y="160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4"/>
            <p:cNvSpPr>
              <a:spLocks noChangeShapeType="1"/>
            </p:cNvSpPr>
            <p:nvPr/>
          </p:nvSpPr>
          <p:spPr bwMode="auto">
            <a:xfrm>
              <a:off x="483" y="2496"/>
              <a:ext cx="5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5"/>
            <p:cNvSpPr>
              <a:spLocks noChangeArrowheads="1"/>
            </p:cNvSpPr>
            <p:nvPr/>
          </p:nvSpPr>
          <p:spPr bwMode="auto">
            <a:xfrm>
              <a:off x="174" y="1475"/>
              <a:ext cx="3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 A</a:t>
              </a:r>
            </a:p>
          </p:txBody>
        </p:sp>
        <p:sp>
          <p:nvSpPr>
            <p:cNvPr id="19466" name="Rectangle 6"/>
            <p:cNvSpPr>
              <a:spLocks noChangeArrowheads="1"/>
            </p:cNvSpPr>
            <p:nvPr/>
          </p:nvSpPr>
          <p:spPr bwMode="auto">
            <a:xfrm>
              <a:off x="172" y="2303"/>
              <a:ext cx="3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 B</a:t>
              </a:r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872" y="1618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Rectangle 8"/>
            <p:cNvSpPr>
              <a:spLocks noChangeArrowheads="1"/>
            </p:cNvSpPr>
            <p:nvPr/>
          </p:nvSpPr>
          <p:spPr bwMode="auto">
            <a:xfrm>
              <a:off x="741" y="1240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0</a:t>
              </a:r>
            </a:p>
          </p:txBody>
        </p:sp>
        <p:sp>
          <p:nvSpPr>
            <p:cNvPr id="19469" name="Rectangle 9"/>
            <p:cNvSpPr>
              <a:spLocks noChangeArrowheads="1"/>
            </p:cNvSpPr>
            <p:nvPr/>
          </p:nvSpPr>
          <p:spPr bwMode="auto">
            <a:xfrm>
              <a:off x="5033" y="1219"/>
              <a:ext cx="53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19470" name="Rectangle 12"/>
            <p:cNvSpPr>
              <a:spLocks noChangeArrowheads="1"/>
            </p:cNvSpPr>
            <p:nvPr/>
          </p:nvSpPr>
          <p:spPr bwMode="auto">
            <a:xfrm>
              <a:off x="1013" y="1256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1</a:t>
              </a:r>
            </a:p>
          </p:txBody>
        </p: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>
              <a:off x="1112" y="1610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1253" y="1256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2</a:t>
              </a:r>
            </a:p>
          </p:txBody>
        </p:sp>
        <p:sp>
          <p:nvSpPr>
            <p:cNvPr id="19473" name="Line 15"/>
            <p:cNvSpPr>
              <a:spLocks noChangeShapeType="1"/>
            </p:cNvSpPr>
            <p:nvPr/>
          </p:nvSpPr>
          <p:spPr bwMode="auto">
            <a:xfrm>
              <a:off x="1360" y="1602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Rectangle 16"/>
            <p:cNvSpPr>
              <a:spLocks noChangeArrowheads="1"/>
            </p:cNvSpPr>
            <p:nvPr/>
          </p:nvSpPr>
          <p:spPr bwMode="auto">
            <a:xfrm>
              <a:off x="1493" y="1264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3</a:t>
              </a:r>
            </a:p>
          </p:txBody>
        </p:sp>
        <p:sp>
          <p:nvSpPr>
            <p:cNvPr id="19475" name="Line 17"/>
            <p:cNvSpPr>
              <a:spLocks noChangeShapeType="1"/>
            </p:cNvSpPr>
            <p:nvPr/>
          </p:nvSpPr>
          <p:spPr bwMode="auto">
            <a:xfrm>
              <a:off x="1904" y="1626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18"/>
            <p:cNvSpPr>
              <a:spLocks noChangeArrowheads="1"/>
            </p:cNvSpPr>
            <p:nvPr/>
          </p:nvSpPr>
          <p:spPr bwMode="auto">
            <a:xfrm>
              <a:off x="1757" y="1264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4</a:t>
              </a:r>
            </a:p>
          </p:txBody>
        </p:sp>
        <p:grpSp>
          <p:nvGrpSpPr>
            <p:cNvPr id="19477" name="Group 19"/>
            <p:cNvGrpSpPr>
              <a:grpSpLocks/>
            </p:cNvGrpSpPr>
            <p:nvPr/>
          </p:nvGrpSpPr>
          <p:grpSpPr bwMode="auto">
            <a:xfrm>
              <a:off x="1624" y="1618"/>
              <a:ext cx="392" cy="698"/>
              <a:chOff x="1584" y="1498"/>
              <a:chExt cx="392" cy="698"/>
            </a:xfrm>
          </p:grpSpPr>
          <p:sp>
            <p:nvSpPr>
              <p:cNvPr id="19520" name="Line 20"/>
              <p:cNvSpPr>
                <a:spLocks noChangeShapeType="1"/>
              </p:cNvSpPr>
              <p:nvPr/>
            </p:nvSpPr>
            <p:spPr bwMode="auto">
              <a:xfrm>
                <a:off x="1584" y="1498"/>
                <a:ext cx="392" cy="63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1" name="Line 21"/>
              <p:cNvSpPr>
                <a:spLocks noChangeShapeType="1"/>
              </p:cNvSpPr>
              <p:nvPr/>
            </p:nvSpPr>
            <p:spPr bwMode="auto">
              <a:xfrm flipH="1">
                <a:off x="1876" y="2148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2176" y="1626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2416" y="1618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2752" y="1626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1997" y="1264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5</a:t>
              </a:r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251" y="1288"/>
              <a:ext cx="31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6</a:t>
              </a:r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2571" y="1280"/>
              <a:ext cx="31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3</a:t>
              </a: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V="1">
              <a:off x="1428" y="1620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V="1">
              <a:off x="1684" y="1628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V="1">
              <a:off x="1932" y="1620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1335" y="2542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ACK1</a:t>
              </a: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flipV="1">
              <a:off x="2380" y="2794"/>
              <a:ext cx="8" cy="34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34"/>
            <p:cNvSpPr>
              <a:spLocks noChangeArrowheads="1"/>
            </p:cNvSpPr>
            <p:nvPr/>
          </p:nvSpPr>
          <p:spPr bwMode="auto">
            <a:xfrm>
              <a:off x="2255" y="2541"/>
              <a:ext cx="97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out of sequence frames</a:t>
              </a:r>
            </a:p>
          </p:txBody>
        </p:sp>
        <p:sp>
          <p:nvSpPr>
            <p:cNvPr id="19490" name="Rectangle 35"/>
            <p:cNvSpPr>
              <a:spLocks noChangeArrowheads="1"/>
            </p:cNvSpPr>
            <p:nvPr/>
          </p:nvSpPr>
          <p:spPr bwMode="auto">
            <a:xfrm>
              <a:off x="679" y="930"/>
              <a:ext cx="9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Go-Back-4:</a:t>
              </a:r>
            </a:p>
          </p:txBody>
        </p:sp>
        <p:sp>
          <p:nvSpPr>
            <p:cNvPr id="19491" name="Line 36"/>
            <p:cNvSpPr>
              <a:spLocks noChangeShapeType="1"/>
            </p:cNvSpPr>
            <p:nvPr/>
          </p:nvSpPr>
          <p:spPr bwMode="auto">
            <a:xfrm>
              <a:off x="2576" y="1148"/>
              <a:ext cx="0" cy="4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37"/>
            <p:cNvSpPr>
              <a:spLocks noChangeArrowheads="1"/>
            </p:cNvSpPr>
            <p:nvPr/>
          </p:nvSpPr>
          <p:spPr bwMode="auto">
            <a:xfrm>
              <a:off x="2103" y="914"/>
              <a:ext cx="26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 frames are outstanding; so go back 4</a:t>
              </a:r>
            </a:p>
          </p:txBody>
        </p:sp>
        <p:sp>
          <p:nvSpPr>
            <p:cNvPr id="19493" name="Line 38"/>
            <p:cNvSpPr>
              <a:spLocks noChangeShapeType="1"/>
            </p:cNvSpPr>
            <p:nvPr/>
          </p:nvSpPr>
          <p:spPr bwMode="auto">
            <a:xfrm>
              <a:off x="2992" y="1610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Line 39"/>
            <p:cNvSpPr>
              <a:spLocks noChangeShapeType="1"/>
            </p:cNvSpPr>
            <p:nvPr/>
          </p:nvSpPr>
          <p:spPr bwMode="auto">
            <a:xfrm>
              <a:off x="3264" y="1610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40"/>
            <p:cNvSpPr>
              <a:spLocks noChangeShapeType="1"/>
            </p:cNvSpPr>
            <p:nvPr/>
          </p:nvSpPr>
          <p:spPr bwMode="auto">
            <a:xfrm>
              <a:off x="3504" y="1602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41"/>
            <p:cNvSpPr>
              <a:spLocks noChangeArrowheads="1"/>
            </p:cNvSpPr>
            <p:nvPr/>
          </p:nvSpPr>
          <p:spPr bwMode="auto">
            <a:xfrm>
              <a:off x="3101" y="1280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5</a:t>
              </a:r>
            </a:p>
          </p:txBody>
        </p:sp>
        <p:sp>
          <p:nvSpPr>
            <p:cNvPr id="19497" name="Rectangle 42"/>
            <p:cNvSpPr>
              <a:spLocks noChangeArrowheads="1"/>
            </p:cNvSpPr>
            <p:nvPr/>
          </p:nvSpPr>
          <p:spPr bwMode="auto">
            <a:xfrm>
              <a:off x="3331" y="1288"/>
              <a:ext cx="31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6</a:t>
              </a:r>
            </a:p>
          </p:txBody>
        </p:sp>
        <p:sp>
          <p:nvSpPr>
            <p:cNvPr id="19498" name="Rectangle 43"/>
            <p:cNvSpPr>
              <a:spLocks noChangeArrowheads="1"/>
            </p:cNvSpPr>
            <p:nvPr/>
          </p:nvSpPr>
          <p:spPr bwMode="auto">
            <a:xfrm>
              <a:off x="2848" y="1280"/>
              <a:ext cx="25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4</a:t>
              </a:r>
            </a:p>
          </p:txBody>
        </p:sp>
        <p:sp>
          <p:nvSpPr>
            <p:cNvPr id="19499" name="Line 44"/>
            <p:cNvSpPr>
              <a:spLocks noChangeShapeType="1"/>
            </p:cNvSpPr>
            <p:nvPr/>
          </p:nvSpPr>
          <p:spPr bwMode="auto">
            <a:xfrm flipV="1">
              <a:off x="3332" y="1604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45"/>
            <p:cNvSpPr>
              <a:spLocks noChangeShapeType="1"/>
            </p:cNvSpPr>
            <p:nvPr/>
          </p:nvSpPr>
          <p:spPr bwMode="auto">
            <a:xfrm flipV="1">
              <a:off x="3580" y="1604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46"/>
            <p:cNvSpPr>
              <a:spLocks noChangeShapeType="1"/>
            </p:cNvSpPr>
            <p:nvPr/>
          </p:nvSpPr>
          <p:spPr bwMode="auto">
            <a:xfrm flipV="1">
              <a:off x="3852" y="1620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47"/>
            <p:cNvSpPr>
              <a:spLocks noChangeShapeType="1"/>
            </p:cNvSpPr>
            <p:nvPr/>
          </p:nvSpPr>
          <p:spPr bwMode="auto">
            <a:xfrm flipV="1">
              <a:off x="4076" y="1620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48"/>
            <p:cNvSpPr>
              <a:spLocks noChangeShapeType="1"/>
            </p:cNvSpPr>
            <p:nvPr/>
          </p:nvSpPr>
          <p:spPr bwMode="auto">
            <a:xfrm flipV="1">
              <a:off x="4300" y="1620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49"/>
            <p:cNvSpPr>
              <a:spLocks noChangeShapeType="1"/>
            </p:cNvSpPr>
            <p:nvPr/>
          </p:nvSpPr>
          <p:spPr bwMode="auto">
            <a:xfrm flipV="1">
              <a:off x="4540" y="1636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50"/>
            <p:cNvSpPr>
              <a:spLocks noChangeShapeType="1"/>
            </p:cNvSpPr>
            <p:nvPr/>
          </p:nvSpPr>
          <p:spPr bwMode="auto">
            <a:xfrm>
              <a:off x="3752" y="1618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51"/>
            <p:cNvSpPr>
              <a:spLocks noChangeShapeType="1"/>
            </p:cNvSpPr>
            <p:nvPr/>
          </p:nvSpPr>
          <p:spPr bwMode="auto">
            <a:xfrm>
              <a:off x="4000" y="1626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52"/>
            <p:cNvSpPr>
              <a:spLocks noChangeShapeType="1"/>
            </p:cNvSpPr>
            <p:nvPr/>
          </p:nvSpPr>
          <p:spPr bwMode="auto">
            <a:xfrm>
              <a:off x="4232" y="1618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Rectangle 53"/>
            <p:cNvSpPr>
              <a:spLocks noChangeArrowheads="1"/>
            </p:cNvSpPr>
            <p:nvPr/>
          </p:nvSpPr>
          <p:spPr bwMode="auto">
            <a:xfrm>
              <a:off x="3595" y="1296"/>
              <a:ext cx="31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7</a:t>
              </a:r>
            </a:p>
          </p:txBody>
        </p:sp>
        <p:sp>
          <p:nvSpPr>
            <p:cNvPr id="19509" name="Rectangle 54"/>
            <p:cNvSpPr>
              <a:spLocks noChangeArrowheads="1"/>
            </p:cNvSpPr>
            <p:nvPr/>
          </p:nvSpPr>
          <p:spPr bwMode="auto">
            <a:xfrm>
              <a:off x="3827" y="1296"/>
              <a:ext cx="31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8</a:t>
              </a:r>
            </a:p>
          </p:txBody>
        </p:sp>
        <p:sp>
          <p:nvSpPr>
            <p:cNvPr id="19510" name="Rectangle 55"/>
            <p:cNvSpPr>
              <a:spLocks noChangeArrowheads="1"/>
            </p:cNvSpPr>
            <p:nvPr/>
          </p:nvSpPr>
          <p:spPr bwMode="auto">
            <a:xfrm>
              <a:off x="4075" y="1296"/>
              <a:ext cx="31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9</a:t>
              </a:r>
            </a:p>
          </p:txBody>
        </p:sp>
        <p:sp>
          <p:nvSpPr>
            <p:cNvPr id="19511" name="Rectangle 56"/>
            <p:cNvSpPr>
              <a:spLocks noChangeArrowheads="1"/>
            </p:cNvSpPr>
            <p:nvPr/>
          </p:nvSpPr>
          <p:spPr bwMode="auto">
            <a:xfrm>
              <a:off x="1583" y="2550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ACK2</a:t>
              </a:r>
            </a:p>
          </p:txBody>
        </p:sp>
        <p:sp>
          <p:nvSpPr>
            <p:cNvPr id="19512" name="Rectangle 57"/>
            <p:cNvSpPr>
              <a:spLocks noChangeArrowheads="1"/>
            </p:cNvSpPr>
            <p:nvPr/>
          </p:nvSpPr>
          <p:spPr bwMode="auto">
            <a:xfrm>
              <a:off x="1831" y="2558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ACK3</a:t>
              </a:r>
            </a:p>
          </p:txBody>
        </p:sp>
        <p:sp>
          <p:nvSpPr>
            <p:cNvPr id="19513" name="Rectangle 58"/>
            <p:cNvSpPr>
              <a:spLocks noChangeArrowheads="1"/>
            </p:cNvSpPr>
            <p:nvPr/>
          </p:nvSpPr>
          <p:spPr bwMode="auto">
            <a:xfrm>
              <a:off x="3247" y="2550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ACK4</a:t>
              </a:r>
            </a:p>
          </p:txBody>
        </p:sp>
        <p:sp>
          <p:nvSpPr>
            <p:cNvPr id="19514" name="Rectangle 59"/>
            <p:cNvSpPr>
              <a:spLocks noChangeArrowheads="1"/>
            </p:cNvSpPr>
            <p:nvPr/>
          </p:nvSpPr>
          <p:spPr bwMode="auto">
            <a:xfrm>
              <a:off x="3495" y="2550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ACK5</a:t>
              </a:r>
            </a:p>
          </p:txBody>
        </p:sp>
        <p:sp>
          <p:nvSpPr>
            <p:cNvPr id="19515" name="Rectangle 60"/>
            <p:cNvSpPr>
              <a:spLocks noChangeArrowheads="1"/>
            </p:cNvSpPr>
            <p:nvPr/>
          </p:nvSpPr>
          <p:spPr bwMode="auto">
            <a:xfrm>
              <a:off x="3735" y="2566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ACK6</a:t>
              </a:r>
            </a:p>
          </p:txBody>
        </p:sp>
        <p:sp>
          <p:nvSpPr>
            <p:cNvPr id="19516" name="Rectangle 61"/>
            <p:cNvSpPr>
              <a:spLocks noChangeArrowheads="1"/>
            </p:cNvSpPr>
            <p:nvPr/>
          </p:nvSpPr>
          <p:spPr bwMode="auto">
            <a:xfrm>
              <a:off x="3991" y="2558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ACK7</a:t>
              </a:r>
            </a:p>
          </p:txBody>
        </p:sp>
        <p:sp>
          <p:nvSpPr>
            <p:cNvPr id="19517" name="Rectangle 62"/>
            <p:cNvSpPr>
              <a:spLocks noChangeArrowheads="1"/>
            </p:cNvSpPr>
            <p:nvPr/>
          </p:nvSpPr>
          <p:spPr bwMode="auto">
            <a:xfrm>
              <a:off x="4239" y="2574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ACK8</a:t>
              </a:r>
            </a:p>
          </p:txBody>
        </p:sp>
        <p:sp>
          <p:nvSpPr>
            <p:cNvPr id="19518" name="Rectangle 63"/>
            <p:cNvSpPr>
              <a:spLocks noChangeArrowheads="1"/>
            </p:cNvSpPr>
            <p:nvPr/>
          </p:nvSpPr>
          <p:spPr bwMode="auto">
            <a:xfrm>
              <a:off x="4487" y="2566"/>
              <a:ext cx="13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ACK9</a:t>
              </a:r>
            </a:p>
          </p:txBody>
        </p:sp>
        <p:sp>
          <p:nvSpPr>
            <p:cNvPr id="19519" name="Text Box 68"/>
            <p:cNvSpPr txBox="1">
              <a:spLocks noChangeArrowheads="1"/>
            </p:cNvSpPr>
            <p:nvPr/>
          </p:nvSpPr>
          <p:spPr bwMode="auto">
            <a:xfrm>
              <a:off x="239" y="3161"/>
              <a:ext cx="5111" cy="233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</a:t>
              </a:r>
              <a:r>
                <a:rPr lang="en-US" altLang="en-US" sz="1800" baseline="-25000"/>
                <a:t>next      </a:t>
              </a:r>
              <a:r>
                <a:rPr lang="en-US" altLang="en-US" sz="1800"/>
                <a:t>0              1    2    3         3                      4    5    6    7    8     9                  </a:t>
              </a:r>
              <a:endParaRPr lang="en-US" altLang="en-US" sz="180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2680986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Go-Back-N with Timeout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with Go-Back-N as presented:</a:t>
            </a:r>
          </a:p>
          <a:p>
            <a:pPr lvl="1" eaLnBrk="1" hangingPunct="1"/>
            <a:r>
              <a:rPr lang="en-US" altLang="en-US" smtClean="0"/>
              <a:t>If frame is lost and source does not have frame to send, then window will not be exhausted and recovery will not commence</a:t>
            </a:r>
          </a:p>
          <a:p>
            <a:pPr eaLnBrk="1" hangingPunct="1"/>
            <a:r>
              <a:rPr lang="en-US" altLang="en-US" smtClean="0"/>
              <a:t>Use a timeout with each frame</a:t>
            </a:r>
          </a:p>
          <a:p>
            <a:pPr lvl="1" eaLnBrk="1" hangingPunct="1"/>
            <a:r>
              <a:rPr lang="en-US" altLang="en-US" smtClean="0"/>
              <a:t>When timeout expires, resend all outstanding frames</a:t>
            </a:r>
          </a:p>
        </p:txBody>
      </p:sp>
    </p:spTree>
    <p:extLst>
      <p:ext uri="{BB962C8B-B14F-4D97-AF65-F5344CB8AC3E}">
        <p14:creationId xmlns:p14="http://schemas.microsoft.com/office/powerpoint/2010/main" val="193764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Applications of Go-Back-N ARQ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45029"/>
            <a:ext cx="11734801" cy="5131934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HDLC</a:t>
            </a:r>
            <a:r>
              <a:rPr lang="en-US" altLang="en-US" dirty="0" smtClean="0"/>
              <a:t> (High-Level Data Link Control):  bit-oriented data link control</a:t>
            </a:r>
          </a:p>
          <a:p>
            <a:pPr eaLnBrk="1" hangingPunct="1"/>
            <a:r>
              <a:rPr lang="en-US" altLang="en-US" i="1" dirty="0" smtClean="0"/>
              <a:t>V.42 modem</a:t>
            </a:r>
            <a:r>
              <a:rPr lang="en-US" altLang="en-US" dirty="0" smtClean="0"/>
              <a:t>:  error control over telephone modem links</a:t>
            </a:r>
          </a:p>
        </p:txBody>
      </p:sp>
    </p:spTree>
    <p:extLst>
      <p:ext uri="{BB962C8B-B14F-4D97-AF65-F5344CB8AC3E}">
        <p14:creationId xmlns:p14="http://schemas.microsoft.com/office/powerpoint/2010/main" val="16706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Selective Repeat ARQ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25732"/>
            <a:ext cx="11194869" cy="46831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/>
              <a:t>Go-Back-N ARQ inefficient because </a:t>
            </a:r>
            <a:r>
              <a:rPr lang="en-US" altLang="en-US" sz="2600" i="1" dirty="0"/>
              <a:t>multiple</a:t>
            </a:r>
            <a:r>
              <a:rPr lang="en-US" altLang="en-US" sz="2600" dirty="0"/>
              <a:t> frames are resent when errors or losses occur</a:t>
            </a:r>
          </a:p>
          <a:p>
            <a:pPr eaLnBrk="1" hangingPunct="1"/>
            <a:r>
              <a:rPr lang="en-US" altLang="en-US" sz="2600" dirty="0"/>
              <a:t>Selective Repeat retransmits </a:t>
            </a:r>
            <a:r>
              <a:rPr lang="en-US" altLang="en-US" sz="2600" i="1" dirty="0"/>
              <a:t>only an individual frame</a:t>
            </a:r>
            <a:endParaRPr lang="en-US" altLang="en-US" sz="2600" dirty="0"/>
          </a:p>
          <a:p>
            <a:pPr lvl="1" eaLnBrk="1" hangingPunct="1"/>
            <a:r>
              <a:rPr lang="en-US" altLang="en-US" sz="2200" dirty="0"/>
              <a:t>Timeout causes individual corresponding frame to be resent</a:t>
            </a:r>
          </a:p>
          <a:p>
            <a:pPr lvl="1" eaLnBrk="1" hangingPunct="1"/>
            <a:r>
              <a:rPr lang="en-US" altLang="en-US" sz="2200" dirty="0"/>
              <a:t>NAK causes retransmission of oldest un-</a:t>
            </a:r>
            <a:r>
              <a:rPr lang="en-US" altLang="en-US" sz="2200" dirty="0" err="1"/>
              <a:t>acked</a:t>
            </a:r>
            <a:r>
              <a:rPr lang="en-US" altLang="en-US" sz="2200" dirty="0"/>
              <a:t> frame</a:t>
            </a:r>
          </a:p>
          <a:p>
            <a:pPr eaLnBrk="1" hangingPunct="1"/>
            <a:r>
              <a:rPr lang="en-US" altLang="en-US" sz="2600" dirty="0"/>
              <a:t>Receiver maintains a </a:t>
            </a:r>
            <a:r>
              <a:rPr lang="en-US" altLang="en-US" sz="2600" i="1" dirty="0"/>
              <a:t>receive window</a:t>
            </a:r>
            <a:r>
              <a:rPr lang="en-US" altLang="en-US" sz="2600" dirty="0"/>
              <a:t> of sequence numbers that can be accepted</a:t>
            </a:r>
          </a:p>
          <a:p>
            <a:pPr lvl="1" eaLnBrk="1" hangingPunct="1"/>
            <a:r>
              <a:rPr lang="en-US" altLang="en-US" sz="2200" dirty="0"/>
              <a:t>Error-free, but out-of-sequence frames with sequence numbers within the receive window are buffered </a:t>
            </a:r>
          </a:p>
          <a:p>
            <a:pPr lvl="1" eaLnBrk="1" hangingPunct="1"/>
            <a:r>
              <a:rPr lang="en-US" altLang="en-US" sz="2200" dirty="0"/>
              <a:t>Arrival of frame with </a:t>
            </a:r>
            <a:r>
              <a:rPr lang="en-US" altLang="en-US" sz="2200" dirty="0" err="1"/>
              <a:t>R</a:t>
            </a:r>
            <a:r>
              <a:rPr lang="en-US" altLang="en-US" sz="2200" baseline="-25000" dirty="0" err="1"/>
              <a:t>next</a:t>
            </a:r>
            <a:r>
              <a:rPr lang="en-US" altLang="en-US" sz="2200" dirty="0"/>
              <a:t> causes window to slide forward by 1 or more </a:t>
            </a:r>
            <a:endParaRPr lang="en-US" alt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35386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30"/>
          <p:cNvGrpSpPr>
            <a:grpSpLocks/>
          </p:cNvGrpSpPr>
          <p:nvPr/>
        </p:nvGrpSpPr>
        <p:grpSpPr bwMode="auto">
          <a:xfrm>
            <a:off x="1809751" y="1981201"/>
            <a:ext cx="8501063" cy="3617913"/>
            <a:chOff x="180" y="1248"/>
            <a:chExt cx="5355" cy="2279"/>
          </a:xfrm>
        </p:grpSpPr>
        <p:sp>
          <p:nvSpPr>
            <p:cNvPr id="23556" name="Rectangle 66"/>
            <p:cNvSpPr>
              <a:spLocks noChangeArrowheads="1"/>
            </p:cNvSpPr>
            <p:nvPr/>
          </p:nvSpPr>
          <p:spPr bwMode="auto">
            <a:xfrm>
              <a:off x="583" y="1963"/>
              <a:ext cx="4817" cy="29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57" name="Line 67"/>
            <p:cNvSpPr>
              <a:spLocks noChangeShapeType="1"/>
            </p:cNvSpPr>
            <p:nvPr/>
          </p:nvSpPr>
          <p:spPr bwMode="auto">
            <a:xfrm>
              <a:off x="519" y="1656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68"/>
            <p:cNvSpPr>
              <a:spLocks noChangeShapeType="1"/>
            </p:cNvSpPr>
            <p:nvPr/>
          </p:nvSpPr>
          <p:spPr bwMode="auto">
            <a:xfrm>
              <a:off x="491" y="2552"/>
              <a:ext cx="5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Rectangle 69"/>
            <p:cNvSpPr>
              <a:spLocks noChangeArrowheads="1"/>
            </p:cNvSpPr>
            <p:nvPr/>
          </p:nvSpPr>
          <p:spPr bwMode="auto">
            <a:xfrm>
              <a:off x="182" y="1531"/>
              <a:ext cx="31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A</a:t>
              </a:r>
            </a:p>
          </p:txBody>
        </p:sp>
        <p:sp>
          <p:nvSpPr>
            <p:cNvPr id="23560" name="Rectangle 70"/>
            <p:cNvSpPr>
              <a:spLocks noChangeArrowheads="1"/>
            </p:cNvSpPr>
            <p:nvPr/>
          </p:nvSpPr>
          <p:spPr bwMode="auto">
            <a:xfrm>
              <a:off x="180" y="2359"/>
              <a:ext cx="31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B</a:t>
              </a:r>
            </a:p>
          </p:txBody>
        </p:sp>
        <p:sp>
          <p:nvSpPr>
            <p:cNvPr id="23561" name="Line 71"/>
            <p:cNvSpPr>
              <a:spLocks noChangeShapeType="1"/>
            </p:cNvSpPr>
            <p:nvPr/>
          </p:nvSpPr>
          <p:spPr bwMode="auto">
            <a:xfrm>
              <a:off x="880" y="1674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Rectangle 72"/>
            <p:cNvSpPr>
              <a:spLocks noChangeArrowheads="1"/>
            </p:cNvSpPr>
            <p:nvPr/>
          </p:nvSpPr>
          <p:spPr bwMode="auto">
            <a:xfrm>
              <a:off x="771" y="1256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23563" name="Rectangle 73"/>
            <p:cNvSpPr>
              <a:spLocks noChangeArrowheads="1"/>
            </p:cNvSpPr>
            <p:nvPr/>
          </p:nvSpPr>
          <p:spPr bwMode="auto">
            <a:xfrm>
              <a:off x="5041" y="1275"/>
              <a:ext cx="49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</a:t>
              </a:r>
            </a:p>
          </p:txBody>
        </p:sp>
        <p:sp>
          <p:nvSpPr>
            <p:cNvPr id="23564" name="Rectangle 74"/>
            <p:cNvSpPr>
              <a:spLocks noChangeArrowheads="1"/>
            </p:cNvSpPr>
            <p:nvPr/>
          </p:nvSpPr>
          <p:spPr bwMode="auto">
            <a:xfrm>
              <a:off x="1019" y="1248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3565" name="Line 75"/>
            <p:cNvSpPr>
              <a:spLocks noChangeShapeType="1"/>
            </p:cNvSpPr>
            <p:nvPr/>
          </p:nvSpPr>
          <p:spPr bwMode="auto">
            <a:xfrm>
              <a:off x="1120" y="1666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Rectangle 76"/>
            <p:cNvSpPr>
              <a:spLocks noChangeArrowheads="1"/>
            </p:cNvSpPr>
            <p:nvPr/>
          </p:nvSpPr>
          <p:spPr bwMode="auto">
            <a:xfrm>
              <a:off x="1259" y="1248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3567" name="Line 77"/>
            <p:cNvSpPr>
              <a:spLocks noChangeShapeType="1"/>
            </p:cNvSpPr>
            <p:nvPr/>
          </p:nvSpPr>
          <p:spPr bwMode="auto">
            <a:xfrm>
              <a:off x="1630" y="1664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Rectangle 78"/>
            <p:cNvSpPr>
              <a:spLocks noChangeArrowheads="1"/>
            </p:cNvSpPr>
            <p:nvPr/>
          </p:nvSpPr>
          <p:spPr bwMode="auto">
            <a:xfrm>
              <a:off x="1499" y="1256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3569" name="Line 79"/>
            <p:cNvSpPr>
              <a:spLocks noChangeShapeType="1"/>
            </p:cNvSpPr>
            <p:nvPr/>
          </p:nvSpPr>
          <p:spPr bwMode="auto">
            <a:xfrm>
              <a:off x="1912" y="1682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Rectangle 80"/>
            <p:cNvSpPr>
              <a:spLocks noChangeArrowheads="1"/>
            </p:cNvSpPr>
            <p:nvPr/>
          </p:nvSpPr>
          <p:spPr bwMode="auto">
            <a:xfrm>
              <a:off x="1763" y="1256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grpSp>
          <p:nvGrpSpPr>
            <p:cNvPr id="23571" name="Group 81"/>
            <p:cNvGrpSpPr>
              <a:grpSpLocks/>
            </p:cNvGrpSpPr>
            <p:nvPr/>
          </p:nvGrpSpPr>
          <p:grpSpPr bwMode="auto">
            <a:xfrm>
              <a:off x="1396" y="1693"/>
              <a:ext cx="392" cy="698"/>
              <a:chOff x="1348" y="1517"/>
              <a:chExt cx="392" cy="698"/>
            </a:xfrm>
          </p:grpSpPr>
          <p:sp>
            <p:nvSpPr>
              <p:cNvPr id="23614" name="Line 82"/>
              <p:cNvSpPr>
                <a:spLocks noChangeShapeType="1"/>
              </p:cNvSpPr>
              <p:nvPr/>
            </p:nvSpPr>
            <p:spPr bwMode="auto">
              <a:xfrm>
                <a:off x="1348" y="1517"/>
                <a:ext cx="392" cy="63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5" name="Line 83"/>
              <p:cNvSpPr>
                <a:spLocks noChangeShapeType="1"/>
              </p:cNvSpPr>
              <p:nvPr/>
            </p:nvSpPr>
            <p:spPr bwMode="auto">
              <a:xfrm flipH="1">
                <a:off x="1640" y="2167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2" name="Line 84"/>
            <p:cNvSpPr>
              <a:spLocks noChangeShapeType="1"/>
            </p:cNvSpPr>
            <p:nvPr/>
          </p:nvSpPr>
          <p:spPr bwMode="auto">
            <a:xfrm>
              <a:off x="2184" y="1682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85"/>
            <p:cNvSpPr>
              <a:spLocks noChangeShapeType="1"/>
            </p:cNvSpPr>
            <p:nvPr/>
          </p:nvSpPr>
          <p:spPr bwMode="auto">
            <a:xfrm>
              <a:off x="2424" y="1674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86"/>
            <p:cNvSpPr>
              <a:spLocks noChangeShapeType="1"/>
            </p:cNvSpPr>
            <p:nvPr/>
          </p:nvSpPr>
          <p:spPr bwMode="auto">
            <a:xfrm>
              <a:off x="2760" y="1682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Rectangle 87"/>
            <p:cNvSpPr>
              <a:spLocks noChangeArrowheads="1"/>
            </p:cNvSpPr>
            <p:nvPr/>
          </p:nvSpPr>
          <p:spPr bwMode="auto">
            <a:xfrm>
              <a:off x="2003" y="1256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23576" name="Rectangle 88"/>
            <p:cNvSpPr>
              <a:spLocks noChangeArrowheads="1"/>
            </p:cNvSpPr>
            <p:nvPr/>
          </p:nvSpPr>
          <p:spPr bwMode="auto">
            <a:xfrm>
              <a:off x="2259" y="1264"/>
              <a:ext cx="317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23577" name="Rectangle 89"/>
            <p:cNvSpPr>
              <a:spLocks noChangeArrowheads="1"/>
            </p:cNvSpPr>
            <p:nvPr/>
          </p:nvSpPr>
          <p:spPr bwMode="auto">
            <a:xfrm>
              <a:off x="2579" y="1256"/>
              <a:ext cx="317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3578" name="Line 90"/>
            <p:cNvSpPr>
              <a:spLocks noChangeShapeType="1"/>
            </p:cNvSpPr>
            <p:nvPr/>
          </p:nvSpPr>
          <p:spPr bwMode="auto">
            <a:xfrm flipV="1">
              <a:off x="1436" y="1676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91"/>
            <p:cNvSpPr>
              <a:spLocks noChangeShapeType="1"/>
            </p:cNvSpPr>
            <p:nvPr/>
          </p:nvSpPr>
          <p:spPr bwMode="auto">
            <a:xfrm flipV="1">
              <a:off x="1692" y="1684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92"/>
            <p:cNvSpPr>
              <a:spLocks noChangeShapeType="1"/>
            </p:cNvSpPr>
            <p:nvPr/>
          </p:nvSpPr>
          <p:spPr bwMode="auto">
            <a:xfrm flipV="1">
              <a:off x="2196" y="1688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Rectangle 93"/>
            <p:cNvSpPr>
              <a:spLocks noChangeArrowheads="1"/>
            </p:cNvSpPr>
            <p:nvPr/>
          </p:nvSpPr>
          <p:spPr bwMode="auto">
            <a:xfrm>
              <a:off x="1344" y="2609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ACK1</a:t>
              </a:r>
            </a:p>
          </p:txBody>
        </p:sp>
        <p:sp>
          <p:nvSpPr>
            <p:cNvPr id="23582" name="Line 96"/>
            <p:cNvSpPr>
              <a:spLocks noChangeShapeType="1"/>
            </p:cNvSpPr>
            <p:nvPr/>
          </p:nvSpPr>
          <p:spPr bwMode="auto">
            <a:xfrm>
              <a:off x="3000" y="1666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97"/>
            <p:cNvSpPr>
              <a:spLocks noChangeShapeType="1"/>
            </p:cNvSpPr>
            <p:nvPr/>
          </p:nvSpPr>
          <p:spPr bwMode="auto">
            <a:xfrm>
              <a:off x="3272" y="1666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Line 98"/>
            <p:cNvSpPr>
              <a:spLocks noChangeShapeType="1"/>
            </p:cNvSpPr>
            <p:nvPr/>
          </p:nvSpPr>
          <p:spPr bwMode="auto">
            <a:xfrm>
              <a:off x="3512" y="1658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Rectangle 99"/>
            <p:cNvSpPr>
              <a:spLocks noChangeArrowheads="1"/>
            </p:cNvSpPr>
            <p:nvPr/>
          </p:nvSpPr>
          <p:spPr bwMode="auto">
            <a:xfrm>
              <a:off x="3123" y="1256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  <p:sp>
          <p:nvSpPr>
            <p:cNvPr id="23586" name="Rectangle 100"/>
            <p:cNvSpPr>
              <a:spLocks noChangeArrowheads="1"/>
            </p:cNvSpPr>
            <p:nvPr/>
          </p:nvSpPr>
          <p:spPr bwMode="auto">
            <a:xfrm>
              <a:off x="3339" y="1264"/>
              <a:ext cx="317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9</a:t>
              </a:r>
            </a:p>
          </p:txBody>
        </p:sp>
        <p:sp>
          <p:nvSpPr>
            <p:cNvPr id="23587" name="Rectangle 101"/>
            <p:cNvSpPr>
              <a:spLocks noChangeArrowheads="1"/>
            </p:cNvSpPr>
            <p:nvPr/>
          </p:nvSpPr>
          <p:spPr bwMode="auto">
            <a:xfrm>
              <a:off x="2870" y="1256"/>
              <a:ext cx="2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7</a:t>
              </a:r>
            </a:p>
          </p:txBody>
        </p:sp>
        <p:sp>
          <p:nvSpPr>
            <p:cNvPr id="23588" name="Line 102"/>
            <p:cNvSpPr>
              <a:spLocks noChangeShapeType="1"/>
            </p:cNvSpPr>
            <p:nvPr/>
          </p:nvSpPr>
          <p:spPr bwMode="auto">
            <a:xfrm flipV="1">
              <a:off x="3340" y="1654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Line 103"/>
            <p:cNvSpPr>
              <a:spLocks noChangeShapeType="1"/>
            </p:cNvSpPr>
            <p:nvPr/>
          </p:nvSpPr>
          <p:spPr bwMode="auto">
            <a:xfrm flipV="1">
              <a:off x="3588" y="1660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Line 104"/>
            <p:cNvSpPr>
              <a:spLocks noChangeShapeType="1"/>
            </p:cNvSpPr>
            <p:nvPr/>
          </p:nvSpPr>
          <p:spPr bwMode="auto">
            <a:xfrm flipV="1">
              <a:off x="3860" y="1676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105"/>
            <p:cNvSpPr>
              <a:spLocks noChangeShapeType="1"/>
            </p:cNvSpPr>
            <p:nvPr/>
          </p:nvSpPr>
          <p:spPr bwMode="auto">
            <a:xfrm flipV="1">
              <a:off x="4084" y="1676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Line 106"/>
            <p:cNvSpPr>
              <a:spLocks noChangeShapeType="1"/>
            </p:cNvSpPr>
            <p:nvPr/>
          </p:nvSpPr>
          <p:spPr bwMode="auto">
            <a:xfrm flipV="1">
              <a:off x="4308" y="1676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Line 107"/>
            <p:cNvSpPr>
              <a:spLocks noChangeShapeType="1"/>
            </p:cNvSpPr>
            <p:nvPr/>
          </p:nvSpPr>
          <p:spPr bwMode="auto">
            <a:xfrm flipV="1">
              <a:off x="4548" y="1692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108"/>
            <p:cNvSpPr>
              <a:spLocks noChangeShapeType="1"/>
            </p:cNvSpPr>
            <p:nvPr/>
          </p:nvSpPr>
          <p:spPr bwMode="auto">
            <a:xfrm>
              <a:off x="3760" y="1674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Line 109"/>
            <p:cNvSpPr>
              <a:spLocks noChangeShapeType="1"/>
            </p:cNvSpPr>
            <p:nvPr/>
          </p:nvSpPr>
          <p:spPr bwMode="auto">
            <a:xfrm>
              <a:off x="4008" y="1682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110"/>
            <p:cNvSpPr>
              <a:spLocks noChangeShapeType="1"/>
            </p:cNvSpPr>
            <p:nvPr/>
          </p:nvSpPr>
          <p:spPr bwMode="auto">
            <a:xfrm>
              <a:off x="4240" y="1674"/>
              <a:ext cx="544" cy="8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11"/>
            <p:cNvSpPr>
              <a:spLocks noChangeArrowheads="1"/>
            </p:cNvSpPr>
            <p:nvPr/>
          </p:nvSpPr>
          <p:spPr bwMode="auto">
            <a:xfrm>
              <a:off x="3531" y="1264"/>
              <a:ext cx="383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10</a:t>
              </a:r>
            </a:p>
          </p:txBody>
        </p:sp>
        <p:sp>
          <p:nvSpPr>
            <p:cNvPr id="23598" name="Rectangle 112"/>
            <p:cNvSpPr>
              <a:spLocks noChangeArrowheads="1"/>
            </p:cNvSpPr>
            <p:nvPr/>
          </p:nvSpPr>
          <p:spPr bwMode="auto">
            <a:xfrm>
              <a:off x="3745" y="1262"/>
              <a:ext cx="39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11</a:t>
              </a:r>
            </a:p>
          </p:txBody>
        </p:sp>
        <p:sp>
          <p:nvSpPr>
            <p:cNvPr id="23599" name="Rectangle 113"/>
            <p:cNvSpPr>
              <a:spLocks noChangeArrowheads="1"/>
            </p:cNvSpPr>
            <p:nvPr/>
          </p:nvSpPr>
          <p:spPr bwMode="auto">
            <a:xfrm>
              <a:off x="3975" y="1268"/>
              <a:ext cx="42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12</a:t>
              </a:r>
            </a:p>
          </p:txBody>
        </p:sp>
        <p:sp>
          <p:nvSpPr>
            <p:cNvPr id="23600" name="Rectangle 114"/>
            <p:cNvSpPr>
              <a:spLocks noChangeArrowheads="1"/>
            </p:cNvSpPr>
            <p:nvPr/>
          </p:nvSpPr>
          <p:spPr bwMode="auto">
            <a:xfrm>
              <a:off x="2385" y="2600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ACK2</a:t>
              </a:r>
            </a:p>
          </p:txBody>
        </p:sp>
        <p:sp>
          <p:nvSpPr>
            <p:cNvPr id="23601" name="Rectangle 115"/>
            <p:cNvSpPr>
              <a:spLocks noChangeArrowheads="1"/>
            </p:cNvSpPr>
            <p:nvPr/>
          </p:nvSpPr>
          <p:spPr bwMode="auto">
            <a:xfrm>
              <a:off x="2153" y="2601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NAK2</a:t>
              </a:r>
            </a:p>
          </p:txBody>
        </p:sp>
        <p:sp>
          <p:nvSpPr>
            <p:cNvPr id="23602" name="Rectangle 116"/>
            <p:cNvSpPr>
              <a:spLocks noChangeArrowheads="1"/>
            </p:cNvSpPr>
            <p:nvPr/>
          </p:nvSpPr>
          <p:spPr bwMode="auto">
            <a:xfrm>
              <a:off x="3255" y="2606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ACK7</a:t>
              </a:r>
            </a:p>
          </p:txBody>
        </p:sp>
        <p:sp>
          <p:nvSpPr>
            <p:cNvPr id="23603" name="Rectangle 117"/>
            <p:cNvSpPr>
              <a:spLocks noChangeArrowheads="1"/>
            </p:cNvSpPr>
            <p:nvPr/>
          </p:nvSpPr>
          <p:spPr bwMode="auto">
            <a:xfrm>
              <a:off x="3503" y="2606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ACK8</a:t>
              </a:r>
            </a:p>
          </p:txBody>
        </p:sp>
        <p:sp>
          <p:nvSpPr>
            <p:cNvPr id="23604" name="Rectangle 118"/>
            <p:cNvSpPr>
              <a:spLocks noChangeArrowheads="1"/>
            </p:cNvSpPr>
            <p:nvPr/>
          </p:nvSpPr>
          <p:spPr bwMode="auto">
            <a:xfrm>
              <a:off x="3743" y="2606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ACK9</a:t>
              </a:r>
            </a:p>
          </p:txBody>
        </p:sp>
        <p:sp>
          <p:nvSpPr>
            <p:cNvPr id="23605" name="Rectangle 119"/>
            <p:cNvSpPr>
              <a:spLocks noChangeArrowheads="1"/>
            </p:cNvSpPr>
            <p:nvPr/>
          </p:nvSpPr>
          <p:spPr bwMode="auto">
            <a:xfrm>
              <a:off x="3999" y="2606"/>
              <a:ext cx="190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ACK10</a:t>
              </a:r>
            </a:p>
          </p:txBody>
        </p:sp>
        <p:sp>
          <p:nvSpPr>
            <p:cNvPr id="23606" name="Rectangle 120"/>
            <p:cNvSpPr>
              <a:spLocks noChangeArrowheads="1"/>
            </p:cNvSpPr>
            <p:nvPr/>
          </p:nvSpPr>
          <p:spPr bwMode="auto">
            <a:xfrm>
              <a:off x="4247" y="2606"/>
              <a:ext cx="1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ACK11</a:t>
              </a:r>
            </a:p>
          </p:txBody>
        </p:sp>
        <p:sp>
          <p:nvSpPr>
            <p:cNvPr id="23607" name="Rectangle 121"/>
            <p:cNvSpPr>
              <a:spLocks noChangeArrowheads="1"/>
            </p:cNvSpPr>
            <p:nvPr/>
          </p:nvSpPr>
          <p:spPr bwMode="auto">
            <a:xfrm>
              <a:off x="4495" y="2606"/>
              <a:ext cx="1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ACK12</a:t>
              </a:r>
            </a:p>
          </p:txBody>
        </p:sp>
        <p:sp>
          <p:nvSpPr>
            <p:cNvPr id="23608" name="Rectangle 122"/>
            <p:cNvSpPr>
              <a:spLocks noChangeArrowheads="1"/>
            </p:cNvSpPr>
            <p:nvPr/>
          </p:nvSpPr>
          <p:spPr bwMode="auto">
            <a:xfrm>
              <a:off x="1585" y="2613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ACK2</a:t>
              </a:r>
            </a:p>
          </p:txBody>
        </p:sp>
        <p:sp>
          <p:nvSpPr>
            <p:cNvPr id="23609" name="Rectangle 123"/>
            <p:cNvSpPr>
              <a:spLocks noChangeArrowheads="1"/>
            </p:cNvSpPr>
            <p:nvPr/>
          </p:nvSpPr>
          <p:spPr bwMode="auto">
            <a:xfrm>
              <a:off x="2654" y="2606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ACK2</a:t>
              </a:r>
            </a:p>
          </p:txBody>
        </p:sp>
        <p:sp>
          <p:nvSpPr>
            <p:cNvPr id="23610" name="Rectangle 124"/>
            <p:cNvSpPr>
              <a:spLocks noChangeArrowheads="1"/>
            </p:cNvSpPr>
            <p:nvPr/>
          </p:nvSpPr>
          <p:spPr bwMode="auto">
            <a:xfrm>
              <a:off x="2910" y="2606"/>
              <a:ext cx="1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ACK2</a:t>
              </a:r>
            </a:p>
          </p:txBody>
        </p:sp>
        <p:sp>
          <p:nvSpPr>
            <p:cNvPr id="23611" name="Line 125"/>
            <p:cNvSpPr>
              <a:spLocks noChangeShapeType="1"/>
            </p:cNvSpPr>
            <p:nvPr/>
          </p:nvSpPr>
          <p:spPr bwMode="auto">
            <a:xfrm flipV="1">
              <a:off x="2497" y="1669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Line 126"/>
            <p:cNvSpPr>
              <a:spLocks noChangeShapeType="1"/>
            </p:cNvSpPr>
            <p:nvPr/>
          </p:nvSpPr>
          <p:spPr bwMode="auto">
            <a:xfrm flipV="1">
              <a:off x="2753" y="1663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Line 127"/>
            <p:cNvSpPr>
              <a:spLocks noChangeShapeType="1"/>
            </p:cNvSpPr>
            <p:nvPr/>
          </p:nvSpPr>
          <p:spPr bwMode="auto">
            <a:xfrm flipV="1">
              <a:off x="3009" y="1657"/>
              <a:ext cx="32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Rectangle 1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Selective Repeat ARQ</a:t>
            </a:r>
          </a:p>
        </p:txBody>
      </p:sp>
    </p:spTree>
    <p:extLst>
      <p:ext uri="{BB962C8B-B14F-4D97-AF65-F5344CB8AC3E}">
        <p14:creationId xmlns:p14="http://schemas.microsoft.com/office/powerpoint/2010/main" val="417536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Applications of Selective Repeat ARQ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TCP</a:t>
            </a:r>
            <a:r>
              <a:rPr lang="en-US" altLang="en-US" dirty="0" smtClean="0"/>
              <a:t> (Transmission Control Protocol):  transport layer protocol uses variation of selective repeat to provide reliable stream service</a:t>
            </a:r>
          </a:p>
          <a:p>
            <a:pPr eaLnBrk="1" hangingPunct="1"/>
            <a:r>
              <a:rPr lang="en-US" altLang="en-US" i="1" dirty="0" smtClean="0"/>
              <a:t>Service Specific Connection Oriented Protocol</a:t>
            </a:r>
            <a:r>
              <a:rPr lang="en-US" altLang="en-US" dirty="0" smtClean="0"/>
              <a:t>:  error control for signaling messages in ATM networks</a:t>
            </a:r>
          </a:p>
        </p:txBody>
      </p:sp>
    </p:spTree>
    <p:extLst>
      <p:ext uri="{BB962C8B-B14F-4D97-AF65-F5344CB8AC3E}">
        <p14:creationId xmlns:p14="http://schemas.microsoft.com/office/powerpoint/2010/main" val="13803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4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Peer-to-Peer Protocols </a:t>
            </a:r>
            <a:br>
              <a:rPr lang="en-US" altLang="en-US" sz="4400" dirty="0"/>
            </a:br>
            <a:r>
              <a:rPr lang="en-US" altLang="en-US" sz="4400" dirty="0"/>
              <a:t>and Data Link Layer</a:t>
            </a:r>
          </a:p>
        </p:txBody>
      </p:sp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1802285" y="2462630"/>
            <a:ext cx="8752564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ARQ Protocols and Reliable Data Transfer</a:t>
            </a:r>
          </a:p>
        </p:txBody>
      </p:sp>
      <p:pic>
        <p:nvPicPr>
          <p:cNvPr id="7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7" y="3726427"/>
            <a:ext cx="3221109" cy="3343118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Lecture 4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Peer-to-Peer Protocols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and </a:t>
            </a:r>
            <a:r>
              <a:rPr lang="en-US" altLang="en-US" sz="4400" dirty="0"/>
              <a:t>Data Link Layer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510" y="2579786"/>
            <a:ext cx="8752564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ARQ Protocols and Reliable Data Transfer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777253" y="318938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Flow Control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3947833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53586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4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Peer-to-Peer Protocols </a:t>
            </a:r>
            <a:br>
              <a:rPr lang="en-US" altLang="en-US" sz="4400" dirty="0"/>
            </a:br>
            <a:r>
              <a:rPr lang="en-US" altLang="en-US" sz="4400" dirty="0"/>
              <a:t>and Data Link Layer</a:t>
            </a:r>
          </a:p>
        </p:txBody>
      </p:sp>
      <p:pic>
        <p:nvPicPr>
          <p:cNvPr id="7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7" y="3726427"/>
            <a:ext cx="3221109" cy="334311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" name="!!Rectangle 4"/>
          <p:cNvSpPr txBox="1">
            <a:spLocks noChangeArrowheads="1"/>
          </p:cNvSpPr>
          <p:nvPr/>
        </p:nvSpPr>
        <p:spPr>
          <a:xfrm>
            <a:off x="2250385" y="253419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Flow Control</a:t>
            </a:r>
          </a:p>
        </p:txBody>
      </p:sp>
    </p:spTree>
    <p:extLst>
      <p:ext uri="{BB962C8B-B14F-4D97-AF65-F5344CB8AC3E}">
        <p14:creationId xmlns:p14="http://schemas.microsoft.com/office/powerpoint/2010/main" val="51576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 Control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953" y="3276601"/>
            <a:ext cx="11103429" cy="3463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/>
              <a:t>Receiver has limited buffering to store arriving frames</a:t>
            </a:r>
          </a:p>
          <a:p>
            <a:pPr eaLnBrk="1" hangingPunct="1"/>
            <a:r>
              <a:rPr lang="en-US" altLang="en-US" sz="2600" dirty="0"/>
              <a:t>Several situations cause buffer overflow</a:t>
            </a:r>
          </a:p>
          <a:p>
            <a:pPr lvl="1" eaLnBrk="1" hangingPunct="1"/>
            <a:r>
              <a:rPr lang="en-US" altLang="en-US" sz="2200" dirty="0"/>
              <a:t>Mismatch between sending rate &amp; rate at which user can retrieve data</a:t>
            </a:r>
          </a:p>
          <a:p>
            <a:pPr lvl="1" eaLnBrk="1" hangingPunct="1"/>
            <a:r>
              <a:rPr lang="en-US" altLang="en-US" sz="2200" dirty="0"/>
              <a:t>Surges in frame arrivals</a:t>
            </a:r>
          </a:p>
          <a:p>
            <a:pPr eaLnBrk="1" hangingPunct="1"/>
            <a:r>
              <a:rPr lang="en-US" altLang="en-US" sz="2600" i="1" dirty="0"/>
              <a:t>Flow control</a:t>
            </a:r>
            <a:r>
              <a:rPr lang="en-US" altLang="en-US" sz="2600" dirty="0"/>
              <a:t> prevents buffer overflow by regulating  rate at which source is allowed to send information</a:t>
            </a:r>
          </a:p>
        </p:txBody>
      </p:sp>
      <p:grpSp>
        <p:nvGrpSpPr>
          <p:cNvPr id="26628" name="Group 30"/>
          <p:cNvGrpSpPr>
            <a:grpSpLocks/>
          </p:cNvGrpSpPr>
          <p:nvPr/>
        </p:nvGrpSpPr>
        <p:grpSpPr bwMode="auto">
          <a:xfrm>
            <a:off x="2695576" y="1058863"/>
            <a:ext cx="6600825" cy="1922462"/>
            <a:chOff x="738" y="667"/>
            <a:chExt cx="4158" cy="1211"/>
          </a:xfrm>
        </p:grpSpPr>
        <p:sp>
          <p:nvSpPr>
            <p:cNvPr id="26629" name="Rectangle 22"/>
            <p:cNvSpPr>
              <a:spLocks noChangeArrowheads="1"/>
            </p:cNvSpPr>
            <p:nvPr/>
          </p:nvSpPr>
          <p:spPr bwMode="auto">
            <a:xfrm>
              <a:off x="2605" y="1117"/>
              <a:ext cx="452" cy="1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1300" y="1079"/>
              <a:ext cx="832" cy="496"/>
            </a:xfrm>
            <a:prstGeom prst="rect">
              <a:avLst/>
            </a:prstGeom>
            <a:solidFill>
              <a:srgbClr val="E9E9F5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3508" y="1071"/>
              <a:ext cx="840" cy="496"/>
            </a:xfrm>
            <a:prstGeom prst="rect">
              <a:avLst/>
            </a:prstGeom>
            <a:solidFill>
              <a:srgbClr val="E9E9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 flipV="1">
              <a:off x="2180" y="1197"/>
              <a:ext cx="398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V="1">
              <a:off x="3084" y="1203"/>
              <a:ext cx="392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 flipH="1">
              <a:off x="2268" y="1499"/>
              <a:ext cx="1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9"/>
            <p:cNvSpPr>
              <a:spLocks noChangeArrowheads="1"/>
            </p:cNvSpPr>
            <p:nvPr/>
          </p:nvSpPr>
          <p:spPr bwMode="auto">
            <a:xfrm>
              <a:off x="2167" y="895"/>
              <a:ext cx="13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Information frame</a:t>
              </a:r>
            </a:p>
          </p:txBody>
        </p:sp>
        <p:sp>
          <p:nvSpPr>
            <p:cNvPr id="26636" name="Rectangle 10"/>
            <p:cNvSpPr>
              <a:spLocks noChangeArrowheads="1"/>
            </p:cNvSpPr>
            <p:nvPr/>
          </p:nvSpPr>
          <p:spPr bwMode="auto">
            <a:xfrm>
              <a:off x="2304" y="1668"/>
              <a:ext cx="121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Control frame</a:t>
              </a:r>
            </a:p>
          </p:txBody>
        </p:sp>
        <p:sp>
          <p:nvSpPr>
            <p:cNvPr id="26637" name="Rectangle 11"/>
            <p:cNvSpPr>
              <a:spLocks noChangeArrowheads="1"/>
            </p:cNvSpPr>
            <p:nvPr/>
          </p:nvSpPr>
          <p:spPr bwMode="auto">
            <a:xfrm>
              <a:off x="1301" y="1098"/>
              <a:ext cx="8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Transmitter</a:t>
              </a:r>
            </a:p>
          </p:txBody>
        </p:sp>
        <p:sp>
          <p:nvSpPr>
            <p:cNvPr id="26638" name="Rectangle 12"/>
            <p:cNvSpPr>
              <a:spLocks noChangeArrowheads="1"/>
            </p:cNvSpPr>
            <p:nvPr/>
          </p:nvSpPr>
          <p:spPr bwMode="auto">
            <a:xfrm>
              <a:off x="3622" y="1342"/>
              <a:ext cx="6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Receiver</a:t>
              </a:r>
            </a:p>
          </p:txBody>
        </p:sp>
        <p:sp>
          <p:nvSpPr>
            <p:cNvPr id="26639" name="Rectangle 14"/>
            <p:cNvSpPr>
              <a:spLocks noChangeArrowheads="1"/>
            </p:cNvSpPr>
            <p:nvPr/>
          </p:nvSpPr>
          <p:spPr bwMode="auto">
            <a:xfrm>
              <a:off x="2671" y="1117"/>
              <a:ext cx="308" cy="14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26640" name="Group 15"/>
            <p:cNvGrpSpPr>
              <a:grpSpLocks/>
            </p:cNvGrpSpPr>
            <p:nvPr/>
          </p:nvGrpSpPr>
          <p:grpSpPr bwMode="auto">
            <a:xfrm>
              <a:off x="2740" y="1546"/>
              <a:ext cx="188" cy="138"/>
              <a:chOff x="2770" y="2020"/>
              <a:chExt cx="188" cy="138"/>
            </a:xfrm>
          </p:grpSpPr>
          <p:sp>
            <p:nvSpPr>
              <p:cNvPr id="26649" name="Rectangle 16"/>
              <p:cNvSpPr>
                <a:spLocks noChangeArrowheads="1"/>
              </p:cNvSpPr>
              <p:nvPr/>
            </p:nvSpPr>
            <p:spPr bwMode="auto">
              <a:xfrm>
                <a:off x="2770" y="2020"/>
                <a:ext cx="96" cy="13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6650" name="Rectangle 17"/>
              <p:cNvSpPr>
                <a:spLocks noChangeArrowheads="1"/>
              </p:cNvSpPr>
              <p:nvPr/>
            </p:nvSpPr>
            <p:spPr bwMode="auto">
              <a:xfrm>
                <a:off x="2862" y="2020"/>
                <a:ext cx="96" cy="13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6641" name="Rectangle 21"/>
            <p:cNvSpPr>
              <a:spLocks noChangeArrowheads="1"/>
            </p:cNvSpPr>
            <p:nvPr/>
          </p:nvSpPr>
          <p:spPr bwMode="auto">
            <a:xfrm>
              <a:off x="3588" y="1116"/>
              <a:ext cx="684" cy="174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6642" name="Rectangle 23"/>
            <p:cNvSpPr>
              <a:spLocks noChangeArrowheads="1"/>
            </p:cNvSpPr>
            <p:nvPr/>
          </p:nvSpPr>
          <p:spPr bwMode="auto">
            <a:xfrm>
              <a:off x="3876" y="1116"/>
              <a:ext cx="396" cy="174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6643" name="Line 24"/>
            <p:cNvSpPr>
              <a:spLocks noChangeShapeType="1"/>
            </p:cNvSpPr>
            <p:nvPr/>
          </p:nvSpPr>
          <p:spPr bwMode="auto">
            <a:xfrm flipH="1">
              <a:off x="3888" y="852"/>
              <a:ext cx="18" cy="19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Text Box 25"/>
            <p:cNvSpPr txBox="1">
              <a:spLocks noChangeArrowheads="1"/>
            </p:cNvSpPr>
            <p:nvPr/>
          </p:nvSpPr>
          <p:spPr bwMode="auto">
            <a:xfrm>
              <a:off x="3533" y="667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buffer fill</a:t>
              </a:r>
            </a:p>
          </p:txBody>
        </p:sp>
        <p:sp>
          <p:nvSpPr>
            <p:cNvPr id="26645" name="Rectangle 26"/>
            <p:cNvSpPr>
              <a:spLocks noChangeArrowheads="1"/>
            </p:cNvSpPr>
            <p:nvPr/>
          </p:nvSpPr>
          <p:spPr bwMode="auto">
            <a:xfrm>
              <a:off x="738" y="1134"/>
              <a:ext cx="282" cy="1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6646" name="Line 27"/>
            <p:cNvSpPr>
              <a:spLocks noChangeShapeType="1"/>
            </p:cNvSpPr>
            <p:nvPr/>
          </p:nvSpPr>
          <p:spPr bwMode="auto">
            <a:xfrm flipV="1">
              <a:off x="1068" y="1224"/>
              <a:ext cx="19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Rectangle 28"/>
            <p:cNvSpPr>
              <a:spLocks noChangeArrowheads="1"/>
            </p:cNvSpPr>
            <p:nvPr/>
          </p:nvSpPr>
          <p:spPr bwMode="auto">
            <a:xfrm>
              <a:off x="4614" y="1116"/>
              <a:ext cx="282" cy="1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6648" name="Line 29"/>
            <p:cNvSpPr>
              <a:spLocks noChangeShapeType="1"/>
            </p:cNvSpPr>
            <p:nvPr/>
          </p:nvSpPr>
          <p:spPr bwMode="auto">
            <a:xfrm flipV="1">
              <a:off x="4380" y="1188"/>
              <a:ext cx="19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8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884364" y="1171575"/>
            <a:ext cx="8682037" cy="2363788"/>
            <a:chOff x="227" y="1128"/>
            <a:chExt cx="5469" cy="1489"/>
          </a:xfrm>
        </p:grpSpPr>
        <p:sp>
          <p:nvSpPr>
            <p:cNvPr id="27653" name="Line 3"/>
            <p:cNvSpPr>
              <a:spLocks noChangeShapeType="1"/>
            </p:cNvSpPr>
            <p:nvPr/>
          </p:nvSpPr>
          <p:spPr bwMode="auto">
            <a:xfrm flipV="1">
              <a:off x="503" y="1585"/>
              <a:ext cx="5139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Line 4"/>
            <p:cNvSpPr>
              <a:spLocks noChangeShapeType="1"/>
            </p:cNvSpPr>
            <p:nvPr/>
          </p:nvSpPr>
          <p:spPr bwMode="auto">
            <a:xfrm flipV="1">
              <a:off x="461" y="2315"/>
              <a:ext cx="5235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227" y="1486"/>
              <a:ext cx="25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A</a:t>
              </a:r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241" y="2203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B</a:t>
              </a:r>
            </a:p>
          </p:txBody>
        </p:sp>
        <p:sp>
          <p:nvSpPr>
            <p:cNvPr id="27657" name="Line 7"/>
            <p:cNvSpPr>
              <a:spLocks noChangeShapeType="1"/>
            </p:cNvSpPr>
            <p:nvPr/>
          </p:nvSpPr>
          <p:spPr bwMode="auto">
            <a:xfrm>
              <a:off x="511" y="1454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8"/>
            <p:cNvSpPr>
              <a:spLocks noChangeArrowheads="1"/>
            </p:cNvSpPr>
            <p:nvPr/>
          </p:nvSpPr>
          <p:spPr bwMode="auto">
            <a:xfrm>
              <a:off x="1171" y="1269"/>
              <a:ext cx="55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1800" i="1"/>
                <a:t>t</a:t>
              </a:r>
              <a:r>
                <a:rPr lang="en-US" altLang="en-US" sz="1800" i="1" baseline="-25000"/>
                <a:t>cycle</a:t>
              </a:r>
            </a:p>
          </p:txBody>
        </p:sp>
        <p:sp>
          <p:nvSpPr>
            <p:cNvPr id="27659" name="Line 9"/>
            <p:cNvSpPr>
              <a:spLocks noChangeShapeType="1"/>
            </p:cNvSpPr>
            <p:nvPr/>
          </p:nvSpPr>
          <p:spPr bwMode="auto">
            <a:xfrm>
              <a:off x="551" y="1532"/>
              <a:ext cx="194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AutoShape 10"/>
            <p:cNvSpPr>
              <a:spLocks noChangeArrowheads="1"/>
            </p:cNvSpPr>
            <p:nvPr/>
          </p:nvSpPr>
          <p:spPr bwMode="auto">
            <a:xfrm flipH="1">
              <a:off x="515" y="1581"/>
              <a:ext cx="960" cy="739"/>
            </a:xfrm>
            <a:prstGeom prst="parallelogram">
              <a:avLst>
                <a:gd name="adj" fmla="val 3247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61" name="AutoShape 11"/>
            <p:cNvSpPr>
              <a:spLocks noChangeArrowheads="1"/>
            </p:cNvSpPr>
            <p:nvPr/>
          </p:nvSpPr>
          <p:spPr bwMode="auto">
            <a:xfrm flipH="1">
              <a:off x="1231" y="1581"/>
              <a:ext cx="960" cy="739"/>
            </a:xfrm>
            <a:prstGeom prst="parallelogram">
              <a:avLst>
                <a:gd name="adj" fmla="val 32470"/>
              </a:avLst>
            </a:prstGeom>
            <a:solidFill>
              <a:srgbClr val="B1CCC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62" name="AutoShape 12"/>
            <p:cNvSpPr>
              <a:spLocks noChangeArrowheads="1"/>
            </p:cNvSpPr>
            <p:nvPr/>
          </p:nvSpPr>
          <p:spPr bwMode="auto">
            <a:xfrm flipH="1">
              <a:off x="2549" y="1581"/>
              <a:ext cx="960" cy="739"/>
            </a:xfrm>
            <a:prstGeom prst="parallelogram">
              <a:avLst>
                <a:gd name="adj" fmla="val 3247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63" name="Line 13"/>
            <p:cNvSpPr>
              <a:spLocks noChangeShapeType="1"/>
            </p:cNvSpPr>
            <p:nvPr/>
          </p:nvSpPr>
          <p:spPr bwMode="auto">
            <a:xfrm flipV="1">
              <a:off x="2213" y="1610"/>
              <a:ext cx="272" cy="7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AutoShape 14"/>
            <p:cNvSpPr>
              <a:spLocks noChangeArrowheads="1"/>
            </p:cNvSpPr>
            <p:nvPr/>
          </p:nvSpPr>
          <p:spPr bwMode="auto">
            <a:xfrm flipH="1">
              <a:off x="3264" y="1581"/>
              <a:ext cx="960" cy="739"/>
            </a:xfrm>
            <a:prstGeom prst="parallelogram">
              <a:avLst>
                <a:gd name="adj" fmla="val 32470"/>
              </a:avLst>
            </a:prstGeom>
            <a:solidFill>
              <a:srgbClr val="B1CCC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65" name="Rectangle 15"/>
            <p:cNvSpPr>
              <a:spLocks noChangeArrowheads="1"/>
            </p:cNvSpPr>
            <p:nvPr/>
          </p:nvSpPr>
          <p:spPr bwMode="auto">
            <a:xfrm>
              <a:off x="3018" y="1128"/>
              <a:ext cx="12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Return of permits</a:t>
              </a:r>
            </a:p>
          </p:txBody>
        </p:sp>
        <p:sp>
          <p:nvSpPr>
            <p:cNvPr id="27666" name="Line 16"/>
            <p:cNvSpPr>
              <a:spLocks noChangeShapeType="1"/>
            </p:cNvSpPr>
            <p:nvPr/>
          </p:nvSpPr>
          <p:spPr bwMode="auto">
            <a:xfrm flipH="1">
              <a:off x="2594" y="1289"/>
              <a:ext cx="403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7"/>
            <p:cNvSpPr>
              <a:spLocks noChangeShapeType="1"/>
            </p:cNvSpPr>
            <p:nvPr/>
          </p:nvSpPr>
          <p:spPr bwMode="auto">
            <a:xfrm>
              <a:off x="4265" y="1366"/>
              <a:ext cx="231" cy="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 flipV="1">
              <a:off x="4224" y="1610"/>
              <a:ext cx="272" cy="7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5220" y="1662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27670" name="Text Box 20"/>
            <p:cNvSpPr txBox="1">
              <a:spLocks noChangeArrowheads="1"/>
            </p:cNvSpPr>
            <p:nvPr/>
          </p:nvSpPr>
          <p:spPr bwMode="auto">
            <a:xfrm>
              <a:off x="5241" y="2425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Time</a:t>
              </a:r>
            </a:p>
          </p:txBody>
        </p:sp>
      </p:grpSp>
      <p:sp>
        <p:nvSpPr>
          <p:cNvPr id="2765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Window Flow Control</a:t>
            </a:r>
          </a:p>
        </p:txBody>
      </p:sp>
      <p:sp>
        <p:nvSpPr>
          <p:cNvPr id="2765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627017" y="3533776"/>
            <a:ext cx="10946673" cy="2949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Sliding Window ARQ method with </a:t>
            </a:r>
            <a:r>
              <a:rPr lang="en-US" altLang="en-US" sz="2100" dirty="0" err="1"/>
              <a:t>W</a:t>
            </a:r>
            <a:r>
              <a:rPr lang="en-US" altLang="en-US" sz="2100" baseline="-25000" dirty="0" err="1"/>
              <a:t>s</a:t>
            </a:r>
            <a:r>
              <a:rPr lang="en-US" altLang="en-US" sz="2100" dirty="0"/>
              <a:t> equal to buffer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Transmitter can never send more than </a:t>
            </a:r>
            <a:r>
              <a:rPr lang="en-US" altLang="en-US" sz="2200" dirty="0" err="1"/>
              <a:t>W</a:t>
            </a:r>
            <a:r>
              <a:rPr lang="en-US" altLang="en-US" sz="2200" baseline="-25000" dirty="0" err="1"/>
              <a:t>s</a:t>
            </a:r>
            <a:r>
              <a:rPr lang="en-US" altLang="en-US" sz="2200" dirty="0"/>
              <a:t> frames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ACKs that slide window forward can be viewed as permits to transmit more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Can also pace ACKs as shown above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Return permits (ACKs) at end of cycle regulates transmission rate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Problems using sliding window for both error &amp; flow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Interplay between transmission rate &amp; retransmissions</a:t>
            </a:r>
          </a:p>
        </p:txBody>
      </p:sp>
    </p:spTree>
    <p:extLst>
      <p:ext uri="{BB962C8B-B14F-4D97-AF65-F5344CB8AC3E}">
        <p14:creationId xmlns:p14="http://schemas.microsoft.com/office/powerpoint/2010/main" val="365638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Peer-to-Peer Protocols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protocols involve the interaction between two peers</a:t>
            </a:r>
          </a:p>
          <a:p>
            <a:pPr lvl="1" eaLnBrk="1" hangingPunct="1"/>
            <a:r>
              <a:rPr lang="en-US" altLang="en-US" dirty="0" smtClean="0"/>
              <a:t>Service Models are discussed &amp; examples given</a:t>
            </a:r>
          </a:p>
          <a:p>
            <a:pPr lvl="1" eaLnBrk="1" hangingPunct="1"/>
            <a:r>
              <a:rPr lang="en-US" altLang="en-US" dirty="0" smtClean="0"/>
              <a:t>Detailed discussion of ARQ provides example of development of peer-to-peer protocols</a:t>
            </a:r>
          </a:p>
          <a:p>
            <a:pPr lvl="1" eaLnBrk="1" hangingPunct="1"/>
            <a:r>
              <a:rPr lang="en-US" altLang="en-US" dirty="0" smtClean="0"/>
              <a:t>Flow control</a:t>
            </a:r>
            <a:endParaRPr lang="en-US" altLang="ko-KR" dirty="0" smtClean="0">
              <a:ea typeface="Gulim" pitchFamily="34" charset="-127"/>
            </a:endParaRP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19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38555"/>
            <a:ext cx="11234057" cy="481965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>
              <a:tabLst>
                <a:tab pos="1371600" algn="l"/>
              </a:tabLst>
            </a:pPr>
            <a:r>
              <a:rPr lang="en-US" altLang="en-US" sz="2600" i="1" dirty="0"/>
              <a:t>Purpose</a:t>
            </a:r>
            <a:r>
              <a:rPr lang="en-US" altLang="en-US" sz="2600" b="1" dirty="0"/>
              <a:t>:	 </a:t>
            </a:r>
            <a:r>
              <a:rPr lang="en-US" altLang="en-US" sz="2600" dirty="0"/>
              <a:t>to ensure a sequence of information packets is delivered in order and without errors or duplications despite transmission errors &amp; losses</a:t>
            </a:r>
            <a:r>
              <a:rPr lang="en-US" altLang="en-US" sz="2600" b="1" dirty="0"/>
              <a:t> </a:t>
            </a:r>
          </a:p>
          <a:p>
            <a:pPr>
              <a:tabLst>
                <a:tab pos="1371600" algn="l"/>
              </a:tabLst>
            </a:pPr>
            <a:r>
              <a:rPr lang="en-US" altLang="en-US" sz="2600" dirty="0"/>
              <a:t>We will look at</a:t>
            </a:r>
            <a:r>
              <a:rPr lang="en-US" altLang="en-US" sz="2600" b="1" dirty="0"/>
              <a:t>:</a:t>
            </a:r>
          </a:p>
          <a:p>
            <a:pPr marL="742950" lvl="1" indent="-285750">
              <a:tabLst>
                <a:tab pos="1371600" algn="l"/>
              </a:tabLst>
            </a:pPr>
            <a:r>
              <a:rPr lang="en-US" altLang="en-US" sz="2200" dirty="0"/>
              <a:t>Stop-and-Wait ARQ</a:t>
            </a:r>
          </a:p>
          <a:p>
            <a:pPr marL="742950" lvl="1" indent="-285750">
              <a:tabLst>
                <a:tab pos="1371600" algn="l"/>
              </a:tabLst>
            </a:pPr>
            <a:r>
              <a:rPr lang="en-US" altLang="en-US" sz="2200" dirty="0"/>
              <a:t>Go-Back N ARQ</a:t>
            </a:r>
          </a:p>
          <a:p>
            <a:pPr marL="742950" lvl="1" indent="-285750">
              <a:tabLst>
                <a:tab pos="1371600" algn="l"/>
              </a:tabLst>
            </a:pPr>
            <a:r>
              <a:rPr lang="en-US" altLang="en-US" sz="2200" dirty="0"/>
              <a:t>Selective Repeat ARQ</a:t>
            </a:r>
          </a:p>
          <a:p>
            <a:pPr>
              <a:tabLst>
                <a:tab pos="1371600" algn="l"/>
              </a:tabLst>
            </a:pPr>
            <a:r>
              <a:rPr lang="en-US" altLang="en-US" sz="2600" dirty="0"/>
              <a:t>Basic elements of ARQ</a:t>
            </a:r>
            <a:r>
              <a:rPr lang="en-US" altLang="en-US" sz="2600" b="1" dirty="0"/>
              <a:t>:</a:t>
            </a:r>
          </a:p>
          <a:p>
            <a:pPr marL="742950" lvl="1" indent="-285750">
              <a:tabLst>
                <a:tab pos="1371600" algn="l"/>
              </a:tabLst>
            </a:pPr>
            <a:r>
              <a:rPr lang="en-US" altLang="en-US" sz="2200" i="1" dirty="0"/>
              <a:t>Error-detecting code</a:t>
            </a:r>
            <a:r>
              <a:rPr lang="en-US" altLang="en-US" sz="2200" dirty="0"/>
              <a:t> with high error coverage</a:t>
            </a:r>
          </a:p>
          <a:p>
            <a:pPr marL="742950" lvl="1" indent="-285750">
              <a:tabLst>
                <a:tab pos="1371600" algn="l"/>
              </a:tabLst>
            </a:pPr>
            <a:r>
              <a:rPr lang="en-US" altLang="en-US" sz="2200" i="1" dirty="0"/>
              <a:t>ACKs</a:t>
            </a:r>
            <a:r>
              <a:rPr lang="en-US" altLang="en-US" sz="2200" dirty="0"/>
              <a:t> (positive acknowledgments</a:t>
            </a:r>
            <a:r>
              <a:rPr lang="en-US" altLang="ko-KR" sz="2200" dirty="0">
                <a:ea typeface="Gulim" pitchFamily="34" charset="-127"/>
              </a:rPr>
              <a:t>)</a:t>
            </a:r>
            <a:endParaRPr lang="en-US" altLang="en-US" sz="2200" dirty="0"/>
          </a:p>
          <a:p>
            <a:pPr marL="742950" lvl="1" indent="-285750">
              <a:tabLst>
                <a:tab pos="1371600" algn="l"/>
              </a:tabLst>
            </a:pPr>
            <a:r>
              <a:rPr lang="en-US" altLang="en-US" sz="2200" i="1" dirty="0"/>
              <a:t>NAKs</a:t>
            </a:r>
            <a:r>
              <a:rPr lang="en-US" altLang="en-US" sz="2200" b="1" dirty="0"/>
              <a:t> (</a:t>
            </a:r>
            <a:r>
              <a:rPr lang="en-US" altLang="en-US" sz="2200" dirty="0"/>
              <a:t>negative </a:t>
            </a:r>
            <a:r>
              <a:rPr lang="en-US" altLang="en-US" sz="2200" dirty="0" err="1"/>
              <a:t>acknowlegments</a:t>
            </a:r>
            <a:r>
              <a:rPr lang="en-US" altLang="en-US" sz="2200" dirty="0"/>
              <a:t>)</a:t>
            </a:r>
          </a:p>
          <a:p>
            <a:pPr marL="742950" lvl="1" indent="-285750">
              <a:tabLst>
                <a:tab pos="1371600" algn="l"/>
              </a:tabLst>
            </a:pPr>
            <a:r>
              <a:rPr lang="en-US" altLang="en-US" sz="2200" i="1" dirty="0"/>
              <a:t>Timeout mechanism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67050" y="2419350"/>
            <a:ext cx="6324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Automatic Repeat Request (ARQ)</a:t>
            </a:r>
          </a:p>
        </p:txBody>
      </p:sp>
    </p:spTree>
    <p:extLst>
      <p:ext uri="{BB962C8B-B14F-4D97-AF65-F5344CB8AC3E}">
        <p14:creationId xmlns:p14="http://schemas.microsoft.com/office/powerpoint/2010/main" val="62645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067050" y="2628900"/>
            <a:ext cx="6324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017713" y="4095751"/>
            <a:ext cx="3416300" cy="2676525"/>
            <a:chOff x="311" y="2448"/>
            <a:chExt cx="2152" cy="1686"/>
          </a:xfrm>
        </p:grpSpPr>
        <p:sp>
          <p:nvSpPr>
            <p:cNvPr id="9256" name="Rectangle 46"/>
            <p:cNvSpPr>
              <a:spLocks noChangeArrowheads="1"/>
            </p:cNvSpPr>
            <p:nvPr/>
          </p:nvSpPr>
          <p:spPr bwMode="auto">
            <a:xfrm>
              <a:off x="311" y="2448"/>
              <a:ext cx="2152" cy="1455"/>
            </a:xfrm>
            <a:prstGeom prst="rect">
              <a:avLst/>
            </a:prstGeom>
            <a:solidFill>
              <a:srgbClr val="F2F2F8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257" name="Rectangle 47"/>
            <p:cNvSpPr>
              <a:spLocks noChangeArrowheads="1"/>
            </p:cNvSpPr>
            <p:nvPr/>
          </p:nvSpPr>
          <p:spPr bwMode="auto">
            <a:xfrm>
              <a:off x="1112" y="2589"/>
              <a:ext cx="656" cy="1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258" name="Rectangle 48"/>
            <p:cNvSpPr>
              <a:spLocks noChangeArrowheads="1"/>
            </p:cNvSpPr>
            <p:nvPr/>
          </p:nvSpPr>
          <p:spPr bwMode="auto">
            <a:xfrm>
              <a:off x="1854" y="3374"/>
              <a:ext cx="4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CRC</a:t>
              </a:r>
            </a:p>
          </p:txBody>
        </p:sp>
        <p:sp>
          <p:nvSpPr>
            <p:cNvPr id="9259" name="Line 49"/>
            <p:cNvSpPr>
              <a:spLocks noChangeShapeType="1"/>
            </p:cNvSpPr>
            <p:nvPr/>
          </p:nvSpPr>
          <p:spPr bwMode="auto">
            <a:xfrm flipV="1">
              <a:off x="981" y="2769"/>
              <a:ext cx="136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50"/>
            <p:cNvSpPr>
              <a:spLocks noChangeShapeType="1"/>
            </p:cNvSpPr>
            <p:nvPr/>
          </p:nvSpPr>
          <p:spPr bwMode="auto">
            <a:xfrm flipV="1">
              <a:off x="1397" y="2801"/>
              <a:ext cx="72" cy="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51"/>
            <p:cNvSpPr>
              <a:spLocks noChangeArrowheads="1"/>
            </p:cNvSpPr>
            <p:nvPr/>
          </p:nvSpPr>
          <p:spPr bwMode="auto">
            <a:xfrm>
              <a:off x="880" y="3471"/>
              <a:ext cx="8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Information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packet</a:t>
              </a:r>
            </a:p>
          </p:txBody>
        </p:sp>
        <p:grpSp>
          <p:nvGrpSpPr>
            <p:cNvPr id="9262" name="Group 52"/>
            <p:cNvGrpSpPr>
              <a:grpSpLocks/>
            </p:cNvGrpSpPr>
            <p:nvPr/>
          </p:nvGrpSpPr>
          <p:grpSpPr bwMode="auto">
            <a:xfrm>
              <a:off x="640" y="2777"/>
              <a:ext cx="1292" cy="592"/>
              <a:chOff x="691" y="2835"/>
              <a:chExt cx="1292" cy="592"/>
            </a:xfrm>
          </p:grpSpPr>
          <p:sp>
            <p:nvSpPr>
              <p:cNvPr id="9265" name="Line 53"/>
              <p:cNvSpPr>
                <a:spLocks noChangeShapeType="1"/>
              </p:cNvSpPr>
              <p:nvPr/>
            </p:nvSpPr>
            <p:spPr bwMode="auto">
              <a:xfrm flipH="1" flipV="1">
                <a:off x="1767" y="2835"/>
                <a:ext cx="216" cy="5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Rectangle 54"/>
              <p:cNvSpPr>
                <a:spLocks noChangeArrowheads="1"/>
              </p:cNvSpPr>
              <p:nvPr/>
            </p:nvSpPr>
            <p:spPr bwMode="auto">
              <a:xfrm>
                <a:off x="691" y="3147"/>
                <a:ext cx="5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Header</a:t>
                </a:r>
              </a:p>
            </p:txBody>
          </p:sp>
        </p:grpSp>
        <p:sp>
          <p:nvSpPr>
            <p:cNvPr id="9263" name="Rectangle 55"/>
            <p:cNvSpPr>
              <a:spLocks noChangeArrowheads="1"/>
            </p:cNvSpPr>
            <p:nvPr/>
          </p:nvSpPr>
          <p:spPr bwMode="auto">
            <a:xfrm>
              <a:off x="741" y="3922"/>
              <a:ext cx="11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Information frame</a:t>
              </a:r>
            </a:p>
          </p:txBody>
        </p:sp>
        <p:sp>
          <p:nvSpPr>
            <p:cNvPr id="9264" name="Rectangle 56"/>
            <p:cNvSpPr>
              <a:spLocks noChangeArrowheads="1"/>
            </p:cNvSpPr>
            <p:nvPr/>
          </p:nvSpPr>
          <p:spPr bwMode="auto">
            <a:xfrm>
              <a:off x="1216" y="2589"/>
              <a:ext cx="443" cy="14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115176" y="4741864"/>
            <a:ext cx="2505075" cy="2020887"/>
            <a:chOff x="3522" y="2855"/>
            <a:chExt cx="1578" cy="1273"/>
          </a:xfrm>
        </p:grpSpPr>
        <p:sp>
          <p:nvSpPr>
            <p:cNvPr id="9247" name="Rectangle 57"/>
            <p:cNvSpPr>
              <a:spLocks noChangeArrowheads="1"/>
            </p:cNvSpPr>
            <p:nvPr/>
          </p:nvSpPr>
          <p:spPr bwMode="auto">
            <a:xfrm>
              <a:off x="3581" y="2855"/>
              <a:ext cx="1519" cy="1060"/>
            </a:xfrm>
            <a:prstGeom prst="rect">
              <a:avLst/>
            </a:prstGeom>
            <a:solidFill>
              <a:srgbClr val="F2F2F8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248" name="Rectangle 58"/>
            <p:cNvSpPr>
              <a:spLocks noChangeArrowheads="1"/>
            </p:cNvSpPr>
            <p:nvPr/>
          </p:nvSpPr>
          <p:spPr bwMode="auto">
            <a:xfrm>
              <a:off x="3522" y="3918"/>
              <a:ext cx="132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Control frame:  ACKs</a:t>
              </a:r>
            </a:p>
          </p:txBody>
        </p:sp>
        <p:grpSp>
          <p:nvGrpSpPr>
            <p:cNvPr id="9249" name="Group 59"/>
            <p:cNvGrpSpPr>
              <a:grpSpLocks/>
            </p:cNvGrpSpPr>
            <p:nvPr/>
          </p:nvGrpSpPr>
          <p:grpSpPr bwMode="auto">
            <a:xfrm>
              <a:off x="4226" y="3029"/>
              <a:ext cx="192" cy="138"/>
              <a:chOff x="4226" y="2604"/>
              <a:chExt cx="192" cy="138"/>
            </a:xfrm>
          </p:grpSpPr>
          <p:sp>
            <p:nvSpPr>
              <p:cNvPr id="9254" name="Rectangle 60"/>
              <p:cNvSpPr>
                <a:spLocks noChangeArrowheads="1"/>
              </p:cNvSpPr>
              <p:nvPr/>
            </p:nvSpPr>
            <p:spPr bwMode="auto">
              <a:xfrm>
                <a:off x="4226" y="2604"/>
                <a:ext cx="96" cy="138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255" name="Rectangle 61"/>
              <p:cNvSpPr>
                <a:spLocks noChangeArrowheads="1"/>
              </p:cNvSpPr>
              <p:nvPr/>
            </p:nvSpPr>
            <p:spPr bwMode="auto">
              <a:xfrm>
                <a:off x="4322" y="2604"/>
                <a:ext cx="96" cy="138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9250" name="Rectangle 62"/>
            <p:cNvSpPr>
              <a:spLocks noChangeArrowheads="1"/>
            </p:cNvSpPr>
            <p:nvPr/>
          </p:nvSpPr>
          <p:spPr bwMode="auto">
            <a:xfrm>
              <a:off x="4427" y="3642"/>
              <a:ext cx="44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CRC</a:t>
              </a:r>
            </a:p>
          </p:txBody>
        </p:sp>
        <p:sp>
          <p:nvSpPr>
            <p:cNvPr id="9251" name="Line 63"/>
            <p:cNvSpPr>
              <a:spLocks noChangeShapeType="1"/>
            </p:cNvSpPr>
            <p:nvPr/>
          </p:nvSpPr>
          <p:spPr bwMode="auto">
            <a:xfrm flipV="1">
              <a:off x="4088" y="3212"/>
              <a:ext cx="136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Line 64"/>
            <p:cNvSpPr>
              <a:spLocks noChangeShapeType="1"/>
            </p:cNvSpPr>
            <p:nvPr/>
          </p:nvSpPr>
          <p:spPr bwMode="auto">
            <a:xfrm flipH="1" flipV="1">
              <a:off x="4433" y="3226"/>
              <a:ext cx="136" cy="3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Rectangle 65"/>
            <p:cNvSpPr>
              <a:spLocks noChangeArrowheads="1"/>
            </p:cNvSpPr>
            <p:nvPr/>
          </p:nvSpPr>
          <p:spPr bwMode="auto">
            <a:xfrm>
              <a:off x="3775" y="3539"/>
              <a:ext cx="5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Header</a:t>
              </a:r>
            </a:p>
          </p:txBody>
        </p:sp>
      </p:grpSp>
      <p:sp>
        <p:nvSpPr>
          <p:cNvPr id="9221" name="Rectangle 66"/>
          <p:cNvSpPr>
            <a:spLocks noChangeArrowheads="1"/>
          </p:cNvSpPr>
          <p:nvPr/>
        </p:nvSpPr>
        <p:spPr bwMode="auto">
          <a:xfrm>
            <a:off x="3635375" y="2674938"/>
            <a:ext cx="1320800" cy="787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67"/>
          <p:cNvSpPr>
            <a:spLocks noChangeArrowheads="1"/>
          </p:cNvSpPr>
          <p:nvPr/>
        </p:nvSpPr>
        <p:spPr bwMode="auto">
          <a:xfrm>
            <a:off x="7140575" y="2662238"/>
            <a:ext cx="1333500" cy="787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3" name="Rectangle 68"/>
          <p:cNvSpPr>
            <a:spLocks noChangeArrowheads="1"/>
          </p:cNvSpPr>
          <p:nvPr/>
        </p:nvSpPr>
        <p:spPr bwMode="auto">
          <a:xfrm>
            <a:off x="2700806" y="1841501"/>
            <a:ext cx="88806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Packet</a:t>
            </a:r>
          </a:p>
        </p:txBody>
      </p:sp>
      <p:sp>
        <p:nvSpPr>
          <p:cNvPr id="9224" name="Line 69"/>
          <p:cNvSpPr>
            <a:spLocks noChangeShapeType="1"/>
          </p:cNvSpPr>
          <p:nvPr/>
        </p:nvSpPr>
        <p:spPr bwMode="auto">
          <a:xfrm>
            <a:off x="4270376" y="2252664"/>
            <a:ext cx="4763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70"/>
          <p:cNvSpPr>
            <a:spLocks noChangeShapeType="1"/>
          </p:cNvSpPr>
          <p:nvPr/>
        </p:nvSpPr>
        <p:spPr bwMode="auto">
          <a:xfrm>
            <a:off x="5032375" y="28717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71"/>
          <p:cNvSpPr>
            <a:spLocks noChangeShapeType="1"/>
          </p:cNvSpPr>
          <p:nvPr/>
        </p:nvSpPr>
        <p:spPr bwMode="auto">
          <a:xfrm>
            <a:off x="6696075" y="28717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72"/>
          <p:cNvSpPr>
            <a:spLocks noChangeArrowheads="1"/>
          </p:cNvSpPr>
          <p:nvPr/>
        </p:nvSpPr>
        <p:spPr bwMode="auto">
          <a:xfrm>
            <a:off x="8248650" y="1708151"/>
            <a:ext cx="1670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Error-free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packet</a:t>
            </a:r>
          </a:p>
        </p:txBody>
      </p:sp>
      <p:sp>
        <p:nvSpPr>
          <p:cNvPr id="9228" name="Line 73"/>
          <p:cNvSpPr>
            <a:spLocks noChangeShapeType="1"/>
          </p:cNvSpPr>
          <p:nvPr/>
        </p:nvSpPr>
        <p:spPr bwMode="auto">
          <a:xfrm flipH="1">
            <a:off x="5172075" y="3341688"/>
            <a:ext cx="172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74"/>
          <p:cNvSpPr>
            <a:spLocks noChangeArrowheads="1"/>
          </p:cNvSpPr>
          <p:nvPr/>
        </p:nvSpPr>
        <p:spPr bwMode="auto">
          <a:xfrm>
            <a:off x="5011738" y="2382839"/>
            <a:ext cx="213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Information frame</a:t>
            </a:r>
          </a:p>
        </p:txBody>
      </p:sp>
      <p:sp>
        <p:nvSpPr>
          <p:cNvPr id="9230" name="Rectangle 75"/>
          <p:cNvSpPr>
            <a:spLocks noChangeArrowheads="1"/>
          </p:cNvSpPr>
          <p:nvPr/>
        </p:nvSpPr>
        <p:spPr bwMode="auto">
          <a:xfrm>
            <a:off x="5229226" y="3609976"/>
            <a:ext cx="1928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Control frame</a:t>
            </a:r>
          </a:p>
        </p:txBody>
      </p:sp>
      <p:sp>
        <p:nvSpPr>
          <p:cNvPr id="9231" name="Rectangle 76"/>
          <p:cNvSpPr>
            <a:spLocks noChangeArrowheads="1"/>
          </p:cNvSpPr>
          <p:nvPr/>
        </p:nvSpPr>
        <p:spPr bwMode="auto">
          <a:xfrm>
            <a:off x="3617914" y="2705101"/>
            <a:ext cx="1374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Transmitter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(Process A)</a:t>
            </a:r>
          </a:p>
        </p:txBody>
      </p:sp>
      <p:sp>
        <p:nvSpPr>
          <p:cNvPr id="9232" name="Rectangle 77"/>
          <p:cNvSpPr>
            <a:spLocks noChangeArrowheads="1"/>
          </p:cNvSpPr>
          <p:nvPr/>
        </p:nvSpPr>
        <p:spPr bwMode="auto">
          <a:xfrm>
            <a:off x="7125925" y="2682875"/>
            <a:ext cx="1388202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Receiver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(Process B)</a:t>
            </a:r>
          </a:p>
        </p:txBody>
      </p:sp>
      <p:sp>
        <p:nvSpPr>
          <p:cNvPr id="9233" name="Rectangle 78" descr="75%"/>
          <p:cNvSpPr>
            <a:spLocks noChangeArrowheads="1"/>
          </p:cNvSpPr>
          <p:nvPr/>
        </p:nvSpPr>
        <p:spPr bwMode="auto">
          <a:xfrm>
            <a:off x="5689601" y="2754314"/>
            <a:ext cx="703263" cy="223837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4" name="Rectangle 79"/>
          <p:cNvSpPr>
            <a:spLocks noChangeArrowheads="1"/>
          </p:cNvSpPr>
          <p:nvPr/>
        </p:nvSpPr>
        <p:spPr bwMode="auto">
          <a:xfrm>
            <a:off x="5516563" y="2754314"/>
            <a:ext cx="1041400" cy="23653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5" name="Line 80"/>
          <p:cNvSpPr>
            <a:spLocks noChangeShapeType="1"/>
          </p:cNvSpPr>
          <p:nvPr/>
        </p:nvSpPr>
        <p:spPr bwMode="auto">
          <a:xfrm flipV="1">
            <a:off x="7848600" y="2319338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81"/>
          <p:cNvSpPr>
            <a:spLocks noChangeArrowheads="1"/>
          </p:cNvSpPr>
          <p:nvPr/>
        </p:nvSpPr>
        <p:spPr bwMode="auto">
          <a:xfrm>
            <a:off x="3925888" y="2022475"/>
            <a:ext cx="703262" cy="22383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7" name="Rectangle 82"/>
          <p:cNvSpPr>
            <a:spLocks noChangeArrowheads="1"/>
          </p:cNvSpPr>
          <p:nvPr/>
        </p:nvSpPr>
        <p:spPr bwMode="auto">
          <a:xfrm>
            <a:off x="7500938" y="2030414"/>
            <a:ext cx="703262" cy="22383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9238" name="Group 91"/>
          <p:cNvGrpSpPr>
            <a:grpSpLocks/>
          </p:cNvGrpSpPr>
          <p:nvPr/>
        </p:nvGrpSpPr>
        <p:grpSpPr bwMode="auto">
          <a:xfrm>
            <a:off x="5921375" y="3416301"/>
            <a:ext cx="298450" cy="219075"/>
            <a:chOff x="2770" y="2020"/>
            <a:chExt cx="188" cy="138"/>
          </a:xfrm>
          <a:solidFill>
            <a:srgbClr val="92D050"/>
          </a:solidFill>
        </p:grpSpPr>
        <p:sp>
          <p:nvSpPr>
            <p:cNvPr id="9245" name="Rectangle 84"/>
            <p:cNvSpPr>
              <a:spLocks noChangeArrowheads="1"/>
            </p:cNvSpPr>
            <p:nvPr/>
          </p:nvSpPr>
          <p:spPr bwMode="auto">
            <a:xfrm>
              <a:off x="2770" y="2020"/>
              <a:ext cx="96" cy="13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246" name="Rectangle 85"/>
            <p:cNvSpPr>
              <a:spLocks noChangeArrowheads="1"/>
            </p:cNvSpPr>
            <p:nvPr/>
          </p:nvSpPr>
          <p:spPr bwMode="auto">
            <a:xfrm>
              <a:off x="2862" y="2020"/>
              <a:ext cx="96" cy="13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9239" name="Rectangle 86"/>
          <p:cNvSpPr>
            <a:spLocks noChangeArrowheads="1"/>
          </p:cNvSpPr>
          <p:nvPr/>
        </p:nvSpPr>
        <p:spPr bwMode="auto">
          <a:xfrm>
            <a:off x="5697538" y="2760664"/>
            <a:ext cx="703262" cy="22383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40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Stop-and-Wait ARQ</a:t>
            </a:r>
          </a:p>
        </p:txBody>
      </p:sp>
      <p:sp>
        <p:nvSpPr>
          <p:cNvPr id="830557" name="Line 93"/>
          <p:cNvSpPr>
            <a:spLocks noChangeShapeType="1"/>
          </p:cNvSpPr>
          <p:nvPr/>
        </p:nvSpPr>
        <p:spPr bwMode="auto">
          <a:xfrm flipV="1">
            <a:off x="4543425" y="2990851"/>
            <a:ext cx="1485900" cy="109537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830558" name="Line 94"/>
          <p:cNvSpPr>
            <a:spLocks noChangeShapeType="1"/>
          </p:cNvSpPr>
          <p:nvPr/>
        </p:nvSpPr>
        <p:spPr bwMode="auto">
          <a:xfrm>
            <a:off x="6229351" y="3895726"/>
            <a:ext cx="1285875" cy="8477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830561" name="Text Box 97"/>
          <p:cNvSpPr txBox="1">
            <a:spLocks noChangeArrowheads="1"/>
          </p:cNvSpPr>
          <p:nvPr/>
        </p:nvSpPr>
        <p:spPr bwMode="auto">
          <a:xfrm>
            <a:off x="1841500" y="3021738"/>
            <a:ext cx="190658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Timer set after each frame transmission</a:t>
            </a:r>
          </a:p>
        </p:txBody>
      </p:sp>
      <p:sp>
        <p:nvSpPr>
          <p:cNvPr id="830562" name="Text Box 98"/>
          <p:cNvSpPr txBox="1">
            <a:spLocks noChangeArrowheads="1"/>
          </p:cNvSpPr>
          <p:nvPr/>
        </p:nvSpPr>
        <p:spPr bwMode="auto">
          <a:xfrm>
            <a:off x="2079626" y="1260476"/>
            <a:ext cx="41703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>
                <a:solidFill>
                  <a:schemeClr val="tx2"/>
                </a:solidFill>
              </a:rPr>
              <a:t>Transmit a frame, wait for ACK</a:t>
            </a:r>
          </a:p>
        </p:txBody>
      </p:sp>
    </p:spTree>
    <p:extLst>
      <p:ext uri="{BB962C8B-B14F-4D97-AF65-F5344CB8AC3E}">
        <p14:creationId xmlns:p14="http://schemas.microsoft.com/office/powerpoint/2010/main" val="389787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3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561" grpId="0"/>
      <p:bldP spid="8305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535" name="Rectangle 47"/>
          <p:cNvSpPr>
            <a:spLocks noChangeArrowheads="1"/>
          </p:cNvSpPr>
          <p:nvPr/>
        </p:nvSpPr>
        <p:spPr bwMode="auto">
          <a:xfrm>
            <a:off x="2247900" y="47863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31536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654176" y="4953000"/>
            <a:ext cx="8836025" cy="1104900"/>
          </a:xfrm>
          <a:noFill/>
        </p:spPr>
        <p:txBody>
          <a:bodyPr vert="horz" lIns="90488" tIns="44450" rIns="90488" bIns="44450" rtlCol="0">
            <a:normAutofit fontScale="70000" lnSpcReduction="20000"/>
          </a:bodyPr>
          <a:lstStyle/>
          <a:p>
            <a:pPr marL="742950" lvl="1" indent="-285750">
              <a:tabLst>
                <a:tab pos="2000250" algn="l"/>
              </a:tabLst>
            </a:pPr>
            <a:r>
              <a:rPr lang="en-US" altLang="en-US" sz="1900"/>
              <a:t>In cases (a) &amp; (b) the transmitting station A acts the same way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1900"/>
              <a:t>But in case (b) the receiving station B accepts frame 1 twice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1900"/>
              <a:t>Question: How is the receiver to know the second frame is also frame 1?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1900"/>
              <a:t>Answer:  </a:t>
            </a:r>
            <a:r>
              <a:rPr lang="en-US" altLang="en-US" sz="1900" b="1" i="1"/>
              <a:t>Add frame sequence number in header</a:t>
            </a:r>
            <a:endParaRPr lang="en-US" altLang="en-US" sz="1900"/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1900"/>
              <a:t>S</a:t>
            </a:r>
            <a:r>
              <a:rPr lang="en-US" altLang="en-US" sz="1900" baseline="-25000"/>
              <a:t>last</a:t>
            </a:r>
            <a:r>
              <a:rPr lang="en-US" altLang="en-US" sz="1900"/>
              <a:t> is sequence number of most recent transmitted frame</a:t>
            </a:r>
            <a:endParaRPr lang="en-US" altLang="en-US" sz="1900" b="1" i="1"/>
          </a:p>
        </p:txBody>
      </p:sp>
      <p:sp>
        <p:nvSpPr>
          <p:cNvPr id="10244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Need for Sequence Numbers</a:t>
            </a:r>
          </a:p>
        </p:txBody>
      </p:sp>
      <p:grpSp>
        <p:nvGrpSpPr>
          <p:cNvPr id="10245" name="Group 50"/>
          <p:cNvGrpSpPr>
            <a:grpSpLocks/>
          </p:cNvGrpSpPr>
          <p:nvPr/>
        </p:nvGrpSpPr>
        <p:grpSpPr bwMode="auto">
          <a:xfrm>
            <a:off x="2266951" y="1212850"/>
            <a:ext cx="7604125" cy="1646238"/>
            <a:chOff x="531" y="764"/>
            <a:chExt cx="4790" cy="1037"/>
          </a:xfrm>
        </p:grpSpPr>
        <p:sp>
          <p:nvSpPr>
            <p:cNvPr id="10271" name="Rectangle 51"/>
            <p:cNvSpPr>
              <a:spLocks noChangeArrowheads="1"/>
            </p:cNvSpPr>
            <p:nvPr/>
          </p:nvSpPr>
          <p:spPr bwMode="auto">
            <a:xfrm>
              <a:off x="1287" y="1287"/>
              <a:ext cx="3505" cy="29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272" name="Rectangle 52"/>
            <p:cNvSpPr>
              <a:spLocks noChangeArrowheads="1"/>
            </p:cNvSpPr>
            <p:nvPr/>
          </p:nvSpPr>
          <p:spPr bwMode="auto">
            <a:xfrm>
              <a:off x="531" y="764"/>
              <a:ext cx="1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(a)  Frame 1 lost</a:t>
              </a:r>
            </a:p>
          </p:txBody>
        </p:sp>
        <p:sp>
          <p:nvSpPr>
            <p:cNvPr id="10273" name="Line 53"/>
            <p:cNvSpPr>
              <a:spLocks noChangeShapeType="1"/>
            </p:cNvSpPr>
            <p:nvPr/>
          </p:nvSpPr>
          <p:spPr bwMode="auto">
            <a:xfrm>
              <a:off x="1288" y="1128"/>
              <a:ext cx="35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54"/>
            <p:cNvSpPr>
              <a:spLocks noChangeShapeType="1"/>
            </p:cNvSpPr>
            <p:nvPr/>
          </p:nvSpPr>
          <p:spPr bwMode="auto">
            <a:xfrm>
              <a:off x="1300" y="1728"/>
              <a:ext cx="35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55"/>
            <p:cNvSpPr>
              <a:spLocks noChangeArrowheads="1"/>
            </p:cNvSpPr>
            <p:nvPr/>
          </p:nvSpPr>
          <p:spPr bwMode="auto">
            <a:xfrm>
              <a:off x="975" y="1054"/>
              <a:ext cx="25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A</a:t>
              </a:r>
            </a:p>
          </p:txBody>
        </p:sp>
        <p:sp>
          <p:nvSpPr>
            <p:cNvPr id="10276" name="Rectangle 56"/>
            <p:cNvSpPr>
              <a:spLocks noChangeArrowheads="1"/>
            </p:cNvSpPr>
            <p:nvPr/>
          </p:nvSpPr>
          <p:spPr bwMode="auto">
            <a:xfrm>
              <a:off x="987" y="1570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B</a:t>
              </a:r>
            </a:p>
          </p:txBody>
        </p:sp>
        <p:sp>
          <p:nvSpPr>
            <p:cNvPr id="10277" name="Line 57"/>
            <p:cNvSpPr>
              <a:spLocks noChangeShapeType="1"/>
            </p:cNvSpPr>
            <p:nvPr/>
          </p:nvSpPr>
          <p:spPr bwMode="auto">
            <a:xfrm>
              <a:off x="1480" y="1144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Line 58"/>
            <p:cNvSpPr>
              <a:spLocks noChangeShapeType="1"/>
            </p:cNvSpPr>
            <p:nvPr/>
          </p:nvSpPr>
          <p:spPr bwMode="auto">
            <a:xfrm flipV="1">
              <a:off x="1924" y="1136"/>
              <a:ext cx="232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Line 59"/>
            <p:cNvSpPr>
              <a:spLocks noChangeShapeType="1"/>
            </p:cNvSpPr>
            <p:nvPr/>
          </p:nvSpPr>
          <p:spPr bwMode="auto">
            <a:xfrm>
              <a:off x="2308" y="1156"/>
              <a:ext cx="172" cy="2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Line 60"/>
            <p:cNvSpPr>
              <a:spLocks noChangeShapeType="1"/>
            </p:cNvSpPr>
            <p:nvPr/>
          </p:nvSpPr>
          <p:spPr bwMode="auto">
            <a:xfrm>
              <a:off x="3400" y="1156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61"/>
            <p:cNvSpPr>
              <a:spLocks noChangeShapeType="1"/>
            </p:cNvSpPr>
            <p:nvPr/>
          </p:nvSpPr>
          <p:spPr bwMode="auto">
            <a:xfrm flipV="1">
              <a:off x="3832" y="1160"/>
              <a:ext cx="232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62"/>
            <p:cNvSpPr>
              <a:spLocks noChangeArrowheads="1"/>
            </p:cNvSpPr>
            <p:nvPr/>
          </p:nvSpPr>
          <p:spPr bwMode="auto">
            <a:xfrm>
              <a:off x="1494" y="1114"/>
              <a:ext cx="57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0283" name="Rectangle 63"/>
            <p:cNvSpPr>
              <a:spLocks noChangeArrowheads="1"/>
            </p:cNvSpPr>
            <p:nvPr/>
          </p:nvSpPr>
          <p:spPr bwMode="auto">
            <a:xfrm>
              <a:off x="2348" y="1150"/>
              <a:ext cx="53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84" name="Rectangle 64"/>
            <p:cNvSpPr>
              <a:spLocks noChangeArrowheads="1"/>
            </p:cNvSpPr>
            <p:nvPr/>
          </p:nvSpPr>
          <p:spPr bwMode="auto">
            <a:xfrm>
              <a:off x="1923" y="1486"/>
              <a:ext cx="4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</a:t>
              </a:r>
            </a:p>
          </p:txBody>
        </p:sp>
        <p:sp>
          <p:nvSpPr>
            <p:cNvPr id="10285" name="Rectangle 65"/>
            <p:cNvSpPr>
              <a:spLocks noChangeArrowheads="1"/>
            </p:cNvSpPr>
            <p:nvPr/>
          </p:nvSpPr>
          <p:spPr bwMode="auto">
            <a:xfrm>
              <a:off x="3404" y="1162"/>
              <a:ext cx="53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86" name="Rectangle 66"/>
            <p:cNvSpPr>
              <a:spLocks noChangeArrowheads="1"/>
            </p:cNvSpPr>
            <p:nvPr/>
          </p:nvSpPr>
          <p:spPr bwMode="auto">
            <a:xfrm>
              <a:off x="3855" y="1498"/>
              <a:ext cx="4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</a:t>
              </a:r>
            </a:p>
          </p:txBody>
        </p:sp>
        <p:sp>
          <p:nvSpPr>
            <p:cNvPr id="10287" name="Rectangle 67"/>
            <p:cNvSpPr>
              <a:spLocks noChangeArrowheads="1"/>
            </p:cNvSpPr>
            <p:nvPr/>
          </p:nvSpPr>
          <p:spPr bwMode="auto">
            <a:xfrm>
              <a:off x="4887" y="958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</a:t>
              </a:r>
            </a:p>
          </p:txBody>
        </p:sp>
        <p:sp>
          <p:nvSpPr>
            <p:cNvPr id="10288" name="Line 68"/>
            <p:cNvSpPr>
              <a:spLocks noChangeShapeType="1"/>
            </p:cNvSpPr>
            <p:nvPr/>
          </p:nvSpPr>
          <p:spPr bwMode="auto">
            <a:xfrm>
              <a:off x="2304" y="1032"/>
              <a:ext cx="1044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Rectangle 69"/>
            <p:cNvSpPr>
              <a:spLocks noChangeArrowheads="1"/>
            </p:cNvSpPr>
            <p:nvPr/>
          </p:nvSpPr>
          <p:spPr bwMode="auto">
            <a:xfrm>
              <a:off x="2535" y="778"/>
              <a:ext cx="68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Time-out</a:t>
              </a:r>
            </a:p>
          </p:txBody>
        </p:sp>
        <p:sp>
          <p:nvSpPr>
            <p:cNvPr id="10290" name="Line 70"/>
            <p:cNvSpPr>
              <a:spLocks noChangeShapeType="1"/>
            </p:cNvSpPr>
            <p:nvPr/>
          </p:nvSpPr>
          <p:spPr bwMode="auto">
            <a:xfrm>
              <a:off x="4192" y="1156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71"/>
            <p:cNvSpPr>
              <a:spLocks noChangeArrowheads="1"/>
            </p:cNvSpPr>
            <p:nvPr/>
          </p:nvSpPr>
          <p:spPr bwMode="auto">
            <a:xfrm>
              <a:off x="4280" y="1162"/>
              <a:ext cx="53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0292" name="Line 72"/>
            <p:cNvSpPr>
              <a:spLocks noChangeShapeType="1"/>
            </p:cNvSpPr>
            <p:nvPr/>
          </p:nvSpPr>
          <p:spPr bwMode="auto">
            <a:xfrm flipH="1">
              <a:off x="2372" y="1444"/>
              <a:ext cx="128" cy="1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209801" y="3098800"/>
            <a:ext cx="7718425" cy="1722438"/>
            <a:chOff x="495" y="1952"/>
            <a:chExt cx="4862" cy="1085"/>
          </a:xfrm>
        </p:grpSpPr>
        <p:sp>
          <p:nvSpPr>
            <p:cNvPr id="10247" name="Rectangle 74"/>
            <p:cNvSpPr>
              <a:spLocks noChangeArrowheads="1"/>
            </p:cNvSpPr>
            <p:nvPr/>
          </p:nvSpPr>
          <p:spPr bwMode="auto">
            <a:xfrm>
              <a:off x="1303" y="2519"/>
              <a:ext cx="3505" cy="29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248" name="Rectangle 75"/>
            <p:cNvSpPr>
              <a:spLocks noChangeArrowheads="1"/>
            </p:cNvSpPr>
            <p:nvPr/>
          </p:nvSpPr>
          <p:spPr bwMode="auto">
            <a:xfrm>
              <a:off x="495" y="1952"/>
              <a:ext cx="10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(b)  ACK lost</a:t>
              </a:r>
            </a:p>
          </p:txBody>
        </p:sp>
        <p:sp>
          <p:nvSpPr>
            <p:cNvPr id="10249" name="Line 76"/>
            <p:cNvSpPr>
              <a:spLocks noChangeShapeType="1"/>
            </p:cNvSpPr>
            <p:nvPr/>
          </p:nvSpPr>
          <p:spPr bwMode="auto">
            <a:xfrm>
              <a:off x="1295" y="2356"/>
              <a:ext cx="3609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77"/>
            <p:cNvSpPr>
              <a:spLocks noChangeShapeType="1"/>
            </p:cNvSpPr>
            <p:nvPr/>
          </p:nvSpPr>
          <p:spPr bwMode="auto">
            <a:xfrm>
              <a:off x="1295" y="2956"/>
              <a:ext cx="362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78"/>
            <p:cNvSpPr>
              <a:spLocks noChangeArrowheads="1"/>
            </p:cNvSpPr>
            <p:nvPr/>
          </p:nvSpPr>
          <p:spPr bwMode="auto">
            <a:xfrm>
              <a:off x="1011" y="229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0252" name="Rectangle 79"/>
            <p:cNvSpPr>
              <a:spLocks noChangeArrowheads="1"/>
            </p:cNvSpPr>
            <p:nvPr/>
          </p:nvSpPr>
          <p:spPr bwMode="auto">
            <a:xfrm>
              <a:off x="1023" y="28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53" name="Line 80"/>
            <p:cNvSpPr>
              <a:spLocks noChangeShapeType="1"/>
            </p:cNvSpPr>
            <p:nvPr/>
          </p:nvSpPr>
          <p:spPr bwMode="auto">
            <a:xfrm>
              <a:off x="1504" y="2380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81"/>
            <p:cNvSpPr>
              <a:spLocks noChangeShapeType="1"/>
            </p:cNvSpPr>
            <p:nvPr/>
          </p:nvSpPr>
          <p:spPr bwMode="auto">
            <a:xfrm flipV="1">
              <a:off x="1960" y="2372"/>
              <a:ext cx="232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82"/>
            <p:cNvSpPr>
              <a:spLocks noChangeShapeType="1"/>
            </p:cNvSpPr>
            <p:nvPr/>
          </p:nvSpPr>
          <p:spPr bwMode="auto">
            <a:xfrm flipV="1">
              <a:off x="2824" y="2588"/>
              <a:ext cx="148" cy="3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83"/>
            <p:cNvSpPr>
              <a:spLocks noChangeShapeType="1"/>
            </p:cNvSpPr>
            <p:nvPr/>
          </p:nvSpPr>
          <p:spPr bwMode="auto">
            <a:xfrm>
              <a:off x="3436" y="2392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84"/>
            <p:cNvSpPr>
              <a:spLocks noChangeShapeType="1"/>
            </p:cNvSpPr>
            <p:nvPr/>
          </p:nvSpPr>
          <p:spPr bwMode="auto">
            <a:xfrm flipV="1">
              <a:off x="3868" y="2396"/>
              <a:ext cx="232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85"/>
            <p:cNvSpPr>
              <a:spLocks noChangeArrowheads="1"/>
            </p:cNvSpPr>
            <p:nvPr/>
          </p:nvSpPr>
          <p:spPr bwMode="auto">
            <a:xfrm>
              <a:off x="1530" y="2350"/>
              <a:ext cx="57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0259" name="Rectangle 86"/>
            <p:cNvSpPr>
              <a:spLocks noChangeArrowheads="1"/>
            </p:cNvSpPr>
            <p:nvPr/>
          </p:nvSpPr>
          <p:spPr bwMode="auto">
            <a:xfrm>
              <a:off x="2372" y="2386"/>
              <a:ext cx="53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60" name="Rectangle 87"/>
            <p:cNvSpPr>
              <a:spLocks noChangeArrowheads="1"/>
            </p:cNvSpPr>
            <p:nvPr/>
          </p:nvSpPr>
          <p:spPr bwMode="auto">
            <a:xfrm>
              <a:off x="1959" y="2722"/>
              <a:ext cx="4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</a:t>
              </a:r>
            </a:p>
          </p:txBody>
        </p:sp>
        <p:sp>
          <p:nvSpPr>
            <p:cNvPr id="10261" name="Rectangle 88"/>
            <p:cNvSpPr>
              <a:spLocks noChangeArrowheads="1"/>
            </p:cNvSpPr>
            <p:nvPr/>
          </p:nvSpPr>
          <p:spPr bwMode="auto">
            <a:xfrm>
              <a:off x="3440" y="2398"/>
              <a:ext cx="53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62" name="Rectangle 89"/>
            <p:cNvSpPr>
              <a:spLocks noChangeArrowheads="1"/>
            </p:cNvSpPr>
            <p:nvPr/>
          </p:nvSpPr>
          <p:spPr bwMode="auto">
            <a:xfrm>
              <a:off x="2871" y="2710"/>
              <a:ext cx="4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</a:t>
              </a:r>
            </a:p>
          </p:txBody>
        </p:sp>
        <p:sp>
          <p:nvSpPr>
            <p:cNvPr id="10263" name="Rectangle 90"/>
            <p:cNvSpPr>
              <a:spLocks noChangeArrowheads="1"/>
            </p:cNvSpPr>
            <p:nvPr/>
          </p:nvSpPr>
          <p:spPr bwMode="auto">
            <a:xfrm>
              <a:off x="4923" y="2194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</a:t>
              </a:r>
            </a:p>
          </p:txBody>
        </p:sp>
        <p:sp>
          <p:nvSpPr>
            <p:cNvPr id="10264" name="Line 91"/>
            <p:cNvSpPr>
              <a:spLocks noChangeShapeType="1"/>
            </p:cNvSpPr>
            <p:nvPr/>
          </p:nvSpPr>
          <p:spPr bwMode="auto">
            <a:xfrm>
              <a:off x="2356" y="2268"/>
              <a:ext cx="988" cy="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92"/>
            <p:cNvSpPr>
              <a:spLocks noChangeArrowheads="1"/>
            </p:cNvSpPr>
            <p:nvPr/>
          </p:nvSpPr>
          <p:spPr bwMode="auto">
            <a:xfrm>
              <a:off x="2571" y="2014"/>
              <a:ext cx="68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Time-out</a:t>
              </a:r>
            </a:p>
          </p:txBody>
        </p:sp>
        <p:sp>
          <p:nvSpPr>
            <p:cNvPr id="10266" name="Line 93"/>
            <p:cNvSpPr>
              <a:spLocks noChangeShapeType="1"/>
            </p:cNvSpPr>
            <p:nvPr/>
          </p:nvSpPr>
          <p:spPr bwMode="auto">
            <a:xfrm>
              <a:off x="4228" y="2392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94"/>
            <p:cNvSpPr>
              <a:spLocks noChangeArrowheads="1"/>
            </p:cNvSpPr>
            <p:nvPr/>
          </p:nvSpPr>
          <p:spPr bwMode="auto">
            <a:xfrm>
              <a:off x="4316" y="2398"/>
              <a:ext cx="53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0268" name="Line 95"/>
            <p:cNvSpPr>
              <a:spLocks noChangeShapeType="1"/>
            </p:cNvSpPr>
            <p:nvPr/>
          </p:nvSpPr>
          <p:spPr bwMode="auto">
            <a:xfrm>
              <a:off x="3004" y="2596"/>
              <a:ext cx="11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96"/>
            <p:cNvSpPr>
              <a:spLocks noChangeShapeType="1"/>
            </p:cNvSpPr>
            <p:nvPr/>
          </p:nvSpPr>
          <p:spPr bwMode="auto">
            <a:xfrm>
              <a:off x="2332" y="2392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97"/>
            <p:cNvSpPr>
              <a:spLocks noChangeArrowheads="1"/>
            </p:cNvSpPr>
            <p:nvPr/>
          </p:nvSpPr>
          <p:spPr bwMode="auto">
            <a:xfrm>
              <a:off x="3927" y="2710"/>
              <a:ext cx="4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410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3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31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35" grpId="0" animBg="1"/>
      <p:bldP spid="8315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2159000" y="3898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Sequence Numbers</a:t>
            </a:r>
          </a:p>
        </p:txBody>
      </p:sp>
      <p:sp>
        <p:nvSpPr>
          <p:cNvPr id="11268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892551"/>
            <a:ext cx="8902700" cy="2143125"/>
          </a:xfrm>
          <a:noFill/>
        </p:spPr>
        <p:txBody>
          <a:bodyPr vert="horz" lIns="90488" tIns="44450" rIns="90488" bIns="44450" rtlCol="0">
            <a:normAutofit fontScale="92500"/>
          </a:bodyPr>
          <a:lstStyle/>
          <a:p>
            <a:pPr marL="742950" lvl="1" indent="-285750">
              <a:tabLst>
                <a:tab pos="2000250" algn="l"/>
              </a:tabLst>
            </a:pPr>
            <a:r>
              <a:rPr lang="en-US" altLang="en-US" sz="2000" dirty="0"/>
              <a:t>The transmitting station A misinterprets duplicate ACKs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2000" dirty="0"/>
              <a:t>Incorrectly assumes second ACK acknowledges Frame 1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2000" dirty="0"/>
              <a:t>Question: How is the receiver to know second ACK is for frame 0?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2000" dirty="0"/>
              <a:t>Answer: </a:t>
            </a:r>
            <a:r>
              <a:rPr lang="en-US" altLang="en-US" sz="2000" b="1" i="1" dirty="0"/>
              <a:t>Add frame sequence number in ACK header</a:t>
            </a:r>
            <a:endParaRPr lang="en-US" altLang="en-US" sz="2000" dirty="0"/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2100" dirty="0" err="1"/>
              <a:t>R</a:t>
            </a:r>
            <a:r>
              <a:rPr lang="en-US" altLang="en-US" sz="2100" baseline="-25000" dirty="0" err="1"/>
              <a:t>next</a:t>
            </a:r>
            <a:r>
              <a:rPr lang="en-US" altLang="en-US" sz="2100" dirty="0"/>
              <a:t> is sequence number of next frame expected by the receiver</a:t>
            </a:r>
          </a:p>
          <a:p>
            <a:pPr marL="742950" lvl="1" indent="-285750">
              <a:tabLst>
                <a:tab pos="2000250" algn="l"/>
              </a:tabLst>
            </a:pPr>
            <a:r>
              <a:rPr lang="en-US" altLang="en-US" sz="2100" dirty="0"/>
              <a:t>Implicitly acknowledges receipt of all prior frames</a:t>
            </a: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373314" y="1273175"/>
            <a:ext cx="28717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(c)  Premature Time-out</a:t>
            </a:r>
          </a:p>
        </p:txBody>
      </p:sp>
      <p:grpSp>
        <p:nvGrpSpPr>
          <p:cNvPr id="11270" name="Group 30"/>
          <p:cNvGrpSpPr>
            <a:grpSpLocks/>
          </p:cNvGrpSpPr>
          <p:nvPr/>
        </p:nvGrpSpPr>
        <p:grpSpPr bwMode="auto">
          <a:xfrm>
            <a:off x="2963864" y="1920876"/>
            <a:ext cx="6899275" cy="1649413"/>
            <a:chOff x="907" y="1210"/>
            <a:chExt cx="4346" cy="1039"/>
          </a:xfrm>
        </p:grpSpPr>
        <p:sp>
          <p:nvSpPr>
            <p:cNvPr id="11271" name="Rectangle 25"/>
            <p:cNvSpPr>
              <a:spLocks noChangeArrowheads="1"/>
            </p:cNvSpPr>
            <p:nvPr/>
          </p:nvSpPr>
          <p:spPr bwMode="auto">
            <a:xfrm>
              <a:off x="1231" y="1743"/>
              <a:ext cx="3505" cy="29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1272" name="Line 3"/>
            <p:cNvSpPr>
              <a:spLocks noChangeShapeType="1"/>
            </p:cNvSpPr>
            <p:nvPr/>
          </p:nvSpPr>
          <p:spPr bwMode="auto">
            <a:xfrm>
              <a:off x="1220" y="1584"/>
              <a:ext cx="35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1232" y="2176"/>
              <a:ext cx="35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907" y="150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1275" name="Rectangle 6"/>
            <p:cNvSpPr>
              <a:spLocks noChangeArrowheads="1"/>
            </p:cNvSpPr>
            <p:nvPr/>
          </p:nvSpPr>
          <p:spPr bwMode="auto">
            <a:xfrm>
              <a:off x="919" y="201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>
              <a:off x="1336" y="1584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V="1">
              <a:off x="1796" y="1576"/>
              <a:ext cx="488" cy="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>
              <a:off x="2612" y="1588"/>
              <a:ext cx="22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0"/>
            <p:cNvSpPr>
              <a:spLocks noChangeArrowheads="1"/>
            </p:cNvSpPr>
            <p:nvPr/>
          </p:nvSpPr>
          <p:spPr bwMode="auto">
            <a:xfrm>
              <a:off x="1363" y="1567"/>
              <a:ext cx="52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Frame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  <p:sp>
          <p:nvSpPr>
            <p:cNvPr id="11280" name="Rectangle 11"/>
            <p:cNvSpPr>
              <a:spLocks noChangeArrowheads="1"/>
            </p:cNvSpPr>
            <p:nvPr/>
          </p:nvSpPr>
          <p:spPr bwMode="auto">
            <a:xfrm>
              <a:off x="2148" y="1699"/>
              <a:ext cx="48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  <p:sp>
          <p:nvSpPr>
            <p:cNvPr id="11281" name="Rectangle 12"/>
            <p:cNvSpPr>
              <a:spLocks noChangeArrowheads="1"/>
            </p:cNvSpPr>
            <p:nvPr/>
          </p:nvSpPr>
          <p:spPr bwMode="auto">
            <a:xfrm>
              <a:off x="1624" y="1891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ACK</a:t>
              </a:r>
            </a:p>
          </p:txBody>
        </p:sp>
        <p:sp>
          <p:nvSpPr>
            <p:cNvPr id="11282" name="Rectangle 13"/>
            <p:cNvSpPr>
              <a:spLocks noChangeArrowheads="1"/>
            </p:cNvSpPr>
            <p:nvPr/>
          </p:nvSpPr>
          <p:spPr bwMode="auto">
            <a:xfrm>
              <a:off x="2872" y="1727"/>
              <a:ext cx="48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11283" name="Rectangle 14"/>
            <p:cNvSpPr>
              <a:spLocks noChangeArrowheads="1"/>
            </p:cNvSpPr>
            <p:nvPr/>
          </p:nvSpPr>
          <p:spPr bwMode="auto">
            <a:xfrm>
              <a:off x="2400" y="1959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ACK</a:t>
              </a:r>
            </a:p>
          </p:txBody>
        </p:sp>
        <p:sp>
          <p:nvSpPr>
            <p:cNvPr id="11284" name="Rectangle 15"/>
            <p:cNvSpPr>
              <a:spLocks noChangeArrowheads="1"/>
            </p:cNvSpPr>
            <p:nvPr/>
          </p:nvSpPr>
          <p:spPr bwMode="auto">
            <a:xfrm>
              <a:off x="4819" y="140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</a:t>
              </a:r>
            </a:p>
          </p:txBody>
        </p:sp>
        <p:sp>
          <p:nvSpPr>
            <p:cNvPr id="11285" name="Line 16"/>
            <p:cNvSpPr>
              <a:spLocks noChangeShapeType="1"/>
            </p:cNvSpPr>
            <p:nvPr/>
          </p:nvSpPr>
          <p:spPr bwMode="auto">
            <a:xfrm>
              <a:off x="1372" y="1500"/>
              <a:ext cx="576" cy="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17"/>
            <p:cNvSpPr>
              <a:spLocks noChangeArrowheads="1"/>
            </p:cNvSpPr>
            <p:nvPr/>
          </p:nvSpPr>
          <p:spPr bwMode="auto">
            <a:xfrm>
              <a:off x="1435" y="1210"/>
              <a:ext cx="68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Time-out</a:t>
              </a:r>
            </a:p>
          </p:txBody>
        </p:sp>
        <p:sp>
          <p:nvSpPr>
            <p:cNvPr id="11287" name="Line 18"/>
            <p:cNvSpPr>
              <a:spLocks noChangeShapeType="1"/>
            </p:cNvSpPr>
            <p:nvPr/>
          </p:nvSpPr>
          <p:spPr bwMode="auto">
            <a:xfrm>
              <a:off x="3268" y="1596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19"/>
            <p:cNvSpPr>
              <a:spLocks noChangeArrowheads="1"/>
            </p:cNvSpPr>
            <p:nvPr/>
          </p:nvSpPr>
          <p:spPr bwMode="auto">
            <a:xfrm>
              <a:off x="3380" y="1711"/>
              <a:ext cx="48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Frame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11289" name="Line 20"/>
            <p:cNvSpPr>
              <a:spLocks noChangeShapeType="1"/>
            </p:cNvSpPr>
            <p:nvPr/>
          </p:nvSpPr>
          <p:spPr bwMode="auto">
            <a:xfrm>
              <a:off x="2004" y="1596"/>
              <a:ext cx="352" cy="5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23"/>
            <p:cNvSpPr>
              <a:spLocks noChangeShapeType="1"/>
            </p:cNvSpPr>
            <p:nvPr/>
          </p:nvSpPr>
          <p:spPr bwMode="auto">
            <a:xfrm flipV="1">
              <a:off x="2464" y="1592"/>
              <a:ext cx="49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24"/>
            <p:cNvSpPr>
              <a:spLocks noChangeShapeType="1"/>
            </p:cNvSpPr>
            <p:nvPr/>
          </p:nvSpPr>
          <p:spPr bwMode="auto">
            <a:xfrm flipH="1">
              <a:off x="2724" y="1936"/>
              <a:ext cx="128" cy="1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954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Stop-and-Wait ARQ</a:t>
            </a:r>
          </a:p>
        </p:txBody>
      </p:sp>
      <p:sp>
        <p:nvSpPr>
          <p:cNvPr id="1089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6389" y="1256214"/>
            <a:ext cx="5562600" cy="52734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u="sng" dirty="0"/>
              <a:t>Transmitter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dirty="0">
                <a:solidFill>
                  <a:schemeClr val="tx2"/>
                </a:solidFill>
              </a:rPr>
              <a:t>Ready state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Await request from higher layer for packet transfer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When request arrives, transmit frame with updated </a:t>
            </a:r>
            <a:r>
              <a:rPr lang="en-US" altLang="en-US" sz="1700" dirty="0" err="1"/>
              <a:t>S</a:t>
            </a:r>
            <a:r>
              <a:rPr lang="en-US" altLang="en-US" sz="1700" baseline="-25000" dirty="0" err="1"/>
              <a:t>last</a:t>
            </a:r>
            <a:r>
              <a:rPr lang="en-US" altLang="en-US" sz="1700" dirty="0"/>
              <a:t> and CRC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Go to Wait State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dirty="0">
                <a:solidFill>
                  <a:schemeClr val="tx2"/>
                </a:solidFill>
              </a:rPr>
              <a:t>Wait state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Wait for ACK or timer to expire; block requests from higher layer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If timeout expires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retransmit frame and reset timer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If ACK received: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If sequence number is incorrect or if errors detected: ignore 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If sequence number is correct (</a:t>
            </a:r>
            <a:r>
              <a:rPr lang="en-US" altLang="en-US" sz="1500" dirty="0" err="1"/>
              <a:t>R</a:t>
            </a:r>
            <a:r>
              <a:rPr lang="en-US" altLang="en-US" sz="1500" baseline="-25000" dirty="0" err="1"/>
              <a:t>next</a:t>
            </a:r>
            <a:r>
              <a:rPr lang="en-US" altLang="en-US" sz="1500" dirty="0"/>
              <a:t> = </a:t>
            </a:r>
            <a:r>
              <a:rPr lang="en-US" altLang="en-US" sz="1500" dirty="0" err="1"/>
              <a:t>S</a:t>
            </a:r>
            <a:r>
              <a:rPr lang="en-US" altLang="en-US" sz="1500" baseline="-25000" dirty="0" err="1"/>
              <a:t>last</a:t>
            </a:r>
            <a:r>
              <a:rPr lang="en-US" altLang="en-US" sz="1500" dirty="0"/>
              <a:t> +1):  accept frame, go to Ready state</a:t>
            </a:r>
          </a:p>
        </p:txBody>
      </p:sp>
      <p:sp>
        <p:nvSpPr>
          <p:cNvPr id="1089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11388" y="1256214"/>
            <a:ext cx="5606143" cy="52734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u="sng" dirty="0"/>
              <a:t>Receiver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dirty="0">
                <a:solidFill>
                  <a:schemeClr val="tx2"/>
                </a:solidFill>
              </a:rPr>
              <a:t>Always in Ready State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Wait for arrival of new frame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When frame arrives, check for errors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If no errors detected and sequence number is correct (</a:t>
            </a:r>
            <a:r>
              <a:rPr lang="en-US" altLang="en-US" sz="1700" dirty="0" err="1"/>
              <a:t>S</a:t>
            </a:r>
            <a:r>
              <a:rPr lang="en-US" altLang="en-US" sz="1700" baseline="-25000" dirty="0" err="1"/>
              <a:t>last</a:t>
            </a:r>
            <a:r>
              <a:rPr lang="en-US" altLang="en-US" sz="1700" dirty="0"/>
              <a:t>=</a:t>
            </a:r>
            <a:r>
              <a:rPr lang="en-US" altLang="en-US" sz="1700" dirty="0" err="1"/>
              <a:t>R</a:t>
            </a:r>
            <a:r>
              <a:rPr lang="en-US" altLang="en-US" sz="1700" baseline="-25000" dirty="0" err="1"/>
              <a:t>next</a:t>
            </a:r>
            <a:r>
              <a:rPr lang="en-US" altLang="en-US" sz="1700" dirty="0"/>
              <a:t>), then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accept frame,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update </a:t>
            </a:r>
            <a:r>
              <a:rPr lang="en-US" altLang="en-US" sz="1500" dirty="0" err="1"/>
              <a:t>R</a:t>
            </a:r>
            <a:r>
              <a:rPr lang="en-US" altLang="en-US" sz="1500" baseline="-25000" dirty="0" err="1"/>
              <a:t>next</a:t>
            </a:r>
            <a:r>
              <a:rPr lang="en-US" altLang="en-US" sz="1500" dirty="0"/>
              <a:t>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send ACK frame with </a:t>
            </a:r>
            <a:r>
              <a:rPr lang="en-US" altLang="en-US" sz="1500" dirty="0" err="1"/>
              <a:t>R</a:t>
            </a:r>
            <a:r>
              <a:rPr lang="en-US" altLang="en-US" sz="1500" baseline="-25000" dirty="0" err="1"/>
              <a:t>next</a:t>
            </a:r>
            <a:r>
              <a:rPr lang="en-US" altLang="en-US" sz="1500" dirty="0"/>
              <a:t>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deliver packet to higher layer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If no errors detected and wrong sequence number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1500" dirty="0">
                <a:ea typeface="Gulim" pitchFamily="34" charset="-127"/>
              </a:rPr>
              <a:t>accept</a:t>
            </a:r>
            <a:r>
              <a:rPr lang="en-US" altLang="en-US" sz="1500" dirty="0"/>
              <a:t> frame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send ACK frame with </a:t>
            </a:r>
            <a:r>
              <a:rPr lang="en-US" altLang="en-US" sz="1500" dirty="0" err="1"/>
              <a:t>R</a:t>
            </a:r>
            <a:r>
              <a:rPr lang="en-US" altLang="en-US" sz="1500" baseline="-25000" dirty="0" err="1"/>
              <a:t>next</a:t>
            </a:r>
            <a:endParaRPr lang="en-US" altLang="en-US" sz="1500" baseline="-25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If errors detected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/>
              <a:t>discard frame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3725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9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9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89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89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89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89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9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89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89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89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895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8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8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8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89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89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89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89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89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89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895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895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895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895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37" y="0"/>
            <a:ext cx="11747863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Sliding Window Protocols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3851" y="4656138"/>
            <a:ext cx="9496698" cy="1973262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000" dirty="0"/>
              <a:t>Suppose that a sliding window of size is 1, with a 3-bit sequence number.</a:t>
            </a:r>
          </a:p>
          <a:p>
            <a:pPr marL="609600" indent="-609600"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(a)</a:t>
            </a:r>
            <a:r>
              <a:rPr lang="en-US" altLang="en-US" sz="2000" dirty="0"/>
              <a:t> Initially.</a:t>
            </a:r>
          </a:p>
          <a:p>
            <a:pPr marL="609600" indent="-609600"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(b)</a:t>
            </a:r>
            <a:r>
              <a:rPr lang="en-US" altLang="en-US" sz="2000" dirty="0"/>
              <a:t> After the first frame has been sent.</a:t>
            </a:r>
          </a:p>
          <a:p>
            <a:pPr marL="609600" indent="-609600"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(c)</a:t>
            </a:r>
            <a:r>
              <a:rPr lang="en-US" altLang="en-US" sz="2000" dirty="0"/>
              <a:t> After the first frame has been received.</a:t>
            </a:r>
          </a:p>
          <a:p>
            <a:pPr marL="609600" indent="-609600"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(d)</a:t>
            </a:r>
            <a:r>
              <a:rPr lang="en-US" altLang="en-US" sz="2000" dirty="0"/>
              <a:t> After the first acknowledgement has been received.</a:t>
            </a:r>
          </a:p>
        </p:txBody>
      </p:sp>
      <p:pic>
        <p:nvPicPr>
          <p:cNvPr id="13316" name="Picture 4" descr="3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4" y="1100139"/>
            <a:ext cx="641508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dffadf15-067a-4e50-a3a9-77b93cbce0b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eb25448-20fa-4ef5-83b3-759cb732aca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1376</Words>
  <Application>Microsoft Office PowerPoint</Application>
  <PresentationFormat>Widescreen</PresentationFormat>
  <Paragraphs>311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굴림</vt:lpstr>
      <vt:lpstr>NanumSquareRound ExtraBold</vt:lpstr>
      <vt:lpstr>TmonMonsori Black</vt:lpstr>
      <vt:lpstr>Arial</vt:lpstr>
      <vt:lpstr>Calibri</vt:lpstr>
      <vt:lpstr>Wingdings</vt:lpstr>
      <vt:lpstr>Office Theme</vt:lpstr>
      <vt:lpstr> Lecture 4  Peer-to-Peer Protocols  and Data Link Layer</vt:lpstr>
      <vt:lpstr> Lecture 4  Peer-to-Peer Protocols  and Data Link Layer</vt:lpstr>
      <vt:lpstr>Peer-to-Peer Protocols</vt:lpstr>
      <vt:lpstr>Automatic Repeat Request (ARQ)</vt:lpstr>
      <vt:lpstr>Stop-and-Wait ARQ</vt:lpstr>
      <vt:lpstr>Need for Sequence Numbers</vt:lpstr>
      <vt:lpstr>Sequence Numbers</vt:lpstr>
      <vt:lpstr>Stop-and-Wait ARQ</vt:lpstr>
      <vt:lpstr>Sliding Window Protocols</vt:lpstr>
      <vt:lpstr>Practice on Slide Window Protocols</vt:lpstr>
      <vt:lpstr>Stop-and-Wait Efficiency</vt:lpstr>
      <vt:lpstr>Applications of Stop-and-Wait ARQ</vt:lpstr>
      <vt:lpstr>Go-Back-N</vt:lpstr>
      <vt:lpstr>Go-Back-N ARQ</vt:lpstr>
      <vt:lpstr>Go-Back-N with Timeout</vt:lpstr>
      <vt:lpstr>Applications of Go-Back-N ARQ</vt:lpstr>
      <vt:lpstr>Selective Repeat ARQ</vt:lpstr>
      <vt:lpstr>Selective Repeat ARQ</vt:lpstr>
      <vt:lpstr>Applications of Selective Repeat ARQ</vt:lpstr>
      <vt:lpstr> Lecture 4  Peer-to-Peer Protocols  and Data Link Layer</vt:lpstr>
      <vt:lpstr> Lecture 4  Peer-to-Peer Protocols  and Data Link Layer</vt:lpstr>
      <vt:lpstr>Flow Control</vt:lpstr>
      <vt:lpstr>Window Flow Control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29</cp:revision>
  <dcterms:created xsi:type="dcterms:W3CDTF">2020-07-03T17:09:21Z</dcterms:created>
  <dcterms:modified xsi:type="dcterms:W3CDTF">2020-07-14T22:21:59Z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