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3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4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5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6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31" r:id="rId1"/>
    <p:sldMasterId id="2147484100" r:id="rId2"/>
    <p:sldMasterId id="2147484136" r:id="rId3"/>
    <p:sldMasterId id="2147484149" r:id="rId4"/>
    <p:sldMasterId id="2147484166" r:id="rId5"/>
    <p:sldMasterId id="2147484188" r:id="rId6"/>
    <p:sldMasterId id="2147484209" r:id="rId7"/>
  </p:sldMasterIdLst>
  <p:notesMasterIdLst>
    <p:notesMasterId r:id="rId40"/>
  </p:notesMasterIdLst>
  <p:handoutMasterIdLst>
    <p:handoutMasterId r:id="rId41"/>
  </p:handoutMasterIdLst>
  <p:sldIdLst>
    <p:sldId id="1958" r:id="rId8"/>
    <p:sldId id="620" r:id="rId9"/>
    <p:sldId id="1942" r:id="rId10"/>
    <p:sldId id="569" r:id="rId11"/>
    <p:sldId id="1979421881" r:id="rId12"/>
    <p:sldId id="7548" r:id="rId13"/>
    <p:sldId id="7549" r:id="rId14"/>
    <p:sldId id="2004" r:id="rId15"/>
    <p:sldId id="563" r:id="rId16"/>
    <p:sldId id="7536" r:id="rId17"/>
    <p:sldId id="1952" r:id="rId18"/>
    <p:sldId id="7533" r:id="rId19"/>
    <p:sldId id="2005" r:id="rId20"/>
    <p:sldId id="2006" r:id="rId21"/>
    <p:sldId id="2007" r:id="rId22"/>
    <p:sldId id="1979421877" r:id="rId23"/>
    <p:sldId id="2012" r:id="rId24"/>
    <p:sldId id="2013" r:id="rId25"/>
    <p:sldId id="2014" r:id="rId26"/>
    <p:sldId id="7535" r:id="rId27"/>
    <p:sldId id="1979421880" r:id="rId28"/>
    <p:sldId id="6210" r:id="rId29"/>
    <p:sldId id="6162" r:id="rId30"/>
    <p:sldId id="7538" r:id="rId31"/>
    <p:sldId id="1979421895" r:id="rId32"/>
    <p:sldId id="1979421879" r:id="rId33"/>
    <p:sldId id="1939" r:id="rId34"/>
    <p:sldId id="1979421896" r:id="rId35"/>
    <p:sldId id="1991" r:id="rId36"/>
    <p:sldId id="1990" r:id="rId37"/>
    <p:sldId id="1957" r:id="rId38"/>
    <p:sldId id="642" r:id="rId39"/>
  </p:sldIdLst>
  <p:sldSz cx="9144000" cy="5143500" type="screen16x9"/>
  <p:notesSz cx="6858000" cy="9144000"/>
  <p:custDataLst>
    <p:tags r:id="rId42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Introduction" id="{C4C70D7A-F27C-254D-AC41-34975DAAC48D}">
          <p14:sldIdLst>
            <p14:sldId id="1958"/>
            <p14:sldId id="620"/>
            <p14:sldId id="1942"/>
          </p14:sldIdLst>
        </p14:section>
        <p14:section name="Enhanced Course Design" id="{9536F604-03B0-D24B-95BC-71614B697CD1}">
          <p14:sldIdLst>
            <p14:sldId id="569"/>
            <p14:sldId id="1979421881"/>
            <p14:sldId id="7548"/>
            <p14:sldId id="7549"/>
            <p14:sldId id="2004"/>
            <p14:sldId id="563"/>
            <p14:sldId id="7536"/>
          </p14:sldIdLst>
        </p14:section>
        <p14:section name="Accelerated Path to Job Readiness" id="{09F6BD8D-93A2-A746-BE11-6268D152AFAE}">
          <p14:sldIdLst>
            <p14:sldId id="1952"/>
            <p14:sldId id="7533"/>
            <p14:sldId id="2005"/>
            <p14:sldId id="2006"/>
            <p14:sldId id="2007"/>
          </p14:sldIdLst>
        </p14:section>
        <p14:section name="Improved Outcomes" id="{88D5AEF8-A679-C141-94B6-7397A57FECD4}">
          <p14:sldIdLst>
            <p14:sldId id="1979421877"/>
            <p14:sldId id="2012"/>
            <p14:sldId id="2013"/>
            <p14:sldId id="2014"/>
            <p14:sldId id="7535"/>
            <p14:sldId id="1979421880"/>
            <p14:sldId id="6210"/>
            <p14:sldId id="6162"/>
            <p14:sldId id="7538"/>
            <p14:sldId id="1979421895"/>
            <p14:sldId id="1979421879"/>
          </p14:sldIdLst>
        </p14:section>
        <p14:section name="Logistics &amp; Timing" id="{6E9E97EB-B732-D84F-8AE5-5DF6E1E374FE}">
          <p14:sldIdLst>
            <p14:sldId id="1939"/>
            <p14:sldId id="1979421896"/>
            <p14:sldId id="1991"/>
            <p14:sldId id="1990"/>
            <p14:sldId id="1957"/>
            <p14:sldId id="642"/>
          </p14:sldIdLst>
        </p14:section>
      </p14:sectionLst>
    </p:ext>
    <p:ext uri="{EFAFB233-063F-42B5-8137-9DF3F51BA10A}">
      <p15:sldGuideLst xmlns:p15="http://schemas.microsoft.com/office/powerpoint/2012/main">
        <p15:guide id="1" pos="3144" userDrawn="1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tesh Gohil" initials="" lastIdx="31" clrIdx="0"/>
  <p:cmAuthor id="1" name="Kate Ryan" initials="KR" lastIdx="11" clrIdx="1"/>
  <p:cmAuthor id="2" name="Dave Free (dafree)" initials="DF(" lastIdx="1" clrIdx="2">
    <p:extLst>
      <p:ext uri="{19B8F6BF-5375-455C-9EA6-DF929625EA0E}">
        <p15:presenceInfo xmlns:p15="http://schemas.microsoft.com/office/powerpoint/2012/main" userId="S::dafree@cisco.com::faa39f85-1e97-4219-9589-5e81f41a7bfb" providerId="AD"/>
      </p:ext>
    </p:extLst>
  </p:cmAuthor>
  <p:cmAuthor id="3" name="Greg Cote (grcote)" initials="GC(" lastIdx="2" clrIdx="3">
    <p:extLst>
      <p:ext uri="{19B8F6BF-5375-455C-9EA6-DF929625EA0E}">
        <p15:presenceInfo xmlns:p15="http://schemas.microsoft.com/office/powerpoint/2012/main" userId="S::grcote@cisco.com::e42a36ee-242c-4636-bfb8-1e68dc5390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73"/>
    <a:srgbClr val="61CFFF"/>
    <a:srgbClr val="00BCEB"/>
    <a:srgbClr val="81C569"/>
    <a:srgbClr val="16AEE6"/>
    <a:srgbClr val="000000"/>
    <a:srgbClr val="545664"/>
    <a:srgbClr val="660066"/>
    <a:srgbClr val="0C2F47"/>
    <a:srgbClr val="011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92" autoAdjust="0"/>
    <p:restoredTop sz="95918" autoAdjust="0"/>
  </p:normalViewPr>
  <p:slideViewPr>
    <p:cSldViewPr snapToGrid="0" snapToObjects="1" showGuides="1">
      <p:cViewPr varScale="1">
        <p:scale>
          <a:sx n="158" d="100"/>
          <a:sy n="158" d="100"/>
        </p:scale>
        <p:origin x="1152" y="176"/>
      </p:cViewPr>
      <p:guideLst>
        <p:guide pos="3144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1744"/>
    </p:cViewPr>
  </p:sorterViewPr>
  <p:notesViewPr>
    <p:cSldViewPr snapToGrid="0" snapToObjects="1" showGuides="1">
      <p:cViewPr varScale="1">
        <p:scale>
          <a:sx n="87" d="100"/>
          <a:sy n="87" d="100"/>
        </p:scale>
        <p:origin x="257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notesMaster" Target="notesMasters/notesMaster1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commentAuthors" Target="commentAuthor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heme" Target="theme/theme1.xml"/><Relationship Id="rId20" Type="http://schemas.openxmlformats.org/officeDocument/2006/relationships/slide" Target="slides/slide13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E48B1C-1E6B-744F-8E6C-3836D33BC0D9}" type="datetimeFigureOut">
              <a:rPr lang="en-US"/>
              <a:pPr>
                <a:defRPr/>
              </a:pPr>
              <a:t>2/10/20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5A8EAB7-F1BA-274C-91A9-46214A29E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80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A637A29-4E7E-A24B-BAB1-D48C888F91E4}" type="datetimeFigureOut">
              <a:rPr lang="en-US"/>
              <a:pPr>
                <a:defRPr/>
              </a:pPr>
              <a:t>2/10/20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7A1FA6-25DE-9E4E-A34D-CF67DE7DB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92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51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34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96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56859b27bc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56859b27bc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 charset="0"/>
            </a:endParaRPr>
          </a:p>
        </p:txBody>
      </p:sp>
      <p:sp>
        <p:nvSpPr>
          <p:cNvPr id="301" name="Google Shape;301;g56859b27bc_1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550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90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817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900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832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861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382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17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7299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762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30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45572E-A54A-B943-8008-CD0405F99B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72552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A1FA6-25DE-9E4E-A34D-CF67DE7DBD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9823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5127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6544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860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062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124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75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246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715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770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27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B572F0-5E65-4486-8C1B-9F3A5C81C4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2051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B572F0-5E65-4486-8C1B-9F3A5C81C4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727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B572F0-5E65-4486-8C1B-9F3A5C81C4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8836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B572F0-5E65-4486-8C1B-9F3A5C81C4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232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04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2918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4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4.emf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for events">
    <p:bg>
      <p:bgPr>
        <a:solidFill>
          <a:srgbClr val="003C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4718242"/>
            <a:ext cx="3332788" cy="425258"/>
          </a:xfrm>
          <a:prstGeom prst="rect">
            <a:avLst/>
          </a:prstGeom>
          <a:solidFill>
            <a:srgbClr val="003C5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7" y="3868769"/>
            <a:ext cx="5126698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6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7" y="4108766"/>
            <a:ext cx="5126698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7" y="4348763"/>
            <a:ext cx="5126698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4" y="2626575"/>
            <a:ext cx="6582740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="0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774" indent="0">
              <a:buNone/>
              <a:defRPr/>
            </a:lvl2pPr>
            <a:lvl3pPr marL="427391" indent="0">
              <a:buNone/>
              <a:defRPr/>
            </a:lvl3pPr>
            <a:lvl4pPr marL="516681" indent="0">
              <a:buNone/>
              <a:defRPr/>
            </a:lvl4pPr>
            <a:lvl5pPr marL="601206" indent="0">
              <a:buNone/>
              <a:defRPr/>
            </a:lvl5pPr>
          </a:lstStyle>
          <a:p>
            <a:pPr lvl="0"/>
            <a:r>
              <a:rPr lang="en-GB" dirty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25766" y="2055089"/>
            <a:ext cx="661249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49" y="335889"/>
            <a:ext cx="1967571" cy="453212"/>
          </a:xfrm>
          <a:prstGeom prst="rect">
            <a:avLst/>
          </a:prstGeom>
        </p:spPr>
      </p:pic>
      <p:sp>
        <p:nvSpPr>
          <p:cNvPr id="10" name="Text Placeholder 40"/>
          <p:cNvSpPr>
            <a:spLocks noGrp="1"/>
          </p:cNvSpPr>
          <p:nvPr>
            <p:ph type="body" sz="quarter" idx="14" hasCustomPrompt="1"/>
          </p:nvPr>
        </p:nvSpPr>
        <p:spPr>
          <a:xfrm>
            <a:off x="465376" y="4723589"/>
            <a:ext cx="5126698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rgbClr val="FFC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NetAcad.com</a:t>
            </a:r>
          </a:p>
        </p:txBody>
      </p:sp>
    </p:spTree>
    <p:extLst>
      <p:ext uri="{BB962C8B-B14F-4D97-AF65-F5344CB8AC3E}">
        <p14:creationId xmlns:p14="http://schemas.microsoft.com/office/powerpoint/2010/main" val="221379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Photo With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2"/>
            <a:ext cx="9301163" cy="2843212"/>
          </a:xfrm>
          <a:prstGeom prst="rect">
            <a:avLst/>
          </a:prstGeom>
          <a:solidFill>
            <a:schemeClr val="bg2"/>
          </a:solidFill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8786" y="3054518"/>
            <a:ext cx="8364236" cy="560153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3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59292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533400" y="1201738"/>
            <a:ext cx="8115300" cy="2808287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993982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lf_P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>
            <a:extLst>
              <a:ext uri="{FF2B5EF4-FFF2-40B4-BE49-F238E27FC236}">
                <a16:creationId xmlns:a16="http://schemas.microsoft.com/office/drawing/2014/main" id="{EC2164DA-1E01-4A86-A319-61097751F1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738"/>
            <a:ext cx="1955800" cy="341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>
            <a:extLst>
              <a:ext uri="{FF2B5EF4-FFF2-40B4-BE49-F238E27FC236}">
                <a16:creationId xmlns:a16="http://schemas.microsoft.com/office/drawing/2014/main" id="{98359857-4623-47FE-951D-B3AC36A049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1035050"/>
            <a:ext cx="11001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FD56A85-F943-4629-A136-35A64751B405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477838" y="4741863"/>
            <a:ext cx="34671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dirty="0">
                <a:solidFill>
                  <a:schemeClr val="accent1">
                    <a:lumMod val="75000"/>
                  </a:schemeClr>
                </a:solidFill>
                <a:ea typeface="+mn-ea"/>
                <a:cs typeface="Arial" panose="020B0604020202020204" pitchFamily="34" charset="0"/>
              </a:rPr>
              <a:t>© 2019  Cisco and/or its affiliates. All rights reserved.   Cisco Confidential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40693" y="1268627"/>
            <a:ext cx="6408008" cy="3322422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None/>
              <a:tabLst>
                <a:tab pos="228600" algn="l"/>
              </a:tabLst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6075" indent="-171450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7200" indent="-11747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74675" indent="-11747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44538" indent="-11271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199285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alf_Page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5F180B08-E925-4D11-9542-DCEF6A9EF0CE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477838" y="4741863"/>
            <a:ext cx="29464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dirty="0">
                <a:solidFill>
                  <a:schemeClr val="accent1">
                    <a:lumMod val="75000"/>
                  </a:schemeClr>
                </a:solidFill>
                <a:ea typeface="+mn-ea"/>
                <a:cs typeface="Arial" panose="020B0604020202020204" pitchFamily="34" charset="0"/>
              </a:rPr>
              <a:t>© 2019  Cisco and/or its affiliates. All rights reserved.   Cisco Confidential</a:t>
            </a: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/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13168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Half_Pag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94DF0D91-B067-4FC7-BCF7-C3D3B30773E6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477838" y="4741863"/>
            <a:ext cx="3179762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dirty="0">
                <a:solidFill>
                  <a:schemeClr val="accent1">
                    <a:lumMod val="75000"/>
                  </a:schemeClr>
                </a:solidFill>
                <a:ea typeface="+mn-ea"/>
                <a:cs typeface="Arial" panose="020B0604020202020204" pitchFamily="34" charset="0"/>
              </a:rPr>
              <a:t>© 2017  Cisco and/or its affiliates. All rights reserved.   Cisco Confidential</a:t>
            </a: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  <a:ext uri="{909E8E84-426E-40dd-AFC4-6F175D3DCCD1}"/>
            <a:ext uri="{91240B29-F687-4f45-9708-019B960494DF}"/>
          </a:extLst>
        </p:spPr>
        <p:txBody>
          <a:bodyPr/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5089525" y="503238"/>
            <a:ext cx="3559175" cy="40878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8346591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rgbClr val="0050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7B68DD-62DA-4245-A5D2-BD1A7FBEB51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CE3F0930-E504-4F48-85EB-DEA771998AF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762375" y="2128838"/>
            <a:ext cx="1619250" cy="860425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bg1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73493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>
            <a:extLst>
              <a:ext uri="{FF2B5EF4-FFF2-40B4-BE49-F238E27FC236}">
                <a16:creationId xmlns:a16="http://schemas.microsoft.com/office/drawing/2014/main" id="{4D6D6FF6-6993-45D0-99FC-26A3CCA12B7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151313" y="1414463"/>
            <a:ext cx="2778125" cy="3000375"/>
            <a:chOff x="4933507" y="1151360"/>
            <a:chExt cx="2778852" cy="2999827"/>
          </a:xfrm>
        </p:grpSpPr>
        <p:grpSp>
          <p:nvGrpSpPr>
            <p:cNvPr id="3" name="Group 10">
              <a:extLst>
                <a:ext uri="{FF2B5EF4-FFF2-40B4-BE49-F238E27FC236}">
                  <a16:creationId xmlns:a16="http://schemas.microsoft.com/office/drawing/2014/main" id="{891DD2EE-CF3A-4B46-9F43-A51078E8111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933507" y="1151360"/>
              <a:ext cx="1863530" cy="2999827"/>
              <a:chOff x="8085527" y="2367556"/>
              <a:chExt cx="368989" cy="593982"/>
            </a:xfrm>
          </p:grpSpPr>
          <p:sp>
            <p:nvSpPr>
              <p:cNvPr id="14" name="Freeform 530">
                <a:extLst>
                  <a:ext uri="{FF2B5EF4-FFF2-40B4-BE49-F238E27FC236}">
                    <a16:creationId xmlns:a16="http://schemas.microsoft.com/office/drawing/2014/main" id="{8AE89A97-B4BD-4BFF-91CC-D56E3C0A3E6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085527" y="2367556"/>
                <a:ext cx="368989" cy="243993"/>
              </a:xfrm>
              <a:custGeom>
                <a:avLst/>
                <a:gdLst>
                  <a:gd name="T0" fmla="*/ 2147483646 w 156"/>
                  <a:gd name="T1" fmla="*/ 0 h 103"/>
                  <a:gd name="T2" fmla="*/ 0 w 156"/>
                  <a:gd name="T3" fmla="*/ 2147483646 h 103"/>
                  <a:gd name="T4" fmla="*/ 2147483646 w 156"/>
                  <a:gd name="T5" fmla="*/ 2147483646 h 103"/>
                  <a:gd name="T6" fmla="*/ 2147483646 w 156"/>
                  <a:gd name="T7" fmla="*/ 2147483646 h 103"/>
                  <a:gd name="T8" fmla="*/ 2147483646 w 156"/>
                  <a:gd name="T9" fmla="*/ 2147483646 h 103"/>
                  <a:gd name="T10" fmla="*/ 2147483646 w 156"/>
                  <a:gd name="T11" fmla="*/ 2147483646 h 103"/>
                  <a:gd name="T12" fmla="*/ 2147483646 w 156"/>
                  <a:gd name="T13" fmla="*/ 2147483646 h 103"/>
                  <a:gd name="T14" fmla="*/ 2147483646 w 156"/>
                  <a:gd name="T15" fmla="*/ 2147483646 h 103"/>
                  <a:gd name="T16" fmla="*/ 2147483646 w 156"/>
                  <a:gd name="T17" fmla="*/ 2147483646 h 103"/>
                  <a:gd name="T18" fmla="*/ 2147483646 w 156"/>
                  <a:gd name="T19" fmla="*/ 0 h 10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6" h="103">
                    <a:moveTo>
                      <a:pt x="78" y="0"/>
                    </a:moveTo>
                    <a:cubicBezTo>
                      <a:pt x="35" y="0"/>
                      <a:pt x="0" y="35"/>
                      <a:pt x="0" y="78"/>
                    </a:cubicBezTo>
                    <a:cubicBezTo>
                      <a:pt x="0" y="92"/>
                      <a:pt x="11" y="103"/>
                      <a:pt x="25" y="103"/>
                    </a:cubicBezTo>
                    <a:cubicBezTo>
                      <a:pt x="39" y="103"/>
                      <a:pt x="51" y="92"/>
                      <a:pt x="51" y="78"/>
                    </a:cubicBezTo>
                    <a:cubicBezTo>
                      <a:pt x="51" y="63"/>
                      <a:pt x="63" y="51"/>
                      <a:pt x="78" y="51"/>
                    </a:cubicBezTo>
                    <a:cubicBezTo>
                      <a:pt x="93" y="51"/>
                      <a:pt x="105" y="63"/>
                      <a:pt x="105" y="78"/>
                    </a:cubicBezTo>
                    <a:cubicBezTo>
                      <a:pt x="105" y="78"/>
                      <a:pt x="105" y="78"/>
                      <a:pt x="105" y="78"/>
                    </a:cubicBezTo>
                    <a:cubicBezTo>
                      <a:pt x="105" y="64"/>
                      <a:pt x="116" y="52"/>
                      <a:pt x="130" y="52"/>
                    </a:cubicBezTo>
                    <a:cubicBezTo>
                      <a:pt x="144" y="52"/>
                      <a:pt x="156" y="64"/>
                      <a:pt x="156" y="78"/>
                    </a:cubicBezTo>
                    <a:cubicBezTo>
                      <a:pt x="156" y="35"/>
                      <a:pt x="121" y="0"/>
                      <a:pt x="78" y="0"/>
                    </a:cubicBezTo>
                  </a:path>
                </a:pathLst>
              </a:custGeom>
              <a:solidFill>
                <a:srgbClr val="00BCEB"/>
              </a:solidFill>
              <a:ln w="3175">
                <a:solidFill>
                  <a:srgbClr val="00BCE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Oval 531">
                <a:extLst>
                  <a:ext uri="{FF2B5EF4-FFF2-40B4-BE49-F238E27FC236}">
                    <a16:creationId xmlns:a16="http://schemas.microsoft.com/office/drawing/2014/main" id="{E3B3D6A4-FCD6-4121-9121-6D5602C78A3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210665" y="2845570"/>
                <a:ext cx="116019" cy="115968"/>
              </a:xfrm>
              <a:prstGeom prst="ellipse">
                <a:avLst/>
              </a:prstGeom>
              <a:solidFill>
                <a:srgbClr val="005073"/>
              </a:solidFill>
              <a:ln w="3175">
                <a:solidFill>
                  <a:srgbClr val="005073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pPr defTabSz="914400" eaLnBrk="1" hangingPunct="1">
                  <a:defRPr/>
                </a:pPr>
                <a:endParaRPr lang="en-US" altLang="en-US">
                  <a:solidFill>
                    <a:srgbClr val="282828"/>
                  </a:solidFill>
                </a:endParaRPr>
              </a:p>
            </p:txBody>
          </p:sp>
          <p:sp>
            <p:nvSpPr>
              <p:cNvPr id="16" name="Freeform 532">
                <a:extLst>
                  <a:ext uri="{FF2B5EF4-FFF2-40B4-BE49-F238E27FC236}">
                    <a16:creationId xmlns:a16="http://schemas.microsoft.com/office/drawing/2014/main" id="{527D346B-F13D-49A6-A17F-1650860439F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208523" y="2551551"/>
                <a:ext cx="245992" cy="245992"/>
              </a:xfrm>
              <a:custGeom>
                <a:avLst/>
                <a:gdLst>
                  <a:gd name="T0" fmla="*/ 2147483646 w 104"/>
                  <a:gd name="T1" fmla="*/ 0 h 104"/>
                  <a:gd name="T2" fmla="*/ 2147483646 w 104"/>
                  <a:gd name="T3" fmla="*/ 2147483646 h 104"/>
                  <a:gd name="T4" fmla="*/ 2147483646 w 104"/>
                  <a:gd name="T5" fmla="*/ 0 h 104"/>
                  <a:gd name="T6" fmla="*/ 2147483646 w 104"/>
                  <a:gd name="T7" fmla="*/ 0 h 104"/>
                  <a:gd name="T8" fmla="*/ 2147483646 w 104"/>
                  <a:gd name="T9" fmla="*/ 2147483646 h 104"/>
                  <a:gd name="T10" fmla="*/ 0 w 104"/>
                  <a:gd name="T11" fmla="*/ 2147483646 h 104"/>
                  <a:gd name="T12" fmla="*/ 2147483646 w 104"/>
                  <a:gd name="T13" fmla="*/ 2147483646 h 104"/>
                  <a:gd name="T14" fmla="*/ 2147483646 w 104"/>
                  <a:gd name="T15" fmla="*/ 2147483646 h 104"/>
                  <a:gd name="T16" fmla="*/ 2147483646 w 104"/>
                  <a:gd name="T17" fmla="*/ 2147483646 h 104"/>
                  <a:gd name="T18" fmla="*/ 2147483646 w 104"/>
                  <a:gd name="T19" fmla="*/ 0 h 1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104" y="0"/>
                    </a:moveTo>
                    <a:cubicBezTo>
                      <a:pt x="104" y="14"/>
                      <a:pt x="92" y="25"/>
                      <a:pt x="78" y="25"/>
                    </a:cubicBezTo>
                    <a:cubicBezTo>
                      <a:pt x="64" y="25"/>
                      <a:pt x="53" y="14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10"/>
                      <a:pt x="47" y="20"/>
                      <a:pt x="37" y="24"/>
                    </a:cubicBezTo>
                    <a:cubicBezTo>
                      <a:pt x="15" y="35"/>
                      <a:pt x="0" y="56"/>
                      <a:pt x="0" y="78"/>
                    </a:cubicBezTo>
                    <a:cubicBezTo>
                      <a:pt x="0" y="92"/>
                      <a:pt x="12" y="104"/>
                      <a:pt x="26" y="104"/>
                    </a:cubicBezTo>
                    <a:cubicBezTo>
                      <a:pt x="40" y="104"/>
                      <a:pt x="51" y="93"/>
                      <a:pt x="51" y="78"/>
                    </a:cubicBezTo>
                    <a:cubicBezTo>
                      <a:pt x="52" y="77"/>
                      <a:pt x="54" y="73"/>
                      <a:pt x="59" y="70"/>
                    </a:cubicBezTo>
                    <a:cubicBezTo>
                      <a:pt x="86" y="57"/>
                      <a:pt x="104" y="30"/>
                      <a:pt x="104" y="0"/>
                    </a:cubicBezTo>
                  </a:path>
                </a:pathLst>
              </a:custGeom>
              <a:solidFill>
                <a:srgbClr val="005073"/>
              </a:solidFill>
              <a:ln w="3175">
                <a:solidFill>
                  <a:srgbClr val="00507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533">
                <a:extLst>
                  <a:ext uri="{FF2B5EF4-FFF2-40B4-BE49-F238E27FC236}">
                    <a16:creationId xmlns:a16="http://schemas.microsoft.com/office/drawing/2014/main" id="{0336D361-6BBB-41E8-8313-18D89A99DC2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333519" y="2490552"/>
                <a:ext cx="120996" cy="120996"/>
              </a:xfrm>
              <a:custGeom>
                <a:avLst/>
                <a:gdLst>
                  <a:gd name="T0" fmla="*/ 2147483646 w 51"/>
                  <a:gd name="T1" fmla="*/ 0 h 51"/>
                  <a:gd name="T2" fmla="*/ 0 w 51"/>
                  <a:gd name="T3" fmla="*/ 2147483646 h 51"/>
                  <a:gd name="T4" fmla="*/ 0 w 51"/>
                  <a:gd name="T5" fmla="*/ 2147483646 h 51"/>
                  <a:gd name="T6" fmla="*/ 0 w 51"/>
                  <a:gd name="T7" fmla="*/ 2147483646 h 51"/>
                  <a:gd name="T8" fmla="*/ 2147483646 w 51"/>
                  <a:gd name="T9" fmla="*/ 2147483646 h 51"/>
                  <a:gd name="T10" fmla="*/ 2147483646 w 51"/>
                  <a:gd name="T11" fmla="*/ 2147483646 h 51"/>
                  <a:gd name="T12" fmla="*/ 2147483646 w 51"/>
                  <a:gd name="T13" fmla="*/ 2147483646 h 51"/>
                  <a:gd name="T14" fmla="*/ 2147483646 w 51"/>
                  <a:gd name="T15" fmla="*/ 2147483646 h 51"/>
                  <a:gd name="T16" fmla="*/ 2147483646 w 51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51">
                    <a:moveTo>
                      <a:pt x="25" y="0"/>
                    </a:moveTo>
                    <a:cubicBezTo>
                      <a:pt x="11" y="0"/>
                      <a:pt x="0" y="12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40"/>
                      <a:pt x="11" y="51"/>
                      <a:pt x="25" y="51"/>
                    </a:cubicBezTo>
                    <a:cubicBezTo>
                      <a:pt x="39" y="51"/>
                      <a:pt x="51" y="40"/>
                      <a:pt x="51" y="26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12"/>
                      <a:pt x="39" y="0"/>
                      <a:pt x="25" y="0"/>
                    </a:cubicBezTo>
                  </a:path>
                </a:pathLst>
              </a:custGeom>
              <a:solidFill>
                <a:srgbClr val="003C56"/>
              </a:solidFill>
              <a:ln w="3175">
                <a:solidFill>
                  <a:srgbClr val="00507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11">
              <a:extLst>
                <a:ext uri="{FF2B5EF4-FFF2-40B4-BE49-F238E27FC236}">
                  <a16:creationId xmlns:a16="http://schemas.microsoft.com/office/drawing/2014/main" id="{0404B3B6-9177-46FA-A4BB-68655CFD82B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901493" y="1469399"/>
              <a:ext cx="810866" cy="1308844"/>
              <a:chOff x="8556512" y="2367556"/>
              <a:chExt cx="367989" cy="593982"/>
            </a:xfrm>
          </p:grpSpPr>
          <p:sp>
            <p:nvSpPr>
              <p:cNvPr id="10" name="Freeform 534">
                <a:extLst>
                  <a:ext uri="{FF2B5EF4-FFF2-40B4-BE49-F238E27FC236}">
                    <a16:creationId xmlns:a16="http://schemas.microsoft.com/office/drawing/2014/main" id="{40B8B6F6-B150-4F9D-9F32-5350E593450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556512" y="2367556"/>
                <a:ext cx="367989" cy="243993"/>
              </a:xfrm>
              <a:custGeom>
                <a:avLst/>
                <a:gdLst>
                  <a:gd name="T0" fmla="*/ 2147483646 w 156"/>
                  <a:gd name="T1" fmla="*/ 0 h 103"/>
                  <a:gd name="T2" fmla="*/ 0 w 156"/>
                  <a:gd name="T3" fmla="*/ 2147483646 h 103"/>
                  <a:gd name="T4" fmla="*/ 2147483646 w 156"/>
                  <a:gd name="T5" fmla="*/ 2147483646 h 103"/>
                  <a:gd name="T6" fmla="*/ 2147483646 w 156"/>
                  <a:gd name="T7" fmla="*/ 2147483646 h 103"/>
                  <a:gd name="T8" fmla="*/ 2147483646 w 156"/>
                  <a:gd name="T9" fmla="*/ 2147483646 h 103"/>
                  <a:gd name="T10" fmla="*/ 2147483646 w 156"/>
                  <a:gd name="T11" fmla="*/ 2147483646 h 103"/>
                  <a:gd name="T12" fmla="*/ 2147483646 w 156"/>
                  <a:gd name="T13" fmla="*/ 2147483646 h 103"/>
                  <a:gd name="T14" fmla="*/ 2147483646 w 156"/>
                  <a:gd name="T15" fmla="*/ 2147483646 h 103"/>
                  <a:gd name="T16" fmla="*/ 2147483646 w 156"/>
                  <a:gd name="T17" fmla="*/ 2147483646 h 103"/>
                  <a:gd name="T18" fmla="*/ 2147483646 w 156"/>
                  <a:gd name="T19" fmla="*/ 0 h 10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6" h="103">
                    <a:moveTo>
                      <a:pt x="78" y="0"/>
                    </a:moveTo>
                    <a:cubicBezTo>
                      <a:pt x="35" y="0"/>
                      <a:pt x="0" y="35"/>
                      <a:pt x="0" y="78"/>
                    </a:cubicBezTo>
                    <a:cubicBezTo>
                      <a:pt x="0" y="92"/>
                      <a:pt x="11" y="103"/>
                      <a:pt x="25" y="103"/>
                    </a:cubicBezTo>
                    <a:cubicBezTo>
                      <a:pt x="39" y="103"/>
                      <a:pt x="51" y="92"/>
                      <a:pt x="51" y="78"/>
                    </a:cubicBezTo>
                    <a:cubicBezTo>
                      <a:pt x="51" y="63"/>
                      <a:pt x="63" y="51"/>
                      <a:pt x="78" y="51"/>
                    </a:cubicBezTo>
                    <a:cubicBezTo>
                      <a:pt x="93" y="51"/>
                      <a:pt x="105" y="63"/>
                      <a:pt x="105" y="78"/>
                    </a:cubicBezTo>
                    <a:cubicBezTo>
                      <a:pt x="105" y="78"/>
                      <a:pt x="105" y="78"/>
                      <a:pt x="105" y="78"/>
                    </a:cubicBezTo>
                    <a:cubicBezTo>
                      <a:pt x="105" y="64"/>
                      <a:pt x="116" y="52"/>
                      <a:pt x="130" y="52"/>
                    </a:cubicBezTo>
                    <a:cubicBezTo>
                      <a:pt x="144" y="52"/>
                      <a:pt x="156" y="64"/>
                      <a:pt x="156" y="78"/>
                    </a:cubicBezTo>
                    <a:cubicBezTo>
                      <a:pt x="156" y="35"/>
                      <a:pt x="121" y="0"/>
                      <a:pt x="78" y="0"/>
                    </a:cubicBezTo>
                  </a:path>
                </a:pathLst>
              </a:custGeom>
              <a:solidFill>
                <a:srgbClr val="6EBE4A"/>
              </a:solidFill>
              <a:ln w="3175">
                <a:solidFill>
                  <a:srgbClr val="6EBE4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Oval 535">
                <a:extLst>
                  <a:ext uri="{FF2B5EF4-FFF2-40B4-BE49-F238E27FC236}">
                    <a16:creationId xmlns:a16="http://schemas.microsoft.com/office/drawing/2014/main" id="{E500593A-CD4D-4392-8963-D02B912D8AA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681648" y="2845571"/>
                <a:ext cx="116022" cy="115970"/>
              </a:xfrm>
              <a:prstGeom prst="ellipse">
                <a:avLst/>
              </a:prstGeom>
              <a:solidFill>
                <a:srgbClr val="00BCEB"/>
              </a:solidFill>
              <a:ln w="3175">
                <a:solidFill>
                  <a:srgbClr val="00BCEB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pPr defTabSz="914400" eaLnBrk="1" hangingPunct="1">
                  <a:defRPr/>
                </a:pPr>
                <a:endParaRPr lang="en-US" altLang="en-US">
                  <a:solidFill>
                    <a:srgbClr val="282828"/>
                  </a:solidFill>
                </a:endParaRPr>
              </a:p>
            </p:txBody>
          </p:sp>
          <p:sp>
            <p:nvSpPr>
              <p:cNvPr id="12" name="Freeform 536">
                <a:extLst>
                  <a:ext uri="{FF2B5EF4-FFF2-40B4-BE49-F238E27FC236}">
                    <a16:creationId xmlns:a16="http://schemas.microsoft.com/office/drawing/2014/main" id="{6A84F16E-3433-4651-BB2F-088A77156F5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678508" y="2551551"/>
                <a:ext cx="245992" cy="245992"/>
              </a:xfrm>
              <a:custGeom>
                <a:avLst/>
                <a:gdLst>
                  <a:gd name="T0" fmla="*/ 2147483646 w 104"/>
                  <a:gd name="T1" fmla="*/ 0 h 104"/>
                  <a:gd name="T2" fmla="*/ 2147483646 w 104"/>
                  <a:gd name="T3" fmla="*/ 2147483646 h 104"/>
                  <a:gd name="T4" fmla="*/ 2147483646 w 104"/>
                  <a:gd name="T5" fmla="*/ 0 h 104"/>
                  <a:gd name="T6" fmla="*/ 2147483646 w 104"/>
                  <a:gd name="T7" fmla="*/ 0 h 104"/>
                  <a:gd name="T8" fmla="*/ 2147483646 w 104"/>
                  <a:gd name="T9" fmla="*/ 2147483646 h 104"/>
                  <a:gd name="T10" fmla="*/ 0 w 104"/>
                  <a:gd name="T11" fmla="*/ 2147483646 h 104"/>
                  <a:gd name="T12" fmla="*/ 2147483646 w 104"/>
                  <a:gd name="T13" fmla="*/ 2147483646 h 104"/>
                  <a:gd name="T14" fmla="*/ 2147483646 w 104"/>
                  <a:gd name="T15" fmla="*/ 2147483646 h 104"/>
                  <a:gd name="T16" fmla="*/ 2147483646 w 104"/>
                  <a:gd name="T17" fmla="*/ 2147483646 h 104"/>
                  <a:gd name="T18" fmla="*/ 2147483646 w 104"/>
                  <a:gd name="T19" fmla="*/ 0 h 1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104" y="0"/>
                    </a:moveTo>
                    <a:cubicBezTo>
                      <a:pt x="104" y="14"/>
                      <a:pt x="92" y="25"/>
                      <a:pt x="78" y="25"/>
                    </a:cubicBezTo>
                    <a:cubicBezTo>
                      <a:pt x="64" y="25"/>
                      <a:pt x="53" y="14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10"/>
                      <a:pt x="47" y="20"/>
                      <a:pt x="37" y="24"/>
                    </a:cubicBezTo>
                    <a:cubicBezTo>
                      <a:pt x="15" y="35"/>
                      <a:pt x="0" y="56"/>
                      <a:pt x="0" y="78"/>
                    </a:cubicBezTo>
                    <a:cubicBezTo>
                      <a:pt x="0" y="92"/>
                      <a:pt x="12" y="104"/>
                      <a:pt x="26" y="104"/>
                    </a:cubicBezTo>
                    <a:cubicBezTo>
                      <a:pt x="40" y="104"/>
                      <a:pt x="51" y="93"/>
                      <a:pt x="51" y="78"/>
                    </a:cubicBezTo>
                    <a:cubicBezTo>
                      <a:pt x="52" y="77"/>
                      <a:pt x="54" y="73"/>
                      <a:pt x="59" y="70"/>
                    </a:cubicBezTo>
                    <a:cubicBezTo>
                      <a:pt x="86" y="57"/>
                      <a:pt x="104" y="30"/>
                      <a:pt x="104" y="0"/>
                    </a:cubicBezTo>
                  </a:path>
                </a:pathLst>
              </a:custGeom>
              <a:solidFill>
                <a:srgbClr val="00BCEB"/>
              </a:solidFill>
              <a:ln w="3175">
                <a:solidFill>
                  <a:srgbClr val="00BCE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537">
                <a:extLst>
                  <a:ext uri="{FF2B5EF4-FFF2-40B4-BE49-F238E27FC236}">
                    <a16:creationId xmlns:a16="http://schemas.microsoft.com/office/drawing/2014/main" id="{0115D66E-D785-4A57-8E04-CF3836011CF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804505" y="2490552"/>
                <a:ext cx="119996" cy="120996"/>
              </a:xfrm>
              <a:custGeom>
                <a:avLst/>
                <a:gdLst>
                  <a:gd name="T0" fmla="*/ 2147483646 w 51"/>
                  <a:gd name="T1" fmla="*/ 0 h 51"/>
                  <a:gd name="T2" fmla="*/ 0 w 51"/>
                  <a:gd name="T3" fmla="*/ 2147483646 h 51"/>
                  <a:gd name="T4" fmla="*/ 0 w 51"/>
                  <a:gd name="T5" fmla="*/ 2147483646 h 51"/>
                  <a:gd name="T6" fmla="*/ 0 w 51"/>
                  <a:gd name="T7" fmla="*/ 2147483646 h 51"/>
                  <a:gd name="T8" fmla="*/ 2147483646 w 51"/>
                  <a:gd name="T9" fmla="*/ 2147483646 h 51"/>
                  <a:gd name="T10" fmla="*/ 2147483646 w 51"/>
                  <a:gd name="T11" fmla="*/ 2147483646 h 51"/>
                  <a:gd name="T12" fmla="*/ 2147483646 w 51"/>
                  <a:gd name="T13" fmla="*/ 2147483646 h 51"/>
                  <a:gd name="T14" fmla="*/ 2147483646 w 51"/>
                  <a:gd name="T15" fmla="*/ 2147483646 h 51"/>
                  <a:gd name="T16" fmla="*/ 2147483646 w 51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51">
                    <a:moveTo>
                      <a:pt x="25" y="0"/>
                    </a:moveTo>
                    <a:cubicBezTo>
                      <a:pt x="11" y="0"/>
                      <a:pt x="0" y="12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40"/>
                      <a:pt x="11" y="51"/>
                      <a:pt x="25" y="51"/>
                    </a:cubicBezTo>
                    <a:cubicBezTo>
                      <a:pt x="39" y="51"/>
                      <a:pt x="51" y="40"/>
                      <a:pt x="51" y="26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12"/>
                      <a:pt x="39" y="0"/>
                      <a:pt x="25" y="0"/>
                    </a:cubicBezTo>
                  </a:path>
                </a:pathLst>
              </a:custGeom>
              <a:solidFill>
                <a:srgbClr val="008C44"/>
              </a:solidFill>
              <a:ln w="3175">
                <a:solidFill>
                  <a:srgbClr val="017E1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3">
              <a:extLst>
                <a:ext uri="{FF2B5EF4-FFF2-40B4-BE49-F238E27FC236}">
                  <a16:creationId xmlns:a16="http://schemas.microsoft.com/office/drawing/2014/main" id="{51B5530F-5413-409D-A512-640140A969D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339217" y="2229568"/>
              <a:ext cx="1013930" cy="1632179"/>
              <a:chOff x="8085527" y="2367556"/>
              <a:chExt cx="368989" cy="593982"/>
            </a:xfrm>
          </p:grpSpPr>
          <p:sp>
            <p:nvSpPr>
              <p:cNvPr id="6" name="Freeform 530">
                <a:extLst>
                  <a:ext uri="{FF2B5EF4-FFF2-40B4-BE49-F238E27FC236}">
                    <a16:creationId xmlns:a16="http://schemas.microsoft.com/office/drawing/2014/main" id="{4E26934A-1645-41CC-A056-6DBBA1582D3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085527" y="2367556"/>
                <a:ext cx="368989" cy="243993"/>
              </a:xfrm>
              <a:custGeom>
                <a:avLst/>
                <a:gdLst>
                  <a:gd name="T0" fmla="*/ 2147483646 w 156"/>
                  <a:gd name="T1" fmla="*/ 0 h 103"/>
                  <a:gd name="T2" fmla="*/ 0 w 156"/>
                  <a:gd name="T3" fmla="*/ 2147483646 h 103"/>
                  <a:gd name="T4" fmla="*/ 2147483646 w 156"/>
                  <a:gd name="T5" fmla="*/ 2147483646 h 103"/>
                  <a:gd name="T6" fmla="*/ 2147483646 w 156"/>
                  <a:gd name="T7" fmla="*/ 2147483646 h 103"/>
                  <a:gd name="T8" fmla="*/ 2147483646 w 156"/>
                  <a:gd name="T9" fmla="*/ 2147483646 h 103"/>
                  <a:gd name="T10" fmla="*/ 2147483646 w 156"/>
                  <a:gd name="T11" fmla="*/ 2147483646 h 103"/>
                  <a:gd name="T12" fmla="*/ 2147483646 w 156"/>
                  <a:gd name="T13" fmla="*/ 2147483646 h 103"/>
                  <a:gd name="T14" fmla="*/ 2147483646 w 156"/>
                  <a:gd name="T15" fmla="*/ 2147483646 h 103"/>
                  <a:gd name="T16" fmla="*/ 2147483646 w 156"/>
                  <a:gd name="T17" fmla="*/ 2147483646 h 103"/>
                  <a:gd name="T18" fmla="*/ 2147483646 w 156"/>
                  <a:gd name="T19" fmla="*/ 0 h 10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6" h="103">
                    <a:moveTo>
                      <a:pt x="78" y="0"/>
                    </a:moveTo>
                    <a:cubicBezTo>
                      <a:pt x="35" y="0"/>
                      <a:pt x="0" y="35"/>
                      <a:pt x="0" y="78"/>
                    </a:cubicBezTo>
                    <a:cubicBezTo>
                      <a:pt x="0" y="92"/>
                      <a:pt x="11" y="103"/>
                      <a:pt x="25" y="103"/>
                    </a:cubicBezTo>
                    <a:cubicBezTo>
                      <a:pt x="39" y="103"/>
                      <a:pt x="51" y="92"/>
                      <a:pt x="51" y="78"/>
                    </a:cubicBezTo>
                    <a:cubicBezTo>
                      <a:pt x="51" y="63"/>
                      <a:pt x="63" y="51"/>
                      <a:pt x="78" y="51"/>
                    </a:cubicBezTo>
                    <a:cubicBezTo>
                      <a:pt x="93" y="51"/>
                      <a:pt x="105" y="63"/>
                      <a:pt x="105" y="78"/>
                    </a:cubicBezTo>
                    <a:cubicBezTo>
                      <a:pt x="105" y="78"/>
                      <a:pt x="105" y="78"/>
                      <a:pt x="105" y="78"/>
                    </a:cubicBezTo>
                    <a:cubicBezTo>
                      <a:pt x="105" y="64"/>
                      <a:pt x="116" y="52"/>
                      <a:pt x="130" y="52"/>
                    </a:cubicBezTo>
                    <a:cubicBezTo>
                      <a:pt x="144" y="52"/>
                      <a:pt x="156" y="64"/>
                      <a:pt x="156" y="78"/>
                    </a:cubicBezTo>
                    <a:cubicBezTo>
                      <a:pt x="156" y="35"/>
                      <a:pt x="121" y="0"/>
                      <a:pt x="78" y="0"/>
                    </a:cubicBezTo>
                  </a:path>
                </a:pathLst>
              </a:custGeom>
              <a:solidFill>
                <a:srgbClr val="FBAB18"/>
              </a:solidFill>
              <a:ln w="3175">
                <a:solidFill>
                  <a:srgbClr val="FBAB1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Oval 531">
                <a:extLst>
                  <a:ext uri="{FF2B5EF4-FFF2-40B4-BE49-F238E27FC236}">
                    <a16:creationId xmlns:a16="http://schemas.microsoft.com/office/drawing/2014/main" id="{A3EB75BD-1B51-431B-B101-583C1BBE05E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210200" y="2845643"/>
                <a:ext cx="116153" cy="116101"/>
              </a:xfrm>
              <a:prstGeom prst="ellipse">
                <a:avLst/>
              </a:prstGeom>
              <a:solidFill>
                <a:srgbClr val="FBAB18"/>
              </a:solidFill>
              <a:ln w="3175">
                <a:solidFill>
                  <a:srgbClr val="FBAB18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pPr defTabSz="914400" eaLnBrk="1" hangingPunct="1">
                  <a:defRPr/>
                </a:pPr>
                <a:endParaRPr lang="en-US" altLang="en-US">
                  <a:solidFill>
                    <a:srgbClr val="282828"/>
                  </a:solidFill>
                </a:endParaRPr>
              </a:p>
            </p:txBody>
          </p:sp>
          <p:sp>
            <p:nvSpPr>
              <p:cNvPr id="8" name="Freeform 532">
                <a:extLst>
                  <a:ext uri="{FF2B5EF4-FFF2-40B4-BE49-F238E27FC236}">
                    <a16:creationId xmlns:a16="http://schemas.microsoft.com/office/drawing/2014/main" id="{9BEF2190-5F25-49B5-8BBA-3691643197A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208523" y="2551551"/>
                <a:ext cx="245992" cy="245992"/>
              </a:xfrm>
              <a:custGeom>
                <a:avLst/>
                <a:gdLst>
                  <a:gd name="T0" fmla="*/ 2147483646 w 104"/>
                  <a:gd name="T1" fmla="*/ 0 h 104"/>
                  <a:gd name="T2" fmla="*/ 2147483646 w 104"/>
                  <a:gd name="T3" fmla="*/ 2147483646 h 104"/>
                  <a:gd name="T4" fmla="*/ 2147483646 w 104"/>
                  <a:gd name="T5" fmla="*/ 0 h 104"/>
                  <a:gd name="T6" fmla="*/ 2147483646 w 104"/>
                  <a:gd name="T7" fmla="*/ 0 h 104"/>
                  <a:gd name="T8" fmla="*/ 2147483646 w 104"/>
                  <a:gd name="T9" fmla="*/ 2147483646 h 104"/>
                  <a:gd name="T10" fmla="*/ 0 w 104"/>
                  <a:gd name="T11" fmla="*/ 2147483646 h 104"/>
                  <a:gd name="T12" fmla="*/ 2147483646 w 104"/>
                  <a:gd name="T13" fmla="*/ 2147483646 h 104"/>
                  <a:gd name="T14" fmla="*/ 2147483646 w 104"/>
                  <a:gd name="T15" fmla="*/ 2147483646 h 104"/>
                  <a:gd name="T16" fmla="*/ 2147483646 w 104"/>
                  <a:gd name="T17" fmla="*/ 2147483646 h 104"/>
                  <a:gd name="T18" fmla="*/ 2147483646 w 104"/>
                  <a:gd name="T19" fmla="*/ 0 h 1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104" y="0"/>
                    </a:moveTo>
                    <a:cubicBezTo>
                      <a:pt x="104" y="14"/>
                      <a:pt x="92" y="25"/>
                      <a:pt x="78" y="25"/>
                    </a:cubicBezTo>
                    <a:cubicBezTo>
                      <a:pt x="64" y="25"/>
                      <a:pt x="53" y="14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10"/>
                      <a:pt x="47" y="20"/>
                      <a:pt x="37" y="24"/>
                    </a:cubicBezTo>
                    <a:cubicBezTo>
                      <a:pt x="15" y="35"/>
                      <a:pt x="0" y="56"/>
                      <a:pt x="0" y="78"/>
                    </a:cubicBezTo>
                    <a:cubicBezTo>
                      <a:pt x="0" y="92"/>
                      <a:pt x="12" y="104"/>
                      <a:pt x="26" y="104"/>
                    </a:cubicBezTo>
                    <a:cubicBezTo>
                      <a:pt x="40" y="104"/>
                      <a:pt x="51" y="93"/>
                      <a:pt x="51" y="78"/>
                    </a:cubicBezTo>
                    <a:cubicBezTo>
                      <a:pt x="52" y="77"/>
                      <a:pt x="54" y="73"/>
                      <a:pt x="59" y="70"/>
                    </a:cubicBezTo>
                    <a:cubicBezTo>
                      <a:pt x="86" y="57"/>
                      <a:pt x="104" y="30"/>
                      <a:pt x="104" y="0"/>
                    </a:cubicBezTo>
                  </a:path>
                </a:pathLst>
              </a:custGeom>
              <a:solidFill>
                <a:srgbClr val="00BCEB"/>
              </a:solidFill>
              <a:ln w="3175">
                <a:solidFill>
                  <a:srgbClr val="00BCE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533">
                <a:extLst>
                  <a:ext uri="{FF2B5EF4-FFF2-40B4-BE49-F238E27FC236}">
                    <a16:creationId xmlns:a16="http://schemas.microsoft.com/office/drawing/2014/main" id="{790228A5-B399-4D52-88A7-A2981DB322E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333519" y="2490552"/>
                <a:ext cx="120996" cy="120996"/>
              </a:xfrm>
              <a:custGeom>
                <a:avLst/>
                <a:gdLst>
                  <a:gd name="T0" fmla="*/ 2147483646 w 51"/>
                  <a:gd name="T1" fmla="*/ 0 h 51"/>
                  <a:gd name="T2" fmla="*/ 0 w 51"/>
                  <a:gd name="T3" fmla="*/ 2147483646 h 51"/>
                  <a:gd name="T4" fmla="*/ 0 w 51"/>
                  <a:gd name="T5" fmla="*/ 2147483646 h 51"/>
                  <a:gd name="T6" fmla="*/ 0 w 51"/>
                  <a:gd name="T7" fmla="*/ 2147483646 h 51"/>
                  <a:gd name="T8" fmla="*/ 2147483646 w 51"/>
                  <a:gd name="T9" fmla="*/ 2147483646 h 51"/>
                  <a:gd name="T10" fmla="*/ 2147483646 w 51"/>
                  <a:gd name="T11" fmla="*/ 2147483646 h 51"/>
                  <a:gd name="T12" fmla="*/ 2147483646 w 51"/>
                  <a:gd name="T13" fmla="*/ 2147483646 h 51"/>
                  <a:gd name="T14" fmla="*/ 2147483646 w 51"/>
                  <a:gd name="T15" fmla="*/ 2147483646 h 51"/>
                  <a:gd name="T16" fmla="*/ 2147483646 w 51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51">
                    <a:moveTo>
                      <a:pt x="25" y="0"/>
                    </a:moveTo>
                    <a:cubicBezTo>
                      <a:pt x="11" y="0"/>
                      <a:pt x="0" y="12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40"/>
                      <a:pt x="11" y="51"/>
                      <a:pt x="25" y="51"/>
                    </a:cubicBezTo>
                    <a:cubicBezTo>
                      <a:pt x="39" y="51"/>
                      <a:pt x="51" y="40"/>
                      <a:pt x="51" y="26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12"/>
                      <a:pt x="39" y="0"/>
                      <a:pt x="25" y="0"/>
                    </a:cubicBezTo>
                  </a:path>
                </a:pathLst>
              </a:custGeom>
              <a:solidFill>
                <a:srgbClr val="49DAFF"/>
              </a:solidFill>
              <a:ln w="3175">
                <a:solidFill>
                  <a:srgbClr val="49DA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8" name="Title 3">
            <a:extLst>
              <a:ext uri="{FF2B5EF4-FFF2-40B4-BE49-F238E27FC236}">
                <a16:creationId xmlns:a16="http://schemas.microsoft.com/office/drawing/2014/main" id="{6D8EEE9C-9F9F-4A1B-895B-8186E822D57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416175" y="2605088"/>
            <a:ext cx="4711700" cy="766762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  <a:ext uri="{909E8E84-426E-40dd-AFC4-6F175D3DCCD1}"/>
            <a:ext uri="{91240B29-F687-4f45-9708-019B960494DF}"/>
          </a:extLst>
        </p:spPr>
        <p:txBody>
          <a:bodyPr lIns="91424" tIns="45712" rIns="91424" bIns="45712" anchor="ctr"/>
          <a:lstStyle>
            <a:lvl1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2800" b="0" i="0" u="none" kern="1200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sz="360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41492833"/>
      </p:ext>
    </p:extLst>
  </p:cSld>
  <p:clrMapOvr>
    <a:masterClrMapping/>
  </p:clrMapOvr>
  <p:transition spd="med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A52F98BA-9A9D-48BF-BDAF-A40BDAA6327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58788" y="2462213"/>
            <a:ext cx="4713287" cy="766762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  <a:ext uri="{909E8E84-426E-40dd-AFC4-6F175D3DCCD1}"/>
            <a:ext uri="{91240B29-F687-4f45-9708-019B960494DF}"/>
          </a:extLst>
        </p:spPr>
        <p:txBody>
          <a:bodyPr lIns="91424" tIns="45712" rIns="91424" bIns="45712" anchor="ctr"/>
          <a:lstStyle>
            <a:lvl1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2800" b="0" i="0" u="none" kern="1200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sz="6600"/>
              <a:t>Thank You!</a:t>
            </a: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90C4C4D8-2903-4FE1-B67C-5B08EA43E0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450" y="1268413"/>
            <a:ext cx="3857625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40429"/>
      </p:ext>
    </p:extLst>
  </p:cSld>
  <p:clrMapOvr>
    <a:masterClrMapping/>
  </p:clrMapOvr>
  <p:transition spd="med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defTabSz="6857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lang="en-US" sz="2700" b="0" i="0" u="none" strike="noStrike" kern="1200" cap="none" spc="0" normalizeH="0" baseline="0" dirty="0">
                <a:ln>
                  <a:noFill/>
                </a:ln>
                <a:gradFill flip="none" rotWithShape="1">
                  <a:gsLst>
                    <a:gs pos="98750">
                      <a:srgbClr val="0DB4FF"/>
                    </a:gs>
                    <a:gs pos="0">
                      <a:srgbClr val="B3D5FF"/>
                    </a:gs>
                  </a:gsLst>
                  <a:lin ang="2700000" scaled="1"/>
                  <a:tileRect/>
                </a:gra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 algn="l" defTabSz="685783" rtl="0" eaLnBrk="1" latinLnBrk="0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313617"/>
      </p:ext>
    </p:extLst>
  </p:cSld>
  <p:clrMapOvr>
    <a:masterClrMapping/>
  </p:clrMapOvr>
  <p:transition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gu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09C2E4-CBE9-FF4A-B277-B062E65CEB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95"/>
            <a:ext cx="9144000" cy="514110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1286776"/>
            <a:ext cx="4699861" cy="2569946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78590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for ev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4141FC0-106D-4BF8-A8B2-B46DE78A249D}"/>
              </a:ext>
            </a:extLst>
          </p:cNvPr>
          <p:cNvSpPr/>
          <p:nvPr userDrawn="1"/>
        </p:nvSpPr>
        <p:spPr>
          <a:xfrm>
            <a:off x="0" y="4718050"/>
            <a:ext cx="2092325" cy="4254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C8AFB8-EDCF-4658-9CA8-EE71ADE2BF7C}"/>
              </a:ext>
            </a:extLst>
          </p:cNvPr>
          <p:cNvSpPr/>
          <p:nvPr userDrawn="1"/>
        </p:nvSpPr>
        <p:spPr>
          <a:xfrm>
            <a:off x="0" y="4763"/>
            <a:ext cx="9144000" cy="7048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EC4ECDFF-E5A4-4BC5-A485-3BE694F0B7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-1389063"/>
            <a:ext cx="247491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4BCB3491-29C3-4B13-AE2A-9A04F90473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863" y="-11113"/>
            <a:ext cx="2225676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4CA06F8A-D786-4144-97B6-F89825FDB1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92863" y="369888"/>
            <a:ext cx="274320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7" y="3868768"/>
            <a:ext cx="3219474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600" b="0" i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7" y="4108765"/>
            <a:ext cx="3219474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7" y="4348762"/>
            <a:ext cx="3219474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40"/>
          <p:cNvSpPr>
            <a:spLocks noGrp="1"/>
          </p:cNvSpPr>
          <p:nvPr>
            <p:ph type="body" sz="quarter" idx="14"/>
          </p:nvPr>
        </p:nvSpPr>
        <p:spPr>
          <a:xfrm>
            <a:off x="463293" y="4642740"/>
            <a:ext cx="3219474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3" y="2884292"/>
            <a:ext cx="6582740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6" y="1740243"/>
            <a:ext cx="5328992" cy="1217293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000" b="0" i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022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7348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8259627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for ev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>
            <a:extLst>
              <a:ext uri="{FF2B5EF4-FFF2-40B4-BE49-F238E27FC236}">
                <a16:creationId xmlns:a16="http://schemas.microsoft.com/office/drawing/2014/main" id="{EEF186EE-4EFA-43DB-B005-3499A79EA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027113"/>
            <a:ext cx="4346575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ubtitle 2"/>
          <p:cNvSpPr>
            <a:spLocks noGrp="1"/>
          </p:cNvSpPr>
          <p:nvPr>
            <p:ph type="subTitle" idx="1"/>
          </p:nvPr>
        </p:nvSpPr>
        <p:spPr>
          <a:xfrm>
            <a:off x="3717516" y="3700135"/>
            <a:ext cx="5126698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r">
              <a:buNone/>
              <a:defRPr sz="1600" b="0" i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5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3717516" y="3940132"/>
            <a:ext cx="5126698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r">
              <a:buFontTx/>
              <a:buNone/>
              <a:defRPr lang="en-US" sz="1600" b="0" i="0" kern="12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3717516" y="4180129"/>
            <a:ext cx="5126698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r">
              <a:buFontTx/>
              <a:buNone/>
              <a:defRPr lang="en-US" sz="1600" b="0" i="0" kern="12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473764" y="3099380"/>
            <a:ext cx="5372483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40"/>
          <p:cNvSpPr>
            <a:spLocks noGrp="1"/>
          </p:cNvSpPr>
          <p:nvPr>
            <p:ph type="body" sz="quarter" idx="14"/>
          </p:nvPr>
        </p:nvSpPr>
        <p:spPr>
          <a:xfrm>
            <a:off x="3711312" y="4432917"/>
            <a:ext cx="5126698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r">
              <a:buFontTx/>
              <a:buNone/>
              <a:defRPr lang="en-US" sz="1600" b="0" i="0" kern="12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itle 1"/>
          <p:cNvSpPr>
            <a:spLocks noGrp="1"/>
          </p:cNvSpPr>
          <p:nvPr>
            <p:ph type="ctrTitle"/>
          </p:nvPr>
        </p:nvSpPr>
        <p:spPr>
          <a:xfrm>
            <a:off x="3465527" y="1512334"/>
            <a:ext cx="5378687" cy="153542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000" b="0" i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005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_for ev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>
            <a:extLst>
              <a:ext uri="{FF2B5EF4-FFF2-40B4-BE49-F238E27FC236}">
                <a16:creationId xmlns:a16="http://schemas.microsoft.com/office/drawing/2014/main" id="{25222A6C-3959-4FB9-B688-C33A0A5B89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027113"/>
            <a:ext cx="4346575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763958" y="2597051"/>
            <a:ext cx="3932051" cy="922277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000" b="0" i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033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32901" y="1459106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72513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8F2C03-942A-46CB-BBFE-4251029C7B7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3C5FC7E-61D2-451B-97BE-C5DA092D4108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5029200" y="4922838"/>
            <a:ext cx="3402013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dirty="0">
                <a:solidFill>
                  <a:schemeClr val="bg2">
                    <a:lumMod val="65000"/>
                  </a:schemeClr>
                </a:solidFill>
                <a:ea typeface="+mn-ea"/>
                <a:cs typeface="Arial" panose="020B0604020202020204" pitchFamily="34" charset="0"/>
              </a:rPr>
              <a:t>© 2019  Cisco and/or its affiliates. All rights reserved.   Cisco Confidential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000" b="0" i="0" spc="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4563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399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55866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468034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  <a:ext uri="{909E8E84-426E-40dd-AFC4-6F175D3DCCD1}"/>
            <a:ext uri="{91240B29-F687-4f45-9708-019B960494DF}"/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33718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274017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533400" y="1347788"/>
            <a:ext cx="8115300" cy="265872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GB" noProof="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702986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533400" y="1201738"/>
            <a:ext cx="8115300" cy="2808287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498090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lf_P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>
            <a:extLst>
              <a:ext uri="{FF2B5EF4-FFF2-40B4-BE49-F238E27FC236}">
                <a16:creationId xmlns:a16="http://schemas.microsoft.com/office/drawing/2014/main" id="{EC2164DA-1E01-4A86-A319-61097751F1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738"/>
            <a:ext cx="1955800" cy="341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>
            <a:extLst>
              <a:ext uri="{FF2B5EF4-FFF2-40B4-BE49-F238E27FC236}">
                <a16:creationId xmlns:a16="http://schemas.microsoft.com/office/drawing/2014/main" id="{98359857-4623-47FE-951D-B3AC36A049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1035050"/>
            <a:ext cx="11001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FD56A85-F943-4629-A136-35A64751B405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477838" y="4741863"/>
            <a:ext cx="34671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dirty="0">
                <a:solidFill>
                  <a:schemeClr val="accent1">
                    <a:lumMod val="75000"/>
                  </a:schemeClr>
                </a:solidFill>
                <a:ea typeface="+mn-ea"/>
                <a:cs typeface="Arial" panose="020B0604020202020204" pitchFamily="34" charset="0"/>
              </a:rPr>
              <a:t>© 2019  Cisco and/or its affiliates. All rights reserved.   Cisco Confidential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40693" y="1268627"/>
            <a:ext cx="6408008" cy="3322422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None/>
              <a:tabLst>
                <a:tab pos="228600" algn="l"/>
              </a:tabLst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6075" indent="-171450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7200" indent="-11747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74675" indent="-11747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44538" indent="-11271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0717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bleed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0932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2" y="240632"/>
            <a:ext cx="8480388" cy="4266646"/>
          </a:xfrm>
          <a:prstGeom prst="rect">
            <a:avLst/>
          </a:prstGeom>
          <a:solidFill>
            <a:schemeClr val="bg2"/>
          </a:solidFill>
        </p:spPr>
        <p:txBody>
          <a:bodyPr vert="horz" lIns="91424" tIns="45712" rIns="91424" bIns="45712"/>
          <a:lstStyle>
            <a:lvl1pPr marL="0" indent="0" algn="ctr">
              <a:buNone/>
              <a:defRPr sz="15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757910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alf_Page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5F180B08-E925-4D11-9542-DCEF6A9EF0CE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477838" y="4741863"/>
            <a:ext cx="29464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dirty="0">
                <a:solidFill>
                  <a:schemeClr val="accent1">
                    <a:lumMod val="75000"/>
                  </a:schemeClr>
                </a:solidFill>
                <a:ea typeface="+mn-ea"/>
                <a:cs typeface="Arial" panose="020B0604020202020204" pitchFamily="34" charset="0"/>
              </a:rPr>
              <a:t>© 2019  Cisco and/or its affiliates. All rights reserved.   Cisco Confidential</a:t>
            </a: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/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292583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Half_Pag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94DF0D91-B067-4FC7-BCF7-C3D3B30773E6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477838" y="4741863"/>
            <a:ext cx="3179762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dirty="0">
                <a:solidFill>
                  <a:schemeClr val="accent1">
                    <a:lumMod val="75000"/>
                  </a:schemeClr>
                </a:solidFill>
                <a:ea typeface="+mn-ea"/>
                <a:cs typeface="Arial" panose="020B0604020202020204" pitchFamily="34" charset="0"/>
              </a:rPr>
              <a:t>© 2017  Cisco and/or its affiliates. All rights reserved.   Cisco Confidential</a:t>
            </a: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  <a:ext uri="{909E8E84-426E-40dd-AFC4-6F175D3DCCD1}"/>
            <a:ext uri="{91240B29-F687-4f45-9708-019B960494DF}"/>
          </a:extLst>
        </p:spPr>
        <p:txBody>
          <a:bodyPr/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5089525" y="503238"/>
            <a:ext cx="3559175" cy="40878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1292728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rgbClr val="0050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7B68DD-62DA-4245-A5D2-BD1A7FBEB51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CE3F0930-E504-4F48-85EB-DEA771998AF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762375" y="2128838"/>
            <a:ext cx="1619250" cy="860425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bg1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11973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>
            <a:extLst>
              <a:ext uri="{FF2B5EF4-FFF2-40B4-BE49-F238E27FC236}">
                <a16:creationId xmlns:a16="http://schemas.microsoft.com/office/drawing/2014/main" id="{4D6D6FF6-6993-45D0-99FC-26A3CCA12B7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151313" y="1414463"/>
            <a:ext cx="2778125" cy="3000375"/>
            <a:chOff x="4933507" y="1151360"/>
            <a:chExt cx="2778852" cy="2999827"/>
          </a:xfrm>
        </p:grpSpPr>
        <p:grpSp>
          <p:nvGrpSpPr>
            <p:cNvPr id="3" name="Group 10">
              <a:extLst>
                <a:ext uri="{FF2B5EF4-FFF2-40B4-BE49-F238E27FC236}">
                  <a16:creationId xmlns:a16="http://schemas.microsoft.com/office/drawing/2014/main" id="{891DD2EE-CF3A-4B46-9F43-A51078E8111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933507" y="1151360"/>
              <a:ext cx="1863530" cy="2999827"/>
              <a:chOff x="8085527" y="2367556"/>
              <a:chExt cx="368989" cy="593982"/>
            </a:xfrm>
          </p:grpSpPr>
          <p:sp>
            <p:nvSpPr>
              <p:cNvPr id="14" name="Freeform 530">
                <a:extLst>
                  <a:ext uri="{FF2B5EF4-FFF2-40B4-BE49-F238E27FC236}">
                    <a16:creationId xmlns:a16="http://schemas.microsoft.com/office/drawing/2014/main" id="{8AE89A97-B4BD-4BFF-91CC-D56E3C0A3E6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085527" y="2367556"/>
                <a:ext cx="368989" cy="243993"/>
              </a:xfrm>
              <a:custGeom>
                <a:avLst/>
                <a:gdLst>
                  <a:gd name="T0" fmla="*/ 2147483646 w 156"/>
                  <a:gd name="T1" fmla="*/ 0 h 103"/>
                  <a:gd name="T2" fmla="*/ 0 w 156"/>
                  <a:gd name="T3" fmla="*/ 2147483646 h 103"/>
                  <a:gd name="T4" fmla="*/ 2147483646 w 156"/>
                  <a:gd name="T5" fmla="*/ 2147483646 h 103"/>
                  <a:gd name="T6" fmla="*/ 2147483646 w 156"/>
                  <a:gd name="T7" fmla="*/ 2147483646 h 103"/>
                  <a:gd name="T8" fmla="*/ 2147483646 w 156"/>
                  <a:gd name="T9" fmla="*/ 2147483646 h 103"/>
                  <a:gd name="T10" fmla="*/ 2147483646 w 156"/>
                  <a:gd name="T11" fmla="*/ 2147483646 h 103"/>
                  <a:gd name="T12" fmla="*/ 2147483646 w 156"/>
                  <a:gd name="T13" fmla="*/ 2147483646 h 103"/>
                  <a:gd name="T14" fmla="*/ 2147483646 w 156"/>
                  <a:gd name="T15" fmla="*/ 2147483646 h 103"/>
                  <a:gd name="T16" fmla="*/ 2147483646 w 156"/>
                  <a:gd name="T17" fmla="*/ 2147483646 h 103"/>
                  <a:gd name="T18" fmla="*/ 2147483646 w 156"/>
                  <a:gd name="T19" fmla="*/ 0 h 10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6" h="103">
                    <a:moveTo>
                      <a:pt x="78" y="0"/>
                    </a:moveTo>
                    <a:cubicBezTo>
                      <a:pt x="35" y="0"/>
                      <a:pt x="0" y="35"/>
                      <a:pt x="0" y="78"/>
                    </a:cubicBezTo>
                    <a:cubicBezTo>
                      <a:pt x="0" y="92"/>
                      <a:pt x="11" y="103"/>
                      <a:pt x="25" y="103"/>
                    </a:cubicBezTo>
                    <a:cubicBezTo>
                      <a:pt x="39" y="103"/>
                      <a:pt x="51" y="92"/>
                      <a:pt x="51" y="78"/>
                    </a:cubicBezTo>
                    <a:cubicBezTo>
                      <a:pt x="51" y="63"/>
                      <a:pt x="63" y="51"/>
                      <a:pt x="78" y="51"/>
                    </a:cubicBezTo>
                    <a:cubicBezTo>
                      <a:pt x="93" y="51"/>
                      <a:pt x="105" y="63"/>
                      <a:pt x="105" y="78"/>
                    </a:cubicBezTo>
                    <a:cubicBezTo>
                      <a:pt x="105" y="78"/>
                      <a:pt x="105" y="78"/>
                      <a:pt x="105" y="78"/>
                    </a:cubicBezTo>
                    <a:cubicBezTo>
                      <a:pt x="105" y="64"/>
                      <a:pt x="116" y="52"/>
                      <a:pt x="130" y="52"/>
                    </a:cubicBezTo>
                    <a:cubicBezTo>
                      <a:pt x="144" y="52"/>
                      <a:pt x="156" y="64"/>
                      <a:pt x="156" y="78"/>
                    </a:cubicBezTo>
                    <a:cubicBezTo>
                      <a:pt x="156" y="35"/>
                      <a:pt x="121" y="0"/>
                      <a:pt x="78" y="0"/>
                    </a:cubicBezTo>
                  </a:path>
                </a:pathLst>
              </a:custGeom>
              <a:solidFill>
                <a:srgbClr val="00BCEB"/>
              </a:solidFill>
              <a:ln w="3175">
                <a:solidFill>
                  <a:srgbClr val="00BCE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Oval 531">
                <a:extLst>
                  <a:ext uri="{FF2B5EF4-FFF2-40B4-BE49-F238E27FC236}">
                    <a16:creationId xmlns:a16="http://schemas.microsoft.com/office/drawing/2014/main" id="{E3B3D6A4-FCD6-4121-9121-6D5602C78A3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210665" y="2845570"/>
                <a:ext cx="116019" cy="115968"/>
              </a:xfrm>
              <a:prstGeom prst="ellipse">
                <a:avLst/>
              </a:prstGeom>
              <a:solidFill>
                <a:srgbClr val="005073"/>
              </a:solidFill>
              <a:ln w="3175">
                <a:solidFill>
                  <a:srgbClr val="005073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pPr defTabSz="914400" eaLnBrk="1" hangingPunct="1">
                  <a:defRPr/>
                </a:pPr>
                <a:endParaRPr lang="en-US" altLang="en-US">
                  <a:solidFill>
                    <a:srgbClr val="282828"/>
                  </a:solidFill>
                </a:endParaRPr>
              </a:p>
            </p:txBody>
          </p:sp>
          <p:sp>
            <p:nvSpPr>
              <p:cNvPr id="16" name="Freeform 532">
                <a:extLst>
                  <a:ext uri="{FF2B5EF4-FFF2-40B4-BE49-F238E27FC236}">
                    <a16:creationId xmlns:a16="http://schemas.microsoft.com/office/drawing/2014/main" id="{527D346B-F13D-49A6-A17F-1650860439F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208523" y="2551551"/>
                <a:ext cx="245992" cy="245992"/>
              </a:xfrm>
              <a:custGeom>
                <a:avLst/>
                <a:gdLst>
                  <a:gd name="T0" fmla="*/ 2147483646 w 104"/>
                  <a:gd name="T1" fmla="*/ 0 h 104"/>
                  <a:gd name="T2" fmla="*/ 2147483646 w 104"/>
                  <a:gd name="T3" fmla="*/ 2147483646 h 104"/>
                  <a:gd name="T4" fmla="*/ 2147483646 w 104"/>
                  <a:gd name="T5" fmla="*/ 0 h 104"/>
                  <a:gd name="T6" fmla="*/ 2147483646 w 104"/>
                  <a:gd name="T7" fmla="*/ 0 h 104"/>
                  <a:gd name="T8" fmla="*/ 2147483646 w 104"/>
                  <a:gd name="T9" fmla="*/ 2147483646 h 104"/>
                  <a:gd name="T10" fmla="*/ 0 w 104"/>
                  <a:gd name="T11" fmla="*/ 2147483646 h 104"/>
                  <a:gd name="T12" fmla="*/ 2147483646 w 104"/>
                  <a:gd name="T13" fmla="*/ 2147483646 h 104"/>
                  <a:gd name="T14" fmla="*/ 2147483646 w 104"/>
                  <a:gd name="T15" fmla="*/ 2147483646 h 104"/>
                  <a:gd name="T16" fmla="*/ 2147483646 w 104"/>
                  <a:gd name="T17" fmla="*/ 2147483646 h 104"/>
                  <a:gd name="T18" fmla="*/ 2147483646 w 104"/>
                  <a:gd name="T19" fmla="*/ 0 h 1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104" y="0"/>
                    </a:moveTo>
                    <a:cubicBezTo>
                      <a:pt x="104" y="14"/>
                      <a:pt x="92" y="25"/>
                      <a:pt x="78" y="25"/>
                    </a:cubicBezTo>
                    <a:cubicBezTo>
                      <a:pt x="64" y="25"/>
                      <a:pt x="53" y="14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10"/>
                      <a:pt x="47" y="20"/>
                      <a:pt x="37" y="24"/>
                    </a:cubicBezTo>
                    <a:cubicBezTo>
                      <a:pt x="15" y="35"/>
                      <a:pt x="0" y="56"/>
                      <a:pt x="0" y="78"/>
                    </a:cubicBezTo>
                    <a:cubicBezTo>
                      <a:pt x="0" y="92"/>
                      <a:pt x="12" y="104"/>
                      <a:pt x="26" y="104"/>
                    </a:cubicBezTo>
                    <a:cubicBezTo>
                      <a:pt x="40" y="104"/>
                      <a:pt x="51" y="93"/>
                      <a:pt x="51" y="78"/>
                    </a:cubicBezTo>
                    <a:cubicBezTo>
                      <a:pt x="52" y="77"/>
                      <a:pt x="54" y="73"/>
                      <a:pt x="59" y="70"/>
                    </a:cubicBezTo>
                    <a:cubicBezTo>
                      <a:pt x="86" y="57"/>
                      <a:pt x="104" y="30"/>
                      <a:pt x="104" y="0"/>
                    </a:cubicBezTo>
                  </a:path>
                </a:pathLst>
              </a:custGeom>
              <a:solidFill>
                <a:srgbClr val="005073"/>
              </a:solidFill>
              <a:ln w="3175">
                <a:solidFill>
                  <a:srgbClr val="00507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533">
                <a:extLst>
                  <a:ext uri="{FF2B5EF4-FFF2-40B4-BE49-F238E27FC236}">
                    <a16:creationId xmlns:a16="http://schemas.microsoft.com/office/drawing/2014/main" id="{0336D361-6BBB-41E8-8313-18D89A99DC2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333519" y="2490552"/>
                <a:ext cx="120996" cy="120996"/>
              </a:xfrm>
              <a:custGeom>
                <a:avLst/>
                <a:gdLst>
                  <a:gd name="T0" fmla="*/ 2147483646 w 51"/>
                  <a:gd name="T1" fmla="*/ 0 h 51"/>
                  <a:gd name="T2" fmla="*/ 0 w 51"/>
                  <a:gd name="T3" fmla="*/ 2147483646 h 51"/>
                  <a:gd name="T4" fmla="*/ 0 w 51"/>
                  <a:gd name="T5" fmla="*/ 2147483646 h 51"/>
                  <a:gd name="T6" fmla="*/ 0 w 51"/>
                  <a:gd name="T7" fmla="*/ 2147483646 h 51"/>
                  <a:gd name="T8" fmla="*/ 2147483646 w 51"/>
                  <a:gd name="T9" fmla="*/ 2147483646 h 51"/>
                  <a:gd name="T10" fmla="*/ 2147483646 w 51"/>
                  <a:gd name="T11" fmla="*/ 2147483646 h 51"/>
                  <a:gd name="T12" fmla="*/ 2147483646 w 51"/>
                  <a:gd name="T13" fmla="*/ 2147483646 h 51"/>
                  <a:gd name="T14" fmla="*/ 2147483646 w 51"/>
                  <a:gd name="T15" fmla="*/ 2147483646 h 51"/>
                  <a:gd name="T16" fmla="*/ 2147483646 w 51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51">
                    <a:moveTo>
                      <a:pt x="25" y="0"/>
                    </a:moveTo>
                    <a:cubicBezTo>
                      <a:pt x="11" y="0"/>
                      <a:pt x="0" y="12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40"/>
                      <a:pt x="11" y="51"/>
                      <a:pt x="25" y="51"/>
                    </a:cubicBezTo>
                    <a:cubicBezTo>
                      <a:pt x="39" y="51"/>
                      <a:pt x="51" y="40"/>
                      <a:pt x="51" y="26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12"/>
                      <a:pt x="39" y="0"/>
                      <a:pt x="25" y="0"/>
                    </a:cubicBezTo>
                  </a:path>
                </a:pathLst>
              </a:custGeom>
              <a:solidFill>
                <a:srgbClr val="003C56"/>
              </a:solidFill>
              <a:ln w="3175">
                <a:solidFill>
                  <a:srgbClr val="00507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11">
              <a:extLst>
                <a:ext uri="{FF2B5EF4-FFF2-40B4-BE49-F238E27FC236}">
                  <a16:creationId xmlns:a16="http://schemas.microsoft.com/office/drawing/2014/main" id="{0404B3B6-9177-46FA-A4BB-68655CFD82B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901493" y="1469399"/>
              <a:ext cx="810866" cy="1308844"/>
              <a:chOff x="8556512" y="2367556"/>
              <a:chExt cx="367989" cy="593982"/>
            </a:xfrm>
          </p:grpSpPr>
          <p:sp>
            <p:nvSpPr>
              <p:cNvPr id="10" name="Freeform 534">
                <a:extLst>
                  <a:ext uri="{FF2B5EF4-FFF2-40B4-BE49-F238E27FC236}">
                    <a16:creationId xmlns:a16="http://schemas.microsoft.com/office/drawing/2014/main" id="{40B8B6F6-B150-4F9D-9F32-5350E593450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556512" y="2367556"/>
                <a:ext cx="367989" cy="243993"/>
              </a:xfrm>
              <a:custGeom>
                <a:avLst/>
                <a:gdLst>
                  <a:gd name="T0" fmla="*/ 2147483646 w 156"/>
                  <a:gd name="T1" fmla="*/ 0 h 103"/>
                  <a:gd name="T2" fmla="*/ 0 w 156"/>
                  <a:gd name="T3" fmla="*/ 2147483646 h 103"/>
                  <a:gd name="T4" fmla="*/ 2147483646 w 156"/>
                  <a:gd name="T5" fmla="*/ 2147483646 h 103"/>
                  <a:gd name="T6" fmla="*/ 2147483646 w 156"/>
                  <a:gd name="T7" fmla="*/ 2147483646 h 103"/>
                  <a:gd name="T8" fmla="*/ 2147483646 w 156"/>
                  <a:gd name="T9" fmla="*/ 2147483646 h 103"/>
                  <a:gd name="T10" fmla="*/ 2147483646 w 156"/>
                  <a:gd name="T11" fmla="*/ 2147483646 h 103"/>
                  <a:gd name="T12" fmla="*/ 2147483646 w 156"/>
                  <a:gd name="T13" fmla="*/ 2147483646 h 103"/>
                  <a:gd name="T14" fmla="*/ 2147483646 w 156"/>
                  <a:gd name="T15" fmla="*/ 2147483646 h 103"/>
                  <a:gd name="T16" fmla="*/ 2147483646 w 156"/>
                  <a:gd name="T17" fmla="*/ 2147483646 h 103"/>
                  <a:gd name="T18" fmla="*/ 2147483646 w 156"/>
                  <a:gd name="T19" fmla="*/ 0 h 10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6" h="103">
                    <a:moveTo>
                      <a:pt x="78" y="0"/>
                    </a:moveTo>
                    <a:cubicBezTo>
                      <a:pt x="35" y="0"/>
                      <a:pt x="0" y="35"/>
                      <a:pt x="0" y="78"/>
                    </a:cubicBezTo>
                    <a:cubicBezTo>
                      <a:pt x="0" y="92"/>
                      <a:pt x="11" y="103"/>
                      <a:pt x="25" y="103"/>
                    </a:cubicBezTo>
                    <a:cubicBezTo>
                      <a:pt x="39" y="103"/>
                      <a:pt x="51" y="92"/>
                      <a:pt x="51" y="78"/>
                    </a:cubicBezTo>
                    <a:cubicBezTo>
                      <a:pt x="51" y="63"/>
                      <a:pt x="63" y="51"/>
                      <a:pt x="78" y="51"/>
                    </a:cubicBezTo>
                    <a:cubicBezTo>
                      <a:pt x="93" y="51"/>
                      <a:pt x="105" y="63"/>
                      <a:pt x="105" y="78"/>
                    </a:cubicBezTo>
                    <a:cubicBezTo>
                      <a:pt x="105" y="78"/>
                      <a:pt x="105" y="78"/>
                      <a:pt x="105" y="78"/>
                    </a:cubicBezTo>
                    <a:cubicBezTo>
                      <a:pt x="105" y="64"/>
                      <a:pt x="116" y="52"/>
                      <a:pt x="130" y="52"/>
                    </a:cubicBezTo>
                    <a:cubicBezTo>
                      <a:pt x="144" y="52"/>
                      <a:pt x="156" y="64"/>
                      <a:pt x="156" y="78"/>
                    </a:cubicBezTo>
                    <a:cubicBezTo>
                      <a:pt x="156" y="35"/>
                      <a:pt x="121" y="0"/>
                      <a:pt x="78" y="0"/>
                    </a:cubicBezTo>
                  </a:path>
                </a:pathLst>
              </a:custGeom>
              <a:solidFill>
                <a:srgbClr val="6EBE4A"/>
              </a:solidFill>
              <a:ln w="3175">
                <a:solidFill>
                  <a:srgbClr val="6EBE4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Oval 535">
                <a:extLst>
                  <a:ext uri="{FF2B5EF4-FFF2-40B4-BE49-F238E27FC236}">
                    <a16:creationId xmlns:a16="http://schemas.microsoft.com/office/drawing/2014/main" id="{E500593A-CD4D-4392-8963-D02B912D8AA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681648" y="2845571"/>
                <a:ext cx="116022" cy="115970"/>
              </a:xfrm>
              <a:prstGeom prst="ellipse">
                <a:avLst/>
              </a:prstGeom>
              <a:solidFill>
                <a:srgbClr val="00BCEB"/>
              </a:solidFill>
              <a:ln w="3175">
                <a:solidFill>
                  <a:srgbClr val="00BCEB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pPr defTabSz="914400" eaLnBrk="1" hangingPunct="1">
                  <a:defRPr/>
                </a:pPr>
                <a:endParaRPr lang="en-US" altLang="en-US">
                  <a:solidFill>
                    <a:srgbClr val="282828"/>
                  </a:solidFill>
                </a:endParaRPr>
              </a:p>
            </p:txBody>
          </p:sp>
          <p:sp>
            <p:nvSpPr>
              <p:cNvPr id="12" name="Freeform 536">
                <a:extLst>
                  <a:ext uri="{FF2B5EF4-FFF2-40B4-BE49-F238E27FC236}">
                    <a16:creationId xmlns:a16="http://schemas.microsoft.com/office/drawing/2014/main" id="{6A84F16E-3433-4651-BB2F-088A77156F5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678508" y="2551551"/>
                <a:ext cx="245992" cy="245992"/>
              </a:xfrm>
              <a:custGeom>
                <a:avLst/>
                <a:gdLst>
                  <a:gd name="T0" fmla="*/ 2147483646 w 104"/>
                  <a:gd name="T1" fmla="*/ 0 h 104"/>
                  <a:gd name="T2" fmla="*/ 2147483646 w 104"/>
                  <a:gd name="T3" fmla="*/ 2147483646 h 104"/>
                  <a:gd name="T4" fmla="*/ 2147483646 w 104"/>
                  <a:gd name="T5" fmla="*/ 0 h 104"/>
                  <a:gd name="T6" fmla="*/ 2147483646 w 104"/>
                  <a:gd name="T7" fmla="*/ 0 h 104"/>
                  <a:gd name="T8" fmla="*/ 2147483646 w 104"/>
                  <a:gd name="T9" fmla="*/ 2147483646 h 104"/>
                  <a:gd name="T10" fmla="*/ 0 w 104"/>
                  <a:gd name="T11" fmla="*/ 2147483646 h 104"/>
                  <a:gd name="T12" fmla="*/ 2147483646 w 104"/>
                  <a:gd name="T13" fmla="*/ 2147483646 h 104"/>
                  <a:gd name="T14" fmla="*/ 2147483646 w 104"/>
                  <a:gd name="T15" fmla="*/ 2147483646 h 104"/>
                  <a:gd name="T16" fmla="*/ 2147483646 w 104"/>
                  <a:gd name="T17" fmla="*/ 2147483646 h 104"/>
                  <a:gd name="T18" fmla="*/ 2147483646 w 104"/>
                  <a:gd name="T19" fmla="*/ 0 h 1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104" y="0"/>
                    </a:moveTo>
                    <a:cubicBezTo>
                      <a:pt x="104" y="14"/>
                      <a:pt x="92" y="25"/>
                      <a:pt x="78" y="25"/>
                    </a:cubicBezTo>
                    <a:cubicBezTo>
                      <a:pt x="64" y="25"/>
                      <a:pt x="53" y="14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10"/>
                      <a:pt x="47" y="20"/>
                      <a:pt x="37" y="24"/>
                    </a:cubicBezTo>
                    <a:cubicBezTo>
                      <a:pt x="15" y="35"/>
                      <a:pt x="0" y="56"/>
                      <a:pt x="0" y="78"/>
                    </a:cubicBezTo>
                    <a:cubicBezTo>
                      <a:pt x="0" y="92"/>
                      <a:pt x="12" y="104"/>
                      <a:pt x="26" y="104"/>
                    </a:cubicBezTo>
                    <a:cubicBezTo>
                      <a:pt x="40" y="104"/>
                      <a:pt x="51" y="93"/>
                      <a:pt x="51" y="78"/>
                    </a:cubicBezTo>
                    <a:cubicBezTo>
                      <a:pt x="52" y="77"/>
                      <a:pt x="54" y="73"/>
                      <a:pt x="59" y="70"/>
                    </a:cubicBezTo>
                    <a:cubicBezTo>
                      <a:pt x="86" y="57"/>
                      <a:pt x="104" y="30"/>
                      <a:pt x="104" y="0"/>
                    </a:cubicBezTo>
                  </a:path>
                </a:pathLst>
              </a:custGeom>
              <a:solidFill>
                <a:srgbClr val="00BCEB"/>
              </a:solidFill>
              <a:ln w="3175">
                <a:solidFill>
                  <a:srgbClr val="00BCE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537">
                <a:extLst>
                  <a:ext uri="{FF2B5EF4-FFF2-40B4-BE49-F238E27FC236}">
                    <a16:creationId xmlns:a16="http://schemas.microsoft.com/office/drawing/2014/main" id="{0115D66E-D785-4A57-8E04-CF3836011CF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804505" y="2490552"/>
                <a:ext cx="119996" cy="120996"/>
              </a:xfrm>
              <a:custGeom>
                <a:avLst/>
                <a:gdLst>
                  <a:gd name="T0" fmla="*/ 2147483646 w 51"/>
                  <a:gd name="T1" fmla="*/ 0 h 51"/>
                  <a:gd name="T2" fmla="*/ 0 w 51"/>
                  <a:gd name="T3" fmla="*/ 2147483646 h 51"/>
                  <a:gd name="T4" fmla="*/ 0 w 51"/>
                  <a:gd name="T5" fmla="*/ 2147483646 h 51"/>
                  <a:gd name="T6" fmla="*/ 0 w 51"/>
                  <a:gd name="T7" fmla="*/ 2147483646 h 51"/>
                  <a:gd name="T8" fmla="*/ 2147483646 w 51"/>
                  <a:gd name="T9" fmla="*/ 2147483646 h 51"/>
                  <a:gd name="T10" fmla="*/ 2147483646 w 51"/>
                  <a:gd name="T11" fmla="*/ 2147483646 h 51"/>
                  <a:gd name="T12" fmla="*/ 2147483646 w 51"/>
                  <a:gd name="T13" fmla="*/ 2147483646 h 51"/>
                  <a:gd name="T14" fmla="*/ 2147483646 w 51"/>
                  <a:gd name="T15" fmla="*/ 2147483646 h 51"/>
                  <a:gd name="T16" fmla="*/ 2147483646 w 51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51">
                    <a:moveTo>
                      <a:pt x="25" y="0"/>
                    </a:moveTo>
                    <a:cubicBezTo>
                      <a:pt x="11" y="0"/>
                      <a:pt x="0" y="12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40"/>
                      <a:pt x="11" y="51"/>
                      <a:pt x="25" y="51"/>
                    </a:cubicBezTo>
                    <a:cubicBezTo>
                      <a:pt x="39" y="51"/>
                      <a:pt x="51" y="40"/>
                      <a:pt x="51" y="26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12"/>
                      <a:pt x="39" y="0"/>
                      <a:pt x="25" y="0"/>
                    </a:cubicBezTo>
                  </a:path>
                </a:pathLst>
              </a:custGeom>
              <a:solidFill>
                <a:srgbClr val="008C44"/>
              </a:solidFill>
              <a:ln w="3175">
                <a:solidFill>
                  <a:srgbClr val="017E1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3">
              <a:extLst>
                <a:ext uri="{FF2B5EF4-FFF2-40B4-BE49-F238E27FC236}">
                  <a16:creationId xmlns:a16="http://schemas.microsoft.com/office/drawing/2014/main" id="{51B5530F-5413-409D-A512-640140A969D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339217" y="2229568"/>
              <a:ext cx="1013930" cy="1632179"/>
              <a:chOff x="8085527" y="2367556"/>
              <a:chExt cx="368989" cy="593982"/>
            </a:xfrm>
          </p:grpSpPr>
          <p:sp>
            <p:nvSpPr>
              <p:cNvPr id="6" name="Freeform 530">
                <a:extLst>
                  <a:ext uri="{FF2B5EF4-FFF2-40B4-BE49-F238E27FC236}">
                    <a16:creationId xmlns:a16="http://schemas.microsoft.com/office/drawing/2014/main" id="{4E26934A-1645-41CC-A056-6DBBA1582D3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085527" y="2367556"/>
                <a:ext cx="368989" cy="243993"/>
              </a:xfrm>
              <a:custGeom>
                <a:avLst/>
                <a:gdLst>
                  <a:gd name="T0" fmla="*/ 2147483646 w 156"/>
                  <a:gd name="T1" fmla="*/ 0 h 103"/>
                  <a:gd name="T2" fmla="*/ 0 w 156"/>
                  <a:gd name="T3" fmla="*/ 2147483646 h 103"/>
                  <a:gd name="T4" fmla="*/ 2147483646 w 156"/>
                  <a:gd name="T5" fmla="*/ 2147483646 h 103"/>
                  <a:gd name="T6" fmla="*/ 2147483646 w 156"/>
                  <a:gd name="T7" fmla="*/ 2147483646 h 103"/>
                  <a:gd name="T8" fmla="*/ 2147483646 w 156"/>
                  <a:gd name="T9" fmla="*/ 2147483646 h 103"/>
                  <a:gd name="T10" fmla="*/ 2147483646 w 156"/>
                  <a:gd name="T11" fmla="*/ 2147483646 h 103"/>
                  <a:gd name="T12" fmla="*/ 2147483646 w 156"/>
                  <a:gd name="T13" fmla="*/ 2147483646 h 103"/>
                  <a:gd name="T14" fmla="*/ 2147483646 w 156"/>
                  <a:gd name="T15" fmla="*/ 2147483646 h 103"/>
                  <a:gd name="T16" fmla="*/ 2147483646 w 156"/>
                  <a:gd name="T17" fmla="*/ 2147483646 h 103"/>
                  <a:gd name="T18" fmla="*/ 2147483646 w 156"/>
                  <a:gd name="T19" fmla="*/ 0 h 10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6" h="103">
                    <a:moveTo>
                      <a:pt x="78" y="0"/>
                    </a:moveTo>
                    <a:cubicBezTo>
                      <a:pt x="35" y="0"/>
                      <a:pt x="0" y="35"/>
                      <a:pt x="0" y="78"/>
                    </a:cubicBezTo>
                    <a:cubicBezTo>
                      <a:pt x="0" y="92"/>
                      <a:pt x="11" y="103"/>
                      <a:pt x="25" y="103"/>
                    </a:cubicBezTo>
                    <a:cubicBezTo>
                      <a:pt x="39" y="103"/>
                      <a:pt x="51" y="92"/>
                      <a:pt x="51" y="78"/>
                    </a:cubicBezTo>
                    <a:cubicBezTo>
                      <a:pt x="51" y="63"/>
                      <a:pt x="63" y="51"/>
                      <a:pt x="78" y="51"/>
                    </a:cubicBezTo>
                    <a:cubicBezTo>
                      <a:pt x="93" y="51"/>
                      <a:pt x="105" y="63"/>
                      <a:pt x="105" y="78"/>
                    </a:cubicBezTo>
                    <a:cubicBezTo>
                      <a:pt x="105" y="78"/>
                      <a:pt x="105" y="78"/>
                      <a:pt x="105" y="78"/>
                    </a:cubicBezTo>
                    <a:cubicBezTo>
                      <a:pt x="105" y="64"/>
                      <a:pt x="116" y="52"/>
                      <a:pt x="130" y="52"/>
                    </a:cubicBezTo>
                    <a:cubicBezTo>
                      <a:pt x="144" y="52"/>
                      <a:pt x="156" y="64"/>
                      <a:pt x="156" y="78"/>
                    </a:cubicBezTo>
                    <a:cubicBezTo>
                      <a:pt x="156" y="35"/>
                      <a:pt x="121" y="0"/>
                      <a:pt x="78" y="0"/>
                    </a:cubicBezTo>
                  </a:path>
                </a:pathLst>
              </a:custGeom>
              <a:solidFill>
                <a:srgbClr val="FBAB18"/>
              </a:solidFill>
              <a:ln w="3175">
                <a:solidFill>
                  <a:srgbClr val="FBAB1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Oval 531">
                <a:extLst>
                  <a:ext uri="{FF2B5EF4-FFF2-40B4-BE49-F238E27FC236}">
                    <a16:creationId xmlns:a16="http://schemas.microsoft.com/office/drawing/2014/main" id="{A3EB75BD-1B51-431B-B101-583C1BBE05E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210200" y="2845643"/>
                <a:ext cx="116153" cy="116101"/>
              </a:xfrm>
              <a:prstGeom prst="ellipse">
                <a:avLst/>
              </a:prstGeom>
              <a:solidFill>
                <a:srgbClr val="FBAB18"/>
              </a:solidFill>
              <a:ln w="3175">
                <a:solidFill>
                  <a:srgbClr val="FBAB18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pPr defTabSz="914400" eaLnBrk="1" hangingPunct="1">
                  <a:defRPr/>
                </a:pPr>
                <a:endParaRPr lang="en-US" altLang="en-US">
                  <a:solidFill>
                    <a:srgbClr val="282828"/>
                  </a:solidFill>
                </a:endParaRPr>
              </a:p>
            </p:txBody>
          </p:sp>
          <p:sp>
            <p:nvSpPr>
              <p:cNvPr id="8" name="Freeform 532">
                <a:extLst>
                  <a:ext uri="{FF2B5EF4-FFF2-40B4-BE49-F238E27FC236}">
                    <a16:creationId xmlns:a16="http://schemas.microsoft.com/office/drawing/2014/main" id="{9BEF2190-5F25-49B5-8BBA-3691643197A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208523" y="2551551"/>
                <a:ext cx="245992" cy="245992"/>
              </a:xfrm>
              <a:custGeom>
                <a:avLst/>
                <a:gdLst>
                  <a:gd name="T0" fmla="*/ 2147483646 w 104"/>
                  <a:gd name="T1" fmla="*/ 0 h 104"/>
                  <a:gd name="T2" fmla="*/ 2147483646 w 104"/>
                  <a:gd name="T3" fmla="*/ 2147483646 h 104"/>
                  <a:gd name="T4" fmla="*/ 2147483646 w 104"/>
                  <a:gd name="T5" fmla="*/ 0 h 104"/>
                  <a:gd name="T6" fmla="*/ 2147483646 w 104"/>
                  <a:gd name="T7" fmla="*/ 0 h 104"/>
                  <a:gd name="T8" fmla="*/ 2147483646 w 104"/>
                  <a:gd name="T9" fmla="*/ 2147483646 h 104"/>
                  <a:gd name="T10" fmla="*/ 0 w 104"/>
                  <a:gd name="T11" fmla="*/ 2147483646 h 104"/>
                  <a:gd name="T12" fmla="*/ 2147483646 w 104"/>
                  <a:gd name="T13" fmla="*/ 2147483646 h 104"/>
                  <a:gd name="T14" fmla="*/ 2147483646 w 104"/>
                  <a:gd name="T15" fmla="*/ 2147483646 h 104"/>
                  <a:gd name="T16" fmla="*/ 2147483646 w 104"/>
                  <a:gd name="T17" fmla="*/ 2147483646 h 104"/>
                  <a:gd name="T18" fmla="*/ 2147483646 w 104"/>
                  <a:gd name="T19" fmla="*/ 0 h 1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104" y="0"/>
                    </a:moveTo>
                    <a:cubicBezTo>
                      <a:pt x="104" y="14"/>
                      <a:pt x="92" y="25"/>
                      <a:pt x="78" y="25"/>
                    </a:cubicBezTo>
                    <a:cubicBezTo>
                      <a:pt x="64" y="25"/>
                      <a:pt x="53" y="14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10"/>
                      <a:pt x="47" y="20"/>
                      <a:pt x="37" y="24"/>
                    </a:cubicBezTo>
                    <a:cubicBezTo>
                      <a:pt x="15" y="35"/>
                      <a:pt x="0" y="56"/>
                      <a:pt x="0" y="78"/>
                    </a:cubicBezTo>
                    <a:cubicBezTo>
                      <a:pt x="0" y="92"/>
                      <a:pt x="12" y="104"/>
                      <a:pt x="26" y="104"/>
                    </a:cubicBezTo>
                    <a:cubicBezTo>
                      <a:pt x="40" y="104"/>
                      <a:pt x="51" y="93"/>
                      <a:pt x="51" y="78"/>
                    </a:cubicBezTo>
                    <a:cubicBezTo>
                      <a:pt x="52" y="77"/>
                      <a:pt x="54" y="73"/>
                      <a:pt x="59" y="70"/>
                    </a:cubicBezTo>
                    <a:cubicBezTo>
                      <a:pt x="86" y="57"/>
                      <a:pt x="104" y="30"/>
                      <a:pt x="104" y="0"/>
                    </a:cubicBezTo>
                  </a:path>
                </a:pathLst>
              </a:custGeom>
              <a:solidFill>
                <a:srgbClr val="00BCEB"/>
              </a:solidFill>
              <a:ln w="3175">
                <a:solidFill>
                  <a:srgbClr val="00BCE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533">
                <a:extLst>
                  <a:ext uri="{FF2B5EF4-FFF2-40B4-BE49-F238E27FC236}">
                    <a16:creationId xmlns:a16="http://schemas.microsoft.com/office/drawing/2014/main" id="{790228A5-B399-4D52-88A7-A2981DB322E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333519" y="2490552"/>
                <a:ext cx="120996" cy="120996"/>
              </a:xfrm>
              <a:custGeom>
                <a:avLst/>
                <a:gdLst>
                  <a:gd name="T0" fmla="*/ 2147483646 w 51"/>
                  <a:gd name="T1" fmla="*/ 0 h 51"/>
                  <a:gd name="T2" fmla="*/ 0 w 51"/>
                  <a:gd name="T3" fmla="*/ 2147483646 h 51"/>
                  <a:gd name="T4" fmla="*/ 0 w 51"/>
                  <a:gd name="T5" fmla="*/ 2147483646 h 51"/>
                  <a:gd name="T6" fmla="*/ 0 w 51"/>
                  <a:gd name="T7" fmla="*/ 2147483646 h 51"/>
                  <a:gd name="T8" fmla="*/ 2147483646 w 51"/>
                  <a:gd name="T9" fmla="*/ 2147483646 h 51"/>
                  <a:gd name="T10" fmla="*/ 2147483646 w 51"/>
                  <a:gd name="T11" fmla="*/ 2147483646 h 51"/>
                  <a:gd name="T12" fmla="*/ 2147483646 w 51"/>
                  <a:gd name="T13" fmla="*/ 2147483646 h 51"/>
                  <a:gd name="T14" fmla="*/ 2147483646 w 51"/>
                  <a:gd name="T15" fmla="*/ 2147483646 h 51"/>
                  <a:gd name="T16" fmla="*/ 2147483646 w 51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51">
                    <a:moveTo>
                      <a:pt x="25" y="0"/>
                    </a:moveTo>
                    <a:cubicBezTo>
                      <a:pt x="11" y="0"/>
                      <a:pt x="0" y="12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40"/>
                      <a:pt x="11" y="51"/>
                      <a:pt x="25" y="51"/>
                    </a:cubicBezTo>
                    <a:cubicBezTo>
                      <a:pt x="39" y="51"/>
                      <a:pt x="51" y="40"/>
                      <a:pt x="51" y="26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12"/>
                      <a:pt x="39" y="0"/>
                      <a:pt x="25" y="0"/>
                    </a:cubicBezTo>
                  </a:path>
                </a:pathLst>
              </a:custGeom>
              <a:solidFill>
                <a:srgbClr val="49DAFF"/>
              </a:solidFill>
              <a:ln w="3175">
                <a:solidFill>
                  <a:srgbClr val="49DA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8" name="Title 3">
            <a:extLst>
              <a:ext uri="{FF2B5EF4-FFF2-40B4-BE49-F238E27FC236}">
                <a16:creationId xmlns:a16="http://schemas.microsoft.com/office/drawing/2014/main" id="{6D8EEE9C-9F9F-4A1B-895B-8186E822D57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416175" y="2605088"/>
            <a:ext cx="4711700" cy="766762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  <a:ext uri="{909E8E84-426E-40dd-AFC4-6F175D3DCCD1}"/>
            <a:ext uri="{91240B29-F687-4f45-9708-019B960494DF}"/>
          </a:extLst>
        </p:spPr>
        <p:txBody>
          <a:bodyPr lIns="91424" tIns="45712" rIns="91424" bIns="45712" anchor="ctr"/>
          <a:lstStyle>
            <a:lvl1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2800" b="0" i="0" u="none" kern="1200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sz="360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915618587"/>
      </p:ext>
    </p:extLst>
  </p:cSld>
  <p:clrMapOvr>
    <a:masterClrMapping/>
  </p:clrMapOvr>
  <p:transition spd="med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A52F98BA-9A9D-48BF-BDAF-A40BDAA6327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58788" y="2462213"/>
            <a:ext cx="4713287" cy="766762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  <a:ext uri="{909E8E84-426E-40dd-AFC4-6F175D3DCCD1}"/>
            <a:ext uri="{91240B29-F687-4f45-9708-019B960494DF}"/>
          </a:extLst>
        </p:spPr>
        <p:txBody>
          <a:bodyPr lIns="91424" tIns="45712" rIns="91424" bIns="45712" anchor="ctr"/>
          <a:lstStyle>
            <a:lvl1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2800" b="0" i="0" u="none" kern="1200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sz="6600"/>
              <a:t>Thank You!</a:t>
            </a: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90C4C4D8-2903-4FE1-B67C-5B08EA43E0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450" y="1268413"/>
            <a:ext cx="3857625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803472"/>
      </p:ext>
    </p:extLst>
  </p:cSld>
  <p:clrMapOvr>
    <a:masterClrMapping/>
  </p:clrMapOvr>
  <p:transition spd="med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defTabSz="6857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lang="en-US" sz="2700" b="0" i="0" u="none" strike="noStrike" kern="1200" cap="none" spc="0" normalizeH="0" baseline="0" dirty="0">
                <a:ln>
                  <a:noFill/>
                </a:ln>
                <a:gradFill flip="none" rotWithShape="1">
                  <a:gsLst>
                    <a:gs pos="98750">
                      <a:srgbClr val="0DB4FF"/>
                    </a:gs>
                    <a:gs pos="0">
                      <a:srgbClr val="B3D5FF"/>
                    </a:gs>
                  </a:gsLst>
                  <a:lin ang="2700000" scaled="1"/>
                  <a:tileRect/>
                </a:gra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 algn="l" defTabSz="685783" rtl="0" eaLnBrk="1" latinLnBrk="0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05755"/>
      </p:ext>
    </p:extLst>
  </p:cSld>
  <p:clrMapOvr>
    <a:masterClrMapping/>
  </p:clrMapOvr>
  <p:transition>
    <p:wipe dir="r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0EFA-0F1E-45EF-BFB0-6185AD8E27A8}" type="datetimeFigureOut">
              <a:rPr lang="en-US" smtClean="0"/>
              <a:t>2/10/20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2BA6-C6CE-4311-A54F-3C4EB693A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358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201738"/>
            <a:ext cx="8277344" cy="338931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94" indent="-171446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189" indent="-165096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685783" indent="-10953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911012" indent="-171411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82423" indent="-168236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4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929348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gu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09C2E4-CBE9-FF4A-B277-B062E65CEB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95"/>
            <a:ext cx="9144000" cy="514110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1286776"/>
            <a:ext cx="4699861" cy="2569946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22540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7" y="3809527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7" y="4049524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7" y="4289521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7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74" indent="0">
              <a:buNone/>
              <a:defRPr/>
            </a:lvl2pPr>
            <a:lvl3pPr marL="427391" indent="0">
              <a:buNone/>
              <a:defRPr/>
            </a:lvl3pPr>
            <a:lvl4pPr marL="516681" indent="0">
              <a:buNone/>
              <a:defRPr/>
            </a:lvl4pPr>
            <a:lvl5pPr marL="601206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6" y="395289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76036579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>
          <p15:clr>
            <a:srgbClr val="FBAE40"/>
          </p15:clr>
        </p15:guide>
        <p15:guide id="2" pos="360">
          <p15:clr>
            <a:srgbClr val="FBAE40"/>
          </p15:clr>
        </p15:guide>
        <p15:guide id="3" orient="horz" pos="518">
          <p15:clr>
            <a:srgbClr val="FBAE40"/>
          </p15:clr>
        </p15:guide>
        <p15:guide id="4" pos="812">
          <p15:clr>
            <a:srgbClr val="FBAE40"/>
          </p15:clr>
        </p15:guide>
        <p15:guide id="5" pos="31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201738"/>
            <a:ext cx="8277344" cy="338931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94" indent="-171446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189" indent="-165096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685783" indent="-10953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911012" indent="-171411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82423" indent="-168236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4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836087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7" y="3809527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7" y="4049524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7" y="4289521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6" y="395289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7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74" indent="0">
              <a:buNone/>
              <a:defRPr/>
            </a:lvl2pPr>
            <a:lvl3pPr marL="427391" indent="0">
              <a:buNone/>
              <a:defRPr/>
            </a:lvl3pPr>
            <a:lvl4pPr marL="516681" indent="0">
              <a:buNone/>
              <a:defRPr/>
            </a:lvl4pPr>
            <a:lvl5pPr marL="601206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816322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>
          <p15:clr>
            <a:srgbClr val="FBAE40"/>
          </p15:clr>
        </p15:guide>
        <p15:guide id="2" pos="360">
          <p15:clr>
            <a:srgbClr val="FBAE40"/>
          </p15:clr>
        </p15:guide>
        <p15:guide id="3" orient="horz" pos="518">
          <p15:clr>
            <a:srgbClr val="FBAE40"/>
          </p15:clr>
        </p15:guide>
        <p15:guide id="4" pos="812">
          <p15:clr>
            <a:srgbClr val="FBAE40"/>
          </p15:clr>
        </p15:guide>
        <p15:guide id="5" pos="311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7" y="3809527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7" y="4049524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7" y="4289521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6" y="395289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7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74" indent="0">
              <a:buNone/>
              <a:defRPr/>
            </a:lvl2pPr>
            <a:lvl3pPr marL="427391" indent="0">
              <a:buNone/>
              <a:defRPr/>
            </a:lvl3pPr>
            <a:lvl4pPr marL="516681" indent="0">
              <a:buNone/>
              <a:defRPr/>
            </a:lvl4pPr>
            <a:lvl5pPr marL="601206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1677049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>
          <p15:clr>
            <a:srgbClr val="FBAE40"/>
          </p15:clr>
        </p15:guide>
        <p15:guide id="2" pos="360">
          <p15:clr>
            <a:srgbClr val="FBAE40"/>
          </p15:clr>
        </p15:guide>
        <p15:guide id="3" orient="horz" pos="518">
          <p15:clr>
            <a:srgbClr val="FBAE40"/>
          </p15:clr>
        </p15:guide>
        <p15:guide id="4" pos="812">
          <p15:clr>
            <a:srgbClr val="FBAE40"/>
          </p15:clr>
        </p15:guide>
        <p15:guide id="5" pos="311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4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4562456"/>
      </p:ext>
    </p:extLst>
  </p:cSld>
  <p:clrMapOvr>
    <a:masterClrMapping/>
  </p:clrMapOvr>
  <p:transition spd="med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"/>
            <a:ext cx="9144000" cy="514349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Rectangle 25"/>
          <p:cNvSpPr>
            <a:spLocks noChangeArrowheads="1"/>
          </p:cNvSpPr>
          <p:nvPr userDrawn="1"/>
        </p:nvSpPr>
        <p:spPr bwMode="ltGray">
          <a:xfrm>
            <a:off x="8515169" y="4742908"/>
            <a:ext cx="218953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29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pPr algn="r" defTabSz="61072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bg1"/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27" name="Rectangle 4"/>
          <p:cNvSpPr>
            <a:spLocks noChangeArrowheads="1"/>
          </p:cNvSpPr>
          <p:nvPr userDrawn="1"/>
        </p:nvSpPr>
        <p:spPr bwMode="ltGray">
          <a:xfrm>
            <a:off x="5867508" y="4741655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2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2019 Cisco and/or its affiliates. All rights reserved. Cisco Public</a:t>
            </a:r>
          </a:p>
        </p:txBody>
      </p:sp>
      <p:grpSp>
        <p:nvGrpSpPr>
          <p:cNvPr id="28" name="Group 4"/>
          <p:cNvGrpSpPr>
            <a:grpSpLocks noChangeAspect="1"/>
          </p:cNvGrpSpPr>
          <p:nvPr userDrawn="1"/>
        </p:nvGrpSpPr>
        <p:grpSpPr bwMode="auto">
          <a:xfrm>
            <a:off x="508040" y="4715197"/>
            <a:ext cx="340257" cy="180974"/>
            <a:chOff x="310" y="249"/>
            <a:chExt cx="502" cy="267"/>
          </a:xfrm>
          <a:solidFill>
            <a:schemeClr val="bg1"/>
          </a:solidFill>
        </p:grpSpPr>
        <p:sp>
          <p:nvSpPr>
            <p:cNvPr id="2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3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31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32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33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3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3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3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3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3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3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4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4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4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745055122"/>
      </p:ext>
    </p:extLst>
  </p:cSld>
  <p:clrMapOvr>
    <a:masterClrMapping/>
  </p:clrMapOvr>
  <p:transition spd="slow">
    <p:wip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169" y="4742908"/>
            <a:ext cx="218953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29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pPr algn="r" defTabSz="61072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bg1"/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5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2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2019 Cisco and/or its affiliates. All rights reserved. Cisco Public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40" y="4715197"/>
            <a:ext cx="340257" cy="180974"/>
            <a:chOff x="310" y="249"/>
            <a:chExt cx="502" cy="267"/>
          </a:xfrm>
          <a:solidFill>
            <a:schemeClr val="bg1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31948320"/>
      </p:ext>
    </p:extLst>
  </p:cSld>
  <p:clrMapOvr>
    <a:masterClrMapping/>
  </p:clrMapOvr>
  <p:transition spd="slow">
    <p:wip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169" y="4742908"/>
            <a:ext cx="218953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29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pPr algn="r" defTabSz="61072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bg1"/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5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2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2019 Cisco and/or its affiliates. All rights reserved. Cisco Public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40" y="4715197"/>
            <a:ext cx="340257" cy="180974"/>
            <a:chOff x="310" y="249"/>
            <a:chExt cx="502" cy="267"/>
          </a:xfrm>
          <a:solidFill>
            <a:schemeClr val="bg1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16874400"/>
      </p:ext>
    </p:extLst>
  </p:cSld>
  <p:clrMapOvr>
    <a:masterClrMapping/>
  </p:clrMapOvr>
  <p:transition spd="slow">
    <p:wip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ltGray">
          <a:xfrm>
            <a:off x="8515169" y="4742908"/>
            <a:ext cx="218953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29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pPr algn="r" defTabSz="61072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bg1"/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5867508" y="4741655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2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2019 Cisco and/or its affiliates. All rights reserved. Cisco Public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40" y="4715197"/>
            <a:ext cx="340257" cy="180974"/>
            <a:chOff x="310" y="249"/>
            <a:chExt cx="502" cy="267"/>
          </a:xfrm>
          <a:solidFill>
            <a:schemeClr val="bg1"/>
          </a:solidFill>
        </p:grpSpPr>
        <p:sp>
          <p:nvSpPr>
            <p:cNvPr id="8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6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0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88353884"/>
      </p:ext>
    </p:extLst>
  </p:cSld>
  <p:clrMapOvr>
    <a:masterClrMapping/>
  </p:clrMapOvr>
  <p:transition spd="slow">
    <p:wip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gu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"/>
            <a:ext cx="9144000" cy="51434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5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ltGray">
          <a:xfrm>
            <a:off x="8515169" y="4742908"/>
            <a:ext cx="218953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29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5"/>
                </a:solidFill>
                <a:latin typeface="+mn-lt"/>
                <a:ea typeface="+mn-ea"/>
                <a:cs typeface="CiscoSans Thin"/>
              </a:rPr>
              <a:pPr algn="r" defTabSz="61072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5"/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5867508" y="4741655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2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5"/>
                </a:solidFill>
                <a:latin typeface="+mn-lt"/>
                <a:ea typeface="+mn-ea"/>
                <a:cs typeface="CiscoSans Thin"/>
              </a:rPr>
              <a:t>© 2019 Cisco and/or its affiliates. All rights reserved. Cisco Public</a:t>
            </a:r>
          </a:p>
        </p:txBody>
      </p:sp>
      <p:grpSp>
        <p:nvGrpSpPr>
          <p:cNvPr id="22" name="Group 4">
            <a:extLst>
              <a:ext uri="{FF2B5EF4-FFF2-40B4-BE49-F238E27FC236}">
                <a16:creationId xmlns:a16="http://schemas.microsoft.com/office/drawing/2014/main" id="{02BE1432-516C-F944-80AD-FFC454405B2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08040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23" name="Rectangle 5">
              <a:extLst>
                <a:ext uri="{FF2B5EF4-FFF2-40B4-BE49-F238E27FC236}">
                  <a16:creationId xmlns:a16="http://schemas.microsoft.com/office/drawing/2014/main" id="{56FB4F90-80A4-B848-9D9C-8068DD4C60A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26179A37-E674-B947-9721-87700CC821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3D44B209-E9DC-8A46-B9E6-6B5FBA4732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1773D4D0-F9C8-9749-89C8-EB11A285BC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4A779542-34F1-5945-8FD7-3103420B1B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8F66A9DC-B02C-4045-95F8-0FEA759199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12517CB0-747C-4746-B99D-163ECE5AC9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4DC8D062-CFF4-B740-8935-766EAFC78D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31" name="Freeform 13">
              <a:extLst>
                <a:ext uri="{FF2B5EF4-FFF2-40B4-BE49-F238E27FC236}">
                  <a16:creationId xmlns:a16="http://schemas.microsoft.com/office/drawing/2014/main" id="{FDD4B9F7-4860-894F-AF2E-22EF77826B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32" name="Freeform 14">
              <a:extLst>
                <a:ext uri="{FF2B5EF4-FFF2-40B4-BE49-F238E27FC236}">
                  <a16:creationId xmlns:a16="http://schemas.microsoft.com/office/drawing/2014/main" id="{7D556025-922C-0E49-A10E-B9350CE4E2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3F04D01C-8FEA-794B-924C-D4CC3F15C0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34" name="Freeform 16">
              <a:extLst>
                <a:ext uri="{FF2B5EF4-FFF2-40B4-BE49-F238E27FC236}">
                  <a16:creationId xmlns:a16="http://schemas.microsoft.com/office/drawing/2014/main" id="{8E09D183-E30A-B442-8714-32F69B4707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35" name="Freeform 17">
              <a:extLst>
                <a:ext uri="{FF2B5EF4-FFF2-40B4-BE49-F238E27FC236}">
                  <a16:creationId xmlns:a16="http://schemas.microsoft.com/office/drawing/2014/main" id="{FEB7A0BF-3DDB-804F-AA02-14FEBED868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36" name="Freeform 18">
              <a:extLst>
                <a:ext uri="{FF2B5EF4-FFF2-40B4-BE49-F238E27FC236}">
                  <a16:creationId xmlns:a16="http://schemas.microsoft.com/office/drawing/2014/main" id="{5517E385-34AC-2D44-8BDF-A385B50FF9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8182894"/>
      </p:ext>
    </p:extLst>
  </p:cSld>
  <p:clrMapOvr>
    <a:masterClrMapping/>
  </p:clrMapOvr>
  <p:transition spd="slow">
    <p:wip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150298"/>
            <a:ext cx="9144000" cy="19932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169" y="4742908"/>
            <a:ext cx="218953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29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rgbClr val="38C6F4">
                    <a:lumMod val="50000"/>
                  </a:srgbClr>
                </a:solidFill>
                <a:latin typeface="Arial"/>
                <a:cs typeface="CiscoSans Thin"/>
              </a:rPr>
              <a:pPr algn="r" defTabSz="61072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38C6F4">
                  <a:lumMod val="50000"/>
                </a:srgbClr>
              </a:solidFill>
              <a:latin typeface="Arial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5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2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38C6F4">
                    <a:lumMod val="50000"/>
                  </a:srgbClr>
                </a:solidFill>
                <a:latin typeface="Arial"/>
                <a:cs typeface="CiscoSans Thin"/>
              </a:rPr>
              <a:t>© 2019 Cisco and/or its affiliates. All rights reserved. Cisco Public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40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srgbClr val="58585B"/>
                </a:solidFill>
              </a:endParaRPr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srgbClr val="58585B"/>
                </a:solidFill>
              </a:endParaRPr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srgbClr val="58585B"/>
                </a:solidFill>
              </a:endParaRPr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srgbClr val="58585B"/>
                </a:solidFill>
              </a:endParaRPr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srgbClr val="58585B"/>
                </a:solidFill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srgbClr val="58585B"/>
                </a:solidFill>
              </a:endParaRPr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srgbClr val="58585B"/>
                </a:solidFill>
              </a:endParaRPr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srgbClr val="58585B"/>
                </a:solidFill>
              </a:endParaRPr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srgbClr val="58585B"/>
                </a:solidFill>
              </a:endParaRPr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srgbClr val="58585B"/>
                </a:solidFill>
              </a:endParaRPr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srgbClr val="58585B"/>
                </a:solidFill>
              </a:endParaRPr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srgbClr val="58585B"/>
                </a:solidFill>
              </a:endParaRPr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srgbClr val="58585B"/>
                </a:solidFill>
              </a:endParaRPr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srgbClr val="58585B"/>
                </a:solidFill>
              </a:endParaRPr>
            </a:p>
          </p:txBody>
        </p:sp>
      </p:grpSp>
      <p:sp>
        <p:nvSpPr>
          <p:cNvPr id="27" name="Title 2">
            <a:extLst>
              <a:ext uri="{FF2B5EF4-FFF2-40B4-BE49-F238E27FC236}">
                <a16:creationId xmlns:a16="http://schemas.microsoft.com/office/drawing/2014/main" id="{CCEA296F-97E5-4D48-9B77-05D671E087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0659" y="2210421"/>
            <a:ext cx="7552595" cy="731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z="3600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541142228"/>
      </p:ext>
    </p:extLst>
  </p:cSld>
  <p:clrMapOvr>
    <a:masterClrMapping/>
  </p:clrMapOvr>
  <p:transition spd="slow">
    <p:wip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8258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399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1" indent="-117472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918" indent="-114297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03215" indent="-114297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17512" indent="-114297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631809" indent="-114297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55866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1" indent="-117472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918" indent="-114297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03215" indent="-114297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17512" indent="-114297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631809" indent="-114297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4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721338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2301" y="1347788"/>
            <a:ext cx="8277344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1" indent="-223787">
              <a:lnSpc>
                <a:spcPct val="95000"/>
              </a:lnSpc>
              <a:spcBef>
                <a:spcPts val="1110"/>
              </a:spcBef>
              <a:buClrTx/>
              <a:buSzPct val="80000"/>
              <a:buFont typeface="Arial"/>
              <a:buChar char="•"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507882" indent="-215849">
              <a:lnSpc>
                <a:spcPct val="95000"/>
              </a:lnSpc>
              <a:spcBef>
                <a:spcPts val="450"/>
              </a:spcBef>
              <a:buClrTx/>
              <a:buSzPct val="80000"/>
              <a:buFont typeface="Arial"/>
              <a:buChar char="•"/>
              <a:defRPr sz="18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747539" indent="-171411">
              <a:buClrTx/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911012" indent="-171411">
              <a:buClrTx/>
              <a:buSzPct val="80000"/>
              <a:buFont typeface="Arial"/>
              <a:buChar char="•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1082423" indent="-168236">
              <a:buClrTx/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4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2269572"/>
      </p:ext>
    </p:extLst>
  </p:cSld>
  <p:clrMapOvr>
    <a:masterClrMapping/>
  </p:clrMapOvr>
  <p:transition spd="med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5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4829587"/>
      </p:ext>
    </p:extLst>
  </p:cSld>
  <p:clrMapOvr>
    <a:masterClrMapping/>
  </p:clrMapOvr>
  <p:transition spd="slow">
    <p:wip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5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88316382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4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513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9395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533400" y="1347789"/>
            <a:ext cx="8115300" cy="265872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GB" noProof="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8" y="4148221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60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4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9556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533400" y="1201739"/>
            <a:ext cx="8115300" cy="2808287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8" y="4148221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60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4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8799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_Pag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665183"/>
            <a:ext cx="3662024" cy="292586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174621" indent="-117472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60000"/>
              <a:buFont typeface="Arial"/>
              <a:buChar char="•"/>
              <a:defRPr sz="20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88918" indent="-114297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60000"/>
              <a:buFont typeface="Arial"/>
              <a:buChar char="•"/>
              <a:defRPr sz="18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03215" indent="-114297">
              <a:buClr>
                <a:schemeClr val="tx2"/>
              </a:buClr>
              <a:buSzPct val="60000"/>
              <a:buFont typeface="Arial"/>
              <a:buChar char="•"/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517512" indent="-114297">
              <a:buClr>
                <a:schemeClr val="tx2"/>
              </a:buClr>
              <a:buSzPct val="60000"/>
              <a:buFont typeface="Arial"/>
              <a:buChar char="•"/>
              <a:defRPr sz="14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631809" indent="-114297">
              <a:buClr>
                <a:schemeClr val="tx2"/>
              </a:buClr>
              <a:buSzPct val="60000"/>
              <a:buFont typeface="Arial"/>
              <a:buChar char="•"/>
              <a:defRPr sz="12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7" y="341314"/>
            <a:ext cx="3686559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3270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">
          <p15:clr>
            <a:srgbClr val="FBAE40"/>
          </p15:clr>
        </p15:guide>
        <p15:guide id="3" pos="259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for events">
    <p:bg>
      <p:bgPr>
        <a:solidFill>
          <a:srgbClr val="003C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11" name="Picture Placeholder 6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02" b="7802"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 userDrawn="1"/>
          </p:nvSpPr>
          <p:spPr>
            <a:xfrm>
              <a:off x="6820930" y="230659"/>
              <a:ext cx="502508" cy="82379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Rectangle 3"/>
          <p:cNvSpPr/>
          <p:nvPr userDrawn="1"/>
        </p:nvSpPr>
        <p:spPr>
          <a:xfrm>
            <a:off x="-1" y="4228005"/>
            <a:ext cx="9144000" cy="915495"/>
          </a:xfrm>
          <a:prstGeom prst="rect">
            <a:avLst/>
          </a:prstGeom>
          <a:solidFill>
            <a:srgbClr val="011327">
              <a:alpha val="44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73361" y="1306358"/>
            <a:ext cx="3816823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r"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6170141" y="1546355"/>
            <a:ext cx="2820043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r">
              <a:buFontTx/>
              <a:buNone/>
              <a:defRPr lang="en-US" sz="1600" b="0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6820930" y="1786352"/>
            <a:ext cx="2169254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r">
              <a:buFontTx/>
              <a:buNone/>
              <a:defRPr lang="en-US" sz="1400" b="0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215455" y="4306967"/>
            <a:ext cx="8673172" cy="54505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Title slide with photo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772" y="117548"/>
            <a:ext cx="1829219" cy="421344"/>
          </a:xfrm>
          <a:prstGeom prst="rect">
            <a:avLst/>
          </a:prstGeom>
        </p:spPr>
      </p:pic>
      <p:sp>
        <p:nvSpPr>
          <p:cNvPr id="10" name="Text Placeholder 40"/>
          <p:cNvSpPr>
            <a:spLocks noGrp="1"/>
          </p:cNvSpPr>
          <p:nvPr>
            <p:ph type="body" sz="quarter" idx="14" hasCustomPrompt="1"/>
          </p:nvPr>
        </p:nvSpPr>
        <p:spPr>
          <a:xfrm>
            <a:off x="24711" y="4852018"/>
            <a:ext cx="1452562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rgbClr val="FFC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NetAcad.com</a:t>
            </a:r>
          </a:p>
        </p:txBody>
      </p:sp>
    </p:spTree>
    <p:extLst>
      <p:ext uri="{BB962C8B-B14F-4D97-AF65-F5344CB8AC3E}">
        <p14:creationId xmlns:p14="http://schemas.microsoft.com/office/powerpoint/2010/main" val="4137708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lf_P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19101" y="1657350"/>
            <a:ext cx="3827463" cy="1828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196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97464" y="531812"/>
            <a:ext cx="3551237" cy="4059237"/>
          </a:xfrm>
          <a:prstGeom prst="rect">
            <a:avLst/>
          </a:prstGeom>
        </p:spPr>
        <p:txBody>
          <a:bodyPr lIns="0" rIns="0" anchor="ctr" anchorCtr="0"/>
          <a:lstStyle>
            <a:lvl1pPr marL="169859" indent="-169859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228594" algn="l"/>
              </a:tabLs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6067" indent="-171446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7189" indent="-117472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74661" indent="-117472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44520" indent="-112710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72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alf_Page_Tex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7" y="510540"/>
            <a:ext cx="3808797" cy="6553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 defTabSz="684196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97464" y="510540"/>
            <a:ext cx="3551237" cy="4080510"/>
          </a:xfrm>
          <a:prstGeom prst="rect">
            <a:avLst/>
          </a:prstGeom>
        </p:spPr>
        <p:txBody>
          <a:bodyPr lIns="0" rIns="0"/>
          <a:lstStyle>
            <a:lvl1pPr marL="114297" indent="-114297">
              <a:lnSpc>
                <a:spcPct val="100000"/>
              </a:lnSpc>
              <a:buClr>
                <a:schemeClr val="tx1"/>
              </a:buClr>
              <a:buSzPct val="60000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28594" indent="-114297">
              <a:lnSpc>
                <a:spcPct val="100000"/>
              </a:lnSpc>
              <a:buClr>
                <a:schemeClr val="tx1"/>
              </a:buClr>
              <a:buSzPct val="60000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892" indent="-114297">
              <a:lnSpc>
                <a:spcPct val="100000"/>
              </a:lnSpc>
              <a:buClr>
                <a:schemeClr val="tx1"/>
              </a:buClr>
              <a:buSzPct val="6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57189" indent="-123822">
              <a:lnSpc>
                <a:spcPct val="100000"/>
              </a:lnSpc>
              <a:buClr>
                <a:schemeClr val="tx1"/>
              </a:buClr>
              <a:buSzPct val="6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74661" indent="-117472">
              <a:lnSpc>
                <a:spcPct val="100000"/>
              </a:lnSpc>
              <a:buClr>
                <a:schemeClr val="tx1"/>
              </a:buClr>
              <a:buSzPct val="6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37767" y="1659843"/>
            <a:ext cx="3808797" cy="2931208"/>
          </a:xfrm>
          <a:prstGeom prst="rect">
            <a:avLst/>
          </a:prstGeom>
        </p:spPr>
        <p:txBody>
          <a:bodyPr/>
          <a:lstStyle>
            <a:lvl1pPr marL="114297" indent="-114297">
              <a:buClr>
                <a:schemeClr val="tx2"/>
              </a:buClr>
              <a:buSzPct val="60000"/>
              <a:defRPr lang="en-US" sz="2000" kern="12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228594" indent="-114297">
              <a:buClr>
                <a:schemeClr val="tx2"/>
              </a:buClr>
              <a:buSzPct val="60000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892" indent="-114297">
              <a:buClr>
                <a:schemeClr val="tx2"/>
              </a:buClr>
              <a:buSzPct val="60000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57189" indent="-123822">
              <a:buClr>
                <a:schemeClr val="tx2"/>
              </a:buClr>
              <a:buSzPct val="60000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74661" indent="-117472">
              <a:buClr>
                <a:schemeClr val="tx2"/>
              </a:buClr>
              <a:buSzPct val="60000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190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67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alf_Page_Pictur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7" y="1659732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196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89526" y="531813"/>
            <a:ext cx="3559175" cy="336484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089526" y="4062351"/>
            <a:ext cx="3559175" cy="5251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7913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alf_P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7" y="1659732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196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89526" y="531814"/>
            <a:ext cx="3559175" cy="405923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633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alf_Page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7" y="1659732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196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7753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Half_Page_Picture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7" y="1659732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196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80093" y="0"/>
            <a:ext cx="4563907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71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Half_Pag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7" y="1659732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196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5089526" y="503238"/>
            <a:ext cx="3559175" cy="40878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856360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Half_Pag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7" y="1659732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196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5089526" y="503238"/>
            <a:ext cx="3559175" cy="40878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5"/>
            <a:ext cx="3407027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29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252341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6"/>
          <p:cNvSpPr>
            <a:spLocks noChangeAspect="1" noEditPoints="1"/>
          </p:cNvSpPr>
          <p:nvPr userDrawn="1"/>
        </p:nvSpPr>
        <p:spPr bwMode="auto">
          <a:xfrm>
            <a:off x="3762995" y="2129077"/>
            <a:ext cx="1618012" cy="859571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5659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ing Slide_for events">
    <p:bg>
      <p:bgPr>
        <a:solidFill>
          <a:srgbClr val="003C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isco Networking Academy_Slides_v2_closing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" y="0"/>
            <a:ext cx="9143111" cy="5143500"/>
          </a:xfrm>
          <a:prstGeom prst="rect">
            <a:avLst/>
          </a:prstGeom>
        </p:spPr>
      </p:pic>
      <p:sp>
        <p:nvSpPr>
          <p:cNvPr id="5" name="Freeform 6"/>
          <p:cNvSpPr>
            <a:spLocks noChangeAspect="1" noEditPoints="1"/>
          </p:cNvSpPr>
          <p:nvPr userDrawn="1"/>
        </p:nvSpPr>
        <p:spPr bwMode="auto">
          <a:xfrm>
            <a:off x="3762995" y="2129077"/>
            <a:ext cx="1618012" cy="859571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388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8" y="3868769"/>
            <a:ext cx="5181660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6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8" y="4108766"/>
            <a:ext cx="5181660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8" y="4348763"/>
            <a:ext cx="5181660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3" y="321146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774" indent="0">
              <a:buNone/>
              <a:defRPr/>
            </a:lvl2pPr>
            <a:lvl3pPr marL="427391" indent="0">
              <a:buNone/>
              <a:defRPr/>
            </a:lvl3pPr>
            <a:lvl4pPr marL="516681" indent="0">
              <a:buNone/>
              <a:defRPr/>
            </a:lvl4pPr>
            <a:lvl5pPr marL="601206" indent="0">
              <a:buNone/>
              <a:defRPr/>
            </a:lvl5pPr>
          </a:lstStyle>
          <a:p>
            <a:pPr lvl="0"/>
            <a:r>
              <a:rPr lang="en-GB" dirty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25766" y="26399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000" b="0" i="0" spc="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489" y="118435"/>
            <a:ext cx="2230283" cy="22302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49" y="335889"/>
            <a:ext cx="1967571" cy="4532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4000" contras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195" y="-5884"/>
            <a:ext cx="4415481" cy="1929912"/>
          </a:xfrm>
          <a:prstGeom prst="rect">
            <a:avLst/>
          </a:prstGeom>
        </p:spPr>
      </p:pic>
      <p:sp>
        <p:nvSpPr>
          <p:cNvPr id="12" name="Text Placeholder 40"/>
          <p:cNvSpPr>
            <a:spLocks noGrp="1"/>
          </p:cNvSpPr>
          <p:nvPr>
            <p:ph type="body" sz="quarter" idx="14" hasCustomPrompt="1"/>
          </p:nvPr>
        </p:nvSpPr>
        <p:spPr>
          <a:xfrm>
            <a:off x="465376" y="4723589"/>
            <a:ext cx="5126698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NetAcad.com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612D0A4-CDF1-714F-87E3-B8924EE9F38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084539" y="3242489"/>
            <a:ext cx="1644764" cy="164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388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909-BB21-4BEE-BF4C-A7DF38B670BC}" type="datetimeFigureOut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7DE9-7EA1-432F-971F-8F89B0F9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560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324161"/>
            <a:ext cx="8588861" cy="6286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1008126"/>
            <a:ext cx="8577072" cy="3723894"/>
          </a:xfrm>
          <a:prstGeom prst="rect">
            <a:avLst/>
          </a:prstGeom>
        </p:spPr>
        <p:txBody>
          <a:bodyPr vert="horz" lIns="68562" tIns="34282" rIns="68562" bIns="34282" rtlCol="0">
            <a:noAutofit/>
          </a:bodyPr>
          <a:lstStyle>
            <a:lvl1pPr>
              <a:defRPr lang="en-US" dirty="0" smtClean="0">
                <a:latin typeface="+mn-lt"/>
              </a:defRPr>
            </a:lvl1pPr>
            <a:lvl2pPr>
              <a:defRPr lang="en-US" dirty="0" smtClean="0">
                <a:latin typeface="+mn-lt"/>
              </a:defRPr>
            </a:lvl2pPr>
            <a:lvl3pPr>
              <a:defRPr lang="en-US" dirty="0" smtClean="0">
                <a:latin typeface="+mn-lt"/>
              </a:defRPr>
            </a:lvl3pPr>
            <a:lvl4pPr>
              <a:defRPr lang="en-US" dirty="0" smtClean="0">
                <a:latin typeface="+mn-lt"/>
              </a:defRPr>
            </a:lvl4pPr>
            <a:lvl5pPr>
              <a:defRPr lang="en-US" dirty="0">
                <a:latin typeface="+mn-lt"/>
              </a:defRPr>
            </a:lvl5pPr>
          </a:lstStyle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8982394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0EFA-0F1E-45EF-BFB0-6185AD8E27A8}" type="datetimeFigureOut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2BA6-C6CE-4311-A54F-3C4EB693A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67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g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376" y="3522285"/>
            <a:ext cx="8477250" cy="1383655"/>
          </a:xfrm>
          <a:prstGeom prst="rect">
            <a:avLst/>
          </a:prstGeom>
        </p:spPr>
      </p:pic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299356"/>
            <a:ext cx="8548802" cy="3101069"/>
          </a:xfrm>
        </p:spPr>
        <p:txBody>
          <a:bodyPr/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50" b="0" kern="1200" spc="0" dirty="0">
                <a:gradFill flip="none" rotWithShape="1">
                  <a:gsLst>
                    <a:gs pos="16000">
                      <a:srgbClr val="6B308D">
                        <a:lumMod val="80000"/>
                        <a:lumOff val="20000"/>
                      </a:srgbClr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latin typeface="+mj-lt"/>
                <a:ea typeface="+mj-ea"/>
                <a:cs typeface="Arial" pitchFamily="34" charset="0"/>
              </a:defRPr>
            </a:lvl1pPr>
          </a:lstStyle>
          <a:p>
            <a:pPr marL="0" lvl="0" indent="0" algn="l" defTabSz="685800" rtl="0" eaLnBrk="1" latinLnBrk="0" hangingPunct="1">
              <a:lnSpc>
                <a:spcPct val="85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</a:pPr>
            <a:r>
              <a:rPr lang="en-US" dirty="0"/>
              <a:t>Segue Title Here</a:t>
            </a:r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hidden">
          <a:xfrm>
            <a:off x="0" y="0"/>
            <a:ext cx="9144000" cy="133350"/>
          </a:xfrm>
          <a:prstGeom prst="rect">
            <a:avLst/>
          </a:prstGeom>
          <a:solidFill>
            <a:srgbClr val="FFFFFF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7763788" y="4938385"/>
            <a:ext cx="594069" cy="131443"/>
          </a:xfrm>
          <a:prstGeom prst="rect">
            <a:avLst/>
          </a:prstGeom>
        </p:spPr>
        <p:txBody>
          <a:bodyPr wrap="none" lIns="61593" tIns="30796" rIns="61593" bIns="30796" anchor="b">
            <a:spAutoFit/>
          </a:bodyPr>
          <a:lstStyle/>
          <a:p>
            <a:pPr marL="0" algn="l" defTabSz="610791" rtl="0" eaLnBrk="1" latinLnBrk="0" hangingPunct="1">
              <a:lnSpc>
                <a:spcPct val="100000"/>
              </a:lnSpc>
            </a:pPr>
            <a:r>
              <a:rPr lang="en-US" sz="450" kern="1200" dirty="0">
                <a:solidFill>
                  <a:srgbClr val="808080"/>
                </a:solidFill>
                <a:latin typeface="+mj-lt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51374" y="4939685"/>
            <a:ext cx="3420515" cy="131443"/>
          </a:xfrm>
          <a:prstGeom prst="rect">
            <a:avLst/>
          </a:prstGeom>
        </p:spPr>
        <p:txBody>
          <a:bodyPr wrap="square" lIns="61593" tIns="30796" rIns="61593" bIns="30796" anchor="b" anchorCtr="0">
            <a:spAutoFit/>
          </a:bodyPr>
          <a:lstStyle/>
          <a:p>
            <a:pPr marL="0" algn="l" defTabSz="610791" rtl="0" eaLnBrk="1" latinLnBrk="0" hangingPunct="1">
              <a:lnSpc>
                <a:spcPct val="100000"/>
              </a:lnSpc>
            </a:pPr>
            <a:r>
              <a:rPr lang="en-US" sz="450" kern="1200" dirty="0">
                <a:solidFill>
                  <a:srgbClr val="808080"/>
                </a:solidFill>
                <a:latin typeface="+mj-lt"/>
                <a:ea typeface="+mn-ea"/>
                <a:cs typeface="+mn-cs"/>
              </a:rPr>
              <a:t>© 2012 Cisco and/or its affiliates. All rights reserved.</a:t>
            </a:r>
          </a:p>
        </p:txBody>
      </p:sp>
      <p:sp>
        <p:nvSpPr>
          <p:cNvPr id="12" name="Rectangle 7"/>
          <p:cNvSpPr>
            <a:spLocks noChangeArrowheads="1"/>
          </p:cNvSpPr>
          <p:nvPr userDrawn="1"/>
        </p:nvSpPr>
        <p:spPr bwMode="ltGray">
          <a:xfrm>
            <a:off x="8708695" y="4935307"/>
            <a:ext cx="191715" cy="131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93" tIns="30796" rIns="61593" bIns="30796" anchor="b">
            <a:spAutoFit/>
          </a:bodyPr>
          <a:lstStyle/>
          <a:p>
            <a:pPr algn="r" defTabSz="610791">
              <a:lnSpc>
                <a:spcPct val="100000"/>
              </a:lnSpc>
            </a:pPr>
            <a:fld id="{DFCF27A5-1A5B-48D3-A060-2758FFBB1ADD}" type="slidenum">
              <a:rPr lang="en-US" sz="450">
                <a:solidFill>
                  <a:srgbClr val="808080"/>
                </a:solidFill>
                <a:latin typeface="+mj-lt"/>
              </a:rPr>
              <a:pPr algn="r" defTabSz="610791">
                <a:lnSpc>
                  <a:spcPct val="100000"/>
                </a:lnSpc>
              </a:pPr>
              <a:t>‹#›</a:t>
            </a:fld>
            <a:endParaRPr lang="en-US" sz="450" dirty="0">
              <a:solidFill>
                <a:srgbClr val="80808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5786029"/>
      </p:ext>
    </p:extLst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0EFA-0F1E-45EF-BFB0-6185AD8E27A8}" type="datetimeFigureOut">
              <a:rPr lang="en-US" smtClean="0"/>
              <a:t>2/10/20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2BA6-C6CE-4311-A54F-3C4EB693A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37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6" y="3868768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+mn-lt"/>
                <a:cs typeface="CiscoSansTT ExtraLight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6" y="4108765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6" y="434876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2" y="321146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="0" i="0" baseline="0">
                <a:solidFill>
                  <a:schemeClr val="bg1"/>
                </a:solidFill>
                <a:latin typeface="+mj-lt"/>
                <a:cs typeface="CiscoSansTT ExtraLigh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GB" dirty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25765" y="26399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000" b="0" i="0" spc="0" baseline="0">
                <a:solidFill>
                  <a:schemeClr val="bg1"/>
                </a:solidFill>
                <a:latin typeface="+mj-lt"/>
                <a:cs typeface="CiscoSansTT ExtraLight"/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469496" y="391308"/>
            <a:ext cx="795528" cy="422625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2856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7734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2057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bg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000" b="0" i="1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2753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000" b="0" i="1" spc="0" baseline="0">
                <a:solidFill>
                  <a:schemeClr val="tx2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3980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4332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500063" y="3895662"/>
            <a:ext cx="8139112" cy="556563"/>
          </a:xfrm>
          <a:prstGeom prst="rect">
            <a:avLst/>
          </a:prstGeom>
          <a:noFill/>
        </p:spPr>
        <p:txBody>
          <a:bodyPr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marL="0" indent="0" algn="ctr">
              <a:lnSpc>
                <a:spcPts val="2900"/>
              </a:lnSpc>
              <a:spcBef>
                <a:spcPts val="0"/>
              </a:spcBef>
              <a:buNone/>
              <a:defRPr sz="24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14179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Photo With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301163" cy="2843212"/>
          </a:xfrm>
          <a:prstGeom prst="rect">
            <a:avLst/>
          </a:prstGeom>
          <a:solidFill>
            <a:schemeClr val="bg2"/>
          </a:solidFill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8785" y="3054518"/>
            <a:ext cx="8364236" cy="564257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50791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7348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759177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bleed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0932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667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2" y="240631"/>
            <a:ext cx="8480388" cy="4266646"/>
          </a:xfrm>
          <a:prstGeom prst="rect">
            <a:avLst/>
          </a:prstGeom>
          <a:solidFill>
            <a:schemeClr val="bg2"/>
          </a:solidFill>
        </p:spPr>
        <p:txBody>
          <a:bodyPr vert="horz" lIns="91424" tIns="45712" rIns="91424" bIns="45712"/>
          <a:lstStyle>
            <a:lvl1pPr marL="0" indent="0" algn="ctr">
              <a:buNone/>
              <a:defRPr sz="15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300047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201738"/>
            <a:ext cx="8277344" cy="338931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600" indent="-17145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457200" indent="-1651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685800" indent="-109538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20047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399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55866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18021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33942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6248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533400" y="1347788"/>
            <a:ext cx="8115300" cy="265872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GB" noProof="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82555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533400" y="1201738"/>
            <a:ext cx="8115300" cy="2808287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2080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_for ev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3944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500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_Pag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665182"/>
            <a:ext cx="3662024" cy="292586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60000"/>
              <a:buFont typeface="Arial"/>
              <a:buChar char="•"/>
              <a:defRPr sz="20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60000"/>
              <a:buFont typeface="Arial"/>
              <a:buChar char="•"/>
              <a:defRPr sz="18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403225" indent="-114300">
              <a:buClr>
                <a:schemeClr val="tx2"/>
              </a:buClr>
              <a:buSzPct val="60000"/>
              <a:buFont typeface="Arial"/>
              <a:buChar char="•"/>
              <a:defRPr sz="16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517525" indent="-114300">
              <a:buClr>
                <a:schemeClr val="tx2"/>
              </a:buClr>
              <a:buSzPct val="60000"/>
              <a:buFont typeface="Arial"/>
              <a:buChar char="•"/>
              <a:defRPr sz="14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631825" indent="-114300">
              <a:buClr>
                <a:schemeClr val="tx2"/>
              </a:buClr>
              <a:buSzPct val="60000"/>
              <a:buFont typeface="Arial"/>
              <a:buChar char="•"/>
              <a:defRPr sz="12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3686559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5683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990881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">
          <p15:clr>
            <a:srgbClr val="FBAE40"/>
          </p15:clr>
        </p15:guide>
        <p15:guide id="3" pos="2598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lf_P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19100" y="1657350"/>
            <a:ext cx="3827463" cy="1828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97463" y="531812"/>
            <a:ext cx="3551237" cy="4059237"/>
          </a:xfrm>
          <a:prstGeom prst="rect">
            <a:avLst/>
          </a:prstGeom>
        </p:spPr>
        <p:txBody>
          <a:bodyPr lIns="0" rIns="0" anchor="ctr" anchorCtr="0"/>
          <a:lstStyle>
            <a:lvl1pPr marL="169863" indent="-16986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228600" algn="l"/>
              </a:tabLst>
              <a:defRPr sz="2400"/>
            </a:lvl1pPr>
            <a:lvl2pPr marL="346075" indent="-171450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400"/>
            </a:lvl2pPr>
            <a:lvl3pPr marL="457200" indent="-11747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000"/>
            </a:lvl3pPr>
            <a:lvl4pPr marL="574675" indent="-11747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sz="1800"/>
            </a:lvl4pPr>
            <a:lvl5pPr marL="744538" indent="-11271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667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2076101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alf_Page_Tex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510540"/>
            <a:ext cx="3808797" cy="65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97463" y="510540"/>
            <a:ext cx="3551237" cy="4080510"/>
          </a:xfrm>
          <a:prstGeom prst="rect">
            <a:avLst/>
          </a:prstGeom>
        </p:spPr>
        <p:txBody>
          <a:bodyPr lIns="0" rIns="0"/>
          <a:lstStyle>
            <a:lvl1pPr marL="114300" indent="-114300">
              <a:lnSpc>
                <a:spcPct val="100000"/>
              </a:lnSpc>
              <a:buClr>
                <a:schemeClr val="tx1"/>
              </a:buClr>
              <a:buSzPct val="60000"/>
              <a:defRPr sz="2000"/>
            </a:lvl1pPr>
            <a:lvl2pPr marL="228600" indent="-114300">
              <a:lnSpc>
                <a:spcPct val="100000"/>
              </a:lnSpc>
              <a:buClr>
                <a:schemeClr val="tx1"/>
              </a:buClr>
              <a:buSzPct val="60000"/>
              <a:defRPr sz="2000"/>
            </a:lvl2pPr>
            <a:lvl3pPr marL="342900" indent="-114300">
              <a:lnSpc>
                <a:spcPct val="100000"/>
              </a:lnSpc>
              <a:buClr>
                <a:schemeClr val="tx1"/>
              </a:buClr>
              <a:buSzPct val="60000"/>
              <a:defRPr sz="1800"/>
            </a:lvl3pPr>
            <a:lvl4pPr marL="457200" indent="-123825">
              <a:lnSpc>
                <a:spcPct val="100000"/>
              </a:lnSpc>
              <a:buClr>
                <a:schemeClr val="tx1"/>
              </a:buClr>
              <a:buSzPct val="60000"/>
              <a:defRPr sz="1600"/>
            </a:lvl4pPr>
            <a:lvl5pPr marL="574675" indent="-117475">
              <a:lnSpc>
                <a:spcPct val="100000"/>
              </a:lnSpc>
              <a:buClr>
                <a:schemeClr val="tx1"/>
              </a:buClr>
              <a:buSzPct val="60000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37766" y="1659842"/>
            <a:ext cx="3808797" cy="2931208"/>
          </a:xfrm>
          <a:prstGeom prst="rect">
            <a:avLst/>
          </a:prstGeom>
        </p:spPr>
        <p:txBody>
          <a:bodyPr/>
          <a:lstStyle>
            <a:lvl1pPr marL="114300" indent="-114300">
              <a:buClr>
                <a:schemeClr val="tx2"/>
              </a:buClr>
              <a:buSzPct val="60000"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CiscoSans"/>
              </a:defRPr>
            </a:lvl1pPr>
            <a:lvl2pPr marL="228600" indent="-114300">
              <a:buClr>
                <a:schemeClr val="tx2"/>
              </a:buClr>
              <a:buSzPct val="60000"/>
              <a:defRPr sz="2000">
                <a:solidFill>
                  <a:schemeClr val="bg1"/>
                </a:solidFill>
              </a:defRPr>
            </a:lvl2pPr>
            <a:lvl3pPr marL="342900" indent="-114300">
              <a:buClr>
                <a:schemeClr val="tx2"/>
              </a:buClr>
              <a:buSzPct val="60000"/>
              <a:defRPr sz="1800">
                <a:solidFill>
                  <a:schemeClr val="bg1"/>
                </a:solidFill>
              </a:defRPr>
            </a:lvl3pPr>
            <a:lvl4pPr marL="457200" indent="-123825">
              <a:buClr>
                <a:schemeClr val="tx2"/>
              </a:buClr>
              <a:buSzPct val="60000"/>
              <a:defRPr sz="1600">
                <a:solidFill>
                  <a:schemeClr val="bg1"/>
                </a:solidFill>
              </a:defRPr>
            </a:lvl4pPr>
            <a:lvl5pPr marL="574675" indent="-117475">
              <a:buClr>
                <a:schemeClr val="tx2"/>
              </a:buClr>
              <a:buSzPct val="60000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359215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718869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675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alf_Page_Pictur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89525" y="531813"/>
            <a:ext cx="3559175" cy="336484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089525" y="4062350"/>
            <a:ext cx="3559175" cy="5251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286316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294684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alf_P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89525" y="531813"/>
            <a:ext cx="3559175" cy="405923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2635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195732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alf_Page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2946839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501351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Half_Page_Picture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80092" y="0"/>
            <a:ext cx="4563907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29945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890469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Half_Pag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5089525" y="503238"/>
            <a:ext cx="3559175" cy="40878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179921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221056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Half_Pag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5089525" y="503238"/>
            <a:ext cx="3559175" cy="40878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407027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138191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0490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 6"/>
          <p:cNvSpPr>
            <a:spLocks noChangeAspect="1" noEditPoints="1"/>
          </p:cNvSpPr>
          <p:nvPr userDrawn="1"/>
        </p:nvSpPr>
        <p:spPr bwMode="auto">
          <a:xfrm>
            <a:off x="3762994" y="2129076"/>
            <a:ext cx="1618012" cy="859571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7717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3763" y="1439060"/>
            <a:ext cx="3820348" cy="2265389"/>
          </a:xfrm>
        </p:spPr>
        <p:txBody>
          <a:bodyPr lIns="61715" tIns="34288" rIns="61715" bIns="34288" rtlCol="0">
            <a:noAutofit/>
          </a:bodyPr>
          <a:lstStyle>
            <a:lvl1pPr marL="0" indent="0" algn="l" defTabSz="68574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4500" b="0" kern="1200" spc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22520" y="654518"/>
            <a:ext cx="3865880" cy="3840480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FontTx/>
              <a:buNone/>
              <a:defRPr sz="1600" baseline="0">
                <a:solidFill>
                  <a:schemeClr val="tx1"/>
                </a:solidFill>
                <a:latin typeface="+mn-lt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0414974"/>
      </p:ext>
    </p:extLst>
  </p:cSld>
  <p:clrMapOvr>
    <a:masterClrMapping/>
  </p:clrMapOvr>
  <p:transition spd="slow">
    <p:wip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alf_Page_Blu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tx2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2946839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tx2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2019 Cisco and/or its affiliates. All rights reserved.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4925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orient="horz" pos="2193">
          <p15:clr>
            <a:srgbClr val="FBAE40"/>
          </p15:clr>
        </p15:guide>
        <p15:guide id="3" pos="2675">
          <p15:clr>
            <a:srgbClr val="FBAE40"/>
          </p15:clr>
        </p15:guide>
        <p15:guide id="4" pos="3206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37766" y="1349354"/>
            <a:ext cx="4003995" cy="3040875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None/>
              <a:defRPr sz="24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708110" y="1349375"/>
            <a:ext cx="4075144" cy="3041208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 hasCustomPrompt="1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262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1290825"/>
      </p:ext>
    </p:extLst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hoto_4_gri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15925" y="819151"/>
            <a:ext cx="3698875" cy="109537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15925" y="2343150"/>
            <a:ext cx="3698875" cy="2076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0937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extLst>
    <p:ext uri="{DCECCB84-F9BA-43D5-87BE-67443E8EF086}">
      <p15:sldGuideLst xmlns:p15="http://schemas.microsoft.com/office/powerpoint/2012/main">
        <p15:guide id="1" pos="2592">
          <p15:clr>
            <a:srgbClr val="FBAE40"/>
          </p15:clr>
        </p15:guide>
        <p15:guide id="2" orient="horz" pos="324">
          <p15:clr>
            <a:srgbClr val="FBAE40"/>
          </p15:clr>
        </p15:guide>
        <p15:guide id="3" orient="horz" pos="1068">
          <p15:clr>
            <a:srgbClr val="FBAE40"/>
          </p15:clr>
        </p15:guide>
        <p15:guide id="4" orient="horz" pos="2916">
          <p15:clr>
            <a:srgbClr val="FBAE40"/>
          </p15:clr>
        </p15:guide>
        <p15:guide id="5" pos="1632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pos="262">
          <p15:clr>
            <a:srgbClr val="FBAE40"/>
          </p15:clr>
        </p15:guide>
        <p15:guide id="8" pos="2880">
          <p15:clr>
            <a:srgbClr val="FBAE40"/>
          </p15:clr>
        </p15:guide>
        <p15:guide id="9" pos="3604">
          <p15:clr>
            <a:srgbClr val="FBAE40"/>
          </p15:clr>
        </p15:guide>
        <p15:guide id="10" pos="4041">
          <p15:clr>
            <a:srgbClr val="FBAE40"/>
          </p15:clr>
        </p15:guide>
        <p15:guide id="11" pos="5376">
          <p15:clr>
            <a:srgbClr val="FBAE40"/>
          </p15:clr>
        </p15:guide>
        <p15:guide id="12" orient="horz" pos="1212">
          <p15:clr>
            <a:srgbClr val="FBAE40"/>
          </p15:clr>
        </p15:guide>
        <p15:guide id="13" orient="horz" pos="516">
          <p15:clr>
            <a:srgbClr val="FBAE40"/>
          </p15:clr>
        </p15:guide>
        <p15:guide id="14" orient="horz" pos="716">
          <p15:clr>
            <a:srgbClr val="FBAE40"/>
          </p15:clr>
        </p15:guide>
        <p15:guide id="15" orient="horz" pos="1476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32656908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>
          <p15:clr>
            <a:srgbClr val="FBAE40"/>
          </p15:clr>
        </p15:guide>
        <p15:guide id="2" pos="360">
          <p15:clr>
            <a:srgbClr val="FBAE40"/>
          </p15:clr>
        </p15:guide>
        <p15:guide id="3" orient="horz" pos="518">
          <p15:clr>
            <a:srgbClr val="FBAE40"/>
          </p15:clr>
        </p15:guide>
        <p15:guide id="4" pos="812">
          <p15:clr>
            <a:srgbClr val="FBAE40"/>
          </p15:clr>
        </p15:guide>
        <p15:guide id="5" pos="311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955445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>
          <p15:clr>
            <a:srgbClr val="FBAE40"/>
          </p15:clr>
        </p15:guide>
        <p15:guide id="2" pos="360">
          <p15:clr>
            <a:srgbClr val="FBAE40"/>
          </p15:clr>
        </p15:guide>
        <p15:guide id="3" orient="horz" pos="518">
          <p15:clr>
            <a:srgbClr val="FBAE40"/>
          </p15:clr>
        </p15:guide>
        <p15:guide id="4" pos="812">
          <p15:clr>
            <a:srgbClr val="FBAE40"/>
          </p15:clr>
        </p15:guide>
        <p15:guide id="5" pos="311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1694120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>
          <p15:clr>
            <a:srgbClr val="FBAE40"/>
          </p15:clr>
        </p15:guide>
        <p15:guide id="2" pos="360">
          <p15:clr>
            <a:srgbClr val="FBAE40"/>
          </p15:clr>
        </p15:guide>
        <p15:guide id="3" orient="horz" pos="518">
          <p15:clr>
            <a:srgbClr val="FBAE40"/>
          </p15:clr>
        </p15:guide>
        <p15:guide id="4" pos="812">
          <p15:clr>
            <a:srgbClr val="FBAE40"/>
          </p15:clr>
        </p15:guide>
        <p15:guide id="5" pos="311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Rectangle 25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bg1"/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27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2018 Cisco and/or its affiliates. All rights reserved. Cisco Public</a:t>
            </a:r>
          </a:p>
        </p:txBody>
      </p:sp>
      <p:grpSp>
        <p:nvGrpSpPr>
          <p:cNvPr id="28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bg1"/>
          </a:solidFill>
        </p:grpSpPr>
        <p:sp>
          <p:nvSpPr>
            <p:cNvPr id="2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7058873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60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2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596" indent="-399958" algn="l">
              <a:lnSpc>
                <a:spcPct val="90000"/>
              </a:lnSpc>
              <a:defRPr sz="4000" b="0" i="1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016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bg1"/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2018 Cisco and/or its affiliates. All rights reserved. Cisco Public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bg1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23910283"/>
      </p:ext>
    </p:extLst>
  </p:cSld>
  <p:clrMapOvr>
    <a:masterClrMapping/>
  </p:clrMapOvr>
  <p:transition spd="slow">
    <p:wip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bg1"/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2018 Cisco and/or its affiliates. All rights reserved. Cisco Public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bg1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47706525"/>
      </p:ext>
    </p:extLst>
  </p:cSld>
  <p:clrMapOvr>
    <a:masterClrMapping/>
  </p:clrMapOvr>
  <p:transition spd="slow">
    <p:wip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bg1"/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2018 Cisco and/or its affiliates. All rights reserved. Cisco Public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bg1"/>
          </a:solidFill>
        </p:grpSpPr>
        <p:sp>
          <p:nvSpPr>
            <p:cNvPr id="8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2115438"/>
      </p:ext>
    </p:extLst>
  </p:cSld>
  <p:clrMapOvr>
    <a:masterClrMapping/>
  </p:clrMapOvr>
  <p:transition spd="slow">
    <p:wip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057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2301" y="1347788"/>
            <a:ext cx="8277344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8" indent="-223792">
              <a:lnSpc>
                <a:spcPct val="95000"/>
              </a:lnSpc>
              <a:spcBef>
                <a:spcPts val="1110"/>
              </a:spcBef>
              <a:buClrTx/>
              <a:buSzPct val="80000"/>
              <a:buFont typeface="Arial"/>
              <a:buChar char="•"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Tx/>
              <a:buSzPct val="80000"/>
              <a:buFont typeface="Arial"/>
              <a:buChar char="•"/>
              <a:defRPr sz="18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747558" indent="-171415">
              <a:buClrTx/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911035" indent="-171415">
              <a:buClrTx/>
              <a:buSzPct val="80000"/>
              <a:buFont typeface="Arial"/>
              <a:buChar char="•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1082450" indent="-168240">
              <a:buClrTx/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9713752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04231635"/>
      </p:ext>
    </p:extLst>
  </p:cSld>
  <p:clrMapOvr>
    <a:masterClrMapping/>
  </p:clrMapOvr>
  <p:transition spd="slow">
    <p:wip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19051168"/>
      </p:ext>
    </p:extLst>
  </p:cSld>
  <p:clrMapOvr>
    <a:masterClrMapping/>
  </p:clrMapOvr>
  <p:transition spd="slow">
    <p:wip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79855648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>
          <p15:clr>
            <a:srgbClr val="FBAE40"/>
          </p15:clr>
        </p15:guide>
        <p15:guide id="2" pos="360">
          <p15:clr>
            <a:srgbClr val="FBAE40"/>
          </p15:clr>
        </p15:guide>
        <p15:guide id="3" orient="horz" pos="518">
          <p15:clr>
            <a:srgbClr val="FBAE40"/>
          </p15:clr>
        </p15:guide>
        <p15:guide id="4" pos="812">
          <p15:clr>
            <a:srgbClr val="FBAE40"/>
          </p15:clr>
        </p15:guide>
        <p15:guide id="5" pos="311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3242574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>
          <p15:clr>
            <a:srgbClr val="FBAE40"/>
          </p15:clr>
        </p15:guide>
        <p15:guide id="2" pos="360">
          <p15:clr>
            <a:srgbClr val="FBAE40"/>
          </p15:clr>
        </p15:guide>
        <p15:guide id="3" orient="horz" pos="518">
          <p15:clr>
            <a:srgbClr val="FBAE40"/>
          </p15:clr>
        </p15:guide>
        <p15:guide id="4" pos="812">
          <p15:clr>
            <a:srgbClr val="FBAE40"/>
          </p15:clr>
        </p15:guide>
        <p15:guide id="5" pos="311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249769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>
          <p15:clr>
            <a:srgbClr val="FBAE40"/>
          </p15:clr>
        </p15:guide>
        <p15:guide id="2" pos="360">
          <p15:clr>
            <a:srgbClr val="FBAE40"/>
          </p15:clr>
        </p15:guide>
        <p15:guide id="3" orient="horz" pos="518">
          <p15:clr>
            <a:srgbClr val="FBAE40"/>
          </p15:clr>
        </p15:guide>
        <p15:guide id="4" pos="812">
          <p15:clr>
            <a:srgbClr val="FBAE40"/>
          </p15:clr>
        </p15:guide>
        <p15:guide id="5" pos="31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60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2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596" indent="-399958" algn="l">
              <a:lnSpc>
                <a:spcPct val="90000"/>
              </a:lnSpc>
              <a:defRPr sz="4000" b="0" i="1" spc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36496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1659899"/>
      </p:ext>
    </p:extLst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04792577"/>
      </p:ext>
    </p:extLst>
  </p:cSld>
  <p:clrMapOvr>
    <a:masterClrMapping/>
  </p:clrMapOvr>
  <p:transition spd="slow">
    <p:wip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535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6676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67582929"/>
      </p:ext>
    </p:extLst>
  </p:cSld>
  <p:clrMapOvr>
    <a:masterClrMapping/>
  </p:clrMapOvr>
  <p:transition spd="slow">
    <p:wip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9763515"/>
      </p:ext>
    </p:extLst>
  </p:cSld>
  <p:clrMapOvr>
    <a:masterClrMapping/>
  </p:clrMapOvr>
  <p:transition spd="slow">
    <p:wip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455137870"/>
      </p:ext>
    </p:extLst>
  </p:cSld>
  <p:clrMapOvr>
    <a:masterClrMapping/>
  </p:clrMapOvr>
  <p:transition spd="slow">
    <p:wip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0879869"/>
      </p:ext>
    </p:extLst>
  </p:cSld>
  <p:clrMapOvr>
    <a:masterClrMapping/>
  </p:clrMapOvr>
  <p:transition spd="slow">
    <p:wip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23192311"/>
      </p:ext>
    </p:extLst>
  </p:cSld>
  <p:clrMapOvr>
    <a:masterClrMapping/>
  </p:clrMapOvr>
  <p:transition spd="slow">
    <p:wip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927425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500064" y="3895663"/>
            <a:ext cx="8139112" cy="556563"/>
          </a:xfrm>
          <a:prstGeom prst="rect">
            <a:avLst/>
          </a:prstGeom>
          <a:noFill/>
        </p:spPr>
        <p:txBody>
          <a:bodyPr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marL="0" indent="0" algn="ctr">
              <a:lnSpc>
                <a:spcPts val="2900"/>
              </a:lnSpc>
              <a:spcBef>
                <a:spcPts val="0"/>
              </a:spcBef>
              <a:buNone/>
              <a:defRPr sz="240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91170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ltGray">
          <a:xfrm>
            <a:off x="7986391" y="4938385"/>
            <a:ext cx="589260" cy="131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1593" tIns="30796" rIns="61593" bIns="30796" anchor="b">
            <a:spAutoFit/>
          </a:bodyPr>
          <a:lstStyle/>
          <a:p>
            <a:pPr marL="0" algn="r" defTabSz="610791" rtl="0" eaLnBrk="1" latinLnBrk="0" hangingPunct="1">
              <a:lnSpc>
                <a:spcPct val="100000"/>
              </a:lnSpc>
            </a:pPr>
            <a:r>
              <a:rPr lang="en-US" sz="450" kern="1200" dirty="0">
                <a:solidFill>
                  <a:srgbClr val="808080"/>
                </a:solidFill>
                <a:latin typeface="+mj-lt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251374" y="4939685"/>
            <a:ext cx="3420515" cy="131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93" tIns="30796" rIns="61593" bIns="30796" anchor="b" anchorCtr="0">
            <a:spAutoFit/>
          </a:bodyPr>
          <a:lstStyle/>
          <a:p>
            <a:pPr algn="l" defTabSz="610791">
              <a:lnSpc>
                <a:spcPct val="100000"/>
              </a:lnSpc>
            </a:pPr>
            <a:r>
              <a:rPr lang="en-US" sz="450" dirty="0">
                <a:solidFill>
                  <a:srgbClr val="808080"/>
                </a:solidFill>
                <a:latin typeface="+mj-lt"/>
              </a:rPr>
              <a:t>© 2015 Cisco and/or its affiliates. All rights reserved.</a:t>
            </a: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ltGray">
          <a:xfrm>
            <a:off x="8705489" y="4935307"/>
            <a:ext cx="194921" cy="131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93" tIns="30796" rIns="61593" bIns="30796" anchor="b">
            <a:spAutoFit/>
          </a:bodyPr>
          <a:lstStyle/>
          <a:p>
            <a:pPr algn="r" defTabSz="610791">
              <a:lnSpc>
                <a:spcPct val="100000"/>
              </a:lnSpc>
            </a:pPr>
            <a:fld id="{DFCF27A5-1A5B-48D3-A060-2758FFBB1ADD}" type="slidenum">
              <a:rPr lang="en-US" sz="450">
                <a:solidFill>
                  <a:srgbClr val="808080"/>
                </a:solidFill>
                <a:latin typeface="+mj-lt"/>
              </a:rPr>
              <a:pPr algn="r" defTabSz="610791">
                <a:lnSpc>
                  <a:spcPct val="100000"/>
                </a:lnSpc>
              </a:pPr>
              <a:t>‹#›</a:t>
            </a:fld>
            <a:endParaRPr lang="en-US" sz="450" dirty="0">
              <a:solidFill>
                <a:srgbClr val="80808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2624131"/>
      </p:ext>
    </p:extLst>
  </p:cSld>
  <p:clrMapOvr>
    <a:masterClrMapping/>
  </p:clrMapOvr>
  <p:transition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for ev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4141FC0-106D-4BF8-A8B2-B46DE78A249D}"/>
              </a:ext>
            </a:extLst>
          </p:cNvPr>
          <p:cNvSpPr/>
          <p:nvPr userDrawn="1"/>
        </p:nvSpPr>
        <p:spPr>
          <a:xfrm>
            <a:off x="0" y="4718050"/>
            <a:ext cx="2092325" cy="4254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C8AFB8-EDCF-4658-9CA8-EE71ADE2BF7C}"/>
              </a:ext>
            </a:extLst>
          </p:cNvPr>
          <p:cNvSpPr/>
          <p:nvPr userDrawn="1"/>
        </p:nvSpPr>
        <p:spPr>
          <a:xfrm>
            <a:off x="0" y="4763"/>
            <a:ext cx="9144000" cy="7048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EC4ECDFF-E5A4-4BC5-A485-3BE694F0B7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-1389063"/>
            <a:ext cx="247491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4BCB3491-29C3-4B13-AE2A-9A04F90473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863" y="-11113"/>
            <a:ext cx="2225676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4CA06F8A-D786-4144-97B6-F89825FDB1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92863" y="369888"/>
            <a:ext cx="274320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7" y="3868768"/>
            <a:ext cx="3219474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600" b="0" i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7" y="4108765"/>
            <a:ext cx="3219474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7" y="4348762"/>
            <a:ext cx="3219474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40"/>
          <p:cNvSpPr>
            <a:spLocks noGrp="1"/>
          </p:cNvSpPr>
          <p:nvPr>
            <p:ph type="body" sz="quarter" idx="14"/>
          </p:nvPr>
        </p:nvSpPr>
        <p:spPr>
          <a:xfrm>
            <a:off x="463293" y="4642740"/>
            <a:ext cx="3219474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3" y="2884292"/>
            <a:ext cx="6582740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6" y="1740243"/>
            <a:ext cx="5328992" cy="1217293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000" b="0" i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762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for ev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>
            <a:extLst>
              <a:ext uri="{FF2B5EF4-FFF2-40B4-BE49-F238E27FC236}">
                <a16:creationId xmlns:a16="http://schemas.microsoft.com/office/drawing/2014/main" id="{EEF186EE-4EFA-43DB-B005-3499A79EA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027113"/>
            <a:ext cx="4346575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ubtitle 2"/>
          <p:cNvSpPr>
            <a:spLocks noGrp="1"/>
          </p:cNvSpPr>
          <p:nvPr>
            <p:ph type="subTitle" idx="1"/>
          </p:nvPr>
        </p:nvSpPr>
        <p:spPr>
          <a:xfrm>
            <a:off x="3717516" y="3700135"/>
            <a:ext cx="5126698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r">
              <a:buNone/>
              <a:defRPr sz="1600" b="0" i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5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3717516" y="3940132"/>
            <a:ext cx="5126698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r">
              <a:buFontTx/>
              <a:buNone/>
              <a:defRPr lang="en-US" sz="1600" b="0" i="0" kern="12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3717516" y="4180129"/>
            <a:ext cx="5126698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r">
              <a:buFontTx/>
              <a:buNone/>
              <a:defRPr lang="en-US" sz="1600" b="0" i="0" kern="12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473764" y="3099380"/>
            <a:ext cx="5372483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40"/>
          <p:cNvSpPr>
            <a:spLocks noGrp="1"/>
          </p:cNvSpPr>
          <p:nvPr>
            <p:ph type="body" sz="quarter" idx="14"/>
          </p:nvPr>
        </p:nvSpPr>
        <p:spPr>
          <a:xfrm>
            <a:off x="3711312" y="4432917"/>
            <a:ext cx="5126698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r">
              <a:buFontTx/>
              <a:buNone/>
              <a:defRPr lang="en-US" sz="1600" b="0" i="0" kern="12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itle 1"/>
          <p:cNvSpPr>
            <a:spLocks noGrp="1"/>
          </p:cNvSpPr>
          <p:nvPr>
            <p:ph type="ctrTitle"/>
          </p:nvPr>
        </p:nvSpPr>
        <p:spPr>
          <a:xfrm>
            <a:off x="3465527" y="1512334"/>
            <a:ext cx="5378687" cy="153542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000" b="0" i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441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_for ev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>
            <a:extLst>
              <a:ext uri="{FF2B5EF4-FFF2-40B4-BE49-F238E27FC236}">
                <a16:creationId xmlns:a16="http://schemas.microsoft.com/office/drawing/2014/main" id="{25222A6C-3959-4FB9-B688-C33A0A5B89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027113"/>
            <a:ext cx="4346575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763958" y="2597051"/>
            <a:ext cx="3932051" cy="922277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000" b="0" i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9669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32901" y="1459106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22944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8F2C03-942A-46CB-BBFE-4251029C7B7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3C5FC7E-61D2-451B-97BE-C5DA092D4108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5029200" y="4922838"/>
            <a:ext cx="3402013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dirty="0">
                <a:solidFill>
                  <a:schemeClr val="bg2">
                    <a:lumMod val="65000"/>
                  </a:schemeClr>
                </a:solidFill>
                <a:ea typeface="+mn-ea"/>
                <a:cs typeface="Arial" panose="020B0604020202020204" pitchFamily="34" charset="0"/>
              </a:rPr>
              <a:t>© 2019  Cisco and/or its affiliates. All rights reserved.   Cisco Confidential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000" b="0" i="0" spc="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56037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399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55866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576016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  <a:ext uri="{909E8E84-426E-40dd-AFC4-6F175D3DCCD1}"/>
            <a:ext uri="{91240B29-F687-4f45-9708-019B960494DF}"/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577862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181876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533400" y="1347788"/>
            <a:ext cx="8115300" cy="265872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GB" noProof="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6027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slideLayout" Target="../slideLayouts/slideLayout60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9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29" Type="http://schemas.openxmlformats.org/officeDocument/2006/relationships/slideLayout" Target="../slideLayouts/slideLayout6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58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28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31" Type="http://schemas.openxmlformats.org/officeDocument/2006/relationships/slideLayout" Target="../slideLayouts/slideLayout65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Relationship Id="rId27" Type="http://schemas.openxmlformats.org/officeDocument/2006/relationships/slideLayout" Target="../slideLayouts/slideLayout61.xml"/><Relationship Id="rId30" Type="http://schemas.openxmlformats.org/officeDocument/2006/relationships/slideLayout" Target="../slideLayouts/slideLayout6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0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18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11.xml"/><Relationship Id="rId21" Type="http://schemas.openxmlformats.org/officeDocument/2006/relationships/theme" Target="../theme/theme6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20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18.xml"/><Relationship Id="rId19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Relationship Id="rId22" Type="http://schemas.openxmlformats.org/officeDocument/2006/relationships/image" Target="../media/image1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slideLayout" Target="../slideLayouts/slideLayout1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4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Goes Here</a:t>
            </a:r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477680" y="4741655"/>
            <a:ext cx="340105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2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baseline="0" dirty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671132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61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  <p:sldLayoutId id="2147484042" r:id="rId12"/>
    <p:sldLayoutId id="2147484043" r:id="rId13"/>
    <p:sldLayoutId id="2147484044" r:id="rId14"/>
    <p:sldLayoutId id="2147484045" r:id="rId15"/>
    <p:sldLayoutId id="2147484046" r:id="rId16"/>
    <p:sldLayoutId id="2147484047" r:id="rId17"/>
    <p:sldLayoutId id="2147484048" r:id="rId18"/>
    <p:sldLayoutId id="2147484049" r:id="rId19"/>
    <p:sldLayoutId id="2147484050" r:id="rId20"/>
    <p:sldLayoutId id="2147484051" r:id="rId21"/>
    <p:sldLayoutId id="2147484052" r:id="rId22"/>
    <p:sldLayoutId id="2147484053" r:id="rId23"/>
    <p:sldLayoutId id="2147484054" r:id="rId24"/>
    <p:sldLayoutId id="2147484055" r:id="rId25"/>
    <p:sldLayoutId id="2147484056" r:id="rId26"/>
    <p:sldLayoutId id="2147484057" r:id="rId27"/>
    <p:sldLayoutId id="2147484058" r:id="rId28"/>
    <p:sldLayoutId id="2147484059" r:id="rId29"/>
    <p:sldLayoutId id="2147484060" r:id="rId30"/>
    <p:sldLayoutId id="2147484084" r:id="rId31"/>
    <p:sldLayoutId id="2147484099" r:id="rId32"/>
    <p:sldLayoutId id="2147484133" r:id="rId33"/>
    <p:sldLayoutId id="2147484187" r:id="rId34"/>
  </p:sldLayoutIdLst>
  <p:txStyles>
    <p:titleStyle>
      <a:lvl1pPr algn="l" defTabSz="68419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2800" b="0" i="0" u="none" kern="1200" dirty="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algn="l" defTabSz="68419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2pPr>
      <a:lvl3pPr algn="l" defTabSz="68419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3pPr>
      <a:lvl4pPr algn="l" defTabSz="68419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4pPr>
      <a:lvl5pPr algn="l" defTabSz="68419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5pPr>
      <a:lvl6pPr marL="457189" algn="l" defTabSz="68419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378" algn="l" defTabSz="68419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566" algn="l" defTabSz="68419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754" algn="l" defTabSz="68419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59" indent="-169859" algn="l" defTabSz="684196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66" indent="-215894" algn="l" defTabSz="684196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789" indent="-169859" algn="l" defTabSz="684196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25" indent="-169859" algn="l" defTabSz="684196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61" indent="-169859" algn="l" defTabSz="684196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34" indent="-171441" algn="l" defTabSz="685760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21" indent="-171418" algn="l" defTabSz="685760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160" indent="0" algn="l" defTabSz="685760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81" indent="-171441" algn="l" defTabSz="68576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8" algn="l" defTabSz="685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0" algn="l" defTabSz="685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9" algn="l" defTabSz="685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21" algn="l" defTabSz="685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98" algn="l" defTabSz="685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81" algn="l" defTabSz="685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60" algn="l" defTabSz="685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42" algn="l" defTabSz="685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92">
          <p15:clr>
            <a:srgbClr val="F26B43"/>
          </p15:clr>
        </p15:guide>
        <p15:guide id="2" pos="336">
          <p15:clr>
            <a:srgbClr val="F26B43"/>
          </p15:clr>
        </p15:guide>
        <p15:guide id="3" pos="5448">
          <p15:clr>
            <a:srgbClr val="F26B43"/>
          </p15:clr>
        </p15:guide>
        <p15:guide id="4" orient="horz" pos="757">
          <p15:clr>
            <a:srgbClr val="F26B43"/>
          </p15:clr>
        </p15:guide>
        <p15:guide id="5" orient="horz" pos="335">
          <p15:clr>
            <a:srgbClr val="F26B43"/>
          </p15:clr>
        </p15:guide>
        <p15:guide id="6" pos="2876">
          <p15:clr>
            <a:srgbClr val="F26B43"/>
          </p15:clr>
        </p15:guide>
        <p15:guide id="7" orient="horz" pos="104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Goes Here</a:t>
            </a:r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0105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baseline="0" dirty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38262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  <p:sldLayoutId id="2147484112" r:id="rId12"/>
    <p:sldLayoutId id="2147484113" r:id="rId13"/>
    <p:sldLayoutId id="2147484114" r:id="rId14"/>
    <p:sldLayoutId id="2147484115" r:id="rId15"/>
    <p:sldLayoutId id="2147484116" r:id="rId16"/>
    <p:sldLayoutId id="2147484117" r:id="rId17"/>
    <p:sldLayoutId id="2147484118" r:id="rId18"/>
    <p:sldLayoutId id="2147484119" r:id="rId19"/>
    <p:sldLayoutId id="2147484120" r:id="rId20"/>
    <p:sldLayoutId id="2147484121" r:id="rId21"/>
    <p:sldLayoutId id="2147484122" r:id="rId22"/>
    <p:sldLayoutId id="2147484123" r:id="rId23"/>
    <p:sldLayoutId id="2147484124" r:id="rId24"/>
    <p:sldLayoutId id="2147484125" r:id="rId25"/>
    <p:sldLayoutId id="2147484126" r:id="rId26"/>
    <p:sldLayoutId id="2147484127" r:id="rId27"/>
    <p:sldLayoutId id="2147484128" r:id="rId28"/>
    <p:sldLayoutId id="2147484129" r:id="rId29"/>
    <p:sldLayoutId id="2147484131" r:id="rId30"/>
    <p:sldLayoutId id="2147484132" r:id="rId31"/>
  </p:sldLayoutIdLst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2800" b="0" i="0" u="none" kern="1200" dirty="0">
          <a:solidFill>
            <a:schemeClr val="tx2"/>
          </a:solidFill>
          <a:latin typeface="+mj-lt"/>
          <a:ea typeface="CiscoSansTT Thin" charset="0"/>
          <a:cs typeface="CiscoSansTT Thin" charset="0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92">
          <p15:clr>
            <a:srgbClr val="F26B43"/>
          </p15:clr>
        </p15:guide>
        <p15:guide id="2" pos="336">
          <p15:clr>
            <a:srgbClr val="F26B43"/>
          </p15:clr>
        </p15:guide>
        <p15:guide id="3" pos="5448">
          <p15:clr>
            <a:srgbClr val="F26B43"/>
          </p15:clr>
        </p15:guide>
        <p15:guide id="4" orient="horz" pos="757">
          <p15:clr>
            <a:srgbClr val="F26B43"/>
          </p15:clr>
        </p15:guide>
        <p15:guide id="5" orient="horz" pos="335">
          <p15:clr>
            <a:srgbClr val="F26B43"/>
          </p15:clr>
        </p15:guide>
        <p15:guide id="6" pos="2876">
          <p15:clr>
            <a:srgbClr val="F26B43"/>
          </p15:clr>
        </p15:guide>
        <p15:guide id="7" orient="horz" pos="104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2018 Cisco and/or its affiliates. All rights reserved. Cisco Public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83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b="0" i="0" u="none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336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47891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  <p:sldLayoutId id="2147484161" r:id="rId12"/>
    <p:sldLayoutId id="2147484162" r:id="rId13"/>
    <p:sldLayoutId id="2147484164" r:id="rId14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336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9B40BB-B02E-4E4D-8DF0-CB91BC2C4BCC}"/>
              </a:ext>
            </a:extLst>
          </p:cNvPr>
          <p:cNvSpPr/>
          <p:nvPr userDrawn="1"/>
        </p:nvSpPr>
        <p:spPr>
          <a:xfrm>
            <a:off x="0" y="0"/>
            <a:ext cx="9144000" cy="10731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27" name="Title Placeholder 5">
            <a:extLst>
              <a:ext uri="{FF2B5EF4-FFF2-40B4-BE49-F238E27FC236}">
                <a16:creationId xmlns:a16="http://schemas.microsoft.com/office/drawing/2014/main" id="{69D7C15D-ED6D-4BF8-86A0-CEFCA3EA8C9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Goes Here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1C3F2EC4-576C-412E-AD96-1DB4B401BACC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5029200" y="4922838"/>
            <a:ext cx="3402013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dirty="0">
                <a:solidFill>
                  <a:schemeClr val="bg2">
                    <a:lumMod val="65000"/>
                  </a:schemeClr>
                </a:solidFill>
                <a:ea typeface="+mn-ea"/>
                <a:cs typeface="Arial" panose="020B0604020202020204" pitchFamily="34" charset="0"/>
              </a:rPr>
              <a:t>© 2019  Cisco and/or its affiliates. All rights reserved.   Cisco Confidential</a:t>
            </a:r>
          </a:p>
        </p:txBody>
      </p:sp>
      <p:pic>
        <p:nvPicPr>
          <p:cNvPr id="1029" name="Picture 6">
            <a:extLst>
              <a:ext uri="{FF2B5EF4-FFF2-40B4-BE49-F238E27FC236}">
                <a16:creationId xmlns:a16="http://schemas.microsoft.com/office/drawing/2014/main" id="{9E477435-9E58-4AC0-ADA1-94A260BA02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13" y="-11113"/>
            <a:ext cx="2205037" cy="73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127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  <p:sldLayoutId id="2147484178" r:id="rId12"/>
    <p:sldLayoutId id="2147484179" r:id="rId13"/>
    <p:sldLayoutId id="2147484180" r:id="rId14"/>
    <p:sldLayoutId id="2147484181" r:id="rId15"/>
    <p:sldLayoutId id="2147484182" r:id="rId16"/>
    <p:sldLayoutId id="2147484183" r:id="rId17"/>
    <p:sldLayoutId id="2147484186" r:id="rId18"/>
  </p:sldLayoutIdLst>
  <p:txStyles>
    <p:titleStyle>
      <a:lvl1pPr algn="l" defTabSz="6842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lang="en-US" sz="2800" kern="1200" dirty="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algn="l" defTabSz="6842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l" defTabSz="6842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l" defTabSz="6842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l" defTabSz="6842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0" fontAlgn="base" hangingPunct="0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panose="020B0604020202020204" pitchFamily="34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0" fontAlgn="base" hangingPunct="0">
        <a:lnSpc>
          <a:spcPct val="95000"/>
        </a:lnSpc>
        <a:spcBef>
          <a:spcPts val="625"/>
        </a:spcBef>
        <a:spcAft>
          <a:spcPct val="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0" fontAlgn="base" hangingPunct="0">
        <a:lnSpc>
          <a:spcPct val="95000"/>
        </a:lnSpc>
        <a:spcBef>
          <a:spcPts val="625"/>
        </a:spcBef>
        <a:spcAft>
          <a:spcPct val="0"/>
        </a:spcAft>
        <a:buFont typeface="Arial" panose="020B0604020202020204" pitchFamily="34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0" fontAlgn="base" hangingPunct="0">
        <a:lnSpc>
          <a:spcPct val="95000"/>
        </a:lnSpc>
        <a:spcBef>
          <a:spcPts val="625"/>
        </a:spcBef>
        <a:spcAft>
          <a:spcPct val="0"/>
        </a:spcAft>
        <a:buFont typeface="Arial" panose="020B0604020202020204" pitchFamily="34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9B40BB-B02E-4E4D-8DF0-CB91BC2C4BCC}"/>
              </a:ext>
            </a:extLst>
          </p:cNvPr>
          <p:cNvSpPr/>
          <p:nvPr userDrawn="1"/>
        </p:nvSpPr>
        <p:spPr>
          <a:xfrm>
            <a:off x="0" y="0"/>
            <a:ext cx="9144000" cy="10731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27" name="Title Placeholder 5">
            <a:extLst>
              <a:ext uri="{FF2B5EF4-FFF2-40B4-BE49-F238E27FC236}">
                <a16:creationId xmlns:a16="http://schemas.microsoft.com/office/drawing/2014/main" id="{69D7C15D-ED6D-4BF8-86A0-CEFCA3EA8C9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Goes Here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1C3F2EC4-576C-412E-AD96-1DB4B401BACC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5029200" y="4922838"/>
            <a:ext cx="3402013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dirty="0">
                <a:solidFill>
                  <a:schemeClr val="bg2">
                    <a:lumMod val="65000"/>
                  </a:schemeClr>
                </a:solidFill>
                <a:ea typeface="+mn-ea"/>
                <a:cs typeface="Arial" panose="020B0604020202020204" pitchFamily="34" charset="0"/>
              </a:rPr>
              <a:t>© 2019  Cisco and/or its affiliates. All rights reserved.   Cisco Confidential</a:t>
            </a:r>
          </a:p>
        </p:txBody>
      </p:sp>
      <p:pic>
        <p:nvPicPr>
          <p:cNvPr id="1029" name="Picture 6">
            <a:extLst>
              <a:ext uri="{FF2B5EF4-FFF2-40B4-BE49-F238E27FC236}">
                <a16:creationId xmlns:a16="http://schemas.microsoft.com/office/drawing/2014/main" id="{9E477435-9E58-4AC0-ADA1-94A260BA02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13" y="-11113"/>
            <a:ext cx="2205037" cy="73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3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  <p:sldLayoutId id="2147484200" r:id="rId12"/>
    <p:sldLayoutId id="2147484201" r:id="rId13"/>
    <p:sldLayoutId id="2147484202" r:id="rId14"/>
    <p:sldLayoutId id="2147484203" r:id="rId15"/>
    <p:sldLayoutId id="2147484204" r:id="rId16"/>
    <p:sldLayoutId id="2147484205" r:id="rId17"/>
    <p:sldLayoutId id="2147484206" r:id="rId18"/>
    <p:sldLayoutId id="2147484207" r:id="rId19"/>
    <p:sldLayoutId id="2147484208" r:id="rId20"/>
  </p:sldLayoutIdLst>
  <p:txStyles>
    <p:titleStyle>
      <a:lvl1pPr algn="l" defTabSz="6842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lang="en-US" sz="2800" kern="1200" dirty="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algn="l" defTabSz="6842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l" defTabSz="6842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l" defTabSz="6842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l" defTabSz="6842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0" fontAlgn="base" hangingPunct="0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panose="020B0604020202020204" pitchFamily="34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0" fontAlgn="base" hangingPunct="0">
        <a:lnSpc>
          <a:spcPct val="95000"/>
        </a:lnSpc>
        <a:spcBef>
          <a:spcPts val="625"/>
        </a:spcBef>
        <a:spcAft>
          <a:spcPct val="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0" fontAlgn="base" hangingPunct="0">
        <a:lnSpc>
          <a:spcPct val="95000"/>
        </a:lnSpc>
        <a:spcBef>
          <a:spcPts val="625"/>
        </a:spcBef>
        <a:spcAft>
          <a:spcPct val="0"/>
        </a:spcAft>
        <a:buFont typeface="Arial" panose="020B0604020202020204" pitchFamily="34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0" fontAlgn="base" hangingPunct="0">
        <a:lnSpc>
          <a:spcPct val="95000"/>
        </a:lnSpc>
        <a:spcBef>
          <a:spcPts val="625"/>
        </a:spcBef>
        <a:spcAft>
          <a:spcPct val="0"/>
        </a:spcAft>
        <a:buFont typeface="Arial" panose="020B0604020202020204" pitchFamily="34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4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169" y="4742908"/>
            <a:ext cx="218953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29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2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5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2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2019 Cisco and/or its affiliates. All rights reserved. Cisco Public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40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5462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  <p:sldLayoutId id="2147484221" r:id="rId12"/>
    <p:sldLayoutId id="2147484222" r:id="rId13"/>
    <p:sldLayoutId id="2147484223" r:id="rId14"/>
  </p:sldLayoutIdLst>
  <p:transition spd="slow">
    <p:wipe/>
  </p:transition>
  <p:txStyles>
    <p:titleStyle>
      <a:lvl1pPr algn="l" defTabSz="68419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b="0" i="0" u="none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19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19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19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19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189" algn="l" defTabSz="68419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378" algn="l" defTabSz="68419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566" algn="l" defTabSz="68419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754" algn="l" defTabSz="68419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59" indent="-169859" algn="l" defTabSz="684196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66" indent="-215894" algn="l" defTabSz="684196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789" indent="-169859" algn="l" defTabSz="684196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25" indent="-169859" algn="l" defTabSz="684196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61" indent="-169859" algn="l" defTabSz="684196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34" indent="-171441" algn="l" defTabSz="685760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21" indent="-171418" algn="l" defTabSz="685760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160" indent="0" algn="l" defTabSz="685760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81" indent="-171441" algn="l" defTabSz="68576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8" algn="l" defTabSz="685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0" algn="l" defTabSz="685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9" algn="l" defTabSz="685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21" algn="l" defTabSz="685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98" algn="l" defTabSz="685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81" algn="l" defTabSz="685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60" algn="l" defTabSz="685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42" algn="l" defTabSz="685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3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2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1.xml"/><Relationship Id="rId5" Type="http://schemas.openxmlformats.org/officeDocument/2006/relationships/image" Target="cid:image001.png@01D5A915.0F78CCC0" TargetMode="Externa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44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4.png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1040239.netacad.com/courses/863485/pages/ccna-7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www.netacad.com/portal/resources/course-resources/ccna-itn" TargetMode="External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1.xml"/><Relationship Id="rId6" Type="http://schemas.openxmlformats.org/officeDocument/2006/relationships/hyperlink" Target="https://www.netacad.com/portal/resources/course-resources/ccna-bridging" TargetMode="External"/><Relationship Id="rId5" Type="http://schemas.openxmlformats.org/officeDocument/2006/relationships/hyperlink" Target="https://www.netacad.com/portal/resources/course-resources/ccna-ensa" TargetMode="External"/><Relationship Id="rId4" Type="http://schemas.openxmlformats.org/officeDocument/2006/relationships/hyperlink" Target="https://www.netacad.com/portal/resources/course-resources/ccna-srwe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0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872F7D-FD46-4722-93D0-DC5AAE7F0A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CR" dirty="0"/>
              <a:t>Updated Feb 2020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460D6B5-A46C-4C9F-BDE9-C0A730E894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R" dirty="0"/>
              <a:t>Product Overview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B660E8-389B-8E48-95AF-1892FC49F2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CCNA </a:t>
            </a:r>
            <a:r>
              <a:rPr lang="en-US" dirty="0">
                <a:solidFill>
                  <a:schemeClr val="bg2"/>
                </a:solidFill>
              </a:rPr>
              <a:t>7.0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5CD3FD-6365-481A-921C-782D734AF0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21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59240CC-09D2-9B41-9F64-49D1E7ADF0D6}"/>
              </a:ext>
            </a:extLst>
          </p:cNvPr>
          <p:cNvSpPr/>
          <p:nvPr/>
        </p:nvSpPr>
        <p:spPr>
          <a:xfrm>
            <a:off x="0" y="4575076"/>
            <a:ext cx="3360234" cy="56099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9DCBF3-6BCF-884B-85F4-BB1882A0D096}"/>
              </a:ext>
            </a:extLst>
          </p:cNvPr>
          <p:cNvSpPr txBox="1"/>
          <p:nvPr/>
        </p:nvSpPr>
        <p:spPr>
          <a:xfrm>
            <a:off x="180956" y="1103691"/>
            <a:ext cx="8800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C2F47"/>
                </a:solidFill>
                <a:latin typeface="CiscoSansTT" panose="020B0503020201020303" pitchFamily="34" charset="0"/>
                <a:cs typeface="CiscoSansTT" panose="020B0503020201020303" pitchFamily="34" charset="0"/>
              </a:rPr>
              <a:t>Accessibility Enhancements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97B8C0-5307-8F41-BD60-8EB4258738C5}"/>
              </a:ext>
            </a:extLst>
          </p:cNvPr>
          <p:cNvSpPr txBox="1"/>
          <p:nvPr/>
        </p:nvSpPr>
        <p:spPr>
          <a:xfrm>
            <a:off x="3155794" y="3049369"/>
            <a:ext cx="283240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latin typeface="CiscoSansTT" panose="020B0503020201020303" pitchFamily="34" charset="0"/>
                <a:cs typeface="CiscoSansTT" panose="020B0503020201020303" pitchFamily="34" charset="0"/>
              </a:rPr>
              <a:t>Enhancements for </a:t>
            </a:r>
            <a:br>
              <a:rPr lang="en-US" sz="1600" b="1" dirty="0">
                <a:latin typeface="CiscoSansTT" panose="020B0503020201020303" pitchFamily="34" charset="0"/>
                <a:cs typeface="CiscoSansTT" panose="020B0503020201020303" pitchFamily="34" charset="0"/>
              </a:rPr>
            </a:br>
            <a:r>
              <a:rPr lang="en-US" sz="1600" b="1" dirty="0">
                <a:latin typeface="CiscoSansTT" panose="020B0503020201020303" pitchFamily="34" charset="0"/>
                <a:cs typeface="CiscoSansTT" panose="020B0503020201020303" pitchFamily="34" charset="0"/>
              </a:rPr>
              <a:t>Screen Readers</a:t>
            </a:r>
            <a:endParaRPr lang="en-US" sz="1200" dirty="0">
              <a:latin typeface="+mn-lt"/>
              <a:cs typeface="CiscoSansTT" panose="020B0503020201020303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100" dirty="0">
                <a:latin typeface="+mn-lt"/>
                <a:cs typeface="CiscoSansTT" panose="020B0503020201020303" pitchFamily="34" charset="0"/>
              </a:rPr>
              <a:t>Media descriptions and transcripts throughout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100" dirty="0">
                <a:latin typeface="+mn-lt"/>
                <a:cs typeface="CiscoSansTT" panose="020B0503020201020303" pitchFamily="34" charset="0"/>
              </a:rPr>
              <a:t>Descriptions &amp; transcripts tied directly to user interface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100" dirty="0">
                <a:latin typeface="+mn-lt"/>
                <a:cs typeface="CiscoSansTT" panose="020B0503020201020303" pitchFamily="34" charset="0"/>
              </a:rPr>
              <a:t>Conversion to HTML- screen reader can read tables, command windows, Syntax Checkers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1C42F1-8F41-F348-A10B-C6F7B66E9C1F}"/>
              </a:ext>
            </a:extLst>
          </p:cNvPr>
          <p:cNvSpPr txBox="1"/>
          <p:nvPr/>
        </p:nvSpPr>
        <p:spPr>
          <a:xfrm>
            <a:off x="6197107" y="3049369"/>
            <a:ext cx="271066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latin typeface="CiscoSansTT" panose="020B0503020201020303" pitchFamily="34" charset="0"/>
                <a:cs typeface="CiscoSansTT" panose="020B0503020201020303" pitchFamily="34" charset="0"/>
              </a:rPr>
              <a:t>Better Keyboard Accessibility</a:t>
            </a:r>
            <a:endParaRPr lang="en-US" sz="1200" dirty="0">
              <a:latin typeface="+mn-lt"/>
              <a:cs typeface="CiscoSansTT" panose="020B0503020201020303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100" dirty="0">
                <a:latin typeface="+mn-lt"/>
                <a:cs typeface="CiscoSansTT" panose="020B0503020201020303" pitchFamily="34" charset="0"/>
              </a:rPr>
              <a:t>‘Skip to Content’ sidebar navigation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100" dirty="0">
                <a:latin typeface="+mn-lt"/>
                <a:cs typeface="CiscoSansTT" panose="020B0503020201020303" pitchFamily="34" charset="0"/>
              </a:rPr>
              <a:t>All activities are now keyboard accessible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100" dirty="0">
                <a:latin typeface="+mn-lt"/>
                <a:cs typeface="CiscoSansTT" panose="020B0503020201020303" pitchFamily="34" charset="0"/>
              </a:rPr>
              <a:t>New, accessible header with all user functions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64B282-5939-CE4D-B6E5-8C55824F7173}"/>
              </a:ext>
            </a:extLst>
          </p:cNvPr>
          <p:cNvSpPr txBox="1"/>
          <p:nvPr/>
        </p:nvSpPr>
        <p:spPr>
          <a:xfrm>
            <a:off x="197368" y="3049369"/>
            <a:ext cx="2892066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latin typeface="CiscoSansTT" panose="020B0503020201020303" pitchFamily="34" charset="0"/>
                <a:cs typeface="CiscoSansTT" panose="020B0503020201020303" pitchFamily="34" charset="0"/>
              </a:rPr>
              <a:t>Redesigned </a:t>
            </a:r>
            <a:br>
              <a:rPr lang="en-US" sz="1600" b="1" dirty="0">
                <a:latin typeface="CiscoSansTT" panose="020B0503020201020303" pitchFamily="34" charset="0"/>
                <a:cs typeface="CiscoSansTT" panose="020B0503020201020303" pitchFamily="34" charset="0"/>
              </a:rPr>
            </a:br>
            <a:r>
              <a:rPr lang="en-US" sz="1600" b="1" dirty="0">
                <a:latin typeface="CiscoSansTT" panose="020B0503020201020303" pitchFamily="34" charset="0"/>
                <a:cs typeface="CiscoSansTT" panose="020B0503020201020303" pitchFamily="34" charset="0"/>
              </a:rPr>
              <a:t>User Interface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100" dirty="0">
                <a:latin typeface="+mn-lt"/>
                <a:cs typeface="CiscoSansTT" panose="020B0503020201020303" pitchFamily="34" charset="0"/>
              </a:rPr>
              <a:t>Developed for Web Content Accessibility Guidelines 2.1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100" dirty="0">
                <a:latin typeface="+mn-lt"/>
                <a:cs typeface="CiscoSansTT" panose="020B0503020201020303" pitchFamily="34" charset="0"/>
              </a:rPr>
              <a:t>New sidebar navigation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100" dirty="0">
                <a:latin typeface="+mn-lt"/>
                <a:cs typeface="CiscoSansTT" panose="020B0503020201020303" pitchFamily="34" charset="0"/>
              </a:rPr>
              <a:t>Mobile-friendly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100" dirty="0">
                <a:latin typeface="+mn-lt"/>
                <a:cs typeface="CiscoSansTT" panose="020B0503020201020303" pitchFamily="34" charset="0"/>
              </a:rPr>
              <a:t>Performance enhancements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100" dirty="0">
                <a:latin typeface="+mn-lt"/>
                <a:cs typeface="CiscoSansTT" panose="020B0503020201020303" pitchFamily="34" charset="0"/>
              </a:rPr>
              <a:t>Improved color contrast</a:t>
            </a:r>
            <a:endParaRPr lang="en-US" sz="1200" dirty="0">
              <a:latin typeface="+mn-lt"/>
              <a:cs typeface="CiscoSansTT" panose="020B05030202010203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C7A015-DD97-E443-8B58-169D2EEC94D5}"/>
              </a:ext>
            </a:extLst>
          </p:cNvPr>
          <p:cNvSpPr/>
          <p:nvPr/>
        </p:nvSpPr>
        <p:spPr>
          <a:xfrm>
            <a:off x="0" y="1856"/>
            <a:ext cx="9143999" cy="100812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54ACB8F-FA1C-F040-A95C-F1E09D445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245" y="324161"/>
            <a:ext cx="7250318" cy="6286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Enhanced Course Design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887FEB4-30DD-AC4C-A91F-B5D8170A02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8" t="28059" r="65766" b="15357"/>
          <a:stretch/>
        </p:blipFill>
        <p:spPr>
          <a:xfrm>
            <a:off x="431985" y="131773"/>
            <a:ext cx="776411" cy="7655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7BDDCA-4C72-2D4A-8465-9F5DAECA00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17" r="42247" b="8256"/>
          <a:stretch/>
        </p:blipFill>
        <p:spPr>
          <a:xfrm>
            <a:off x="6725236" y="1546300"/>
            <a:ext cx="1729561" cy="13540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091C6F-7D43-6040-BE8A-564536AF37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5" r="751" b="3951"/>
          <a:stretch/>
        </p:blipFill>
        <p:spPr>
          <a:xfrm>
            <a:off x="728546" y="1611336"/>
            <a:ext cx="1904024" cy="1313609"/>
          </a:xfrm>
          <a:prstGeom prst="roundRect">
            <a:avLst>
              <a:gd name="adj" fmla="val 9597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0D8AEE-B364-2B4D-882A-51FF5281D73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79" t="4478" r="49106" b="4779"/>
          <a:stretch/>
        </p:blipFill>
        <p:spPr>
          <a:xfrm>
            <a:off x="3844673" y="1546300"/>
            <a:ext cx="1579251" cy="13443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A5E3F62D-4945-DC41-8ED1-38688A4432F0}"/>
              </a:ext>
            </a:extLst>
          </p:cNvPr>
          <p:cNvSpPr/>
          <p:nvPr/>
        </p:nvSpPr>
        <p:spPr>
          <a:xfrm>
            <a:off x="3620429" y="1856739"/>
            <a:ext cx="1729092" cy="306914"/>
          </a:xfrm>
          <a:prstGeom prst="wedgeRoundRectCallout">
            <a:avLst>
              <a:gd name="adj1" fmla="val -6758"/>
              <a:gd name="adj2" fmla="val 84342"/>
              <a:gd name="adj3" fmla="val 16667"/>
            </a:avLst>
          </a:prstGeom>
          <a:solidFill>
            <a:schemeClr val="bg2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“Small wireless router with three visible antenna and ports.”</a:t>
            </a:r>
          </a:p>
        </p:txBody>
      </p:sp>
    </p:spTree>
    <p:extLst>
      <p:ext uri="{BB962C8B-B14F-4D97-AF65-F5344CB8AC3E}">
        <p14:creationId xmlns:p14="http://schemas.microsoft.com/office/powerpoint/2010/main" val="113811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24F21EF-2F0C-1F44-BFFA-DEB3BE7D9624}"/>
              </a:ext>
            </a:extLst>
          </p:cNvPr>
          <p:cNvSpPr/>
          <p:nvPr/>
        </p:nvSpPr>
        <p:spPr>
          <a:xfrm>
            <a:off x="0" y="4576718"/>
            <a:ext cx="3572359" cy="56678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16ECAA-5756-B84C-8C9A-BF6F691F693E}"/>
              </a:ext>
            </a:extLst>
          </p:cNvPr>
          <p:cNvSpPr/>
          <p:nvPr/>
        </p:nvSpPr>
        <p:spPr>
          <a:xfrm>
            <a:off x="0" y="0"/>
            <a:ext cx="9143999" cy="100812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40BD52-70CE-3148-9945-ADB839DE1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245" y="324161"/>
            <a:ext cx="7428521" cy="6286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Build Critical Skills for Today - and Tomorrow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2577049-B21C-D344-9423-38A82908233B}"/>
              </a:ext>
            </a:extLst>
          </p:cNvPr>
          <p:cNvSpPr txBox="1"/>
          <p:nvPr/>
        </p:nvSpPr>
        <p:spPr>
          <a:xfrm>
            <a:off x="2895600" y="1575061"/>
            <a:ext cx="56581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F47"/>
                </a:solidFill>
                <a:latin typeface="CiscoSans Thin" panose="020B0203020201020303" pitchFamily="34" charset="0"/>
                <a:cs typeface="Arial" panose="020B0604020202020204" pitchFamily="34" charset="0"/>
              </a:rPr>
              <a:t>As of Feb 2020, Cisco has a new, consolidated CCNA certification evolved for the New Network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C2F47"/>
              </a:solidFill>
              <a:latin typeface="CiscoSans Thin" panose="020B0203020201020303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C2F47"/>
                </a:solidFill>
                <a:latin typeface="CiscoSans Thin" panose="020B0203020201020303" pitchFamily="34" charset="0"/>
                <a:cs typeface="Arial" panose="020B0604020202020204" pitchFamily="34" charset="0"/>
              </a:rPr>
              <a:t>NetAcad</a:t>
            </a:r>
            <a:r>
              <a:rPr lang="en-US" dirty="0">
                <a:solidFill>
                  <a:srgbClr val="0C2F47"/>
                </a:solidFill>
                <a:latin typeface="CiscoSans Thin" panose="020B0203020201020303" pitchFamily="34" charset="0"/>
                <a:cs typeface="Arial" panose="020B0604020202020204" pitchFamily="34" charset="0"/>
              </a:rPr>
              <a:t> curriculum has evolved to stay aligned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C2F47"/>
              </a:solidFill>
              <a:latin typeface="CiscoSans Thin" panose="020B0203020201020303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F47"/>
                </a:solidFill>
                <a:latin typeface="CiscoSans Thin" panose="020B0203020201020303" pitchFamily="34" charset="0"/>
                <a:cs typeface="Arial" panose="020B0604020202020204" pitchFamily="34" charset="0"/>
              </a:rPr>
              <a:t>In CCNA 7.0, students gain critical networking skills, plus foundations for security and automation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C2F47"/>
              </a:solidFill>
              <a:latin typeface="CiscoSans Thin" panose="020B0203020201020303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iscoSans Thin" panose="020B0203020201020303" pitchFamily="34" charset="0"/>
                <a:cs typeface="Arial" panose="020B0604020202020204" pitchFamily="34" charset="0"/>
              </a:rPr>
              <a:t>CCNA 7.0 practice exams and activities prepare learners for the new exam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97D8F95-035E-1E43-BDB4-204BC9077900}"/>
              </a:ext>
            </a:extLst>
          </p:cNvPr>
          <p:cNvSpPr txBox="1"/>
          <p:nvPr/>
        </p:nvSpPr>
        <p:spPr>
          <a:xfrm>
            <a:off x="521056" y="1371523"/>
            <a:ext cx="1750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C2F47"/>
                </a:solidFill>
                <a:latin typeface="CiscoSansTT" panose="020B0503020201020303" pitchFamily="34" charset="0"/>
                <a:cs typeface="CiscoSansTT" panose="020B0503020201020303" pitchFamily="34" charset="0"/>
              </a:rPr>
              <a:t>Certification</a:t>
            </a:r>
          </a:p>
          <a:p>
            <a:pPr algn="ctr"/>
            <a:r>
              <a:rPr lang="en-US" sz="2000" b="1" dirty="0">
                <a:solidFill>
                  <a:srgbClr val="0C2F47"/>
                </a:solidFill>
                <a:latin typeface="CiscoSansTT" panose="020B0503020201020303" pitchFamily="34" charset="0"/>
                <a:cs typeface="CiscoSansTT" panose="020B0503020201020303" pitchFamily="34" charset="0"/>
              </a:rPr>
              <a:t>Alignment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82233D6-07EF-D444-83A4-DF9F29908DC4}"/>
              </a:ext>
            </a:extLst>
          </p:cNvPr>
          <p:cNvGrpSpPr/>
          <p:nvPr/>
        </p:nvGrpSpPr>
        <p:grpSpPr>
          <a:xfrm>
            <a:off x="622557" y="2258849"/>
            <a:ext cx="1547540" cy="2596776"/>
            <a:chOff x="404629" y="2280336"/>
            <a:chExt cx="1547540" cy="2596776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15BED8D5-90A2-5947-8337-6A14FA70966D}"/>
                </a:ext>
              </a:extLst>
            </p:cNvPr>
            <p:cNvSpPr/>
            <p:nvPr/>
          </p:nvSpPr>
          <p:spPr>
            <a:xfrm>
              <a:off x="550190" y="2280336"/>
              <a:ext cx="1268415" cy="354436"/>
            </a:xfrm>
            <a:prstGeom prst="rect">
              <a:avLst/>
            </a:prstGeom>
          </p:spPr>
          <p:txBody>
            <a:bodyPr wrap="square" anchor="t">
              <a:noAutofit/>
            </a:bodyPr>
            <a:lstStyle/>
            <a:p>
              <a:pPr algn="ctr" defTabSz="684950">
                <a:defRPr/>
              </a:pPr>
              <a:r>
                <a:rPr lang="en-US" sz="1000" dirty="0">
                  <a:solidFill>
                    <a:srgbClr val="00BCEB"/>
                  </a:solidFill>
                  <a:latin typeface="CiscoSansTT Heavy" panose="020B0903020201020303" pitchFamily="34" charset="0"/>
                  <a:cs typeface="CiscoSansTT Heavy" panose="020B0903020201020303" pitchFamily="34" charset="0"/>
                </a:rPr>
                <a:t>Associate </a:t>
              </a:r>
              <a:r>
                <a:rPr lang="en-US" sz="1000" dirty="0">
                  <a:solidFill>
                    <a:srgbClr val="00BCEB"/>
                  </a:solidFill>
                  <a:latin typeface="CiscoSansTT ExtraLight"/>
                  <a:cs typeface="CiscoSansTT Heavy" panose="020B0903020201020303" pitchFamily="34" charset="0"/>
                </a:rPr>
                <a:t>Level</a:t>
              </a:r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EAA94E7D-DF98-3743-9D9F-649872451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6256" y="2501327"/>
              <a:ext cx="816284" cy="561010"/>
            </a:xfrm>
            <a:prstGeom prst="rect">
              <a:avLst/>
            </a:prstGeom>
          </p:spPr>
        </p:pic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12A8579F-72FD-E340-9739-524F754B1D94}"/>
                </a:ext>
              </a:extLst>
            </p:cNvPr>
            <p:cNvSpPr/>
            <p:nvPr/>
          </p:nvSpPr>
          <p:spPr>
            <a:xfrm>
              <a:off x="547115" y="3062337"/>
              <a:ext cx="1262568" cy="198213"/>
            </a:xfrm>
            <a:prstGeom prst="rect">
              <a:avLst/>
            </a:prstGeom>
          </p:spPr>
          <p:txBody>
            <a:bodyPr wrap="square" lIns="45720" rIns="45720" anchor="ctr" anchorCtr="0">
              <a:noAutofit/>
            </a:bodyPr>
            <a:lstStyle/>
            <a:p>
              <a:pPr algn="ctr" defTabSz="684950">
                <a:defRPr/>
              </a:pPr>
              <a:r>
                <a:rPr lang="en-US" sz="800" dirty="0">
                  <a:solidFill>
                    <a:srgbClr val="00BCEB"/>
                  </a:solidFill>
                  <a:latin typeface="CiscoSansTT Light" panose="020B0503020201020303" pitchFamily="34" charset="0"/>
                  <a:cs typeface="CiscoSansTT Light" panose="020B0503020201020303" pitchFamily="34" charset="0"/>
                </a:rPr>
                <a:t>One Exam</a:t>
              </a:r>
              <a:endParaRPr lang="en-US" sz="800" dirty="0">
                <a:solidFill>
                  <a:prstClr val="black"/>
                </a:solidFill>
                <a:latin typeface="CiscoSansTT Light" panose="020B0503020201020303" pitchFamily="34" charset="0"/>
                <a:cs typeface="CiscoSansTT Light" panose="020B0503020201020303" pitchFamily="34" charset="0"/>
              </a:endParaRPr>
            </a:p>
          </p:txBody>
        </p:sp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E73C1DE4-751B-F243-A885-7B4D437CC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4629" y="3260550"/>
              <a:ext cx="1547540" cy="161656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0FC83010-8868-3141-837D-75871A157A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60" y="172912"/>
            <a:ext cx="722945" cy="72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7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A0416FB4-A8F2-1946-8967-C40F22A05195}"/>
              </a:ext>
            </a:extLst>
          </p:cNvPr>
          <p:cNvSpPr/>
          <p:nvPr/>
        </p:nvSpPr>
        <p:spPr>
          <a:xfrm>
            <a:off x="0" y="0"/>
            <a:ext cx="9143999" cy="100812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209873B-0151-7941-AA29-E36AFD1D9B29}"/>
              </a:ext>
            </a:extLst>
          </p:cNvPr>
          <p:cNvSpPr txBox="1">
            <a:spLocks/>
          </p:cNvSpPr>
          <p:nvPr/>
        </p:nvSpPr>
        <p:spPr bwMode="auto">
          <a:xfrm>
            <a:off x="1568245" y="324161"/>
            <a:ext cx="7428521" cy="6286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19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2800" b="0" i="0" u="none" kern="12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l" defTabSz="68419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68419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68419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68419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457189" algn="l" defTabSz="68419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378" algn="l" defTabSz="68419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566" algn="l" defTabSz="68419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754" algn="l" defTabSz="68419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CCNA 7.0 Course Outlines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D4CABD-50A7-5246-B3EC-D14244A47F10}"/>
              </a:ext>
            </a:extLst>
          </p:cNvPr>
          <p:cNvSpPr/>
          <p:nvPr/>
        </p:nvSpPr>
        <p:spPr>
          <a:xfrm>
            <a:off x="19022" y="4580412"/>
            <a:ext cx="3397894" cy="55660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03" name="Google Shape;303;p20"/>
          <p:cNvGraphicFramePr/>
          <p:nvPr>
            <p:extLst>
              <p:ext uri="{D42A27DB-BD31-4B8C-83A1-F6EECF244321}">
                <p14:modId xmlns:p14="http://schemas.microsoft.com/office/powerpoint/2010/main" val="118163477"/>
              </p:ext>
            </p:extLst>
          </p:nvPr>
        </p:nvGraphicFramePr>
        <p:xfrm>
          <a:off x="267682" y="1519151"/>
          <a:ext cx="1978247" cy="313059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978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47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Networking Today</a:t>
                      </a:r>
                    </a:p>
                  </a:txBody>
                  <a:tcPr marL="6858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Basic Switch and End Device Configuration</a:t>
                      </a:r>
                    </a:p>
                  </a:txBody>
                  <a:tcPr marL="68580" marR="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683462"/>
                  </a:ext>
                </a:extLst>
              </a:tr>
              <a:tr h="1747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Protocol Models</a:t>
                      </a:r>
                    </a:p>
                  </a:txBody>
                  <a:tcPr marL="68580" marR="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977525"/>
                  </a:ext>
                </a:extLst>
              </a:tr>
              <a:tr h="1747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Physical Layer</a:t>
                      </a:r>
                    </a:p>
                  </a:txBody>
                  <a:tcPr marL="68580" marR="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225337"/>
                  </a:ext>
                </a:extLst>
              </a:tr>
              <a:tr h="1747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Systems</a:t>
                      </a:r>
                    </a:p>
                  </a:txBody>
                  <a:tcPr marL="68580" marR="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367284"/>
                  </a:ext>
                </a:extLst>
              </a:tr>
              <a:tr h="1747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Link Layer</a:t>
                      </a:r>
                    </a:p>
                  </a:txBody>
                  <a:tcPr marL="68580" marR="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583473"/>
                  </a:ext>
                </a:extLst>
              </a:tr>
              <a:tr h="1747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Ethernet Switching</a:t>
                      </a:r>
                    </a:p>
                  </a:txBody>
                  <a:tcPr marL="68580" marR="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648260"/>
                  </a:ext>
                </a:extLst>
              </a:tr>
              <a:tr h="1747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Network Layer</a:t>
                      </a:r>
                    </a:p>
                  </a:txBody>
                  <a:tcPr marL="68580" marR="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537894"/>
                  </a:ext>
                </a:extLst>
              </a:tr>
              <a:tr h="1747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Address Resolution</a:t>
                      </a:r>
                    </a:p>
                  </a:txBody>
                  <a:tcPr marL="68580" marR="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145378"/>
                  </a:ext>
                </a:extLst>
              </a:tr>
              <a:tr h="1747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Basic Router Configuration</a:t>
                      </a:r>
                    </a:p>
                  </a:txBody>
                  <a:tcPr marL="68580" marR="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86319"/>
                  </a:ext>
                </a:extLst>
              </a:tr>
              <a:tr h="1747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IPv4 Addressing</a:t>
                      </a:r>
                    </a:p>
                  </a:txBody>
                  <a:tcPr marL="68580" marR="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228182"/>
                  </a:ext>
                </a:extLst>
              </a:tr>
              <a:tr h="1747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IPv6 Addressing</a:t>
                      </a:r>
                    </a:p>
                  </a:txBody>
                  <a:tcPr marL="68580" marR="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775816"/>
                  </a:ext>
                </a:extLst>
              </a:tr>
              <a:tr h="1747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ICMP</a:t>
                      </a:r>
                    </a:p>
                  </a:txBody>
                  <a:tcPr marL="68580" marR="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178059"/>
                  </a:ext>
                </a:extLst>
              </a:tr>
              <a:tr h="1747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 Layer</a:t>
                      </a:r>
                    </a:p>
                  </a:txBody>
                  <a:tcPr marL="68580" marR="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61222"/>
                  </a:ext>
                </a:extLst>
              </a:tr>
              <a:tr h="1747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Application Layer</a:t>
                      </a:r>
                    </a:p>
                  </a:txBody>
                  <a:tcPr marL="68580" marR="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181286"/>
                  </a:ext>
                </a:extLst>
              </a:tr>
              <a:tr h="1747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Network Security Fundamentals</a:t>
                      </a:r>
                    </a:p>
                  </a:txBody>
                  <a:tcPr marL="68580" marR="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741572"/>
                  </a:ext>
                </a:extLst>
              </a:tr>
              <a:tr h="1747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 a Small Network</a:t>
                      </a:r>
                    </a:p>
                  </a:txBody>
                  <a:tcPr marL="68580" marR="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446171"/>
                  </a:ext>
                </a:extLst>
              </a:tr>
            </a:tbl>
          </a:graphicData>
        </a:graphic>
      </p:graphicFrame>
      <p:graphicFrame>
        <p:nvGraphicFramePr>
          <p:cNvPr id="304" name="Google Shape;304;p20"/>
          <p:cNvGraphicFramePr/>
          <p:nvPr>
            <p:extLst>
              <p:ext uri="{D42A27DB-BD31-4B8C-83A1-F6EECF244321}">
                <p14:modId xmlns:p14="http://schemas.microsoft.com/office/powerpoint/2010/main" val="3553077757"/>
              </p:ext>
            </p:extLst>
          </p:nvPr>
        </p:nvGraphicFramePr>
        <p:xfrm>
          <a:off x="2462511" y="1519150"/>
          <a:ext cx="1978247" cy="31326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978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6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Basic Device Configuration</a:t>
                      </a:r>
                    </a:p>
                  </a:txBody>
                  <a:tcPr marL="6858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Switching Concepts</a:t>
                      </a:r>
                    </a:p>
                  </a:txBody>
                  <a:tcPr marL="68580" marR="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614448"/>
                  </a:ext>
                </a:extLst>
              </a:tr>
              <a:tr h="186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VLANs</a:t>
                      </a:r>
                    </a:p>
                  </a:txBody>
                  <a:tcPr marL="68580" marR="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3598692"/>
                  </a:ext>
                </a:extLst>
              </a:tr>
              <a:tr h="186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Inter-VLAN Routing</a:t>
                      </a:r>
                    </a:p>
                  </a:txBody>
                  <a:tcPr marL="68580" marR="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133072"/>
                  </a:ext>
                </a:extLst>
              </a:tr>
              <a:tr h="186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STP</a:t>
                      </a:r>
                    </a:p>
                  </a:txBody>
                  <a:tcPr marL="68580" marR="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906565"/>
                  </a:ext>
                </a:extLst>
              </a:tr>
              <a:tr h="186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Etherchannel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247404"/>
                  </a:ext>
                </a:extLst>
              </a:tr>
              <a:tr h="186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DHCPv4</a:t>
                      </a:r>
                    </a:p>
                  </a:txBody>
                  <a:tcPr marL="68580" marR="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436826"/>
                  </a:ext>
                </a:extLst>
              </a:tr>
              <a:tr h="186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SLAAC and DHCPv6 Concepts</a:t>
                      </a:r>
                    </a:p>
                  </a:txBody>
                  <a:tcPr marL="68580" marR="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981878"/>
                  </a:ext>
                </a:extLst>
              </a:tr>
              <a:tr h="186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FHRP Concepts</a:t>
                      </a:r>
                    </a:p>
                  </a:txBody>
                  <a:tcPr marL="68580" marR="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577192"/>
                  </a:ext>
                </a:extLst>
              </a:tr>
              <a:tr h="186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</a:rPr>
                        <a:t>LAN Security Concepts</a:t>
                      </a:r>
                    </a:p>
                  </a:txBody>
                  <a:tcPr marL="68580" marR="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656821"/>
                  </a:ext>
                </a:extLst>
              </a:tr>
              <a:tr h="186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</a:rPr>
                        <a:t>Switch Security Configuration</a:t>
                      </a:r>
                    </a:p>
                  </a:txBody>
                  <a:tcPr marL="68580" marR="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843342"/>
                  </a:ext>
                </a:extLst>
              </a:tr>
              <a:tr h="186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</a:rPr>
                        <a:t>WLAN Concepts</a:t>
                      </a:r>
                    </a:p>
                  </a:txBody>
                  <a:tcPr marL="68580" marR="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2295"/>
                  </a:ext>
                </a:extLst>
              </a:tr>
              <a:tr h="186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</a:rPr>
                        <a:t>WLAN Configuration</a:t>
                      </a:r>
                    </a:p>
                  </a:txBody>
                  <a:tcPr marL="68580" marR="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929103"/>
                  </a:ext>
                </a:extLst>
              </a:tr>
              <a:tr h="186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Routing Concepts</a:t>
                      </a:r>
                    </a:p>
                  </a:txBody>
                  <a:tcPr marL="68580" marR="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143576"/>
                  </a:ext>
                </a:extLst>
              </a:tr>
              <a:tr h="186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 Static Routing</a:t>
                      </a:r>
                    </a:p>
                  </a:txBody>
                  <a:tcPr marL="68580" marR="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998339"/>
                  </a:ext>
                </a:extLst>
              </a:tr>
              <a:tr h="333185">
                <a:tc>
                  <a:txBody>
                    <a:bodyPr/>
                    <a:lstStyle/>
                    <a:p>
                      <a:pPr marL="0" algn="l" defTabSz="685777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Calibri"/>
                        </a:rPr>
                        <a:t>Troubleshoot Static and Default Routes 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23981"/>
                  </a:ext>
                </a:extLst>
              </a:tr>
            </a:tbl>
          </a:graphicData>
        </a:graphic>
      </p:graphicFrame>
      <p:graphicFrame>
        <p:nvGraphicFramePr>
          <p:cNvPr id="305" name="Google Shape;305;p20"/>
          <p:cNvGraphicFramePr/>
          <p:nvPr>
            <p:extLst>
              <p:ext uri="{D42A27DB-BD31-4B8C-83A1-F6EECF244321}">
                <p14:modId xmlns:p14="http://schemas.microsoft.com/office/powerpoint/2010/main" val="2151634853"/>
              </p:ext>
            </p:extLst>
          </p:nvPr>
        </p:nvGraphicFramePr>
        <p:xfrm>
          <a:off x="4657340" y="1519150"/>
          <a:ext cx="1978247" cy="313059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978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59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Single-Area OSPFv2 Concepts</a:t>
                      </a:r>
                    </a:p>
                  </a:txBody>
                  <a:tcPr marL="6858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3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Single-Area OSPFv2 Configuration</a:t>
                      </a:r>
                    </a:p>
                  </a:txBody>
                  <a:tcPr marL="68580" marR="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662574"/>
                  </a:ext>
                </a:extLst>
              </a:tr>
              <a:tr h="21594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WAN Concepts</a:t>
                      </a:r>
                    </a:p>
                  </a:txBody>
                  <a:tcPr marL="68580" marR="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04199"/>
                  </a:ext>
                </a:extLst>
              </a:tr>
              <a:tr h="2159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</a:rPr>
                        <a:t>Network Security Concepts</a:t>
                      </a:r>
                    </a:p>
                  </a:txBody>
                  <a:tcPr marL="68580" marR="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404363"/>
                  </a:ext>
                </a:extLst>
              </a:tr>
              <a:tr h="2159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ACL Concepts</a:t>
                      </a:r>
                    </a:p>
                  </a:txBody>
                  <a:tcPr marL="68580" marR="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157164"/>
                  </a:ext>
                </a:extLst>
              </a:tr>
              <a:tr h="2159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ACLs for IPv4 Configuration</a:t>
                      </a:r>
                    </a:p>
                  </a:txBody>
                  <a:tcPr marL="68580" marR="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189438"/>
                  </a:ext>
                </a:extLst>
              </a:tr>
              <a:tr h="2159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 for IPv4</a:t>
                      </a:r>
                    </a:p>
                  </a:txBody>
                  <a:tcPr marL="68580" marR="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9286"/>
                  </a:ext>
                </a:extLst>
              </a:tr>
              <a:tr h="2159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</a:rPr>
                        <a:t>VPN and IPsec Concepts</a:t>
                      </a:r>
                    </a:p>
                  </a:txBody>
                  <a:tcPr marL="68580" marR="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387272"/>
                  </a:ext>
                </a:extLst>
              </a:tr>
              <a:tr h="2159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QoS Concepts</a:t>
                      </a:r>
                    </a:p>
                  </a:txBody>
                  <a:tcPr marL="68580" marR="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950799"/>
                  </a:ext>
                </a:extLst>
              </a:tr>
              <a:tr h="2159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Network Management</a:t>
                      </a:r>
                    </a:p>
                  </a:txBody>
                  <a:tcPr marL="68580" marR="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351248"/>
                  </a:ext>
                </a:extLst>
              </a:tr>
              <a:tr h="2159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Network Design</a:t>
                      </a:r>
                    </a:p>
                  </a:txBody>
                  <a:tcPr marL="68580" marR="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297500"/>
                  </a:ext>
                </a:extLst>
              </a:tr>
              <a:tr h="2159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Network Troubleshooting</a:t>
                      </a:r>
                    </a:p>
                  </a:txBody>
                  <a:tcPr marL="68580" marR="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933368"/>
                  </a:ext>
                </a:extLst>
              </a:tr>
              <a:tr h="2159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Network Virtualization</a:t>
                      </a:r>
                    </a:p>
                  </a:txBody>
                  <a:tcPr marL="68580" marR="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95999"/>
                  </a:ext>
                </a:extLst>
              </a:tr>
              <a:tr h="2159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</a:rPr>
                        <a:t>Network Automation</a:t>
                      </a:r>
                    </a:p>
                  </a:txBody>
                  <a:tcPr marL="68580" marR="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218541"/>
                  </a:ext>
                </a:extLst>
              </a:tr>
            </a:tbl>
          </a:graphicData>
        </a:graphic>
      </p:graphicFrame>
      <p:sp>
        <p:nvSpPr>
          <p:cNvPr id="306" name="Google Shape;306;p20"/>
          <p:cNvSpPr txBox="1"/>
          <p:nvPr/>
        </p:nvSpPr>
        <p:spPr>
          <a:xfrm>
            <a:off x="267682" y="1096465"/>
            <a:ext cx="1978247" cy="40166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783"/>
            <a:r>
              <a:rPr lang="en-US" sz="900" b="1" dirty="0">
                <a:solidFill>
                  <a:srgbClr val="282828"/>
                </a:solidFill>
                <a:latin typeface="CiscoSansTT" panose="020B0503020201020303" pitchFamily="34" charset="0"/>
                <a:cs typeface="CiscoSansTT" panose="020B0503020201020303" pitchFamily="34" charset="0"/>
              </a:rPr>
              <a:t>Intro to Networks (ITN)</a:t>
            </a:r>
          </a:p>
        </p:txBody>
      </p:sp>
      <p:sp>
        <p:nvSpPr>
          <p:cNvPr id="307" name="Google Shape;307;p20"/>
          <p:cNvSpPr txBox="1"/>
          <p:nvPr/>
        </p:nvSpPr>
        <p:spPr>
          <a:xfrm>
            <a:off x="2461417" y="1096465"/>
            <a:ext cx="1978247" cy="401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783"/>
            <a:r>
              <a:rPr lang="en-US" sz="900" b="1" dirty="0">
                <a:solidFill>
                  <a:srgbClr val="282828"/>
                </a:solidFill>
                <a:latin typeface="CiscoSansTT" panose="020B0503020201020303" pitchFamily="34" charset="0"/>
                <a:cs typeface="CiscoSansTT" panose="020B0503020201020303" pitchFamily="34" charset="0"/>
              </a:rPr>
              <a:t>Switching, Routing, and Wireless Essentials (SRWE)</a:t>
            </a:r>
          </a:p>
        </p:txBody>
      </p:sp>
      <p:sp>
        <p:nvSpPr>
          <p:cNvPr id="308" name="Google Shape;308;p20"/>
          <p:cNvSpPr txBox="1"/>
          <p:nvPr/>
        </p:nvSpPr>
        <p:spPr>
          <a:xfrm>
            <a:off x="4655152" y="1096465"/>
            <a:ext cx="1980436" cy="40166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783"/>
            <a:r>
              <a:rPr lang="en-US" sz="900" b="1" dirty="0">
                <a:solidFill>
                  <a:srgbClr val="282828"/>
                </a:solidFill>
                <a:latin typeface="CiscoSansTT" panose="020B0503020201020303" pitchFamily="34" charset="0"/>
                <a:cs typeface="CiscoSansTT" panose="020B0503020201020303" pitchFamily="34" charset="0"/>
              </a:rPr>
              <a:t>Enterprise Networking, Security and Automation (ENSA)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E0A3AC-88E1-8A41-9CC3-506D664169EE}"/>
              </a:ext>
            </a:extLst>
          </p:cNvPr>
          <p:cNvSpPr txBox="1"/>
          <p:nvPr/>
        </p:nvSpPr>
        <p:spPr>
          <a:xfrm>
            <a:off x="4293660" y="4771425"/>
            <a:ext cx="24747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highlight>
                  <a:srgbClr val="00FFFF"/>
                </a:highlight>
                <a:uLnTx/>
                <a:uFillTx/>
                <a:latin typeface="+mn-lt"/>
                <a:ea typeface="ＭＳ Ｐゴシック" charset="0"/>
              </a:rPr>
              <a:t>__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+mn-lt"/>
                <a:ea typeface="ＭＳ Ｐゴシック" charset="0"/>
              </a:rPr>
              <a:t> New/significantly changed content</a:t>
            </a:r>
          </a:p>
        </p:txBody>
      </p:sp>
      <p:sp>
        <p:nvSpPr>
          <p:cNvPr id="3" name="Cross 2">
            <a:extLst>
              <a:ext uri="{FF2B5EF4-FFF2-40B4-BE49-F238E27FC236}">
                <a16:creationId xmlns:a16="http://schemas.microsoft.com/office/drawing/2014/main" id="{7D4FE51F-CD42-EF46-BEC5-8D8E19FC9D21}"/>
              </a:ext>
            </a:extLst>
          </p:cNvPr>
          <p:cNvSpPr/>
          <p:nvPr/>
        </p:nvSpPr>
        <p:spPr>
          <a:xfrm>
            <a:off x="6768413" y="2752436"/>
            <a:ext cx="343593" cy="346747"/>
          </a:xfrm>
          <a:prstGeom prst="plus">
            <a:avLst>
              <a:gd name="adj" fmla="val 4129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8DCD499-0385-6C4A-A0FF-583CD143E014}"/>
              </a:ext>
            </a:extLst>
          </p:cNvPr>
          <p:cNvSpPr/>
          <p:nvPr/>
        </p:nvSpPr>
        <p:spPr>
          <a:xfrm>
            <a:off x="7196213" y="1466981"/>
            <a:ext cx="1736433" cy="457200"/>
          </a:xfrm>
          <a:prstGeom prst="roundRect">
            <a:avLst/>
          </a:prstGeom>
          <a:solidFill>
            <a:srgbClr val="ACD5E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CCNP Enterprise </a:t>
            </a:r>
            <a:r>
              <a:rPr lang="en-US" sz="1100" b="1" dirty="0">
                <a:solidFill>
                  <a:schemeClr val="tx1"/>
                </a:solidFill>
              </a:rPr>
              <a:t>(ENCOR, ENARSI)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C2DD872-37BF-3741-8999-2A9EBA477072}"/>
              </a:ext>
            </a:extLst>
          </p:cNvPr>
          <p:cNvSpPr/>
          <p:nvPr/>
        </p:nvSpPr>
        <p:spPr>
          <a:xfrm>
            <a:off x="7182359" y="2958638"/>
            <a:ext cx="1736433" cy="457200"/>
          </a:xfrm>
          <a:prstGeom prst="roundRect">
            <a:avLst/>
          </a:prstGeom>
          <a:solidFill>
            <a:srgbClr val="EDD17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DevNet Associate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9B8247-77BF-0D46-99A4-0E67E390CF61}"/>
              </a:ext>
            </a:extLst>
          </p:cNvPr>
          <p:cNvSpPr txBox="1"/>
          <p:nvPr/>
        </p:nvSpPr>
        <p:spPr>
          <a:xfrm>
            <a:off x="7768863" y="2652296"/>
            <a:ext cx="508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latin typeface="+mn-lt"/>
              </a:rPr>
              <a:t>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B0A78E-A858-154B-B03C-76D426F7CB7B}"/>
              </a:ext>
            </a:extLst>
          </p:cNvPr>
          <p:cNvSpPr txBox="1"/>
          <p:nvPr/>
        </p:nvSpPr>
        <p:spPr>
          <a:xfrm>
            <a:off x="7280808" y="1023097"/>
            <a:ext cx="154931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>
                <a:latin typeface="CiscoSansTT" panose="020B0503020201020303" pitchFamily="34" charset="0"/>
                <a:cs typeface="CiscoSansTT" panose="020B0503020201020303" pitchFamily="34" charset="0"/>
              </a:rPr>
              <a:t>Complementary Options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7C924CD-86C4-8749-873A-76FFBAF554F9}"/>
              </a:ext>
            </a:extLst>
          </p:cNvPr>
          <p:cNvSpPr/>
          <p:nvPr/>
        </p:nvSpPr>
        <p:spPr>
          <a:xfrm>
            <a:off x="7177741" y="2215119"/>
            <a:ext cx="1736433" cy="457200"/>
          </a:xfrm>
          <a:prstGeom prst="roundRect">
            <a:avLst/>
          </a:prstGeom>
          <a:solidFill>
            <a:srgbClr val="8EAF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CCNA Security / CCNA </a:t>
            </a:r>
            <a:r>
              <a:rPr lang="en-US" sz="1100" b="1" dirty="0" err="1">
                <a:solidFill>
                  <a:schemeClr val="tx1"/>
                </a:solidFill>
              </a:rPr>
              <a:t>CyberOps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1CB0D2-B064-C54C-B628-41B596530EC1}"/>
              </a:ext>
            </a:extLst>
          </p:cNvPr>
          <p:cNvSpPr txBox="1"/>
          <p:nvPr/>
        </p:nvSpPr>
        <p:spPr>
          <a:xfrm>
            <a:off x="7764245" y="1908777"/>
            <a:ext cx="508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latin typeface="+mn-lt"/>
              </a:rPr>
              <a:t>or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2816D07-D4B3-0248-9807-B826B6E1EB86}"/>
              </a:ext>
            </a:extLst>
          </p:cNvPr>
          <p:cNvSpPr/>
          <p:nvPr/>
        </p:nvSpPr>
        <p:spPr>
          <a:xfrm>
            <a:off x="7177741" y="3692925"/>
            <a:ext cx="1736433" cy="457200"/>
          </a:xfrm>
          <a:prstGeom prst="roundRect">
            <a:avLst/>
          </a:prstGeom>
          <a:solidFill>
            <a:srgbClr val="F7900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Python / ETWs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856690-4489-1A45-886F-BD8EDA18C91D}"/>
              </a:ext>
            </a:extLst>
          </p:cNvPr>
          <p:cNvSpPr txBox="1"/>
          <p:nvPr/>
        </p:nvSpPr>
        <p:spPr>
          <a:xfrm>
            <a:off x="7764245" y="3386583"/>
            <a:ext cx="508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latin typeface="+mn-lt"/>
              </a:rPr>
              <a:t>or</a:t>
            </a:r>
          </a:p>
        </p:txBody>
      </p:sp>
      <p:sp>
        <p:nvSpPr>
          <p:cNvPr id="22" name="Rounded Rectangle 19">
            <a:extLst>
              <a:ext uri="{FF2B5EF4-FFF2-40B4-BE49-F238E27FC236}">
                <a16:creationId xmlns:a16="http://schemas.microsoft.com/office/drawing/2014/main" id="{02195F99-A964-4BFB-9692-D0D2E252C037}"/>
              </a:ext>
            </a:extLst>
          </p:cNvPr>
          <p:cNvSpPr/>
          <p:nvPr/>
        </p:nvSpPr>
        <p:spPr>
          <a:xfrm>
            <a:off x="7177741" y="4436444"/>
            <a:ext cx="1736433" cy="457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IT Essentials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93E2FFC-C174-E347-8F58-CEFAD5F75DF3}"/>
              </a:ext>
            </a:extLst>
          </p:cNvPr>
          <p:cNvSpPr txBox="1"/>
          <p:nvPr/>
        </p:nvSpPr>
        <p:spPr>
          <a:xfrm>
            <a:off x="7384945" y="4199844"/>
            <a:ext cx="127476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latin typeface="+mn-lt"/>
              </a:rPr>
              <a:t>or lead with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92FEA68-1182-1443-A84A-A5F7C73B5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60" y="172912"/>
            <a:ext cx="722945" cy="72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97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514932" y="1962394"/>
            <a:ext cx="6303448" cy="756280"/>
          </a:xfrm>
          <a:prstGeom prst="rect">
            <a:avLst/>
          </a:prstGeom>
          <a:solidFill>
            <a:schemeClr val="bg1">
              <a:lumMod val="20000"/>
              <a:lumOff val="80000"/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AD5C52-A5A1-5644-902A-1BEC9CBB9BD5}"/>
              </a:ext>
            </a:extLst>
          </p:cNvPr>
          <p:cNvSpPr/>
          <p:nvPr/>
        </p:nvSpPr>
        <p:spPr>
          <a:xfrm>
            <a:off x="2514932" y="3290656"/>
            <a:ext cx="6303448" cy="563948"/>
          </a:xfrm>
          <a:prstGeom prst="rect">
            <a:avLst/>
          </a:prstGeom>
          <a:solidFill>
            <a:schemeClr val="bg1">
              <a:lumMod val="20000"/>
              <a:lumOff val="80000"/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4A1580-05F9-7445-A3E0-C4B9AC7B28FD}"/>
              </a:ext>
            </a:extLst>
          </p:cNvPr>
          <p:cNvSpPr/>
          <p:nvPr/>
        </p:nvSpPr>
        <p:spPr>
          <a:xfrm>
            <a:off x="2515115" y="4244859"/>
            <a:ext cx="6303448" cy="380688"/>
          </a:xfrm>
          <a:prstGeom prst="rect">
            <a:avLst/>
          </a:prstGeom>
          <a:solidFill>
            <a:schemeClr val="bg1">
              <a:lumMod val="20000"/>
              <a:lumOff val="80000"/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3DBCBAC5-3BCD-374D-981B-B68DD0B557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86420"/>
              </p:ext>
            </p:extLst>
          </p:nvPr>
        </p:nvGraphicFramePr>
        <p:xfrm>
          <a:off x="2514932" y="1205797"/>
          <a:ext cx="6303448" cy="3419750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950754">
                  <a:extLst>
                    <a:ext uri="{9D8B030D-6E8A-4147-A177-3AD203B41FA5}">
                      <a16:colId xmlns:a16="http://schemas.microsoft.com/office/drawing/2014/main" val="2533686745"/>
                    </a:ext>
                  </a:extLst>
                </a:gridCol>
                <a:gridCol w="2456482">
                  <a:extLst>
                    <a:ext uri="{9D8B030D-6E8A-4147-A177-3AD203B41FA5}">
                      <a16:colId xmlns:a16="http://schemas.microsoft.com/office/drawing/2014/main" val="2204606780"/>
                    </a:ext>
                  </a:extLst>
                </a:gridCol>
                <a:gridCol w="2896212">
                  <a:extLst>
                    <a:ext uri="{9D8B030D-6E8A-4147-A177-3AD203B41FA5}">
                      <a16:colId xmlns:a16="http://schemas.microsoft.com/office/drawing/2014/main" val="2545310452"/>
                    </a:ext>
                  </a:extLst>
                </a:gridCol>
              </a:tblGrid>
              <a:tr h="196743">
                <a:tc gridSpan="2">
                  <a:txBody>
                    <a:bodyPr/>
                    <a:lstStyle/>
                    <a:p>
                      <a:pPr marL="36830" marR="36830" lvl="0" indent="0" algn="ctr" defTabSz="685777" rtl="0" eaLnBrk="1" fontAlgn="auto" latinLnBrk="0" hangingPunct="1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dirty="0">
                          <a:solidFill>
                            <a:schemeClr val="bg2"/>
                          </a:solidFill>
                          <a:effectLst/>
                          <a:latin typeface="CiscoSansTT" panose="020B0503020201020303" pitchFamily="34" charset="0"/>
                          <a:ea typeface="Times New Roman" panose="02020603050405020304" pitchFamily="18" charset="0"/>
                          <a:cs typeface="CiscoSansTT" panose="020B0503020201020303" pitchFamily="34" charset="0"/>
                        </a:rPr>
                        <a:t>Module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6830" marR="36830" lvl="0" indent="0" algn="l" defTabSz="685777" rtl="0" eaLnBrk="1" fontAlgn="auto" latinLnBrk="0" hangingPunct="1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b="1" i="0" dirty="0">
                          <a:solidFill>
                            <a:schemeClr val="bg2"/>
                          </a:solidFill>
                          <a:effectLst/>
                          <a:latin typeface="CiscoSansTT" panose="020B0503020201020303" pitchFamily="34" charset="0"/>
                          <a:ea typeface="Times New Roman" panose="02020603050405020304" pitchFamily="18" charset="0"/>
                          <a:cs typeface="CiscoSansTT" panose="020B0503020201020303" pitchFamily="34" charset="0"/>
                        </a:rPr>
                        <a:t>Module Group Assessments</a:t>
                      </a:r>
                    </a:p>
                  </a:txBody>
                  <a:tcPr marL="0" marR="0" marT="0" marB="0" anchor="ctr"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3664692"/>
                  </a:ext>
                </a:extLst>
              </a:tr>
              <a:tr h="186035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1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Networking Today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marL="91440"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Basic Network Connectivity and Communications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3101307"/>
                  </a:ext>
                </a:extLst>
              </a:tr>
              <a:tr h="177717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2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Basic Switch and End Device Configuration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68204228"/>
                  </a:ext>
                </a:extLst>
              </a:tr>
              <a:tr h="184897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3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Protocol Models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39872796"/>
                  </a:ext>
                </a:extLst>
              </a:tr>
              <a:tr h="192076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4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Physical Layer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marL="91440"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Ethernet Concepts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0446268"/>
                  </a:ext>
                </a:extLst>
              </a:tr>
              <a:tr h="192479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5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Number Systems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512100"/>
                  </a:ext>
                </a:extLst>
              </a:tr>
              <a:tr h="94241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6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Data Link Layer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834933"/>
                  </a:ext>
                </a:extLst>
              </a:tr>
              <a:tr h="70424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7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Ethernet Switching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866834"/>
                  </a:ext>
                </a:extLst>
              </a:tr>
              <a:tr h="192479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8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Network Layer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marL="91440"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Communicating Between Networks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9784155"/>
                  </a:ext>
                </a:extLst>
              </a:tr>
              <a:tr h="71104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9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Address Resolution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205597"/>
                  </a:ext>
                </a:extLst>
              </a:tr>
              <a:tr h="101532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10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Basic Router Configuration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962794"/>
                  </a:ext>
                </a:extLst>
              </a:tr>
              <a:tr h="116461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11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IPv4 Addressing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marL="91440"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IP Addressing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90166950"/>
                  </a:ext>
                </a:extLst>
              </a:tr>
              <a:tr h="197978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12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IPv6 Addressing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8139048"/>
                  </a:ext>
                </a:extLst>
              </a:tr>
              <a:tr h="134890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13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ICMP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888409"/>
                  </a:ext>
                </a:extLst>
              </a:tr>
              <a:tr h="197978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14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Transport Layer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91440"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Network Application Communications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04593660"/>
                  </a:ext>
                </a:extLst>
              </a:tr>
              <a:tr h="97508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15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Application Layer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003500"/>
                  </a:ext>
                </a:extLst>
              </a:tr>
              <a:tr h="121753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16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Network Security Fundamentals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91440"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Building and Securing a Small Network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5091318"/>
                  </a:ext>
                </a:extLst>
              </a:tr>
              <a:tr h="197978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17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Build a Small Network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52630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F116ECAA-5756-B84C-8C9A-BF6F691F693E}"/>
              </a:ext>
            </a:extLst>
          </p:cNvPr>
          <p:cNvSpPr/>
          <p:nvPr/>
        </p:nvSpPr>
        <p:spPr>
          <a:xfrm>
            <a:off x="0" y="0"/>
            <a:ext cx="9143999" cy="100812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40BD52-70CE-3148-9945-ADB839DE1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245" y="324161"/>
            <a:ext cx="7250318" cy="6286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Accelerated Path to Job Readiness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64A28E6-B4AB-7849-AE9C-841401AC1207}"/>
              </a:ext>
            </a:extLst>
          </p:cNvPr>
          <p:cNvSpPr txBox="1"/>
          <p:nvPr/>
        </p:nvSpPr>
        <p:spPr>
          <a:xfrm>
            <a:off x="471795" y="1410727"/>
            <a:ext cx="15420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C2F47"/>
                </a:solidFill>
                <a:latin typeface="CiscoSansTT" panose="020B0503020201020303" pitchFamily="34" charset="0"/>
                <a:cs typeface="CiscoSansTT" panose="020B0503020201020303" pitchFamily="34" charset="0"/>
              </a:rPr>
              <a:t>Module</a:t>
            </a:r>
          </a:p>
          <a:p>
            <a:pPr algn="ctr"/>
            <a:r>
              <a:rPr lang="en-US" b="1" dirty="0">
                <a:solidFill>
                  <a:srgbClr val="0C2F47"/>
                </a:solidFill>
                <a:latin typeface="CiscoSansTT" panose="020B0503020201020303" pitchFamily="34" charset="0"/>
                <a:cs typeface="CiscoSansTT" panose="020B0503020201020303" pitchFamily="34" charset="0"/>
              </a:rPr>
              <a:t>Objectives</a:t>
            </a:r>
          </a:p>
          <a:p>
            <a:pPr algn="ctr"/>
            <a:endParaRPr lang="en-US" dirty="0">
              <a:solidFill>
                <a:srgbClr val="0C2F47"/>
              </a:solidFill>
              <a:latin typeface="CiscoSans Thin" panose="020B0203020201020303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rgbClr val="0C2F47"/>
                </a:solidFill>
                <a:latin typeface="CiscoSans Thin" panose="020B0203020201020303" pitchFamily="34" charset="0"/>
                <a:cs typeface="Arial" panose="020B0604020202020204" pitchFamily="34" charset="0"/>
              </a:rPr>
              <a:t>Introduction to Networks (ITN)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E323174-524F-B740-AB36-BBC63ECDE794}"/>
              </a:ext>
            </a:extLst>
          </p:cNvPr>
          <p:cNvGrpSpPr/>
          <p:nvPr/>
        </p:nvGrpSpPr>
        <p:grpSpPr>
          <a:xfrm>
            <a:off x="8230470" y="1143558"/>
            <a:ext cx="687899" cy="307346"/>
            <a:chOff x="7615076" y="3347288"/>
            <a:chExt cx="687899" cy="307346"/>
          </a:xfrm>
        </p:grpSpPr>
        <p:sp>
          <p:nvSpPr>
            <p:cNvPr id="21" name="Pentagon 20">
              <a:extLst>
                <a:ext uri="{FF2B5EF4-FFF2-40B4-BE49-F238E27FC236}">
                  <a16:creationId xmlns:a16="http://schemas.microsoft.com/office/drawing/2014/main" id="{549C8137-05F1-A341-9E01-60B9C0EF11C0}"/>
                </a:ext>
              </a:extLst>
            </p:cNvPr>
            <p:cNvSpPr/>
            <p:nvPr/>
          </p:nvSpPr>
          <p:spPr>
            <a:xfrm rot="10800000">
              <a:off x="7615076" y="3347288"/>
              <a:ext cx="687899" cy="307346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5A2C8F8-238B-4147-A9AE-D245494D4659}"/>
                </a:ext>
              </a:extLst>
            </p:cNvPr>
            <p:cNvSpPr txBox="1"/>
            <p:nvPr/>
          </p:nvSpPr>
          <p:spPr>
            <a:xfrm>
              <a:off x="7714764" y="3370535"/>
              <a:ext cx="58821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i="1" dirty="0">
                  <a:solidFill>
                    <a:schemeClr val="bg2"/>
                  </a:solidFill>
                  <a:latin typeface="CiscoSans Oblique" panose="020B0503020201020303" pitchFamily="34" charset="0"/>
                  <a:cs typeface="Arial" panose="020B0604020202020204" pitchFamily="34" charset="0"/>
                </a:rPr>
                <a:t>NEW!</a:t>
              </a:r>
              <a:endParaRPr lang="en-US" sz="1100" i="1" dirty="0">
                <a:solidFill>
                  <a:schemeClr val="bg2"/>
                </a:solidFill>
                <a:latin typeface="CiscoSans Oblique" panose="020B0503020201020303" pitchFamily="34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911B91B6-7C3B-D64F-9D18-36F3F5204E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60" y="172912"/>
            <a:ext cx="722945" cy="72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3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3DBCBAC5-3BCD-374D-981B-B68DD0B557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216087"/>
              </p:ext>
            </p:extLst>
          </p:nvPr>
        </p:nvGraphicFramePr>
        <p:xfrm>
          <a:off x="2514932" y="1205797"/>
          <a:ext cx="6303447" cy="3221772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022053">
                  <a:extLst>
                    <a:ext uri="{9D8B030D-6E8A-4147-A177-3AD203B41FA5}">
                      <a16:colId xmlns:a16="http://schemas.microsoft.com/office/drawing/2014/main" val="2533686745"/>
                    </a:ext>
                  </a:extLst>
                </a:gridCol>
                <a:gridCol w="2640697">
                  <a:extLst>
                    <a:ext uri="{9D8B030D-6E8A-4147-A177-3AD203B41FA5}">
                      <a16:colId xmlns:a16="http://schemas.microsoft.com/office/drawing/2014/main" val="2204606780"/>
                    </a:ext>
                  </a:extLst>
                </a:gridCol>
                <a:gridCol w="2640697">
                  <a:extLst>
                    <a:ext uri="{9D8B030D-6E8A-4147-A177-3AD203B41FA5}">
                      <a16:colId xmlns:a16="http://schemas.microsoft.com/office/drawing/2014/main" val="452484218"/>
                    </a:ext>
                  </a:extLst>
                </a:gridCol>
              </a:tblGrid>
              <a:tr h="196743">
                <a:tc gridSpan="2">
                  <a:txBody>
                    <a:bodyPr/>
                    <a:lstStyle/>
                    <a:p>
                      <a:pPr marL="36830" marR="36830" lvl="0" indent="0" algn="ctr" defTabSz="685777" rtl="0" eaLnBrk="1" fontAlgn="auto" latinLnBrk="0" hangingPunct="1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dirty="0">
                          <a:solidFill>
                            <a:schemeClr val="bg2"/>
                          </a:solidFill>
                          <a:effectLst/>
                          <a:latin typeface="CiscoSansTT" panose="020B0503020201020303" pitchFamily="34" charset="0"/>
                          <a:ea typeface="Times New Roman" panose="02020603050405020304" pitchFamily="18" charset="0"/>
                          <a:cs typeface="CiscoSansTT" panose="020B0503020201020303" pitchFamily="34" charset="0"/>
                        </a:rPr>
                        <a:t>Module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6830" marR="36830" lvl="0" indent="0" algn="l" defTabSz="685777" rtl="0" eaLnBrk="1" fontAlgn="auto" latinLnBrk="0" hangingPunct="1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830" marR="36830" lvl="0" indent="0" algn="ctr" defTabSz="685777" rtl="0" eaLnBrk="1" fontAlgn="auto" latinLnBrk="0" hangingPunct="1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dirty="0">
                          <a:solidFill>
                            <a:schemeClr val="bg2"/>
                          </a:solidFill>
                          <a:effectLst/>
                          <a:latin typeface="CiscoSansTT" panose="020B0503020201020303" pitchFamily="34" charset="0"/>
                          <a:ea typeface="Times New Roman" panose="02020603050405020304" pitchFamily="18" charset="0"/>
                          <a:cs typeface="CiscoSansTT" panose="020B0503020201020303" pitchFamily="34" charset="0"/>
                        </a:rPr>
                        <a:t>Module Group Assessments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3664692"/>
                  </a:ext>
                </a:extLst>
              </a:tr>
              <a:tr h="186035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1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Basic Device Configuration 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marL="91440"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Switching Concepts and VLANS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3101307"/>
                  </a:ext>
                </a:extLst>
              </a:tr>
              <a:tr h="177717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2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Switching Concepts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8204228"/>
                  </a:ext>
                </a:extLst>
              </a:tr>
              <a:tr h="184897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3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VLANs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39872796"/>
                  </a:ext>
                </a:extLst>
              </a:tr>
              <a:tr h="192076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4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Inter-VLAN Routing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0446268"/>
                  </a:ext>
                </a:extLst>
              </a:tr>
              <a:tr h="192479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5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STP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91440" marR="0" lvl="0" indent="0" algn="l" defTabSz="68576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Redundant Networks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1512100"/>
                  </a:ext>
                </a:extLst>
              </a:tr>
              <a:tr h="94241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6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Etherchannel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5834933"/>
                  </a:ext>
                </a:extLst>
              </a:tr>
              <a:tr h="70424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7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DHCPv4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marL="91440" marR="0" lvl="0" indent="0" algn="l" defTabSz="68576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Available and Reliable Networks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62866834"/>
                  </a:ext>
                </a:extLst>
              </a:tr>
              <a:tr h="192479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8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SLAAC and DHCPv6 Concepts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9784155"/>
                  </a:ext>
                </a:extLst>
              </a:tr>
              <a:tr h="71104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9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FHRP Concepts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9205597"/>
                  </a:ext>
                </a:extLst>
              </a:tr>
              <a:tr h="101532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10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LAN Security Concepts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marL="91440"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L2 Security and WLANs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0962794"/>
                  </a:ext>
                </a:extLst>
              </a:tr>
              <a:tr h="116461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11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Switch Security Configuration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90166950"/>
                  </a:ext>
                </a:extLst>
              </a:tr>
              <a:tr h="197978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12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WLAN Concepts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8139048"/>
                  </a:ext>
                </a:extLst>
              </a:tr>
              <a:tr h="134890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13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WLAN Configuration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2888409"/>
                  </a:ext>
                </a:extLst>
              </a:tr>
              <a:tr h="197978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14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Routing Concepts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marL="91440"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Routing Concepts and Configuration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04593660"/>
                  </a:ext>
                </a:extLst>
              </a:tr>
              <a:tr h="97508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15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IP Static Routing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84003500"/>
                  </a:ext>
                </a:extLst>
              </a:tr>
              <a:tr h="121753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16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Troubleshoot Static and Default Routes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5091318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514932" y="2162014"/>
            <a:ext cx="6303448" cy="371959"/>
          </a:xfrm>
          <a:prstGeom prst="rect">
            <a:avLst/>
          </a:prstGeom>
          <a:solidFill>
            <a:schemeClr val="bg1">
              <a:lumMod val="20000"/>
              <a:lumOff val="80000"/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AD5C52-A5A1-5644-902A-1BEC9CBB9BD5}"/>
              </a:ext>
            </a:extLst>
          </p:cNvPr>
          <p:cNvSpPr/>
          <p:nvPr/>
        </p:nvSpPr>
        <p:spPr>
          <a:xfrm>
            <a:off x="2514932" y="3091912"/>
            <a:ext cx="6303448" cy="762692"/>
          </a:xfrm>
          <a:prstGeom prst="rect">
            <a:avLst/>
          </a:prstGeom>
          <a:solidFill>
            <a:schemeClr val="bg1">
              <a:lumMod val="20000"/>
              <a:lumOff val="80000"/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16ECAA-5756-B84C-8C9A-BF6F691F693E}"/>
              </a:ext>
            </a:extLst>
          </p:cNvPr>
          <p:cNvSpPr/>
          <p:nvPr/>
        </p:nvSpPr>
        <p:spPr>
          <a:xfrm>
            <a:off x="0" y="0"/>
            <a:ext cx="9143999" cy="100812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40BD52-70CE-3148-9945-ADB839DE1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245" y="324161"/>
            <a:ext cx="7250318" cy="6286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Accelerated Path to Job Readiness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64A28E6-B4AB-7849-AE9C-841401AC1207}"/>
              </a:ext>
            </a:extLst>
          </p:cNvPr>
          <p:cNvSpPr txBox="1"/>
          <p:nvPr/>
        </p:nvSpPr>
        <p:spPr>
          <a:xfrm>
            <a:off x="471795" y="1410727"/>
            <a:ext cx="15420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C2F47"/>
                </a:solidFill>
                <a:latin typeface="CiscoSansTT" panose="020B0503020201020303" pitchFamily="34" charset="0"/>
                <a:cs typeface="CiscoSansTT" panose="020B0503020201020303" pitchFamily="34" charset="0"/>
              </a:rPr>
              <a:t>Module</a:t>
            </a:r>
          </a:p>
          <a:p>
            <a:pPr algn="ctr"/>
            <a:r>
              <a:rPr lang="en-US" b="1" dirty="0">
                <a:solidFill>
                  <a:srgbClr val="0C2F47"/>
                </a:solidFill>
                <a:latin typeface="CiscoSansTT" panose="020B0503020201020303" pitchFamily="34" charset="0"/>
                <a:cs typeface="CiscoSansTT" panose="020B0503020201020303" pitchFamily="34" charset="0"/>
              </a:rPr>
              <a:t>Objectives</a:t>
            </a:r>
          </a:p>
          <a:p>
            <a:pPr algn="ctr"/>
            <a:endParaRPr lang="en-US" dirty="0">
              <a:solidFill>
                <a:srgbClr val="0C2F47"/>
              </a:solidFill>
              <a:latin typeface="CiscoSans Thin" panose="020B0203020201020303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rgbClr val="0C2F47"/>
                </a:solidFill>
                <a:latin typeface="CiscoSans Thin" panose="020B0203020201020303" pitchFamily="34" charset="0"/>
                <a:cs typeface="Arial" panose="020B0604020202020204" pitchFamily="34" charset="0"/>
              </a:rPr>
              <a:t>Switching, Routing, and Wireless Essentials (SRWE)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4B1506-55AB-B043-A773-B0E38AA08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60" y="172912"/>
            <a:ext cx="722945" cy="72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98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25DCC62-68F1-EE47-81D2-878F9C9A1A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062831"/>
              </p:ext>
            </p:extLst>
          </p:nvPr>
        </p:nvGraphicFramePr>
        <p:xfrm>
          <a:off x="2514932" y="1205797"/>
          <a:ext cx="6303447" cy="2848674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022053">
                  <a:extLst>
                    <a:ext uri="{9D8B030D-6E8A-4147-A177-3AD203B41FA5}">
                      <a16:colId xmlns:a16="http://schemas.microsoft.com/office/drawing/2014/main" val="2533686745"/>
                    </a:ext>
                  </a:extLst>
                </a:gridCol>
                <a:gridCol w="2640697">
                  <a:extLst>
                    <a:ext uri="{9D8B030D-6E8A-4147-A177-3AD203B41FA5}">
                      <a16:colId xmlns:a16="http://schemas.microsoft.com/office/drawing/2014/main" val="2204606780"/>
                    </a:ext>
                  </a:extLst>
                </a:gridCol>
                <a:gridCol w="2640697">
                  <a:extLst>
                    <a:ext uri="{9D8B030D-6E8A-4147-A177-3AD203B41FA5}">
                      <a16:colId xmlns:a16="http://schemas.microsoft.com/office/drawing/2014/main" val="452484218"/>
                    </a:ext>
                  </a:extLst>
                </a:gridCol>
              </a:tblGrid>
              <a:tr h="196743">
                <a:tc gridSpan="2">
                  <a:txBody>
                    <a:bodyPr/>
                    <a:lstStyle/>
                    <a:p>
                      <a:pPr marL="36830" marR="36830" lvl="0" indent="0" algn="ctr" defTabSz="685777" rtl="0" eaLnBrk="1" fontAlgn="auto" latinLnBrk="0" hangingPunct="1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dirty="0">
                          <a:solidFill>
                            <a:schemeClr val="bg2"/>
                          </a:solidFill>
                          <a:effectLst/>
                          <a:latin typeface="CiscoSansTT" panose="020B0503020201020303" pitchFamily="34" charset="0"/>
                          <a:ea typeface="Times New Roman" panose="02020603050405020304" pitchFamily="18" charset="0"/>
                          <a:cs typeface="CiscoSansTT" panose="020B0503020201020303" pitchFamily="34" charset="0"/>
                        </a:rPr>
                        <a:t>Module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6830" marR="36830" lvl="0" indent="0" algn="l" defTabSz="685777" rtl="0" eaLnBrk="1" fontAlgn="auto" latinLnBrk="0" hangingPunct="1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830" marR="36830" lvl="0" indent="0" algn="ctr" defTabSz="685777" rtl="0" eaLnBrk="1" fontAlgn="auto" latinLnBrk="0" hangingPunct="1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dirty="0">
                          <a:solidFill>
                            <a:schemeClr val="bg2"/>
                          </a:solidFill>
                          <a:effectLst/>
                          <a:latin typeface="CiscoSansTT" panose="020B0503020201020303" pitchFamily="34" charset="0"/>
                          <a:ea typeface="Times New Roman" panose="02020603050405020304" pitchFamily="18" charset="0"/>
                          <a:cs typeface="CiscoSansTT" panose="020B0503020201020303" pitchFamily="34" charset="0"/>
                        </a:rPr>
                        <a:t>Module Group Assessments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3664692"/>
                  </a:ext>
                </a:extLst>
              </a:tr>
              <a:tr h="186035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1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Single-Area OSPFv2 Concepts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91440"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OSPF Concepts and Configuration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3101307"/>
                  </a:ext>
                </a:extLst>
              </a:tr>
              <a:tr h="177717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2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Single-Area OSPFv2 Configuration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iscoSansTT" panose="020B0503020201020303" pitchFamily="34" charset="0"/>
                        <a:cs typeface="CiscoSansTT" panose="020B0503020201020303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8204228"/>
                  </a:ext>
                </a:extLst>
              </a:tr>
              <a:tr h="184897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3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Network Security Concepts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marL="91440"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Network Security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39872796"/>
                  </a:ext>
                </a:extLst>
              </a:tr>
              <a:tr h="192076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4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ACLs Concepts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iscoSansTT" panose="020B0503020201020303" pitchFamily="34" charset="0"/>
                        <a:cs typeface="CiscoSansTT" panose="020B0503020201020303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0446268"/>
                  </a:ext>
                </a:extLst>
              </a:tr>
              <a:tr h="192479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5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ACLS for IPv4 Configuration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iscoSansTT" panose="020B0503020201020303" pitchFamily="34" charset="0"/>
                        <a:cs typeface="CiscoSansTT" panose="020B0503020201020303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1512100"/>
                  </a:ext>
                </a:extLst>
              </a:tr>
              <a:tr h="94241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6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NAT for IPv4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iscoSansTT" panose="020B0503020201020303" pitchFamily="34" charset="0"/>
                        <a:cs typeface="CiscoSansTT" panose="020B0503020201020303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5834933"/>
                  </a:ext>
                </a:extLst>
              </a:tr>
              <a:tr h="70424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7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WAN Concepts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91440"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WAN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62866834"/>
                  </a:ext>
                </a:extLst>
              </a:tr>
              <a:tr h="192479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8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VPN and IPsec Concepts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iscoSansTT" panose="020B0503020201020303" pitchFamily="34" charset="0"/>
                        <a:cs typeface="CiscoSansTT" panose="020B0503020201020303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9784155"/>
                  </a:ext>
                </a:extLst>
              </a:tr>
              <a:tr h="71104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9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QoS Concepts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marL="91440"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Optimize, Monitor, and Troubleshoot Networks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9205597"/>
                  </a:ext>
                </a:extLst>
              </a:tr>
              <a:tr h="101532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10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Network Management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iscoSansTT" panose="020B0503020201020303" pitchFamily="34" charset="0"/>
                        <a:cs typeface="CiscoSansTT" panose="020B0503020201020303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0962794"/>
                  </a:ext>
                </a:extLst>
              </a:tr>
              <a:tr h="116461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11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Network Design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iscoSansTT" panose="020B0503020201020303" pitchFamily="34" charset="0"/>
                        <a:cs typeface="CiscoSansTT" panose="020B0503020201020303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90166950"/>
                  </a:ext>
                </a:extLst>
              </a:tr>
              <a:tr h="197978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12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Network Troubleshooting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iscoSansTT" panose="020B0503020201020303" pitchFamily="34" charset="0"/>
                        <a:cs typeface="CiscoSansTT" panose="020B0503020201020303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8139048"/>
                  </a:ext>
                </a:extLst>
              </a:tr>
              <a:tr h="134890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13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Network Virtualization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91440"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Network Virtualization and Automation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2888409"/>
                  </a:ext>
                </a:extLst>
              </a:tr>
              <a:tr h="197978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14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Network Automation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iscoSansTT" panose="020B0503020201020303" pitchFamily="34" charset="0"/>
                        <a:cs typeface="CiscoSansTT" panose="020B0503020201020303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04593660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F116ECAA-5756-B84C-8C9A-BF6F691F693E}"/>
              </a:ext>
            </a:extLst>
          </p:cNvPr>
          <p:cNvSpPr/>
          <p:nvPr/>
        </p:nvSpPr>
        <p:spPr>
          <a:xfrm>
            <a:off x="0" y="0"/>
            <a:ext cx="9143999" cy="100812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40BD52-70CE-3148-9945-ADB839DE1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245" y="324161"/>
            <a:ext cx="7250318" cy="6286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Accelerated Path to Job Readiness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64A28E6-B4AB-7849-AE9C-841401AC1207}"/>
              </a:ext>
            </a:extLst>
          </p:cNvPr>
          <p:cNvSpPr txBox="1"/>
          <p:nvPr/>
        </p:nvSpPr>
        <p:spPr>
          <a:xfrm>
            <a:off x="471795" y="1410727"/>
            <a:ext cx="15420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C2F47"/>
                </a:solidFill>
                <a:latin typeface="CiscoSansTT" panose="020B0503020201020303" pitchFamily="34" charset="0"/>
                <a:cs typeface="CiscoSansTT" panose="020B0503020201020303" pitchFamily="34" charset="0"/>
              </a:rPr>
              <a:t>Module</a:t>
            </a:r>
          </a:p>
          <a:p>
            <a:pPr algn="ctr"/>
            <a:r>
              <a:rPr lang="en-US" b="1" dirty="0">
                <a:solidFill>
                  <a:srgbClr val="0C2F47"/>
                </a:solidFill>
                <a:latin typeface="CiscoSansTT" panose="020B0503020201020303" pitchFamily="34" charset="0"/>
                <a:cs typeface="CiscoSansTT" panose="020B0503020201020303" pitchFamily="34" charset="0"/>
              </a:rPr>
              <a:t>Objectives</a:t>
            </a:r>
          </a:p>
          <a:p>
            <a:pPr algn="ctr"/>
            <a:endParaRPr lang="en-US" dirty="0">
              <a:solidFill>
                <a:srgbClr val="0C2F47"/>
              </a:solidFill>
              <a:latin typeface="CiscoSans Thin" panose="020B0203020201020303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rgbClr val="0C2F47"/>
                </a:solidFill>
                <a:latin typeface="CiscoSans Thin" panose="020B0203020201020303" pitchFamily="34" charset="0"/>
                <a:cs typeface="Arial" panose="020B0604020202020204" pitchFamily="34" charset="0"/>
              </a:rPr>
              <a:t>Enterprise Networking, Security, and Automation (ENSA)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0BA070-AFA4-0546-A1D9-BF27D7F77C11}"/>
              </a:ext>
            </a:extLst>
          </p:cNvPr>
          <p:cNvSpPr/>
          <p:nvPr/>
        </p:nvSpPr>
        <p:spPr>
          <a:xfrm>
            <a:off x="2514932" y="1784167"/>
            <a:ext cx="6303448" cy="742057"/>
          </a:xfrm>
          <a:prstGeom prst="rect">
            <a:avLst/>
          </a:prstGeom>
          <a:solidFill>
            <a:schemeClr val="bg1">
              <a:lumMod val="20000"/>
              <a:lumOff val="80000"/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D86E4F-029E-AC4A-9DF8-AB97E2E666B6}"/>
              </a:ext>
            </a:extLst>
          </p:cNvPr>
          <p:cNvSpPr/>
          <p:nvPr/>
        </p:nvSpPr>
        <p:spPr>
          <a:xfrm>
            <a:off x="2514932" y="2913682"/>
            <a:ext cx="6303448" cy="751668"/>
          </a:xfrm>
          <a:prstGeom prst="rect">
            <a:avLst/>
          </a:prstGeom>
          <a:solidFill>
            <a:schemeClr val="bg1">
              <a:lumMod val="20000"/>
              <a:lumOff val="80000"/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401882-3F2B-F844-8221-3D3E208D6D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60" y="172912"/>
            <a:ext cx="722945" cy="72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7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16ECAA-5756-B84C-8C9A-BF6F691F693E}"/>
              </a:ext>
            </a:extLst>
          </p:cNvPr>
          <p:cNvSpPr/>
          <p:nvPr/>
        </p:nvSpPr>
        <p:spPr>
          <a:xfrm>
            <a:off x="0" y="0"/>
            <a:ext cx="9143999" cy="100812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40BD52-70CE-3148-9945-ADB839DE1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245" y="324161"/>
            <a:ext cx="7250318" cy="6286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Improved Outcomes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398E87-EBD6-C742-9912-66BD0568F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314" y="125865"/>
            <a:ext cx="751125" cy="756396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80823BF-3F75-4146-B70A-9FA1E98C7EE7}"/>
              </a:ext>
            </a:extLst>
          </p:cNvPr>
          <p:cNvSpPr txBox="1">
            <a:spLocks/>
          </p:cNvSpPr>
          <p:nvPr/>
        </p:nvSpPr>
        <p:spPr>
          <a:xfrm>
            <a:off x="246490" y="2118615"/>
            <a:ext cx="2295671" cy="2415330"/>
          </a:xfrm>
          <a:prstGeom prst="rect">
            <a:avLst/>
          </a:prstGeom>
        </p:spPr>
        <p:txBody>
          <a:bodyPr>
            <a:normAutofit/>
          </a:bodyPr>
          <a:lstStyle>
            <a:lvl1pPr marL="169859" indent="-169859" algn="l" defTabSz="684196" rtl="0" eaLnBrk="1" fontAlgn="base" hangingPunct="1">
              <a:lnSpc>
                <a:spcPct val="95000"/>
              </a:lnSpc>
              <a:spcBef>
                <a:spcPts val="1075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lang="en-US" sz="15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66" indent="-215894" algn="l" defTabSz="684196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789" indent="-169859" algn="l" defTabSz="684196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25" indent="-169859" algn="l" defTabSz="684196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61" indent="-169859" algn="l" defTabSz="684196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34" indent="-171441" algn="l" defTabSz="68576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21" indent="-171418" algn="l" defTabSz="68576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60" indent="0" algn="l" defTabSz="68576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81" indent="-171441" algn="l" defTabSz="6857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Complete a topic with self-assessment</a:t>
            </a:r>
          </a:p>
          <a:p>
            <a:r>
              <a:rPr lang="en-US" dirty="0"/>
              <a:t>Gives students the opportunity validate and retain critical knowledge</a:t>
            </a:r>
          </a:p>
          <a:p>
            <a:r>
              <a:rPr lang="en-US" dirty="0"/>
              <a:t>Use feedback as review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C2DB3CB-4940-CC43-9723-6BD8C7B9155D}"/>
              </a:ext>
            </a:extLst>
          </p:cNvPr>
          <p:cNvSpPr txBox="1">
            <a:spLocks/>
          </p:cNvSpPr>
          <p:nvPr/>
        </p:nvSpPr>
        <p:spPr bwMode="auto">
          <a:xfrm>
            <a:off x="249712" y="1126908"/>
            <a:ext cx="2637066" cy="99417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19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2800" b="0" i="0" u="none" kern="12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l" defTabSz="68419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68419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68419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68419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457189" algn="l" defTabSz="68419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378" algn="l" defTabSz="68419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566" algn="l" defTabSz="68419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754" algn="l" defTabSz="68419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0C2F47"/>
                </a:solidFill>
                <a:latin typeface="CiscoSansTT" panose="020B0503020201020303" pitchFamily="34" charset="0"/>
                <a:ea typeface="ＭＳ Ｐゴシック" charset="0"/>
                <a:cs typeface="CiscoSansTT" panose="020B0503020201020303" pitchFamily="34" charset="0"/>
              </a:rPr>
              <a:t>Check Your Understanding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D48A79-69AF-2349-9A91-08C033C5F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1859" y="1758966"/>
            <a:ext cx="3246102" cy="2871236"/>
          </a:xfrm>
          <a:prstGeom prst="rect">
            <a:avLst/>
          </a:prstGeom>
          <a:ln w="6350">
            <a:solidFill>
              <a:schemeClr val="tx1">
                <a:lumMod val="25000"/>
                <a:lumOff val="75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90C9B6-7C5F-2A43-B564-D1B45CFC42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3884" y="1133651"/>
            <a:ext cx="3955695" cy="3024045"/>
          </a:xfrm>
          <a:prstGeom prst="rect">
            <a:avLst/>
          </a:prstGeom>
          <a:ln w="6350">
            <a:solidFill>
              <a:schemeClr val="tx1">
                <a:lumMod val="25000"/>
                <a:lumOff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6521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89FB667-A91C-BC48-BEB8-FC2BEF8E9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926" y="1668843"/>
            <a:ext cx="2722515" cy="266088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F8A754B-974C-CD46-B28F-E46B027B6B17}"/>
              </a:ext>
            </a:extLst>
          </p:cNvPr>
          <p:cNvSpPr/>
          <p:nvPr/>
        </p:nvSpPr>
        <p:spPr>
          <a:xfrm>
            <a:off x="0" y="4571315"/>
            <a:ext cx="3572359" cy="56678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16ECAA-5756-B84C-8C9A-BF6F691F693E}"/>
              </a:ext>
            </a:extLst>
          </p:cNvPr>
          <p:cNvSpPr/>
          <p:nvPr/>
        </p:nvSpPr>
        <p:spPr>
          <a:xfrm>
            <a:off x="0" y="0"/>
            <a:ext cx="9143999" cy="100812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40BD52-70CE-3148-9945-ADB839DE1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245" y="324161"/>
            <a:ext cx="7250318" cy="6286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Improved Outcomes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398E87-EBD6-C742-9912-66BD0568FC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314" y="125865"/>
            <a:ext cx="751125" cy="756396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E8E658D-E988-6F47-8541-3E1973E3FB89}"/>
              </a:ext>
            </a:extLst>
          </p:cNvPr>
          <p:cNvSpPr txBox="1">
            <a:spLocks/>
          </p:cNvSpPr>
          <p:nvPr/>
        </p:nvSpPr>
        <p:spPr>
          <a:xfrm>
            <a:off x="219071" y="1680754"/>
            <a:ext cx="3238004" cy="3057389"/>
          </a:xfrm>
          <a:prstGeom prst="rect">
            <a:avLst/>
          </a:prstGeom>
        </p:spPr>
        <p:txBody>
          <a:bodyPr/>
          <a:lstStyle>
            <a:lvl1pPr marL="169859" indent="-169859" algn="l" defTabSz="684196" rtl="0" eaLnBrk="1" fontAlgn="base" hangingPunct="1">
              <a:lnSpc>
                <a:spcPct val="95000"/>
              </a:lnSpc>
              <a:spcBef>
                <a:spcPts val="1075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lang="en-US" sz="15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66" indent="-215894" algn="l" defTabSz="684196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789" indent="-169859" algn="l" defTabSz="684196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25" indent="-169859" algn="l" defTabSz="684196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61" indent="-169859" algn="l" defTabSz="684196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34" indent="-171441" algn="l" defTabSz="68576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21" indent="-171418" algn="l" defTabSz="68576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60" indent="0" algn="l" defTabSz="68576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81" indent="-171441" algn="l" defTabSz="6857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0C2F47"/>
                </a:solidFill>
                <a:latin typeface="CiscoSans Thin" panose="020B0203020201020303" pitchFamily="34" charset="0"/>
              </a:rPr>
              <a:t>Exams are dynamically generated from pool of questions, maintaining exam integrity and validity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0C2F47"/>
                </a:solidFill>
                <a:latin typeface="CiscoSans Thin" panose="020B0203020201020303" pitchFamily="34" charset="0"/>
              </a:rPr>
              <a:t>Available for Module Group exams and Final course exam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0C2F47"/>
                </a:solidFill>
                <a:latin typeface="CiscoSans Thin" panose="020B0203020201020303" pitchFamily="34" charset="0"/>
              </a:rPr>
              <a:t>Form and Section Details indicate total items available and selected from the pool for students.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0C2F47"/>
                </a:solidFill>
                <a:latin typeface="CiscoSans Thin" panose="020B0203020201020303" pitchFamily="34" charset="0"/>
              </a:rPr>
              <a:t>Module Group exam items, delivered or not, are available for preview with the assessment viewer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44D37D-CB0D-BD4F-A907-6E731FAAC8BF}"/>
              </a:ext>
            </a:extLst>
          </p:cNvPr>
          <p:cNvSpPr txBox="1"/>
          <p:nvPr/>
        </p:nvSpPr>
        <p:spPr>
          <a:xfrm>
            <a:off x="219071" y="1140811"/>
            <a:ext cx="7164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C2F47"/>
                </a:solidFill>
                <a:latin typeface="CiscoSansTT" panose="020B0503020201020303" pitchFamily="34" charset="0"/>
                <a:cs typeface="CiscoSansTT" panose="020B0503020201020303" pitchFamily="34" charset="0"/>
              </a:rPr>
              <a:t>Dynamic Forms - Administer unique exams to each of your students</a:t>
            </a:r>
            <a:endParaRPr lang="en-US" sz="1600" dirty="0">
              <a:latin typeface="+mn-lt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9EB1AF6-1AB1-5444-AB31-DD1728268495}"/>
              </a:ext>
            </a:extLst>
          </p:cNvPr>
          <p:cNvCxnSpPr>
            <a:cxnSpLocks/>
          </p:cNvCxnSpPr>
          <p:nvPr/>
        </p:nvCxnSpPr>
        <p:spPr>
          <a:xfrm>
            <a:off x="4191000" y="2131958"/>
            <a:ext cx="2214895" cy="14688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2F42691-B762-BC4B-9205-40FF63FDEA49}"/>
              </a:ext>
            </a:extLst>
          </p:cNvPr>
          <p:cNvCxnSpPr>
            <a:cxnSpLocks/>
          </p:cNvCxnSpPr>
          <p:nvPr/>
        </p:nvCxnSpPr>
        <p:spPr>
          <a:xfrm flipV="1">
            <a:off x="4344136" y="1942479"/>
            <a:ext cx="2061759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B830E977-B53A-B749-8D46-E547C15F73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5893" y="1880383"/>
            <a:ext cx="2518969" cy="1544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1B7D2AC-B7CE-074D-A3DF-BB5E2F08D8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5894" y="3615566"/>
            <a:ext cx="2518969" cy="116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9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E87334D-BCD8-9B44-A83B-1F78AF9A4BDD}"/>
              </a:ext>
            </a:extLst>
          </p:cNvPr>
          <p:cNvSpPr/>
          <p:nvPr/>
        </p:nvSpPr>
        <p:spPr>
          <a:xfrm>
            <a:off x="19022" y="4580412"/>
            <a:ext cx="3397894" cy="55660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16ECAA-5756-B84C-8C9A-BF6F691F693E}"/>
              </a:ext>
            </a:extLst>
          </p:cNvPr>
          <p:cNvSpPr/>
          <p:nvPr/>
        </p:nvSpPr>
        <p:spPr>
          <a:xfrm>
            <a:off x="-1" y="9059"/>
            <a:ext cx="9143999" cy="100812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40BD52-70CE-3148-9945-ADB839DE1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245" y="324161"/>
            <a:ext cx="7250318" cy="6286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Improved Outcomes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398E87-EBD6-C742-9912-66BD0568F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314" y="125865"/>
            <a:ext cx="751125" cy="7563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A35DA9A-6C56-40BA-BBDF-878105C9E606}"/>
              </a:ext>
            </a:extLst>
          </p:cNvPr>
          <p:cNvSpPr txBox="1"/>
          <p:nvPr/>
        </p:nvSpPr>
        <p:spPr>
          <a:xfrm>
            <a:off x="226978" y="1069758"/>
            <a:ext cx="8690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iscoSansTT" panose="020B0503020201020303" pitchFamily="34" charset="0"/>
                <a:cs typeface="CiscoSansTT" panose="020B0503020201020303" pitchFamily="34" charset="0"/>
              </a:rPr>
              <a:t>Secured Activation increases final exam security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F6F17F-7E71-5246-A962-3E7B27C18F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188"/>
          <a:stretch/>
        </p:blipFill>
        <p:spPr>
          <a:xfrm>
            <a:off x="571314" y="3172828"/>
            <a:ext cx="4184818" cy="1818183"/>
          </a:xfrm>
          <a:prstGeom prst="rect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C485F5-AC3D-A242-A106-95AC6516D48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022"/>
          <a:stretch/>
        </p:blipFill>
        <p:spPr>
          <a:xfrm>
            <a:off x="5276810" y="1537922"/>
            <a:ext cx="3614625" cy="3453089"/>
          </a:xfrm>
          <a:prstGeom prst="rect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3DBD548-455E-7D49-BB51-9A74BBF89138}"/>
              </a:ext>
            </a:extLst>
          </p:cNvPr>
          <p:cNvSpPr txBox="1">
            <a:spLocks/>
          </p:cNvSpPr>
          <p:nvPr/>
        </p:nvSpPr>
        <p:spPr>
          <a:xfrm>
            <a:off x="291260" y="1664396"/>
            <a:ext cx="5026696" cy="3103645"/>
          </a:xfrm>
          <a:prstGeom prst="rect">
            <a:avLst/>
          </a:prstGeom>
        </p:spPr>
        <p:txBody>
          <a:bodyPr/>
          <a:lstStyle>
            <a:lvl1pPr marL="169859" indent="-169859" algn="l" defTabSz="684196" rtl="0" eaLnBrk="1" fontAlgn="base" hangingPunct="1">
              <a:lnSpc>
                <a:spcPct val="95000"/>
              </a:lnSpc>
              <a:spcBef>
                <a:spcPts val="1075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lang="en-US" sz="15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66" indent="-215894" algn="l" defTabSz="684196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789" indent="-169859" algn="l" defTabSz="684196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25" indent="-169859" algn="l" defTabSz="684196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61" indent="-169859" algn="l" defTabSz="684196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34" indent="-171441" algn="l" defTabSz="68576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21" indent="-171418" algn="l" defTabSz="68576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60" indent="0" algn="l" defTabSz="68576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81" indent="-171441" algn="l" defTabSz="6857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b="1" dirty="0">
                <a:solidFill>
                  <a:srgbClr val="0C2F47"/>
                </a:solidFill>
                <a:latin typeface="CiscoSansTT" panose="020B0503020201020303" pitchFamily="34" charset="0"/>
                <a:cs typeface="CiscoSansTT" panose="020B0503020201020303" pitchFamily="34" charset="0"/>
              </a:rPr>
              <a:t>New Assessment Launcher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solidFill>
                  <a:srgbClr val="0C2F47"/>
                </a:solidFill>
                <a:latin typeface="CiscoSans Thin" panose="020B0203020201020303" pitchFamily="34" charset="0"/>
              </a:rPr>
              <a:t>Final exams remain secure until administered by instructor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solidFill>
                  <a:srgbClr val="0C2F47"/>
                </a:solidFill>
                <a:latin typeface="CiscoSans Thin" panose="020B0203020201020303" pitchFamily="34" charset="0"/>
              </a:rPr>
              <a:t>Replaces the Assessment Viewer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solidFill>
                  <a:srgbClr val="0C2F47"/>
                </a:solidFill>
                <a:latin typeface="CiscoSans Thin" panose="020B0203020201020303" pitchFamily="34" charset="0"/>
              </a:rPr>
              <a:t>For security &amp; integrity, questions are not visible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1817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16ECAA-5756-B84C-8C9A-BF6F691F693E}"/>
              </a:ext>
            </a:extLst>
          </p:cNvPr>
          <p:cNvSpPr/>
          <p:nvPr/>
        </p:nvSpPr>
        <p:spPr>
          <a:xfrm>
            <a:off x="-1" y="433"/>
            <a:ext cx="9143999" cy="100812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40BD52-70CE-3148-9945-ADB839DE1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245" y="324161"/>
            <a:ext cx="7250318" cy="6286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Improved Outcomes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398E87-EBD6-C742-9912-66BD0568F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314" y="125865"/>
            <a:ext cx="751125" cy="756396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E8E658D-E988-6F47-8541-3E1973E3FB89}"/>
              </a:ext>
            </a:extLst>
          </p:cNvPr>
          <p:cNvSpPr txBox="1">
            <a:spLocks/>
          </p:cNvSpPr>
          <p:nvPr/>
        </p:nvSpPr>
        <p:spPr>
          <a:xfrm>
            <a:off x="291260" y="1689519"/>
            <a:ext cx="3814866" cy="2750181"/>
          </a:xfrm>
          <a:prstGeom prst="rect">
            <a:avLst/>
          </a:prstGeom>
        </p:spPr>
        <p:txBody>
          <a:bodyPr/>
          <a:lstStyle>
            <a:lvl1pPr marL="169859" indent="-169859" algn="l" defTabSz="684196" rtl="0" eaLnBrk="1" fontAlgn="base" hangingPunct="1">
              <a:lnSpc>
                <a:spcPct val="95000"/>
              </a:lnSpc>
              <a:spcBef>
                <a:spcPts val="1075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lang="en-US" sz="15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66" indent="-215894" algn="l" defTabSz="684196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789" indent="-169859" algn="l" defTabSz="684196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25" indent="-169859" algn="l" defTabSz="684196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61" indent="-169859" algn="l" defTabSz="684196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34" indent="-171441" algn="l" defTabSz="68576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21" indent="-171418" algn="l" defTabSz="68576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60" indent="0" algn="l" defTabSz="68576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81" indent="-171441" algn="l" defTabSz="6857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1400" b="1" dirty="0">
                <a:solidFill>
                  <a:srgbClr val="0C2F47"/>
                </a:solidFill>
                <a:latin typeface="CiscoSansTT" panose="020B0503020201020303" pitchFamily="34" charset="0"/>
                <a:cs typeface="CiscoSansTT" panose="020B0503020201020303" pitchFamily="34" charset="0"/>
              </a:rPr>
              <a:t>Domain Level Reporting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0C2F47"/>
                </a:solidFill>
                <a:latin typeface="CiscoSans Thin" panose="020B0203020201020303" pitchFamily="34" charset="0"/>
              </a:rPr>
              <a:t>New Class Performance Summary report for instructors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0C2F47"/>
                </a:solidFill>
                <a:latin typeface="CiscoSans Thin" panose="020B0203020201020303" pitchFamily="34" charset="0"/>
              </a:rPr>
              <a:t>Replaces the Student Performance Summary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0C2F47"/>
                </a:solidFill>
                <a:latin typeface="CiscoSans Thin" panose="020B0203020201020303" pitchFamily="34" charset="0"/>
              </a:rPr>
              <a:t>See how your students are performing in each domain based on objectives of the modules and course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35DA9A-6C56-40BA-BBDF-878105C9E606}"/>
              </a:ext>
            </a:extLst>
          </p:cNvPr>
          <p:cNvSpPr txBox="1"/>
          <p:nvPr/>
        </p:nvSpPr>
        <p:spPr>
          <a:xfrm>
            <a:off x="226978" y="1126872"/>
            <a:ext cx="8690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iscoSansTT" panose="020B0503020201020303" pitchFamily="34" charset="0"/>
                <a:cs typeface="CiscoSansTT" panose="020B0503020201020303" pitchFamily="34" charset="0"/>
              </a:rPr>
              <a:t>Secured Activation provides useful insights on class performance</a:t>
            </a:r>
          </a:p>
        </p:txBody>
      </p:sp>
      <p:pic>
        <p:nvPicPr>
          <p:cNvPr id="10" name="Picture 1" descr="cid:image001.png@01D5A915.0F78CCC0">
            <a:extLst>
              <a:ext uri="{FF2B5EF4-FFF2-40B4-BE49-F238E27FC236}">
                <a16:creationId xmlns:a16="http://schemas.microsoft.com/office/drawing/2014/main" id="{B813C726-E0D2-F048-B1B0-C61FEE6B0C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8"/>
          <a:stretch>
            <a:fillRect/>
          </a:stretch>
        </p:blipFill>
        <p:spPr bwMode="auto">
          <a:xfrm>
            <a:off x="4128797" y="1526380"/>
            <a:ext cx="4575606" cy="352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02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464" y="1833018"/>
            <a:ext cx="2931111" cy="1456823"/>
          </a:xfrm>
        </p:spPr>
        <p:txBody>
          <a:bodyPr/>
          <a:lstStyle/>
          <a:p>
            <a:r>
              <a:rPr lang="en-US" dirty="0"/>
              <a:t>CCNA </a:t>
            </a:r>
            <a:br>
              <a:rPr lang="en-US" dirty="0"/>
            </a:br>
            <a:r>
              <a:rPr lang="en-US" dirty="0"/>
              <a:t>Version 7.0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825085" y="1164112"/>
            <a:ext cx="3958987" cy="2853413"/>
          </a:xfrm>
        </p:spPr>
        <p:txBody>
          <a:bodyPr/>
          <a:lstStyle/>
          <a:p>
            <a:pPr marL="115888" indent="-115888"/>
            <a:r>
              <a:rPr lang="en-US" sz="2000" dirty="0">
                <a:latin typeface="CiscoSans Thin" panose="020B0203020201020303" pitchFamily="34" charset="0"/>
              </a:rPr>
              <a:t>Enhanced Course Design</a:t>
            </a:r>
          </a:p>
          <a:p>
            <a:pPr marL="115888" indent="-115888"/>
            <a:r>
              <a:rPr lang="en-US" sz="2000" dirty="0">
                <a:latin typeface="CiscoSans Thin" panose="020B0203020201020303" pitchFamily="34" charset="0"/>
              </a:rPr>
              <a:t>Accelerate Path to Job Readiness</a:t>
            </a:r>
          </a:p>
          <a:p>
            <a:pPr marL="115888" indent="-115888"/>
            <a:r>
              <a:rPr lang="en-US" sz="2000" dirty="0">
                <a:latin typeface="CiscoSans Thin" panose="020B0203020201020303" pitchFamily="34" charset="0"/>
              </a:rPr>
              <a:t>Improved Outcomes</a:t>
            </a:r>
          </a:p>
          <a:p>
            <a:pPr marL="115888" indent="-115888"/>
            <a:r>
              <a:rPr lang="en-US" sz="2000" dirty="0">
                <a:latin typeface="CiscoSans Thin" panose="020B0203020201020303" pitchFamily="34" charset="0"/>
              </a:rPr>
              <a:t>Lab Equipment</a:t>
            </a:r>
          </a:p>
          <a:p>
            <a:pPr marL="115888" indent="-115888"/>
            <a:r>
              <a:rPr lang="en-US" sz="2000" dirty="0">
                <a:latin typeface="CiscoSans Thin" panose="020B0203020201020303" pitchFamily="34" charset="0"/>
              </a:rPr>
              <a:t>Logistics and Timing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881865-7B2E-804A-9A99-B50D8ACC93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49" y="1958899"/>
            <a:ext cx="1205062" cy="120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85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821A27B-E8C8-F74D-ADB3-FEB29CD1910C}"/>
              </a:ext>
            </a:extLst>
          </p:cNvPr>
          <p:cNvSpPr/>
          <p:nvPr/>
        </p:nvSpPr>
        <p:spPr>
          <a:xfrm>
            <a:off x="4830138" y="1640643"/>
            <a:ext cx="3980647" cy="30944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058988D-3690-3A48-8843-9FD005E9F0CF}"/>
              </a:ext>
            </a:extLst>
          </p:cNvPr>
          <p:cNvSpPr/>
          <p:nvPr/>
        </p:nvSpPr>
        <p:spPr>
          <a:xfrm>
            <a:off x="433953" y="1640643"/>
            <a:ext cx="3766088" cy="32333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745782-5B9A-ED4C-A0A5-51CD8A3B1970}"/>
              </a:ext>
            </a:extLst>
          </p:cNvPr>
          <p:cNvSpPr/>
          <p:nvPr/>
        </p:nvSpPr>
        <p:spPr>
          <a:xfrm>
            <a:off x="19022" y="4580412"/>
            <a:ext cx="3397894" cy="55660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16ECAA-5756-B84C-8C9A-BF6F691F693E}"/>
              </a:ext>
            </a:extLst>
          </p:cNvPr>
          <p:cNvSpPr/>
          <p:nvPr/>
        </p:nvSpPr>
        <p:spPr>
          <a:xfrm>
            <a:off x="1" y="0"/>
            <a:ext cx="9143999" cy="100812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40BD52-70CE-3148-9945-ADB839DE1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245" y="324161"/>
            <a:ext cx="7250318" cy="6286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Improved Outcomes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398E87-EBD6-C742-9912-66BD0568F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8" t="30891" r="66126" b="11664"/>
          <a:stretch/>
        </p:blipFill>
        <p:spPr>
          <a:xfrm>
            <a:off x="571315" y="125865"/>
            <a:ext cx="751125" cy="756396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E8E658D-E988-6F47-8541-3E1973E3FB89}"/>
              </a:ext>
            </a:extLst>
          </p:cNvPr>
          <p:cNvSpPr txBox="1">
            <a:spLocks/>
          </p:cNvSpPr>
          <p:nvPr/>
        </p:nvSpPr>
        <p:spPr>
          <a:xfrm>
            <a:off x="379706" y="1936158"/>
            <a:ext cx="3618855" cy="1940924"/>
          </a:xfrm>
          <a:prstGeom prst="rect">
            <a:avLst/>
          </a:prstGeom>
        </p:spPr>
        <p:txBody>
          <a:bodyPr/>
          <a:lstStyle>
            <a:lvl1pPr marL="169859" indent="-169859" algn="l" defTabSz="684196" rtl="0" eaLnBrk="1" fontAlgn="base" hangingPunct="1">
              <a:lnSpc>
                <a:spcPct val="95000"/>
              </a:lnSpc>
              <a:spcBef>
                <a:spcPts val="1075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lang="en-US" sz="15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66" indent="-215894" algn="l" defTabSz="684196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789" indent="-169859" algn="l" defTabSz="684196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25" indent="-169859" algn="l" defTabSz="684196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61" indent="-169859" algn="l" defTabSz="684196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34" indent="-171441" algn="l" defTabSz="68576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21" indent="-171418" algn="l" defTabSz="68576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60" indent="0" algn="l" defTabSz="68576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81" indent="-171441" algn="l" defTabSz="6857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200" b="1" dirty="0">
                <a:solidFill>
                  <a:srgbClr val="0C2F47"/>
                </a:solidFill>
                <a:latin typeface="CiscoSans Thin" panose="020B0203020201020303" pitchFamily="34" charset="0"/>
              </a:rPr>
              <a:t>Check Your Understanding</a:t>
            </a:r>
            <a:endParaRPr lang="en-US" sz="1200" dirty="0">
              <a:solidFill>
                <a:srgbClr val="0C2F47"/>
              </a:solidFill>
              <a:latin typeface="CiscoSans Thin" panose="020B0203020201020303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100" dirty="0">
                <a:solidFill>
                  <a:srgbClr val="0C2F47"/>
                </a:solidFill>
                <a:latin typeface="CiscoSans Thin" panose="020B0203020201020303" pitchFamily="34" charset="0"/>
              </a:rPr>
              <a:t>Multiple per module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100" dirty="0">
                <a:solidFill>
                  <a:srgbClr val="0C2F47"/>
                </a:solidFill>
                <a:latin typeface="CiscoSans Thin" panose="020B0203020201020303" pitchFamily="34" charset="0"/>
              </a:rPr>
              <a:t>Correct/incorrect scoring and ‘show me’ option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  <a:buNone/>
            </a:pPr>
            <a:r>
              <a:rPr lang="en-US" sz="1200" b="1" dirty="0">
                <a:solidFill>
                  <a:srgbClr val="0C2F47"/>
                </a:solidFill>
                <a:latin typeface="CiscoSans Thin" panose="020B0203020201020303" pitchFamily="34" charset="0"/>
              </a:rPr>
              <a:t>Module Quizzes</a:t>
            </a:r>
            <a:endParaRPr lang="en-US" sz="1200" dirty="0">
              <a:solidFill>
                <a:srgbClr val="0C2F47"/>
              </a:solidFill>
              <a:latin typeface="CiscoSans Thin" panose="020B0203020201020303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100" dirty="0">
                <a:solidFill>
                  <a:srgbClr val="0C2F47"/>
                </a:solidFill>
                <a:latin typeface="CiscoSans Thin" panose="020B0203020201020303" pitchFamily="34" charset="0"/>
              </a:rPr>
              <a:t>1 per module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100" dirty="0">
                <a:solidFill>
                  <a:srgbClr val="0C2F47"/>
                </a:solidFill>
                <a:latin typeface="CiscoSans Thin" panose="020B0203020201020303" pitchFamily="34" charset="0"/>
              </a:rPr>
              <a:t>Correct/incorrect scoring and ‘show me’ option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9DCBF3-6BCF-884B-85F4-BB1882A0D096}"/>
              </a:ext>
            </a:extLst>
          </p:cNvPr>
          <p:cNvSpPr txBox="1"/>
          <p:nvPr/>
        </p:nvSpPr>
        <p:spPr>
          <a:xfrm>
            <a:off x="180956" y="1118559"/>
            <a:ext cx="8800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C2F47"/>
                </a:solidFill>
                <a:latin typeface="CiscoSansTT" panose="020B0503020201020303" pitchFamily="34" charset="0"/>
                <a:cs typeface="CiscoSansTT" panose="020B0503020201020303" pitchFamily="34" charset="0"/>
              </a:rPr>
              <a:t>Formative and Summative Assessments guide learning at strategic points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E5F159-B9AF-2D4A-9249-7654EFE704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30" t="4613" r="25431" b="39062"/>
          <a:stretch/>
        </p:blipFill>
        <p:spPr>
          <a:xfrm>
            <a:off x="734350" y="3582383"/>
            <a:ext cx="2994810" cy="1467696"/>
          </a:xfrm>
          <a:prstGeom prst="rect">
            <a:avLst/>
          </a:prstGeom>
          <a:ln>
            <a:solidFill>
              <a:schemeClr val="bg2">
                <a:lumMod val="85000"/>
              </a:schemeClr>
            </a:solidFill>
          </a:ln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D2358292-155D-2A44-944F-28BB053A3964}"/>
              </a:ext>
            </a:extLst>
          </p:cNvPr>
          <p:cNvSpPr txBox="1">
            <a:spLocks/>
          </p:cNvSpPr>
          <p:nvPr/>
        </p:nvSpPr>
        <p:spPr>
          <a:xfrm>
            <a:off x="4744899" y="2010472"/>
            <a:ext cx="4135630" cy="1189927"/>
          </a:xfrm>
          <a:prstGeom prst="rect">
            <a:avLst/>
          </a:prstGeom>
        </p:spPr>
        <p:txBody>
          <a:bodyPr numCol="2"/>
          <a:lstStyle>
            <a:lvl1pPr marL="169859" indent="-169859" algn="l" defTabSz="684196" rtl="0" eaLnBrk="1" fontAlgn="base" hangingPunct="1">
              <a:lnSpc>
                <a:spcPct val="95000"/>
              </a:lnSpc>
              <a:spcBef>
                <a:spcPts val="1075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lang="en-US" sz="15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66" indent="-215894" algn="l" defTabSz="684196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789" indent="-169859" algn="l" defTabSz="684196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25" indent="-169859" algn="l" defTabSz="684196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61" indent="-169859" algn="l" defTabSz="684196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34" indent="-171441" algn="l" defTabSz="68576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21" indent="-171418" algn="l" defTabSz="68576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60" indent="0" algn="l" defTabSz="68576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81" indent="-171441" algn="l" defTabSz="6857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200" b="1" dirty="0">
                <a:solidFill>
                  <a:srgbClr val="0C2F47"/>
                </a:solidFill>
                <a:latin typeface="CiscoSans Thin" panose="020B0203020201020303" pitchFamily="34" charset="0"/>
              </a:rPr>
              <a:t>Module Group Exams</a:t>
            </a:r>
            <a:endParaRPr lang="en-US" sz="1200" dirty="0">
              <a:solidFill>
                <a:srgbClr val="0C2F47"/>
              </a:solidFill>
              <a:latin typeface="CiscoSans Thin" panose="020B0203020201020303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100" dirty="0">
                <a:solidFill>
                  <a:srgbClr val="0C2F47"/>
                </a:solidFill>
                <a:latin typeface="CiscoSans Thin" panose="020B0203020201020303" pitchFamily="34" charset="0"/>
              </a:rPr>
              <a:t>Multiple per course 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  <a:buNone/>
            </a:pPr>
            <a:r>
              <a:rPr lang="en-US" sz="1300" b="1" dirty="0">
                <a:solidFill>
                  <a:srgbClr val="0C2F47"/>
                </a:solidFill>
                <a:latin typeface="CiscoSans Thin" panose="020B0203020201020303" pitchFamily="34" charset="0"/>
              </a:rPr>
              <a:t>Final Exams</a:t>
            </a:r>
            <a:endParaRPr lang="en-US" sz="1300" dirty="0">
              <a:solidFill>
                <a:srgbClr val="0C2F47"/>
              </a:solidFill>
              <a:latin typeface="CiscoSans Thin" panose="020B0203020201020303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100" dirty="0">
                <a:solidFill>
                  <a:srgbClr val="0C2F47"/>
                </a:solidFill>
                <a:latin typeface="CiscoSans Thin" panose="020B0203020201020303" pitchFamily="34" charset="0"/>
              </a:rPr>
              <a:t>1 per course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200" b="1" dirty="0">
                <a:solidFill>
                  <a:srgbClr val="0C2F47"/>
                </a:solidFill>
                <a:latin typeface="CiscoSans Thin" panose="020B0203020201020303" pitchFamily="34" charset="0"/>
              </a:rPr>
              <a:t>Certification Practice Exams</a:t>
            </a:r>
            <a:endParaRPr lang="en-US" sz="1200" dirty="0">
              <a:latin typeface="CiscoSans Thin" panose="020B0203020201020303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100" dirty="0">
                <a:latin typeface="CiscoSans Thin" panose="020B0203020201020303" pitchFamily="34" charset="0"/>
              </a:rPr>
              <a:t>1 for ENSA course</a:t>
            </a:r>
            <a:endParaRPr lang="en-US" sz="1100" strike="sngStrike" dirty="0">
              <a:solidFill>
                <a:srgbClr val="0C2F47"/>
              </a:solidFill>
              <a:latin typeface="CiscoSans Thin" panose="020B02030202010203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10248F-D6A9-F545-B7FB-5FD773A688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9448" y="3373813"/>
            <a:ext cx="3517045" cy="161304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391C900-55D3-D749-A0E0-82FA22A5A42E}"/>
              </a:ext>
            </a:extLst>
          </p:cNvPr>
          <p:cNvSpPr txBox="1"/>
          <p:nvPr/>
        </p:nvSpPr>
        <p:spPr>
          <a:xfrm>
            <a:off x="1397127" y="1642315"/>
            <a:ext cx="167225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  <a:latin typeface="+mj-lt"/>
                <a:cs typeface="CiscoSansTT" panose="020B0503020201020303" pitchFamily="34" charset="0"/>
              </a:rPr>
              <a:t>Self-Assessments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D659BD-67C4-384B-8A78-B84690F710E7}"/>
              </a:ext>
            </a:extLst>
          </p:cNvPr>
          <p:cNvSpPr txBox="1"/>
          <p:nvPr/>
        </p:nvSpPr>
        <p:spPr>
          <a:xfrm>
            <a:off x="5793044" y="1640643"/>
            <a:ext cx="203934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  <a:latin typeface="+mj-lt"/>
                <a:cs typeface="CiscoSansTT" panose="020B0503020201020303" pitchFamily="34" charset="0"/>
              </a:rPr>
              <a:t>Launched by Instructor</a:t>
            </a:r>
          </a:p>
        </p:txBody>
      </p:sp>
    </p:spTree>
    <p:extLst>
      <p:ext uri="{BB962C8B-B14F-4D97-AF65-F5344CB8AC3E}">
        <p14:creationId xmlns:p14="http://schemas.microsoft.com/office/powerpoint/2010/main" val="124729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9CD66E-4E30-214C-8EF6-6719D7D0E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883" y="2197936"/>
            <a:ext cx="1733054" cy="1733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Lab Equipment</a:t>
            </a:r>
          </a:p>
        </p:txBody>
      </p:sp>
    </p:spTree>
    <p:extLst>
      <p:ext uri="{BB962C8B-B14F-4D97-AF65-F5344CB8AC3E}">
        <p14:creationId xmlns:p14="http://schemas.microsoft.com/office/powerpoint/2010/main" val="20494859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BC135746-38F4-414C-B59F-1928D39E315F}"/>
              </a:ext>
            </a:extLst>
          </p:cNvPr>
          <p:cNvSpPr/>
          <p:nvPr/>
        </p:nvSpPr>
        <p:spPr>
          <a:xfrm>
            <a:off x="19022" y="4580412"/>
            <a:ext cx="3397894" cy="55660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956EEC5-5350-EA4D-8055-3D5E64D55AB7}"/>
              </a:ext>
            </a:extLst>
          </p:cNvPr>
          <p:cNvSpPr/>
          <p:nvPr/>
        </p:nvSpPr>
        <p:spPr>
          <a:xfrm>
            <a:off x="0" y="0"/>
            <a:ext cx="9143999" cy="100812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CBE2F53-90C6-A54D-A3FF-469982EAC8D1}"/>
              </a:ext>
            </a:extLst>
          </p:cNvPr>
          <p:cNvSpPr/>
          <p:nvPr/>
        </p:nvSpPr>
        <p:spPr>
          <a:xfrm>
            <a:off x="4644952" y="4584491"/>
            <a:ext cx="3397894" cy="55660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5073"/>
              </a:solidFill>
              <a:effectLst/>
              <a:uLnTx/>
              <a:uFillTx/>
              <a:latin typeface="CiscoSansTT ExtraLight"/>
              <a:ea typeface="+mn-ea"/>
              <a:cs typeface="+mn-cs"/>
            </a:endParaRPr>
          </a:p>
        </p:txBody>
      </p:sp>
      <p:pic>
        <p:nvPicPr>
          <p:cNvPr id="12" name="Picture 2" descr="C:\Users\spennock\Unicon\Griffin_Development\Lab_Development\topology_icons_2012_11_14\topology_icons_2012_11_14\na_graphics_lib_105_rou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8755" y="1317022"/>
            <a:ext cx="628650" cy="458391"/>
          </a:xfrm>
          <a:prstGeom prst="rect">
            <a:avLst/>
          </a:prstGeom>
          <a:noFill/>
        </p:spPr>
      </p:pic>
      <p:pic>
        <p:nvPicPr>
          <p:cNvPr id="13" name="Picture 2" descr="C:\Users\spennock\Unicon\Griffin_Development\Lab_Development\topology_icons_2012_11_14\topology_icons_2012_11_14\na_graphics_lib_105_rou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8556" y="1313129"/>
            <a:ext cx="628650" cy="458391"/>
          </a:xfrm>
          <a:prstGeom prst="rect">
            <a:avLst/>
          </a:prstGeom>
          <a:noFill/>
        </p:spPr>
      </p:pic>
      <p:pic>
        <p:nvPicPr>
          <p:cNvPr id="16" name="Picture 4" descr="C:\Users\spennock\Unicon\Griffin_Development\Lab_Development\topology_icons_2012_11_14\topology_icons_2012_11_14\na_graphics_lib_24_computer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0738" y="4017082"/>
            <a:ext cx="546323" cy="455269"/>
          </a:xfrm>
          <a:prstGeom prst="rect">
            <a:avLst/>
          </a:prstGeom>
          <a:noFill/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DE70D109-659B-3247-A090-3990A9BCD06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6555" y="2987507"/>
            <a:ext cx="540645" cy="574436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E4293462-1B72-434F-8CEA-893AF5BBD4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0132" y="4545491"/>
            <a:ext cx="710804" cy="451946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685F60F6-2C2D-8345-BE1F-397667384F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5926" y="4637251"/>
            <a:ext cx="785813" cy="3571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F301D1-22B3-C944-95E0-B743A4F7D66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1450" y="4581890"/>
            <a:ext cx="296723" cy="467909"/>
          </a:xfrm>
          <a:prstGeom prst="rect">
            <a:avLst/>
          </a:prstGeom>
        </p:spPr>
      </p:pic>
      <p:pic>
        <p:nvPicPr>
          <p:cNvPr id="41" name="Picture 40" descr="C:\Program Files (x86)\Sandbox\Development\Assessments\Resources\topology_icons_2012_11_14\topology_icons_2012_11_14\na_graphics_lib_30-computer-laptop-netbook.png">
            <a:extLst>
              <a:ext uri="{FF2B5EF4-FFF2-40B4-BE49-F238E27FC236}">
                <a16:creationId xmlns:a16="http://schemas.microsoft.com/office/drawing/2014/main" id="{37753CD5-9F62-6643-835C-679D4E3FE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3338" y="4094969"/>
            <a:ext cx="585175" cy="34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C:\Program Files (x86)\Sandbox\Development\Assessments\Resources\topology_icons_2012_11_14\topology_icons_2012_11_14\na_graphics_lib_130_server-File.png">
            <a:extLst>
              <a:ext uri="{FF2B5EF4-FFF2-40B4-BE49-F238E27FC236}">
                <a16:creationId xmlns:a16="http://schemas.microsoft.com/office/drawing/2014/main" id="{3E824C66-62C8-FB41-942F-BABBDAD3D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4758" y="2976345"/>
            <a:ext cx="479053" cy="66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12">
            <a:extLst>
              <a:ext uri="{FF2B5EF4-FFF2-40B4-BE49-F238E27FC236}">
                <a16:creationId xmlns:a16="http://schemas.microsoft.com/office/drawing/2014/main" id="{AE1BBDA7-38CB-774A-9179-BA23DFA35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0238" y="1133005"/>
            <a:ext cx="41393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Calibri" pitchFamily="34" charset="0"/>
                <a:ea typeface="ＭＳ Ｐゴシック" panose="020B0600070205080204" pitchFamily="34" charset="-128"/>
                <a:cs typeface="+mn-cs"/>
              </a:rPr>
              <a:t>4221</a:t>
            </a:r>
          </a:p>
        </p:txBody>
      </p:sp>
      <p:pic>
        <p:nvPicPr>
          <p:cNvPr id="24" name="Picture 4" descr="C:\Program Files (x86)\Sandbox\Development\Assessments\Resources\topology_icons_2012_11_14\topology_icons_2012_11_14\na_graphics_lib_150_switch-workgroup.png">
            <a:extLst>
              <a:ext uri="{FF2B5EF4-FFF2-40B4-BE49-F238E27FC236}">
                <a16:creationId xmlns:a16="http://schemas.microsoft.com/office/drawing/2014/main" id="{7B8BF48C-92C3-E648-8C2E-896E89E52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1450" y="2212751"/>
            <a:ext cx="754142" cy="36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12">
            <a:extLst>
              <a:ext uri="{FF2B5EF4-FFF2-40B4-BE49-F238E27FC236}">
                <a16:creationId xmlns:a16="http://schemas.microsoft.com/office/drawing/2014/main" id="{8A834455-2888-6D45-9A70-9FA3E1D42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6533" y="2021666"/>
            <a:ext cx="41393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Calibri" pitchFamily="34" charset="0"/>
                <a:ea typeface="ＭＳ Ｐゴシック" panose="020B0600070205080204" pitchFamily="34" charset="-128"/>
                <a:cs typeface="+mn-cs"/>
              </a:rPr>
              <a:t>2960</a:t>
            </a:r>
          </a:p>
        </p:txBody>
      </p:sp>
      <p:pic>
        <p:nvPicPr>
          <p:cNvPr id="26" name="Picture 4" descr="C:\Program Files (x86)\Sandbox\Development\Assessments\Resources\topology_icons_2012_11_14\topology_icons_2012_11_14\na_graphics_lib_150_switch-workgroup.png">
            <a:extLst>
              <a:ext uri="{FF2B5EF4-FFF2-40B4-BE49-F238E27FC236}">
                <a16:creationId xmlns:a16="http://schemas.microsoft.com/office/drawing/2014/main" id="{72149C03-04CF-2244-BDE6-1CA23A48E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7714" y="2212751"/>
            <a:ext cx="754142" cy="36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12">
            <a:extLst>
              <a:ext uri="{FF2B5EF4-FFF2-40B4-BE49-F238E27FC236}">
                <a16:creationId xmlns:a16="http://schemas.microsoft.com/office/drawing/2014/main" id="{EE2254B9-985C-4345-90C5-046B878D1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521" y="1771520"/>
            <a:ext cx="119425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Calibri" pitchFamily="34" charset="0"/>
                <a:ea typeface="ＭＳ Ｐゴシック" panose="020B0600070205080204" pitchFamily="34" charset="-128"/>
                <a:cs typeface="+mn-cs"/>
              </a:rPr>
              <a:t>or 4321 or 4331</a:t>
            </a:r>
          </a:p>
        </p:txBody>
      </p:sp>
      <p:sp>
        <p:nvSpPr>
          <p:cNvPr id="29" name="TextBox 12">
            <a:extLst>
              <a:ext uri="{FF2B5EF4-FFF2-40B4-BE49-F238E27FC236}">
                <a16:creationId xmlns:a16="http://schemas.microsoft.com/office/drawing/2014/main" id="{6EEB11BC-E15F-48F1-9EAA-96D0E80F9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8071" y="3827567"/>
            <a:ext cx="119425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Calibri" pitchFamily="34" charset="0"/>
                <a:ea typeface="ＭＳ Ｐゴシック" panose="020B0600070205080204" pitchFamily="34" charset="-128"/>
                <a:cs typeface="+mn-cs"/>
              </a:rPr>
              <a:t>Various end devices </a:t>
            </a:r>
          </a:p>
        </p:txBody>
      </p:sp>
      <p:sp>
        <p:nvSpPr>
          <p:cNvPr id="30" name="TextBox 12">
            <a:extLst>
              <a:ext uri="{FF2B5EF4-FFF2-40B4-BE49-F238E27FC236}">
                <a16:creationId xmlns:a16="http://schemas.microsoft.com/office/drawing/2014/main" id="{8E4689B1-062A-449F-9E05-61C4A5279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9081" y="2751015"/>
            <a:ext cx="53838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Calibri" pitchFamily="34" charset="0"/>
                <a:ea typeface="ＭＳ Ｐゴシック" panose="020B0600070205080204" pitchFamily="34" charset="-128"/>
                <a:cs typeface="+mn-cs"/>
              </a:rPr>
              <a:t>Server</a:t>
            </a:r>
          </a:p>
        </p:txBody>
      </p:sp>
      <p:sp>
        <p:nvSpPr>
          <p:cNvPr id="31" name="TextBox 12">
            <a:extLst>
              <a:ext uri="{FF2B5EF4-FFF2-40B4-BE49-F238E27FC236}">
                <a16:creationId xmlns:a16="http://schemas.microsoft.com/office/drawing/2014/main" id="{102EB77B-3559-4AA3-A5D5-B8EA13885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5032" y="2676487"/>
            <a:ext cx="7877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Calibri" pitchFamily="34" charset="0"/>
                <a:ea typeface="ＭＳ Ｐゴシック" panose="020B0600070205080204" pitchFamily="34" charset="-128"/>
                <a:cs typeface="+mn-cs"/>
              </a:rPr>
              <a:t>SOHO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Calibri" pitchFamily="34" charset="0"/>
                <a:ea typeface="ＭＳ Ｐゴシック" panose="020B0600070205080204" pitchFamily="34" charset="-128"/>
                <a:cs typeface="+mn-cs"/>
              </a:rPr>
              <a:t>WiFi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Calibri" pitchFamily="34" charset="0"/>
                <a:ea typeface="ＭＳ Ｐゴシック" panose="020B0600070205080204" pitchFamily="34" charset="-128"/>
                <a:cs typeface="+mn-cs"/>
              </a:rPr>
              <a:t>  Router </a:t>
            </a:r>
          </a:p>
        </p:txBody>
      </p:sp>
      <p:pic>
        <p:nvPicPr>
          <p:cNvPr id="32" name="Picture 2" descr="C:\Users\spennock\Unicon\Griffin_Development\Lab_Development\topology_icons_2012_11_14\topology_icons_2012_11_14\na_graphics_lib_105_router.png">
            <a:extLst>
              <a:ext uri="{FF2B5EF4-FFF2-40B4-BE49-F238E27FC236}">
                <a16:creationId xmlns:a16="http://schemas.microsoft.com/office/drawing/2014/main" id="{0773448C-0B6D-417A-93BE-D5368574D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2946" y="1316922"/>
            <a:ext cx="628650" cy="458391"/>
          </a:xfrm>
          <a:prstGeom prst="rect">
            <a:avLst/>
          </a:prstGeom>
          <a:noFill/>
        </p:spPr>
      </p:pic>
      <p:pic>
        <p:nvPicPr>
          <p:cNvPr id="33" name="Picture 2" descr="C:\Users\spennock\Unicon\Griffin_Development\Lab_Development\topology_icons_2012_11_14\topology_icons_2012_11_14\na_graphics_lib_105_router.png">
            <a:extLst>
              <a:ext uri="{FF2B5EF4-FFF2-40B4-BE49-F238E27FC236}">
                <a16:creationId xmlns:a16="http://schemas.microsoft.com/office/drawing/2014/main" id="{7DBD8F6C-A46C-46EF-9E22-7B38DB659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2747" y="1313029"/>
            <a:ext cx="628650" cy="458391"/>
          </a:xfrm>
          <a:prstGeom prst="rect">
            <a:avLst/>
          </a:prstGeom>
          <a:noFill/>
        </p:spPr>
      </p:pic>
      <p:pic>
        <p:nvPicPr>
          <p:cNvPr id="34" name="Picture 4" descr="C:\Users\spennock\Unicon\Griffin_Development\Lab_Development\topology_icons_2012_11_14\topology_icons_2012_11_14\na_graphics_lib_24_computer.png">
            <a:extLst>
              <a:ext uri="{FF2B5EF4-FFF2-40B4-BE49-F238E27FC236}">
                <a16:creationId xmlns:a16="http://schemas.microsoft.com/office/drawing/2014/main" id="{DA2D5A6A-26A8-4BE9-B23D-9ECBAC7B7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4929" y="4016982"/>
            <a:ext cx="546323" cy="455269"/>
          </a:xfrm>
          <a:prstGeom prst="rect">
            <a:avLst/>
          </a:prstGeom>
          <a:noFill/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B3A54A4-2997-4EB1-A119-CE098DC4A2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323" y="4545391"/>
            <a:ext cx="710804" cy="45194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A4BA126-E040-4388-AC66-7FFEADCDDD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117" y="4637151"/>
            <a:ext cx="785813" cy="35718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1D6759A-128A-474A-A2E1-A4B361DA238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641" y="4581790"/>
            <a:ext cx="296723" cy="467909"/>
          </a:xfrm>
          <a:prstGeom prst="rect">
            <a:avLst/>
          </a:prstGeom>
        </p:spPr>
      </p:pic>
      <p:pic>
        <p:nvPicPr>
          <p:cNvPr id="39" name="Picture 38" descr="C:\Program Files (x86)\Sandbox\Development\Assessments\Resources\topology_icons_2012_11_14\topology_icons_2012_11_14\na_graphics_lib_30-computer-laptop-netbook.png">
            <a:extLst>
              <a:ext uri="{FF2B5EF4-FFF2-40B4-BE49-F238E27FC236}">
                <a16:creationId xmlns:a16="http://schemas.microsoft.com/office/drawing/2014/main" id="{6615134C-537C-4B44-A72B-0F1F41DF9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7529" y="4094869"/>
            <a:ext cx="585175" cy="34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C:\Program Files (x86)\Sandbox\Development\Assessments\Resources\topology_icons_2012_11_14\topology_icons_2012_11_14\na_graphics_lib_130_server-File.png">
            <a:extLst>
              <a:ext uri="{FF2B5EF4-FFF2-40B4-BE49-F238E27FC236}">
                <a16:creationId xmlns:a16="http://schemas.microsoft.com/office/drawing/2014/main" id="{9564F1C2-75EF-4461-857D-8379748F4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8413" y="2970540"/>
            <a:ext cx="479053" cy="66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12">
            <a:extLst>
              <a:ext uri="{FF2B5EF4-FFF2-40B4-BE49-F238E27FC236}">
                <a16:creationId xmlns:a16="http://schemas.microsoft.com/office/drawing/2014/main" id="{2F2F8E7F-305F-4BFA-9F8F-C4C610D4F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4176" y="1102892"/>
            <a:ext cx="41393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Calibri" pitchFamily="34" charset="0"/>
                <a:ea typeface="ＭＳ Ｐゴシック" panose="020B0600070205080204" pitchFamily="34" charset="-128"/>
                <a:cs typeface="+mn-cs"/>
              </a:rPr>
              <a:t>4221</a:t>
            </a:r>
          </a:p>
        </p:txBody>
      </p:sp>
      <p:pic>
        <p:nvPicPr>
          <p:cNvPr id="46" name="Picture 4" descr="C:\Program Files (x86)\Sandbox\Development\Assessments\Resources\topology_icons_2012_11_14\topology_icons_2012_11_14\na_graphics_lib_150_switch-workgroup.png">
            <a:extLst>
              <a:ext uri="{FF2B5EF4-FFF2-40B4-BE49-F238E27FC236}">
                <a16:creationId xmlns:a16="http://schemas.microsoft.com/office/drawing/2014/main" id="{A3532F16-4E84-4C3B-9A6E-7A06FB07A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5641" y="2212651"/>
            <a:ext cx="754142" cy="36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12">
            <a:extLst>
              <a:ext uri="{FF2B5EF4-FFF2-40B4-BE49-F238E27FC236}">
                <a16:creationId xmlns:a16="http://schemas.microsoft.com/office/drawing/2014/main" id="{970E4E78-618C-445C-A79E-2D5DAC4C0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5274" y="2021566"/>
            <a:ext cx="41393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Calibri" pitchFamily="34" charset="0"/>
                <a:ea typeface="ＭＳ Ｐゴシック" panose="020B0600070205080204" pitchFamily="34" charset="-128"/>
                <a:cs typeface="+mn-cs"/>
              </a:rPr>
              <a:t>2960</a:t>
            </a:r>
          </a:p>
        </p:txBody>
      </p:sp>
      <p:pic>
        <p:nvPicPr>
          <p:cNvPr id="48" name="Picture 4" descr="C:\Program Files (x86)\Sandbox\Development\Assessments\Resources\topology_icons_2012_11_14\topology_icons_2012_11_14\na_graphics_lib_150_switch-workgroup.png">
            <a:extLst>
              <a:ext uri="{FF2B5EF4-FFF2-40B4-BE49-F238E27FC236}">
                <a16:creationId xmlns:a16="http://schemas.microsoft.com/office/drawing/2014/main" id="{F0D04804-27FE-4BA8-964E-07E9B9EA8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1905" y="2212651"/>
            <a:ext cx="754142" cy="36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12">
            <a:extLst>
              <a:ext uri="{FF2B5EF4-FFF2-40B4-BE49-F238E27FC236}">
                <a16:creationId xmlns:a16="http://schemas.microsoft.com/office/drawing/2014/main" id="{39262642-3147-4B59-A62E-28580E58A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4502" y="1747564"/>
            <a:ext cx="119425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Calibri" pitchFamily="34" charset="0"/>
                <a:ea typeface="ＭＳ Ｐゴシック" panose="020B0600070205080204" pitchFamily="34" charset="-128"/>
                <a:cs typeface="+mn-cs"/>
              </a:rPr>
              <a:t>or 4321 or 4331</a:t>
            </a:r>
          </a:p>
        </p:txBody>
      </p:sp>
      <p:sp>
        <p:nvSpPr>
          <p:cNvPr id="52" name="TextBox 12">
            <a:extLst>
              <a:ext uri="{FF2B5EF4-FFF2-40B4-BE49-F238E27FC236}">
                <a16:creationId xmlns:a16="http://schemas.microsoft.com/office/drawing/2014/main" id="{D65DC106-3F76-4528-85AA-5A51DBFD1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2262" y="3827467"/>
            <a:ext cx="119425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Calibri" pitchFamily="34" charset="0"/>
                <a:ea typeface="ＭＳ Ｐゴシック" panose="020B0600070205080204" pitchFamily="34" charset="-128"/>
                <a:cs typeface="+mn-cs"/>
              </a:rPr>
              <a:t>Various end devices </a:t>
            </a:r>
          </a:p>
        </p:txBody>
      </p:sp>
      <p:sp>
        <p:nvSpPr>
          <p:cNvPr id="53" name="TextBox 12">
            <a:extLst>
              <a:ext uri="{FF2B5EF4-FFF2-40B4-BE49-F238E27FC236}">
                <a16:creationId xmlns:a16="http://schemas.microsoft.com/office/drawing/2014/main" id="{D7B1C517-8A73-4375-BA5F-DDF028C45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2736" y="2745210"/>
            <a:ext cx="53838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Calibri" pitchFamily="34" charset="0"/>
                <a:ea typeface="ＭＳ Ｐゴシック" panose="020B0600070205080204" pitchFamily="34" charset="-128"/>
                <a:cs typeface="+mn-cs"/>
              </a:rPr>
              <a:t>Server</a:t>
            </a:r>
          </a:p>
        </p:txBody>
      </p:sp>
      <p:pic>
        <p:nvPicPr>
          <p:cNvPr id="56" name="Picture 2" descr="C:\Users\spennock\Unicon\Griffin_Development\Lab_Development\topology_icons_2012_11_14\topology_icons_2012_11_14\na_graphics_lib_105_router.png">
            <a:extLst>
              <a:ext uri="{FF2B5EF4-FFF2-40B4-BE49-F238E27FC236}">
                <a16:creationId xmlns:a16="http://schemas.microsoft.com/office/drawing/2014/main" id="{A34F9AAC-8295-4C2B-8687-C479AE72B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7473" y="1325618"/>
            <a:ext cx="628650" cy="458391"/>
          </a:xfrm>
          <a:prstGeom prst="rect">
            <a:avLst/>
          </a:prstGeom>
          <a:noFill/>
        </p:spPr>
      </p:pic>
      <p:pic>
        <p:nvPicPr>
          <p:cNvPr id="57" name="Picture 4" descr="C:\Program Files (x86)\Sandbox\Development\Assessments\Resources\topology_icons_2012_11_14\topology_icons_2012_11_14\na_graphics_lib_150_switch-workgroup.png">
            <a:extLst>
              <a:ext uri="{FF2B5EF4-FFF2-40B4-BE49-F238E27FC236}">
                <a16:creationId xmlns:a16="http://schemas.microsoft.com/office/drawing/2014/main" id="{882FF3D9-E2C1-4628-9777-CCACF59AA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6519" y="2200112"/>
            <a:ext cx="754142" cy="36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Arrow: Right 57">
            <a:extLst>
              <a:ext uri="{FF2B5EF4-FFF2-40B4-BE49-F238E27FC236}">
                <a16:creationId xmlns:a16="http://schemas.microsoft.com/office/drawing/2014/main" id="{0683F02C-C7A0-4470-8E1A-11C9C928B793}"/>
              </a:ext>
            </a:extLst>
          </p:cNvPr>
          <p:cNvSpPr/>
          <p:nvPr/>
        </p:nvSpPr>
        <p:spPr>
          <a:xfrm>
            <a:off x="3636680" y="2745210"/>
            <a:ext cx="1567785" cy="86411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iscoSansTT ExtraLigh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0B6E96-DF89-4A38-937B-700F5463AB8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1089" y="1086392"/>
            <a:ext cx="676280" cy="647705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1AA15723-A0E3-42C0-B9C5-DAA0584A11A0}"/>
              </a:ext>
            </a:extLst>
          </p:cNvPr>
          <p:cNvSpPr txBox="1"/>
          <p:nvPr/>
        </p:nvSpPr>
        <p:spPr>
          <a:xfrm>
            <a:off x="7388017" y="1676172"/>
            <a:ext cx="1328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CiscoSansTT ExtraLight"/>
                <a:ea typeface="ＭＳ Ｐゴシック" charset="0"/>
                <a:cs typeface="+mn-cs"/>
              </a:rPr>
              <a:t>PT used for 3-router/switch topologies</a:t>
            </a:r>
          </a:p>
        </p:txBody>
      </p:sp>
      <p:sp>
        <p:nvSpPr>
          <p:cNvPr id="44" name="Google Shape;309;p20">
            <a:extLst>
              <a:ext uri="{FF2B5EF4-FFF2-40B4-BE49-F238E27FC236}">
                <a16:creationId xmlns:a16="http://schemas.microsoft.com/office/drawing/2014/main" id="{45CC06E7-4BC9-7946-865F-E0F3821E29DE}"/>
              </a:ext>
            </a:extLst>
          </p:cNvPr>
          <p:cNvSpPr txBox="1">
            <a:spLocks/>
          </p:cNvSpPr>
          <p:nvPr/>
        </p:nvSpPr>
        <p:spPr>
          <a:xfrm>
            <a:off x="1409487" y="456885"/>
            <a:ext cx="7347908" cy="503100"/>
          </a:xfrm>
          <a:prstGeom prst="rect">
            <a:avLst/>
          </a:prstGeom>
        </p:spPr>
        <p:txBody>
          <a:bodyPr spcFirstLastPara="1" vert="horz" wrap="square" lIns="91400" tIns="45700" rIns="91400" bIns="4570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6858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13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CCNA 6.0 vs 7.0 – Lab Equipment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3F7ED0D-6D5C-EB47-8830-39D000207755}"/>
              </a:ext>
            </a:extLst>
          </p:cNvPr>
          <p:cNvSpPr/>
          <p:nvPr/>
        </p:nvSpPr>
        <p:spPr>
          <a:xfrm>
            <a:off x="6564767" y="2621766"/>
            <a:ext cx="851077" cy="1071055"/>
          </a:xfrm>
          <a:prstGeom prst="ellipse">
            <a:avLst/>
          </a:prstGeom>
          <a:noFill/>
          <a:ln w="44450">
            <a:solidFill>
              <a:schemeClr val="accent2">
                <a:lumMod val="75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236095"/>
                      <a:gd name="connsiteY0" fmla="*/ 372690 h 3732605"/>
                      <a:gd name="connsiteX1" fmla="*/ 372690 w 2236095"/>
                      <a:gd name="connsiteY1" fmla="*/ 0 h 3732605"/>
                      <a:gd name="connsiteX2" fmla="*/ 1863405 w 2236095"/>
                      <a:gd name="connsiteY2" fmla="*/ 0 h 3732605"/>
                      <a:gd name="connsiteX3" fmla="*/ 2236095 w 2236095"/>
                      <a:gd name="connsiteY3" fmla="*/ 372690 h 3732605"/>
                      <a:gd name="connsiteX4" fmla="*/ 2236095 w 2236095"/>
                      <a:gd name="connsiteY4" fmla="*/ 3359915 h 3732605"/>
                      <a:gd name="connsiteX5" fmla="*/ 1863405 w 2236095"/>
                      <a:gd name="connsiteY5" fmla="*/ 3732605 h 3732605"/>
                      <a:gd name="connsiteX6" fmla="*/ 372690 w 2236095"/>
                      <a:gd name="connsiteY6" fmla="*/ 3732605 h 3732605"/>
                      <a:gd name="connsiteX7" fmla="*/ 0 w 2236095"/>
                      <a:gd name="connsiteY7" fmla="*/ 3359915 h 3732605"/>
                      <a:gd name="connsiteX8" fmla="*/ 0 w 2236095"/>
                      <a:gd name="connsiteY8" fmla="*/ 372690 h 37326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236095" h="3732605" extrusionOk="0">
                        <a:moveTo>
                          <a:pt x="0" y="372690"/>
                        </a:moveTo>
                        <a:cubicBezTo>
                          <a:pt x="-29913" y="148408"/>
                          <a:pt x="147493" y="7268"/>
                          <a:pt x="372690" y="0"/>
                        </a:cubicBezTo>
                        <a:cubicBezTo>
                          <a:pt x="799805" y="1638"/>
                          <a:pt x="1709262" y="-68936"/>
                          <a:pt x="1863405" y="0"/>
                        </a:cubicBezTo>
                        <a:cubicBezTo>
                          <a:pt x="2057631" y="11333"/>
                          <a:pt x="2232242" y="188158"/>
                          <a:pt x="2236095" y="372690"/>
                        </a:cubicBezTo>
                        <a:cubicBezTo>
                          <a:pt x="2256282" y="1290323"/>
                          <a:pt x="2388575" y="2587346"/>
                          <a:pt x="2236095" y="3359915"/>
                        </a:cubicBezTo>
                        <a:cubicBezTo>
                          <a:pt x="2241274" y="3566360"/>
                          <a:pt x="2081891" y="3706561"/>
                          <a:pt x="1863405" y="3732605"/>
                        </a:cubicBezTo>
                        <a:cubicBezTo>
                          <a:pt x="1405081" y="3666970"/>
                          <a:pt x="591499" y="3806420"/>
                          <a:pt x="372690" y="3732605"/>
                        </a:cubicBezTo>
                        <a:cubicBezTo>
                          <a:pt x="166445" y="3728658"/>
                          <a:pt x="-3554" y="3570685"/>
                          <a:pt x="0" y="3359915"/>
                        </a:cubicBezTo>
                        <a:cubicBezTo>
                          <a:pt x="-38581" y="3022879"/>
                          <a:pt x="63341" y="884430"/>
                          <a:pt x="0" y="37269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005073"/>
              </a:solidFill>
              <a:effectLst/>
              <a:uLnTx/>
              <a:uFillTx/>
              <a:latin typeface="CiscoSansTT ExtraLight"/>
              <a:ea typeface="+mn-ea"/>
              <a:cs typeface="+mn-cs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A8BFF26D-3E2B-1D4A-867A-1CD0F064D38A}"/>
              </a:ext>
            </a:extLst>
          </p:cNvPr>
          <p:cNvSpPr/>
          <p:nvPr/>
        </p:nvSpPr>
        <p:spPr>
          <a:xfrm>
            <a:off x="7772610" y="2991578"/>
            <a:ext cx="785813" cy="36933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rPr>
              <a:t>New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iscoSansTT ExtraLight"/>
              <a:ea typeface="+mn-ea"/>
              <a:cs typeface="+mn-cs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94C63490-D7FE-134C-AA27-72577448C59E}"/>
              </a:ext>
            </a:extLst>
          </p:cNvPr>
          <p:cNvCxnSpPr>
            <a:cxnSpLocks/>
            <a:endCxn id="3" idx="6"/>
          </p:cNvCxnSpPr>
          <p:nvPr/>
        </p:nvCxnSpPr>
        <p:spPr>
          <a:xfrm flipH="1">
            <a:off x="7415844" y="3157294"/>
            <a:ext cx="375530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94BE89F-3B4E-4137-BC53-B3C1BF28B6C5}"/>
              </a:ext>
            </a:extLst>
          </p:cNvPr>
          <p:cNvSpPr txBox="1"/>
          <p:nvPr/>
        </p:nvSpPr>
        <p:spPr>
          <a:xfrm>
            <a:off x="3479195" y="1313129"/>
            <a:ext cx="2382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CiscoSansTT ExtraLight"/>
                <a:ea typeface="ＭＳ Ｐゴシック" panose="020B0600070205080204" pitchFamily="34" charset="-128"/>
                <a:cs typeface="+mn-cs"/>
              </a:rPr>
              <a:t>For CCNA 7.0: 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CiscoSansTT ExtraLight"/>
                <a:ea typeface="ＭＳ Ｐゴシック" panose="020B0600070205080204" pitchFamily="34" charset="-128"/>
                <a:cs typeface="+mn-cs"/>
              </a:rPr>
              <a:t>Serial ports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CiscoSansTT" panose="020B0503020201020303" pitchFamily="34" charset="0"/>
                <a:ea typeface="ＭＳ Ｐゴシック" panose="020B0600070205080204" pitchFamily="34" charset="-128"/>
                <a:cs typeface="CiscoSansTT" panose="020B0503020201020303" pitchFamily="34" charset="0"/>
              </a:rPr>
              <a:t>not required 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CiscoSansTT ExtraLight"/>
                <a:ea typeface="ＭＳ Ｐゴシック" panose="020B0600070205080204" pitchFamily="34" charset="-128"/>
                <a:cs typeface="+mn-cs"/>
              </a:rPr>
              <a:t>Packet Tracer 7.3.0 or higher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CiscoSansTT" panose="020B0503020201020303" pitchFamily="34" charset="0"/>
                <a:ea typeface="ＭＳ Ｐゴシック" panose="020B0600070205080204" pitchFamily="34" charset="-128"/>
                <a:cs typeface="CiscoSansTT" panose="020B0503020201020303" pitchFamily="34" charset="0"/>
              </a:rPr>
              <a:t>required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897E38A4-7CB8-964B-90E5-10AA4AE15AE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620" y="110196"/>
            <a:ext cx="821433" cy="82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51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BD1C1A-AB09-1A49-BD8B-B75D99163C10}"/>
              </a:ext>
            </a:extLst>
          </p:cNvPr>
          <p:cNvSpPr/>
          <p:nvPr/>
        </p:nvSpPr>
        <p:spPr>
          <a:xfrm>
            <a:off x="19022" y="4580412"/>
            <a:ext cx="3397894" cy="55660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2B9696-08ED-4867-85D1-680C9F4C642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916113" y="3390900"/>
            <a:ext cx="7227887" cy="1676400"/>
          </a:xfrm>
          <a:prstGeom prst="rect">
            <a:avLst/>
          </a:prstGeom>
        </p:spPr>
        <p:txBody>
          <a:bodyPr/>
          <a:lstStyle/>
          <a:p>
            <a:r>
              <a:rPr lang="en-US" sz="1800" dirty="0">
                <a:latin typeface="+mj-lt"/>
              </a:rPr>
              <a:t>1 wireless router (generic brand) with WPA2 support</a:t>
            </a:r>
          </a:p>
          <a:p>
            <a:r>
              <a:rPr lang="en-US" sz="1800" dirty="0">
                <a:latin typeface="+mj-lt"/>
              </a:rPr>
              <a:t>Configure a Home Network with Wireless</a:t>
            </a:r>
          </a:p>
          <a:p>
            <a:r>
              <a:rPr lang="en-US" sz="1800" dirty="0">
                <a:latin typeface="+mj-lt"/>
              </a:rPr>
              <a:t>Configure WLAN with WPA2 Encryption </a:t>
            </a:r>
          </a:p>
          <a:p>
            <a:r>
              <a:rPr lang="en-US" sz="1800" dirty="0">
                <a:latin typeface="+mj-lt"/>
              </a:rPr>
              <a:t>GUI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671644-C1EB-40BF-B0F3-EC0D9F3C4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015" y="1250175"/>
            <a:ext cx="2519661" cy="214984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E75DC1E-B30F-514D-BECC-2E48E8029A1E}"/>
              </a:ext>
            </a:extLst>
          </p:cNvPr>
          <p:cNvSpPr/>
          <p:nvPr/>
        </p:nvSpPr>
        <p:spPr>
          <a:xfrm>
            <a:off x="0" y="0"/>
            <a:ext cx="9143999" cy="100812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309;p20">
            <a:extLst>
              <a:ext uri="{FF2B5EF4-FFF2-40B4-BE49-F238E27FC236}">
                <a16:creationId xmlns:a16="http://schemas.microsoft.com/office/drawing/2014/main" id="{71682418-3744-A14D-A124-C232E8E5A93D}"/>
              </a:ext>
            </a:extLst>
          </p:cNvPr>
          <p:cNvSpPr txBox="1">
            <a:spLocks/>
          </p:cNvSpPr>
          <p:nvPr/>
        </p:nvSpPr>
        <p:spPr>
          <a:xfrm>
            <a:off x="1409487" y="456885"/>
            <a:ext cx="7347908" cy="503100"/>
          </a:xfrm>
          <a:prstGeom prst="rect">
            <a:avLst/>
          </a:prstGeom>
        </p:spPr>
        <p:txBody>
          <a:bodyPr spcFirstLastPara="1" vert="horz" wrap="square" lIns="91400" tIns="45700" rIns="91400" bIns="4570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6858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13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defRPr/>
            </a:pP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SOHO Wi-Fi Router is Back in CCNA 7.0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8C644F-4DB5-9A42-9CC5-67BB8F88A5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620" y="110196"/>
            <a:ext cx="821433" cy="82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3917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8B54A32-2420-1A4F-B7B0-D70A7DBAF888}"/>
              </a:ext>
            </a:extLst>
          </p:cNvPr>
          <p:cNvSpPr/>
          <p:nvPr/>
        </p:nvSpPr>
        <p:spPr>
          <a:xfrm>
            <a:off x="0" y="0"/>
            <a:ext cx="9143999" cy="100812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309;p20">
            <a:extLst>
              <a:ext uri="{FF2B5EF4-FFF2-40B4-BE49-F238E27FC236}">
                <a16:creationId xmlns:a16="http://schemas.microsoft.com/office/drawing/2014/main" id="{32206F99-9C5F-524D-A552-ABDC18C3718B}"/>
              </a:ext>
            </a:extLst>
          </p:cNvPr>
          <p:cNvSpPr txBox="1">
            <a:spLocks/>
          </p:cNvSpPr>
          <p:nvPr/>
        </p:nvSpPr>
        <p:spPr>
          <a:xfrm>
            <a:off x="1409486" y="245907"/>
            <a:ext cx="7734513" cy="714078"/>
          </a:xfrm>
          <a:prstGeom prst="rect">
            <a:avLst/>
          </a:prstGeom>
        </p:spPr>
        <p:txBody>
          <a:bodyPr spcFirstLastPara="1" vert="horz" wrap="square" lIns="91400" tIns="45700" rIns="91400" bIns="4570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6858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13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defRPr/>
            </a:pP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I Teach CCNA v7 with1941/2901 Routers?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D7EB2B1-AAC6-5C45-9509-83179C915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620" y="110196"/>
            <a:ext cx="821433" cy="82143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94A6101-E4DE-B54B-BBFA-863580D5217B}"/>
              </a:ext>
            </a:extLst>
          </p:cNvPr>
          <p:cNvSpPr/>
          <p:nvPr/>
        </p:nvSpPr>
        <p:spPr>
          <a:xfrm>
            <a:off x="19022" y="4580412"/>
            <a:ext cx="3397894" cy="55660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8A7629-F631-3045-B9F1-E9C0B79E7768}"/>
              </a:ext>
            </a:extLst>
          </p:cNvPr>
          <p:cNvSpPr/>
          <p:nvPr/>
        </p:nvSpPr>
        <p:spPr>
          <a:xfrm>
            <a:off x="4644952" y="4584491"/>
            <a:ext cx="3397894" cy="55660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5073"/>
              </a:solidFill>
              <a:effectLst/>
              <a:uLnTx/>
              <a:uFillTx/>
              <a:latin typeface="CiscoSansTT ExtraLight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C6919A-D3D7-4E0C-89F1-E2FADB58432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35651" y="1195388"/>
            <a:ext cx="7859412" cy="3605212"/>
          </a:xfrm>
          <a:prstGeom prst="rect">
            <a:avLst/>
          </a:prstGeom>
        </p:spPr>
        <p:txBody>
          <a:bodyPr/>
          <a:lstStyle/>
          <a:p>
            <a:r>
              <a:rPr lang="en-US" sz="2000" dirty="0">
                <a:latin typeface="+mj-lt"/>
              </a:rPr>
              <a:t>Yes, you can use the 1941/2901 Routers, but please note:</a:t>
            </a:r>
          </a:p>
          <a:p>
            <a:pPr lvl="2"/>
            <a:r>
              <a:rPr lang="en-US" sz="1800" dirty="0">
                <a:latin typeface="+mj-lt"/>
              </a:rPr>
              <a:t>CCNA 7.0 Hands-on labs and Skills Assessments (SA) were written using the Cisco 4221 routers</a:t>
            </a:r>
          </a:p>
          <a:p>
            <a:pPr lvl="2"/>
            <a:r>
              <a:rPr lang="en-US" sz="1800" dirty="0">
                <a:latin typeface="+mj-lt"/>
              </a:rPr>
              <a:t>Some modifications for router interface names will be required</a:t>
            </a:r>
          </a:p>
          <a:p>
            <a:pPr lvl="2"/>
            <a:r>
              <a:rPr lang="en-US" sz="1800" dirty="0">
                <a:latin typeface="+mj-lt"/>
              </a:rPr>
              <a:t>Most CCNA 7.0 commands should work, but full regression testing for the 1941 and 2901 was not done</a:t>
            </a:r>
          </a:p>
          <a:p>
            <a:endParaRPr lang="en-US" sz="2000" dirty="0">
              <a:latin typeface="+mj-lt"/>
            </a:endParaRPr>
          </a:p>
        </p:txBody>
      </p:sp>
      <p:pic>
        <p:nvPicPr>
          <p:cNvPr id="6" name="Picture 2" descr="C:\Users\erantane\AppData\Local\Temp\SNAGHTML1a58bd03.PNG">
            <a:extLst>
              <a:ext uri="{FF2B5EF4-FFF2-40B4-BE49-F238E27FC236}">
                <a16:creationId xmlns:a16="http://schemas.microsoft.com/office/drawing/2014/main" id="{E869DBB2-279D-48C1-8591-C50127215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3500912"/>
            <a:ext cx="7505700" cy="100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DEC867-E690-4F90-BB6A-F451F41DAA80}"/>
              </a:ext>
            </a:extLst>
          </p:cNvPr>
          <p:cNvSpPr txBox="1"/>
          <p:nvPr/>
        </p:nvSpPr>
        <p:spPr>
          <a:xfrm>
            <a:off x="5322441" y="3191269"/>
            <a:ext cx="1553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507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4221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FCE7C7-1C7C-4B02-A3D3-9DB6762285B4}"/>
              </a:ext>
            </a:extLst>
          </p:cNvPr>
          <p:cNvSpPr txBox="1"/>
          <p:nvPr/>
        </p:nvSpPr>
        <p:spPr>
          <a:xfrm>
            <a:off x="3599247" y="4629241"/>
            <a:ext cx="4725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5073"/>
                </a:solidFill>
                <a:effectLst/>
                <a:uLnTx/>
                <a:uFillTx/>
                <a:latin typeface="CiscoSansTT ExtraLight"/>
                <a:ea typeface="ＭＳ Ｐゴシック" panose="020B0600070205080204" pitchFamily="34" charset="-128"/>
                <a:cs typeface="Arial" panose="020B0604020202020204" pitchFamily="34" charset="0"/>
              </a:rPr>
              <a:t>1941/2901 – Interface names G0/0 &amp; G0/1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CB05B4-40A4-446D-935F-F5E7ACB1B1B7}"/>
              </a:ext>
            </a:extLst>
          </p:cNvPr>
          <p:cNvSpPr txBox="1"/>
          <p:nvPr/>
        </p:nvSpPr>
        <p:spPr>
          <a:xfrm>
            <a:off x="535650" y="3187670"/>
            <a:ext cx="22276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CEB"/>
                </a:solidFill>
                <a:effectLst/>
                <a:uLnTx/>
                <a:uFillTx/>
                <a:latin typeface="CiscoSansTT ExtraLight"/>
                <a:ea typeface="ＭＳ Ｐゴシック" panose="020B0600070205080204" pitchFamily="34" charset="-128"/>
                <a:cs typeface="+mn-cs"/>
              </a:rPr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34360102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8B54A32-2420-1A4F-B7B0-D70A7DBAF888}"/>
              </a:ext>
            </a:extLst>
          </p:cNvPr>
          <p:cNvSpPr/>
          <p:nvPr/>
        </p:nvSpPr>
        <p:spPr>
          <a:xfrm>
            <a:off x="0" y="0"/>
            <a:ext cx="9143999" cy="100812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309;p20">
            <a:extLst>
              <a:ext uri="{FF2B5EF4-FFF2-40B4-BE49-F238E27FC236}">
                <a16:creationId xmlns:a16="http://schemas.microsoft.com/office/drawing/2014/main" id="{32206F99-9C5F-524D-A552-ABDC18C3718B}"/>
              </a:ext>
            </a:extLst>
          </p:cNvPr>
          <p:cNvSpPr txBox="1">
            <a:spLocks/>
          </p:cNvSpPr>
          <p:nvPr/>
        </p:nvSpPr>
        <p:spPr>
          <a:xfrm>
            <a:off x="1409486" y="245907"/>
            <a:ext cx="7734513" cy="714078"/>
          </a:xfrm>
          <a:prstGeom prst="rect">
            <a:avLst/>
          </a:prstGeom>
        </p:spPr>
        <p:txBody>
          <a:bodyPr spcFirstLastPara="1" vert="horz" wrap="square" lIns="91400" tIns="45700" rIns="91400" bIns="4570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6858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13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defRPr/>
            </a:pP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Device Differences Videos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D7EB2B1-AAC6-5C45-9509-83179C915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620" y="110196"/>
            <a:ext cx="821433" cy="82143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94A6101-E4DE-B54B-BBFA-863580D5217B}"/>
              </a:ext>
            </a:extLst>
          </p:cNvPr>
          <p:cNvSpPr/>
          <p:nvPr/>
        </p:nvSpPr>
        <p:spPr>
          <a:xfrm>
            <a:off x="19022" y="4580412"/>
            <a:ext cx="3397894" cy="55660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8A7629-F631-3045-B9F1-E9C0B79E7768}"/>
              </a:ext>
            </a:extLst>
          </p:cNvPr>
          <p:cNvSpPr/>
          <p:nvPr/>
        </p:nvSpPr>
        <p:spPr>
          <a:xfrm>
            <a:off x="4644952" y="4584491"/>
            <a:ext cx="3397894" cy="55660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5073"/>
              </a:solidFill>
              <a:effectLst/>
              <a:uLnTx/>
              <a:uFillTx/>
              <a:latin typeface="CiscoSansTT ExtraLight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C6919A-D3D7-4E0C-89F1-E2FADB58432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35651" y="1195388"/>
            <a:ext cx="3769063" cy="3605212"/>
          </a:xfrm>
          <a:prstGeom prst="rect">
            <a:avLst/>
          </a:prstGeom>
        </p:spPr>
        <p:txBody>
          <a:bodyPr/>
          <a:lstStyle/>
          <a:p>
            <a:r>
              <a:rPr lang="en-US" sz="2000" dirty="0"/>
              <a:t>Curriculum team created 2 videos available to students and instructors about Network Device Differences – mostly available ports </a:t>
            </a:r>
          </a:p>
          <a:p>
            <a:r>
              <a:rPr lang="en-US" sz="2000" dirty="0">
                <a:latin typeface="+mj-lt"/>
              </a:rPr>
              <a:t>Available in the IPD Week course on the CCNA 7.0 page for instructors</a:t>
            </a:r>
          </a:p>
          <a:p>
            <a:r>
              <a:rPr lang="en-US" sz="2000" dirty="0">
                <a:latin typeface="+mj-lt"/>
              </a:rPr>
              <a:t>Student access – CCNA: ITN  Module 10 – 10.4.1 and 10.4.2</a:t>
            </a:r>
          </a:p>
          <a:p>
            <a:endParaRPr lang="en-US" sz="2000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6461FD-67D2-4C2D-BE56-EC4857C50C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5210" y="3118775"/>
            <a:ext cx="3316463" cy="1889962"/>
          </a:xfrm>
          <a:prstGeom prst="rect">
            <a:avLst/>
          </a:prstGeom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7DD670-3280-4D05-80B9-931D414711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6998" y="1402088"/>
            <a:ext cx="4359018" cy="1116901"/>
          </a:xfrm>
          <a:prstGeom prst="rect">
            <a:avLst/>
          </a:prstGeom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7937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9E73166-BB3C-4F40-93A3-5B6886F87524}"/>
              </a:ext>
            </a:extLst>
          </p:cNvPr>
          <p:cNvSpPr/>
          <p:nvPr/>
        </p:nvSpPr>
        <p:spPr>
          <a:xfrm>
            <a:off x="19022" y="4580412"/>
            <a:ext cx="3397894" cy="55660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8A7629-F631-3045-B9F1-E9C0B79E7768}"/>
              </a:ext>
            </a:extLst>
          </p:cNvPr>
          <p:cNvSpPr/>
          <p:nvPr/>
        </p:nvSpPr>
        <p:spPr>
          <a:xfrm>
            <a:off x="4644952" y="4584491"/>
            <a:ext cx="3397894" cy="55660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5073"/>
              </a:solidFill>
              <a:effectLst/>
              <a:uLnTx/>
              <a:uFillTx/>
              <a:latin typeface="CiscoSansTT ExtraLight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F742FC5-C747-9746-AB36-D67B736802D9}"/>
              </a:ext>
            </a:extLst>
          </p:cNvPr>
          <p:cNvSpPr txBox="1">
            <a:spLocks/>
          </p:cNvSpPr>
          <p:nvPr/>
        </p:nvSpPr>
        <p:spPr>
          <a:xfrm>
            <a:off x="832319" y="1239804"/>
            <a:ext cx="7886700" cy="3941481"/>
          </a:xfrm>
        </p:spPr>
        <p:txBody>
          <a:bodyPr>
            <a:normAutofit/>
          </a:bodyPr>
          <a:lstStyle>
            <a:lvl1pPr marL="169863" indent="-169863" algn="l" defTabSz="684213" rtl="0" eaLnBrk="0" fontAlgn="base" hangingPunct="0">
              <a:lnSpc>
                <a:spcPct val="95000"/>
              </a:lnSpc>
              <a:spcBef>
                <a:spcPts val="1075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lang="en-US" sz="15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0" fontAlgn="base" hangingPunct="0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0" fontAlgn="base" hangingPunct="0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0" fontAlgn="base" hangingPunct="0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0" fontAlgn="base" hangingPunct="0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863" marR="0" lvl="0" indent="-169863" algn="l" defTabSz="684213" rtl="0" eaLnBrk="0" fontAlgn="base" latinLnBrk="0" hangingPunct="0">
              <a:lnSpc>
                <a:spcPct val="95000"/>
              </a:lnSpc>
              <a:spcBef>
                <a:spcPts val="1075"/>
              </a:spcBef>
              <a:spcAft>
                <a:spcPct val="0"/>
              </a:spcAft>
              <a:buClr>
                <a:srgbClr val="005073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CiscoSansTT ExtraLight"/>
                <a:ea typeface="ＭＳ Ｐゴシック" charset="0"/>
              </a:rPr>
              <a:t>Updated equipment list defines IOS-XE image requirements:</a:t>
            </a:r>
          </a:p>
          <a:p>
            <a:pPr marL="169863" marR="0" lvl="0" indent="-169863" algn="l" defTabSz="684213" rtl="0" eaLnBrk="0" fontAlgn="base" latinLnBrk="0" hangingPunct="0">
              <a:lnSpc>
                <a:spcPct val="95000"/>
              </a:lnSpc>
              <a:spcBef>
                <a:spcPts val="1075"/>
              </a:spcBef>
              <a:spcAft>
                <a:spcPct val="0"/>
              </a:spcAft>
              <a:buClr>
                <a:srgbClr val="005073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282828"/>
              </a:solidFill>
              <a:effectLst/>
              <a:uLnTx/>
              <a:uFillTx/>
              <a:latin typeface="CiscoSansTT ExtraLight"/>
              <a:ea typeface="ＭＳ Ｐゴシック" charset="0"/>
            </a:endParaRPr>
          </a:p>
          <a:p>
            <a:pPr marL="169863" marR="0" lvl="0" indent="-169863" algn="l" defTabSz="684213" rtl="0" eaLnBrk="0" fontAlgn="base" latinLnBrk="0" hangingPunct="0">
              <a:lnSpc>
                <a:spcPct val="95000"/>
              </a:lnSpc>
              <a:spcBef>
                <a:spcPts val="1075"/>
              </a:spcBef>
              <a:spcAft>
                <a:spcPct val="0"/>
              </a:spcAft>
              <a:buClr>
                <a:srgbClr val="005073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282828"/>
              </a:solidFill>
              <a:effectLst/>
              <a:uLnTx/>
              <a:uFillTx/>
              <a:latin typeface="CiscoSansTT ExtraLight"/>
              <a:ea typeface="ＭＳ Ｐゴシック" charset="0"/>
            </a:endParaRPr>
          </a:p>
          <a:p>
            <a:pPr marL="169863" marR="0" lvl="0" indent="-169863" algn="l" defTabSz="684213" rtl="0" eaLnBrk="0" fontAlgn="base" latinLnBrk="0" hangingPunct="0">
              <a:lnSpc>
                <a:spcPct val="95000"/>
              </a:lnSpc>
              <a:spcBef>
                <a:spcPts val="1075"/>
              </a:spcBef>
              <a:spcAft>
                <a:spcPct val="0"/>
              </a:spcAft>
              <a:buClr>
                <a:srgbClr val="005073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282828"/>
              </a:solidFill>
              <a:effectLst/>
              <a:uLnTx/>
              <a:uFillTx/>
              <a:latin typeface="CiscoSansTT ExtraLight"/>
              <a:ea typeface="ＭＳ Ｐゴシック" charset="0"/>
            </a:endParaRPr>
          </a:p>
          <a:p>
            <a:pPr marL="169863" marR="0" lvl="0" indent="-169863" algn="l" defTabSz="684213" rtl="0" eaLnBrk="0" fontAlgn="base" latinLnBrk="0" hangingPunct="0">
              <a:lnSpc>
                <a:spcPct val="95000"/>
              </a:lnSpc>
              <a:spcBef>
                <a:spcPts val="1075"/>
              </a:spcBef>
              <a:spcAft>
                <a:spcPct val="0"/>
              </a:spcAft>
              <a:buClr>
                <a:srgbClr val="005073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CiscoSansTT ExtraLight"/>
                <a:ea typeface="ＭＳ Ｐゴシック" charset="0"/>
              </a:rPr>
              <a:t>Cisco Commerce order tool has 3 tabs for IOS-XE options for ISR4k. First tab is for SD-WAN and should NOT be selected as this is not needed for labs and requires feature license. Second tab includes K9 images that are applicable.</a:t>
            </a:r>
          </a:p>
          <a:p>
            <a:pPr marL="0" marR="0" lvl="0" indent="0" algn="l" defTabSz="684213" rtl="0" eaLnBrk="0" fontAlgn="base" latinLnBrk="0" hangingPunct="0">
              <a:lnSpc>
                <a:spcPct val="95000"/>
              </a:lnSpc>
              <a:spcBef>
                <a:spcPts val="1075"/>
              </a:spcBef>
              <a:spcAft>
                <a:spcPct val="0"/>
              </a:spcAft>
              <a:buClr>
                <a:srgbClr val="005073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282828"/>
              </a:solidFill>
              <a:effectLst/>
              <a:uLnTx/>
              <a:uFillTx/>
              <a:latin typeface="CiscoSansTT ExtraLight"/>
              <a:ea typeface="ＭＳ Ｐゴシック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3B011E-B6EB-1149-AD99-B60E435A5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537" y="1498405"/>
            <a:ext cx="6726264" cy="853522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C2F997F4-66F8-FD48-AACD-49B8E98EAC4F}"/>
              </a:ext>
            </a:extLst>
          </p:cNvPr>
          <p:cNvSpPr/>
          <p:nvPr/>
        </p:nvSpPr>
        <p:spPr>
          <a:xfrm>
            <a:off x="1232117" y="1688492"/>
            <a:ext cx="5292670" cy="426558"/>
          </a:xfrm>
          <a:prstGeom prst="ellipse">
            <a:avLst/>
          </a:prstGeom>
          <a:noFill/>
          <a:ln w="34925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5073"/>
              </a:solidFill>
              <a:effectLst/>
              <a:uLnTx/>
              <a:uFillTx/>
              <a:latin typeface="CiscoSansTT ExtraLight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69A79F6-D087-184A-AB2F-69CDDAA36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400" y="3577400"/>
            <a:ext cx="6726264" cy="104200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D5312230-B9B9-F542-9956-12259947B1A4}"/>
              </a:ext>
            </a:extLst>
          </p:cNvPr>
          <p:cNvSpPr/>
          <p:nvPr/>
        </p:nvSpPr>
        <p:spPr>
          <a:xfrm>
            <a:off x="3267558" y="3671844"/>
            <a:ext cx="3884907" cy="426558"/>
          </a:xfrm>
          <a:prstGeom prst="ellipse">
            <a:avLst/>
          </a:prstGeom>
          <a:noFill/>
          <a:ln w="34925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5073"/>
              </a:solidFill>
              <a:effectLst/>
              <a:uLnTx/>
              <a:uFillTx/>
              <a:latin typeface="CiscoSansTT ExtraLight"/>
              <a:ea typeface="+mn-ea"/>
              <a:cs typeface="+mn-cs"/>
            </a:endParaRPr>
          </a:p>
        </p:txBody>
      </p:sp>
      <p:sp>
        <p:nvSpPr>
          <p:cNvPr id="16" name="&quot;No&quot; Symbol 15">
            <a:extLst>
              <a:ext uri="{FF2B5EF4-FFF2-40B4-BE49-F238E27FC236}">
                <a16:creationId xmlns:a16="http://schemas.microsoft.com/office/drawing/2014/main" id="{ABCBE17A-3B46-D54E-9596-E7EF5CF572E3}"/>
              </a:ext>
            </a:extLst>
          </p:cNvPr>
          <p:cNvSpPr/>
          <p:nvPr/>
        </p:nvSpPr>
        <p:spPr>
          <a:xfrm rot="10800000">
            <a:off x="3808354" y="4192846"/>
            <a:ext cx="612891" cy="303369"/>
          </a:xfrm>
          <a:prstGeom prst="noSmoking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82828"/>
              </a:solidFill>
              <a:effectLst/>
              <a:uLnTx/>
              <a:uFillTx/>
              <a:latin typeface="CiscoSansTT ExtraLight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6A5D4F-ACD4-B34E-8EED-E14C5292030C}"/>
              </a:ext>
            </a:extLst>
          </p:cNvPr>
          <p:cNvSpPr/>
          <p:nvPr/>
        </p:nvSpPr>
        <p:spPr>
          <a:xfrm>
            <a:off x="4992428" y="3441011"/>
            <a:ext cx="6119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✅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82828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9ECE8B-A7F1-424C-9546-895BF983A4C0}"/>
              </a:ext>
            </a:extLst>
          </p:cNvPr>
          <p:cNvSpPr/>
          <p:nvPr/>
        </p:nvSpPr>
        <p:spPr>
          <a:xfrm>
            <a:off x="0" y="0"/>
            <a:ext cx="9143999" cy="100812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Google Shape;309;p20">
            <a:extLst>
              <a:ext uri="{FF2B5EF4-FFF2-40B4-BE49-F238E27FC236}">
                <a16:creationId xmlns:a16="http://schemas.microsoft.com/office/drawing/2014/main" id="{9F161636-E418-3640-A756-D65E8D4BF601}"/>
              </a:ext>
            </a:extLst>
          </p:cNvPr>
          <p:cNvSpPr txBox="1">
            <a:spLocks/>
          </p:cNvSpPr>
          <p:nvPr/>
        </p:nvSpPr>
        <p:spPr>
          <a:xfrm>
            <a:off x="1409486" y="245907"/>
            <a:ext cx="7734513" cy="714078"/>
          </a:xfrm>
          <a:prstGeom prst="rect">
            <a:avLst/>
          </a:prstGeom>
        </p:spPr>
        <p:txBody>
          <a:bodyPr spcFirstLastPara="1" vert="horz" wrap="square" lIns="91400" tIns="45700" rIns="91400" bIns="4570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6858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13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defRPr/>
            </a:pP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CCNA 7.0 Equipment List – ISR4K IOS-XE Image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4C5C1A7-BD57-4240-8065-21A9FDEE64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620" y="110196"/>
            <a:ext cx="821433" cy="82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764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0F0C2F-1FBF-1D49-8CAD-C78EC9B52A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882" y="2208131"/>
            <a:ext cx="1733054" cy="1733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Logistics &amp; Timing</a:t>
            </a:r>
          </a:p>
        </p:txBody>
      </p:sp>
    </p:spTree>
    <p:extLst>
      <p:ext uri="{BB962C8B-B14F-4D97-AF65-F5344CB8AC3E}">
        <p14:creationId xmlns:p14="http://schemas.microsoft.com/office/powerpoint/2010/main" val="41517675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DD8ABE3-61C0-DE43-81CE-EAD21ED3BB5F}"/>
              </a:ext>
            </a:extLst>
          </p:cNvPr>
          <p:cNvSpPr/>
          <p:nvPr/>
        </p:nvSpPr>
        <p:spPr>
          <a:xfrm>
            <a:off x="0" y="0"/>
            <a:ext cx="9143999" cy="100812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A38456-1F30-8B46-ABB0-24C45ACBB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170" y="341314"/>
            <a:ext cx="7806829" cy="731837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CCNA 7.0 Instructor Qualification Mapping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747452-7591-3543-9C65-D5854FE00E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86" y="117088"/>
            <a:ext cx="811667" cy="81166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23B8FB2-F4E1-EA46-A3F5-24A5C604FD38}"/>
              </a:ext>
            </a:extLst>
          </p:cNvPr>
          <p:cNvSpPr/>
          <p:nvPr/>
        </p:nvSpPr>
        <p:spPr>
          <a:xfrm>
            <a:off x="19022" y="4580412"/>
            <a:ext cx="3397894" cy="55660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E549901-7E81-2F4A-98F1-2AF1A072A3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377741"/>
              </p:ext>
            </p:extLst>
          </p:nvPr>
        </p:nvGraphicFramePr>
        <p:xfrm>
          <a:off x="458885" y="1201056"/>
          <a:ext cx="8226228" cy="356567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912757">
                  <a:extLst>
                    <a:ext uri="{9D8B030D-6E8A-4147-A177-3AD203B41FA5}">
                      <a16:colId xmlns:a16="http://schemas.microsoft.com/office/drawing/2014/main" val="1238237440"/>
                    </a:ext>
                  </a:extLst>
                </a:gridCol>
                <a:gridCol w="3836108">
                  <a:extLst>
                    <a:ext uri="{9D8B030D-6E8A-4147-A177-3AD203B41FA5}">
                      <a16:colId xmlns:a16="http://schemas.microsoft.com/office/drawing/2014/main" val="4162724374"/>
                    </a:ext>
                  </a:extLst>
                </a:gridCol>
                <a:gridCol w="1477363">
                  <a:extLst>
                    <a:ext uri="{9D8B030D-6E8A-4147-A177-3AD203B41FA5}">
                      <a16:colId xmlns:a16="http://schemas.microsoft.com/office/drawing/2014/main" val="2500736084"/>
                    </a:ext>
                  </a:extLst>
                </a:gridCol>
              </a:tblGrid>
              <a:tr h="5299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CCNA R&amp;S 6 Course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Current Qualification(s)</a:t>
                      </a:r>
                      <a:endParaRPr lang="en-US" sz="1200" b="1" dirty="0">
                        <a:solidFill>
                          <a:schemeClr val="bg2"/>
                        </a:solidFill>
                        <a:effectLst/>
                        <a:latin typeface="CiscoSansTT ExtraLight" panose="020B0303020201020303" pitchFamily="34" charset="0"/>
                        <a:ea typeface="Calibri" panose="020F0502020204030204" pitchFamily="34" charset="0"/>
                        <a:cs typeface="CiscoSansTT ExtraLight" panose="020B0303020201020303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CCNA 7 Course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Qualification(s) Earned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iscoSansTT ExtraLight" panose="020B0303020201020303" pitchFamily="34" charset="0"/>
                        <a:ea typeface="Calibri" panose="020F0502020204030204" pitchFamily="34" charset="0"/>
                        <a:cs typeface="CiscoSansTT ExtraLight" panose="020B0303020201020303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Materials to Review*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iscoSansTT ExtraLight" panose="020B0303020201020303" pitchFamily="34" charset="0"/>
                        <a:ea typeface="Calibri" panose="020F0502020204030204" pitchFamily="34" charset="0"/>
                        <a:cs typeface="CiscoSansTT ExtraLight" panose="020B0303020201020303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44323"/>
                  </a:ext>
                </a:extLst>
              </a:tr>
              <a:tr h="2577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CCNA 1 (Intro to Networks)</a:t>
                      </a:r>
                      <a:endParaRPr lang="en-US" sz="1050" b="0" dirty="0">
                        <a:effectLst/>
                        <a:latin typeface="CiscoSans ExtraLigh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CCNA 1 (Intro to Networks)</a:t>
                      </a:r>
                      <a:endParaRPr lang="en-US" sz="1050" b="1" dirty="0">
                        <a:effectLst/>
                        <a:latin typeface="CiscoSans ExtraLigh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No additional</a:t>
                      </a:r>
                      <a:endParaRPr lang="en-US" sz="1050" b="1" dirty="0">
                        <a:effectLst/>
                        <a:latin typeface="CiscoSans ExtraLigh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26944824"/>
                  </a:ext>
                </a:extLst>
              </a:tr>
              <a:tr h="5299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CCNA 1 (Intro to Networks)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CCNA 2 (Routing &amp; Switching Essentials) </a:t>
                      </a:r>
                      <a:endParaRPr lang="en-US" sz="1050" b="0" dirty="0">
                        <a:effectLst/>
                        <a:latin typeface="CiscoSans ExtraLigh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CCNA 1 (Intro to Networks)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CCNA 2 (Switching, Routing, and Wireless Essentials)</a:t>
                      </a:r>
                      <a:endParaRPr lang="en-US" sz="1050" b="1" dirty="0">
                        <a:effectLst/>
                        <a:latin typeface="CiscoSans ExtraLigh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CCNA 2 (SRWE) 7</a:t>
                      </a:r>
                      <a:endParaRPr lang="en-US" sz="1050" b="1" dirty="0">
                        <a:effectLst/>
                        <a:latin typeface="CiscoSans ExtraLigh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8106756"/>
                  </a:ext>
                </a:extLst>
              </a:tr>
              <a:tr h="7877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CCNA 1 (Intro to Networks)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CCNA 2 (Routing &amp; Switching Essentials)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CCNA 3 (Scaling Networks)</a:t>
                      </a:r>
                      <a:endParaRPr lang="en-US" sz="1050" b="0" dirty="0">
                        <a:effectLst/>
                        <a:latin typeface="CiscoSans ExtraLight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CCNA 1 (Intro to Networks)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CCNA 2 (Switching, Routing, and Wireless Essentials)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CCNA 3 (Enterprise Networking, Security, and Automation)</a:t>
                      </a:r>
                      <a:endParaRPr lang="en-US" sz="1050" b="1" dirty="0">
                        <a:effectLst/>
                        <a:latin typeface="CiscoSans ExtraLigh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CCNA3 (ENSA) 7 + Bridging Course</a:t>
                      </a:r>
                      <a:endParaRPr lang="en-US" sz="1050" b="1" dirty="0">
                        <a:effectLst/>
                        <a:latin typeface="CiscoSans ExtraLigh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8452522"/>
                  </a:ext>
                </a:extLst>
              </a:tr>
              <a:tr h="7877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CCNA 1 (Intro to Networks)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CCNA 2 (Routing &amp; Switching Essentials)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CCNA 3 (Scaling Networks)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CCNA 4 (Connecting Networks)</a:t>
                      </a:r>
                      <a:endParaRPr lang="en-US" sz="1050" b="0" dirty="0">
                        <a:effectLst/>
                        <a:latin typeface="CiscoSans ExtraLight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CCNA 1 (Intro to Networks)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CCNA 2 (Switching, Routing, and Wireless Essentials)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CCNA 3 (Enterprise Networking, Security, and Automation)</a:t>
                      </a:r>
                      <a:endParaRPr lang="en-US" sz="1050" b="1" dirty="0">
                        <a:effectLst/>
                        <a:latin typeface="CiscoSans ExtraLigh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Bridging Course</a:t>
                      </a:r>
                      <a:endParaRPr lang="en-US" sz="1050" b="1" dirty="0">
                        <a:effectLst/>
                        <a:latin typeface="CiscoSans ExtraLigh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92875203"/>
                  </a:ext>
                </a:extLst>
              </a:tr>
              <a:tr h="235150"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>
                          <a:effectLst/>
                        </a:rPr>
                        <a:t>CCNA 2 (Routing &amp; Switching Essentials)</a:t>
                      </a:r>
                      <a:endParaRPr lang="en-US" sz="1050" b="1" kern="1200" dirty="0">
                        <a:solidFill>
                          <a:schemeClr val="tx1"/>
                        </a:solidFill>
                        <a:effectLst/>
                        <a:latin typeface="CiscoSans ExtraLigh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>
                          <a:effectLst/>
                        </a:rPr>
                        <a:t>CCNA 2 (Switching, Routing, and Wireless Essentials)</a:t>
                      </a:r>
                      <a:endParaRPr lang="en-US" sz="1050" b="1" kern="1200" dirty="0">
                        <a:solidFill>
                          <a:schemeClr val="tx1"/>
                        </a:solidFill>
                        <a:effectLst/>
                        <a:latin typeface="CiscoSans ExtraLigh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>
                          <a:effectLst/>
                        </a:rPr>
                        <a:t>CCNA2 (SRWE) 7</a:t>
                      </a:r>
                      <a:endParaRPr lang="en-US" sz="1050" b="1" kern="1200" dirty="0">
                        <a:solidFill>
                          <a:schemeClr val="tx1"/>
                        </a:solidFill>
                        <a:effectLst/>
                        <a:latin typeface="CiscoSans ExtraLigh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19998642"/>
                  </a:ext>
                </a:extLst>
              </a:tr>
              <a:tr h="207629"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>
                          <a:effectLst/>
                        </a:rPr>
                        <a:t>CCNA 3 (Scaling Networks)</a:t>
                      </a:r>
                      <a:endParaRPr lang="en-US" sz="1050" b="1" kern="1200" dirty="0">
                        <a:solidFill>
                          <a:schemeClr val="tx1"/>
                        </a:solidFill>
                        <a:effectLst/>
                        <a:latin typeface="CiscoSans ExtraLigh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>
                          <a:effectLst/>
                        </a:rPr>
                        <a:t>CCNA 3 (Enterprise Networking, Security, and Automation)</a:t>
                      </a:r>
                      <a:endParaRPr lang="en-US" sz="1050" b="1" kern="1200" dirty="0">
                        <a:solidFill>
                          <a:schemeClr val="tx1"/>
                        </a:solidFill>
                        <a:effectLst/>
                        <a:latin typeface="CiscoSans ExtraLigh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>
                          <a:effectLst/>
                        </a:rPr>
                        <a:t>CCNA3 (ENSA) 7</a:t>
                      </a:r>
                      <a:endParaRPr lang="en-US" sz="1050" b="1" kern="1200" dirty="0">
                        <a:solidFill>
                          <a:schemeClr val="tx1"/>
                        </a:solidFill>
                        <a:effectLst/>
                        <a:latin typeface="CiscoSans ExtraLigh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4175166"/>
                  </a:ext>
                </a:extLst>
              </a:tr>
              <a:tr h="229729"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>
                          <a:effectLst/>
                        </a:rPr>
                        <a:t>CCNA 4 (Connecting Networks)</a:t>
                      </a:r>
                      <a:endParaRPr lang="en-US" sz="1050" b="1" kern="1200" dirty="0">
                        <a:solidFill>
                          <a:schemeClr val="tx1"/>
                        </a:solidFill>
                        <a:effectLst/>
                        <a:latin typeface="CiscoSans ExtraLigh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>
                          <a:effectLst/>
                        </a:rPr>
                        <a:t>CCNA 3 (Enterprise Networking, Security, and Automation)</a:t>
                      </a:r>
                      <a:endParaRPr lang="en-US" sz="1050" b="1" kern="1200" dirty="0">
                        <a:solidFill>
                          <a:schemeClr val="tx1"/>
                        </a:solidFill>
                        <a:effectLst/>
                        <a:latin typeface="CiscoSans ExtraLigh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>
                          <a:effectLst/>
                        </a:rPr>
                        <a:t>CCNA3 (ENSA) 7</a:t>
                      </a:r>
                      <a:endParaRPr lang="en-US" sz="1050" b="1" kern="1200" dirty="0">
                        <a:solidFill>
                          <a:schemeClr val="tx1"/>
                        </a:solidFill>
                        <a:effectLst/>
                        <a:latin typeface="CiscoSans ExtraLigh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0633901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CE86CCA-36B7-9242-BB9C-2F2870DB92E6}"/>
              </a:ext>
            </a:extLst>
          </p:cNvPr>
          <p:cNvSpPr txBox="1"/>
          <p:nvPr/>
        </p:nvSpPr>
        <p:spPr>
          <a:xfrm>
            <a:off x="807412" y="4858713"/>
            <a:ext cx="7529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latin typeface="+mn-lt"/>
              </a:rPr>
              <a:t>Instructor Professional Development (IPD) Week Landing Page  - </a:t>
            </a:r>
            <a:r>
              <a:rPr lang="en-US" sz="900" dirty="0">
                <a:hlinkClick r:id="rId4"/>
              </a:rPr>
              <a:t>https://1040239.netacad.com/courses/863485/pages/ccna-7</a:t>
            </a:r>
            <a:endParaRPr lang="en-US" sz="900" dirty="0"/>
          </a:p>
          <a:p>
            <a:pPr algn="r"/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9587346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16ECAA-5756-B84C-8C9A-BF6F691F693E}"/>
              </a:ext>
            </a:extLst>
          </p:cNvPr>
          <p:cNvSpPr/>
          <p:nvPr/>
        </p:nvSpPr>
        <p:spPr>
          <a:xfrm>
            <a:off x="0" y="0"/>
            <a:ext cx="9143999" cy="100812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40BD52-70CE-3148-9945-ADB839DE1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245" y="324161"/>
            <a:ext cx="7250318" cy="6286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CCNA 7.0 Translation Plan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5F8B677-5207-4331-A207-B837ACF3AF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141815"/>
              </p:ext>
            </p:extLst>
          </p:nvPr>
        </p:nvGraphicFramePr>
        <p:xfrm>
          <a:off x="421334" y="1340632"/>
          <a:ext cx="7850875" cy="261448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765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4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6173">
                <a:tc>
                  <a:txBody>
                    <a:bodyPr/>
                    <a:lstStyle/>
                    <a:p>
                      <a:r>
                        <a:rPr lang="en-US" sz="2100" dirty="0"/>
                        <a:t>Course</a:t>
                      </a:r>
                      <a:endParaRPr lang="en-US" sz="21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25724" marB="2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Language *</a:t>
                      </a:r>
                      <a:endParaRPr lang="en-US" sz="21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25724" marB="2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052">
                <a:tc rowSpan="6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CCNA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Version 7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Spanish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052"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Portuguese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052"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French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052"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Chinese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052"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Russian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052"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Arabic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4ECEC0A-816F-4889-ADD3-B9EE190128CF}"/>
              </a:ext>
            </a:extLst>
          </p:cNvPr>
          <p:cNvSpPr/>
          <p:nvPr/>
        </p:nvSpPr>
        <p:spPr>
          <a:xfrm>
            <a:off x="414302" y="3979383"/>
            <a:ext cx="83461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4"/>
                </a:solidFill>
                <a:latin typeface="CiscoSansTT" panose="020B0503020201020303" pitchFamily="34" charset="0"/>
                <a:ea typeface="DengXian" panose="02010600030101010101" pitchFamily="2" charset="-122"/>
              </a:rPr>
              <a:t>* Translated curricula will be released as available and the CCNA Bridging course will be prioritized in each language.</a:t>
            </a:r>
            <a:endParaRPr lang="en-US" sz="1600" dirty="0">
              <a:solidFill>
                <a:schemeClr val="accent4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E2EBE9-D608-7C46-8313-1B1528D4BD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86" y="117088"/>
            <a:ext cx="811667" cy="81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55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02075" y="1166278"/>
            <a:ext cx="3044952" cy="397722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17917F9-B101-3F4E-B056-FBE93D779814}"/>
              </a:ext>
            </a:extLst>
          </p:cNvPr>
          <p:cNvSpPr/>
          <p:nvPr/>
        </p:nvSpPr>
        <p:spPr>
          <a:xfrm>
            <a:off x="2410" y="1166278"/>
            <a:ext cx="3044952" cy="39772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183D0A1-1097-9940-9F03-9313E81E44C9}"/>
              </a:ext>
            </a:extLst>
          </p:cNvPr>
          <p:cNvSpPr/>
          <p:nvPr/>
        </p:nvSpPr>
        <p:spPr>
          <a:xfrm>
            <a:off x="3040566" y="1166278"/>
            <a:ext cx="3060022" cy="397722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 7 Will Be The Best Yet!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608D610-930C-A845-97CB-8A7DCEE138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8" t="28059" r="65766" b="15357"/>
          <a:stretch/>
        </p:blipFill>
        <p:spPr>
          <a:xfrm>
            <a:off x="502823" y="2571750"/>
            <a:ext cx="1854650" cy="18288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2BD5E77-6C7E-F44F-9B11-0C4B85FF3E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8" t="30891" r="66126" b="11664"/>
          <a:stretch/>
        </p:blipFill>
        <p:spPr>
          <a:xfrm>
            <a:off x="6796875" y="2540977"/>
            <a:ext cx="1816057" cy="1828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911D34-9E65-8F4C-9163-159531C551A6}"/>
              </a:ext>
            </a:extLst>
          </p:cNvPr>
          <p:cNvSpPr txBox="1"/>
          <p:nvPr/>
        </p:nvSpPr>
        <p:spPr>
          <a:xfrm>
            <a:off x="456666" y="1493443"/>
            <a:ext cx="2136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+mn-lt"/>
              </a:rPr>
              <a:t>Enhanced Course Design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73B428A-7BE4-984A-92BA-FEB30EDF68E6}"/>
              </a:ext>
            </a:extLst>
          </p:cNvPr>
          <p:cNvSpPr txBox="1"/>
          <p:nvPr/>
        </p:nvSpPr>
        <p:spPr>
          <a:xfrm>
            <a:off x="3480965" y="1490640"/>
            <a:ext cx="2178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+mj-lt"/>
              </a:rPr>
              <a:t>Accelerated Path to Job Readiness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55B558C-9024-0A46-9D0A-41D8C2957E2A}"/>
              </a:ext>
            </a:extLst>
          </p:cNvPr>
          <p:cNvSpPr txBox="1"/>
          <p:nvPr/>
        </p:nvSpPr>
        <p:spPr>
          <a:xfrm>
            <a:off x="6513764" y="1495365"/>
            <a:ext cx="2382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+mn-lt"/>
              </a:rPr>
              <a:t>Improved Outcomes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9ACAE4-6BC0-5C4D-BC3A-ADE277806F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8627" y="2570263"/>
            <a:ext cx="1830287" cy="183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5085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16ECAA-5756-B84C-8C9A-BF6F691F693E}"/>
              </a:ext>
            </a:extLst>
          </p:cNvPr>
          <p:cNvSpPr/>
          <p:nvPr/>
        </p:nvSpPr>
        <p:spPr>
          <a:xfrm>
            <a:off x="0" y="0"/>
            <a:ext cx="9143999" cy="100812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40BD52-70CE-3148-9945-ADB839DE1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245" y="324161"/>
            <a:ext cx="7250318" cy="6286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CCNA Version 6 End of Life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7BEBA13-5B96-CA4A-9597-5E5EA05568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815219"/>
              </p:ext>
            </p:extLst>
          </p:nvPr>
        </p:nvGraphicFramePr>
        <p:xfrm>
          <a:off x="421334" y="1340632"/>
          <a:ext cx="7850874" cy="298753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827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3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0015">
                  <a:extLst>
                    <a:ext uri="{9D8B030D-6E8A-4147-A177-3AD203B41FA5}">
                      <a16:colId xmlns:a16="http://schemas.microsoft.com/office/drawing/2014/main" val="3871335510"/>
                    </a:ext>
                  </a:extLst>
                </a:gridCol>
              </a:tblGrid>
              <a:tr h="376173">
                <a:tc>
                  <a:txBody>
                    <a:bodyPr/>
                    <a:lstStyle/>
                    <a:p>
                      <a:r>
                        <a:rPr lang="en-US" sz="2100" dirty="0"/>
                        <a:t>Course</a:t>
                      </a:r>
                      <a:endParaRPr lang="en-US" sz="21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25724" marB="2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Language *</a:t>
                      </a:r>
                      <a:endParaRPr lang="en-US" sz="21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25724" marB="25724"/>
                </a:tc>
                <a:tc>
                  <a:txBody>
                    <a:bodyPr/>
                    <a:lstStyle/>
                    <a:p>
                      <a:pPr marL="0" marR="0" lvl="0" indent="0" algn="ctr" defTabSz="685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Last Class Start Date</a:t>
                      </a:r>
                    </a:p>
                  </a:txBody>
                  <a:tcPr marL="68580" marR="68580" marT="25724" marB="2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052">
                <a:tc rowSpan="7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CCNA 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Version 6 courses </a:t>
                      </a:r>
                    </a:p>
                    <a:p>
                      <a:pPr algn="ctr"/>
                      <a:r>
                        <a:rPr lang="en-US" sz="1800" dirty="0"/>
                        <a:t>(ITN, RS, ScaN, CN)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English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rgbClr val="61C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Jan 31, 2021</a:t>
                      </a:r>
                    </a:p>
                  </a:txBody>
                  <a:tcPr marL="68580" marR="68580" marT="34290" marB="34290">
                    <a:lnB w="28575" cap="flat" cmpd="sng" algn="ctr">
                      <a:solidFill>
                        <a:srgbClr val="61C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8699003"/>
                  </a:ext>
                </a:extLst>
              </a:tr>
              <a:tr h="373052">
                <a:tc vMerge="1"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Spanish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rgbClr val="61C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End-of-life dates for translated languages will be announced when each language is released. Dates will be a </a:t>
                      </a:r>
                      <a:r>
                        <a:rPr lang="en-US" sz="1800" b="1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minimum of 1 year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after Version 7 course resources are available.</a:t>
                      </a:r>
                    </a:p>
                  </a:txBody>
                  <a:tcPr marL="68580" marR="68580" marT="34290" marB="34290" anchor="ctr">
                    <a:lnT w="28575" cap="flat" cmpd="sng" algn="ctr">
                      <a:solidFill>
                        <a:srgbClr val="61C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052"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Portuguese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052"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French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052"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Chinese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052"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Russian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052"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Arabic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D08406D3-4324-C747-9B3B-591187B971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86" y="117088"/>
            <a:ext cx="811667" cy="81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86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7DC6D57-C15F-9442-B477-EB8DB4D4115A}"/>
              </a:ext>
            </a:extLst>
          </p:cNvPr>
          <p:cNvSpPr/>
          <p:nvPr/>
        </p:nvSpPr>
        <p:spPr>
          <a:xfrm>
            <a:off x="19022" y="4580412"/>
            <a:ext cx="3397894" cy="55660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16ECAA-5756-B84C-8C9A-BF6F691F693E}"/>
              </a:ext>
            </a:extLst>
          </p:cNvPr>
          <p:cNvSpPr/>
          <p:nvPr/>
        </p:nvSpPr>
        <p:spPr>
          <a:xfrm>
            <a:off x="0" y="0"/>
            <a:ext cx="9143999" cy="100812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40BD52-70CE-3148-9945-ADB839DE1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245" y="324161"/>
            <a:ext cx="7250318" cy="6286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CCNA 7.0 Course Resources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5467" y="1267193"/>
            <a:ext cx="4556827" cy="2965040"/>
          </a:xfrm>
        </p:spPr>
        <p:txBody>
          <a:bodyPr numCol="1"/>
          <a:lstStyle/>
          <a:p>
            <a:r>
              <a:rPr lang="en-US" sz="1400" dirty="0"/>
              <a:t>Scope and Sequence</a:t>
            </a:r>
          </a:p>
          <a:p>
            <a:r>
              <a:rPr lang="en-US" sz="1400" dirty="0"/>
              <a:t>Release Notes</a:t>
            </a:r>
          </a:p>
          <a:p>
            <a:r>
              <a:rPr lang="en-US" sz="1400" dirty="0"/>
              <a:t>Instructor Planning Guides (includes Instructor PPTs)</a:t>
            </a:r>
          </a:p>
          <a:p>
            <a:r>
              <a:rPr lang="en-US" sz="1400" dirty="0"/>
              <a:t>Instructor Lab Source Files</a:t>
            </a:r>
          </a:p>
          <a:p>
            <a:r>
              <a:rPr lang="en-US" sz="1400" dirty="0"/>
              <a:t>Instructor Packet Tracer Source Files</a:t>
            </a:r>
          </a:p>
          <a:p>
            <a:r>
              <a:rPr lang="en-US" sz="1400" dirty="0"/>
              <a:t>Packet Tracer Activity Source Files</a:t>
            </a:r>
          </a:p>
          <a:p>
            <a:r>
              <a:rPr lang="en-US" sz="1400" dirty="0"/>
              <a:t>Student Lab Source Files</a:t>
            </a:r>
          </a:p>
          <a:p>
            <a:r>
              <a:rPr lang="en-US" sz="1400" dirty="0"/>
              <a:t>Student Packet Tracer Source Files </a:t>
            </a:r>
          </a:p>
          <a:p>
            <a:r>
              <a:rPr lang="en-US" sz="1400" dirty="0"/>
              <a:t>Exam Design Documents </a:t>
            </a:r>
          </a:p>
          <a:p>
            <a:r>
              <a:rPr lang="en-US" sz="1400" dirty="0"/>
              <a:t>PTSA Design Documents </a:t>
            </a:r>
            <a:endParaRPr lang="es-CR" sz="1400" dirty="0"/>
          </a:p>
          <a:p>
            <a:endParaRPr lang="es-CR" sz="1800" dirty="0"/>
          </a:p>
        </p:txBody>
      </p:sp>
      <p:sp>
        <p:nvSpPr>
          <p:cNvPr id="6" name="Rectangle 5"/>
          <p:cNvSpPr/>
          <p:nvPr/>
        </p:nvSpPr>
        <p:spPr>
          <a:xfrm>
            <a:off x="4080795" y="4072580"/>
            <a:ext cx="51312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latin typeface="CiscoSansTT" panose="020B0503020201020303" pitchFamily="34" charset="0"/>
                <a:cs typeface="CiscoSansTT" panose="020B0503020201020303" pitchFamily="34" charset="0"/>
              </a:rPr>
              <a:t>Access Course Resource Pages through </a:t>
            </a:r>
            <a:r>
              <a:rPr lang="en-US" sz="1100" b="1" dirty="0" err="1">
                <a:latin typeface="CiscoSansTT" panose="020B0503020201020303" pitchFamily="34" charset="0"/>
                <a:cs typeface="CiscoSansTT" panose="020B0503020201020303" pitchFamily="34" charset="0"/>
              </a:rPr>
              <a:t>NetAcad.com</a:t>
            </a:r>
            <a:endParaRPr lang="en-US" sz="1100" b="1" dirty="0">
              <a:latin typeface="CiscoSansTT" panose="020B0503020201020303" pitchFamily="34" charset="0"/>
              <a:cs typeface="CiscoSansTT" panose="020B0503020201020303" pitchFamily="34" charset="0"/>
            </a:endParaRPr>
          </a:p>
          <a:p>
            <a:endParaRPr lang="en-US" sz="400" b="1" dirty="0">
              <a:latin typeface="CiscoSansTT" panose="020B0503020201020303" pitchFamily="34" charset="0"/>
              <a:cs typeface="CiscoSansTT" panose="020B0503020201020303" pitchFamily="34" charset="0"/>
            </a:endParaRPr>
          </a:p>
          <a:p>
            <a:r>
              <a:rPr lang="en-US" sz="1100" dirty="0">
                <a:latin typeface="+mj-lt"/>
                <a:hlinkClick r:id="rId3"/>
              </a:rPr>
              <a:t>https://www.netacad.com/portal/resources/course-resources/ccna-itn</a:t>
            </a:r>
            <a:endParaRPr lang="en-US" sz="1100" dirty="0">
              <a:latin typeface="+mj-lt"/>
            </a:endParaRPr>
          </a:p>
          <a:p>
            <a:r>
              <a:rPr lang="en-US" sz="1100" dirty="0">
                <a:latin typeface="+mj-lt"/>
                <a:hlinkClick r:id="rId4"/>
              </a:rPr>
              <a:t>https://www.netacad.com/portal/resources/course-resources/ccna-srwe</a:t>
            </a:r>
            <a:endParaRPr lang="en-US" sz="1100" dirty="0">
              <a:latin typeface="+mj-lt"/>
            </a:endParaRPr>
          </a:p>
          <a:p>
            <a:r>
              <a:rPr lang="en-US" sz="1100" dirty="0">
                <a:latin typeface="+mj-lt"/>
                <a:hlinkClick r:id="rId5"/>
              </a:rPr>
              <a:t>https://www.netacad.com/portal/resources/course-resources/ccna-ensa</a:t>
            </a:r>
            <a:endParaRPr lang="en-US" sz="1100" dirty="0">
              <a:latin typeface="+mj-lt"/>
            </a:endParaRPr>
          </a:p>
          <a:p>
            <a:r>
              <a:rPr lang="en-US" sz="1100" dirty="0">
                <a:latin typeface="+mj-lt"/>
                <a:hlinkClick r:id="rId6"/>
              </a:rPr>
              <a:t>https://www.netacad.com/portal/resources/course-resources/ccna-bridging</a:t>
            </a:r>
            <a:endParaRPr lang="en-US" sz="1100" dirty="0">
              <a:latin typeface="+mj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68BC75C-E0E3-1D4B-87D3-5DC564EA55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3404" y="1296128"/>
            <a:ext cx="3476232" cy="2488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DAA975-8951-3846-804F-F8750EFF49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86" y="117088"/>
            <a:ext cx="811667" cy="81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37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4230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" y="3194893"/>
            <a:ext cx="9151136" cy="19486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530108" y="3602936"/>
            <a:ext cx="1021588" cy="1008096"/>
            <a:chOff x="559190" y="1624591"/>
            <a:chExt cx="1817884" cy="1793877"/>
          </a:xfrm>
        </p:grpSpPr>
        <p:sp>
          <p:nvSpPr>
            <p:cNvPr id="51" name="Chord 50"/>
            <p:cNvSpPr/>
            <p:nvPr/>
          </p:nvSpPr>
          <p:spPr>
            <a:xfrm>
              <a:off x="583197" y="1624591"/>
              <a:ext cx="1793877" cy="1793877"/>
            </a:xfrm>
            <a:prstGeom prst="chord">
              <a:avLst>
                <a:gd name="adj1" fmla="val 5467745"/>
                <a:gd name="adj2" fmla="val 162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2" name="Chord 51"/>
            <p:cNvSpPr/>
            <p:nvPr/>
          </p:nvSpPr>
          <p:spPr>
            <a:xfrm rot="10800000">
              <a:off x="559190" y="1624591"/>
              <a:ext cx="1793877" cy="1793877"/>
            </a:xfrm>
            <a:prstGeom prst="chord">
              <a:avLst>
                <a:gd name="adj1" fmla="val 5467745"/>
                <a:gd name="adj2" fmla="val 162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280351"/>
            <a:ext cx="8345488" cy="731837"/>
          </a:xfrm>
        </p:spPr>
        <p:txBody>
          <a:bodyPr/>
          <a:lstStyle/>
          <a:p>
            <a:r>
              <a:rPr lang="en-US" dirty="0"/>
              <a:t>CCNA Curriculum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80264" y="3557807"/>
            <a:ext cx="6922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spcBef>
                <a:spcPts val="0"/>
              </a:spcBef>
              <a:spcAft>
                <a:spcPts val="300"/>
              </a:spcAft>
            </a:pPr>
            <a:r>
              <a:rPr lang="en-US" sz="1000" b="1" dirty="0">
                <a:solidFill>
                  <a:srgbClr val="FFFFFF"/>
                </a:solidFill>
                <a:ea typeface="ＭＳ Ｐゴシック" pitchFamily="34" charset="-128"/>
                <a:cs typeface="+mn-cs"/>
              </a:rPr>
              <a:t>Target Audience</a:t>
            </a:r>
            <a:r>
              <a:rPr lang="en-US" sz="1000" dirty="0">
                <a:solidFill>
                  <a:srgbClr val="FFFFFF"/>
                </a:solidFill>
                <a:ea typeface="ＭＳ Ｐゴシック" pitchFamily="34" charset="-128"/>
                <a:cs typeface="+mn-cs"/>
              </a:rPr>
              <a:t>: Students interested in pursuing an IT-related career</a:t>
            </a:r>
          </a:p>
          <a:p>
            <a:pPr defTabSz="457189">
              <a:spcBef>
                <a:spcPts val="0"/>
              </a:spcBef>
              <a:spcAft>
                <a:spcPts val="300"/>
              </a:spcAft>
            </a:pPr>
            <a:r>
              <a:rPr lang="en-US" sz="1000" b="1" dirty="0">
                <a:solidFill>
                  <a:srgbClr val="FFFFFF"/>
                </a:solidFill>
                <a:ea typeface="ＭＳ Ｐゴシック" pitchFamily="34" charset="-128"/>
                <a:cs typeface="+mn-cs"/>
              </a:rPr>
              <a:t>Prerequisites</a:t>
            </a:r>
            <a:r>
              <a:rPr lang="en-US" sz="1000" dirty="0">
                <a:solidFill>
                  <a:srgbClr val="FFFFFF"/>
                </a:solidFill>
                <a:ea typeface="ＭＳ Ｐゴシック" pitchFamily="34" charset="-128"/>
                <a:cs typeface="+mn-cs"/>
              </a:rPr>
              <a:t>: None. Vocational students often take IT Essentials or equivalent knowledge prior to CCNA</a:t>
            </a:r>
          </a:p>
          <a:p>
            <a:pPr defTabSz="457189">
              <a:spcBef>
                <a:spcPts val="0"/>
              </a:spcBef>
              <a:spcAft>
                <a:spcPts val="300"/>
              </a:spcAft>
            </a:pPr>
            <a:r>
              <a:rPr lang="en-US" sz="1000" b="1" dirty="0">
                <a:solidFill>
                  <a:srgbClr val="FFFFFF"/>
                </a:solidFill>
                <a:ea typeface="ＭＳ Ｐゴシック" pitchFamily="34" charset="-128"/>
                <a:cs typeface="+mn-cs"/>
              </a:rPr>
              <a:t>Course Delivery</a:t>
            </a:r>
            <a:r>
              <a:rPr lang="en-US" sz="1000" dirty="0">
                <a:solidFill>
                  <a:srgbClr val="FFFFFF"/>
                </a:solidFill>
                <a:ea typeface="ＭＳ Ｐゴシック" pitchFamily="34" charset="-128"/>
                <a:cs typeface="+mn-cs"/>
              </a:rPr>
              <a:t>: Instructor-led</a:t>
            </a:r>
          </a:p>
          <a:p>
            <a:pPr defTabSz="457189">
              <a:spcBef>
                <a:spcPts val="0"/>
              </a:spcBef>
              <a:spcAft>
                <a:spcPts val="300"/>
              </a:spcAft>
            </a:pPr>
            <a:r>
              <a:rPr lang="en-US" sz="1000" b="1" dirty="0">
                <a:solidFill>
                  <a:srgbClr val="FFFFFF"/>
                </a:solidFill>
                <a:ea typeface="ＭＳ Ｐゴシック" pitchFamily="34" charset="-128"/>
                <a:cs typeface="+mn-cs"/>
              </a:rPr>
              <a:t>Estimated Time to Complete</a:t>
            </a:r>
            <a:r>
              <a:rPr lang="en-US" sz="1000" dirty="0">
                <a:solidFill>
                  <a:srgbClr val="FFFFFF"/>
                </a:solidFill>
                <a:ea typeface="ＭＳ Ｐゴシック" pitchFamily="34" charset="-128"/>
                <a:cs typeface="+mn-cs"/>
              </a:rPr>
              <a:t>: 200 hours</a:t>
            </a:r>
          </a:p>
          <a:p>
            <a:pPr defTabSz="457189">
              <a:spcBef>
                <a:spcPts val="0"/>
              </a:spcBef>
              <a:spcAft>
                <a:spcPts val="300"/>
              </a:spcAft>
            </a:pPr>
            <a:r>
              <a:rPr lang="en-US" sz="1000" b="1" dirty="0">
                <a:solidFill>
                  <a:srgbClr val="FFFFFF"/>
                </a:solidFill>
                <a:ea typeface="ＭＳ Ｐゴシック" pitchFamily="34" charset="-128"/>
                <a:cs typeface="+mn-cs"/>
              </a:rPr>
              <a:t>Recommended Next Course</a:t>
            </a:r>
            <a:r>
              <a:rPr lang="en-US" sz="1000" dirty="0">
                <a:solidFill>
                  <a:srgbClr val="FFFFFF"/>
                </a:solidFill>
                <a:ea typeface="ＭＳ Ｐゴシック" pitchFamily="34" charset="-128"/>
                <a:cs typeface="+mn-cs"/>
              </a:rPr>
              <a:t>: CCNP Enterprise Core, CCNA CyberOps, DevNet Associate, Python or Emerging Tech Workshops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49090" y="3251385"/>
            <a:ext cx="8899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189">
              <a:spcBef>
                <a:spcPts val="0"/>
              </a:spcBef>
            </a:pPr>
            <a:r>
              <a:rPr lang="en-US" sz="1400" dirty="0">
                <a:solidFill>
                  <a:srgbClr val="FFFFFF"/>
                </a:solidFill>
                <a:ea typeface="ＭＳ Ｐゴシック" pitchFamily="34" charset="-128"/>
                <a:cs typeface="+mn-cs"/>
              </a:rPr>
              <a:t>Features</a:t>
            </a:r>
          </a:p>
        </p:txBody>
      </p:sp>
      <p:pic>
        <p:nvPicPr>
          <p:cNvPr id="26" name="Picture 25" descr="icons-02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818" y="3705468"/>
            <a:ext cx="521356" cy="74066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43599" y="1363366"/>
            <a:ext cx="2302100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189">
              <a:spcAft>
                <a:spcPts val="700"/>
              </a:spcAft>
            </a:pPr>
            <a:r>
              <a:rPr lang="en-US" sz="1000" dirty="0">
                <a:solidFill>
                  <a:srgbClr val="58585B"/>
                </a:solidFill>
                <a:ea typeface="ＭＳ Ｐゴシック" pitchFamily="34" charset="-128"/>
                <a:cs typeface="+mn-cs"/>
              </a:rPr>
              <a:t>The courses in the CCNA Version 7.0 curriculum help students develop a comprehensive foundation for designing, securing, operating, and troubleshooting modern computer networks, on the scale from small business networks to enterprise networks, with an emphasis on hands-on learning and essential career skills like problem solving and collaboration.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2668" y="952227"/>
            <a:ext cx="2343032" cy="2963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Isosceles Triangle 30"/>
          <p:cNvSpPr/>
          <p:nvPr/>
        </p:nvSpPr>
        <p:spPr>
          <a:xfrm rot="5400000">
            <a:off x="400674" y="1018374"/>
            <a:ext cx="329120" cy="15752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Right Triangle 31"/>
          <p:cNvSpPr/>
          <p:nvPr/>
        </p:nvSpPr>
        <p:spPr>
          <a:xfrm>
            <a:off x="2837717" y="951204"/>
            <a:ext cx="306777" cy="300436"/>
          </a:xfrm>
          <a:prstGeom prst="rtTriangl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837398" y="1248685"/>
            <a:ext cx="305761" cy="156361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" name="Isosceles Triangle 33"/>
          <p:cNvSpPr/>
          <p:nvPr/>
        </p:nvSpPr>
        <p:spPr>
          <a:xfrm rot="10800000">
            <a:off x="2793148" y="1400595"/>
            <a:ext cx="387827" cy="208344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9222" y="945678"/>
            <a:ext cx="184698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457189"/>
            <a:r>
              <a:rPr lang="en-US" sz="1400" dirty="0">
                <a:solidFill>
                  <a:srgbClr val="58585B"/>
                </a:solidFill>
                <a:ea typeface="ＭＳ Ｐゴシック" pitchFamily="34" charset="-128"/>
                <a:cs typeface="+mn-cs"/>
              </a:rPr>
              <a:t>Curriculum Overview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57089" y="1353371"/>
            <a:ext cx="2469135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189">
              <a:spcAft>
                <a:spcPts val="700"/>
              </a:spcAft>
            </a:pPr>
            <a:r>
              <a:rPr lang="en-US" sz="1000" dirty="0">
                <a:solidFill>
                  <a:srgbClr val="58585B"/>
                </a:solidFill>
                <a:ea typeface="ＭＳ Ｐゴシック" pitchFamily="34" charset="-128"/>
                <a:cs typeface="+mn-cs"/>
              </a:rPr>
              <a:t>By the end of the CCNA course series, students gain practical, hands-on experience preparing them for the CCNA certification exam and career-ready skills for associate-level roles in the Information &amp; Communication Technologies (ICT) industry.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303523" y="953248"/>
            <a:ext cx="2343032" cy="29634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Isosceles Triangle 37"/>
          <p:cNvSpPr/>
          <p:nvPr/>
        </p:nvSpPr>
        <p:spPr>
          <a:xfrm rot="5400000">
            <a:off x="3201528" y="1019395"/>
            <a:ext cx="329120" cy="15752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Right Triangle 38"/>
          <p:cNvSpPr/>
          <p:nvPr/>
        </p:nvSpPr>
        <p:spPr>
          <a:xfrm>
            <a:off x="5649589" y="952224"/>
            <a:ext cx="306777" cy="300436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649270" y="1249706"/>
            <a:ext cx="305761" cy="15636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Isosceles Triangle 40"/>
          <p:cNvSpPr/>
          <p:nvPr/>
        </p:nvSpPr>
        <p:spPr>
          <a:xfrm rot="10800000">
            <a:off x="5605020" y="1401616"/>
            <a:ext cx="387827" cy="208344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436724" y="946700"/>
            <a:ext cx="1159292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457189"/>
            <a:r>
              <a:rPr lang="en-US" sz="1400" dirty="0">
                <a:solidFill>
                  <a:srgbClr val="FFFFFF"/>
                </a:solidFill>
                <a:ea typeface="ＭＳ Ｐゴシック" pitchFamily="34" charset="-128"/>
                <a:cs typeface="+mn-cs"/>
              </a:rPr>
              <a:t>Career Prep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131144" y="1325431"/>
            <a:ext cx="2875230" cy="1800045"/>
          </a:xfrm>
          <a:prstGeom prst="rect">
            <a:avLst/>
          </a:prstGeom>
          <a:noFill/>
        </p:spPr>
        <p:txBody>
          <a:bodyPr wrap="square" lIns="0" tIns="0" rIns="0" bIns="0" numCol="1" spcCol="274320" rtlCol="0">
            <a:spAutoFit/>
          </a:bodyPr>
          <a:lstStyle/>
          <a:p>
            <a:pPr marL="109725" indent="-109725" defTabSz="457189">
              <a:spcBef>
                <a:spcPts val="400"/>
              </a:spcBef>
              <a:buSzPct val="80000"/>
              <a:buFont typeface="Arial"/>
              <a:buChar char="•"/>
            </a:pPr>
            <a:r>
              <a:rPr lang="en-US" sz="1000" dirty="0">
                <a:solidFill>
                  <a:srgbClr val="58585B"/>
                </a:solidFill>
                <a:ea typeface="ＭＳ Ｐゴシック" pitchFamily="34" charset="-128"/>
                <a:cs typeface="+mn-cs"/>
              </a:rPr>
              <a:t>Series of 3 courses: </a:t>
            </a:r>
          </a:p>
          <a:p>
            <a:pPr marL="257175" indent="-126206" defTabSz="457189">
              <a:spcBef>
                <a:spcPts val="400"/>
              </a:spcBef>
              <a:buSzPct val="80000"/>
              <a:buFont typeface="+mj-lt"/>
              <a:buAutoNum type="arabicPeriod"/>
            </a:pPr>
            <a:r>
              <a:rPr lang="en-US" sz="788" dirty="0">
                <a:solidFill>
                  <a:srgbClr val="58585B"/>
                </a:solidFill>
                <a:ea typeface="ＭＳ Ｐゴシック" pitchFamily="34" charset="-128"/>
                <a:cs typeface="+mn-cs"/>
              </a:rPr>
              <a:t>Introduction to Networks (ITN)</a:t>
            </a:r>
          </a:p>
          <a:p>
            <a:pPr marL="257175" indent="-126206" defTabSz="457189">
              <a:spcBef>
                <a:spcPts val="400"/>
              </a:spcBef>
              <a:buSzPct val="80000"/>
              <a:buFont typeface="+mj-lt"/>
              <a:buAutoNum type="arabicPeriod"/>
            </a:pPr>
            <a:r>
              <a:rPr lang="en-US" sz="788" dirty="0">
                <a:solidFill>
                  <a:srgbClr val="58585B"/>
                </a:solidFill>
                <a:ea typeface="ＭＳ Ｐゴシック" pitchFamily="34" charset="-128"/>
                <a:cs typeface="+mn-cs"/>
              </a:rPr>
              <a:t>Switching, Routing, and Wireless Essentials (SRWE) </a:t>
            </a:r>
          </a:p>
          <a:p>
            <a:pPr marL="257175" indent="-126206" defTabSz="457189">
              <a:spcBef>
                <a:spcPts val="400"/>
              </a:spcBef>
              <a:buSzPct val="80000"/>
              <a:buFont typeface="+mj-lt"/>
              <a:buAutoNum type="arabicPeriod"/>
            </a:pPr>
            <a:r>
              <a:rPr lang="en-US" sz="788" dirty="0">
                <a:solidFill>
                  <a:srgbClr val="58585B"/>
                </a:solidFill>
                <a:ea typeface="ＭＳ Ｐゴシック" pitchFamily="34" charset="-128"/>
                <a:cs typeface="+mn-cs"/>
              </a:rPr>
              <a:t>Enterprise Networking, Security, and Automation (ENSA)</a:t>
            </a:r>
          </a:p>
          <a:p>
            <a:pPr marL="109725" indent="-109725" defTabSz="457189">
              <a:spcBef>
                <a:spcPts val="400"/>
              </a:spcBef>
              <a:buSzPct val="80000"/>
              <a:buFont typeface="Arial"/>
              <a:buChar char="•"/>
            </a:pPr>
            <a:r>
              <a:rPr lang="en-US" sz="1000" dirty="0">
                <a:solidFill>
                  <a:srgbClr val="58585B"/>
                </a:solidFill>
                <a:ea typeface="ＭＳ Ｐゴシック" pitchFamily="34" charset="-128"/>
                <a:cs typeface="+mn-cs"/>
              </a:rPr>
              <a:t>Hands-on labs and Cisco Packet Tracer </a:t>
            </a:r>
            <a:br>
              <a:rPr lang="en-US" sz="1000" dirty="0">
                <a:solidFill>
                  <a:srgbClr val="58585B"/>
                </a:solidFill>
                <a:ea typeface="ＭＳ Ｐゴシック" pitchFamily="34" charset="-128"/>
                <a:cs typeface="+mn-cs"/>
              </a:rPr>
            </a:br>
            <a:r>
              <a:rPr lang="en-US" sz="1000" dirty="0">
                <a:solidFill>
                  <a:srgbClr val="58585B"/>
                </a:solidFill>
                <a:ea typeface="ＭＳ Ｐゴシック" pitchFamily="34" charset="-128"/>
                <a:cs typeface="+mn-cs"/>
              </a:rPr>
              <a:t>network simulation activities</a:t>
            </a:r>
          </a:p>
          <a:p>
            <a:pPr marL="109725" indent="-109725" defTabSz="457189">
              <a:spcBef>
                <a:spcPts val="400"/>
              </a:spcBef>
              <a:buSzPct val="80000"/>
              <a:buFont typeface="Arial"/>
              <a:buChar char="•"/>
            </a:pPr>
            <a:r>
              <a:rPr lang="en-US" sz="1000" dirty="0">
                <a:solidFill>
                  <a:srgbClr val="58585B"/>
                </a:solidFill>
                <a:ea typeface="ＭＳ Ｐゴシック" pitchFamily="34" charset="-128"/>
                <a:cs typeface="+mn-cs"/>
              </a:rPr>
              <a:t>Videos, activities, and quizzes reinforce learning</a:t>
            </a:r>
          </a:p>
          <a:p>
            <a:pPr marL="109725" indent="-109725" defTabSz="457189">
              <a:spcBef>
                <a:spcPts val="400"/>
              </a:spcBef>
              <a:buSzPct val="80000"/>
              <a:buFont typeface="Arial"/>
              <a:buChar char="•"/>
            </a:pPr>
            <a:r>
              <a:rPr lang="en-US" sz="1000" dirty="0">
                <a:solidFill>
                  <a:srgbClr val="58585B"/>
                </a:solidFill>
                <a:ea typeface="ＭＳ Ｐゴシック" pitchFamily="34" charset="-128"/>
                <a:cs typeface="+mn-cs"/>
              </a:rPr>
              <a:t>Exams to measure learning outcomes</a:t>
            </a:r>
          </a:p>
          <a:p>
            <a:pPr marL="109725" indent="-109725" defTabSz="457189">
              <a:spcBef>
                <a:spcPts val="400"/>
              </a:spcBef>
              <a:buSzPct val="80000"/>
              <a:buFont typeface="Arial"/>
              <a:buChar char="•"/>
            </a:pPr>
            <a:r>
              <a:rPr lang="en-US" sz="1000" dirty="0">
                <a:solidFill>
                  <a:srgbClr val="58585B"/>
                </a:solidFill>
                <a:ea typeface="ＭＳ Ｐゴシック" pitchFamily="34" charset="-128"/>
                <a:cs typeface="+mn-cs"/>
              </a:rPr>
              <a:t>Assessment features to ensure exam security </a:t>
            </a:r>
            <a:br>
              <a:rPr lang="en-US" sz="1000" dirty="0">
                <a:solidFill>
                  <a:srgbClr val="58585B"/>
                </a:solidFill>
                <a:ea typeface="ＭＳ Ｐゴシック" pitchFamily="34" charset="-128"/>
                <a:cs typeface="+mn-cs"/>
              </a:rPr>
            </a:br>
            <a:r>
              <a:rPr lang="en-US" sz="1000" dirty="0">
                <a:solidFill>
                  <a:srgbClr val="58585B"/>
                </a:solidFill>
                <a:ea typeface="ＭＳ Ｐゴシック" pitchFamily="34" charset="-128"/>
                <a:cs typeface="+mn-cs"/>
              </a:rPr>
              <a:t>and integrity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068578" y="947344"/>
            <a:ext cx="2534085" cy="2963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Isosceles Triangle 44"/>
          <p:cNvSpPr/>
          <p:nvPr/>
        </p:nvSpPr>
        <p:spPr>
          <a:xfrm rot="5400000">
            <a:off x="5966584" y="1013491"/>
            <a:ext cx="329120" cy="15752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Right Triangle 45"/>
          <p:cNvSpPr/>
          <p:nvPr/>
        </p:nvSpPr>
        <p:spPr>
          <a:xfrm>
            <a:off x="8601934" y="946320"/>
            <a:ext cx="306777" cy="300436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601615" y="1243801"/>
            <a:ext cx="305761" cy="1563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" name="Isosceles Triangle 47"/>
          <p:cNvSpPr/>
          <p:nvPr/>
        </p:nvSpPr>
        <p:spPr>
          <a:xfrm rot="10800000">
            <a:off x="8557365" y="1395711"/>
            <a:ext cx="387827" cy="208344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21329" y="940794"/>
            <a:ext cx="1944763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457189"/>
            <a:r>
              <a:rPr lang="en-US" sz="1400" dirty="0">
                <a:solidFill>
                  <a:srgbClr val="FFFFFF"/>
                </a:solidFill>
                <a:ea typeface="ＭＳ Ｐゴシック" pitchFamily="34" charset="-128"/>
                <a:cs typeface="+mn-cs"/>
              </a:rPr>
              <a:t>Learning Components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7976924" y="3286004"/>
            <a:ext cx="824545" cy="307777"/>
            <a:chOff x="7976929" y="2587299"/>
            <a:chExt cx="824545" cy="307777"/>
          </a:xfrm>
        </p:grpSpPr>
        <p:grpSp>
          <p:nvGrpSpPr>
            <p:cNvPr id="54" name="Group 53"/>
            <p:cNvGrpSpPr/>
            <p:nvPr/>
          </p:nvGrpSpPr>
          <p:grpSpPr>
            <a:xfrm>
              <a:off x="7976929" y="2624847"/>
              <a:ext cx="227598" cy="227598"/>
              <a:chOff x="2762594" y="1343553"/>
              <a:chExt cx="177346" cy="177346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2794113" y="1373690"/>
                <a:ext cx="123021" cy="11756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57" name="Freeform 6"/>
              <p:cNvSpPr>
                <a:spLocks noEditPoints="1"/>
              </p:cNvSpPr>
              <p:nvPr/>
            </p:nvSpPr>
            <p:spPr bwMode="auto">
              <a:xfrm>
                <a:off x="2762594" y="1343553"/>
                <a:ext cx="177346" cy="177346"/>
              </a:xfrm>
              <a:custGeom>
                <a:avLst/>
                <a:gdLst>
                  <a:gd name="T0" fmla="*/ 548 w 800"/>
                  <a:gd name="T1" fmla="*/ 338 h 800"/>
                  <a:gd name="T2" fmla="*/ 353 w 800"/>
                  <a:gd name="T3" fmla="*/ 533 h 800"/>
                  <a:gd name="T4" fmla="*/ 251 w 800"/>
                  <a:gd name="T5" fmla="*/ 431 h 800"/>
                  <a:gd name="T6" fmla="*/ 251 w 800"/>
                  <a:gd name="T7" fmla="*/ 384 h 800"/>
                  <a:gd name="T8" fmla="*/ 298 w 800"/>
                  <a:gd name="T9" fmla="*/ 384 h 800"/>
                  <a:gd name="T10" fmla="*/ 353 w 800"/>
                  <a:gd name="T11" fmla="*/ 439 h 800"/>
                  <a:gd name="T12" fmla="*/ 501 w 800"/>
                  <a:gd name="T13" fmla="*/ 290 h 800"/>
                  <a:gd name="T14" fmla="*/ 548 w 800"/>
                  <a:gd name="T15" fmla="*/ 290 h 800"/>
                  <a:gd name="T16" fmla="*/ 548 w 800"/>
                  <a:gd name="T17" fmla="*/ 338 h 800"/>
                  <a:gd name="T18" fmla="*/ 800 w 800"/>
                  <a:gd name="T19" fmla="*/ 400 h 800"/>
                  <a:gd name="T20" fmla="*/ 709 w 800"/>
                  <a:gd name="T21" fmla="*/ 317 h 800"/>
                  <a:gd name="T22" fmla="*/ 746 w 800"/>
                  <a:gd name="T23" fmla="*/ 200 h 800"/>
                  <a:gd name="T24" fmla="*/ 626 w 800"/>
                  <a:gd name="T25" fmla="*/ 174 h 800"/>
                  <a:gd name="T26" fmla="*/ 600 w 800"/>
                  <a:gd name="T27" fmla="*/ 54 h 800"/>
                  <a:gd name="T28" fmla="*/ 482 w 800"/>
                  <a:gd name="T29" fmla="*/ 91 h 800"/>
                  <a:gd name="T30" fmla="*/ 400 w 800"/>
                  <a:gd name="T31" fmla="*/ 0 h 800"/>
                  <a:gd name="T32" fmla="*/ 317 w 800"/>
                  <a:gd name="T33" fmla="*/ 91 h 800"/>
                  <a:gd name="T34" fmla="*/ 200 w 800"/>
                  <a:gd name="T35" fmla="*/ 54 h 800"/>
                  <a:gd name="T36" fmla="*/ 173 w 800"/>
                  <a:gd name="T37" fmla="*/ 174 h 800"/>
                  <a:gd name="T38" fmla="*/ 53 w 800"/>
                  <a:gd name="T39" fmla="*/ 200 h 800"/>
                  <a:gd name="T40" fmla="*/ 91 w 800"/>
                  <a:gd name="T41" fmla="*/ 317 h 800"/>
                  <a:gd name="T42" fmla="*/ 0 w 800"/>
                  <a:gd name="T43" fmla="*/ 400 h 800"/>
                  <a:gd name="T44" fmla="*/ 91 w 800"/>
                  <a:gd name="T45" fmla="*/ 483 h 800"/>
                  <a:gd name="T46" fmla="*/ 53 w 800"/>
                  <a:gd name="T47" fmla="*/ 600 h 800"/>
                  <a:gd name="T48" fmla="*/ 173 w 800"/>
                  <a:gd name="T49" fmla="*/ 626 h 800"/>
                  <a:gd name="T50" fmla="*/ 200 w 800"/>
                  <a:gd name="T51" fmla="*/ 746 h 800"/>
                  <a:gd name="T52" fmla="*/ 317 w 800"/>
                  <a:gd name="T53" fmla="*/ 709 h 800"/>
                  <a:gd name="T54" fmla="*/ 400 w 800"/>
                  <a:gd name="T55" fmla="*/ 800 h 800"/>
                  <a:gd name="T56" fmla="*/ 482 w 800"/>
                  <a:gd name="T57" fmla="*/ 709 h 800"/>
                  <a:gd name="T58" fmla="*/ 600 w 800"/>
                  <a:gd name="T59" fmla="*/ 746 h 800"/>
                  <a:gd name="T60" fmla="*/ 626 w 800"/>
                  <a:gd name="T61" fmla="*/ 626 h 800"/>
                  <a:gd name="T62" fmla="*/ 746 w 800"/>
                  <a:gd name="T63" fmla="*/ 600 h 800"/>
                  <a:gd name="T64" fmla="*/ 709 w 800"/>
                  <a:gd name="T65" fmla="*/ 483 h 800"/>
                  <a:gd name="T66" fmla="*/ 800 w 800"/>
                  <a:gd name="T67" fmla="*/ 40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00" h="800">
                    <a:moveTo>
                      <a:pt x="548" y="338"/>
                    </a:moveTo>
                    <a:lnTo>
                      <a:pt x="353" y="533"/>
                    </a:lnTo>
                    <a:lnTo>
                      <a:pt x="251" y="431"/>
                    </a:lnTo>
                    <a:cubicBezTo>
                      <a:pt x="238" y="418"/>
                      <a:pt x="238" y="397"/>
                      <a:pt x="251" y="384"/>
                    </a:cubicBezTo>
                    <a:cubicBezTo>
                      <a:pt x="264" y="371"/>
                      <a:pt x="285" y="371"/>
                      <a:pt x="298" y="384"/>
                    </a:cubicBezTo>
                    <a:lnTo>
                      <a:pt x="353" y="439"/>
                    </a:lnTo>
                    <a:lnTo>
                      <a:pt x="501" y="290"/>
                    </a:lnTo>
                    <a:cubicBezTo>
                      <a:pt x="514" y="277"/>
                      <a:pt x="535" y="277"/>
                      <a:pt x="548" y="290"/>
                    </a:cubicBezTo>
                    <a:cubicBezTo>
                      <a:pt x="561" y="304"/>
                      <a:pt x="561" y="325"/>
                      <a:pt x="548" y="338"/>
                    </a:cubicBezTo>
                    <a:moveTo>
                      <a:pt x="800" y="400"/>
                    </a:moveTo>
                    <a:lnTo>
                      <a:pt x="709" y="317"/>
                    </a:lnTo>
                    <a:lnTo>
                      <a:pt x="746" y="200"/>
                    </a:lnTo>
                    <a:lnTo>
                      <a:pt x="626" y="174"/>
                    </a:lnTo>
                    <a:lnTo>
                      <a:pt x="600" y="54"/>
                    </a:lnTo>
                    <a:lnTo>
                      <a:pt x="482" y="91"/>
                    </a:lnTo>
                    <a:lnTo>
                      <a:pt x="400" y="0"/>
                    </a:lnTo>
                    <a:lnTo>
                      <a:pt x="317" y="91"/>
                    </a:lnTo>
                    <a:lnTo>
                      <a:pt x="200" y="54"/>
                    </a:lnTo>
                    <a:lnTo>
                      <a:pt x="173" y="174"/>
                    </a:lnTo>
                    <a:lnTo>
                      <a:pt x="53" y="200"/>
                    </a:lnTo>
                    <a:lnTo>
                      <a:pt x="91" y="317"/>
                    </a:lnTo>
                    <a:lnTo>
                      <a:pt x="0" y="400"/>
                    </a:lnTo>
                    <a:lnTo>
                      <a:pt x="91" y="483"/>
                    </a:lnTo>
                    <a:lnTo>
                      <a:pt x="53" y="600"/>
                    </a:lnTo>
                    <a:lnTo>
                      <a:pt x="173" y="626"/>
                    </a:lnTo>
                    <a:lnTo>
                      <a:pt x="200" y="746"/>
                    </a:lnTo>
                    <a:lnTo>
                      <a:pt x="317" y="709"/>
                    </a:lnTo>
                    <a:lnTo>
                      <a:pt x="400" y="800"/>
                    </a:lnTo>
                    <a:lnTo>
                      <a:pt x="482" y="709"/>
                    </a:lnTo>
                    <a:lnTo>
                      <a:pt x="600" y="746"/>
                    </a:lnTo>
                    <a:lnTo>
                      <a:pt x="626" y="626"/>
                    </a:lnTo>
                    <a:lnTo>
                      <a:pt x="746" y="600"/>
                    </a:lnTo>
                    <a:lnTo>
                      <a:pt x="709" y="483"/>
                    </a:lnTo>
                    <a:lnTo>
                      <a:pt x="800" y="40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en-US" dirty="0">
                  <a:solidFill>
                    <a:srgbClr val="58585B"/>
                  </a:solidFill>
                  <a:ea typeface="ＭＳ Ｐゴシック" pitchFamily="34" charset="-128"/>
                  <a:cs typeface="+mn-cs"/>
                </a:endParaRPr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8143922" y="2587299"/>
              <a:ext cx="657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189"/>
              <a:r>
                <a:rPr lang="en-US" sz="700" dirty="0">
                  <a:solidFill>
                    <a:srgbClr val="FFFFFF"/>
                  </a:solidFill>
                  <a:ea typeface="ＭＳ Ｐゴシック" pitchFamily="34" charset="-128"/>
                  <a:cs typeface="+mn-cs"/>
                </a:rPr>
                <a:t>Certification</a:t>
              </a:r>
            </a:p>
            <a:p>
              <a:pPr algn="ctr" defTabSz="457189"/>
              <a:r>
                <a:rPr lang="en-US" sz="700" dirty="0">
                  <a:solidFill>
                    <a:srgbClr val="FFFFFF"/>
                  </a:solidFill>
                  <a:ea typeface="ＭＳ Ｐゴシック" pitchFamily="34" charset="-128"/>
                  <a:cs typeface="+mn-cs"/>
                </a:rPr>
                <a:t> Aligned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107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BF7C7ED-A6E6-FD46-9BEB-75B7AD5503A4}"/>
              </a:ext>
            </a:extLst>
          </p:cNvPr>
          <p:cNvSpPr/>
          <p:nvPr/>
        </p:nvSpPr>
        <p:spPr>
          <a:xfrm>
            <a:off x="0" y="4582510"/>
            <a:ext cx="1324303" cy="5566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2713" y="0"/>
            <a:ext cx="3951287" cy="27464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46" y="155957"/>
            <a:ext cx="4908885" cy="793209"/>
          </a:xfrm>
        </p:spPr>
        <p:txBody>
          <a:bodyPr/>
          <a:lstStyle/>
          <a:p>
            <a:r>
              <a:rPr lang="en-US" sz="2400" dirty="0"/>
              <a:t>CCNA: Introduction to Networks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192713" y="2047367"/>
            <a:ext cx="3958423" cy="3096133"/>
            <a:chOff x="5192713" y="2047367"/>
            <a:chExt cx="3958423" cy="3096133"/>
          </a:xfrm>
        </p:grpSpPr>
        <p:sp>
          <p:nvSpPr>
            <p:cNvPr id="13" name="Rectangle 12"/>
            <p:cNvSpPr/>
            <p:nvPr/>
          </p:nvSpPr>
          <p:spPr>
            <a:xfrm>
              <a:off x="5192713" y="2549789"/>
              <a:ext cx="3958423" cy="25937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676091" y="2047367"/>
              <a:ext cx="991667" cy="979695"/>
              <a:chOff x="7127612" y="2637652"/>
              <a:chExt cx="991667" cy="979695"/>
            </a:xfrm>
          </p:grpSpPr>
          <p:sp>
            <p:nvSpPr>
              <p:cNvPr id="15" name="Chord 14"/>
              <p:cNvSpPr/>
              <p:nvPr/>
            </p:nvSpPr>
            <p:spPr>
              <a:xfrm>
                <a:off x="7140708" y="2638777"/>
                <a:ext cx="978571" cy="978570"/>
              </a:xfrm>
              <a:prstGeom prst="chord">
                <a:avLst>
                  <a:gd name="adj1" fmla="val 5467745"/>
                  <a:gd name="adj2" fmla="val 16200000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" name="Chord 16"/>
              <p:cNvSpPr/>
              <p:nvPr/>
            </p:nvSpPr>
            <p:spPr>
              <a:xfrm rot="10800000">
                <a:off x="7127612" y="2637652"/>
                <a:ext cx="978571" cy="978570"/>
              </a:xfrm>
              <a:prstGeom prst="chord">
                <a:avLst>
                  <a:gd name="adj1" fmla="val 5467745"/>
                  <a:gd name="adj2" fmla="val 1620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5229194" y="3093994"/>
            <a:ext cx="3843606" cy="1885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Target Audience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: Secondary vocational students, 2-year and 4-year college students in Networking or Engineering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Prerequisites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: None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Instructor Training Required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: Yes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Languages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: English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Course Delivery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: Instructor-led</a:t>
            </a:r>
          </a:p>
          <a:p>
            <a:pPr lvl="0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900" b="1" dirty="0">
                <a:solidFill>
                  <a:srgbClr val="FFFFFF"/>
                </a:solidFill>
                <a:ea typeface="ＭＳ Ｐゴシック" pitchFamily="34" charset="-128"/>
              </a:rPr>
              <a:t>Course Recognitions: </a:t>
            </a:r>
            <a:r>
              <a:rPr lang="en-US" sz="900" dirty="0">
                <a:solidFill>
                  <a:srgbClr val="FFFFFF"/>
                </a:solidFill>
                <a:ea typeface="ＭＳ Ｐゴシック" pitchFamily="34" charset="-128"/>
              </a:rPr>
              <a:t>Certificate of Completion, Letter of Merit, Digital Badge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Estimated Time to Complete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: 70 hours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Recommended Next Course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: CCNA: Switching, Routing, and Wireless Essentials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68831" y="2794468"/>
            <a:ext cx="8899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Features</a:t>
            </a:r>
          </a:p>
        </p:txBody>
      </p:sp>
      <p:pic>
        <p:nvPicPr>
          <p:cNvPr id="21" name="Picture 20" descr="icons-02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7794" y="2135147"/>
            <a:ext cx="521356" cy="74066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04414" y="1415123"/>
            <a:ext cx="3667526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The first course in the CCNA curriculum introduces the architectures, models, protocols, and networking elements that connect users, devices, applications and data through the Internet and across modern computer networks - including IP addressing and Ethernet fundamentals.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22226" y="1015000"/>
            <a:ext cx="4068070" cy="2963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Isosceles Triangle 23"/>
          <p:cNvSpPr/>
          <p:nvPr/>
        </p:nvSpPr>
        <p:spPr>
          <a:xfrm rot="5400000">
            <a:off x="420231" y="1081147"/>
            <a:ext cx="329120" cy="15752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Right Triangle 25"/>
          <p:cNvSpPr/>
          <p:nvPr/>
        </p:nvSpPr>
        <p:spPr>
          <a:xfrm>
            <a:off x="4586943" y="1013977"/>
            <a:ext cx="306777" cy="300436"/>
          </a:xfrm>
          <a:prstGeom prst="rtTriangl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86624" y="1311458"/>
            <a:ext cx="305761" cy="156361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Isosceles Triangle 27"/>
          <p:cNvSpPr/>
          <p:nvPr/>
        </p:nvSpPr>
        <p:spPr>
          <a:xfrm rot="10800000">
            <a:off x="4542374" y="1463369"/>
            <a:ext cx="387827" cy="208344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8780" y="1008452"/>
            <a:ext cx="155844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Course Overview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7767" y="2668548"/>
            <a:ext cx="366752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By the end of the course, students can build simple local area networks (LAN) that integrate IP addressing schemes, foundational network security, and perform basic configurations for routers and switches.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25579" y="2268425"/>
            <a:ext cx="4068070" cy="296345"/>
          </a:xfrm>
          <a:prstGeom prst="rect">
            <a:avLst/>
          </a:prstGeom>
          <a:solidFill>
            <a:srgbClr val="00608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5400000">
            <a:off x="423583" y="2334572"/>
            <a:ext cx="329120" cy="15752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Right Triangle 32"/>
          <p:cNvSpPr/>
          <p:nvPr/>
        </p:nvSpPr>
        <p:spPr>
          <a:xfrm>
            <a:off x="4590296" y="2267402"/>
            <a:ext cx="306777" cy="300436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89977" y="2564883"/>
            <a:ext cx="305761" cy="15636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Isosceles Triangle 34"/>
          <p:cNvSpPr/>
          <p:nvPr/>
        </p:nvSpPr>
        <p:spPr>
          <a:xfrm rot="10800000">
            <a:off x="4545727" y="2716794"/>
            <a:ext cx="387827" cy="208344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8780" y="2272894"/>
            <a:ext cx="832279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Benefits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8219" y="3767810"/>
            <a:ext cx="3667526" cy="1384995"/>
          </a:xfrm>
          <a:prstGeom prst="rect">
            <a:avLst/>
          </a:prstGeom>
          <a:noFill/>
        </p:spPr>
        <p:txBody>
          <a:bodyPr wrap="square" lIns="0" tIns="0" rIns="0" bIns="0" numCol="2" spcCol="274320" rtlCol="0">
            <a:spAutoFit/>
          </a:bodyPr>
          <a:lstStyle/>
          <a:p>
            <a:pPr marL="114300" marR="0" lvl="0" indent="-114300" algn="l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80000"/>
              <a:buFont typeface="Arial"/>
              <a:buChar char="•"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17 modules</a:t>
            </a:r>
          </a:p>
          <a:p>
            <a:pPr marL="114300" marR="0" lvl="0" indent="-114300" algn="l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80000"/>
              <a:buFont typeface="Arial"/>
              <a:buChar char="•"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24 hands-on labs</a:t>
            </a:r>
          </a:p>
          <a:p>
            <a:pPr marL="114300" indent="-114300">
              <a:spcBef>
                <a:spcPts val="400"/>
              </a:spcBef>
              <a:buSzPct val="80000"/>
              <a:buFont typeface="Arial"/>
              <a:buChar char="•"/>
              <a:defRPr/>
            </a:pPr>
            <a:r>
              <a:rPr lang="en-US" sz="1000" dirty="0">
                <a:solidFill>
                  <a:srgbClr val="58585B"/>
                </a:solidFill>
                <a:ea typeface="ＭＳ Ｐゴシック" pitchFamily="34" charset="-128"/>
              </a:rPr>
              <a:t>31 Cisco Packet Tracer activities</a:t>
            </a:r>
          </a:p>
          <a:p>
            <a:pPr marL="114300" indent="-114300">
              <a:spcBef>
                <a:spcPts val="400"/>
              </a:spcBef>
              <a:buSzPct val="80000"/>
              <a:buFont typeface="Arial"/>
              <a:buChar char="•"/>
              <a:defRPr/>
            </a:pPr>
            <a:r>
              <a:rPr lang="en-US" sz="1000" dirty="0">
                <a:solidFill>
                  <a:srgbClr val="58585B"/>
                </a:solidFill>
                <a:ea typeface="ＭＳ Ｐゴシック" pitchFamily="34" charset="-128"/>
              </a:rPr>
              <a:t>36 videos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8585B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  <a:p>
            <a:pPr marL="114300" marR="0" lvl="0" indent="-114300" algn="l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80000"/>
              <a:buFont typeface="Arial"/>
              <a:buChar char="•"/>
              <a:defRPr/>
            </a:pPr>
            <a:r>
              <a:rPr lang="en-US" sz="1000" dirty="0">
                <a:solidFill>
                  <a:srgbClr val="58585B"/>
                </a:solidFill>
                <a:ea typeface="ＭＳ Ｐゴシック" pitchFamily="34" charset="-128"/>
                <a:cs typeface="+mn-cs"/>
              </a:rPr>
              <a:t>10 syntax checkers</a:t>
            </a:r>
          </a:p>
          <a:p>
            <a:pPr marL="114300" marR="0" lvl="0" indent="-114300" algn="l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80000"/>
              <a:buFont typeface="Arial"/>
              <a:buChar char="•"/>
              <a:defRPr/>
            </a:pPr>
            <a:r>
              <a:rPr lang="en-US" sz="1000" dirty="0">
                <a:solidFill>
                  <a:srgbClr val="58585B"/>
                </a:solidFill>
                <a:ea typeface="ＭＳ Ｐゴシック" pitchFamily="34" charset="-128"/>
                <a:cs typeface="+mn-cs"/>
              </a:rPr>
              <a:t>13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interactive activities</a:t>
            </a:r>
          </a:p>
          <a:p>
            <a:pPr marL="114300" marR="0" lvl="0" indent="-114300" algn="l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80000"/>
              <a:buFont typeface="Arial"/>
              <a:buChar char="•"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64 CYU quizzes</a:t>
            </a:r>
          </a:p>
          <a:p>
            <a:pPr marL="114300" marR="0" lvl="0" indent="-114300" algn="l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80000"/>
              <a:buFont typeface="Arial"/>
              <a:buChar char="•"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17 module exams</a:t>
            </a:r>
          </a:p>
          <a:p>
            <a:pPr marL="114300" marR="0" lvl="0" indent="-114300" algn="l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80000"/>
              <a:buFont typeface="Arial"/>
              <a:buChar char="•"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6 module group exams</a:t>
            </a:r>
          </a:p>
          <a:p>
            <a:pPr marL="114300" marR="0" lvl="0" indent="-114300" algn="l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80000"/>
              <a:buFont typeface="Arial"/>
              <a:buChar char="•"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1 final exam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06031" y="3456588"/>
            <a:ext cx="4068070" cy="2963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Isosceles Triangle 38"/>
          <p:cNvSpPr/>
          <p:nvPr/>
        </p:nvSpPr>
        <p:spPr>
          <a:xfrm rot="5400000">
            <a:off x="404036" y="3522735"/>
            <a:ext cx="329120" cy="15752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Right Triangle 39"/>
          <p:cNvSpPr/>
          <p:nvPr/>
        </p:nvSpPr>
        <p:spPr>
          <a:xfrm>
            <a:off x="4570748" y="3455564"/>
            <a:ext cx="306777" cy="300436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570429" y="3753045"/>
            <a:ext cx="305761" cy="1563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0800000">
            <a:off x="4526179" y="3904956"/>
            <a:ext cx="387827" cy="208344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58780" y="3461056"/>
            <a:ext cx="1944763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Learning Components</a:t>
            </a:r>
          </a:p>
        </p:txBody>
      </p:sp>
    </p:spTree>
    <p:extLst>
      <p:ext uri="{BB962C8B-B14F-4D97-AF65-F5344CB8AC3E}">
        <p14:creationId xmlns:p14="http://schemas.microsoft.com/office/powerpoint/2010/main" val="360904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18409AB6-43C6-6F4A-B0DD-B22563A02C07}"/>
              </a:ext>
            </a:extLst>
          </p:cNvPr>
          <p:cNvSpPr/>
          <p:nvPr/>
        </p:nvSpPr>
        <p:spPr>
          <a:xfrm>
            <a:off x="0" y="4582510"/>
            <a:ext cx="1324303" cy="5566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2713" y="0"/>
            <a:ext cx="3951287" cy="27464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47" y="193810"/>
            <a:ext cx="4898416" cy="731837"/>
          </a:xfrm>
        </p:spPr>
        <p:txBody>
          <a:bodyPr/>
          <a:lstStyle/>
          <a:p>
            <a:r>
              <a:rPr lang="en-US" sz="2400" dirty="0"/>
              <a:t>CCNA: Switching, Routing, and Wireless Essentials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192713" y="2047367"/>
            <a:ext cx="3958423" cy="3096133"/>
            <a:chOff x="5192713" y="2047367"/>
            <a:chExt cx="3958423" cy="3096133"/>
          </a:xfrm>
        </p:grpSpPr>
        <p:sp>
          <p:nvSpPr>
            <p:cNvPr id="13" name="Rectangle 12"/>
            <p:cNvSpPr/>
            <p:nvPr/>
          </p:nvSpPr>
          <p:spPr>
            <a:xfrm>
              <a:off x="5192713" y="2549789"/>
              <a:ext cx="3958423" cy="25937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676091" y="2047367"/>
              <a:ext cx="991667" cy="979695"/>
              <a:chOff x="7127612" y="2637652"/>
              <a:chExt cx="991667" cy="979695"/>
            </a:xfrm>
          </p:grpSpPr>
          <p:sp>
            <p:nvSpPr>
              <p:cNvPr id="15" name="Chord 14"/>
              <p:cNvSpPr/>
              <p:nvPr/>
            </p:nvSpPr>
            <p:spPr>
              <a:xfrm>
                <a:off x="7140708" y="2638777"/>
                <a:ext cx="978571" cy="978570"/>
              </a:xfrm>
              <a:prstGeom prst="chord">
                <a:avLst>
                  <a:gd name="adj1" fmla="val 5467745"/>
                  <a:gd name="adj2" fmla="val 16200000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" name="Chord 16"/>
              <p:cNvSpPr/>
              <p:nvPr/>
            </p:nvSpPr>
            <p:spPr>
              <a:xfrm rot="10800000">
                <a:off x="7127612" y="2637652"/>
                <a:ext cx="978571" cy="978570"/>
              </a:xfrm>
              <a:prstGeom prst="chord">
                <a:avLst>
                  <a:gd name="adj1" fmla="val 5467745"/>
                  <a:gd name="adj2" fmla="val 1620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20" name="Rectangle 19"/>
          <p:cNvSpPr/>
          <p:nvPr/>
        </p:nvSpPr>
        <p:spPr>
          <a:xfrm>
            <a:off x="5268831" y="2794468"/>
            <a:ext cx="8899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Features</a:t>
            </a:r>
          </a:p>
        </p:txBody>
      </p:sp>
      <p:pic>
        <p:nvPicPr>
          <p:cNvPr id="21" name="Picture 20" descr="icons-02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7794" y="2135147"/>
            <a:ext cx="521356" cy="74066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04414" y="1415123"/>
            <a:ext cx="366752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The second course in the CCNA curriculum focuses on switching technologies and router operations that support small-to-medium business networks and includes wireless local area networks (WLAN) and security concepts.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22226" y="1015000"/>
            <a:ext cx="4068070" cy="2963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Isosceles Triangle 23"/>
          <p:cNvSpPr/>
          <p:nvPr/>
        </p:nvSpPr>
        <p:spPr>
          <a:xfrm rot="5400000">
            <a:off x="420231" y="1081147"/>
            <a:ext cx="329120" cy="15752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Right Triangle 25"/>
          <p:cNvSpPr/>
          <p:nvPr/>
        </p:nvSpPr>
        <p:spPr>
          <a:xfrm>
            <a:off x="4586943" y="1013977"/>
            <a:ext cx="306777" cy="300436"/>
          </a:xfrm>
          <a:prstGeom prst="rtTriangl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86624" y="1311458"/>
            <a:ext cx="305761" cy="156361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Isosceles Triangle 27"/>
          <p:cNvSpPr/>
          <p:nvPr/>
        </p:nvSpPr>
        <p:spPr>
          <a:xfrm rot="10800000">
            <a:off x="4542374" y="1463369"/>
            <a:ext cx="387827" cy="208344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8780" y="1008452"/>
            <a:ext cx="155844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Course Overview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7767" y="2489873"/>
            <a:ext cx="366752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Students learn key switching and routing concepts. They can perform basic network configuration and troubleshooting, identify and mitigate LAN security threats, and configure and secure a basic WLAN.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25579" y="2089750"/>
            <a:ext cx="4068070" cy="296345"/>
          </a:xfrm>
          <a:prstGeom prst="rect">
            <a:avLst/>
          </a:prstGeom>
          <a:solidFill>
            <a:srgbClr val="00608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5400000">
            <a:off x="423583" y="2155897"/>
            <a:ext cx="329120" cy="15752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Right Triangle 32"/>
          <p:cNvSpPr/>
          <p:nvPr/>
        </p:nvSpPr>
        <p:spPr>
          <a:xfrm>
            <a:off x="4590296" y="2088727"/>
            <a:ext cx="306777" cy="300436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89977" y="2386208"/>
            <a:ext cx="305761" cy="15636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Isosceles Triangle 34"/>
          <p:cNvSpPr/>
          <p:nvPr/>
        </p:nvSpPr>
        <p:spPr>
          <a:xfrm rot="10800000">
            <a:off x="4545727" y="2538119"/>
            <a:ext cx="387827" cy="208344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8780" y="2094219"/>
            <a:ext cx="832279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Benefits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06031" y="3277913"/>
            <a:ext cx="4068070" cy="2963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Isosceles Triangle 38"/>
          <p:cNvSpPr/>
          <p:nvPr/>
        </p:nvSpPr>
        <p:spPr>
          <a:xfrm rot="5400000">
            <a:off x="404036" y="3344060"/>
            <a:ext cx="329120" cy="15752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Right Triangle 39"/>
          <p:cNvSpPr/>
          <p:nvPr/>
        </p:nvSpPr>
        <p:spPr>
          <a:xfrm>
            <a:off x="4570748" y="3276889"/>
            <a:ext cx="306777" cy="300436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570429" y="3574370"/>
            <a:ext cx="305761" cy="1563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0800000">
            <a:off x="4526179" y="3726281"/>
            <a:ext cx="387827" cy="208344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58780" y="3282381"/>
            <a:ext cx="1944763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Learning Components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F47B318-E304-574B-88F1-C88C444BA1B4}"/>
              </a:ext>
            </a:extLst>
          </p:cNvPr>
          <p:cNvSpPr txBox="1"/>
          <p:nvPr/>
        </p:nvSpPr>
        <p:spPr>
          <a:xfrm>
            <a:off x="5229194" y="3093994"/>
            <a:ext cx="3843606" cy="1885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Target Audience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: Secondary vocational students, 2-year and 4-year college students in Networking or Engineering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Prerequisites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: None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Instructor Training Required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: Yes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Languages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: English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Course Delivery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: Instructor-led</a:t>
            </a:r>
          </a:p>
          <a:p>
            <a:pPr lvl="0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900" b="1" dirty="0">
                <a:solidFill>
                  <a:srgbClr val="FFFFFF"/>
                </a:solidFill>
                <a:ea typeface="ＭＳ Ｐゴシック" pitchFamily="34" charset="-128"/>
              </a:rPr>
              <a:t>Course Recognitions: </a:t>
            </a:r>
            <a:r>
              <a:rPr lang="en-US" sz="900" dirty="0">
                <a:solidFill>
                  <a:srgbClr val="FFFFFF"/>
                </a:solidFill>
                <a:ea typeface="ＭＳ Ｐゴシック" pitchFamily="34" charset="-128"/>
              </a:rPr>
              <a:t>Certificate of Completion, Letter of Merit, Digital Badge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Estimated Time to Complete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: 70 hours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Recommended Next Course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: CCNA: Enterprise Networking, Security, and Automation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EB46B24-ECB6-0F46-8674-FDC10E532614}"/>
              </a:ext>
            </a:extLst>
          </p:cNvPr>
          <p:cNvSpPr txBox="1"/>
          <p:nvPr/>
        </p:nvSpPr>
        <p:spPr>
          <a:xfrm>
            <a:off x="688219" y="3767810"/>
            <a:ext cx="3667526" cy="1384995"/>
          </a:xfrm>
          <a:prstGeom prst="rect">
            <a:avLst/>
          </a:prstGeom>
          <a:noFill/>
        </p:spPr>
        <p:txBody>
          <a:bodyPr wrap="square" lIns="0" tIns="0" rIns="0" bIns="0" numCol="2" spcCol="274320" rtlCol="0">
            <a:spAutoFit/>
          </a:bodyPr>
          <a:lstStyle/>
          <a:p>
            <a:pPr marL="114300" marR="0" lvl="0" indent="-114300" algn="l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80000"/>
              <a:buFont typeface="Arial"/>
              <a:buChar char="•"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16 modules</a:t>
            </a:r>
          </a:p>
          <a:p>
            <a:pPr marL="114300" marR="0" lvl="0" indent="-114300" algn="l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80000"/>
              <a:buFont typeface="Arial"/>
              <a:buChar char="•"/>
              <a:defRPr/>
            </a:pPr>
            <a:r>
              <a:rPr lang="en-US" sz="1000" dirty="0">
                <a:solidFill>
                  <a:srgbClr val="58585B"/>
                </a:solidFill>
                <a:ea typeface="ＭＳ Ｐゴシック" pitchFamily="34" charset="-128"/>
                <a:cs typeface="+mn-cs"/>
              </a:rPr>
              <a:t>1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4 hands-on labs</a:t>
            </a:r>
          </a:p>
          <a:p>
            <a:pPr marL="114300" indent="-114300">
              <a:spcBef>
                <a:spcPts val="400"/>
              </a:spcBef>
              <a:buSzPct val="80000"/>
              <a:buFont typeface="Arial"/>
              <a:buChar char="•"/>
              <a:defRPr/>
            </a:pPr>
            <a:r>
              <a:rPr lang="en-US" sz="1000" dirty="0">
                <a:solidFill>
                  <a:srgbClr val="58585B"/>
                </a:solidFill>
                <a:ea typeface="ＭＳ Ｐゴシック" pitchFamily="34" charset="-128"/>
              </a:rPr>
              <a:t>31 Cisco Packet Tracer activities</a:t>
            </a:r>
          </a:p>
          <a:p>
            <a:pPr marL="114300" indent="-114300">
              <a:spcBef>
                <a:spcPts val="400"/>
              </a:spcBef>
              <a:buSzPct val="80000"/>
              <a:buFont typeface="Arial"/>
              <a:buChar char="•"/>
              <a:defRPr/>
            </a:pPr>
            <a:r>
              <a:rPr lang="en-US" sz="1000" dirty="0">
                <a:solidFill>
                  <a:srgbClr val="58585B"/>
                </a:solidFill>
                <a:ea typeface="ＭＳ Ｐゴシック" pitchFamily="34" charset="-128"/>
              </a:rPr>
              <a:t>15 videos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8585B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  <a:p>
            <a:pPr marL="114300" marR="0" lvl="0" indent="-114300" algn="l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80000"/>
              <a:buFont typeface="Arial"/>
              <a:buChar char="•"/>
              <a:defRPr/>
            </a:pPr>
            <a:r>
              <a:rPr lang="en-US" sz="1000" dirty="0">
                <a:solidFill>
                  <a:srgbClr val="58585B"/>
                </a:solidFill>
                <a:ea typeface="ＭＳ Ｐゴシック" pitchFamily="34" charset="-128"/>
                <a:cs typeface="+mn-cs"/>
              </a:rPr>
              <a:t>19 syntax checkers</a:t>
            </a:r>
          </a:p>
          <a:p>
            <a:pPr marL="114300" marR="0" lvl="0" indent="-114300" algn="l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80000"/>
              <a:buFont typeface="Arial"/>
              <a:buChar char="•"/>
              <a:defRPr/>
            </a:pPr>
            <a:r>
              <a:rPr lang="en-US" sz="1000" dirty="0">
                <a:solidFill>
                  <a:srgbClr val="58585B"/>
                </a:solidFill>
                <a:ea typeface="ＭＳ Ｐゴシック" pitchFamily="34" charset="-128"/>
                <a:cs typeface="+mn-cs"/>
              </a:rPr>
              <a:t>1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interactive activity</a:t>
            </a:r>
          </a:p>
          <a:p>
            <a:pPr marL="114300" marR="0" lvl="0" indent="-114300" algn="l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80000"/>
              <a:buFont typeface="Arial"/>
              <a:buChar char="•"/>
              <a:defRPr/>
            </a:pPr>
            <a:r>
              <a:rPr lang="en-US" sz="1000" dirty="0">
                <a:solidFill>
                  <a:srgbClr val="58585B"/>
                </a:solidFill>
                <a:ea typeface="ＭＳ Ｐゴシック" pitchFamily="34" charset="-128"/>
                <a:cs typeface="+mn-cs"/>
              </a:rPr>
              <a:t>36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CYU quizzes</a:t>
            </a:r>
          </a:p>
          <a:p>
            <a:pPr marL="114300" marR="0" lvl="0" indent="-114300" algn="l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80000"/>
              <a:buFont typeface="Arial"/>
              <a:buChar char="•"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16 module exams</a:t>
            </a:r>
          </a:p>
          <a:p>
            <a:pPr marL="114300" marR="0" lvl="0" indent="-114300" algn="l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80000"/>
              <a:buFont typeface="Arial"/>
              <a:buChar char="•"/>
              <a:defRPr/>
            </a:pPr>
            <a:r>
              <a:rPr lang="en-US" sz="1000" dirty="0">
                <a:solidFill>
                  <a:srgbClr val="58585B"/>
                </a:solidFill>
                <a:ea typeface="ＭＳ Ｐゴシック" pitchFamily="34" charset="-128"/>
                <a:cs typeface="+mn-cs"/>
              </a:rPr>
              <a:t>5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module group exams</a:t>
            </a:r>
          </a:p>
          <a:p>
            <a:pPr marL="114300" marR="0" lvl="0" indent="-114300" algn="l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80000"/>
              <a:buFont typeface="Arial"/>
              <a:buChar char="•"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1 final exam</a:t>
            </a:r>
          </a:p>
        </p:txBody>
      </p:sp>
    </p:spTree>
    <p:extLst>
      <p:ext uri="{BB962C8B-B14F-4D97-AF65-F5344CB8AC3E}">
        <p14:creationId xmlns:p14="http://schemas.microsoft.com/office/powerpoint/2010/main" val="32088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195D73C7-0E0F-2E45-96A3-94535C4687B6}"/>
              </a:ext>
            </a:extLst>
          </p:cNvPr>
          <p:cNvSpPr/>
          <p:nvPr/>
        </p:nvSpPr>
        <p:spPr>
          <a:xfrm>
            <a:off x="0" y="4582510"/>
            <a:ext cx="1324303" cy="5566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2713" y="0"/>
            <a:ext cx="3951287" cy="27464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47" y="193810"/>
            <a:ext cx="4984166" cy="731837"/>
          </a:xfrm>
        </p:spPr>
        <p:txBody>
          <a:bodyPr/>
          <a:lstStyle/>
          <a:p>
            <a:r>
              <a:rPr lang="en-US" sz="2400" dirty="0"/>
              <a:t>CCNA: Enterprise Networking, Security, and Automation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192713" y="2047367"/>
            <a:ext cx="3958423" cy="3096133"/>
            <a:chOff x="5192713" y="2047367"/>
            <a:chExt cx="3958423" cy="3096133"/>
          </a:xfrm>
        </p:grpSpPr>
        <p:sp>
          <p:nvSpPr>
            <p:cNvPr id="13" name="Rectangle 12"/>
            <p:cNvSpPr/>
            <p:nvPr/>
          </p:nvSpPr>
          <p:spPr>
            <a:xfrm>
              <a:off x="5192713" y="2549789"/>
              <a:ext cx="3958423" cy="25937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676091" y="2047367"/>
              <a:ext cx="991667" cy="979695"/>
              <a:chOff x="7127612" y="2637652"/>
              <a:chExt cx="991667" cy="979695"/>
            </a:xfrm>
          </p:grpSpPr>
          <p:sp>
            <p:nvSpPr>
              <p:cNvPr id="15" name="Chord 14"/>
              <p:cNvSpPr/>
              <p:nvPr/>
            </p:nvSpPr>
            <p:spPr>
              <a:xfrm>
                <a:off x="7140708" y="2638777"/>
                <a:ext cx="978571" cy="978570"/>
              </a:xfrm>
              <a:prstGeom prst="chord">
                <a:avLst>
                  <a:gd name="adj1" fmla="val 5467745"/>
                  <a:gd name="adj2" fmla="val 16200000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" name="Chord 16"/>
              <p:cNvSpPr/>
              <p:nvPr/>
            </p:nvSpPr>
            <p:spPr>
              <a:xfrm rot="10800000">
                <a:off x="7127612" y="2637652"/>
                <a:ext cx="978571" cy="978570"/>
              </a:xfrm>
              <a:prstGeom prst="chord">
                <a:avLst>
                  <a:gd name="adj1" fmla="val 5467745"/>
                  <a:gd name="adj2" fmla="val 1620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20" name="Rectangle 19"/>
          <p:cNvSpPr/>
          <p:nvPr/>
        </p:nvSpPr>
        <p:spPr>
          <a:xfrm>
            <a:off x="5268831" y="2794468"/>
            <a:ext cx="8899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Features</a:t>
            </a:r>
          </a:p>
        </p:txBody>
      </p:sp>
      <p:pic>
        <p:nvPicPr>
          <p:cNvPr id="21" name="Picture 20" descr="icons-02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7794" y="2135147"/>
            <a:ext cx="521356" cy="74066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53982" y="1240547"/>
            <a:ext cx="4522208" cy="6994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The third CCNA course describes the architectures and considerations 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related to designing, securing, operating, and troubleshooting enterprise networks – including wide area network (WAN) technologies &amp; quality of service (QoS) mechanisms for secure remote access, along with software-defined networking, virtualization, &amp; automation concepts supporting network digitization.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27220" y="888770"/>
            <a:ext cx="4263076" cy="2694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Isosceles Triangle 23"/>
          <p:cNvSpPr/>
          <p:nvPr/>
        </p:nvSpPr>
        <p:spPr>
          <a:xfrm rot="5400000">
            <a:off x="241557" y="1081147"/>
            <a:ext cx="329120" cy="15752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Right Triangle 25"/>
          <p:cNvSpPr/>
          <p:nvPr/>
        </p:nvSpPr>
        <p:spPr>
          <a:xfrm>
            <a:off x="4586943" y="880627"/>
            <a:ext cx="306777" cy="300436"/>
          </a:xfrm>
          <a:prstGeom prst="rtTriangl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86624" y="1178108"/>
            <a:ext cx="305761" cy="156361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Isosceles Triangle 27"/>
          <p:cNvSpPr/>
          <p:nvPr/>
        </p:nvSpPr>
        <p:spPr>
          <a:xfrm rot="10800000">
            <a:off x="4542374" y="1330019"/>
            <a:ext cx="387827" cy="208344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7356" y="876929"/>
            <a:ext cx="1558440" cy="2797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Course Overview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7221" y="2493972"/>
            <a:ext cx="4510884" cy="6994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Students gain skills to configure and troubleshoot enterprise networks, 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and learn to identify and protect against cybersecurity threats. They are introduced to network management tools and learn key concepts of software-defined networking, including controller-based architectures and how 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application programming interfaces (APIs) enable network automation.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27220" y="2152705"/>
            <a:ext cx="4266429" cy="269405"/>
          </a:xfrm>
          <a:prstGeom prst="rect">
            <a:avLst/>
          </a:prstGeom>
          <a:solidFill>
            <a:srgbClr val="00608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5400000">
            <a:off x="241557" y="2342470"/>
            <a:ext cx="329120" cy="15752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Right Triangle 32"/>
          <p:cNvSpPr/>
          <p:nvPr/>
        </p:nvSpPr>
        <p:spPr>
          <a:xfrm>
            <a:off x="4590296" y="2144562"/>
            <a:ext cx="306777" cy="300436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89977" y="2442043"/>
            <a:ext cx="305761" cy="15636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Isosceles Triangle 34"/>
          <p:cNvSpPr/>
          <p:nvPr/>
        </p:nvSpPr>
        <p:spPr>
          <a:xfrm rot="10800000">
            <a:off x="4545727" y="2593954"/>
            <a:ext cx="387827" cy="208344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8780" y="2144994"/>
            <a:ext cx="832279" cy="2797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Benefits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25886" y="3376558"/>
            <a:ext cx="4248215" cy="2694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Isosceles Triangle 38"/>
          <p:cNvSpPr/>
          <p:nvPr/>
        </p:nvSpPr>
        <p:spPr>
          <a:xfrm rot="5400000">
            <a:off x="235871" y="3575285"/>
            <a:ext cx="329120" cy="15752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Right Triangle 39"/>
          <p:cNvSpPr/>
          <p:nvPr/>
        </p:nvSpPr>
        <p:spPr>
          <a:xfrm>
            <a:off x="4570748" y="3374764"/>
            <a:ext cx="306777" cy="300436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570429" y="3672245"/>
            <a:ext cx="305761" cy="1563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0800000">
            <a:off x="4526179" y="3824156"/>
            <a:ext cx="387827" cy="208344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58780" y="3375196"/>
            <a:ext cx="1944763" cy="2797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Learning Components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7506499-5EEA-664C-8CBB-E56BED8127C8}"/>
              </a:ext>
            </a:extLst>
          </p:cNvPr>
          <p:cNvSpPr txBox="1"/>
          <p:nvPr/>
        </p:nvSpPr>
        <p:spPr>
          <a:xfrm>
            <a:off x="5229194" y="3093994"/>
            <a:ext cx="3843606" cy="1746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Target Audience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: 2-year and 4-year college students in Networking or Engineering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Prerequisites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: None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Instructor Training Required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: Yes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Languages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: English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Course Delivery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: Instructor-led</a:t>
            </a:r>
          </a:p>
          <a:p>
            <a:pPr lvl="0">
              <a:spcBef>
                <a:spcPts val="0"/>
              </a:spcBef>
              <a:spcAft>
                <a:spcPts val="300"/>
              </a:spcAft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Course Recognitions: </a:t>
            </a:r>
            <a:r>
              <a:rPr lang="en-US" sz="900" dirty="0">
                <a:solidFill>
                  <a:srgbClr val="FFFFFF"/>
                </a:solidFill>
                <a:ea typeface="ＭＳ Ｐゴシック" pitchFamily="34" charset="-128"/>
              </a:rPr>
              <a:t>Certificate of Completion, Letter of Merit, Digital Badge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Estimated Time to Complete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: 70 hours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Recommended Next Course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: CCNP Enterprise Core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A6C9853-21D6-A047-82E9-998716E32D22}"/>
              </a:ext>
            </a:extLst>
          </p:cNvPr>
          <p:cNvSpPr txBox="1"/>
          <p:nvPr/>
        </p:nvSpPr>
        <p:spPr>
          <a:xfrm>
            <a:off x="688219" y="3767810"/>
            <a:ext cx="3667526" cy="1384995"/>
          </a:xfrm>
          <a:prstGeom prst="rect">
            <a:avLst/>
          </a:prstGeom>
          <a:noFill/>
        </p:spPr>
        <p:txBody>
          <a:bodyPr wrap="square" lIns="0" tIns="0" rIns="0" bIns="0" numCol="2" spcCol="274320" rtlCol="0">
            <a:spAutoFit/>
          </a:bodyPr>
          <a:lstStyle/>
          <a:p>
            <a:pPr marL="114300" marR="0" lvl="0" indent="-114300" algn="l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80000"/>
              <a:buFont typeface="Arial"/>
              <a:buChar char="•"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14 modules</a:t>
            </a:r>
          </a:p>
          <a:p>
            <a:pPr marL="114300" marR="0" lvl="0" indent="-114300" algn="l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80000"/>
              <a:buFont typeface="Arial"/>
              <a:buChar char="•"/>
              <a:defRPr/>
            </a:pPr>
            <a:r>
              <a:rPr lang="en-US" sz="1000" dirty="0">
                <a:solidFill>
                  <a:srgbClr val="58585B"/>
                </a:solidFill>
                <a:ea typeface="ＭＳ Ｐゴシック" pitchFamily="34" charset="-128"/>
                <a:cs typeface="+mn-cs"/>
              </a:rPr>
              <a:t>12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hands-on labs</a:t>
            </a:r>
          </a:p>
          <a:p>
            <a:pPr marL="114300" indent="-114300">
              <a:spcBef>
                <a:spcPts val="400"/>
              </a:spcBef>
              <a:buSzPct val="80000"/>
              <a:buFont typeface="Arial"/>
              <a:buChar char="•"/>
              <a:defRPr/>
            </a:pPr>
            <a:r>
              <a:rPr lang="en-US" sz="1000" dirty="0">
                <a:solidFill>
                  <a:srgbClr val="58585B"/>
                </a:solidFill>
                <a:ea typeface="ＭＳ Ｐゴシック" pitchFamily="34" charset="-128"/>
              </a:rPr>
              <a:t>29 Cisco Packet Tracer activities</a:t>
            </a:r>
          </a:p>
          <a:p>
            <a:pPr marL="114300" indent="-114300">
              <a:spcBef>
                <a:spcPts val="400"/>
              </a:spcBef>
              <a:buSzPct val="80000"/>
              <a:buFont typeface="Arial"/>
              <a:buChar char="•"/>
              <a:defRPr/>
            </a:pPr>
            <a:r>
              <a:rPr lang="en-US" sz="1000" dirty="0">
                <a:solidFill>
                  <a:srgbClr val="58585B"/>
                </a:solidFill>
                <a:ea typeface="ＭＳ Ｐゴシック" pitchFamily="34" charset="-128"/>
              </a:rPr>
              <a:t>32 videos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8585B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  <a:p>
            <a:pPr marL="114300" marR="0" lvl="0" indent="-114300" algn="l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80000"/>
              <a:buFont typeface="Arial"/>
              <a:buChar char="•"/>
              <a:defRPr/>
            </a:pPr>
            <a:r>
              <a:rPr lang="en-US" sz="1000" dirty="0">
                <a:solidFill>
                  <a:srgbClr val="58585B"/>
                </a:solidFill>
                <a:ea typeface="ＭＳ Ｐゴシック" pitchFamily="34" charset="-128"/>
                <a:cs typeface="+mn-cs"/>
              </a:rPr>
              <a:t>13 syntax checkers</a:t>
            </a:r>
          </a:p>
          <a:p>
            <a:pPr marL="114300" marR="0" lvl="0" indent="-114300" algn="l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80000"/>
              <a:buFont typeface="Arial"/>
              <a:buChar char="•"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2 interactive activities</a:t>
            </a:r>
          </a:p>
          <a:p>
            <a:pPr marL="114300" marR="0" lvl="0" indent="-114300" algn="l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80000"/>
              <a:buFont typeface="Arial"/>
              <a:buChar char="•"/>
              <a:defRPr/>
            </a:pPr>
            <a:r>
              <a:rPr lang="en-US" sz="1000" dirty="0">
                <a:solidFill>
                  <a:srgbClr val="58585B"/>
                </a:solidFill>
                <a:ea typeface="ＭＳ Ｐゴシック" pitchFamily="34" charset="-128"/>
                <a:cs typeface="+mn-cs"/>
              </a:rPr>
              <a:t>53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CYU quizzes</a:t>
            </a:r>
          </a:p>
          <a:p>
            <a:pPr marL="114300" marR="0" lvl="0" indent="-114300" algn="l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80000"/>
              <a:buFont typeface="Arial"/>
              <a:buChar char="•"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14 module exams</a:t>
            </a:r>
          </a:p>
          <a:p>
            <a:pPr marL="114300" marR="0" lvl="0" indent="-114300" algn="l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80000"/>
              <a:buFont typeface="Arial"/>
              <a:buChar char="•"/>
              <a:defRPr/>
            </a:pPr>
            <a:r>
              <a:rPr lang="en-US" sz="1000" dirty="0">
                <a:solidFill>
                  <a:srgbClr val="58585B"/>
                </a:solidFill>
                <a:ea typeface="ＭＳ Ｐゴシック" pitchFamily="34" charset="-128"/>
                <a:cs typeface="+mn-cs"/>
              </a:rPr>
              <a:t>5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module group exams</a:t>
            </a:r>
          </a:p>
          <a:p>
            <a:pPr marL="114300" marR="0" lvl="0" indent="-114300" algn="l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80000"/>
              <a:buFont typeface="Arial"/>
              <a:buChar char="•"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1 final exam</a:t>
            </a:r>
          </a:p>
          <a:p>
            <a:pPr marL="114300" indent="-114300">
              <a:spcBef>
                <a:spcPts val="400"/>
              </a:spcBef>
              <a:buSzPct val="80000"/>
              <a:buFont typeface="Arial"/>
              <a:buChar char="•"/>
              <a:defRPr/>
            </a:pPr>
            <a:r>
              <a:rPr lang="en-US" sz="1000" dirty="0">
                <a:solidFill>
                  <a:srgbClr val="58585B"/>
                </a:solidFill>
                <a:ea typeface="ＭＳ Ｐゴシック" pitchFamily="34" charset="-128"/>
              </a:rPr>
              <a:t>1 practice exam for CCNA certification exam</a:t>
            </a:r>
          </a:p>
        </p:txBody>
      </p:sp>
    </p:spTree>
    <p:extLst>
      <p:ext uri="{BB962C8B-B14F-4D97-AF65-F5344CB8AC3E}">
        <p14:creationId xmlns:p14="http://schemas.microsoft.com/office/powerpoint/2010/main" val="52101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116ECAA-5756-B84C-8C9A-BF6F691F693E}"/>
              </a:ext>
            </a:extLst>
          </p:cNvPr>
          <p:cNvSpPr/>
          <p:nvPr/>
        </p:nvSpPr>
        <p:spPr>
          <a:xfrm>
            <a:off x="0" y="1856"/>
            <a:ext cx="9143999" cy="100812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540BD52-70CE-3148-9945-ADB839DE1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245" y="324161"/>
            <a:ext cx="7250318" cy="6286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Enhanced Course Design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E8E5A7-1804-2849-9880-5F68D8FF03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8" t="28059" r="65766" b="15357"/>
          <a:stretch/>
        </p:blipFill>
        <p:spPr>
          <a:xfrm>
            <a:off x="431985" y="131773"/>
            <a:ext cx="776411" cy="7655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3E5205-67E8-2846-8858-7141F610C0E2}"/>
              </a:ext>
            </a:extLst>
          </p:cNvPr>
          <p:cNvSpPr txBox="1"/>
          <p:nvPr/>
        </p:nvSpPr>
        <p:spPr>
          <a:xfrm>
            <a:off x="282701" y="3324885"/>
            <a:ext cx="25330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>
                <a:latin typeface="CiscoSansTT" panose="020B0503020201020303" pitchFamily="34" charset="0"/>
                <a:cs typeface="CiscoSansTT" panose="020B0503020201020303" pitchFamily="34" charset="0"/>
              </a:rPr>
              <a:t>Modular Design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400" dirty="0">
                <a:latin typeface="+mn-lt"/>
                <a:cs typeface="CiscoSansTT" panose="020B0503020201020303" pitchFamily="34" charset="0"/>
              </a:rPr>
              <a:t>Self-contained units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400" dirty="0">
                <a:latin typeface="+mn-lt"/>
                <a:cs typeface="CiscoSansTT" panose="020B0503020201020303" pitchFamily="34" charset="0"/>
              </a:rPr>
              <a:t>Targeted learning of skills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FBECF1-CA3F-934A-991D-79B1F977DF3C}"/>
              </a:ext>
            </a:extLst>
          </p:cNvPr>
          <p:cNvSpPr txBox="1"/>
          <p:nvPr/>
        </p:nvSpPr>
        <p:spPr>
          <a:xfrm>
            <a:off x="3080288" y="3324885"/>
            <a:ext cx="27858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>
                <a:latin typeface="CiscoSansTT" panose="020B0503020201020303" pitchFamily="34" charset="0"/>
                <a:cs typeface="CiscoSansTT" panose="020B0503020201020303" pitchFamily="34" charset="0"/>
              </a:rPr>
              <a:t>Learning Effectiveness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400" dirty="0">
                <a:latin typeface="+mn-lt"/>
                <a:cs typeface="CiscoSansTT" panose="020B0503020201020303" pitchFamily="34" charset="0"/>
              </a:rPr>
              <a:t>Better student engagement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400" dirty="0">
                <a:latin typeface="+mn-lt"/>
                <a:cs typeface="CiscoSansTT" panose="020B0503020201020303" pitchFamily="34" charset="0"/>
              </a:rPr>
              <a:t>Designed for skills progression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F52365-FBBB-9046-AEEC-C43D49C793AF}"/>
              </a:ext>
            </a:extLst>
          </p:cNvPr>
          <p:cNvSpPr txBox="1"/>
          <p:nvPr/>
        </p:nvSpPr>
        <p:spPr>
          <a:xfrm>
            <a:off x="6151741" y="3324885"/>
            <a:ext cx="27253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>
                <a:latin typeface="CiscoSansTT" panose="020B0503020201020303" pitchFamily="34" charset="0"/>
                <a:cs typeface="CiscoSansTT" panose="020B0503020201020303" pitchFamily="34" charset="0"/>
              </a:rPr>
              <a:t>User Experience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400" dirty="0">
                <a:latin typeface="+mn-lt"/>
                <a:cs typeface="CiscoSansTT" panose="020B0503020201020303" pitchFamily="34" charset="0"/>
              </a:rPr>
              <a:t>Improved student view and navigation 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400" dirty="0">
                <a:latin typeface="+mn-lt"/>
                <a:cs typeface="CiscoSansTT" panose="020B0503020201020303" pitchFamily="34" charset="0"/>
              </a:rPr>
              <a:t>Easier instructor content management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EF7054F-D944-6941-B894-C9AFB460A7F8}"/>
              </a:ext>
            </a:extLst>
          </p:cNvPr>
          <p:cNvGrpSpPr/>
          <p:nvPr/>
        </p:nvGrpSpPr>
        <p:grpSpPr>
          <a:xfrm>
            <a:off x="846273" y="1324738"/>
            <a:ext cx="1405924" cy="1873630"/>
            <a:chOff x="673702" y="1256772"/>
            <a:chExt cx="1405924" cy="1873630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6C0F209D-6CA6-014F-A251-ABF9E436D2BA}"/>
                </a:ext>
              </a:extLst>
            </p:cNvPr>
            <p:cNvSpPr/>
            <p:nvPr/>
          </p:nvSpPr>
          <p:spPr>
            <a:xfrm>
              <a:off x="673702" y="2384557"/>
              <a:ext cx="1405923" cy="745845"/>
            </a:xfrm>
            <a:prstGeom prst="roundRect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200" dirty="0"/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FD8E5D58-8352-4741-89BA-DDB6862C3D84}"/>
                </a:ext>
              </a:extLst>
            </p:cNvPr>
            <p:cNvSpPr/>
            <p:nvPr/>
          </p:nvSpPr>
          <p:spPr>
            <a:xfrm>
              <a:off x="673704" y="1256772"/>
              <a:ext cx="1405922" cy="1068275"/>
            </a:xfrm>
            <a:prstGeom prst="roundRect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200" dirty="0"/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D89F994B-E085-C64C-A07D-5DDE29A169BF}"/>
                </a:ext>
              </a:extLst>
            </p:cNvPr>
            <p:cNvSpPr/>
            <p:nvPr/>
          </p:nvSpPr>
          <p:spPr>
            <a:xfrm>
              <a:off x="906646" y="1309608"/>
              <a:ext cx="880629" cy="302217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Module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01746581-9BA4-2A4F-8A2E-10C47AF08B45}"/>
                </a:ext>
              </a:extLst>
            </p:cNvPr>
            <p:cNvSpPr/>
            <p:nvPr/>
          </p:nvSpPr>
          <p:spPr>
            <a:xfrm>
              <a:off x="906646" y="1648088"/>
              <a:ext cx="880629" cy="302217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Module</a:t>
              </a: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265262E3-6161-3A47-ABE0-F90A0F0CFE2E}"/>
                </a:ext>
              </a:extLst>
            </p:cNvPr>
            <p:cNvSpPr/>
            <p:nvPr/>
          </p:nvSpPr>
          <p:spPr>
            <a:xfrm>
              <a:off x="906646" y="1986568"/>
              <a:ext cx="880629" cy="302217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Module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48AA3E0F-27B1-C048-9D33-6A5FDBDC9203}"/>
                </a:ext>
              </a:extLst>
            </p:cNvPr>
            <p:cNvSpPr/>
            <p:nvPr/>
          </p:nvSpPr>
          <p:spPr>
            <a:xfrm>
              <a:off x="906646" y="2433534"/>
              <a:ext cx="880629" cy="302217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Module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796F4DB7-8214-9444-AA84-417624F584E8}"/>
                </a:ext>
              </a:extLst>
            </p:cNvPr>
            <p:cNvSpPr/>
            <p:nvPr/>
          </p:nvSpPr>
          <p:spPr>
            <a:xfrm>
              <a:off x="906646" y="2772014"/>
              <a:ext cx="880629" cy="302217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Module</a:t>
              </a:r>
            </a:p>
          </p:txBody>
        </p:sp>
      </p:grpSp>
      <p:pic>
        <p:nvPicPr>
          <p:cNvPr id="24" name="Picture 23" descr="A screenshot of a cell phone&#10;&#10;Description automatically generated">
            <a:extLst>
              <a:ext uri="{FF2B5EF4-FFF2-40B4-BE49-F238E27FC236}">
                <a16:creationId xmlns:a16="http://schemas.microsoft.com/office/drawing/2014/main" id="{97630B43-C82E-9641-8E31-30AA7FBC367C}"/>
              </a:ext>
            </a:extLst>
          </p:cNvPr>
          <p:cNvPicPr/>
          <p:nvPr/>
        </p:nvPicPr>
        <p:blipFill rotWithShape="1">
          <a:blip r:embed="rId4"/>
          <a:srcRect l="40418" r="21745" b="8065"/>
          <a:stretch/>
        </p:blipFill>
        <p:spPr>
          <a:xfrm>
            <a:off x="6347421" y="1550602"/>
            <a:ext cx="2366117" cy="141979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653445E-51E5-BD45-AF1C-389604EDEC00}"/>
              </a:ext>
            </a:extLst>
          </p:cNvPr>
          <p:cNvGrpSpPr/>
          <p:nvPr/>
        </p:nvGrpSpPr>
        <p:grpSpPr>
          <a:xfrm>
            <a:off x="3691509" y="1362095"/>
            <a:ext cx="1726706" cy="1716726"/>
            <a:chOff x="3691509" y="1426263"/>
            <a:chExt cx="1726706" cy="171672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C20D6B2-9894-C74B-AF1E-04BE9525493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691509" y="1469443"/>
              <a:ext cx="1674338" cy="1673546"/>
              <a:chOff x="2013" y="752"/>
              <a:chExt cx="2115" cy="2114"/>
            </a:xfrm>
          </p:grpSpPr>
          <p:sp>
            <p:nvSpPr>
              <p:cNvPr id="28" name="AutoShape 10">
                <a:extLst>
                  <a:ext uri="{FF2B5EF4-FFF2-40B4-BE49-F238E27FC236}">
                    <a16:creationId xmlns:a16="http://schemas.microsoft.com/office/drawing/2014/main" id="{78C727C6-B6BF-EB46-A583-E8333BEE7B15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014" y="755"/>
                <a:ext cx="2114" cy="2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2">
                <a:extLst>
                  <a:ext uri="{FF2B5EF4-FFF2-40B4-BE49-F238E27FC236}">
                    <a16:creationId xmlns:a16="http://schemas.microsoft.com/office/drawing/2014/main" id="{EC4CB5F5-68A2-8A4D-A7CF-EB035C4BAE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3" y="752"/>
                <a:ext cx="1057" cy="1057"/>
              </a:xfrm>
              <a:custGeom>
                <a:avLst/>
                <a:gdLst>
                  <a:gd name="T0" fmla="*/ 714 w 714"/>
                  <a:gd name="T1" fmla="*/ 1 h 714"/>
                  <a:gd name="T2" fmla="*/ 436 w 714"/>
                  <a:gd name="T3" fmla="*/ 57 h 714"/>
                  <a:gd name="T4" fmla="*/ 122 w 714"/>
                  <a:gd name="T5" fmla="*/ 315 h 714"/>
                  <a:gd name="T6" fmla="*/ 33 w 714"/>
                  <a:gd name="T7" fmla="*/ 502 h 714"/>
                  <a:gd name="T8" fmla="*/ 1 w 714"/>
                  <a:gd name="T9" fmla="*/ 714 h 714"/>
                  <a:gd name="T10" fmla="*/ 95 w 714"/>
                  <a:gd name="T11" fmla="*/ 620 h 714"/>
                  <a:gd name="T12" fmla="*/ 189 w 714"/>
                  <a:gd name="T13" fmla="*/ 714 h 714"/>
                  <a:gd name="T14" fmla="*/ 189 w 714"/>
                  <a:gd name="T15" fmla="*/ 714 h 714"/>
                  <a:gd name="T16" fmla="*/ 230 w 714"/>
                  <a:gd name="T17" fmla="*/ 509 h 714"/>
                  <a:gd name="T18" fmla="*/ 420 w 714"/>
                  <a:gd name="T19" fmla="*/ 278 h 714"/>
                  <a:gd name="T20" fmla="*/ 558 w 714"/>
                  <a:gd name="T21" fmla="*/ 212 h 714"/>
                  <a:gd name="T22" fmla="*/ 714 w 714"/>
                  <a:gd name="T23" fmla="*/ 189 h 714"/>
                  <a:gd name="T24" fmla="*/ 714 w 714"/>
                  <a:gd name="T25" fmla="*/ 189 h 714"/>
                  <a:gd name="T26" fmla="*/ 714 w 714"/>
                  <a:gd name="T27" fmla="*/ 189 h 714"/>
                  <a:gd name="T28" fmla="*/ 620 w 714"/>
                  <a:gd name="T29" fmla="*/ 95 h 714"/>
                  <a:gd name="T30" fmla="*/ 714 w 714"/>
                  <a:gd name="T31" fmla="*/ 1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14" h="714">
                    <a:moveTo>
                      <a:pt x="714" y="1"/>
                    </a:moveTo>
                    <a:cubicBezTo>
                      <a:pt x="616" y="0"/>
                      <a:pt x="522" y="20"/>
                      <a:pt x="436" y="57"/>
                    </a:cubicBezTo>
                    <a:cubicBezTo>
                      <a:pt x="308" y="111"/>
                      <a:pt x="199" y="201"/>
                      <a:pt x="122" y="315"/>
                    </a:cubicBezTo>
                    <a:cubicBezTo>
                      <a:pt x="84" y="372"/>
                      <a:pt x="53" y="435"/>
                      <a:pt x="33" y="502"/>
                    </a:cubicBezTo>
                    <a:cubicBezTo>
                      <a:pt x="12" y="569"/>
                      <a:pt x="0" y="640"/>
                      <a:pt x="1" y="714"/>
                    </a:cubicBezTo>
                    <a:cubicBezTo>
                      <a:pt x="1" y="662"/>
                      <a:pt x="43" y="620"/>
                      <a:pt x="95" y="620"/>
                    </a:cubicBezTo>
                    <a:cubicBezTo>
                      <a:pt x="146" y="620"/>
                      <a:pt x="189" y="662"/>
                      <a:pt x="189" y="714"/>
                    </a:cubicBezTo>
                    <a:cubicBezTo>
                      <a:pt x="189" y="714"/>
                      <a:pt x="189" y="714"/>
                      <a:pt x="189" y="714"/>
                    </a:cubicBezTo>
                    <a:cubicBezTo>
                      <a:pt x="189" y="641"/>
                      <a:pt x="203" y="572"/>
                      <a:pt x="230" y="509"/>
                    </a:cubicBezTo>
                    <a:cubicBezTo>
                      <a:pt x="270" y="415"/>
                      <a:pt x="336" y="335"/>
                      <a:pt x="420" y="278"/>
                    </a:cubicBezTo>
                    <a:cubicBezTo>
                      <a:pt x="462" y="250"/>
                      <a:pt x="508" y="227"/>
                      <a:pt x="558" y="212"/>
                    </a:cubicBezTo>
                    <a:cubicBezTo>
                      <a:pt x="607" y="197"/>
                      <a:pt x="659" y="189"/>
                      <a:pt x="714" y="189"/>
                    </a:cubicBezTo>
                    <a:cubicBezTo>
                      <a:pt x="714" y="189"/>
                      <a:pt x="714" y="189"/>
                      <a:pt x="714" y="189"/>
                    </a:cubicBezTo>
                    <a:cubicBezTo>
                      <a:pt x="714" y="189"/>
                      <a:pt x="714" y="189"/>
                      <a:pt x="714" y="189"/>
                    </a:cubicBezTo>
                    <a:cubicBezTo>
                      <a:pt x="662" y="189"/>
                      <a:pt x="620" y="146"/>
                      <a:pt x="620" y="95"/>
                    </a:cubicBezTo>
                    <a:cubicBezTo>
                      <a:pt x="620" y="43"/>
                      <a:pt x="662" y="1"/>
                      <a:pt x="714" y="1"/>
                    </a:cubicBezTo>
                  </a:path>
                </a:pathLst>
              </a:custGeom>
              <a:solidFill>
                <a:schemeClr val="accent2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3">
                <a:extLst>
                  <a:ext uri="{FF2B5EF4-FFF2-40B4-BE49-F238E27FC236}">
                    <a16:creationId xmlns:a16="http://schemas.microsoft.com/office/drawing/2014/main" id="{4444FE3A-8A3E-4844-B44C-6F285F033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3" y="1809"/>
                <a:ext cx="1057" cy="1056"/>
              </a:xfrm>
              <a:custGeom>
                <a:avLst/>
                <a:gdLst>
                  <a:gd name="T0" fmla="*/ 189 w 714"/>
                  <a:gd name="T1" fmla="*/ 0 h 713"/>
                  <a:gd name="T2" fmla="*/ 189 w 714"/>
                  <a:gd name="T3" fmla="*/ 0 h 713"/>
                  <a:gd name="T4" fmla="*/ 95 w 714"/>
                  <a:gd name="T5" fmla="*/ 94 h 713"/>
                  <a:gd name="T6" fmla="*/ 1 w 714"/>
                  <a:gd name="T7" fmla="*/ 0 h 713"/>
                  <a:gd name="T8" fmla="*/ 57 w 714"/>
                  <a:gd name="T9" fmla="*/ 278 h 713"/>
                  <a:gd name="T10" fmla="*/ 315 w 714"/>
                  <a:gd name="T11" fmla="*/ 592 h 713"/>
                  <a:gd name="T12" fmla="*/ 502 w 714"/>
                  <a:gd name="T13" fmla="*/ 681 h 713"/>
                  <a:gd name="T14" fmla="*/ 714 w 714"/>
                  <a:gd name="T15" fmla="*/ 713 h 713"/>
                  <a:gd name="T16" fmla="*/ 714 w 714"/>
                  <a:gd name="T17" fmla="*/ 713 h 713"/>
                  <a:gd name="T18" fmla="*/ 714 w 714"/>
                  <a:gd name="T19" fmla="*/ 713 h 713"/>
                  <a:gd name="T20" fmla="*/ 714 w 714"/>
                  <a:gd name="T21" fmla="*/ 713 h 713"/>
                  <a:gd name="T22" fmla="*/ 620 w 714"/>
                  <a:gd name="T23" fmla="*/ 619 h 713"/>
                  <a:gd name="T24" fmla="*/ 714 w 714"/>
                  <a:gd name="T25" fmla="*/ 525 h 713"/>
                  <a:gd name="T26" fmla="*/ 509 w 714"/>
                  <a:gd name="T27" fmla="*/ 484 h 713"/>
                  <a:gd name="T28" fmla="*/ 278 w 714"/>
                  <a:gd name="T29" fmla="*/ 294 h 713"/>
                  <a:gd name="T30" fmla="*/ 212 w 714"/>
                  <a:gd name="T31" fmla="*/ 156 h 713"/>
                  <a:gd name="T32" fmla="*/ 189 w 714"/>
                  <a:gd name="T33" fmla="*/ 0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4" h="713">
                    <a:moveTo>
                      <a:pt x="189" y="0"/>
                    </a:moveTo>
                    <a:cubicBezTo>
                      <a:pt x="189" y="0"/>
                      <a:pt x="189" y="0"/>
                      <a:pt x="189" y="0"/>
                    </a:cubicBezTo>
                    <a:cubicBezTo>
                      <a:pt x="189" y="52"/>
                      <a:pt x="146" y="94"/>
                      <a:pt x="95" y="94"/>
                    </a:cubicBezTo>
                    <a:cubicBezTo>
                      <a:pt x="43" y="94"/>
                      <a:pt x="1" y="52"/>
                      <a:pt x="1" y="0"/>
                    </a:cubicBezTo>
                    <a:cubicBezTo>
                      <a:pt x="0" y="98"/>
                      <a:pt x="20" y="192"/>
                      <a:pt x="57" y="278"/>
                    </a:cubicBezTo>
                    <a:cubicBezTo>
                      <a:pt x="111" y="406"/>
                      <a:pt x="201" y="515"/>
                      <a:pt x="315" y="592"/>
                    </a:cubicBezTo>
                    <a:cubicBezTo>
                      <a:pt x="372" y="630"/>
                      <a:pt x="435" y="661"/>
                      <a:pt x="502" y="681"/>
                    </a:cubicBezTo>
                    <a:cubicBezTo>
                      <a:pt x="569" y="702"/>
                      <a:pt x="640" y="713"/>
                      <a:pt x="714" y="713"/>
                    </a:cubicBezTo>
                    <a:cubicBezTo>
                      <a:pt x="714" y="713"/>
                      <a:pt x="714" y="713"/>
                      <a:pt x="714" y="713"/>
                    </a:cubicBezTo>
                    <a:cubicBezTo>
                      <a:pt x="714" y="713"/>
                      <a:pt x="714" y="713"/>
                      <a:pt x="714" y="713"/>
                    </a:cubicBezTo>
                    <a:cubicBezTo>
                      <a:pt x="714" y="713"/>
                      <a:pt x="714" y="713"/>
                      <a:pt x="714" y="713"/>
                    </a:cubicBezTo>
                    <a:cubicBezTo>
                      <a:pt x="662" y="713"/>
                      <a:pt x="620" y="671"/>
                      <a:pt x="620" y="619"/>
                    </a:cubicBezTo>
                    <a:cubicBezTo>
                      <a:pt x="620" y="568"/>
                      <a:pt x="662" y="525"/>
                      <a:pt x="714" y="525"/>
                    </a:cubicBezTo>
                    <a:cubicBezTo>
                      <a:pt x="641" y="525"/>
                      <a:pt x="572" y="511"/>
                      <a:pt x="509" y="484"/>
                    </a:cubicBezTo>
                    <a:cubicBezTo>
                      <a:pt x="415" y="444"/>
                      <a:pt x="335" y="378"/>
                      <a:pt x="278" y="294"/>
                    </a:cubicBezTo>
                    <a:cubicBezTo>
                      <a:pt x="250" y="252"/>
                      <a:pt x="227" y="206"/>
                      <a:pt x="212" y="156"/>
                    </a:cubicBezTo>
                    <a:cubicBezTo>
                      <a:pt x="197" y="107"/>
                      <a:pt x="189" y="55"/>
                      <a:pt x="189" y="0"/>
                    </a:cubicBezTo>
                  </a:path>
                </a:pathLst>
              </a:custGeom>
              <a:solidFill>
                <a:schemeClr val="accent5"/>
              </a:solidFill>
              <a:ln w="12700">
                <a:solidFill>
                  <a:schemeClr val="accent5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4">
                <a:extLst>
                  <a:ext uri="{FF2B5EF4-FFF2-40B4-BE49-F238E27FC236}">
                    <a16:creationId xmlns:a16="http://schemas.microsoft.com/office/drawing/2014/main" id="{DF4F64EE-DA32-2E46-AB71-668DC73B70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4" y="1670"/>
                <a:ext cx="278" cy="278"/>
              </a:xfrm>
              <a:custGeom>
                <a:avLst/>
                <a:gdLst>
                  <a:gd name="T0" fmla="*/ 94 w 188"/>
                  <a:gd name="T1" fmla="*/ 0 h 188"/>
                  <a:gd name="T2" fmla="*/ 0 w 188"/>
                  <a:gd name="T3" fmla="*/ 94 h 188"/>
                  <a:gd name="T4" fmla="*/ 0 w 188"/>
                  <a:gd name="T5" fmla="*/ 94 h 188"/>
                  <a:gd name="T6" fmla="*/ 0 w 188"/>
                  <a:gd name="T7" fmla="*/ 94 h 188"/>
                  <a:gd name="T8" fmla="*/ 94 w 188"/>
                  <a:gd name="T9" fmla="*/ 188 h 188"/>
                  <a:gd name="T10" fmla="*/ 188 w 188"/>
                  <a:gd name="T11" fmla="*/ 94 h 188"/>
                  <a:gd name="T12" fmla="*/ 188 w 188"/>
                  <a:gd name="T13" fmla="*/ 94 h 188"/>
                  <a:gd name="T14" fmla="*/ 188 w 188"/>
                  <a:gd name="T15" fmla="*/ 94 h 188"/>
                  <a:gd name="T16" fmla="*/ 94 w 188"/>
                  <a:gd name="T17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8" h="188">
                    <a:moveTo>
                      <a:pt x="94" y="0"/>
                    </a:moveTo>
                    <a:cubicBezTo>
                      <a:pt x="42" y="0"/>
                      <a:pt x="0" y="42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146"/>
                      <a:pt x="42" y="188"/>
                      <a:pt x="94" y="188"/>
                    </a:cubicBezTo>
                    <a:cubicBezTo>
                      <a:pt x="145" y="188"/>
                      <a:pt x="188" y="146"/>
                      <a:pt x="188" y="94"/>
                    </a:cubicBezTo>
                    <a:cubicBezTo>
                      <a:pt x="188" y="94"/>
                      <a:pt x="188" y="94"/>
                      <a:pt x="188" y="94"/>
                    </a:cubicBezTo>
                    <a:cubicBezTo>
                      <a:pt x="188" y="94"/>
                      <a:pt x="188" y="94"/>
                      <a:pt x="188" y="94"/>
                    </a:cubicBezTo>
                    <a:cubicBezTo>
                      <a:pt x="188" y="42"/>
                      <a:pt x="145" y="0"/>
                      <a:pt x="94" y="0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5">
                <a:extLst>
                  <a:ext uri="{FF2B5EF4-FFF2-40B4-BE49-F238E27FC236}">
                    <a16:creationId xmlns:a16="http://schemas.microsoft.com/office/drawing/2014/main" id="{15096529-A81F-B74D-9C43-50B6711258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1809"/>
                <a:ext cx="1057" cy="1057"/>
              </a:xfrm>
              <a:custGeom>
                <a:avLst/>
                <a:gdLst>
                  <a:gd name="T0" fmla="*/ 713 w 714"/>
                  <a:gd name="T1" fmla="*/ 0 h 714"/>
                  <a:gd name="T2" fmla="*/ 619 w 714"/>
                  <a:gd name="T3" fmla="*/ 94 h 714"/>
                  <a:gd name="T4" fmla="*/ 525 w 714"/>
                  <a:gd name="T5" fmla="*/ 0 h 714"/>
                  <a:gd name="T6" fmla="*/ 525 w 714"/>
                  <a:gd name="T7" fmla="*/ 0 h 714"/>
                  <a:gd name="T8" fmla="*/ 484 w 714"/>
                  <a:gd name="T9" fmla="*/ 205 h 714"/>
                  <a:gd name="T10" fmla="*/ 294 w 714"/>
                  <a:gd name="T11" fmla="*/ 436 h 714"/>
                  <a:gd name="T12" fmla="*/ 156 w 714"/>
                  <a:gd name="T13" fmla="*/ 502 h 714"/>
                  <a:gd name="T14" fmla="*/ 0 w 714"/>
                  <a:gd name="T15" fmla="*/ 525 h 714"/>
                  <a:gd name="T16" fmla="*/ 0 w 714"/>
                  <a:gd name="T17" fmla="*/ 525 h 714"/>
                  <a:gd name="T18" fmla="*/ 0 w 714"/>
                  <a:gd name="T19" fmla="*/ 525 h 714"/>
                  <a:gd name="T20" fmla="*/ 94 w 714"/>
                  <a:gd name="T21" fmla="*/ 619 h 714"/>
                  <a:gd name="T22" fmla="*/ 0 w 714"/>
                  <a:gd name="T23" fmla="*/ 713 h 714"/>
                  <a:gd name="T24" fmla="*/ 278 w 714"/>
                  <a:gd name="T25" fmla="*/ 657 h 714"/>
                  <a:gd name="T26" fmla="*/ 592 w 714"/>
                  <a:gd name="T27" fmla="*/ 399 h 714"/>
                  <a:gd name="T28" fmla="*/ 681 w 714"/>
                  <a:gd name="T29" fmla="*/ 212 h 714"/>
                  <a:gd name="T30" fmla="*/ 713 w 714"/>
                  <a:gd name="T31" fmla="*/ 0 h 714"/>
                  <a:gd name="T32" fmla="*/ 713 w 714"/>
                  <a:gd name="T33" fmla="*/ 0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4" h="714">
                    <a:moveTo>
                      <a:pt x="713" y="0"/>
                    </a:moveTo>
                    <a:cubicBezTo>
                      <a:pt x="713" y="52"/>
                      <a:pt x="671" y="94"/>
                      <a:pt x="619" y="94"/>
                    </a:cubicBezTo>
                    <a:cubicBezTo>
                      <a:pt x="568" y="94"/>
                      <a:pt x="525" y="52"/>
                      <a:pt x="525" y="0"/>
                    </a:cubicBezTo>
                    <a:cubicBezTo>
                      <a:pt x="525" y="0"/>
                      <a:pt x="525" y="0"/>
                      <a:pt x="525" y="0"/>
                    </a:cubicBezTo>
                    <a:cubicBezTo>
                      <a:pt x="525" y="73"/>
                      <a:pt x="511" y="142"/>
                      <a:pt x="484" y="205"/>
                    </a:cubicBezTo>
                    <a:cubicBezTo>
                      <a:pt x="444" y="299"/>
                      <a:pt x="378" y="379"/>
                      <a:pt x="294" y="436"/>
                    </a:cubicBezTo>
                    <a:cubicBezTo>
                      <a:pt x="252" y="464"/>
                      <a:pt x="206" y="487"/>
                      <a:pt x="156" y="502"/>
                    </a:cubicBezTo>
                    <a:cubicBezTo>
                      <a:pt x="107" y="517"/>
                      <a:pt x="55" y="525"/>
                      <a:pt x="0" y="525"/>
                    </a:cubicBezTo>
                    <a:cubicBezTo>
                      <a:pt x="0" y="525"/>
                      <a:pt x="0" y="525"/>
                      <a:pt x="0" y="525"/>
                    </a:cubicBezTo>
                    <a:cubicBezTo>
                      <a:pt x="0" y="525"/>
                      <a:pt x="0" y="525"/>
                      <a:pt x="0" y="525"/>
                    </a:cubicBezTo>
                    <a:cubicBezTo>
                      <a:pt x="52" y="525"/>
                      <a:pt x="94" y="568"/>
                      <a:pt x="94" y="619"/>
                    </a:cubicBezTo>
                    <a:cubicBezTo>
                      <a:pt x="94" y="671"/>
                      <a:pt x="52" y="713"/>
                      <a:pt x="0" y="713"/>
                    </a:cubicBezTo>
                    <a:cubicBezTo>
                      <a:pt x="98" y="714"/>
                      <a:pt x="192" y="694"/>
                      <a:pt x="278" y="657"/>
                    </a:cubicBezTo>
                    <a:cubicBezTo>
                      <a:pt x="406" y="603"/>
                      <a:pt x="515" y="513"/>
                      <a:pt x="592" y="399"/>
                    </a:cubicBezTo>
                    <a:cubicBezTo>
                      <a:pt x="630" y="342"/>
                      <a:pt x="661" y="279"/>
                      <a:pt x="681" y="212"/>
                    </a:cubicBezTo>
                    <a:cubicBezTo>
                      <a:pt x="702" y="145"/>
                      <a:pt x="714" y="74"/>
                      <a:pt x="713" y="0"/>
                    </a:cubicBezTo>
                    <a:cubicBezTo>
                      <a:pt x="713" y="0"/>
                      <a:pt x="713" y="0"/>
                      <a:pt x="713" y="0"/>
                    </a:cubicBezTo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6">
                <a:extLst>
                  <a:ext uri="{FF2B5EF4-FFF2-40B4-BE49-F238E27FC236}">
                    <a16:creationId xmlns:a16="http://schemas.microsoft.com/office/drawing/2014/main" id="{38E74D15-DDF4-8D44-8921-BA246B9D24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0" y="2587"/>
                <a:ext cx="279" cy="278"/>
              </a:xfrm>
              <a:custGeom>
                <a:avLst/>
                <a:gdLst>
                  <a:gd name="T0" fmla="*/ 94 w 188"/>
                  <a:gd name="T1" fmla="*/ 0 h 188"/>
                  <a:gd name="T2" fmla="*/ 0 w 188"/>
                  <a:gd name="T3" fmla="*/ 94 h 188"/>
                  <a:gd name="T4" fmla="*/ 94 w 188"/>
                  <a:gd name="T5" fmla="*/ 188 h 188"/>
                  <a:gd name="T6" fmla="*/ 94 w 188"/>
                  <a:gd name="T7" fmla="*/ 188 h 188"/>
                  <a:gd name="T8" fmla="*/ 188 w 188"/>
                  <a:gd name="T9" fmla="*/ 94 h 188"/>
                  <a:gd name="T10" fmla="*/ 94 w 188"/>
                  <a:gd name="T11" fmla="*/ 0 h 188"/>
                  <a:gd name="T12" fmla="*/ 94 w 188"/>
                  <a:gd name="T13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8" h="188">
                    <a:moveTo>
                      <a:pt x="94" y="0"/>
                    </a:moveTo>
                    <a:cubicBezTo>
                      <a:pt x="42" y="0"/>
                      <a:pt x="0" y="43"/>
                      <a:pt x="0" y="94"/>
                    </a:cubicBezTo>
                    <a:cubicBezTo>
                      <a:pt x="0" y="146"/>
                      <a:pt x="42" y="188"/>
                      <a:pt x="94" y="188"/>
                    </a:cubicBezTo>
                    <a:cubicBezTo>
                      <a:pt x="94" y="188"/>
                      <a:pt x="94" y="188"/>
                      <a:pt x="94" y="188"/>
                    </a:cubicBezTo>
                    <a:cubicBezTo>
                      <a:pt x="146" y="188"/>
                      <a:pt x="188" y="146"/>
                      <a:pt x="188" y="94"/>
                    </a:cubicBezTo>
                    <a:cubicBezTo>
                      <a:pt x="188" y="43"/>
                      <a:pt x="146" y="0"/>
                      <a:pt x="94" y="0"/>
                    </a:cubicBezTo>
                    <a:cubicBezTo>
                      <a:pt x="94" y="0"/>
                      <a:pt x="94" y="0"/>
                      <a:pt x="94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12700">
                <a:solidFill>
                  <a:schemeClr val="accent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7">
                <a:extLst>
                  <a:ext uri="{FF2B5EF4-FFF2-40B4-BE49-F238E27FC236}">
                    <a16:creationId xmlns:a16="http://schemas.microsoft.com/office/drawing/2014/main" id="{CB190632-A2CE-C645-8562-132D9CAD3D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754"/>
                <a:ext cx="1057" cy="1055"/>
              </a:xfrm>
              <a:custGeom>
                <a:avLst/>
                <a:gdLst>
                  <a:gd name="T0" fmla="*/ 0 w 714"/>
                  <a:gd name="T1" fmla="*/ 0 h 713"/>
                  <a:gd name="T2" fmla="*/ 0 w 714"/>
                  <a:gd name="T3" fmla="*/ 0 h 713"/>
                  <a:gd name="T4" fmla="*/ 0 w 714"/>
                  <a:gd name="T5" fmla="*/ 0 h 713"/>
                  <a:gd name="T6" fmla="*/ 0 w 714"/>
                  <a:gd name="T7" fmla="*/ 0 h 713"/>
                  <a:gd name="T8" fmla="*/ 94 w 714"/>
                  <a:gd name="T9" fmla="*/ 94 h 713"/>
                  <a:gd name="T10" fmla="*/ 0 w 714"/>
                  <a:gd name="T11" fmla="*/ 188 h 713"/>
                  <a:gd name="T12" fmla="*/ 205 w 714"/>
                  <a:gd name="T13" fmla="*/ 229 h 713"/>
                  <a:gd name="T14" fmla="*/ 436 w 714"/>
                  <a:gd name="T15" fmla="*/ 419 h 713"/>
                  <a:gd name="T16" fmla="*/ 502 w 714"/>
                  <a:gd name="T17" fmla="*/ 557 h 713"/>
                  <a:gd name="T18" fmla="*/ 525 w 714"/>
                  <a:gd name="T19" fmla="*/ 713 h 713"/>
                  <a:gd name="T20" fmla="*/ 525 w 714"/>
                  <a:gd name="T21" fmla="*/ 713 h 713"/>
                  <a:gd name="T22" fmla="*/ 526 w 714"/>
                  <a:gd name="T23" fmla="*/ 713 h 713"/>
                  <a:gd name="T24" fmla="*/ 619 w 714"/>
                  <a:gd name="T25" fmla="*/ 619 h 713"/>
                  <a:gd name="T26" fmla="*/ 713 w 714"/>
                  <a:gd name="T27" fmla="*/ 713 h 713"/>
                  <a:gd name="T28" fmla="*/ 713 w 714"/>
                  <a:gd name="T29" fmla="*/ 713 h 713"/>
                  <a:gd name="T30" fmla="*/ 657 w 714"/>
                  <a:gd name="T31" fmla="*/ 435 h 713"/>
                  <a:gd name="T32" fmla="*/ 399 w 714"/>
                  <a:gd name="T33" fmla="*/ 121 h 713"/>
                  <a:gd name="T34" fmla="*/ 212 w 714"/>
                  <a:gd name="T35" fmla="*/ 32 h 713"/>
                  <a:gd name="T36" fmla="*/ 0 w 714"/>
                  <a:gd name="T37" fmla="*/ 0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14" h="71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2" y="0"/>
                      <a:pt x="94" y="42"/>
                      <a:pt x="94" y="94"/>
                    </a:cubicBezTo>
                    <a:cubicBezTo>
                      <a:pt x="94" y="145"/>
                      <a:pt x="52" y="188"/>
                      <a:pt x="0" y="188"/>
                    </a:cubicBezTo>
                    <a:cubicBezTo>
                      <a:pt x="73" y="188"/>
                      <a:pt x="142" y="202"/>
                      <a:pt x="205" y="229"/>
                    </a:cubicBezTo>
                    <a:cubicBezTo>
                      <a:pt x="299" y="269"/>
                      <a:pt x="379" y="335"/>
                      <a:pt x="436" y="419"/>
                    </a:cubicBezTo>
                    <a:cubicBezTo>
                      <a:pt x="464" y="461"/>
                      <a:pt x="487" y="507"/>
                      <a:pt x="502" y="557"/>
                    </a:cubicBezTo>
                    <a:cubicBezTo>
                      <a:pt x="517" y="606"/>
                      <a:pt x="525" y="658"/>
                      <a:pt x="525" y="713"/>
                    </a:cubicBezTo>
                    <a:cubicBezTo>
                      <a:pt x="525" y="713"/>
                      <a:pt x="525" y="713"/>
                      <a:pt x="525" y="713"/>
                    </a:cubicBezTo>
                    <a:cubicBezTo>
                      <a:pt x="526" y="713"/>
                      <a:pt x="526" y="713"/>
                      <a:pt x="526" y="713"/>
                    </a:cubicBezTo>
                    <a:cubicBezTo>
                      <a:pt x="526" y="661"/>
                      <a:pt x="568" y="619"/>
                      <a:pt x="619" y="619"/>
                    </a:cubicBezTo>
                    <a:cubicBezTo>
                      <a:pt x="671" y="619"/>
                      <a:pt x="713" y="661"/>
                      <a:pt x="713" y="713"/>
                    </a:cubicBezTo>
                    <a:cubicBezTo>
                      <a:pt x="713" y="713"/>
                      <a:pt x="713" y="713"/>
                      <a:pt x="713" y="713"/>
                    </a:cubicBezTo>
                    <a:cubicBezTo>
                      <a:pt x="714" y="615"/>
                      <a:pt x="694" y="521"/>
                      <a:pt x="657" y="435"/>
                    </a:cubicBezTo>
                    <a:cubicBezTo>
                      <a:pt x="603" y="307"/>
                      <a:pt x="513" y="198"/>
                      <a:pt x="399" y="121"/>
                    </a:cubicBezTo>
                    <a:cubicBezTo>
                      <a:pt x="342" y="83"/>
                      <a:pt x="279" y="52"/>
                      <a:pt x="212" y="32"/>
                    </a:cubicBezTo>
                    <a:cubicBezTo>
                      <a:pt x="145" y="11"/>
                      <a:pt x="74" y="0"/>
                      <a:pt x="0" y="0"/>
                    </a:cubicBezTo>
                  </a:path>
                </a:pathLst>
              </a:custGeom>
              <a:solidFill>
                <a:schemeClr val="accent3"/>
              </a:solidFill>
              <a:ln w="12700">
                <a:solidFill>
                  <a:schemeClr val="accent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8">
                <a:extLst>
                  <a:ext uri="{FF2B5EF4-FFF2-40B4-BE49-F238E27FC236}">
                    <a16:creationId xmlns:a16="http://schemas.microsoft.com/office/drawing/2014/main" id="{F2CBAC13-1BDC-F240-8A27-76A75E46D5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0" y="754"/>
                <a:ext cx="279" cy="278"/>
              </a:xfrm>
              <a:custGeom>
                <a:avLst/>
                <a:gdLst>
                  <a:gd name="T0" fmla="*/ 94 w 188"/>
                  <a:gd name="T1" fmla="*/ 0 h 188"/>
                  <a:gd name="T2" fmla="*/ 94 w 188"/>
                  <a:gd name="T3" fmla="*/ 0 h 188"/>
                  <a:gd name="T4" fmla="*/ 0 w 188"/>
                  <a:gd name="T5" fmla="*/ 94 h 188"/>
                  <a:gd name="T6" fmla="*/ 94 w 188"/>
                  <a:gd name="T7" fmla="*/ 188 h 188"/>
                  <a:gd name="T8" fmla="*/ 94 w 188"/>
                  <a:gd name="T9" fmla="*/ 188 h 188"/>
                  <a:gd name="T10" fmla="*/ 188 w 188"/>
                  <a:gd name="T11" fmla="*/ 94 h 188"/>
                  <a:gd name="T12" fmla="*/ 94 w 188"/>
                  <a:gd name="T13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8" h="188">
                    <a:moveTo>
                      <a:pt x="94" y="0"/>
                    </a:moveTo>
                    <a:cubicBezTo>
                      <a:pt x="94" y="0"/>
                      <a:pt x="94" y="0"/>
                      <a:pt x="94" y="0"/>
                    </a:cubicBezTo>
                    <a:cubicBezTo>
                      <a:pt x="42" y="0"/>
                      <a:pt x="0" y="42"/>
                      <a:pt x="0" y="94"/>
                    </a:cubicBezTo>
                    <a:cubicBezTo>
                      <a:pt x="0" y="145"/>
                      <a:pt x="42" y="188"/>
                      <a:pt x="94" y="188"/>
                    </a:cubicBezTo>
                    <a:cubicBezTo>
                      <a:pt x="94" y="188"/>
                      <a:pt x="94" y="188"/>
                      <a:pt x="94" y="188"/>
                    </a:cubicBezTo>
                    <a:cubicBezTo>
                      <a:pt x="146" y="188"/>
                      <a:pt x="188" y="145"/>
                      <a:pt x="188" y="94"/>
                    </a:cubicBezTo>
                    <a:cubicBezTo>
                      <a:pt x="188" y="42"/>
                      <a:pt x="146" y="0"/>
                      <a:pt x="94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2700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9">
                <a:extLst>
                  <a:ext uri="{FF2B5EF4-FFF2-40B4-BE49-F238E27FC236}">
                    <a16:creationId xmlns:a16="http://schemas.microsoft.com/office/drawing/2014/main" id="{4CA5B9A6-5191-4447-AD0D-ADE4ECBB4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7" y="1670"/>
                <a:ext cx="278" cy="278"/>
              </a:xfrm>
              <a:custGeom>
                <a:avLst/>
                <a:gdLst>
                  <a:gd name="T0" fmla="*/ 94 w 188"/>
                  <a:gd name="T1" fmla="*/ 0 h 188"/>
                  <a:gd name="T2" fmla="*/ 1 w 188"/>
                  <a:gd name="T3" fmla="*/ 94 h 188"/>
                  <a:gd name="T4" fmla="*/ 0 w 188"/>
                  <a:gd name="T5" fmla="*/ 94 h 188"/>
                  <a:gd name="T6" fmla="*/ 94 w 188"/>
                  <a:gd name="T7" fmla="*/ 188 h 188"/>
                  <a:gd name="T8" fmla="*/ 188 w 188"/>
                  <a:gd name="T9" fmla="*/ 94 h 188"/>
                  <a:gd name="T10" fmla="*/ 94 w 188"/>
                  <a:gd name="T11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8" h="188">
                    <a:moveTo>
                      <a:pt x="94" y="0"/>
                    </a:moveTo>
                    <a:cubicBezTo>
                      <a:pt x="43" y="0"/>
                      <a:pt x="1" y="42"/>
                      <a:pt x="1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146"/>
                      <a:pt x="43" y="188"/>
                      <a:pt x="94" y="188"/>
                    </a:cubicBezTo>
                    <a:cubicBezTo>
                      <a:pt x="146" y="188"/>
                      <a:pt x="188" y="146"/>
                      <a:pt x="188" y="94"/>
                    </a:cubicBezTo>
                    <a:cubicBezTo>
                      <a:pt x="188" y="42"/>
                      <a:pt x="146" y="0"/>
                      <a:pt x="94" y="0"/>
                    </a:cubicBez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270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27A74B3-348A-0947-AB33-04B8116F7DD2}"/>
                </a:ext>
              </a:extLst>
            </p:cNvPr>
            <p:cNvSpPr txBox="1"/>
            <p:nvPr/>
          </p:nvSpPr>
          <p:spPr>
            <a:xfrm rot="3019474">
              <a:off x="4691425" y="1727661"/>
              <a:ext cx="7797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2"/>
                  </a:solidFill>
                  <a:latin typeface="+mn-lt"/>
                </a:rPr>
                <a:t>Expose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2CF4FFD-3D1A-C54B-AC8A-FC7F4E50F926}"/>
                </a:ext>
              </a:extLst>
            </p:cNvPr>
            <p:cNvSpPr txBox="1"/>
            <p:nvPr/>
          </p:nvSpPr>
          <p:spPr>
            <a:xfrm rot="19039127">
              <a:off x="4598687" y="2683641"/>
              <a:ext cx="8195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2"/>
                  </a:solidFill>
                  <a:latin typeface="+mn-lt"/>
                </a:rPr>
                <a:t>Practice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FDA04F8-1B42-484B-A8FC-E873F395B648}"/>
                </a:ext>
              </a:extLst>
            </p:cNvPr>
            <p:cNvSpPr txBox="1"/>
            <p:nvPr/>
          </p:nvSpPr>
          <p:spPr>
            <a:xfrm rot="2344627">
              <a:off x="3760396" y="2712182"/>
              <a:ext cx="6043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2"/>
                  </a:solidFill>
                  <a:latin typeface="+mn-lt"/>
                </a:rPr>
                <a:t>Apply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8380ADE-F5EE-A046-97F3-EB25DC8C60B1}"/>
                </a:ext>
              </a:extLst>
            </p:cNvPr>
            <p:cNvSpPr txBox="1"/>
            <p:nvPr/>
          </p:nvSpPr>
          <p:spPr>
            <a:xfrm rot="18794694">
              <a:off x="3640829" y="1678618"/>
              <a:ext cx="7663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2"/>
                  </a:solidFill>
                  <a:latin typeface="+mn-lt"/>
                </a:rPr>
                <a:t>Expand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404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315A8F5-AE08-C745-B518-EDB9725F6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1374" y="1800803"/>
            <a:ext cx="1419454" cy="25261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59C9A8-BE0C-474E-AB77-93024FD2BE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0136" y="1800803"/>
            <a:ext cx="2587305" cy="257175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913CFB8-DB67-F343-A0D2-808BC2BC0AF2}"/>
              </a:ext>
            </a:extLst>
          </p:cNvPr>
          <p:cNvCxnSpPr>
            <a:cxnSpLocks/>
          </p:cNvCxnSpPr>
          <p:nvPr/>
        </p:nvCxnSpPr>
        <p:spPr>
          <a:xfrm>
            <a:off x="6532623" y="2735320"/>
            <a:ext cx="983328" cy="51014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8C50F46-A62B-DA40-9ADD-0C2A916C04BA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6597441" y="3086678"/>
            <a:ext cx="915693" cy="22448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36C6B19-3E09-014A-B137-2CA9B06A1F6A}"/>
              </a:ext>
            </a:extLst>
          </p:cNvPr>
          <p:cNvCxnSpPr>
            <a:cxnSpLocks/>
          </p:cNvCxnSpPr>
          <p:nvPr/>
        </p:nvCxnSpPr>
        <p:spPr>
          <a:xfrm>
            <a:off x="6546673" y="3395067"/>
            <a:ext cx="969278" cy="43526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09580D3-6D6A-3B47-831D-81542677B867}"/>
              </a:ext>
            </a:extLst>
          </p:cNvPr>
          <p:cNvCxnSpPr>
            <a:cxnSpLocks/>
          </p:cNvCxnSpPr>
          <p:nvPr/>
        </p:nvCxnSpPr>
        <p:spPr>
          <a:xfrm>
            <a:off x="6546673" y="3746425"/>
            <a:ext cx="969278" cy="16780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2113C44-D184-DE4E-B461-2BCFCCCB6D8C}"/>
              </a:ext>
            </a:extLst>
          </p:cNvPr>
          <p:cNvSpPr txBox="1"/>
          <p:nvPr/>
        </p:nvSpPr>
        <p:spPr>
          <a:xfrm>
            <a:off x="364726" y="1221190"/>
            <a:ext cx="87095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C2F47"/>
                </a:solidFill>
                <a:latin typeface="CiscoSansTT" panose="020B0503020201020303" pitchFamily="34" charset="0"/>
                <a:cs typeface="CiscoSansTT" panose="020B0503020201020303" pitchFamily="34" charset="0"/>
              </a:rPr>
              <a:t>Introducing modules for better organization</a:t>
            </a:r>
          </a:p>
          <a:p>
            <a:endParaRPr lang="en-US" b="1" dirty="0">
              <a:solidFill>
                <a:srgbClr val="0C2F47"/>
              </a:solidFill>
              <a:latin typeface="CiscoSansTT" panose="020B0503020201020303" pitchFamily="34" charset="0"/>
              <a:cs typeface="CiscoSansTT" panose="020B0503020201020303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dirty="0">
                <a:solidFill>
                  <a:srgbClr val="0C2F47"/>
                </a:solidFill>
                <a:latin typeface="+mn-lt"/>
                <a:cs typeface="CiscoSansTT" panose="020B0503020201020303" pitchFamily="34" charset="0"/>
              </a:rPr>
              <a:t>Topics are grouped together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dirty="0">
                <a:solidFill>
                  <a:srgbClr val="0C2F47"/>
                </a:solidFill>
                <a:latin typeface="+mn-lt"/>
                <a:cs typeface="CiscoSansTT" panose="020B0503020201020303" pitchFamily="34" charset="0"/>
              </a:rPr>
              <a:t>Find content more easily</a:t>
            </a:r>
          </a:p>
          <a:p>
            <a:endParaRPr lang="en-US" dirty="0">
              <a:solidFill>
                <a:srgbClr val="0C2F47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4C4967-D5D0-1743-9291-35E53B526C42}"/>
              </a:ext>
            </a:extLst>
          </p:cNvPr>
          <p:cNvSpPr/>
          <p:nvPr/>
        </p:nvSpPr>
        <p:spPr>
          <a:xfrm>
            <a:off x="0" y="4548068"/>
            <a:ext cx="3572359" cy="56678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83A893-874F-5044-A563-55608CDA2A0E}"/>
              </a:ext>
            </a:extLst>
          </p:cNvPr>
          <p:cNvSpPr txBox="1"/>
          <p:nvPr/>
        </p:nvSpPr>
        <p:spPr>
          <a:xfrm>
            <a:off x="3810000" y="4421420"/>
            <a:ext cx="533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Example:  </a:t>
            </a:r>
            <a:r>
              <a:rPr lang="en-US" sz="1400" i="1" dirty="0">
                <a:latin typeface="+mj-lt"/>
              </a:rPr>
              <a:t>	</a:t>
            </a:r>
            <a:r>
              <a:rPr lang="en-US" sz="1400" dirty="0">
                <a:latin typeface="+mj-lt"/>
              </a:rPr>
              <a:t>CCNA: ITN (Version 6) Chapter 4 is re-organized to 		CCNA: ITN (Version 7) Modules 4 and 6.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E4A09B9-77D4-0E4D-96ED-5468AB80CA20}"/>
              </a:ext>
            </a:extLst>
          </p:cNvPr>
          <p:cNvGrpSpPr/>
          <p:nvPr/>
        </p:nvGrpSpPr>
        <p:grpSpPr>
          <a:xfrm>
            <a:off x="334254" y="2767257"/>
            <a:ext cx="3197485" cy="1893672"/>
            <a:chOff x="452366" y="1831369"/>
            <a:chExt cx="3197485" cy="189367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0ACFDE0-3565-9147-B247-9125DD20880B}"/>
                </a:ext>
              </a:extLst>
            </p:cNvPr>
            <p:cNvGrpSpPr/>
            <p:nvPr/>
          </p:nvGrpSpPr>
          <p:grpSpPr>
            <a:xfrm>
              <a:off x="452366" y="1831369"/>
              <a:ext cx="3197485" cy="1893672"/>
              <a:chOff x="6805243" y="4444668"/>
              <a:chExt cx="3197485" cy="1893672"/>
            </a:xfrm>
          </p:grpSpPr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B55F10FA-D246-C049-8E2F-3C9113DE8F2A}"/>
                  </a:ext>
                </a:extLst>
              </p:cNvPr>
              <p:cNvSpPr/>
              <p:nvPr/>
            </p:nvSpPr>
            <p:spPr>
              <a:xfrm>
                <a:off x="6805243" y="4444668"/>
                <a:ext cx="3197485" cy="1893672"/>
              </a:xfrm>
              <a:prstGeom prst="roundRect">
                <a:avLst/>
              </a:prstGeom>
              <a:solidFill>
                <a:srgbClr val="61C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FF3A9BD-0B86-264C-AF27-38B90D83D232}"/>
                  </a:ext>
                </a:extLst>
              </p:cNvPr>
              <p:cNvSpPr/>
              <p:nvPr/>
            </p:nvSpPr>
            <p:spPr>
              <a:xfrm>
                <a:off x="6900304" y="4637736"/>
                <a:ext cx="2848662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latin typeface="+mj-lt"/>
                  </a:rPr>
                  <a:t>A </a:t>
                </a:r>
                <a:r>
                  <a:rPr lang="en-US" sz="1400" b="1" dirty="0">
                    <a:latin typeface="CiscoSansTT" panose="020B0503020201020303" pitchFamily="34" charset="0"/>
                    <a:cs typeface="CiscoSansTT" panose="020B0503020201020303" pitchFamily="34" charset="0"/>
                  </a:rPr>
                  <a:t>module</a:t>
                </a:r>
                <a:r>
                  <a:rPr lang="en-US" sz="1400" dirty="0">
                    <a:latin typeface="+mj-lt"/>
                  </a:rPr>
                  <a:t> is an integrated unit of learning that targets a common set of competencies or skills.</a:t>
                </a: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F34372E-8CE7-BD44-9A4C-00548CBD8BF2}"/>
                </a:ext>
              </a:extLst>
            </p:cNvPr>
            <p:cNvSpPr txBox="1"/>
            <p:nvPr/>
          </p:nvSpPr>
          <p:spPr>
            <a:xfrm>
              <a:off x="542326" y="2963129"/>
              <a:ext cx="303003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+mj-lt"/>
                </a:rPr>
                <a:t>Module size depends on the competency and number of topics.</a:t>
              </a:r>
            </a:p>
            <a:p>
              <a:endParaRPr lang="en-US" sz="1400" dirty="0">
                <a:latin typeface="+mj-lt"/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97AB53D-79C5-4E4A-83A9-7F3D1F198963}"/>
              </a:ext>
            </a:extLst>
          </p:cNvPr>
          <p:cNvSpPr/>
          <p:nvPr/>
        </p:nvSpPr>
        <p:spPr>
          <a:xfrm>
            <a:off x="0" y="1856"/>
            <a:ext cx="9143999" cy="100812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815C4D29-8AE0-AE47-B9DA-C70948B1F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245" y="324161"/>
            <a:ext cx="7250318" cy="6286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Enhanced Course Design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7C82955-DCCD-F849-9CA0-5A78920FC4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8" t="28059" r="65766" b="15357"/>
          <a:stretch/>
        </p:blipFill>
        <p:spPr>
          <a:xfrm>
            <a:off x="431985" y="131773"/>
            <a:ext cx="776411" cy="76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927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Cisco Presentation Toolkit&amp;quot;&quot;/&gt;&lt;property id=&quot;20307&quot; value=&quot;305&quot;/&gt;&lt;/object&gt;&lt;object type=&quot;3&quot; unique_id=&quot;10004&quot;&gt;&lt;property id=&quot;20148&quot; value=&quot;5&quot;/&gt;&lt;property id=&quot;20300&quot; value=&quot;Slide 3 - &amp;quot;Editable Illustrations&amp;quot;&quot;/&gt;&lt;property id=&quot;20307&quot; value=&quot;306&quot;/&gt;&lt;/object&gt;&lt;object type=&quot;3&quot; unique_id=&quot;10005&quot;&gt;&lt;property id=&quot;20148&quot; value=&quot;5&quot;/&gt;&lt;property id=&quot;20300&quot; value=&quot;Slide 4 - &amp;quot;Editable Illustrations&amp;quot;&quot;/&gt;&lt;property id=&quot;20307&quot; value=&quot;307&quot;/&gt;&lt;/object&gt;&lt;object type=&quot;3&quot; unique_id=&quot;10006&quot;&gt;&lt;property id=&quot;20148&quot; value=&quot;5&quot;/&gt;&lt;property id=&quot;20300&quot; value=&quot;Slide 5 - &amp;quot;Cisco Blue arrows&amp;quot;&quot;/&gt;&lt;property id=&quot;20307&quot; value=&quot;308&quot;/&gt;&lt;/object&gt;&lt;object type=&quot;3&quot; unique_id=&quot;10007&quot;&gt;&lt;property id=&quot;20148&quot; value=&quot;5&quot;/&gt;&lt;property id=&quot;20300&quot; value=&quot;Slide 6 - &amp;quot;Green arrows&amp;quot;&quot;/&gt;&lt;property id=&quot;20307&quot; value=&quot;309&quot;/&gt;&lt;/object&gt;&lt;object type=&quot;3&quot; unique_id=&quot;10008&quot;&gt;&lt;property id=&quot;20148&quot; value=&quot;5&quot;/&gt;&lt;property id=&quot;20300&quot; value=&quot;Slide 7 - &amp;quot;Indigo arrows&amp;quot;&quot;/&gt;&lt;property id=&quot;20307&quot; value=&quot;310&quot;/&gt;&lt;/object&gt;&lt;object type=&quot;3&quot; unique_id=&quot;10009&quot;&gt;&lt;property id=&quot;20148&quot; value=&quot;5&quot;/&gt;&lt;property id=&quot;20300&quot; value=&quot;Slide 8 - &amp;quot;Orange arrows&amp;quot;&quot;/&gt;&lt;property id=&quot;20307&quot; value=&quot;311&quot;/&gt;&lt;/object&gt;&lt;object type=&quot;3&quot; unique_id=&quot;10010&quot;&gt;&lt;property id=&quot;20148&quot; value=&quot;5&quot;/&gt;&lt;property id=&quot;20300&quot; value=&quot;Slide 9 - &amp;quot;Red arrows&amp;quot;&quot;/&gt;&lt;property id=&quot;20307&quot; value=&quot;312&quot;/&gt;&lt;/object&gt;&lt;object type=&quot;3&quot; unique_id=&quot;10011&quot;&gt;&lt;property id=&quot;20148&quot; value=&quot;5&quot;/&gt;&lt;property id=&quot;20300&quot; value=&quot;Slide 10 - &amp;quot;Tines&amp;quot;&quot;/&gt;&lt;property id=&quot;20307&quot; value=&quot;313&quot;/&gt;&lt;/object&gt;&lt;object type=&quot;3&quot; unique_id=&quot;10012&quot;&gt;&lt;property id=&quot;20148&quot; value=&quot;5&quot;/&gt;&lt;property id=&quot;20300&quot; value=&quot;Slide 11 - &amp;quot;Tines&amp;quot;&quot;/&gt;&lt;property id=&quot;20307&quot; value=&quot;314&quot;/&gt;&lt;/object&gt;&lt;object type=&quot;3&quot; unique_id=&quot;10013&quot;&gt;&lt;property id=&quot;20148&quot; value=&quot;5&quot;/&gt;&lt;property id=&quot;20300&quot; value=&quot;Slide 12 - &amp;quot;Puzzle pieces&amp;quot;&quot;/&gt;&lt;property id=&quot;20307&quot; value=&quot;315&quot;/&gt;&lt;/object&gt;&lt;object type=&quot;3&quot; unique_id=&quot;10014&quot;&gt;&lt;property id=&quot;20148&quot; value=&quot;5&quot;/&gt;&lt;property id=&quot;20300&quot; value=&quot;Slide 13 - &amp;quot;Full-color icons&amp;quot;&quot;/&gt;&lt;property id=&quot;20307&quot; value=&quot;316&quot;/&gt;&lt;/object&gt;&lt;object type=&quot;3&quot; unique_id=&quot;10015&quot;&gt;&lt;property id=&quot;20148&quot; value=&quot;5&quot;/&gt;&lt;property id=&quot;20300&quot; value=&quot;Slide 14 - &amp;quot;Full-color icons&amp;quot;&quot;/&gt;&lt;property id=&quot;20307&quot; value=&quot;317&quot;/&gt;&lt;/object&gt;&lt;object type=&quot;3&quot; unique_id=&quot;10016&quot;&gt;&lt;property id=&quot;20148&quot; value=&quot;5&quot;/&gt;&lt;property id=&quot;20300&quot; value=&quot;Slide 15 - &amp;quot;Full-color icons&amp;quot;&quot;/&gt;&lt;property id=&quot;20307&quot; value=&quot;318&quot;/&gt;&lt;/object&gt;&lt;object type=&quot;3&quot; unique_id=&quot;10017&quot;&gt;&lt;property id=&quot;20148&quot; value=&quot;5&quot;/&gt;&lt;property id=&quot;20300&quot; value=&quot;Slide 16 - &amp;quot;Cisco Blue icons&amp;quot;&quot;/&gt;&lt;property id=&quot;20307&quot; value=&quot;319&quot;/&gt;&lt;/object&gt;&lt;object type=&quot;3&quot; unique_id=&quot;10018&quot;&gt;&lt;property id=&quot;20148&quot; value=&quot;5&quot;/&gt;&lt;property id=&quot;20300&quot; value=&quot;Slide 17 - &amp;quot;Cisco Blue icons&amp;quot;&quot;/&gt;&lt;property id=&quot;20307&quot; value=&quot;320&quot;/&gt;&lt;/object&gt;&lt;object type=&quot;3&quot; unique_id=&quot;10019&quot;&gt;&lt;property id=&quot;20148&quot; value=&quot;5&quot;/&gt;&lt;property id=&quot;20300&quot; value=&quot;Slide 18 - &amp;quot;Cisco Blue icons&amp;quot;&quot;/&gt;&lt;property id=&quot;20307&quot; value=&quot;321&quot;/&gt;&lt;/object&gt;&lt;object type=&quot;3&quot; unique_id=&quot;10020&quot;&gt;&lt;property id=&quot;20148&quot; value=&quot;5&quot;/&gt;&lt;property id=&quot;20300&quot; value=&quot;Slide 22 - &amp;quot;Full-color cloud icons&amp;quot;&quot;/&gt;&lt;property id=&quot;20307&quot; value=&quot;322&quot;/&gt;&lt;/object&gt;&lt;object type=&quot;3&quot; unique_id=&quot;10021&quot;&gt;&lt;property id=&quot;20148&quot; value=&quot;5&quot;/&gt;&lt;property id=&quot;20300&quot; value=&quot;Slide 23 - &amp;quot;Full-color cloud icons&amp;quot;&quot;/&gt;&lt;property id=&quot;20307&quot; value=&quot;323&quot;/&gt;&lt;/object&gt;&lt;object type=&quot;3&quot; unique_id=&quot;10022&quot;&gt;&lt;property id=&quot;20148&quot; value=&quot;5&quot;/&gt;&lt;property id=&quot;20300&quot; value=&quot;Slide 24 - &amp;quot;Cisco Blue cloud icons&amp;quot;&quot;/&gt;&lt;property id=&quot;20307&quot; value=&quot;324&quot;/&gt;&lt;/object&gt;&lt;object type=&quot;3&quot; unique_id=&quot;10023&quot;&gt;&lt;property id=&quot;20148&quot; value=&quot;5&quot;/&gt;&lt;property id=&quot;20300&quot; value=&quot;Slide 25 - &amp;quot;Cisco Blue cloud icons&amp;quot;&quot;/&gt;&lt;property id=&quot;20307&quot; value=&quot;325&quot;/&gt;&lt;/object&gt;&lt;object type=&quot;3&quot; unique_id=&quot;10024&quot;&gt;&lt;property id=&quot;20148&quot; value=&quot;5&quot;/&gt;&lt;property id=&quot;20300&quot; value=&quot;Slide 28 - &amp;quot;Full-color services icons&amp;quot;&quot;/&gt;&lt;property id=&quot;20307&quot; value=&quot;326&quot;/&gt;&lt;/object&gt;&lt;object type=&quot;3&quot; unique_id=&quot;10025&quot;&gt;&lt;property id=&quot;20148&quot; value=&quot;5&quot;/&gt;&lt;property id=&quot;20300&quot; value=&quot;Slide 29 - &amp;quot;Full-color services icons&amp;quot;&quot;/&gt;&lt;property id=&quot;20307&quot; value=&quot;327&quot;/&gt;&lt;/object&gt;&lt;object type=&quot;3&quot; unique_id=&quot;10026&quot;&gt;&lt;property id=&quot;20148&quot; value=&quot;5&quot;/&gt;&lt;property id=&quot;20300&quot; value=&quot;Slide 30 - &amp;quot;Cisco Blue services icons&amp;quot;&quot;/&gt;&lt;property id=&quot;20307&quot; value=&quot;328&quot;/&gt;&lt;/object&gt;&lt;object type=&quot;3&quot; unique_id=&quot;10027&quot;&gt;&lt;property id=&quot;20148&quot; value=&quot;5&quot;/&gt;&lt;property id=&quot;20300&quot; value=&quot;Slide 31 - &amp;quot;Cisco Blue services icons&amp;quot;&quot;/&gt;&lt;property id=&quot;20307&quot; value=&quot;329&quot;/&gt;&lt;/object&gt;&lt;object type=&quot;3&quot; unique_id=&quot;10028&quot;&gt;&lt;property id=&quot;20148&quot; value=&quot;5&quot;/&gt;&lt;property id=&quot;20300&quot; value=&quot;Slide 34 - &amp;quot;Calendar/timeline components&amp;quot;&quot;/&gt;&lt;property id=&quot;20307&quot; value=&quot;330&quot;/&gt;&lt;/object&gt;&lt;object type=&quot;3&quot; unique_id=&quot;10029&quot;&gt;&lt;property id=&quot;20148&quot; value=&quot;5&quot;/&gt;&lt;property id=&quot;20300&quot; value=&quot;Slide 35 - &amp;quot;Timeline&amp;quot;&quot;/&gt;&lt;property id=&quot;20307&quot; value=&quot;331&quot;/&gt;&lt;/object&gt;&lt;object type=&quot;3&quot; unique_id=&quot;10030&quot;&gt;&lt;property id=&quot;20148&quot; value=&quot;5&quot;/&gt;&lt;property id=&quot;20300&quot; value=&quot;Slide 36 - &amp;quot;Animated timeline&amp;quot;&quot;/&gt;&lt;property id=&quot;20307&quot; value=&quot;332&quot;/&gt;&lt;/object&gt;&lt;object type=&quot;3&quot; unique_id=&quot;10031&quot;&gt;&lt;property id=&quot;20148&quot; value=&quot;5&quot;/&gt;&lt;property id=&quot;20300&quot; value=&quot;Slide 37 - &amp;quot;Animated timeline&amp;quot;&quot;/&gt;&lt;property id=&quot;20307&quot; value=&quot;333&quot;/&gt;&lt;/object&gt;&lt;object type=&quot;3&quot; unique_id=&quot;10032&quot;&gt;&lt;property id=&quot;20148&quot; value=&quot;5&quot;/&gt;&lt;property id=&quot;20300&quot; value=&quot;Slide 38 - &amp;quot;Animated timeline: 7 phases&amp;quot;&quot;/&gt;&lt;property id=&quot;20307&quot; value=&quot;334&quot;/&gt;&lt;/object&gt;&lt;object type=&quot;3&quot; unique_id=&quot;10033&quot;&gt;&lt;property id=&quot;20148&quot; value=&quot;5&quot;/&gt;&lt;property id=&quot;20300&quot; value=&quot;Slide 39 - &amp;quot;Timeline chronological&amp;quot;&quot;/&gt;&lt;property id=&quot;20307&quot; value=&quot;335&quot;/&gt;&lt;/object&gt;&lt;object type=&quot;3&quot; unique_id=&quot;10034&quot;&gt;&lt;property id=&quot;20148&quot; value=&quot;5&quot;/&gt;&lt;property id=&quot;20300&quot; value=&quot;Slide 40 - &amp;quot;Timeline chronological phases&amp;quot;&quot;/&gt;&lt;property id=&quot;20307&quot; value=&quot;336&quot;/&gt;&lt;/object&gt;&lt;object type=&quot;3&quot; unique_id=&quot;10035&quot;&gt;&lt;property id=&quot;20148&quot; value=&quot;5&quot;/&gt;&lt;property id=&quot;20300&quot; value=&quot;Slide 41 - &amp;quot;Chronological phases&amp;quot;&quot;/&gt;&lt;property id=&quot;20307&quot; value=&quot;337&quot;/&gt;&lt;/object&gt;&lt;object type=&quot;3&quot; unique_id=&quot;10036&quot;&gt;&lt;property id=&quot;20148&quot; value=&quot;5&quot;/&gt;&lt;property id=&quot;20300&quot; value=&quot;Slide 42 - &amp;quot;Timeline chronological grid&amp;quot;&quot;/&gt;&lt;property id=&quot;20307&quot; value=&quot;338&quot;/&gt;&lt;/object&gt;&lt;object type=&quot;3&quot; unique_id=&quot;10037&quot;&gt;&lt;property id=&quot;20148&quot; value=&quot;5&quot;/&gt;&lt;property id=&quot;20300&quot; value=&quot;Slide 43 - &amp;quot;Chronological phases&amp;quot;&quot;/&gt;&lt;property id=&quot;20307&quot; value=&quot;339&quot;/&gt;&lt;/object&gt;&lt;object type=&quot;3&quot; unique_id=&quot;10038&quot;&gt;&lt;property id=&quot;20148&quot; value=&quot;5&quot;/&gt;&lt;property id=&quot;20300&quot; value=&quot;Slide 44 - &amp;quot;Chronological runner&amp;quot;&quot;/&gt;&lt;property id=&quot;20307&quot; value=&quot;340&quot;/&gt;&lt;/object&gt;&lt;object type=&quot;3&quot; unique_id=&quot;10039&quot;&gt;&lt;property id=&quot;20148&quot; value=&quot;5&quot;/&gt;&lt;property id=&quot;20300&quot; value=&quot;Slide 45 - &amp;quot;Calendar month&amp;quot;&quot;/&gt;&lt;property id=&quot;20307&quot; value=&quot;341&quot;/&gt;&lt;/object&gt;&lt;object type=&quot;3&quot; unique_id=&quot;10040&quot;&gt;&lt;property id=&quot;20148&quot; value=&quot;5&quot;/&gt;&lt;property id=&quot;20300&quot; value=&quot;Slide 46 - &amp;quot;Calendar quarter&amp;quot;&quot;/&gt;&lt;property id=&quot;20307&quot; value=&quot;342&quot;/&gt;&lt;/object&gt;&lt;object type=&quot;3&quot; unique_id=&quot;10041&quot;&gt;&lt;property id=&quot;20148&quot; value=&quot;5&quot;/&gt;&lt;property id=&quot;20300&quot; value=&quot;Slide 47 - &amp;quot;Calendar month linear animated&amp;quot;&quot;/&gt;&lt;property id=&quot;20307&quot; value=&quot;343&quot;/&gt;&lt;/object&gt;&lt;object type=&quot;3&quot; unique_id=&quot;10042&quot;&gt;&lt;property id=&quot;20148&quot; value=&quot;5&quot;/&gt;&lt;property id=&quot;20300&quot; value=&quot;Slide 48 - &amp;quot;Calendar fiscal year animated&amp;quot;&quot;/&gt;&lt;property id=&quot;20307&quot; value=&quot;344&quot;/&gt;&lt;/object&gt;&lt;object type=&quot;3&quot; unique_id=&quot;10043&quot;&gt;&lt;property id=&quot;20148&quot; value=&quot;5&quot;/&gt;&lt;property id=&quot;20300&quot; value=&quot;Slide 49 - &amp;quot;Key dates&amp;quot;&quot;/&gt;&lt;property id=&quot;20307&quot; value=&quot;345&quot;/&gt;&lt;/object&gt;&lt;object type=&quot;3&quot; unique_id=&quot;10044&quot;&gt;&lt;property id=&quot;20148&quot; value=&quot;5&quot;/&gt;&lt;property id=&quot;20300&quot; value=&quot;Slide 50 - &amp;quot;About this template&amp;quot;&quot;/&gt;&lt;property id=&quot;20307&quot; value=&quot;346&quot;/&gt;&lt;/object&gt;&lt;object type=&quot;3&quot; unique_id=&quot;10045&quot;&gt;&lt;property id=&quot;20148&quot; value=&quot;5&quot;/&gt;&lt;property id=&quot;20300&quot; value=&quot;Slide 51 - &amp;quot;Legend&amp;quot;&quot;/&gt;&lt;property id=&quot;20307&quot; value=&quot;347&quot;/&gt;&lt;/object&gt;&lt;object type=&quot;3&quot; unique_id=&quot;10046&quot;&gt;&lt;property id=&quot;20148&quot; value=&quot;5&quot;/&gt;&lt;property id=&quot;20300&quot; value=&quot;Slide 52 - &amp;quot;Add fiscal year here&amp;quot;&quot;/&gt;&lt;property id=&quot;20307&quot; value=&quot;348&quot;/&gt;&lt;/object&gt;&lt;object type=&quot;3&quot; unique_id=&quot;10047&quot;&gt;&lt;property id=&quot;20148&quot; value=&quot;5&quot;/&gt;&lt;property id=&quot;20300&quot; value=&quot;Slide 53 - &amp;quot;August&amp;quot;&quot;/&gt;&lt;property id=&quot;20307&quot; value=&quot;349&quot;/&gt;&lt;/object&gt;&lt;object type=&quot;3&quot; unique_id=&quot;10048&quot;&gt;&lt;property id=&quot;20148&quot; value=&quot;5&quot;/&gt;&lt;property id=&quot;20300&quot; value=&quot;Slide 54 - &amp;quot;September&amp;quot;&quot;/&gt;&lt;property id=&quot;20307&quot; value=&quot;350&quot;/&gt;&lt;/object&gt;&lt;object type=&quot;3&quot; unique_id=&quot;10049&quot;&gt;&lt;property id=&quot;20148&quot; value=&quot;5&quot;/&gt;&lt;property id=&quot;20300&quot; value=&quot;Slide 55 - &amp;quot;October&amp;quot;&quot;/&gt;&lt;property id=&quot;20307&quot; value=&quot;351&quot;/&gt;&lt;/object&gt;&lt;object type=&quot;3&quot; unique_id=&quot;10050&quot;&gt;&lt;property id=&quot;20148&quot; value=&quot;5&quot;/&gt;&lt;property id=&quot;20300&quot; value=&quot;Slide 56 - &amp;quot;November&amp;quot;&quot;/&gt;&lt;property id=&quot;20307&quot; value=&quot;352&quot;/&gt;&lt;/object&gt;&lt;object type=&quot;3&quot; unique_id=&quot;10051&quot;&gt;&lt;property id=&quot;20148&quot; value=&quot;5&quot;/&gt;&lt;property id=&quot;20300&quot; value=&quot;Slide 57 - &amp;quot;December&amp;quot;&quot;/&gt;&lt;property id=&quot;20307&quot; value=&quot;353&quot;/&gt;&lt;/object&gt;&lt;object type=&quot;3&quot; unique_id=&quot;10052&quot;&gt;&lt;property id=&quot;20148&quot; value=&quot;5&quot;/&gt;&lt;property id=&quot;20300&quot; value=&quot;Slide 58 - &amp;quot;January&amp;quot;&quot;/&gt;&lt;property id=&quot;20307&quot; value=&quot;354&quot;/&gt;&lt;/object&gt;&lt;object type=&quot;3&quot; unique_id=&quot;10053&quot;&gt;&lt;property id=&quot;20148&quot; value=&quot;5&quot;/&gt;&lt;property id=&quot;20300&quot; value=&quot;Slide 59 - &amp;quot;February&amp;quot;&quot;/&gt;&lt;property id=&quot;20307&quot; value=&quot;355&quot;/&gt;&lt;/object&gt;&lt;object type=&quot;3&quot; unique_id=&quot;10054&quot;&gt;&lt;property id=&quot;20148&quot; value=&quot;5&quot;/&gt;&lt;property id=&quot;20300&quot; value=&quot;Slide 60 - &amp;quot;March&amp;quot;&quot;/&gt;&lt;property id=&quot;20307&quot; value=&quot;356&quot;/&gt;&lt;/object&gt;&lt;object type=&quot;3&quot; unique_id=&quot;10055&quot;&gt;&lt;property id=&quot;20148&quot; value=&quot;5&quot;/&gt;&lt;property id=&quot;20300&quot; value=&quot;Slide 61 - &amp;quot;April&amp;quot;&quot;/&gt;&lt;property id=&quot;20307&quot; value=&quot;357&quot;/&gt;&lt;/object&gt;&lt;object type=&quot;3&quot; unique_id=&quot;10056&quot;&gt;&lt;property id=&quot;20148&quot; value=&quot;5&quot;/&gt;&lt;property id=&quot;20300&quot; value=&quot;Slide 62 - &amp;quot;May&amp;quot;&quot;/&gt;&lt;property id=&quot;20307&quot; value=&quot;358&quot;/&gt;&lt;/object&gt;&lt;object type=&quot;3&quot; unique_id=&quot;10057&quot;&gt;&lt;property id=&quot;20148&quot; value=&quot;5&quot;/&gt;&lt;property id=&quot;20300&quot; value=&quot;Slide 63 - &amp;quot;June&amp;quot;&quot;/&gt;&lt;property id=&quot;20307&quot; value=&quot;359&quot;/&gt;&lt;/object&gt;&lt;object type=&quot;3&quot; unique_id=&quot;10058&quot;&gt;&lt;property id=&quot;20148&quot; value=&quot;5&quot;/&gt;&lt;property id=&quot;20300&quot; value=&quot;Slide 64 - &amp;quot;July&amp;quot;&quot;/&gt;&lt;property id=&quot;20307&quot; value=&quot;360&quot;/&gt;&lt;/object&gt;&lt;object type=&quot;3&quot; unique_id=&quot;10059&quot;&gt;&lt;property id=&quot;20148&quot; value=&quot;5&quot;/&gt;&lt;property id=&quot;20300&quot; value=&quot;Slide 65 - &amp;quot;Graphic elements&amp;quot;&quot;/&gt;&lt;property id=&quot;20307&quot; value=&quot;361&quot;/&gt;&lt;/object&gt;&lt;object type=&quot;3&quot; unique_id=&quot;10060&quot;&gt;&lt;property id=&quot;20148&quot; value=&quot;5&quot;/&gt;&lt;property id=&quot;20300&quot; value=&quot;Slide 66 - &amp;quot;Graphic elements&amp;quot;&quot;/&gt;&lt;property id=&quot;20307&quot; value=&quot;362&quot;/&gt;&lt;/object&gt;&lt;object type=&quot;3&quot; unique_id=&quot;10061&quot;&gt;&lt;property id=&quot;20148&quot; value=&quot;5&quot;/&gt;&lt;property id=&quot;20300&quot; value=&quot;Slide 67 - &amp;quot;Infographic template&amp;quot;&quot;/&gt;&lt;property id=&quot;20307&quot; value=&quot;364&quot;/&gt;&lt;/object&gt;&lt;object type=&quot;3&quot; unique_id=&quot;10062&quot;&gt;&lt;property id=&quot;20148&quot; value=&quot;5&quot;/&gt;&lt;property id=&quot;20300&quot; value=&quot;Slide 68 - &amp;quot;Roadmap&amp;quot;&quot;/&gt;&lt;property id=&quot;20307&quot; value=&quot;365&quot;/&gt;&lt;/object&gt;&lt;object type=&quot;3&quot; unique_id=&quot;10063&quot;&gt;&lt;property id=&quot;20148&quot; value=&quot;5&quot;/&gt;&lt;property id=&quot;20300&quot; value=&quot;Slide 69 - &amp;quot;Pyramid&amp;quot;&quot;/&gt;&lt;property id=&quot;20307&quot; value=&quot;366&quot;/&gt;&lt;/object&gt;&lt;object type=&quot;3&quot; unique_id=&quot;10064&quot;&gt;&lt;property id=&quot;20148&quot; value=&quot;5&quot;/&gt;&lt;property id=&quot;20300&quot; value=&quot;Slide 70 - &amp;quot;Pyramid inverted extended animated&amp;quot;&quot;/&gt;&lt;property id=&quot;20307&quot; value=&quot;367&quot;/&gt;&lt;/object&gt;&lt;object type=&quot;3&quot; unique_id=&quot;10065&quot;&gt;&lt;property id=&quot;20148&quot; value=&quot;5&quot;/&gt;&lt;property id=&quot;20300&quot; value=&quot;Slide 71 - &amp;quot;Pyramid&amp;quot;&quot;/&gt;&lt;property id=&quot;20307&quot; value=&quot;368&quot;/&gt;&lt;/object&gt;&lt;object type=&quot;3&quot; unique_id=&quot;10066&quot;&gt;&lt;property id=&quot;20148&quot; value=&quot;5&quot;/&gt;&lt;property id=&quot;20300&quot; value=&quot;Slide 72 - &amp;quot;Add a title here&amp;quot;&quot;/&gt;&lt;property id=&quot;20307&quot; value=&quot;369&quot;/&gt;&lt;/object&gt;&lt;object type=&quot;3&quot; unique_id=&quot;10067&quot;&gt;&lt;property id=&quot;20148&quot; value=&quot;5&quot;/&gt;&lt;property id=&quot;20300&quot; value=&quot;Slide 73 - &amp;quot;Title goes here&amp;quot;&quot;/&gt;&lt;property id=&quot;20307&quot; value=&quot;370&quot;/&gt;&lt;/object&gt;&lt;object type=&quot;3&quot; unique_id=&quot;10068&quot;&gt;&lt;property id=&quot;20148&quot; value=&quot;5&quot;/&gt;&lt;property id=&quot;20300&quot; value=&quot;Slide 74&quot;/&gt;&lt;property id=&quot;20307&quot; value=&quot;371&quot;/&gt;&lt;/object&gt;&lt;object type=&quot;3&quot; unique_id=&quot;10069&quot;&gt;&lt;property id=&quot;20148&quot; value=&quot;5&quot;/&gt;&lt;property id=&quot;20300&quot; value=&quot;Slide 75 - &amp;quot;Chasm animated&amp;quot;&quot;/&gt;&lt;property id=&quot;20307&quot; value=&quot;372&quot;/&gt;&lt;/object&gt;&lt;object type=&quot;3&quot; unique_id=&quot;10070&quot;&gt;&lt;property id=&quot;20148&quot; value=&quot;5&quot;/&gt;&lt;property id=&quot;20300&quot; value=&quot;Slide 76 - &amp;quot;Chasm two-tone animated&amp;quot;&quot;/&gt;&lt;property id=&quot;20307&quot; value=&quot;373&quot;/&gt;&lt;/object&gt;&lt;object type=&quot;3&quot; unique_id=&quot;10071&quot;&gt;&lt;property id=&quot;20148&quot; value=&quot;5&quot;/&gt;&lt;property id=&quot;20300&quot; value=&quot;Slide 77 - &amp;quot;Circle quartered A&amp;quot;&quot;/&gt;&lt;property id=&quot;20307&quot; value=&quot;374&quot;/&gt;&lt;/object&gt;&lt;object type=&quot;3&quot; unique_id=&quot;10072&quot;&gt;&lt;property id=&quot;20148&quot; value=&quot;5&quot;/&gt;&lt;property id=&quot;20300&quot; value=&quot;Slide 78 - &amp;quot;Squares&amp;quot;&quot;/&gt;&lt;property id=&quot;20307&quot; value=&quot;375&quot;/&gt;&lt;/object&gt;&lt;object type=&quot;3&quot; unique_id=&quot;10073&quot;&gt;&lt;property id=&quot;20148&quot; value=&quot;5&quot;/&gt;&lt;property id=&quot;20300&quot; value=&quot;Slide 79 - &amp;quot;Diagrams matrix rectangles grid animated&amp;quot;&quot;/&gt;&lt;property id=&quot;20307&quot; value=&quot;376&quot;/&gt;&lt;/object&gt;&lt;object type=&quot;3&quot; unique_id=&quot;10074&quot;&gt;&lt;property id=&quot;20148&quot; value=&quot;5&quot;/&gt;&lt;property id=&quot;20300&quot; value=&quot;Slide 80 - &amp;quot;Diagrams matrix squares&amp;quot;&quot;/&gt;&lt;property id=&quot;20307&quot; value=&quot;377&quot;/&gt;&lt;/object&gt;&lt;object type=&quot;3&quot; unique_id=&quot;10075&quot;&gt;&lt;property id=&quot;20148&quot; value=&quot;5&quot;/&gt;&lt;property id=&quot;20300&quot; value=&quot;Slide 81 - &amp;quot;Diagrams matrix table&amp;quot;&quot;/&gt;&lt;property id=&quot;20307&quot; value=&quot;378&quot;/&gt;&lt;/object&gt;&lt;object type=&quot;3&quot; unique_id=&quot;10076&quot;&gt;&lt;property id=&quot;20148&quot; value=&quot;5&quot;/&gt;&lt;property id=&quot;20300&quot; value=&quot;Slide 82 - &amp;quot;Diagrams process circle arrows&amp;quot;&quot;/&gt;&lt;property id=&quot;20307&quot; value=&quot;379&quot;/&gt;&lt;/object&gt;&lt;object type=&quot;3&quot; unique_id=&quot;10077&quot;&gt;&lt;property id=&quot;20148&quot; value=&quot;5&quot;/&gt;&lt;property id=&quot;20300&quot; value=&quot;Slide 83 - &amp;quot;Diagrams relationships circles rectangles animated&amp;quot;&quot;/&gt;&lt;property id=&quot;20307&quot; value=&quot;380&quot;/&gt;&lt;/object&gt;&lt;object type=&quot;3&quot; unique_id=&quot;10078&quot;&gt;&lt;property id=&quot;20148&quot; value=&quot;5&quot;/&gt;&lt;property id=&quot;20300&quot; value=&quot;Slide 84 - &amp;quot;Diagrams relationships tines drill-down animated&amp;quot;&quot;/&gt;&lt;property id=&quot;20307&quot; value=&quot;381&quot;/&gt;&lt;/object&gt;&lt;object type=&quot;3&quot; unique_id=&quot;10079&quot;&gt;&lt;property id=&quot;20148&quot; value=&quot;5&quot;/&gt;&lt;property id=&quot;20300&quot; value=&quot;Slide 85 - &amp;quot;Project name&amp;quot;&quot;/&gt;&lt;property id=&quot;20307&quot; value=&quot;382&quot;/&gt;&lt;/object&gt;&lt;object type=&quot;3&quot; unique_id=&quot;10080&quot;&gt;&lt;property id=&quot;20148&quot; value=&quot;5&quot;/&gt;&lt;property id=&quot;20300&quot; value=&quot;Slide 86 - &amp;quot;Agenda list&amp;quot;&quot;/&gt;&lt;property id=&quot;20307&quot; value=&quot;383&quot;/&gt;&lt;/object&gt;&lt;object type=&quot;3&quot; unique_id=&quot;10081&quot;&gt;&lt;property id=&quot;20148&quot; value=&quot;5&quot;/&gt;&lt;property id=&quot;20300&quot; value=&quot;Slide 87 - &amp;quot;Agenda list&amp;quot;&quot;/&gt;&lt;property id=&quot;20307&quot; value=&quot;384&quot;/&gt;&lt;/object&gt;&lt;object type=&quot;3&quot; unique_id=&quot;10082&quot;&gt;&lt;property id=&quot;20148&quot; value=&quot;5&quot;/&gt;&lt;property id=&quot;20300&quot; value=&quot;Slide 88 - &amp;quot;Agenda table&amp;quot;&quot;/&gt;&lt;property id=&quot;20307&quot; value=&quot;385&quot;/&gt;&lt;/object&gt;&lt;object type=&quot;3&quot; unique_id=&quot;10083&quot;&gt;&lt;property id=&quot;20148&quot; value=&quot;5&quot;/&gt;&lt;property id=&quot;20300&quot; value=&quot;Slide 89 - &amp;quot;Product life cycle&amp;quot;&quot;/&gt;&lt;property id=&quot;20307&quot; value=&quot;386&quot;/&gt;&lt;/object&gt;&lt;object type=&quot;3&quot; unique_id=&quot;10084&quot;&gt;&lt;property id=&quot;20148&quot; value=&quot;5&quot;/&gt;&lt;property id=&quot;20300&quot; value=&quot;Slide 90 - &amp;quot;Questions?&amp;quot;&quot;/&gt;&lt;property id=&quot;20307&quot; value=&quot;387&quot;/&gt;&lt;/object&gt;&lt;object type=&quot;3&quot; unique_id=&quot;10085&quot;&gt;&lt;property id=&quot;20148&quot; value=&quot;5&quot;/&gt;&lt;property id=&quot;20300&quot; value=&quot;Slide 91 - &amp;quot;Questions?&amp;quot;&quot;/&gt;&lt;property id=&quot;20307&quot; value=&quot;388&quot;/&gt;&lt;/object&gt;&lt;object type=&quot;3&quot; unique_id=&quot;10086&quot;&gt;&lt;property id=&quot;20148&quot; value=&quot;5&quot;/&gt;&lt;property id=&quot;20300&quot; value=&quot;Slide 92 - &amp;quot;RACI model definitions&amp;quot;&quot;/&gt;&lt;property id=&quot;20307&quot; value=&quot;389&quot;/&gt;&lt;/object&gt;&lt;object type=&quot;3&quot; unique_id=&quot;10087&quot;&gt;&lt;property id=&quot;20148&quot; value=&quot;5&quot;/&gt;&lt;property id=&quot;20300&quot; value=&quot;Slide 93 - &amp;quot;Seating chart&amp;quot;&quot;/&gt;&lt;property id=&quot;20307&quot; value=&quot;390&quot;/&gt;&lt;/object&gt;&lt;object type=&quot;3&quot; unique_id=&quot;10088&quot;&gt;&lt;property id=&quot;20148&quot; value=&quot;5&quot;/&gt;&lt;property id=&quot;20300&quot; value=&quot;Slide 94 - &amp;quot;Seating chart&amp;quot;&quot;/&gt;&lt;property id=&quot;20307&quot; value=&quot;391&quot;/&gt;&lt;/object&gt;&lt;object type=&quot;3&quot; unique_id=&quot;10089&quot;&gt;&lt;property id=&quot;20148&quot; value=&quot;5&quot;/&gt;&lt;property id=&quot;20300&quot; value=&quot;Slide 95 - &amp;quot;Award  title here&amp;quot;&quot;/&gt;&lt;property id=&quot;20307&quot; value=&quot;392&quot;/&gt;&lt;/object&gt;&lt;object type=&quot;3&quot; unique_id=&quot;10090&quot;&gt;&lt;property id=&quot;20148&quot; value=&quot;5&quot;/&gt;&lt;property id=&quot;20300&quot; value=&quot;Slide 96 - &amp;quot;Vision statement goes here&amp;quot;&quot;/&gt;&lt;property id=&quot;20307&quot; value=&quot;393&quot;/&gt;&lt;/object&gt;&lt;object type=&quot;3&quot; unique_id=&quot;10091&quot;&gt;&lt;property id=&quot;20148&quot; value=&quot;5&quot;/&gt;&lt;property id=&quot;20300&quot; value=&quot;Slide 97 - &amp;quot;Vision statement goes here&amp;quot;&quot;/&gt;&lt;property id=&quot;20307&quot; value=&quot;394&quot;/&gt;&lt;/object&gt;&lt;object type=&quot;3&quot; unique_id=&quot;10092&quot;&gt;&lt;property id=&quot;20148&quot; value=&quot;5&quot;/&gt;&lt;property id=&quot;20300&quot; value=&quot;Slide 98 - &amp;quot;Vision This is placeholder text. Enter your text here.&amp;quot;&quot;/&gt;&lt;property id=&quot;20307&quot; value=&quot;395&quot;/&gt;&lt;/object&gt;&lt;object type=&quot;3&quot; unique_id=&quot;10093&quot;&gt;&lt;property id=&quot;20148&quot; value=&quot;5&quot;/&gt;&lt;property id=&quot;20300&quot; value=&quot;Slide 99&quot;/&gt;&lt;property id=&quot;20307&quot; value=&quot;396&quot;/&gt;&lt;/object&gt;&lt;object type=&quot;3&quot; unique_id=&quot;10094&quot;&gt;&lt;property id=&quot;20148&quot; value=&quot;5&quot;/&gt;&lt;property id=&quot;20300&quot; value=&quot;Slide 100 - &amp;quot;Grid drill-down&amp;quot;&quot;/&gt;&lt;property id=&quot;20307&quot; value=&quot;397&quot;/&gt;&lt;/object&gt;&lt;object type=&quot;3&quot; unique_id=&quot;10095&quot;&gt;&lt;property id=&quot;20148&quot; value=&quot;5&quot;/&gt;&lt;property id=&quot;20300&quot; value=&quot;Slide 101 - &amp;quot;Horizontal checkmark animated&amp;quot;&quot;/&gt;&lt;property id=&quot;20307&quot; value=&quot;398&quot;/&gt;&lt;/object&gt;&lt;object type=&quot;3&quot; unique_id=&quot;10096&quot;&gt;&lt;property id=&quot;20148&quot; value=&quot;5&quot;/&gt;&lt;property id=&quot;20300&quot; value=&quot;Slide 102 - &amp;quot;Horizontal drill-down animated&amp;quot;&quot;/&gt;&lt;property id=&quot;20307&quot; value=&quot;399&quot;/&gt;&lt;/object&gt;&lt;object type=&quot;3&quot; unique_id=&quot;10097&quot;&gt;&lt;property id=&quot;20148&quot; value=&quot;5&quot;/&gt;&lt;property id=&quot;20300&quot; value=&quot;Slide 103 - &amp;quot;Horizontal three-column arrows animated&amp;quot;&quot;/&gt;&lt;property id=&quot;20307&quot; value=&quot;400&quot;/&gt;&lt;/object&gt;&lt;object type=&quot;3&quot; unique_id=&quot;10098&quot;&gt;&lt;property id=&quot;20148&quot; value=&quot;5&quot;/&gt;&lt;property id=&quot;20300&quot; value=&quot;Slide 104 - &amp;quot;Vertical three-column drill-down animated&amp;quot;&quot;/&gt;&lt;property id=&quot;20307&quot; value=&quot;401&quot;/&gt;&lt;/object&gt;&lt;object type=&quot;3&quot; unique_id=&quot;10099&quot;&gt;&lt;property id=&quot;20148&quot; value=&quot;5&quot;/&gt;&lt;property id=&quot;20300&quot; value=&quot;Slide 105 - &amp;quot;Diagrams cost comparison area chart&amp;quot;&quot;/&gt;&lt;property id=&quot;20307&quot; value=&quot;402&quot;/&gt;&lt;/object&gt;&lt;object type=&quot;3&quot; unique_id=&quot;10100&quot;&gt;&lt;property id=&quot;20148&quot; value=&quot;5&quot;/&gt;&lt;property id=&quot;20300&quot; value=&quot;Slide 106&quot;/&gt;&lt;property id=&quot;20307&quot; value=&quot;403&quot;/&gt;&lt;/object&gt;&lt;object type=&quot;3&quot; unique_id=&quot;10101&quot;&gt;&lt;property id=&quot;20148&quot; value=&quot;5&quot;/&gt;&lt;property id=&quot;20300&quot; value=&quot;Slide 107&quot;/&gt;&lt;property id=&quot;20307&quot; value=&quot;404&quot;/&gt;&lt;/object&gt;&lt;object type=&quot;3&quot; unique_id=&quot;10102&quot;&gt;&lt;property id=&quot;20148&quot; value=&quot;5&quot;/&gt;&lt;property id=&quot;20300&quot; value=&quot;Slide 108 - &amp;quot;Pie chart&amp;quot;&quot;/&gt;&lt;property id=&quot;20307&quot; value=&quot;405&quot;/&gt;&lt;/object&gt;&lt;object type=&quot;3&quot; unique_id=&quot;10103&quot;&gt;&lt;property id=&quot;20148&quot; value=&quot;5&quot;/&gt;&lt;property id=&quot;20300&quot; value=&quot;Slide 109 - &amp;quot;Place a headline here&amp;quot;&quot;/&gt;&lt;property id=&quot;20307&quot; value=&quot;406&quot;/&gt;&lt;/object&gt;&lt;object type=&quot;3&quot; unique_id=&quot;10104&quot;&gt;&lt;property id=&quot;20148&quot; value=&quot;5&quot;/&gt;&lt;property id=&quot;20300&quot; value=&quot;Slide 110&quot;/&gt;&lt;property id=&quot;20307&quot; value=&quot;407&quot;/&gt;&lt;/object&gt;&lt;object type=&quot;3&quot; unique_id=&quot;10105&quot;&gt;&lt;property id=&quot;20148&quot; value=&quot;5&quot;/&gt;&lt;property id=&quot;20300&quot; value=&quot;Slide 111 - &amp;quot;Area chart&amp;quot;&quot;/&gt;&lt;property id=&quot;20307&quot; value=&quot;408&quot;/&gt;&lt;/object&gt;&lt;object type=&quot;3&quot; unique_id=&quot;10106&quot;&gt;&lt;property id=&quot;20148&quot; value=&quot;5&quot;/&gt;&lt;property id=&quot;20300&quot; value=&quot;Slide 112 - &amp;quot;Bar chart – many &amp;quot;&quot;/&gt;&lt;property id=&quot;20307&quot; value=&quot;409&quot;/&gt;&lt;/object&gt;&lt;object type=&quot;3&quot; unique_id=&quot;10107&quot;&gt;&lt;property id=&quot;20148&quot; value=&quot;5&quot;/&gt;&lt;property id=&quot;20300&quot; value=&quot;Slide 113 - &amp;quot;Bar chart – few &amp;quot;&quot;/&gt;&lt;property id=&quot;20307&quot; value=&quot;410&quot;/&gt;&lt;/object&gt;&lt;object type=&quot;3&quot; unique_id=&quot;10108&quot;&gt;&lt;property id=&quot;20148&quot; value=&quot;5&quot;/&gt;&lt;property id=&quot;20300&quot; value=&quot;Slide 114 - &amp;quot;Bar chart column - many&amp;quot;&quot;/&gt;&lt;property id=&quot;20307&quot; value=&quot;413&quot;/&gt;&lt;/object&gt;&lt;object type=&quot;3&quot; unique_id=&quot;10109&quot;&gt;&lt;property id=&quot;20148&quot; value=&quot;5&quot;/&gt;&lt;property id=&quot;20300&quot; value=&quot;Slide 115 - &amp;quot;Bar chart column – few&amp;quot;&quot;/&gt;&lt;property id=&quot;20307&quot; value=&quot;411&quot;/&gt;&lt;/object&gt;&lt;object type=&quot;3&quot; unique_id=&quot;10110&quot;&gt;&lt;property id=&quot;20148&quot; value=&quot;5&quot;/&gt;&lt;property id=&quot;20300&quot; value=&quot;Slide 116 - &amp;quot;Bar chart comparison – few&amp;quot;&quot;/&gt;&lt;property id=&quot;20307&quot; value=&quot;412&quot;/&gt;&lt;/object&gt;&lt;object type=&quot;3&quot; unique_id=&quot;10111&quot;&gt;&lt;property id=&quot;20148&quot; value=&quot;5&quot;/&gt;&lt;property id=&quot;20300&quot; value=&quot;Slide 117 - &amp;quot;Doughnut chart&amp;quot;&quot;/&gt;&lt;property id=&quot;20307&quot; value=&quot;414&quot;/&gt;&lt;/object&gt;&lt;object type=&quot;3&quot; unique_id=&quot;10112&quot;&gt;&lt;property id=&quot;20148&quot; value=&quot;5&quot;/&gt;&lt;property id=&quot;20300&quot; value=&quot;Slide 118 - &amp;quot;Table simple color crisp column&amp;quot;&quot;/&gt;&lt;property id=&quot;20307&quot; value=&quot;415&quot;/&gt;&lt;/object&gt;&lt;object type=&quot;3&quot; unique_id=&quot;10113&quot;&gt;&lt;property id=&quot;20148&quot; value=&quot;5&quot;/&gt;&lt;property id=&quot;20300&quot; value=&quot;Slide 119 - &amp;quot;Table simple bold – many &amp;quot;&quot;/&gt;&lt;property id=&quot;20307&quot; value=&quot;416&quot;/&gt;&lt;/object&gt;&lt;object type=&quot;3&quot; unique_id=&quot;10114&quot;&gt;&lt;property id=&quot;20148&quot; value=&quot;5&quot;/&gt;&lt;property id=&quot;20300&quot; value=&quot;Slide 120 - &amp;quot;Table simple bold – few&amp;quot;&quot;/&gt;&lt;property id=&quot;20307&quot; value=&quot;417&quot;/&gt;&lt;/object&gt;&lt;object type=&quot;3&quot; unique_id=&quot;10115&quot;&gt;&lt;property id=&quot;20148&quot; value=&quot;5&quot;/&gt;&lt;property id=&quot;20300&quot; value=&quot;Slide 121 - &amp;quot;Table simple crisp rows – many&amp;quot;&quot;/&gt;&lt;property id=&quot;20307&quot; value=&quot;418&quot;/&gt;&lt;/object&gt;&lt;object type=&quot;3&quot; unique_id=&quot;10116&quot;&gt;&lt;property id=&quot;20148&quot; value=&quot;5&quot;/&gt;&lt;property id=&quot;20300&quot; value=&quot;Slide 122 - &amp;quot;Table crisp rows – few&amp;quot;&quot;/&gt;&lt;property id=&quot;20307&quot; value=&quot;419&quot;/&gt;&lt;/object&gt;&lt;object type=&quot;3&quot; unique_id=&quot;10117&quot;&gt;&lt;property id=&quot;20148&quot; value=&quot;5&quot;/&gt;&lt;property id=&quot;20300&quot; value=&quot;Slide 123 - &amp;quot;Comparative&amp;quot;&quot;/&gt;&lt;property id=&quot;20307&quot; value=&quot;420&quot;/&gt;&lt;/object&gt;&lt;object type=&quot;3&quot; unique_id=&quot;10118&quot;&gt;&lt;property id=&quot;20148&quot; value=&quot;5&quot;/&gt;&lt;property id=&quot;20300&quot; value=&quot;Slide 124 - &amp;quot;Comparative grid&amp;quot;&quot;/&gt;&lt;property id=&quot;20307&quot; value=&quot;421&quot;/&gt;&lt;/object&gt;&lt;object type=&quot;3&quot; unique_id=&quot;10119&quot;&gt;&lt;property id=&quot;20148&quot; value=&quot;5&quot;/&gt;&lt;property id=&quot;20300&quot; value=&quot;Slide 125 - &amp;quot;Milestone tracker vertical&amp;quot;&quot;/&gt;&lt;property id=&quot;20307&quot; value=&quot;422&quot;/&gt;&lt;/object&gt;&lt;object type=&quot;3&quot; unique_id=&quot;10120&quot;&gt;&lt;property id=&quot;20148&quot; value=&quot;5&quot;/&gt;&lt;property id=&quot;20300&quot; value=&quot;Slide 126 - &amp;quot;Photo A grid&amp;quot;&quot;/&gt;&lt;property id=&quot;20307&quot; value=&quot;423&quot;/&gt;&lt;/object&gt;&lt;object type=&quot;3&quot; unique_id=&quot;10121&quot;&gt;&lt;property id=&quot;20148&quot; value=&quot;5&quot;/&gt;&lt;property id=&quot;20300&quot; value=&quot;Slide 127 - &amp;quot;Photo primary 5 grid&amp;quot;&quot;/&gt;&lt;property id=&quot;20307&quot; value=&quot;424&quot;/&gt;&lt;/object&gt;&lt;object type=&quot;3&quot; unique_id=&quot;10122&quot;&gt;&lt;property id=&quot;20148&quot; value=&quot;5&quot;/&gt;&lt;property id=&quot;20300&quot; value=&quot;Slide 128 - &amp;quot;Photo B&amp;quot;&quot;/&gt;&lt;property id=&quot;20307&quot; value=&quot;425&quot;/&gt;&lt;/object&gt;&lt;object type=&quot;3&quot; unique_id=&quot;10123&quot;&gt;&lt;property id=&quot;20148&quot; value=&quot;5&quot;/&gt;&lt;property id=&quot;20300&quot; value=&quot;Slide 129 - &amp;quot;Photo B – drill-down&amp;quot;&quot;/&gt;&lt;property id=&quot;20307&quot; value=&quot;426&quot;/&gt;&lt;/object&gt;&lt;object type=&quot;3&quot; unique_id=&quot;10124&quot;&gt;&lt;property id=&quot;20148&quot; value=&quot;5&quot;/&gt;&lt;property id=&quot;20300&quot; value=&quot;Slide 130 - &amp;quot;Photo C – drill-down&amp;quot;&quot;/&gt;&lt;property id=&quot;20307&quot; value=&quot;427&quot;/&gt;&lt;/object&gt;&lt;object type=&quot;3&quot; unique_id=&quot;10125&quot;&gt;&lt;property id=&quot;20148&quot; value=&quot;5&quot;/&gt;&lt;property id=&quot;20300&quot; value=&quot;Slide 131 - &amp;quot;Editable map&amp;quot;&quot;/&gt;&lt;property id=&quot;20307&quot; value=&quot;428&quot;/&gt;&lt;/object&gt;&lt;object type=&quot;3&quot; unique_id=&quot;10126&quot;&gt;&lt;property id=&quot;20148&quot; value=&quot;5&quot;/&gt;&lt;property id=&quot;20300&quot; value=&quot;Slide 132 - &amp;quot;Africa and  Middle East&amp;quot;&quot;/&gt;&lt;property id=&quot;20307&quot; value=&quot;429&quot;/&gt;&lt;/object&gt;&lt;object type=&quot;3&quot; unique_id=&quot;10127&quot;&gt;&lt;property id=&quot;20148&quot; value=&quot;5&quot;/&gt;&lt;property id=&quot;20300&quot; value=&quot;Slide 133 - &amp;quot;Asia&amp;quot;&quot;/&gt;&lt;property id=&quot;20307&quot; value=&quot;430&quot;/&gt;&lt;/object&gt;&lt;object type=&quot;3&quot; unique_id=&quot;10128&quot;&gt;&lt;property id=&quot;20148&quot; value=&quot;5&quot;/&gt;&lt;property id=&quot;20300&quot; value=&quot;Slide 134 - &amp;quot;Europe&amp;quot;&quot;/&gt;&lt;property id=&quot;20307&quot; value=&quot;431&quot;/&gt;&lt;/object&gt;&lt;object type=&quot;3&quot; unique_id=&quot;10129&quot;&gt;&lt;property id=&quot;20148&quot; value=&quot;5&quot;/&gt;&lt;property id=&quot;20300&quot; value=&quot;Slide 135 - &amp;quot;Mexico and Latin America&amp;quot;&quot;/&gt;&lt;property id=&quot;20307&quot; value=&quot;432&quot;/&gt;&lt;/object&gt;&lt;object type=&quot;3&quot; unique_id=&quot;10130&quot;&gt;&lt;property id=&quot;20148&quot; value=&quot;5&quot;/&gt;&lt;property id=&quot;20300&quot; value=&quot;Slide 136 - &amp;quot;North America&amp;quot;&quot;/&gt;&lt;property id=&quot;20307&quot; value=&quot;433&quot;/&gt;&lt;/object&gt;&lt;object type=&quot;3&quot; unique_id=&quot;10131&quot;&gt;&lt;property id=&quot;20148&quot; value=&quot;5&quot;/&gt;&lt;property id=&quot;20300&quot; value=&quot;Slide 137 - &amp;quot;Russia&amp;quot;&quot;/&gt;&lt;property id=&quot;20307&quot; value=&quot;434&quot;/&gt;&lt;/object&gt;&lt;object type=&quot;3&quot; unique_id=&quot;10132&quot;&gt;&lt;property id=&quot;20148&quot; value=&quot;5&quot;/&gt;&lt;property id=&quot;20300&quot; value=&quot;Slide 138 - &amp;quot;South America&amp;quot;&quot;/&gt;&lt;property id=&quot;20307&quot; value=&quot;435&quot;/&gt;&lt;/object&gt;&lt;object type=&quot;3&quot; unique_id=&quot;10133&quot;&gt;&lt;property id=&quot;20148&quot; value=&quot;5&quot;/&gt;&lt;property id=&quot;20300&quot; value=&quot;Slide 139 - &amp;quot;Australia and  South Pacific&amp;quot;&quot;/&gt;&lt;property id=&quot;20307&quot; value=&quot;436&quot;/&gt;&lt;/object&gt;&lt;object type=&quot;3&quot; unique_id=&quot;10134&quot;&gt;&lt;property id=&quot;20148&quot; value=&quot;5&quot;/&gt;&lt;property id=&quot;20300&quot; value=&quot;Slide 140 - &amp;quot;USA&amp;quot;&quot;/&gt;&lt;property id=&quot;20307&quot; value=&quot;437&quot;/&gt;&lt;/object&gt;&lt;object type=&quot;3&quot; unique_id=&quot;10537&quot;&gt;&lt;property id=&quot;20148&quot; value=&quot;5&quot;/&gt;&lt;property id=&quot;20300&quot; value=&quot;Slide 26 - &amp;quot;Cisco Grey (Glyph) cloud icons&amp;quot;&quot;/&gt;&lt;property id=&quot;20307&quot; value=&quot;440&quot;/&gt;&lt;/object&gt;&lt;object type=&quot;3&quot; unique_id=&quot;10538&quot;&gt;&lt;property id=&quot;20148&quot; value=&quot;5&quot;/&gt;&lt;property id=&quot;20300&quot; value=&quot;Slide 27 - &amp;quot;Cisco Grey (Glyph) cloud icons&amp;quot;&quot;/&gt;&lt;property id=&quot;20307&quot; value=&quot;441&quot;/&gt;&lt;/object&gt;&lt;object type=&quot;3&quot; unique_id=&quot;10539&quot;&gt;&lt;property id=&quot;20148&quot; value=&quot;5&quot;/&gt;&lt;property id=&quot;20300&quot; value=&quot;Slide 32 - &amp;quot;Cisco Grey (Glyph) services icons&amp;quot;&quot;/&gt;&lt;property id=&quot;20307&quot; value=&quot;438&quot;/&gt;&lt;/object&gt;&lt;object type=&quot;3&quot; unique_id=&quot;10540&quot;&gt;&lt;property id=&quot;20148&quot; value=&quot;5&quot;/&gt;&lt;property id=&quot;20300&quot; value=&quot;Slide 33 - &amp;quot;Cisco Grey (Glyph) services icons&amp;quot;&quot;/&gt;&lt;property id=&quot;20307&quot; value=&quot;439&quot;/&gt;&lt;/object&gt;&lt;object type=&quot;3&quot; unique_id=&quot;11507&quot;&gt;&lt;property id=&quot;20148&quot; value=&quot;5&quot;/&gt;&lt;property id=&quot;20300&quot; value=&quot;Slide 19 - &amp;quot;Cisco Grey (Glyph) icons&amp;quot;&quot;/&gt;&lt;property id=&quot;20307&quot; value=&quot;442&quot;/&gt;&lt;/object&gt;&lt;object type=&quot;3&quot; unique_id=&quot;11508&quot;&gt;&lt;property id=&quot;20148&quot; value=&quot;5&quot;/&gt;&lt;property id=&quot;20300&quot; value=&quot;Slide 20 - &amp;quot;Cisco Grey (Glyph) icons&amp;quot;&quot;/&gt;&lt;property id=&quot;20307&quot; value=&quot;443&quot;/&gt;&lt;/object&gt;&lt;object type=&quot;3&quot; unique_id=&quot;11509&quot;&gt;&lt;property id=&quot;20148&quot; value=&quot;5&quot;/&gt;&lt;property id=&quot;20300&quot; value=&quot;Slide 21 - &amp;quot;Cisco Grey (Glyph) icons&amp;quot;&quot;/&gt;&lt;property id=&quot;20307&quot; value=&quot;444&quot;/&gt;&lt;/object&gt;&lt;object type=&quot;3&quot; unique_id=&quot;11934&quot;&gt;&lt;property id=&quot;20148&quot; value=&quot;5&quot;/&gt;&lt;property id=&quot;20300&quot; value=&quot;Slide 2 - &amp;quot;Please read&amp;quot;&quot;/&gt;&lt;property id=&quot;20307&quot; value=&quot;445&quot;/&gt;&lt;/object&gt;&lt;/object&gt;&lt;object type=&quot;8&quot; unique_id=&quot;1026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Blue theme 2015 16x9">
  <a:themeElements>
    <a:clrScheme name="Cisco White Template Colors_FINAL">
      <a:dk1>
        <a:srgbClr val="282828"/>
      </a:dk1>
      <a:lt1>
        <a:srgbClr val="005073"/>
      </a:lt1>
      <a:dk2>
        <a:srgbClr val="005073"/>
      </a:dk2>
      <a:lt2>
        <a:srgbClr val="FFFFFF"/>
      </a:lt2>
      <a:accent1>
        <a:srgbClr val="00BCEB"/>
      </a:accent1>
      <a:accent2>
        <a:srgbClr val="6EBE4A"/>
      </a:accent2>
      <a:accent3>
        <a:srgbClr val="005073"/>
      </a:accent3>
      <a:accent4>
        <a:srgbClr val="676767"/>
      </a:accent4>
      <a:accent5>
        <a:srgbClr val="FBAB18"/>
      </a:accent5>
      <a:accent6>
        <a:srgbClr val="E3241B"/>
      </a:accent6>
      <a:hlink>
        <a:srgbClr val="00BCEB"/>
      </a:hlink>
      <a:folHlink>
        <a:srgbClr val="005073"/>
      </a:folHlink>
    </a:clrScheme>
    <a:fontScheme name="CiscoSans True Type">
      <a:majorFont>
        <a:latin typeface="CiscoSansTT ExtraLight"/>
        <a:ea typeface=""/>
        <a:cs typeface=""/>
      </a:majorFont>
      <a:minorFont>
        <a:latin typeface="CiscoSansTT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tAcad-Template-2018" id="{30B35E31-9D7E-1949-A409-2F7D48BD6E7D}" vid="{DB1E9F1F-EACF-9740-A227-8C0508638861}"/>
    </a:ext>
  </a:extLst>
</a:theme>
</file>

<file path=ppt/theme/theme2.xml><?xml version="1.0" encoding="utf-8"?>
<a:theme xmlns:a="http://schemas.openxmlformats.org/drawingml/2006/main" name="Blue theme 2015 16x9">
  <a:themeElements>
    <a:clrScheme name="Cisco White Template Colors_FINAL">
      <a:dk1>
        <a:srgbClr val="282828"/>
      </a:dk1>
      <a:lt1>
        <a:srgbClr val="005073"/>
      </a:lt1>
      <a:dk2>
        <a:srgbClr val="005073"/>
      </a:dk2>
      <a:lt2>
        <a:srgbClr val="FFFFFF"/>
      </a:lt2>
      <a:accent1>
        <a:srgbClr val="00BCEB"/>
      </a:accent1>
      <a:accent2>
        <a:srgbClr val="6EBE4A"/>
      </a:accent2>
      <a:accent3>
        <a:srgbClr val="005073"/>
      </a:accent3>
      <a:accent4>
        <a:srgbClr val="676767"/>
      </a:accent4>
      <a:accent5>
        <a:srgbClr val="FBAB18"/>
      </a:accent5>
      <a:accent6>
        <a:srgbClr val="E3241B"/>
      </a:accent6>
      <a:hlink>
        <a:srgbClr val="00BCEB"/>
      </a:hlink>
      <a:folHlink>
        <a:srgbClr val="005073"/>
      </a:folHlink>
    </a:clrScheme>
    <a:fontScheme name="CiscoSans True Type">
      <a:majorFont>
        <a:latin typeface="CiscoSansTT ExtraLight"/>
        <a:ea typeface=""/>
        <a:cs typeface=""/>
      </a:majorFont>
      <a:minorFont>
        <a:latin typeface="CiscoSansTT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isco Corporate Template Prototype_Aug_2017" id="{4E692306-BB5E-4389-8512-B70B45577D04}" vid="{BDAD62F5-9CDD-42BF-A677-E02F4F07310C}"/>
    </a:ext>
  </a:extLst>
</a:theme>
</file>

<file path=ppt/theme/theme3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efault Theme" id="{A3178FD6-045E-43BB-9FF9-79BDC55288A1}" vid="{B3635A64-254C-4D4D-B1C2-6197525273FD}"/>
    </a:ext>
  </a:extLst>
</a:theme>
</file>

<file path=ppt/theme/theme4.xml><?xml version="1.0" encoding="utf-8"?>
<a:theme xmlns:a="http://schemas.openxmlformats.org/drawingml/2006/main" name="1_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efault Theme" id="{A3178FD6-045E-43BB-9FF9-79BDC55288A1}" vid="{B3635A64-254C-4D4D-B1C2-6197525273FD}"/>
    </a:ext>
  </a:extLst>
</a:theme>
</file>

<file path=ppt/theme/theme5.xml><?xml version="1.0" encoding="utf-8"?>
<a:theme xmlns:a="http://schemas.openxmlformats.org/drawingml/2006/main" name="2_Blue theme 2015 16x9">
  <a:themeElements>
    <a:clrScheme name="Cisco White Template Colors_FINAL">
      <a:dk1>
        <a:srgbClr val="282828"/>
      </a:dk1>
      <a:lt1>
        <a:srgbClr val="005073"/>
      </a:lt1>
      <a:dk2>
        <a:srgbClr val="005073"/>
      </a:dk2>
      <a:lt2>
        <a:srgbClr val="FFFFFF"/>
      </a:lt2>
      <a:accent1>
        <a:srgbClr val="00BCEB"/>
      </a:accent1>
      <a:accent2>
        <a:srgbClr val="6EBE4A"/>
      </a:accent2>
      <a:accent3>
        <a:srgbClr val="005073"/>
      </a:accent3>
      <a:accent4>
        <a:srgbClr val="676767"/>
      </a:accent4>
      <a:accent5>
        <a:srgbClr val="FBAB18"/>
      </a:accent5>
      <a:accent6>
        <a:srgbClr val="E3241B"/>
      </a:accent6>
      <a:hlink>
        <a:srgbClr val="00BCEB"/>
      </a:hlink>
      <a:folHlink>
        <a:srgbClr val="005073"/>
      </a:folHlink>
    </a:clrScheme>
    <a:fontScheme name="CiscoSans True Type">
      <a:majorFont>
        <a:latin typeface="CiscoSansTT ExtraLight"/>
        <a:ea typeface=""/>
        <a:cs typeface=""/>
      </a:majorFont>
      <a:minorFont>
        <a:latin typeface="CiscoSansTT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isco Corporate Template Prototype_Aug_2017" id="{4E692306-BB5E-4389-8512-B70B45577D04}" vid="{BDAD62F5-9CDD-42BF-A677-E02F4F07310C}"/>
    </a:ext>
  </a:extLst>
</a:theme>
</file>

<file path=ppt/theme/theme6.xml><?xml version="1.0" encoding="utf-8"?>
<a:theme xmlns:a="http://schemas.openxmlformats.org/drawingml/2006/main" name="3_Blue theme 2015 16x9">
  <a:themeElements>
    <a:clrScheme name="Cisco White Template Colors_FINAL">
      <a:dk1>
        <a:srgbClr val="282828"/>
      </a:dk1>
      <a:lt1>
        <a:srgbClr val="005073"/>
      </a:lt1>
      <a:dk2>
        <a:srgbClr val="005073"/>
      </a:dk2>
      <a:lt2>
        <a:srgbClr val="FFFFFF"/>
      </a:lt2>
      <a:accent1>
        <a:srgbClr val="00BCEB"/>
      </a:accent1>
      <a:accent2>
        <a:srgbClr val="6EBE4A"/>
      </a:accent2>
      <a:accent3>
        <a:srgbClr val="005073"/>
      </a:accent3>
      <a:accent4>
        <a:srgbClr val="676767"/>
      </a:accent4>
      <a:accent5>
        <a:srgbClr val="FBAB18"/>
      </a:accent5>
      <a:accent6>
        <a:srgbClr val="E3241B"/>
      </a:accent6>
      <a:hlink>
        <a:srgbClr val="00BCEB"/>
      </a:hlink>
      <a:folHlink>
        <a:srgbClr val="005073"/>
      </a:folHlink>
    </a:clrScheme>
    <a:fontScheme name="CiscoSans True Type">
      <a:majorFont>
        <a:latin typeface="CiscoSansTT ExtraLight"/>
        <a:ea typeface=""/>
        <a:cs typeface=""/>
      </a:majorFont>
      <a:minorFont>
        <a:latin typeface="CiscoSansTT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isco Corporate Template Prototype_Aug_2017" id="{4E692306-BB5E-4389-8512-B70B45577D04}" vid="{BDAD62F5-9CDD-42BF-A677-E02F4F07310C}"/>
    </a:ext>
  </a:extLst>
</a:theme>
</file>

<file path=ppt/theme/theme7.xml><?xml version="1.0" encoding="utf-8"?>
<a:theme xmlns:a="http://schemas.openxmlformats.org/drawingml/2006/main" name="2_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efault Theme" id="{A3178FD6-045E-43BB-9FF9-79BDC55288A1}" vid="{B3635A64-254C-4D4D-B1C2-6197525273FD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1_Blue theme 2015 16x9</Template>
  <TotalTime>16581</TotalTime>
  <Words>2670</Words>
  <Application>Microsoft Macintosh PowerPoint</Application>
  <PresentationFormat>On-screen Show (16:9)</PresentationFormat>
  <Paragraphs>565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32</vt:i4>
      </vt:variant>
    </vt:vector>
  </HeadingPairs>
  <TitlesOfParts>
    <vt:vector size="50" baseType="lpstr">
      <vt:lpstr>Arial</vt:lpstr>
      <vt:lpstr>Calibri</vt:lpstr>
      <vt:lpstr>Ciscolight</vt:lpstr>
      <vt:lpstr>CiscoSans ExtraLight</vt:lpstr>
      <vt:lpstr>CiscoSans Oblique</vt:lpstr>
      <vt:lpstr>CiscoSans Thin</vt:lpstr>
      <vt:lpstr>CiscoSansTT</vt:lpstr>
      <vt:lpstr>CiscoSansTT ExtraLight</vt:lpstr>
      <vt:lpstr>CiscoSansTT Heavy</vt:lpstr>
      <vt:lpstr>CiscoSansTT Light</vt:lpstr>
      <vt:lpstr>Wingdings</vt:lpstr>
      <vt:lpstr>1_Blue theme 2015 16x9</vt:lpstr>
      <vt:lpstr>Blue theme 2015 16x9</vt:lpstr>
      <vt:lpstr>Default Theme</vt:lpstr>
      <vt:lpstr>1_Default Theme</vt:lpstr>
      <vt:lpstr>2_Blue theme 2015 16x9</vt:lpstr>
      <vt:lpstr>3_Blue theme 2015 16x9</vt:lpstr>
      <vt:lpstr>2_Default Theme</vt:lpstr>
      <vt:lpstr>CCNA 7.0</vt:lpstr>
      <vt:lpstr>CCNA  Version 7.0</vt:lpstr>
      <vt:lpstr>Version 7 Will Be The Best Yet!</vt:lpstr>
      <vt:lpstr>CCNA Curriculum</vt:lpstr>
      <vt:lpstr>CCNA: Introduction to Networks</vt:lpstr>
      <vt:lpstr>CCNA: Switching, Routing, and Wireless Essentials</vt:lpstr>
      <vt:lpstr>CCNA: Enterprise Networking, Security, and Automation</vt:lpstr>
      <vt:lpstr>Enhanced Course Design</vt:lpstr>
      <vt:lpstr>Enhanced Course Design</vt:lpstr>
      <vt:lpstr>Enhanced Course Design</vt:lpstr>
      <vt:lpstr>Build Critical Skills for Today - and Tomorrow</vt:lpstr>
      <vt:lpstr>PowerPoint Presentation</vt:lpstr>
      <vt:lpstr>Accelerated Path to Job Readiness</vt:lpstr>
      <vt:lpstr>Accelerated Path to Job Readiness</vt:lpstr>
      <vt:lpstr>Accelerated Path to Job Readiness</vt:lpstr>
      <vt:lpstr>Improved Outcomes</vt:lpstr>
      <vt:lpstr>Improved Outcomes</vt:lpstr>
      <vt:lpstr>Improved Outcomes</vt:lpstr>
      <vt:lpstr>Improved Outcomes</vt:lpstr>
      <vt:lpstr>Improved Outcomes</vt:lpstr>
      <vt:lpstr>Lab Equipment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Logistics &amp; Timing</vt:lpstr>
      <vt:lpstr>CCNA 7.0 Instructor Qualification Mapping  </vt:lpstr>
      <vt:lpstr>CCNA 7.0 Translation Plan</vt:lpstr>
      <vt:lpstr>CCNA Version 6 End of Life</vt:lpstr>
      <vt:lpstr>CCNA 7.0 Course Resources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Essentials 7.0</dc:title>
  <dc:creator>Dave Free (dafree)</dc:creator>
  <cp:lastModifiedBy>Greg Cote (grcote)</cp:lastModifiedBy>
  <cp:revision>323</cp:revision>
  <cp:lastPrinted>2016-04-29T20:31:14Z</cp:lastPrinted>
  <dcterms:created xsi:type="dcterms:W3CDTF">2019-04-30T21:45:33Z</dcterms:created>
  <dcterms:modified xsi:type="dcterms:W3CDTF">2020-02-10T19:28:15Z</dcterms:modified>
</cp:coreProperties>
</file>