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4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5.xml" ContentType="application/vnd.openxmlformats-officedocument.presentationml.tags+xml"/>
  <Override PartName="/ppt/notesSlides/notesSlide29.xml" ContentType="application/vnd.openxmlformats-officedocument.presentationml.notesSlide+xml"/>
  <Override PartName="/ppt/tags/tag16.xml" ContentType="application/vnd.openxmlformats-officedocument.presentationml.tags+xml"/>
  <Override PartName="/ppt/notesSlides/notesSlide30.xml" ContentType="application/vnd.openxmlformats-officedocument.presentationml.notesSlide+xml"/>
  <Override PartName="/ppt/tags/tag17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tags/tag18.xml" ContentType="application/vnd.openxmlformats-officedocument.presentationml.tags+xml"/>
  <Override PartName="/ppt/notesSlides/notesSlide34.xml" ContentType="application/vnd.openxmlformats-officedocument.presentationml.notesSlide+xml"/>
  <Override PartName="/ppt/tags/tag19.xml" ContentType="application/vnd.openxmlformats-officedocument.presentationml.tags+xml"/>
  <Override PartName="/ppt/notesSlides/notesSlide35.xml" ContentType="application/vnd.openxmlformats-officedocument.presentationml.notesSlide+xml"/>
  <Override PartName="/ppt/tags/tag20.xml" ContentType="application/vnd.openxmlformats-officedocument.presentationml.tags+xml"/>
  <Override PartName="/ppt/notesSlides/notesSlide36.xml" ContentType="application/vnd.openxmlformats-officedocument.presentationml.notesSlide+xml"/>
  <Override PartName="/ppt/tags/tag21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41"/>
  </p:notesMasterIdLst>
  <p:sldIdLst>
    <p:sldId id="513" r:id="rId2"/>
    <p:sldId id="730" r:id="rId3"/>
    <p:sldId id="1070" r:id="rId4"/>
    <p:sldId id="1071" r:id="rId5"/>
    <p:sldId id="1053" r:id="rId6"/>
    <p:sldId id="763" r:id="rId7"/>
    <p:sldId id="1052" r:id="rId8"/>
    <p:sldId id="1069" r:id="rId9"/>
    <p:sldId id="876" r:id="rId10"/>
    <p:sldId id="1090" r:id="rId11"/>
    <p:sldId id="759" r:id="rId12"/>
    <p:sldId id="1054" r:id="rId13"/>
    <p:sldId id="1091" r:id="rId14"/>
    <p:sldId id="1103" r:id="rId15"/>
    <p:sldId id="1056" r:id="rId16"/>
    <p:sldId id="1058" r:id="rId17"/>
    <p:sldId id="1092" r:id="rId18"/>
    <p:sldId id="1093" r:id="rId19"/>
    <p:sldId id="1094" r:id="rId20"/>
    <p:sldId id="1061" r:id="rId21"/>
    <p:sldId id="1095" r:id="rId22"/>
    <p:sldId id="1096" r:id="rId23"/>
    <p:sldId id="1097" r:id="rId24"/>
    <p:sldId id="1098" r:id="rId25"/>
    <p:sldId id="1099" r:id="rId26"/>
    <p:sldId id="1063" r:id="rId27"/>
    <p:sldId id="1064" r:id="rId28"/>
    <p:sldId id="1100" r:id="rId29"/>
    <p:sldId id="1104" r:id="rId30"/>
    <p:sldId id="1105" r:id="rId31"/>
    <p:sldId id="957" r:id="rId32"/>
    <p:sldId id="958" r:id="rId33"/>
    <p:sldId id="1102" r:id="rId34"/>
    <p:sldId id="1106" r:id="rId35"/>
    <p:sldId id="1107" r:id="rId36"/>
    <p:sldId id="1101" r:id="rId37"/>
    <p:sldId id="1089" r:id="rId38"/>
    <p:sldId id="874" r:id="rId39"/>
    <p:sldId id="291" r:id="rId40"/>
  </p:sldIdLst>
  <p:sldSz cx="9144000" cy="5143500" type="screen16x9"/>
  <p:notesSz cx="6858000" cy="9144000"/>
  <p:custDataLst>
    <p:tags r:id="rId42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 Reif" initials="BR" lastIdx="3" clrIdx="0"/>
  <p:cmAuthor id="1" name="Jane Gibbons -X (jagibbon - DEL ORO CONSULTING INC at Cisco)" initials="JG-(-DOCIaC" lastIdx="28" clrIdx="1">
    <p:extLst>
      <p:ext uri="{19B8F6BF-5375-455C-9EA6-DF929625EA0E}">
        <p15:presenceInfo xmlns:p15="http://schemas.microsoft.com/office/powerpoint/2012/main" userId="S-1-5-21-1708537768-1303643608-725345543-200204" providerId="AD"/>
      </p:ext>
    </p:extLst>
  </p:cmAuthor>
  <p:cmAuthor id="2" name="Bob Vachon" initials="BV" lastIdx="24" clrIdx="2">
    <p:extLst>
      <p:ext uri="{19B8F6BF-5375-455C-9EA6-DF929625EA0E}">
        <p15:presenceInfo xmlns:p15="http://schemas.microsoft.com/office/powerpoint/2012/main" userId="c7abe87968a0b633" providerId="Windows Live"/>
      </p:ext>
    </p:extLst>
  </p:cmAuthor>
  <p:cmAuthor id="3" name="Sue Livingston -X (suliving - UNICON INC at Cisco)" initials="SL-(-UIaC" lastIdx="29" clrIdx="3">
    <p:extLst>
      <p:ext uri="{19B8F6BF-5375-455C-9EA6-DF929625EA0E}">
        <p15:presenceInfo xmlns:p15="http://schemas.microsoft.com/office/powerpoint/2012/main" userId="S::suliving@cisco.com::dc701d48-dd51-411a-9041-b7f1328f1486" providerId="AD"/>
      </p:ext>
    </p:extLst>
  </p:cmAuthor>
  <p:cmAuthor id="4" name="jagibbon" initials="jmg" lastIdx="8" clrIdx="4">
    <p:extLst>
      <p:ext uri="{19B8F6BF-5375-455C-9EA6-DF929625EA0E}">
        <p15:presenceInfo xmlns:p15="http://schemas.microsoft.com/office/powerpoint/2012/main" userId="jagibb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70340" autoAdjust="0"/>
  </p:normalViewPr>
  <p:slideViewPr>
    <p:cSldViewPr snapToGrid="0" showGuides="1">
      <p:cViewPr varScale="1">
        <p:scale>
          <a:sx n="62" d="100"/>
          <a:sy n="62" d="100"/>
        </p:scale>
        <p:origin x="1400" y="44"/>
      </p:cViewPr>
      <p:guideLst>
        <p:guide orient="horz" pos="1620"/>
        <p:guide pos="336"/>
      </p:guideLst>
    </p:cSldViewPr>
  </p:slideViewPr>
  <p:outlineViewPr>
    <p:cViewPr>
      <p:scale>
        <a:sx n="33" d="100"/>
        <a:sy n="33" d="100"/>
      </p:scale>
      <p:origin x="0" y="-2267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-5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337D9-3022-3D41-8D8A-BDF2F3B0DD8E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1018C-6CAF-B84E-B92C-ECB119457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4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10.1.1 – Basic Routing Configuration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2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10.1.2 – Basic Routing Configuration Example</a:t>
            </a:r>
          </a:p>
          <a:p>
            <a:r>
              <a:rPr lang="en-US" dirty="0"/>
              <a:t>10.1.3 - Syntax Checker – Configure Initial Router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57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10.1.4 – Packet Tracer – Configure Initial Router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04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Configure Interfaces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91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10.2.1 – Configure Router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9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10.2.2 – Configure Router Interfaces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30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10.2.2 – Configure Router Interfaces Example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26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10.2.3 – Verify Interface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83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62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4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/>
              <a:pPr algn="r"/>
              <a:t>2</a:t>
            </a:fld>
            <a:endParaRPr lang="en-US" sz="800" b="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771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0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794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  <a:p>
            <a:r>
              <a:rPr lang="en-US" dirty="0"/>
              <a:t>10.2.5 Syntax Checker – Configure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744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Configure the Default Gateway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5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– Configure the Default Gateway</a:t>
            </a:r>
          </a:p>
          <a:p>
            <a:r>
              <a:rPr lang="en-US" dirty="0"/>
              <a:t>10.3.1 – Default Gateway on a Host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708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– Configure the Default Gateway</a:t>
            </a:r>
          </a:p>
          <a:p>
            <a:r>
              <a:rPr lang="en-US" dirty="0"/>
              <a:t>10.3.2 – Default Gateway on a Switch</a:t>
            </a:r>
          </a:p>
          <a:p>
            <a:r>
              <a:rPr lang="en-US" dirty="0"/>
              <a:t>10.3.3 – Syntax Checker – Configure the Default Gateway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103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10.3– Configure the Default Gateway</a:t>
            </a:r>
          </a:p>
          <a:p>
            <a:r>
              <a:rPr lang="en-US" dirty="0"/>
              <a:t>10.3.4 – Packet Tracer – Connect a Router to a 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649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10.3– Configure the Default Gateway</a:t>
            </a:r>
          </a:p>
          <a:p>
            <a:r>
              <a:rPr lang="en-US" dirty="0"/>
              <a:t>10.3.5 – Packet Tracer – Troubleshoot Default Gateway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519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Module Practice and Quiz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43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E20BE7-F2F3-4E26-9454-50B18F790A4E}" type="slidenum">
              <a:rPr lang="en-US" sz="800" b="0">
                <a:ea typeface="ＭＳ Ｐゴシック" pitchFamily="34" charset="-128"/>
              </a:rPr>
              <a:pPr algn="r"/>
              <a:t>5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2744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32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10.4.1 – Video – Network Device Differences: Part 1</a:t>
            </a:r>
          </a:p>
        </p:txBody>
      </p:sp>
    </p:spTree>
    <p:extLst>
      <p:ext uri="{BB962C8B-B14F-4D97-AF65-F5344CB8AC3E}">
        <p14:creationId xmlns:p14="http://schemas.microsoft.com/office/powerpoint/2010/main" val="14768241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33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10.4.2 – Video – Network Device Differences: Part 2</a:t>
            </a:r>
          </a:p>
        </p:txBody>
      </p:sp>
    </p:spTree>
    <p:extLst>
      <p:ext uri="{BB962C8B-B14F-4D97-AF65-F5344CB8AC3E}">
        <p14:creationId xmlns:p14="http://schemas.microsoft.com/office/powerpoint/2010/main" val="25337049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10.4– Configure the Default Gateway</a:t>
            </a:r>
          </a:p>
          <a:p>
            <a:r>
              <a:rPr lang="en-US" dirty="0"/>
              <a:t>10.4.3 – Packet Tracer – Basic Device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733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10.4– Configure the Default Gateway</a:t>
            </a:r>
          </a:p>
          <a:p>
            <a:r>
              <a:rPr lang="en-US" dirty="0"/>
              <a:t>10.4.4 – Lab – Build a Switch and Router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164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36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10.4.5 – What did I learn in this module?</a:t>
            </a:r>
          </a:p>
        </p:txBody>
      </p:sp>
    </p:spTree>
    <p:extLst>
      <p:ext uri="{BB962C8B-B14F-4D97-AF65-F5344CB8AC3E}">
        <p14:creationId xmlns:p14="http://schemas.microsoft.com/office/powerpoint/2010/main" val="26061680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37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10.4.5 – What did I learn in this module (Cont.)?</a:t>
            </a:r>
          </a:p>
        </p:txBody>
      </p:sp>
    </p:spTree>
    <p:extLst>
      <p:ext uri="{BB962C8B-B14F-4D97-AF65-F5344CB8AC3E}">
        <p14:creationId xmlns:p14="http://schemas.microsoft.com/office/powerpoint/2010/main" val="27074346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92755B-29FD-8743-9094-C0E3A734D22E}" type="slidenum">
              <a:rPr lang="en-US" sz="800">
                <a:solidFill>
                  <a:prstClr val="black"/>
                </a:solidFill>
              </a:rPr>
              <a:pPr/>
              <a:t>38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429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9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A313ED8-785B-4D16-9B17-4143385249B9}" type="slidenum">
              <a:rPr lang="en-US" sz="800" b="0"/>
              <a:pPr algn="r"/>
              <a:t>6</a:t>
            </a:fld>
            <a:endParaRPr lang="en-US" sz="800" b="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453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391C207-9349-46D5-9D89-8ADDA5014D1F}" type="slidenum">
              <a:rPr lang="en-US" sz="800" b="0"/>
              <a:pPr algn="r"/>
              <a:t>7</a:t>
            </a:fld>
            <a:endParaRPr lang="en-US" sz="800" b="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600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391C207-9349-46D5-9D89-8ADDA5014D1F}" type="slidenum">
              <a:rPr lang="en-US" sz="800" b="0"/>
              <a:pPr algn="r"/>
              <a:t>8</a:t>
            </a:fld>
            <a:endParaRPr lang="en-US" sz="800" b="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929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0" dirty="0"/>
              <a:t>Cisco Networking Academy Program</a:t>
            </a:r>
          </a:p>
          <a:p>
            <a:pPr>
              <a:buFontTx/>
              <a:buNone/>
            </a:pPr>
            <a:r>
              <a:rPr lang="en-US" b="0" baseline="0" dirty="0"/>
              <a:t>Introduction to Networks v</a:t>
            </a:r>
            <a:r>
              <a:rPr lang="en-US" b="0" dirty="0"/>
              <a:t>7.0 (ITN)</a:t>
            </a:r>
          </a:p>
          <a:p>
            <a:r>
              <a:rPr lang="en-US" dirty="0"/>
              <a:t>Module 10: Basic Router Configuration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8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>
                <a:solidFill>
                  <a:prstClr val="black"/>
                </a:solidFill>
              </a:rPr>
              <a:pPr algn="r"/>
              <a:t>10</a:t>
            </a:fld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GB" dirty="0"/>
              <a:t>10 – Basic Router Configuration</a:t>
            </a:r>
          </a:p>
          <a:p>
            <a:pPr>
              <a:buFontTx/>
              <a:buNone/>
            </a:pPr>
            <a:r>
              <a:rPr lang="en-GB" dirty="0"/>
              <a:t>10.0.2- What will I learn in this module?</a:t>
            </a:r>
          </a:p>
          <a:p>
            <a:pPr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445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Configure Initial Router Settings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2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6725553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3999" cy="5165874"/>
          </a:xfrm>
          <a:prstGeom prst="rect">
            <a:avLst/>
          </a:prstGeom>
        </p:spPr>
      </p:pic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84330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974899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1">
              <a:lumMod val="75000"/>
            </a:schemeClr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154496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3441" y="4954263"/>
            <a:ext cx="676910" cy="189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>
                <a:solidFill>
                  <a:schemeClr val="tx2"/>
                </a:solidFill>
              </a:defRPr>
            </a:lvl1pPr>
          </a:lstStyle>
          <a:p>
            <a:pPr defTabSz="385763">
              <a:defRPr/>
            </a:pPr>
            <a:fld id="{2F5CCB13-0A32-4557-88E9-079F0C330695}" type="slidenum">
              <a:rPr lang="en-US" kern="0" smtClean="0">
                <a:solidFill>
                  <a:srgbClr val="595959"/>
                </a:solidFill>
              </a:rPr>
              <a:pPr defTabSz="385763">
                <a:defRPr/>
              </a:pPr>
              <a:t>‹#›</a:t>
            </a:fld>
            <a:endParaRPr lang="en-US" kern="0" dirty="0">
              <a:solidFill>
                <a:srgbClr val="595959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4065" y="798944"/>
            <a:ext cx="8853286" cy="415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82880" bIns="45720" numCol="1" anchor="t" anchorCtr="0" compatLnSpc="1">
            <a:prstTxWarp prst="textNoShape">
              <a:avLst/>
            </a:prstTxWarp>
          </a:bodyPr>
          <a:lstStyle>
            <a:lvl1pPr marL="169863" indent="-1698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Arial" pitchFamily="34" charset="0"/>
              </a:rPr>
              <a:t>Second level</a:t>
            </a:r>
          </a:p>
          <a:p>
            <a:pPr lvl="2"/>
            <a:r>
              <a:rPr lang="en-US">
                <a:sym typeface="Arial" pitchFamily="34" charset="0"/>
              </a:rPr>
              <a:t>Third level</a:t>
            </a:r>
          </a:p>
          <a:p>
            <a:pPr lvl="3"/>
            <a:r>
              <a:rPr lang="en-US">
                <a:sym typeface="Arial" pitchFamily="34" charset="0"/>
              </a:rPr>
              <a:t>Fourth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41393"/>
            <a:ext cx="9144000" cy="75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>
                <a:sym typeface="Arial" pitchFamily="34" charset="0"/>
              </a:rPr>
              <a:t>Click to edit Master title style</a:t>
            </a:r>
            <a:endParaRPr lang="en-US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966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25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1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rgbClr val="004C69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accent1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chemeClr val="accent1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2546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17842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g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16425" y="915409"/>
            <a:ext cx="7598042" cy="256994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600" b="0" i="0" spc="0" baseline="0">
                <a:solidFill>
                  <a:schemeClr val="accent5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t>© 2016  Cisco and/or its affiliates. All rights reserved.   Cisco Confidential</a:t>
            </a:r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rgbClr val="086D8E"/>
          </a:solidFill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085412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4662" y="1347788"/>
            <a:ext cx="8280057" cy="3073946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9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91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0" y="2552550"/>
            <a:ext cx="698624" cy="698624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426607"/>
            <a:ext cx="698624" cy="698624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bg1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0" y="3653093"/>
            <a:ext cx="698624" cy="698624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049FD9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65250" y="1432522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365250" y="25577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365250" y="36530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0" y="2552550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1" y="3651140"/>
            <a:ext cx="698624" cy="693381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75610" y="1427248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38726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7" name="Oval 16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212501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rgbClr val="FFFFFF"/>
              </a:solidFill>
              <a:cs typeface="Arial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5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50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51" name="Oval 50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2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7" name="Oval 56"/>
          <p:cNvSpPr/>
          <p:nvPr/>
        </p:nvSpPr>
        <p:spPr>
          <a:xfrm>
            <a:off x="4414576" y="1983084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4575" y="1332693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414576" y="2631212"/>
            <a:ext cx="464815" cy="464815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011349" y="1338608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011350" y="198832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25"/>
          </p:nvPr>
        </p:nvSpPr>
        <p:spPr>
          <a:xfrm>
            <a:off x="5011350" y="263121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26" hasCustomPrompt="1"/>
          </p:nvPr>
        </p:nvSpPr>
        <p:spPr>
          <a:xfrm>
            <a:off x="4414576" y="1331287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64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4414576" y="198308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5" name="Text Placeholder 17"/>
          <p:cNvSpPr>
            <a:spLocks noGrp="1"/>
          </p:cNvSpPr>
          <p:nvPr>
            <p:ph type="body" sz="quarter" idx="28" hasCustomPrompt="1"/>
          </p:nvPr>
        </p:nvSpPr>
        <p:spPr>
          <a:xfrm>
            <a:off x="4414577" y="262925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6" name="Oval 65"/>
          <p:cNvSpPr/>
          <p:nvPr/>
        </p:nvSpPr>
        <p:spPr>
          <a:xfrm>
            <a:off x="4414577" y="3278347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7" name="Text Placeholder 17"/>
          <p:cNvSpPr>
            <a:spLocks noGrp="1"/>
          </p:cNvSpPr>
          <p:nvPr>
            <p:ph type="body" sz="quarter" idx="29"/>
          </p:nvPr>
        </p:nvSpPr>
        <p:spPr>
          <a:xfrm>
            <a:off x="5011351" y="327834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17"/>
          <p:cNvSpPr>
            <a:spLocks noGrp="1"/>
          </p:cNvSpPr>
          <p:nvPr>
            <p:ph type="body" sz="quarter" idx="30" hasCustomPrompt="1"/>
          </p:nvPr>
        </p:nvSpPr>
        <p:spPr>
          <a:xfrm>
            <a:off x="4414578" y="327639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9" name="Oval 68"/>
          <p:cNvSpPr/>
          <p:nvPr/>
        </p:nvSpPr>
        <p:spPr>
          <a:xfrm>
            <a:off x="4414578" y="3925482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70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5011352" y="392548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17"/>
          <p:cNvSpPr>
            <a:spLocks noGrp="1"/>
          </p:cNvSpPr>
          <p:nvPr>
            <p:ph type="body" sz="quarter" idx="32" hasCustomPrompt="1"/>
          </p:nvPr>
        </p:nvSpPr>
        <p:spPr>
          <a:xfrm>
            <a:off x="4414579" y="392352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09995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8150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Title Goes Here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3">
                  <a:lumMod val="8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t>© 2016  Cisco and/or its affiliates. All rights reserved.   Cisco Confidential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chemeClr val="accent5"/>
          </a:solidFill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4013" r:id="rId2"/>
    <p:sldLayoutId id="2147484014" r:id="rId3"/>
    <p:sldLayoutId id="2147483965" r:id="rId4"/>
    <p:sldLayoutId id="2147483967" r:id="rId5"/>
    <p:sldLayoutId id="2147483995" r:id="rId6"/>
    <p:sldLayoutId id="2147484007" r:id="rId7"/>
    <p:sldLayoutId id="2147484010" r:id="rId8"/>
    <p:sldLayoutId id="2147484011" r:id="rId9"/>
    <p:sldLayoutId id="2147484015" r:id="rId10"/>
    <p:sldLayoutId id="2147483998" r:id="rId11"/>
    <p:sldLayoutId id="2147484027" r:id="rId12"/>
    <p:sldLayoutId id="2147484029" r:id="rId13"/>
    <p:sldLayoutId id="2147484031" r:id="rId14"/>
  </p:sldLayoutIdLst>
  <p:transition spd="slow">
    <p:wipe/>
  </p:transition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200" kern="1200" dirty="0">
          <a:solidFill>
            <a:schemeClr val="accent4"/>
          </a:solidFill>
          <a:latin typeface="+mj-lt"/>
          <a:ea typeface="ＭＳ Ｐゴシック" charset="0"/>
          <a:cs typeface="CiscoSans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1219200"/>
            <a:ext cx="6557379" cy="1666626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Module 10: Basic Router Configuration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9497" y="3127609"/>
            <a:ext cx="5925246" cy="299001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Instructor Materials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Introduction to Networks v7.0 (ITN)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5047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Module Objectives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5758CB9-E7D6-4639-ACDC-3F86DC2D2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11" y="821755"/>
            <a:ext cx="80125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Module Title: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Basic Router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 defTabSz="914400" eaLnBrk="0" hangingPunct="0"/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Module Objective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Implement initial settings on a router and end devices.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974E1EB-2DBE-496F-B0B0-6C44227DA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32762"/>
              </p:ext>
            </p:extLst>
          </p:nvPr>
        </p:nvGraphicFramePr>
        <p:xfrm>
          <a:off x="880345" y="2118939"/>
          <a:ext cx="6980904" cy="1486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0452">
                  <a:extLst>
                    <a:ext uri="{9D8B030D-6E8A-4147-A177-3AD203B41FA5}">
                      <a16:colId xmlns:a16="http://schemas.microsoft.com/office/drawing/2014/main" val="1523797708"/>
                    </a:ext>
                  </a:extLst>
                </a:gridCol>
                <a:gridCol w="3490452">
                  <a:extLst>
                    <a:ext uri="{9D8B030D-6E8A-4147-A177-3AD203B41FA5}">
                      <a16:colId xmlns:a16="http://schemas.microsoft.com/office/drawing/2014/main" val="2750207184"/>
                    </a:ext>
                  </a:extLst>
                </a:gridCol>
              </a:tblGrid>
              <a:tr h="2163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Topic Title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Topic Objective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061904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Initial Router Settings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initial settings on an IOS Cisco router.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858405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Interfaces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two active interfaces on a Cisco IOS router.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904258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the Default Gateway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devices to use the default gateway.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73721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9938957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598042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10.1 Configure Initial Router Settings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09964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Basic Router Configuration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67" y="855419"/>
            <a:ext cx="3265419" cy="3517076"/>
          </a:xfrm>
        </p:spPr>
        <p:txBody>
          <a:bodyPr/>
          <a:lstStyle/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Configure the device name.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privileged EXEC mode.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user EXEC mode.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remote Telnet / SSH access.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Encrypt all plaintext passwords.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Provide legal notification and save the configuration.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798284" y="855419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E8BC38-AC68-4E30-A757-4BD5691E2755}"/>
              </a:ext>
            </a:extLst>
          </p:cNvPr>
          <p:cNvSpPr txBox="1"/>
          <p:nvPr/>
        </p:nvSpPr>
        <p:spPr>
          <a:xfrm>
            <a:off x="3798284" y="1256000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 secret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2215-AFFA-4B80-8518-0228983486B9}"/>
              </a:ext>
            </a:extLst>
          </p:cNvPr>
          <p:cNvSpPr txBox="1"/>
          <p:nvPr/>
        </p:nvSpPr>
        <p:spPr>
          <a:xfrm>
            <a:off x="3798284" y="1656581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console 0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password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login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2CA5BC-EB52-4F1C-9E7F-0082B26780ED}"/>
              </a:ext>
            </a:extLst>
          </p:cNvPr>
          <p:cNvSpPr txBox="1"/>
          <p:nvPr/>
        </p:nvSpPr>
        <p:spPr>
          <a:xfrm>
            <a:off x="3798284" y="2413242"/>
            <a:ext cx="4926349" cy="830997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vty 0 4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password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transport input {ssh | telnet}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7E84C-919C-4F49-B88F-D6C32C285E08}"/>
              </a:ext>
            </a:extLst>
          </p:cNvPr>
          <p:cNvSpPr txBox="1"/>
          <p:nvPr/>
        </p:nvSpPr>
        <p:spPr>
          <a:xfrm>
            <a:off x="3798284" y="3352472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 password encryption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CA1035-A981-4284-92B3-0FB302E7DAF6}"/>
              </a:ext>
            </a:extLst>
          </p:cNvPr>
          <p:cNvSpPr txBox="1"/>
          <p:nvPr/>
        </p:nvSpPr>
        <p:spPr>
          <a:xfrm>
            <a:off x="3798284" y="3737302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banner motd </a:t>
            </a:r>
            <a:r>
              <a:rPr lang="en-US" sz="1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message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end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Router# copy running-config startup-config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06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Basic Router Configuration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9"/>
            <a:ext cx="3135194" cy="611640"/>
          </a:xfrm>
        </p:spPr>
        <p:txBody>
          <a:bodyPr/>
          <a:lstStyle/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Commands for basic router configuration on R1.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Configuration is saved to NVRAM.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818374" y="855419"/>
            <a:ext cx="4893654" cy="36009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 R1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 secret class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console 0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 cisco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vty 0 4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 cisco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transport input ssh telnet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 password encryption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banner motd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TEXT message. End with a new line and the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*********************************************** 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WARNING: Unauthorized access is prohibited!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running-config startup-config</a:t>
            </a:r>
          </a:p>
          <a:p>
            <a:endParaRPr lang="en-US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32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Configure Initial Router Settings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default router configuration.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and verify the initial router configuration.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Save the running configuration file.</a:t>
            </a:r>
          </a:p>
        </p:txBody>
      </p:sp>
    </p:spTree>
    <p:extLst>
      <p:ext uri="{BB962C8B-B14F-4D97-AF65-F5344CB8AC3E}">
        <p14:creationId xmlns:p14="http://schemas.microsoft.com/office/powerpoint/2010/main" val="109019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10.2 Configure Interfaces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35958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258" y="806335"/>
            <a:ext cx="8455461" cy="590204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Configuring a router interface includes issuing the following commands: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3E17110-55CB-48EF-A414-A5E9B161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972" y="1571547"/>
            <a:ext cx="6578056" cy="1015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type-and-number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description-text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 address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ipv4-address subnet-mask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address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ipv6-address/prefix-length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94B5632-F1A8-4FC1-AA4C-612027B45A69}"/>
              </a:ext>
            </a:extLst>
          </p:cNvPr>
          <p:cNvSpPr txBox="1">
            <a:spLocks/>
          </p:cNvSpPr>
          <p:nvPr/>
        </p:nvSpPr>
        <p:spPr>
          <a:xfrm>
            <a:off x="474661" y="2932333"/>
            <a:ext cx="8280057" cy="11756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000" b="0" i="0" kern="1200" baseline="0">
                <a:solidFill>
                  <a:schemeClr val="bg1"/>
                </a:solidFill>
                <a:latin typeface="+mn-lt"/>
                <a:ea typeface="ＭＳ Ｐゴシック" charset="0"/>
                <a:cs typeface="CiscoSans ExtraLight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It is a good practice to use the </a:t>
            </a:r>
            <a:r>
              <a:rPr lang="en-US" b="1" dirty="0">
                <a:solidFill>
                  <a:srgbClr val="000000"/>
                </a:solidFill>
              </a:rPr>
              <a:t>description</a:t>
            </a:r>
            <a:r>
              <a:rPr lang="en-US" dirty="0">
                <a:solidFill>
                  <a:srgbClr val="000000"/>
                </a:solidFill>
              </a:rPr>
              <a:t> command to add information about the network connected to the interface.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b="1" dirty="0">
                <a:solidFill>
                  <a:srgbClr val="000000"/>
                </a:solidFill>
              </a:rPr>
              <a:t>no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shutdown </a:t>
            </a:r>
            <a:r>
              <a:rPr lang="en-US" dirty="0">
                <a:solidFill>
                  <a:srgbClr val="000000"/>
                </a:solidFill>
              </a:rPr>
              <a:t>command activates the interface.</a:t>
            </a:r>
          </a:p>
        </p:txBody>
      </p:sp>
    </p:spTree>
    <p:extLst>
      <p:ext uri="{BB962C8B-B14F-4D97-AF65-F5344CB8AC3E}">
        <p14:creationId xmlns:p14="http://schemas.microsoft.com/office/powerpoint/2010/main" val="25236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The commands to configure interface G0/0/0 on R1 are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gigabitEthernet 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description Link to LAN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 address 192.168.10.1 255.255.255.0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address 2001:db8:acad:10::1/64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01:43:53.435: %LINK-3-UPDOWN: Interface GigabitEthernet0/0/0, changed state to 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01:43:56.447: %LINK-3-UPDOWN: Interface GigabitEthernet0/0/0, changed state to up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01:43:57.447: %LINEPROTO-5-UPDOWN: Line protocol on Interface GigabitEthernet0/0/0, changed state to up</a:t>
            </a:r>
          </a:p>
        </p:txBody>
      </p:sp>
    </p:spTree>
    <p:extLst>
      <p:ext uri="{BB962C8B-B14F-4D97-AF65-F5344CB8AC3E}">
        <p14:creationId xmlns:p14="http://schemas.microsoft.com/office/powerpoint/2010/main" val="18167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 Example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The commands to configure interface G0/0/1 on R1 are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gigabitEthernet 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description Link to R2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 address 209.165.200.225 255.255.255.252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address 2001:db8:feed:224::1/64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01:46:29.170: %LINK-3-UPDOWN: Interface GigabitEthernet0/0/1, changed state to 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01:46:32.171: %LINK-3-UPDOWN: Interface GigabitEthernet0/0/1, changed state to up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01:46:33.171: %LINEPROTO-5-UPDOWN: Line protocol on Interface GigabitEthernet0/0/1, changed state to up</a:t>
            </a:r>
          </a:p>
        </p:txBody>
      </p:sp>
    </p:spTree>
    <p:extLst>
      <p:ext uri="{BB962C8B-B14F-4D97-AF65-F5344CB8AC3E}">
        <p14:creationId xmlns:p14="http://schemas.microsoft.com/office/powerpoint/2010/main" val="38276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Verify Interface Configuration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884985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To verify interface configuration use the </a:t>
            </a:r>
            <a:r>
              <a:rPr lang="en-US" b="1" dirty="0">
                <a:solidFill>
                  <a:srgbClr val="000000"/>
                </a:solidFill>
              </a:rPr>
              <a:t>show ip interface brief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b="1" dirty="0">
                <a:solidFill>
                  <a:srgbClr val="000000"/>
                </a:solidFill>
              </a:rPr>
              <a:t>show ipv6 interface brief </a:t>
            </a:r>
            <a:r>
              <a:rPr lang="en-US" dirty="0">
                <a:solidFill>
                  <a:srgbClr val="000000"/>
                </a:solidFill>
              </a:rPr>
              <a:t>commands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1721391" y="1940923"/>
            <a:ext cx="5701218" cy="7848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             IP-Address      OK? Method Status                Protocol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192.168.10.1   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209.165.200.225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unassigned      YES unset  administratively down down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205F4-B6F7-4CBB-9733-95EEED388FC7}"/>
              </a:ext>
            </a:extLst>
          </p:cNvPr>
          <p:cNvSpPr txBox="1"/>
          <p:nvPr/>
        </p:nvSpPr>
        <p:spPr>
          <a:xfrm>
            <a:off x="1721391" y="2907887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2001:DB8:FEED:224::1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    [administratively down/down]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unassigned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30253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>
          <a:xfrm>
            <a:off x="1" y="50629"/>
            <a:ext cx="9144000" cy="757551"/>
          </a:xfrm>
        </p:spPr>
        <p:txBody>
          <a:bodyPr/>
          <a:lstStyle/>
          <a:p>
            <a:r>
              <a:rPr lang="en-US" dirty="0"/>
              <a:t>Instructor Materials – Module 10 Planning Guide</a:t>
            </a:r>
          </a:p>
        </p:txBody>
      </p:sp>
      <p:sp>
        <p:nvSpPr>
          <p:cNvPr id="4099" name="Rectangle 34"/>
          <p:cNvSpPr>
            <a:spLocks noGrp="1" noChangeArrowheads="1"/>
          </p:cNvSpPr>
          <p:nvPr>
            <p:ph idx="1"/>
          </p:nvPr>
        </p:nvSpPr>
        <p:spPr>
          <a:xfrm>
            <a:off x="145357" y="808180"/>
            <a:ext cx="8774199" cy="380538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This PowerPoint deck is divided in two parts: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Instructor Planning Guide</a:t>
            </a:r>
            <a:endParaRPr lang="en-CA" dirty="0"/>
          </a:p>
          <a:p>
            <a:pPr lvl="1"/>
            <a:r>
              <a:rPr lang="en-CA" dirty="0"/>
              <a:t>Information to help you become familiar with the module</a:t>
            </a:r>
          </a:p>
          <a:p>
            <a:pPr lvl="1"/>
            <a:r>
              <a:rPr lang="en-CA" dirty="0"/>
              <a:t>Teaching aids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Instructor Class Presentation</a:t>
            </a:r>
          </a:p>
          <a:p>
            <a:pPr lvl="1"/>
            <a:r>
              <a:rPr lang="en-CA" dirty="0"/>
              <a:t>Optional slides that you can use in the classroom</a:t>
            </a:r>
          </a:p>
          <a:p>
            <a:pPr lvl="1"/>
            <a:r>
              <a:rPr lang="en-CA" dirty="0"/>
              <a:t>Begins on slide # 9</a:t>
            </a:r>
          </a:p>
          <a:p>
            <a:pPr marL="142875" lvl="1" indent="0" algn="ctr">
              <a:buNone/>
            </a:pPr>
            <a:r>
              <a:rPr lang="en-CA" sz="1600" b="1" dirty="0"/>
              <a:t>Note</a:t>
            </a:r>
            <a:r>
              <a:rPr lang="en-CA" sz="1600" dirty="0"/>
              <a:t>: Remove the Planning Guide from this presentation before sharing with anyone.</a:t>
            </a:r>
          </a:p>
          <a:p>
            <a:pPr marL="0" indent="0">
              <a:buNone/>
            </a:pPr>
            <a:r>
              <a:rPr lang="en-CA" sz="1600" b="1" dirty="0">
                <a:solidFill>
                  <a:schemeClr val="accent4"/>
                </a:solidFill>
              </a:rPr>
              <a:t>For additional help and resources go to the Instructor Home Page and Course Resources for this course. </a:t>
            </a:r>
            <a:r>
              <a:rPr lang="en-US" sz="1600" b="1" dirty="0">
                <a:solidFill>
                  <a:schemeClr val="accent4"/>
                </a:solidFill>
              </a:rPr>
              <a:t>You also can visit the professional development site on netacad.com, the official Cisco Networking Academy Facebook page, or Instructor Only FB group.</a:t>
            </a:r>
            <a:endParaRPr lang="en-CA" sz="1600" b="1" dirty="0">
              <a:solidFill>
                <a:schemeClr val="accent4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9581950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table summarizes show commands used to verify interface configuration</a:t>
            </a:r>
            <a:r>
              <a:rPr lang="en-US" sz="1600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BB6E86-62EB-2348-9F73-08093BACD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366291"/>
              </p:ext>
            </p:extLst>
          </p:nvPr>
        </p:nvGraphicFramePr>
        <p:xfrm>
          <a:off x="675861" y="1419402"/>
          <a:ext cx="7893708" cy="292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6215">
                  <a:extLst>
                    <a:ext uri="{9D8B030D-6E8A-4147-A177-3AD203B41FA5}">
                      <a16:colId xmlns:a16="http://schemas.microsoft.com/office/drawing/2014/main" val="3729139006"/>
                    </a:ext>
                  </a:extLst>
                </a:gridCol>
                <a:gridCol w="4837493">
                  <a:extLst>
                    <a:ext uri="{9D8B030D-6E8A-4147-A177-3AD203B41FA5}">
                      <a16:colId xmlns:a16="http://schemas.microsoft.com/office/drawing/2014/main" val="1988913492"/>
                    </a:ext>
                  </a:extLst>
                </a:gridCol>
              </a:tblGrid>
              <a:tr h="455550">
                <a:tc>
                  <a:txBody>
                    <a:bodyPr/>
                    <a:lstStyle/>
                    <a:p>
                      <a:r>
                        <a:rPr lang="en-US" sz="1400" dirty="0"/>
                        <a:t>Commands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676789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interface brief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interface brief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all interfaces, their IP addresses, and their current status.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54457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route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contents of the IP routing tables stored in RAM.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35172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statistics for all interfaces on the device. Only displays the IPv4 addressing information.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68046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IPv4 statistics for all interfaces on a router.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107787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IPv6 statistics for all interfaces on a router.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54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5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View status of all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 interface brief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b="1" dirty="0">
                <a:solidFill>
                  <a:srgbClr val="000000"/>
                </a:solidFill>
              </a:rPr>
              <a:t>show ipv6 interface brief </a:t>
            </a:r>
            <a:r>
              <a:rPr lang="en-US" sz="1600" dirty="0">
                <a:solidFill>
                  <a:srgbClr val="000000"/>
                </a:solidFill>
              </a:rPr>
              <a:t>commands,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21391" y="1785521"/>
            <a:ext cx="5701218" cy="9233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             IP-Address      OK? Method Status                Protocol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192.168.10.1   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209.165.200.225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unassigned      YES unset  administratively down down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2929108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2001:DB8:FEED:224::1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    [administratively down/down]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unassigned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304882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the contents of the IP routing tables with the </a:t>
            </a:r>
            <a:r>
              <a:rPr lang="en-US" sz="1600" b="1" dirty="0">
                <a:solidFill>
                  <a:srgbClr val="000000"/>
                </a:solidFill>
              </a:rPr>
              <a:t>show ip route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b="1" dirty="0">
                <a:solidFill>
                  <a:srgbClr val="000000"/>
                </a:solidFill>
              </a:rPr>
              <a:t>show ipv6 route </a:t>
            </a:r>
            <a:r>
              <a:rPr lang="en-US" sz="1600" dirty="0">
                <a:solidFill>
                  <a:srgbClr val="000000"/>
                </a:solidFill>
              </a:rPr>
              <a:t>commands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01233" y="1475729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route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output omitted&gt;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Gateway of last resort is not set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192.168.10.0/24 is variably subnetted, 2 subnets, 2 masks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     192.168.10.0/24 is directly connected, GigabitEthernet0/0/0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     192.168.10.1/32 is directly connected, GigabitEthernet0/0/0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209.165.200.0/24 is variably subnetted, 2 subnets, 2 masks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     209.165.200.224/30 is directly connected, GigabitEthernet0/0/1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     209.165.200.225/32 is directly connected, GigabitEthernet0/0/1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3035889"/>
            <a:ext cx="5701218" cy="189282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show ipv6 route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2001:DB8:ACAD:10::/64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GigabitEthernet0/0/0, directly connected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2001:DB8:ACAD:10::1/128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GigabitEthernet0/0/0,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2001:DB8:FEED:224::/64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GigabitEthernet0/0/1, directly connected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2001:DB8:FEED:224::1/128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GigabitEthernet0/0/1,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FF00::/8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Null0,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24688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statistics for all interfaces with the </a:t>
            </a:r>
            <a:r>
              <a:rPr lang="en-US" sz="1600" b="1" dirty="0">
                <a:solidFill>
                  <a:srgbClr val="000000"/>
                </a:solidFill>
              </a:rPr>
              <a:t>show interfaces </a:t>
            </a:r>
            <a:r>
              <a:rPr lang="en-US" sz="1600" dirty="0">
                <a:solidFill>
                  <a:srgbClr val="000000"/>
                </a:solidFill>
              </a:rPr>
              <a:t>command,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320968" y="890954"/>
            <a:ext cx="5419440" cy="369331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interfaces gig0/0/0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Hardware is ISR4321-2x1GE, address is a0e0.af0d.e140 (bia  a0e0.af0d.e140)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Description: Link to LAN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Internet address is 192.168.10.1/24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1500 bytes, BW 100000 Kbit/sec, DLY 100 usec,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reliability 255/255, txload 1/255, rxload 1/255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Encapsulation ARPA, loopback not set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Keepalive not supported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Full Duplex, 100Mbps, link type is auto, media type is RJ45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output flow-control is off, input flow-control is off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ARP type: ARPA, ARP Timeout 04:00:00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Last input 00:00:01, output 00:00:35, output hang never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Last clearing of "show interface" counters never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Input queue: 0/375/0/0 (size/max/drops/flushes); Total output     drops: 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Queueing strategy: fifo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Output queue: 0/40 (size/max)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5 minute input rate 0 bits/sec, 0 packets/sec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5 minute output rate 0 bits/sec, 0 packets/sec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1180 packets input, 109486 bytes, 0 no buffer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Received 84 broadcasts (0 IP multicasts)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 runts, 0 giants, 0 throttles 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42999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IPv4 statistics for router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 interface </a:t>
            </a:r>
            <a:r>
              <a:rPr lang="en-US" sz="1600" dirty="0">
                <a:solidFill>
                  <a:srgbClr val="000000"/>
                </a:solidFill>
              </a:rPr>
              <a:t>command,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93954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g0/0/0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Internet address is 192.168.10.1/24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Broadcast address is 255.255.255.255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Address determined by setup command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is 1500 bytes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Helper address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Directed broadcast forwarding is disabled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Outgoing Common access list is not set 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Outgoing access list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Inbound Common access list is not set 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Inbound  access list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Proxy ARP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 Proxy ARP is disabled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Security level is default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Split horizon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redirects are always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unreachables are always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mask replies are never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 fast switching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 Flow switching is disabled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71470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IPv6 statistics for router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ipv6 interface </a:t>
            </a:r>
            <a:r>
              <a:rPr lang="en-US" sz="1600" dirty="0">
                <a:solidFill>
                  <a:srgbClr val="000000"/>
                </a:solidFill>
              </a:rPr>
              <a:t>command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32398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g0/0/0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IPv6 is enabled, link-local address is FE80::868A:8DFF:FE44:49B0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No Virtual link-local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Description: Link to LAN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Global unicast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2001:DB8:ACAD:10::1, subnet is 2001:DB8:ACAD:10::/64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Joined group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FF02::1:FF00:1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FF02::1:FF44:49B0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is 1500 bytes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error messages limited to one every 100 milliseconds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redirects are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unreachables are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DAD is enabled, number of DAD attempts: 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reachable time is 30000 milliseconds (using 30000)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NS retransmit interval is 1000 milliseconds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1661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10.3 Configure the Default Gateway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391011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the Default Gateway</a:t>
            </a:r>
            <a:br>
              <a:rPr lang="en-US" dirty="0"/>
            </a:br>
            <a:r>
              <a:rPr lang="en-US" sz="2400" dirty="0"/>
              <a:t>Default Gateway on a Host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The default gateway is used when a host sends a packet to a device on another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The default gateway address is generally the router interface address attached to the local network of the host.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To reach PC3, PC1 addresses a packet with the IPv4 address of PC3, but forwards the packet to its default gateway, the G0/0/0 interface of R1.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866AA-E301-488D-96AD-D9CEE8D1E785}"/>
              </a:ext>
            </a:extLst>
          </p:cNvPr>
          <p:cNvSpPr txBox="1"/>
          <p:nvPr/>
        </p:nvSpPr>
        <p:spPr>
          <a:xfrm>
            <a:off x="4258469" y="3770924"/>
            <a:ext cx="4443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Note</a:t>
            </a:r>
            <a:r>
              <a:rPr lang="en-US" sz="1600" dirty="0">
                <a:solidFill>
                  <a:srgbClr val="000000"/>
                </a:solidFill>
              </a:rPr>
              <a:t>: The IP address of the host and the router interface must be in the same network.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54100A-4BDC-504D-85D6-01A2B41EE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522" y="715554"/>
            <a:ext cx="3021496" cy="293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the Default Gateway</a:t>
            </a:r>
            <a:br>
              <a:rPr lang="en-US" dirty="0"/>
            </a:br>
            <a:r>
              <a:rPr lang="en-US" sz="2400" dirty="0"/>
              <a:t>Default Gateway on a Switch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144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 switch must have a default gateway address configured to remotely manage the switch from another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To configure an IPv4 default gateway on a switch, use the </a:t>
            </a:r>
            <a:r>
              <a:rPr lang="en-US" b="1" dirty="0">
                <a:solidFill>
                  <a:srgbClr val="000000"/>
                </a:solidFill>
              </a:rPr>
              <a:t>ip default-gateway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</a:rPr>
              <a:t>ip-address </a:t>
            </a:r>
            <a:r>
              <a:rPr lang="en-US" dirty="0">
                <a:solidFill>
                  <a:srgbClr val="000000"/>
                </a:solidFill>
              </a:rPr>
              <a:t>global configuration command.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1D5D00-3D9F-3E4A-B62C-66D13E5CE20B}"/>
              </a:ext>
            </a:extLst>
          </p:cNvPr>
          <p:cNvSpPr txBox="1"/>
          <p:nvPr/>
        </p:nvSpPr>
        <p:spPr>
          <a:xfrm>
            <a:off x="3829878" y="731837"/>
            <a:ext cx="44021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MEDIA IS WORKING ON A CORRECTED VERSION OF THE GRAPHIC FROM 10.3.2.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IT IS WRONG ON AR, AND ON THE GLOBAL BUG LIST</a:t>
            </a:r>
          </a:p>
        </p:txBody>
      </p:sp>
      <p:sp>
        <p:nvSpPr>
          <p:cNvPr id="4" name="Octagon 3">
            <a:extLst>
              <a:ext uri="{FF2B5EF4-FFF2-40B4-BE49-F238E27FC236}">
                <a16:creationId xmlns:a16="http://schemas.microsoft.com/office/drawing/2014/main" id="{F983A9E2-6668-F24E-8A3A-4D0990AAC601}"/>
              </a:ext>
            </a:extLst>
          </p:cNvPr>
          <p:cNvSpPr/>
          <p:nvPr/>
        </p:nvSpPr>
        <p:spPr>
          <a:xfrm>
            <a:off x="5116546" y="2355952"/>
            <a:ext cx="1828800" cy="1830983"/>
          </a:xfrm>
          <a:prstGeom prst="octagon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355675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Connect a Router to a 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Display the router information.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router interfaces. 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configuration.</a:t>
            </a:r>
          </a:p>
        </p:txBody>
      </p:sp>
    </p:spTree>
    <p:extLst>
      <p:ext uri="{BB962C8B-B14F-4D97-AF65-F5344CB8AC3E}">
        <p14:creationId xmlns:p14="http://schemas.microsoft.com/office/powerpoint/2010/main" val="33588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EDE137-350D-6D47-BD51-750CD1983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65" y="798945"/>
            <a:ext cx="8853286" cy="346366"/>
          </a:xfrm>
        </p:spPr>
        <p:txBody>
          <a:bodyPr/>
          <a:lstStyle/>
          <a:p>
            <a:r>
              <a:rPr lang="en-US" dirty="0"/>
              <a:t>To facilitate learning, the following features within the GUI may be included in this module: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DBD329-AB20-664C-9697-486FE5CE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238"/>
            <a:ext cx="9144000" cy="609708"/>
          </a:xfrm>
        </p:spPr>
        <p:txBody>
          <a:bodyPr/>
          <a:lstStyle/>
          <a:p>
            <a:r>
              <a:rPr lang="en-US" dirty="0"/>
              <a:t>What to Expect in this Module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EE699F-A87C-2246-9235-C1DFDF6B26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658" y="1145310"/>
          <a:ext cx="8557528" cy="300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558">
                  <a:extLst>
                    <a:ext uri="{9D8B030D-6E8A-4147-A177-3AD203B41FA5}">
                      <a16:colId xmlns:a16="http://schemas.microsoft.com/office/drawing/2014/main" val="200107645"/>
                    </a:ext>
                  </a:extLst>
                </a:gridCol>
                <a:gridCol w="6416970">
                  <a:extLst>
                    <a:ext uri="{9D8B030D-6E8A-4147-A177-3AD203B41FA5}">
                      <a16:colId xmlns:a16="http://schemas.microsoft.com/office/drawing/2014/main" val="2648404099"/>
                    </a:ext>
                  </a:extLst>
                </a:gridCol>
              </a:tblGrid>
              <a:tr h="265091">
                <a:tc>
                  <a:txBody>
                    <a:bodyPr/>
                    <a:lstStyle/>
                    <a:p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10602"/>
                  </a:ext>
                </a:extLst>
              </a:tr>
              <a:tr h="33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Animations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Expose learners to new skills and concepts.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835149"/>
                  </a:ext>
                </a:extLst>
              </a:tr>
              <a:tr h="379411">
                <a:tc>
                  <a:txBody>
                    <a:bodyPr/>
                    <a:lstStyle/>
                    <a:p>
                      <a:pPr marL="0" marR="0" lvl="0" indent="0" algn="l" defTabSz="6857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Videos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Expose learners to new skills and concepts.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76505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marL="0" marR="0" lvl="0" indent="0" algn="l" defTabSz="6857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Check Your Understanding(CYU)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 topic online quiz to help learners gauge content understanding.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86054"/>
                  </a:ext>
                </a:extLst>
              </a:tr>
              <a:tr h="178145">
                <a:tc>
                  <a:txBody>
                    <a:bodyPr/>
                    <a:lstStyle/>
                    <a:p>
                      <a:pPr marL="0" marR="0" lvl="0" indent="0" algn="l" defTabSz="6857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Interactive Activities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variety of formats to help learners gauge content understanding.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03549"/>
                  </a:ext>
                </a:extLst>
              </a:tr>
              <a:tr h="215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Syntax Checker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Small simulations that expose learners to Cisco command line to practice configuration skills.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331658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PT Activity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Simulation and modeling activities designed to explore, acquire, reinforce, and expand skills.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13155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215396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Troubleshoot Default Gateway 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network documentation and use tests to isolate problems.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Determine an appropriate solution for a given problem.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Implement the solution.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Test to verify the problem is resolved.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Document the solution.</a:t>
            </a:r>
          </a:p>
        </p:txBody>
      </p:sp>
    </p:spTree>
    <p:extLst>
      <p:ext uri="{BB962C8B-B14F-4D97-AF65-F5344CB8AC3E}">
        <p14:creationId xmlns:p14="http://schemas.microsoft.com/office/powerpoint/2010/main" val="38481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47520"/>
            <a:ext cx="8280314" cy="97028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10.4 Module Practice and Quiz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9242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Video – Network Device Differences: Part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This video will cover the different physical characteristics of the following: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4000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2900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1900 Series Router.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999575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Video – Network Device Differences: Part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This video will cover the different configurations of the following: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4000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2900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1900 Series Router.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875856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Basic Device Configuration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Complete the network documentation.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Perform basic device configurations on a router and a switch.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connectivity and troubleshoot any issues.</a:t>
            </a:r>
          </a:p>
        </p:txBody>
      </p:sp>
    </p:spTree>
    <p:extLst>
      <p:ext uri="{BB962C8B-B14F-4D97-AF65-F5344CB8AC3E}">
        <p14:creationId xmlns:p14="http://schemas.microsoft.com/office/powerpoint/2010/main" val="112200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Lab, you will complete the following objectives: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Set up the topology and initialize devices.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devices and verify connectivity.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Display device information.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Lab – Build a Switch and Router Network</a:t>
            </a:r>
          </a:p>
        </p:txBody>
      </p:sp>
    </p:spTree>
    <p:extLst>
      <p:ext uri="{BB962C8B-B14F-4D97-AF65-F5344CB8AC3E}">
        <p14:creationId xmlns:p14="http://schemas.microsoft.com/office/powerpoint/2010/main" val="423652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What did I learn in this module?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tasks that should be completed when configuring initial settings on a router.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Configure the device name.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privileged EXEC mode.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user EXEC mode.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remote Telnet / SSH access.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all passwords in the config file.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Provide legal notification.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Save the configuration.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For routers to be reachable, the router interfaces must be configured.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Using the </a:t>
            </a:r>
            <a:r>
              <a:rPr lang="en-US" sz="1600" b="1" dirty="0"/>
              <a:t>no shutdown</a:t>
            </a:r>
            <a:r>
              <a:rPr lang="en-US" sz="1600" dirty="0"/>
              <a:t> command activates the interface. The interface must also be connected to another device, such as a switch or a router, for the physical layer to be active. There are several commands that can be used to verify interface configuration including the </a:t>
            </a:r>
            <a:r>
              <a:rPr lang="en-US" sz="1600" b="1" dirty="0"/>
              <a:t>show ip interface brief</a:t>
            </a:r>
            <a:r>
              <a:rPr lang="en-US" sz="1600" dirty="0"/>
              <a:t> and </a:t>
            </a:r>
            <a:r>
              <a:rPr lang="en-US" sz="1600" b="1" dirty="0"/>
              <a:t>show ipv6 interface brief</a:t>
            </a:r>
            <a:r>
              <a:rPr lang="en-US" sz="1600" dirty="0"/>
              <a:t>, the </a:t>
            </a:r>
            <a:r>
              <a:rPr lang="en-US" sz="1600" b="1" dirty="0"/>
              <a:t>show ip route</a:t>
            </a:r>
            <a:r>
              <a:rPr lang="en-US" sz="1600" dirty="0"/>
              <a:t> and </a:t>
            </a:r>
            <a:r>
              <a:rPr lang="en-US" sz="1600" b="1" dirty="0"/>
              <a:t>show ipv6 route</a:t>
            </a:r>
            <a:r>
              <a:rPr lang="en-US" sz="1600" dirty="0"/>
              <a:t>, as well as </a:t>
            </a:r>
            <a:r>
              <a:rPr lang="en-US" sz="1600" b="1" dirty="0"/>
              <a:t>show interfaces</a:t>
            </a:r>
            <a:r>
              <a:rPr lang="en-US" sz="1600" dirty="0"/>
              <a:t>, </a:t>
            </a:r>
            <a:r>
              <a:rPr lang="en-US" sz="1600" b="1" dirty="0"/>
              <a:t>show ip interface</a:t>
            </a:r>
            <a:r>
              <a:rPr lang="en-US" sz="1600" dirty="0"/>
              <a:t> and </a:t>
            </a:r>
            <a:r>
              <a:rPr lang="en-US" sz="1600" b="1" dirty="0"/>
              <a:t>show ipv6 interface.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352519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What did I learn in this module (Cont.)?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For an end device to reach other networks, a default gateway must be configured.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IP address of the host device and the router interface address must be in the same network.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 switch must have a default gateway address configured to remotely manage the switch from another network.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To configure an IPv4 default gateway on a switch, use the </a:t>
            </a:r>
            <a:r>
              <a:rPr lang="en-US" sz="1800" b="1" dirty="0"/>
              <a:t>ip default-gateway </a:t>
            </a:r>
            <a:r>
              <a:rPr lang="en-US" sz="1800" i="1" dirty="0"/>
              <a:t>ip-address </a:t>
            </a:r>
            <a:r>
              <a:rPr lang="en-US" sz="1800" dirty="0"/>
              <a:t>global configuration command.</a:t>
            </a:r>
          </a:p>
          <a:p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109726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394"/>
            <a:ext cx="9144000" cy="609056"/>
          </a:xfrm>
        </p:spPr>
        <p:txBody>
          <a:bodyPr/>
          <a:lstStyle/>
          <a:p>
            <a:pPr eaLnBrk="1" hangingPunct="1"/>
            <a:r>
              <a:rPr lang="en-US" sz="1400" dirty="0">
                <a:latin typeface="Arial" charset="0"/>
              </a:rPr>
              <a:t>Module 10: Basic Router Configuration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New Terms and Commands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C2187D21-D66C-4895-A65D-7270601A2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989341"/>
              </p:ext>
            </p:extLst>
          </p:nvPr>
        </p:nvGraphicFramePr>
        <p:xfrm>
          <a:off x="144463" y="798513"/>
          <a:ext cx="8853486" cy="2865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53486">
                  <a:extLst>
                    <a:ext uri="{9D8B030D-6E8A-4147-A177-3AD203B41FA5}">
                      <a16:colId xmlns:a16="http://schemas.microsoft.com/office/drawing/2014/main" val="3270854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interface brief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interface brief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route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route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interfaces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interface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interface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ip default-gateway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7967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71745509"/>
      </p:ext>
    </p:extLst>
  </p:cSld>
  <p:clrMapOvr>
    <a:masterClrMapping/>
  </p:clrMapOvr>
  <p:transition spd="slow">
    <p:wip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19082827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D52CCD-9D1E-4CC4-815A-A5967A083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6756" y="1279280"/>
          <a:ext cx="8595235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65">
                  <a:extLst>
                    <a:ext uri="{9D8B030D-6E8A-4147-A177-3AD203B41FA5}">
                      <a16:colId xmlns:a16="http://schemas.microsoft.com/office/drawing/2014/main" val="3215831619"/>
                    </a:ext>
                  </a:extLst>
                </a:gridCol>
                <a:gridCol w="6416970">
                  <a:extLst>
                    <a:ext uri="{9D8B030D-6E8A-4147-A177-3AD203B41FA5}">
                      <a16:colId xmlns:a16="http://schemas.microsoft.com/office/drawing/2014/main" val="276475465"/>
                    </a:ext>
                  </a:extLst>
                </a:gridCol>
              </a:tblGrid>
              <a:tr h="265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7975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Hands-On Labs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Labs designed for working with physical equipment.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594367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marL="0" marR="0" lvl="0" indent="0" algn="l" defTabSz="6857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Class Activities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These are found on the Instructor Resources page. Class Activities are designed to facilitate learning, class discussion, and collaboration.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566603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Module Quizzes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Self-assessments that integrate concepts and skills learned throughout the series of topics presented in the module.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502776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Module Summary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Briefly recaps module content.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046280"/>
                  </a:ext>
                </a:extLst>
              </a:tr>
            </a:tbl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2D10C50B-ED86-4E5D-BD0F-658911DFE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285"/>
            <a:ext cx="9144000" cy="757238"/>
          </a:xfrm>
        </p:spPr>
        <p:txBody>
          <a:bodyPr/>
          <a:lstStyle/>
          <a:p>
            <a:r>
              <a:rPr lang="en-US" dirty="0"/>
              <a:t>What to Expect in this Module (Cont.)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31D3D35-BC84-421A-A5F0-48081A310F8E}"/>
              </a:ext>
            </a:extLst>
          </p:cNvPr>
          <p:cNvSpPr txBox="1">
            <a:spLocks/>
          </p:cNvSpPr>
          <p:nvPr/>
        </p:nvSpPr>
        <p:spPr bwMode="auto">
          <a:xfrm>
            <a:off x="106756" y="668963"/>
            <a:ext cx="8853286" cy="346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82880" bIns="45720" numCol="1" anchor="t" anchorCtr="0" compatLnSpc="1">
            <a:prstTxWarp prst="textNoShape">
              <a:avLst/>
            </a:prstTxWarp>
          </a:bodyPr>
          <a:lstStyle>
            <a:lvl1pPr marL="169863" indent="-169863" algn="l" defTabSz="684213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lang="en-US" sz="1500" kern="1200">
                <a:solidFill>
                  <a:srgbClr val="000000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charset="0"/>
              <a:buChar char="•"/>
              <a:defRPr lang="en-US" sz="1400" kern="1200">
                <a:solidFill>
                  <a:srgbClr val="000000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 lang="en-US" sz="1200" kern="1200">
                <a:solidFill>
                  <a:srgbClr val="000000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 lang="en-US" sz="1100" kern="1200">
                <a:solidFill>
                  <a:srgbClr val="000000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 facilitate learning, the following features may be included in this module: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0580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Check Your Understanding</a:t>
            </a:r>
          </a:p>
        </p:txBody>
      </p:sp>
      <p:sp>
        <p:nvSpPr>
          <p:cNvPr id="7171" name="Rectangle 34"/>
          <p:cNvSpPr>
            <a:spLocks noGrp="1" noChangeArrowheads="1"/>
          </p:cNvSpPr>
          <p:nvPr>
            <p:ph idx="1"/>
          </p:nvPr>
        </p:nvSpPr>
        <p:spPr>
          <a:xfrm>
            <a:off x="145357" y="965201"/>
            <a:ext cx="8878570" cy="3643747"/>
          </a:xfrm>
        </p:spPr>
        <p:txBody>
          <a:bodyPr/>
          <a:lstStyle/>
          <a:p>
            <a:pPr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Check Your Understanding activities are designed to let students quickly determine if they understand the content and can proceed, or if they need to review. 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Check Your Understanding activities </a:t>
            </a:r>
            <a:r>
              <a:rPr lang="en-US" sz="1600" b="1" i="1" dirty="0"/>
              <a:t>do not </a:t>
            </a:r>
            <a:r>
              <a:rPr lang="en-US" sz="1600" dirty="0"/>
              <a:t>affect student grades.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There are no separate slides for these activities in the PPT. They are listed in the notes area of the slide that appears before these activities.</a:t>
            </a:r>
          </a:p>
          <a:p>
            <a:pPr marL="0" indent="0" eaLnBrk="1" hangingPunct="1">
              <a:spcBef>
                <a:spcPct val="30000"/>
              </a:spcBef>
              <a:buNone/>
            </a:pPr>
            <a:endParaRPr lang="en-US" dirty="0"/>
          </a:p>
          <a:p>
            <a:pPr eaLnBrk="1" hangingPunct="1">
              <a:spcBef>
                <a:spcPct val="30000"/>
              </a:spcBef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7270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Module 10: Activities</a:t>
            </a:r>
          </a:p>
        </p:txBody>
      </p:sp>
      <p:sp>
        <p:nvSpPr>
          <p:cNvPr id="6147" name="Rectangle 34"/>
          <p:cNvSpPr>
            <a:spLocks noGrp="1" noChangeArrowheads="1"/>
          </p:cNvSpPr>
          <p:nvPr>
            <p:ph idx="1"/>
          </p:nvPr>
        </p:nvSpPr>
        <p:spPr>
          <a:xfrm>
            <a:off x="144065" y="798945"/>
            <a:ext cx="8695135" cy="348414"/>
          </a:xfrm>
        </p:spPr>
        <p:txBody>
          <a:bodyPr/>
          <a:lstStyle/>
          <a:p>
            <a:pPr marL="0" indent="0">
              <a:spcBef>
                <a:spcPct val="30000"/>
              </a:spcBef>
              <a:buNone/>
            </a:pPr>
            <a:r>
              <a:rPr lang="en-US" sz="1600" dirty="0"/>
              <a:t>What activities are associated with this module?</a:t>
            </a:r>
            <a:endParaRPr lang="en-US" sz="1600" dirty="0">
              <a:solidFill>
                <a:srgbClr val="00B0F0"/>
              </a:solidFill>
            </a:endParaRPr>
          </a:p>
          <a:p>
            <a:pPr marL="0" indent="0">
              <a:spcBef>
                <a:spcPct val="30000"/>
              </a:spcBef>
              <a:buNone/>
            </a:pPr>
            <a:endParaRPr lang="en-US" dirty="0"/>
          </a:p>
          <a:p>
            <a:pPr marL="89297" indent="0">
              <a:spcBef>
                <a:spcPct val="30000"/>
              </a:spcBef>
              <a:buNone/>
            </a:pPr>
            <a:endParaRPr lang="en-US" dirty="0"/>
          </a:p>
          <a:p>
            <a:pPr marL="89297" indent="0">
              <a:spcBef>
                <a:spcPct val="30000"/>
              </a:spcBef>
              <a:buNone/>
            </a:pP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03385"/>
              </p:ext>
            </p:extLst>
          </p:nvPr>
        </p:nvGraphicFramePr>
        <p:xfrm>
          <a:off x="457291" y="1291197"/>
          <a:ext cx="8229418" cy="3364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736">
                  <a:extLst>
                    <a:ext uri="{9D8B030D-6E8A-4147-A177-3AD203B41FA5}">
                      <a16:colId xmlns:a16="http://schemas.microsoft.com/office/drawing/2014/main" val="3156509146"/>
                    </a:ext>
                  </a:extLst>
                </a:gridCol>
                <a:gridCol w="408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219">
                <a:tc>
                  <a:txBody>
                    <a:bodyPr/>
                    <a:lstStyle/>
                    <a:p>
                      <a:pPr marL="0" marR="0" lvl="0" indent="0" algn="ctr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Page #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Activity Type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Activity Name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Optional?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10.1.3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Syntax Checker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Configure Initial Router Settings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Recommended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10.1.4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Packet Tracer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Configure Initial Router Settings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Recommended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10.2.5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Syntax Checker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Configure Interfaces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10.3.3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Syntax Checker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Configure the Default Gateway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582900979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10.3.4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Packet Tracer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Connect a Router to a LAN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522544737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10.3.5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Packet Tracer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Troubleshoot Default Gateway Issues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001172460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10.4.1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Video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Network Device Differences: Part 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85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Recommended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60973199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10.4.1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Video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Network Device Differences: Part 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85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Recommended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00861496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10.4.3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Packet Tracer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Basic Device Configuration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2206681"/>
                  </a:ext>
                </a:extLst>
              </a:tr>
              <a:tr h="30980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10.4.4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Lab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Build a Switch and Router Network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Recommended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85B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060686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4527372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10: Best Practices</a:t>
            </a:r>
          </a:p>
        </p:txBody>
      </p:sp>
      <p:sp>
        <p:nvSpPr>
          <p:cNvPr id="11266" name="Rectangle 34"/>
          <p:cNvSpPr>
            <a:spLocks noGrp="1" noChangeArrowheads="1"/>
          </p:cNvSpPr>
          <p:nvPr>
            <p:ph idx="1"/>
          </p:nvPr>
        </p:nvSpPr>
        <p:spPr>
          <a:xfrm>
            <a:off x="145357" y="684644"/>
            <a:ext cx="8853286" cy="4155319"/>
          </a:xfrm>
        </p:spPr>
        <p:txBody>
          <a:bodyPr/>
          <a:lstStyle/>
          <a:p>
            <a:pPr marL="0" inden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1600" dirty="0"/>
              <a:t>Prior to teaching Module 10, the instructor should:</a:t>
            </a:r>
          </a:p>
          <a:p>
            <a:pPr>
              <a:lnSpc>
                <a:spcPct val="85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Review the activities and assessments for this module.</a:t>
            </a:r>
          </a:p>
          <a:p>
            <a:pPr>
              <a:lnSpc>
                <a:spcPct val="85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Try to include as many questions as possible to keep students engaged during classroom presentation..</a:t>
            </a:r>
          </a:p>
          <a:p>
            <a:pPr marL="0" indent="0" eaLnBrk="1" hangingPunct="1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1600" dirty="0"/>
              <a:t>Topic 10.1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Ask the students or have a class discussion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What tasks should be completed when initially configuring a router?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What is the purpose of configuring a banner message on a router?</a:t>
            </a:r>
          </a:p>
          <a:p>
            <a:pPr marL="0" inden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1600" dirty="0"/>
              <a:t>Topic 10.2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Ask the students or have a class discussion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What is the benefit of configuring a description on a router interface?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What are some popular show commands used to verify router interface configuration?</a:t>
            </a:r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  <a:p>
            <a:pPr marL="630238" lvl="2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630238" lvl="2" indent="-214313">
              <a:buFont typeface="Arial" panose="020B0604020202020204" pitchFamily="34" charset="0"/>
              <a:buChar char="•"/>
            </a:pPr>
            <a:endParaRPr lang="en-US" sz="1500" dirty="0"/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931760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10: Best Practices (Cont.)</a:t>
            </a:r>
          </a:p>
        </p:txBody>
      </p:sp>
      <p:sp>
        <p:nvSpPr>
          <p:cNvPr id="11266" name="Rectangle 34"/>
          <p:cNvSpPr>
            <a:spLocks noGrp="1" noChangeArrowheads="1"/>
          </p:cNvSpPr>
          <p:nvPr>
            <p:ph idx="1"/>
          </p:nvPr>
        </p:nvSpPr>
        <p:spPr>
          <a:xfrm>
            <a:off x="145357" y="684644"/>
            <a:ext cx="8853286" cy="4155319"/>
          </a:xfrm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1600"/>
              <a:t>Topic </a:t>
            </a:r>
            <a:r>
              <a:rPr lang="en-US" sz="1600" dirty="0"/>
              <a:t>10.3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Ask the students or have a class discussion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What information does an end device need to have to communicate with remote networks?</a:t>
            </a:r>
          </a:p>
          <a:p>
            <a:pPr lvl="2">
              <a:lnSpc>
                <a:spcPct val="85000"/>
              </a:lnSpc>
              <a:spcBef>
                <a:spcPct val="30000"/>
              </a:spcBef>
            </a:pPr>
            <a:r>
              <a:rPr lang="en-US" sz="1600" dirty="0"/>
              <a:t>Why would a switch need to be configured with a default gateway?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endParaRPr lang="en-US" sz="1400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sz="1200" dirty="0"/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sz="1400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sz="1200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sz="1200" dirty="0"/>
          </a:p>
          <a:p>
            <a:pPr lvl="1">
              <a:lnSpc>
                <a:spcPct val="85000"/>
              </a:lnSpc>
              <a:spcBef>
                <a:spcPct val="30000"/>
              </a:spcBef>
            </a:pPr>
            <a:endParaRPr lang="en-US" sz="1200" dirty="0"/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sz="1400" dirty="0"/>
          </a:p>
          <a:p>
            <a:pPr marL="630238" lvl="2" indent="-214313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630238" lvl="2" indent="-214313">
              <a:buFont typeface="Arial" panose="020B0604020202020204" pitchFamily="34" charset="0"/>
              <a:buChar char="•"/>
            </a:pPr>
            <a:endParaRPr lang="en-US" sz="1400" dirty="0"/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sz="1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957605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Introduction to Networks v7.0 (ITN)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2316480"/>
            <a:ext cx="6672708" cy="108014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Module 10: Basic Router Configuration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89863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Theme">
  <a:themeElements>
    <a:clrScheme name="Custom 6">
      <a:dk1>
        <a:srgbClr val="58585B"/>
      </a:dk1>
      <a:lt1>
        <a:srgbClr val="FFFFFF"/>
      </a:lt1>
      <a:dk2>
        <a:srgbClr val="58585B"/>
      </a:dk2>
      <a:lt2>
        <a:srgbClr val="81C569"/>
      </a:lt2>
      <a:accent1>
        <a:srgbClr val="004C69"/>
      </a:accent1>
      <a:accent2>
        <a:srgbClr val="9E0B0F"/>
      </a:accent2>
      <a:accent3>
        <a:srgbClr val="FFFFFF"/>
      </a:accent3>
      <a:accent4>
        <a:srgbClr val="367187"/>
      </a:accent4>
      <a:accent5>
        <a:srgbClr val="38C6F4"/>
      </a:accent5>
      <a:accent6>
        <a:srgbClr val="FBAB18"/>
      </a:accent6>
      <a:hlink>
        <a:srgbClr val="38C6F4"/>
      </a:hlink>
      <a:folHlink>
        <a:srgbClr val="81C56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A4D7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TE7_Chp1_Example-1" id="{4A20ED44-3835-F149-9AE4-C332C230E09E}" vid="{AFB5BC48-58F8-AD45-912F-AE2AD65EB6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5113</TotalTime>
  <Words>3571</Words>
  <Application>Microsoft Office PowerPoint</Application>
  <PresentationFormat>On-screen Show (16:9)</PresentationFormat>
  <Paragraphs>565</Paragraphs>
  <Slides>39</Slides>
  <Notes>37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CiscoSans ExtraLight</vt:lpstr>
      <vt:lpstr>Courier New</vt:lpstr>
      <vt:lpstr>Wingdings</vt:lpstr>
      <vt:lpstr>Default Theme</vt:lpstr>
      <vt:lpstr>Module 10: Basic Router Configuration</vt:lpstr>
      <vt:lpstr>Instructor Materials – Module 10 Planning Guide</vt:lpstr>
      <vt:lpstr>What to Expect in this Module</vt:lpstr>
      <vt:lpstr>What to Expect in this Module (Cont.)</vt:lpstr>
      <vt:lpstr>Check Your Understanding</vt:lpstr>
      <vt:lpstr>Module 10: Activities</vt:lpstr>
      <vt:lpstr>Module 10: Best Practices</vt:lpstr>
      <vt:lpstr>Module 10: Best Practices (Cont.)</vt:lpstr>
      <vt:lpstr>Module 10: Basic Router Configuration</vt:lpstr>
      <vt:lpstr>Module Objectives</vt:lpstr>
      <vt:lpstr>10.1 Configure Initial Router Settings</vt:lpstr>
      <vt:lpstr>Configure Initial Router Settings Basic Router Configuration Steps</vt:lpstr>
      <vt:lpstr>Configure Initial Router Settings Basic Router Configuration Example</vt:lpstr>
      <vt:lpstr>Configure Initial Router Settings Packet Tracer – Configure Initial Router Settings</vt:lpstr>
      <vt:lpstr>10.2 Configure Interfaces</vt:lpstr>
      <vt:lpstr>Configure Interfaces Configure Router Interfaces</vt:lpstr>
      <vt:lpstr>Configure Interfaces Configure Router Interfaces Example</vt:lpstr>
      <vt:lpstr>Configure Interfaces Configure Router Interfaces Example (Cont.)</vt:lpstr>
      <vt:lpstr>Configure Interfaces Verify Interface Configuration</vt:lpstr>
      <vt:lpstr>Configure Interfaces Configure Verification Commands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10.3 Configure the Default Gateway</vt:lpstr>
      <vt:lpstr>Configure the Default Gateway Default Gateway on a Host</vt:lpstr>
      <vt:lpstr>Configure the Default Gateway Default Gateway on a Switch</vt:lpstr>
      <vt:lpstr>Configure Initial Router Settings Packet Tracer – Connect a Router to a LAN</vt:lpstr>
      <vt:lpstr>Configure Initial Router Settings Packet Tracer – Troubleshoot Default Gateway Issues</vt:lpstr>
      <vt:lpstr>10.4 Module Practice and Quiz</vt:lpstr>
      <vt:lpstr>Module Practice and Quiz Video – Network Device Differences: Part 1</vt:lpstr>
      <vt:lpstr>Module Practice and Quiz Video – Network Device Differences: Part 2</vt:lpstr>
      <vt:lpstr>Configure Initial Router Settings Packet Tracer – Basic Device Configuration</vt:lpstr>
      <vt:lpstr>Configure Initial Router Settings Lab – Build a Switch and Router Network</vt:lpstr>
      <vt:lpstr>Module Practice and Quiz What did I learn in this module?</vt:lpstr>
      <vt:lpstr>Module Practice and Quiz What did I learn in this module (Cont.)?</vt:lpstr>
      <vt:lpstr>Module 10: Basic Router Configuration New Terms and Commands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Basic Switch and End Device Configuration</dc:title>
  <dc:creator>Stephanie Harvey</dc:creator>
  <cp:lastModifiedBy>Sue Livingston -X (suliving - UNICON INC at Cisco)</cp:lastModifiedBy>
  <cp:revision>221</cp:revision>
  <dcterms:created xsi:type="dcterms:W3CDTF">2019-10-18T06:21:22Z</dcterms:created>
  <dcterms:modified xsi:type="dcterms:W3CDTF">2019-12-06T16:33:00Z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ProviderInitializationData">
    <vt:lpwstr>https://cisco.jiveon.com</vt:lpwstr>
  </property>
  <property fmtid="{D5CDD505-2E9C-101B-9397-08002B2CF9AE}" pid="3" name="Offisync_UpdateToken">
    <vt:lpwstr>1</vt:lpwstr>
  </property>
  <property fmtid="{D5CDD505-2E9C-101B-9397-08002B2CF9AE}" pid="4" name="Offisync_ServerID">
    <vt:lpwstr>07841bbc-cd3c-4a76-827f-75a2226890f4</vt:lpwstr>
  </property>
  <property fmtid="{D5CDD505-2E9C-101B-9397-08002B2CF9AE}" pid="5" name="Offisync_UniqueId">
    <vt:lpwstr>1702406</vt:lpwstr>
  </property>
  <property fmtid="{D5CDD505-2E9C-101B-9397-08002B2CF9AE}" pid="6" name="Jive_VersionGuid">
    <vt:lpwstr>fd96a0b3-f68d-4727-8e4f-2128d37ed30a</vt:lpwstr>
  </property>
  <property fmtid="{D5CDD505-2E9C-101B-9397-08002B2CF9AE}" pid="7" name="Jive_LatestUserAccountName">
    <vt:lpwstr>alljohns</vt:lpwstr>
  </property>
  <property fmtid="{D5CDD505-2E9C-101B-9397-08002B2CF9AE}" pid="8" name="ArticulateGUID">
    <vt:lpwstr>F9A496F7-57D7-4028-9572-D40DFDF3715A</vt:lpwstr>
  </property>
  <property fmtid="{D5CDD505-2E9C-101B-9397-08002B2CF9AE}" pid="9" name="ArticulatePath">
    <vt:lpwstr>ITE7_Chp9_by_jg</vt:lpwstr>
  </property>
</Properties>
</file>