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9" r:id="rId5"/>
    <p:sldId id="303" r:id="rId6"/>
    <p:sldId id="304" r:id="rId7"/>
    <p:sldId id="305" r:id="rId8"/>
    <p:sldId id="306" r:id="rId9"/>
    <p:sldId id="307" r:id="rId10"/>
    <p:sldId id="308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65" autoAdjust="0"/>
    <p:restoredTop sz="89263" autoAdjust="0"/>
  </p:normalViewPr>
  <p:slideViewPr>
    <p:cSldViewPr snapToGrid="0">
      <p:cViewPr varScale="1">
        <p:scale>
          <a:sx n="89" d="100"/>
          <a:sy n="89" d="100"/>
        </p:scale>
        <p:origin x="63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016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42A18-7283-4A5A-8FA9-A832EE10E90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0E35E-1BD7-462B-A7E1-5A0E1DB5D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24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60953-6E5C-4D28-9E54-286837A12B92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12309-D0F5-4817-8322-61574FE93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68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5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 – </a:t>
            </a:r>
            <a:r>
              <a:rPr lang="en-CA" sz="1200" dirty="0"/>
              <a:t>NAT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9.1.1 –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NAT Characteristics</a:t>
            </a:r>
            <a:endParaRPr lang="en-US" b="0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59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14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</a:t>
            </a:r>
            <a:r>
              <a:rPr lang="en-CA" sz="1200" dirty="0"/>
              <a:t>NAT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</a:t>
            </a:r>
            <a:r>
              <a:rPr lang="en-US" baseline="0" dirty="0">
                <a:latin typeface="Arial" charset="0"/>
              </a:rPr>
              <a:t> – Configuring Dynamic NAT</a:t>
            </a:r>
            <a:endParaRPr lang="en-US" b="0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40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15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</a:t>
            </a:r>
            <a:r>
              <a:rPr lang="en-CA" sz="1200" dirty="0"/>
              <a:t>NAT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9.2.3</a:t>
            </a:r>
            <a:r>
              <a:rPr lang="en-US" baseline="0" dirty="0">
                <a:latin typeface="Arial" charset="0"/>
              </a:rPr>
              <a:t> – </a:t>
            </a:r>
            <a:r>
              <a:rPr lang="en-US" dirty="0"/>
              <a:t>Configuring Port Address Translations (PAT)</a:t>
            </a:r>
          </a:p>
        </p:txBody>
      </p:sp>
    </p:spTree>
    <p:extLst>
      <p:ext uri="{BB962C8B-B14F-4D97-AF65-F5344CB8AC3E}">
        <p14:creationId xmlns:p14="http://schemas.microsoft.com/office/powerpoint/2010/main" val="1268870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D6546-3E7D-4080-8299-1D8F2AD889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23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17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</a:t>
            </a:r>
            <a:r>
              <a:rPr lang="en-CA" sz="1200" dirty="0"/>
              <a:t>NAT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9.2.3</a:t>
            </a:r>
            <a:r>
              <a:rPr lang="en-US" baseline="0" dirty="0">
                <a:latin typeface="Arial" charset="0"/>
              </a:rPr>
              <a:t> – </a:t>
            </a:r>
            <a:r>
              <a:rPr lang="en-US" dirty="0"/>
              <a:t>Configuring Port Address Translations (PAT)</a:t>
            </a:r>
          </a:p>
        </p:txBody>
      </p:sp>
    </p:spTree>
    <p:extLst>
      <p:ext uri="{BB962C8B-B14F-4D97-AF65-F5344CB8AC3E}">
        <p14:creationId xmlns:p14="http://schemas.microsoft.com/office/powerpoint/2010/main" val="2710902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D6546-3E7D-4080-8299-1D8F2AD889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95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19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</a:t>
            </a:r>
            <a:r>
              <a:rPr lang="en-CA" sz="1200" dirty="0"/>
              <a:t>NAT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9.2.3</a:t>
            </a:r>
            <a:r>
              <a:rPr lang="en-US" baseline="0" dirty="0">
                <a:latin typeface="Arial" charset="0"/>
              </a:rPr>
              <a:t> – </a:t>
            </a:r>
            <a:r>
              <a:rPr lang="en-US" dirty="0"/>
              <a:t>Configuring Port Address Translations (PAT) </a:t>
            </a:r>
          </a:p>
        </p:txBody>
      </p:sp>
    </p:spTree>
    <p:extLst>
      <p:ext uri="{BB962C8B-B14F-4D97-AF65-F5344CB8AC3E}">
        <p14:creationId xmlns:p14="http://schemas.microsoft.com/office/powerpoint/2010/main" val="1419757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20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</a:t>
            </a:r>
            <a:r>
              <a:rPr lang="en-CA" sz="1200" dirty="0"/>
              <a:t>NAT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9.2.4</a:t>
            </a:r>
            <a:r>
              <a:rPr lang="en-US" baseline="0" dirty="0">
                <a:latin typeface="Arial" charset="0"/>
              </a:rPr>
              <a:t> – Port Forwarding</a:t>
            </a:r>
            <a:endParaRPr lang="en-US" b="0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38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21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</a:t>
            </a:r>
            <a:r>
              <a:rPr lang="en-CA" sz="1200" dirty="0"/>
              <a:t>NAT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9.2.5</a:t>
            </a:r>
            <a:r>
              <a:rPr lang="en-US" baseline="0" dirty="0">
                <a:latin typeface="Arial" charset="0"/>
              </a:rPr>
              <a:t> – Configuring NAT and IPv6</a:t>
            </a:r>
            <a:endParaRPr lang="en-US" b="0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427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22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</a:t>
            </a:r>
            <a:r>
              <a:rPr lang="en-CA" sz="1200" dirty="0"/>
              <a:t>NAT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9.2.5</a:t>
            </a:r>
            <a:r>
              <a:rPr lang="en-US" baseline="0" dirty="0">
                <a:latin typeface="Arial" charset="0"/>
              </a:rPr>
              <a:t> – Configuring NAT and IPv6</a:t>
            </a:r>
            <a:endParaRPr lang="en-US" b="0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7319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23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9.3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Troubleshooting </a:t>
            </a:r>
            <a:r>
              <a:rPr lang="en-CA" sz="1200" dirty="0"/>
              <a:t>NAT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9.3.1</a:t>
            </a:r>
            <a:r>
              <a:rPr lang="en-US" baseline="0" dirty="0">
                <a:latin typeface="Arial" charset="0"/>
              </a:rPr>
              <a:t> – Troubleshooting NAT Configurations</a:t>
            </a:r>
            <a:endParaRPr lang="en-US" b="0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982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6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 – </a:t>
            </a:r>
            <a:r>
              <a:rPr lang="en-CA" sz="1200" dirty="0"/>
              <a:t>NAT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</a:t>
            </a:r>
            <a:r>
              <a:rPr lang="en-US" baseline="0" dirty="0">
                <a:latin typeface="Arial" charset="0"/>
              </a:rPr>
              <a:t> – Types of NAT</a:t>
            </a:r>
            <a:endParaRPr lang="en-US" b="0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78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7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 – </a:t>
            </a:r>
            <a:r>
              <a:rPr lang="en-CA" sz="1200" dirty="0"/>
              <a:t>NAT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9.1.3</a:t>
            </a:r>
            <a:r>
              <a:rPr lang="en-US" baseline="0" dirty="0">
                <a:latin typeface="Arial" charset="0"/>
              </a:rPr>
              <a:t> – NAT Advantages</a:t>
            </a:r>
            <a:endParaRPr lang="en-US" b="0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781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8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</a:t>
            </a:r>
            <a:r>
              <a:rPr lang="en-CA" sz="1200" dirty="0"/>
              <a:t>NAT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9.2.1</a:t>
            </a:r>
            <a:r>
              <a:rPr lang="en-US" baseline="0" dirty="0">
                <a:latin typeface="Arial" charset="0"/>
              </a:rPr>
              <a:t> – Configuring Static NAT</a:t>
            </a:r>
            <a:endParaRPr lang="en-US" b="0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080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D6546-3E7D-4080-8299-1D8F2AD889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1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10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</a:t>
            </a:r>
            <a:r>
              <a:rPr lang="en-CA" sz="1200" dirty="0"/>
              <a:t>NAT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</a:t>
            </a:r>
            <a:r>
              <a:rPr lang="en-US" baseline="0" dirty="0">
                <a:latin typeface="Arial" charset="0"/>
              </a:rPr>
              <a:t> – Configuring Dynamic NAT</a:t>
            </a:r>
            <a:endParaRPr lang="en-US" b="0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728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11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</a:t>
            </a:r>
            <a:r>
              <a:rPr lang="en-CA" sz="1200" dirty="0"/>
              <a:t>NAT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</a:t>
            </a:r>
            <a:r>
              <a:rPr lang="en-US" baseline="0" dirty="0">
                <a:latin typeface="Arial" charset="0"/>
              </a:rPr>
              <a:t> – Configuring Dynamic NAT</a:t>
            </a:r>
            <a:endParaRPr lang="en-US" b="0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759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12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</a:t>
            </a:r>
            <a:r>
              <a:rPr lang="en-CA" sz="1200" dirty="0"/>
              <a:t>NAT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</a:t>
            </a:r>
            <a:r>
              <a:rPr lang="en-US" baseline="0" dirty="0">
                <a:latin typeface="Arial" charset="0"/>
              </a:rPr>
              <a:t> – Configuring Dynamic NAT</a:t>
            </a:r>
            <a:endParaRPr lang="en-US" b="0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520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D6546-3E7D-4080-8299-1D8F2AD889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427" y="0"/>
            <a:ext cx="11778343" cy="350996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427" y="3602038"/>
            <a:ext cx="1129937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78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3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0542" y="365125"/>
            <a:ext cx="1371600" cy="5811838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65125"/>
            <a:ext cx="9786257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3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456247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4589463"/>
            <a:ext cx="1124494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4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3515"/>
            <a:ext cx="5562600" cy="527344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903515"/>
            <a:ext cx="5606143" cy="527344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DE28A5CF-960C-43F4-A9FF-1F4744ECDD93}" type="datetimeFigureOut">
              <a:rPr lang="en-US" smtClean="0"/>
              <a:t>9/25/2020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5142" y="6356349"/>
            <a:ext cx="2743200" cy="365125"/>
          </a:xfrm>
        </p:spPr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65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"/>
            <a:ext cx="11734801" cy="9143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55403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828799"/>
            <a:ext cx="5540377" cy="4360864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914400"/>
            <a:ext cx="55299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28799"/>
            <a:ext cx="5529942" cy="4360864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6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8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14826" cy="1055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4613" y="1"/>
            <a:ext cx="6547529" cy="5861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55914"/>
            <a:ext cx="4314826" cy="48130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14826" cy="9874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48943" y="1"/>
            <a:ext cx="6553199" cy="5861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87425"/>
            <a:ext cx="4314826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23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045029"/>
            <a:ext cx="11244943" cy="513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r>
              <a:rPr lang="ko-KR" altLang="en-US" dirty="0" smtClean="0"/>
              <a:t>글자체 테스트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199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8A5CF-960C-43F4-A9FF-1F4744ECDD9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8942" y="63611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0"/>
            <a:ext cx="457200" cy="903515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r>
              <a:rPr lang="ko-KR" altLang="en-US" dirty="0" smtClean="0"/>
              <a:t>클릭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3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monMonsori Black" panose="02000A03000000000000" pitchFamily="2" charset="-127"/>
          <a:ea typeface="TmonMonsori Black" panose="02000A03000000000000" pitchFamily="2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</p:spPr>
        <p:txBody>
          <a:bodyPr>
            <a:normAutofit/>
          </a:bodyPr>
          <a:lstStyle/>
          <a:p>
            <a:r>
              <a:rPr lang="en-US" altLang="en-US" sz="4400" dirty="0" smtClean="0">
                <a:solidFill>
                  <a:srgbClr val="FFC000"/>
                </a:solidFill>
              </a:rPr>
              <a:t> Lecture 4 </a:t>
            </a: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r>
              <a:rPr lang="en-US" altLang="en-US" sz="4400" dirty="0" smtClean="0"/>
              <a:t>Network Address Translation</a:t>
            </a:r>
            <a:endParaRPr lang="en-US" altLang="en-US" sz="4400" dirty="0"/>
          </a:p>
        </p:txBody>
      </p:sp>
      <p:sp>
        <p:nvSpPr>
          <p:cNvPr id="5" name="!!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64928" y="2642483"/>
            <a:ext cx="7481441" cy="507713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Network Address Translation</a:t>
            </a:r>
            <a:endParaRPr lang="en-US" alt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596" y="2294192"/>
            <a:ext cx="6720349" cy="4480233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2751520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62420" y="1"/>
            <a:ext cx="11729580" cy="926926"/>
          </a:xfrm>
        </p:spPr>
        <p:txBody>
          <a:bodyPr>
            <a:normAutofit/>
          </a:bodyPr>
          <a:lstStyle/>
          <a:p>
            <a:r>
              <a:rPr lang="en-US" sz="1600" dirty="0"/>
              <a:t>Configuring NAT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Configuring Dynamic NAT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419" y="1148545"/>
            <a:ext cx="11174259" cy="5152047"/>
          </a:xfrm>
        </p:spPr>
        <p:txBody>
          <a:bodyPr/>
          <a:lstStyle/>
          <a:p>
            <a:r>
              <a:rPr lang="en-US" dirty="0"/>
              <a:t>Dynamic NAT Operation</a:t>
            </a:r>
          </a:p>
          <a:p>
            <a:pPr lvl="1"/>
            <a:r>
              <a:rPr lang="en-US" dirty="0"/>
              <a:t>The pool of public IPv4 addresses (inside global address pool) is available to any device on the inside network on a first-come, first-served basis.</a:t>
            </a:r>
          </a:p>
          <a:p>
            <a:pPr lvl="1"/>
            <a:r>
              <a:rPr lang="en-US" dirty="0"/>
              <a:t>With dynamic NAT, a single inside address is translated to a single outside address.</a:t>
            </a:r>
          </a:p>
          <a:p>
            <a:pPr lvl="1"/>
            <a:r>
              <a:rPr lang="en-US" dirty="0"/>
              <a:t>The pool must be large enough to accommodate all inside devices.</a:t>
            </a:r>
          </a:p>
          <a:p>
            <a:pPr lvl="1"/>
            <a:r>
              <a:rPr lang="en-US" dirty="0"/>
              <a:t>A device is unable to communicate to any external networks if no addresses are available in the pool.</a:t>
            </a:r>
          </a:p>
        </p:txBody>
      </p:sp>
    </p:spTree>
    <p:extLst>
      <p:ext uri="{BB962C8B-B14F-4D97-AF65-F5344CB8AC3E}">
        <p14:creationId xmlns:p14="http://schemas.microsoft.com/office/powerpoint/2010/main" val="5445909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62418" y="1"/>
            <a:ext cx="11729581" cy="914400"/>
          </a:xfrm>
        </p:spPr>
        <p:txBody>
          <a:bodyPr>
            <a:normAutofit/>
          </a:bodyPr>
          <a:lstStyle/>
          <a:p>
            <a:r>
              <a:rPr lang="en-US" sz="1600" dirty="0"/>
              <a:t>Configuring NAT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Configuring Dynamic NAT (Cont.)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5780" y="1039660"/>
            <a:ext cx="11699310" cy="5432169"/>
          </a:xfrm>
        </p:spPr>
        <p:txBody>
          <a:bodyPr>
            <a:normAutofit/>
          </a:bodyPr>
          <a:lstStyle/>
          <a:p>
            <a:r>
              <a:rPr lang="en-US" dirty="0"/>
              <a:t>Configuring Dynamic NAT</a:t>
            </a:r>
          </a:p>
          <a:p>
            <a:pPr lvl="1"/>
            <a:r>
              <a:rPr lang="en-US" dirty="0"/>
              <a:t>Create the mapping between the inside local and outside local addresses</a:t>
            </a:r>
          </a:p>
          <a:p>
            <a:pPr lvl="2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pool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start-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end-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netmask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netmask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prefix-length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prefix-length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1"/>
            <a:r>
              <a:rPr lang="en-US" dirty="0"/>
              <a:t>Create a standard ACL to permit those addresses to be translated</a:t>
            </a:r>
          </a:p>
          <a:p>
            <a:pPr lvl="2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access-list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access-list-number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permit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source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source-wildcard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lvl="1"/>
            <a:r>
              <a:rPr lang="en-US" dirty="0"/>
              <a:t>Bind the ACL to the pool</a:t>
            </a:r>
          </a:p>
          <a:p>
            <a:pPr lvl="2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inside source list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access-list-number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pool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</a:p>
          <a:p>
            <a:pPr lvl="1"/>
            <a:r>
              <a:rPr lang="en-US" dirty="0"/>
              <a:t>Identify the inside and outside interfaces</a:t>
            </a:r>
          </a:p>
          <a:p>
            <a:pPr lvl="2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inside</a:t>
            </a:r>
          </a:p>
          <a:p>
            <a:pPr lvl="2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outside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921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37366" y="1"/>
            <a:ext cx="11754633" cy="914400"/>
          </a:xfrm>
        </p:spPr>
        <p:txBody>
          <a:bodyPr>
            <a:normAutofit/>
          </a:bodyPr>
          <a:lstStyle/>
          <a:p>
            <a:r>
              <a:rPr lang="en-US" sz="1600" dirty="0"/>
              <a:t>Configuring NAT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Configuring Dynamic NAT (Cont.)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3256" y="1064712"/>
            <a:ext cx="11724360" cy="5407117"/>
          </a:xfrm>
        </p:spPr>
        <p:txBody>
          <a:bodyPr>
            <a:normAutofit/>
          </a:bodyPr>
          <a:lstStyle/>
          <a:p>
            <a:r>
              <a:rPr lang="en-US" dirty="0"/>
              <a:t>Configuring Dynamic NAT</a:t>
            </a:r>
          </a:p>
          <a:p>
            <a:pPr lvl="1"/>
            <a:r>
              <a:rPr lang="en-US" dirty="0"/>
              <a:t>Create the mapping between the inside local and </a:t>
            </a:r>
            <a:r>
              <a:rPr lang="en-US" dirty="0" smtClean="0"/>
              <a:t>inside global </a:t>
            </a:r>
            <a:r>
              <a:rPr lang="en-US" dirty="0"/>
              <a:t>addresses</a:t>
            </a:r>
          </a:p>
          <a:p>
            <a:pPr lvl="2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pool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start-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end-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netmask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netmask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prefix-length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prefix-length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1"/>
            <a:r>
              <a:rPr lang="en-US" dirty="0"/>
              <a:t>Create a standard ACL to permit those addresses to be translated</a:t>
            </a:r>
          </a:p>
          <a:p>
            <a:pPr lvl="2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access-list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access-list-number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permit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source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source-wildcard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lvl="1"/>
            <a:r>
              <a:rPr lang="en-US" dirty="0"/>
              <a:t>Bind the ACL to the pool</a:t>
            </a:r>
          </a:p>
          <a:p>
            <a:pPr lvl="2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inside source list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access-list-number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pool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</a:p>
          <a:p>
            <a:pPr lvl="1"/>
            <a:r>
              <a:rPr lang="en-US" dirty="0"/>
              <a:t>Identify the inside and outside interfaces</a:t>
            </a:r>
          </a:p>
          <a:p>
            <a:pPr lvl="2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inside</a:t>
            </a:r>
          </a:p>
          <a:p>
            <a:pPr lvl="2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outside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778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 – Sample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50" y="1039660"/>
            <a:ext cx="11799517" cy="47728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access-list 1 permit 172.16.15.0 0.0.0.255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C00000"/>
                </a:solidFill>
              </a:rPr>
              <a:t>ip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nat</a:t>
            </a:r>
            <a:r>
              <a:rPr lang="en-US" sz="2400" dirty="0">
                <a:solidFill>
                  <a:srgbClr val="C00000"/>
                </a:solidFill>
              </a:rPr>
              <a:t> pool TEST 209.165.200.225 209.165.200.226 netmask 255.255.255.252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C00000"/>
                </a:solidFill>
              </a:rPr>
              <a:t>ip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nat</a:t>
            </a:r>
            <a:r>
              <a:rPr lang="en-US" sz="2400" dirty="0">
                <a:solidFill>
                  <a:srgbClr val="C00000"/>
                </a:solidFill>
              </a:rPr>
              <a:t> inside source list 1 pool TEST 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dirty="0" err="1" smtClean="0"/>
              <a:t>ip</a:t>
            </a:r>
            <a:r>
              <a:rPr lang="en-US" sz="2400" dirty="0" smtClean="0"/>
              <a:t> </a:t>
            </a:r>
            <a:r>
              <a:rPr lang="en-US" sz="2400" dirty="0" err="1"/>
              <a:t>nat</a:t>
            </a:r>
            <a:r>
              <a:rPr lang="en-US" sz="2400" dirty="0"/>
              <a:t> inside source static 172.16.15.18 209.165.200.227 </a:t>
            </a:r>
          </a:p>
          <a:p>
            <a:pPr marL="0" indent="0">
              <a:buNone/>
            </a:pPr>
            <a:r>
              <a:rPr lang="en-US" sz="2400" dirty="0" smtClean="0"/>
              <a:t>interface </a:t>
            </a:r>
            <a:r>
              <a:rPr lang="en-US" sz="2400" dirty="0"/>
              <a:t>s0/0/0</a:t>
            </a:r>
          </a:p>
          <a:p>
            <a:pPr marL="0" indent="0">
              <a:buNone/>
            </a:pPr>
            <a:r>
              <a:rPr lang="en-US" sz="2400" dirty="0" smtClean="0"/>
              <a:t>   </a:t>
            </a:r>
            <a:r>
              <a:rPr lang="en-US" sz="2400" dirty="0" err="1"/>
              <a:t>ip</a:t>
            </a:r>
            <a:r>
              <a:rPr lang="en-US" sz="2400" dirty="0"/>
              <a:t> </a:t>
            </a:r>
            <a:r>
              <a:rPr lang="en-US" sz="2400" dirty="0" err="1"/>
              <a:t>nat</a:t>
            </a:r>
            <a:r>
              <a:rPr lang="en-US" sz="2400" dirty="0"/>
              <a:t> inside</a:t>
            </a:r>
          </a:p>
          <a:p>
            <a:pPr marL="0" indent="0">
              <a:buNone/>
            </a:pPr>
            <a:r>
              <a:rPr lang="en-US" sz="2400" dirty="0"/>
              <a:t>interface s0/0/1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err="1" smtClean="0"/>
              <a:t>ip</a:t>
            </a:r>
            <a:r>
              <a:rPr lang="en-US" sz="2400" dirty="0" smtClean="0"/>
              <a:t> </a:t>
            </a:r>
            <a:r>
              <a:rPr lang="en-US" sz="2400" dirty="0" err="1"/>
              <a:t>nat</a:t>
            </a:r>
            <a:r>
              <a:rPr lang="en-US" sz="2400" dirty="0"/>
              <a:t> inside</a:t>
            </a:r>
          </a:p>
          <a:p>
            <a:pPr marL="0" indent="0">
              <a:buNone/>
            </a:pPr>
            <a:r>
              <a:rPr lang="en-US" sz="2400" dirty="0"/>
              <a:t>interface s0/1/0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err="1" smtClean="0"/>
              <a:t>ip</a:t>
            </a:r>
            <a:r>
              <a:rPr lang="en-US" sz="2400" dirty="0" smtClean="0"/>
              <a:t> </a:t>
            </a:r>
            <a:r>
              <a:rPr lang="en-US" sz="2400" dirty="0" err="1"/>
              <a:t>nat</a:t>
            </a:r>
            <a:r>
              <a:rPr lang="en-US" sz="2400" dirty="0"/>
              <a:t> outside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263" y="2855935"/>
            <a:ext cx="5927573" cy="409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6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600" dirty="0"/>
              <a:t>Configuring NAT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Configuring Dynamic NAT (Cont.)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52122"/>
            <a:ext cx="10013584" cy="22861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Analyzing Dynamic NAT</a:t>
            </a:r>
          </a:p>
          <a:p>
            <a:r>
              <a:rPr lang="en-US" dirty="0"/>
              <a:t>Verifying Dynamic NAT</a:t>
            </a:r>
          </a:p>
          <a:p>
            <a:pPr marL="2286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translations</a:t>
            </a:r>
          </a:p>
          <a:p>
            <a:pPr marL="2286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translations verbose</a:t>
            </a:r>
          </a:p>
          <a:p>
            <a:pPr marL="2286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clear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statistics</a:t>
            </a:r>
          </a:p>
          <a:p>
            <a:pPr marL="2286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clear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translations *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098" y="3686841"/>
            <a:ext cx="3517848" cy="28999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602" y="3686842"/>
            <a:ext cx="3424453" cy="280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523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38412" y="0"/>
            <a:ext cx="11753588" cy="914400"/>
          </a:xfrm>
        </p:spPr>
        <p:txBody>
          <a:bodyPr>
            <a:normAutofit fontScale="90000"/>
          </a:bodyPr>
          <a:lstStyle/>
          <a:p>
            <a:r>
              <a:rPr lang="en-US" sz="1600" dirty="0"/>
              <a:t>Configuring NAT</a:t>
            </a:r>
            <a:br>
              <a:rPr lang="en-US" sz="1600" dirty="0"/>
            </a:br>
            <a:r>
              <a:rPr lang="en-US" dirty="0"/>
              <a:t>Configuring Port Address Translations (PAT)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204" y="1039661"/>
            <a:ext cx="11599100" cy="4274684"/>
          </a:xfrm>
        </p:spPr>
        <p:txBody>
          <a:bodyPr>
            <a:normAutofit/>
          </a:bodyPr>
          <a:lstStyle/>
          <a:p>
            <a:r>
              <a:rPr lang="en-US" dirty="0"/>
              <a:t>Configuring PAT: </a:t>
            </a:r>
            <a:r>
              <a:rPr lang="en-US" dirty="0">
                <a:solidFill>
                  <a:srgbClr val="C00000"/>
                </a:solidFill>
              </a:rPr>
              <a:t>Address Pool</a:t>
            </a:r>
          </a:p>
          <a:p>
            <a:pPr lvl="1"/>
            <a:r>
              <a:rPr lang="en-US" dirty="0"/>
              <a:t>Create the mapping between the inside local and </a:t>
            </a:r>
            <a:r>
              <a:rPr lang="en-US" dirty="0" smtClean="0"/>
              <a:t>inside global </a:t>
            </a:r>
            <a:r>
              <a:rPr lang="en-US" dirty="0"/>
              <a:t>addresses</a:t>
            </a:r>
          </a:p>
          <a:p>
            <a:pPr lvl="2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pool name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start-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end-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netmask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netmask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prefix-length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prefix-length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1"/>
            <a:r>
              <a:rPr lang="en-US" dirty="0"/>
              <a:t>Create a standard ACL to permit those addresses to be translated</a:t>
            </a:r>
          </a:p>
          <a:p>
            <a:pPr lvl="2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access-list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access-list-number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permit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source</a:t>
            </a:r>
            <a:r>
              <a:rPr lang="en-US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source-wildcard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lvl="1"/>
            <a:r>
              <a:rPr lang="en-US" dirty="0"/>
              <a:t>Bind the ACL to the pool</a:t>
            </a:r>
          </a:p>
          <a:p>
            <a:pPr lvl="2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inside source list </a:t>
            </a:r>
            <a:r>
              <a:rPr lang="en-US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access-list-number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pool </a:t>
            </a:r>
            <a:r>
              <a:rPr lang="en-US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 </a:t>
            </a:r>
            <a:r>
              <a:rPr lang="en-US" b="1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overload</a:t>
            </a:r>
            <a:endParaRPr lang="en-US" b="1" i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Identify the inside and outside interfaces</a:t>
            </a:r>
          </a:p>
          <a:p>
            <a:pPr lvl="2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inside</a:t>
            </a:r>
          </a:p>
          <a:p>
            <a:pPr lvl="2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outside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739" y="4371584"/>
            <a:ext cx="6211477" cy="227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219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 – Sample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096" y="997754"/>
            <a:ext cx="11734800" cy="43884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access-list 1 permit 172.16.15.0 0.0.0.255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C00000"/>
                </a:solidFill>
              </a:rPr>
              <a:t>ip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nat</a:t>
            </a:r>
            <a:r>
              <a:rPr lang="en-US" sz="2400" dirty="0">
                <a:solidFill>
                  <a:srgbClr val="C00000"/>
                </a:solidFill>
              </a:rPr>
              <a:t> pool TEST 209.165.200.225 209.165.200.226 netmask 255.255.255.252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C00000"/>
                </a:solidFill>
              </a:rPr>
              <a:t>ip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nat</a:t>
            </a:r>
            <a:r>
              <a:rPr lang="en-US" sz="2400" dirty="0">
                <a:solidFill>
                  <a:srgbClr val="C00000"/>
                </a:solidFill>
              </a:rPr>
              <a:t> inside source list 1 pool TEST </a:t>
            </a:r>
            <a:r>
              <a:rPr lang="en-US" sz="2400" dirty="0" smtClean="0">
                <a:solidFill>
                  <a:srgbClr val="0000FF"/>
                </a:solidFill>
              </a:rPr>
              <a:t>overload</a:t>
            </a:r>
          </a:p>
          <a:p>
            <a:pPr marL="0" indent="0">
              <a:buNone/>
            </a:pPr>
            <a:r>
              <a:rPr lang="en-US" sz="2400" dirty="0"/>
              <a:t>[</a:t>
            </a:r>
            <a:r>
              <a:rPr lang="en-US" sz="2400" dirty="0" err="1" smtClean="0"/>
              <a:t>ip</a:t>
            </a:r>
            <a:r>
              <a:rPr lang="en-US" sz="2400" dirty="0" smtClean="0"/>
              <a:t> </a:t>
            </a:r>
            <a:r>
              <a:rPr lang="en-US" sz="2400" dirty="0" err="1" smtClean="0"/>
              <a:t>nat</a:t>
            </a:r>
            <a:r>
              <a:rPr lang="en-US" sz="2400" dirty="0" smtClean="0"/>
              <a:t> inside source list 1 s 0/1/0 overload]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ip</a:t>
            </a:r>
            <a:r>
              <a:rPr lang="en-US" sz="2400" dirty="0"/>
              <a:t> </a:t>
            </a:r>
            <a:r>
              <a:rPr lang="en-US" sz="2400" dirty="0" err="1"/>
              <a:t>nat</a:t>
            </a:r>
            <a:r>
              <a:rPr lang="en-US" sz="2400" dirty="0"/>
              <a:t> inside source static 172.16.15.18 209.165.200.227 </a:t>
            </a:r>
          </a:p>
          <a:p>
            <a:pPr marL="0" indent="0">
              <a:buNone/>
            </a:pPr>
            <a:r>
              <a:rPr lang="en-US" sz="2400" dirty="0" smtClean="0"/>
              <a:t>interface </a:t>
            </a:r>
            <a:r>
              <a:rPr lang="en-US" sz="2400" dirty="0"/>
              <a:t>s0/0/0</a:t>
            </a:r>
          </a:p>
          <a:p>
            <a:pPr marL="0" indent="0">
              <a:buNone/>
            </a:pPr>
            <a:r>
              <a:rPr lang="en-US" sz="2400" dirty="0" smtClean="0"/>
              <a:t>   </a:t>
            </a:r>
            <a:r>
              <a:rPr lang="en-US" sz="2400" dirty="0" err="1"/>
              <a:t>ip</a:t>
            </a:r>
            <a:r>
              <a:rPr lang="en-US" sz="2400" dirty="0"/>
              <a:t> </a:t>
            </a:r>
            <a:r>
              <a:rPr lang="en-US" sz="2400" dirty="0" err="1"/>
              <a:t>nat</a:t>
            </a:r>
            <a:r>
              <a:rPr lang="en-US" sz="2400" dirty="0"/>
              <a:t> inside</a:t>
            </a:r>
          </a:p>
          <a:p>
            <a:pPr marL="0" indent="0">
              <a:buNone/>
            </a:pPr>
            <a:r>
              <a:rPr lang="en-US" sz="2400" dirty="0"/>
              <a:t>interface s0/0/1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err="1" smtClean="0"/>
              <a:t>ip</a:t>
            </a:r>
            <a:r>
              <a:rPr lang="en-US" sz="2400" dirty="0" smtClean="0"/>
              <a:t> </a:t>
            </a:r>
            <a:r>
              <a:rPr lang="en-US" sz="2400" dirty="0" err="1"/>
              <a:t>nat</a:t>
            </a:r>
            <a:r>
              <a:rPr lang="en-US" sz="2400" dirty="0"/>
              <a:t> inside</a:t>
            </a:r>
          </a:p>
          <a:p>
            <a:pPr marL="0" indent="0">
              <a:buNone/>
            </a:pPr>
            <a:r>
              <a:rPr lang="en-US" sz="2400" dirty="0"/>
              <a:t>interface s0/1/0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err="1" smtClean="0"/>
              <a:t>ip</a:t>
            </a:r>
            <a:r>
              <a:rPr lang="en-US" sz="2400" dirty="0" smtClean="0"/>
              <a:t> </a:t>
            </a:r>
            <a:r>
              <a:rPr lang="en-US" sz="2400" dirty="0" err="1"/>
              <a:t>nat</a:t>
            </a:r>
            <a:r>
              <a:rPr lang="en-US" sz="2400" dirty="0"/>
              <a:t> outside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603" y="3206663"/>
            <a:ext cx="5529000" cy="382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8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35269" y="0"/>
            <a:ext cx="12288272" cy="901874"/>
          </a:xfrm>
        </p:spPr>
        <p:txBody>
          <a:bodyPr>
            <a:noAutofit/>
          </a:bodyPr>
          <a:lstStyle/>
          <a:p>
            <a:r>
              <a:rPr lang="en-US" sz="1400" dirty="0"/>
              <a:t>Configuring NAT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3600" dirty="0"/>
              <a:t>Configuring Port Address </a:t>
            </a:r>
            <a:r>
              <a:rPr lang="en-US" sz="3600" dirty="0" smtClean="0"/>
              <a:t>Translations(PAT)(</a:t>
            </a:r>
            <a:r>
              <a:rPr lang="en-US" sz="3600" dirty="0"/>
              <a:t>Cont.)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4642" y="1067233"/>
            <a:ext cx="11947358" cy="3582476"/>
          </a:xfrm>
        </p:spPr>
        <p:txBody>
          <a:bodyPr>
            <a:normAutofit/>
          </a:bodyPr>
          <a:lstStyle/>
          <a:p>
            <a:r>
              <a:rPr lang="en-US" sz="2400" dirty="0"/>
              <a:t>Configuring PAT: </a:t>
            </a:r>
            <a:r>
              <a:rPr lang="en-US" sz="2400" dirty="0">
                <a:solidFill>
                  <a:srgbClr val="C00000"/>
                </a:solidFill>
              </a:rPr>
              <a:t>Single Address</a:t>
            </a:r>
          </a:p>
          <a:p>
            <a:pPr lvl="1"/>
            <a:r>
              <a:rPr lang="en-US" sz="2000" dirty="0"/>
              <a:t>Define a standard ACL to permit those addresses to be translated</a:t>
            </a:r>
          </a:p>
          <a:p>
            <a:pPr lvl="2"/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access-list 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access-list-number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permit 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source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source-wildcard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lvl="1"/>
            <a:r>
              <a:rPr lang="en-US" sz="2000" dirty="0"/>
              <a:t>Establish dynamic source translation, specify the ACL, exit interface, and overload option</a:t>
            </a:r>
          </a:p>
          <a:p>
            <a:pPr lvl="2"/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inside source list 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access-list-number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interface type 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18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overload</a:t>
            </a:r>
          </a:p>
          <a:p>
            <a:pPr lvl="1"/>
            <a:r>
              <a:rPr lang="en-US" sz="2000" dirty="0"/>
              <a:t>Identify the inside and outside interfaces</a:t>
            </a:r>
          </a:p>
          <a:p>
            <a:pPr lvl="2"/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inside</a:t>
            </a:r>
          </a:p>
          <a:p>
            <a:pPr lvl="2"/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outside</a:t>
            </a:r>
            <a:endParaRPr lang="en-US" sz="1800" dirty="0"/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843" y="3501483"/>
            <a:ext cx="8314056" cy="278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41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 – Sample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958" y="1055948"/>
            <a:ext cx="1168738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access-list 1 permit 172.16.15.0 0.0.0.255</a:t>
            </a:r>
          </a:p>
          <a:p>
            <a:pPr marL="0" indent="0">
              <a:buNone/>
            </a:pPr>
            <a:r>
              <a:rPr lang="en-US" sz="2400" dirty="0" err="1" smtClean="0"/>
              <a:t>ip</a:t>
            </a:r>
            <a:r>
              <a:rPr lang="en-US" sz="2400" dirty="0" smtClean="0"/>
              <a:t> </a:t>
            </a:r>
            <a:r>
              <a:rPr lang="en-US" sz="2400" dirty="0" err="1"/>
              <a:t>nat</a:t>
            </a:r>
            <a:r>
              <a:rPr lang="en-US" sz="2400" dirty="0"/>
              <a:t> pool TEST 209.165.200.225 209.165.200.226 netmask 255.255.255.252</a:t>
            </a:r>
          </a:p>
          <a:p>
            <a:pPr marL="0" indent="0">
              <a:buNone/>
            </a:pPr>
            <a:r>
              <a:rPr lang="en-US" sz="2400" dirty="0" err="1"/>
              <a:t>ip</a:t>
            </a:r>
            <a:r>
              <a:rPr lang="en-US" sz="2400" dirty="0"/>
              <a:t> </a:t>
            </a:r>
            <a:r>
              <a:rPr lang="en-US" sz="2400" dirty="0" err="1"/>
              <a:t>nat</a:t>
            </a:r>
            <a:r>
              <a:rPr lang="en-US" sz="2400" dirty="0"/>
              <a:t> inside source list 1 pool TEST </a:t>
            </a:r>
            <a:r>
              <a:rPr lang="en-US" sz="2400" dirty="0" smtClean="0"/>
              <a:t>overload</a:t>
            </a:r>
          </a:p>
          <a:p>
            <a:pPr marL="0" indent="0">
              <a:buNone/>
            </a:pPr>
            <a:r>
              <a:rPr lang="en-US" sz="2400" dirty="0"/>
              <a:t>[</a:t>
            </a:r>
            <a:r>
              <a:rPr lang="en-US" sz="2400" dirty="0" err="1" smtClean="0">
                <a:solidFill>
                  <a:srgbClr val="C00000"/>
                </a:solidFill>
              </a:rPr>
              <a:t>ip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nat</a:t>
            </a:r>
            <a:r>
              <a:rPr lang="en-US" sz="2400" dirty="0" smtClean="0">
                <a:solidFill>
                  <a:srgbClr val="C00000"/>
                </a:solidFill>
              </a:rPr>
              <a:t> inside source list 1 s 0/1/0 overload</a:t>
            </a:r>
            <a:r>
              <a:rPr lang="en-US" sz="2400" dirty="0" smtClean="0"/>
              <a:t>]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ip</a:t>
            </a:r>
            <a:r>
              <a:rPr lang="en-US" sz="2400" dirty="0"/>
              <a:t> </a:t>
            </a:r>
            <a:r>
              <a:rPr lang="en-US" sz="2400" dirty="0" err="1"/>
              <a:t>nat</a:t>
            </a:r>
            <a:r>
              <a:rPr lang="en-US" sz="2400" dirty="0"/>
              <a:t> inside source static 172.16.15.18 209.165.200.227 </a:t>
            </a:r>
          </a:p>
          <a:p>
            <a:pPr marL="0" indent="0">
              <a:buNone/>
            </a:pPr>
            <a:r>
              <a:rPr lang="en-US" sz="2400" dirty="0" smtClean="0"/>
              <a:t>interface </a:t>
            </a:r>
            <a:r>
              <a:rPr lang="en-US" sz="2400" dirty="0"/>
              <a:t>s0/0/0</a:t>
            </a:r>
          </a:p>
          <a:p>
            <a:pPr marL="0" indent="0">
              <a:buNone/>
            </a:pPr>
            <a:r>
              <a:rPr lang="en-US" sz="2400" dirty="0" smtClean="0"/>
              <a:t>   </a:t>
            </a:r>
            <a:r>
              <a:rPr lang="en-US" sz="2400" dirty="0" err="1"/>
              <a:t>ip</a:t>
            </a:r>
            <a:r>
              <a:rPr lang="en-US" sz="2400" dirty="0"/>
              <a:t> </a:t>
            </a:r>
            <a:r>
              <a:rPr lang="en-US" sz="2400" dirty="0" err="1"/>
              <a:t>nat</a:t>
            </a:r>
            <a:r>
              <a:rPr lang="en-US" sz="2400" dirty="0"/>
              <a:t> inside</a:t>
            </a:r>
          </a:p>
          <a:p>
            <a:pPr marL="0" indent="0">
              <a:buNone/>
            </a:pPr>
            <a:r>
              <a:rPr lang="en-US" sz="2400" dirty="0"/>
              <a:t>interface s0/0/1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err="1" smtClean="0"/>
              <a:t>ip</a:t>
            </a:r>
            <a:r>
              <a:rPr lang="en-US" sz="2400" dirty="0" smtClean="0"/>
              <a:t> </a:t>
            </a:r>
            <a:r>
              <a:rPr lang="en-US" sz="2400" dirty="0" err="1"/>
              <a:t>nat</a:t>
            </a:r>
            <a:r>
              <a:rPr lang="en-US" sz="2400" dirty="0"/>
              <a:t> inside</a:t>
            </a:r>
          </a:p>
          <a:p>
            <a:pPr marL="0" indent="0">
              <a:buNone/>
            </a:pPr>
            <a:r>
              <a:rPr lang="en-US" sz="2400" dirty="0"/>
              <a:t>interface s0/1/0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err="1" smtClean="0"/>
              <a:t>ip</a:t>
            </a:r>
            <a:r>
              <a:rPr lang="en-US" sz="2400" dirty="0" smtClean="0"/>
              <a:t> </a:t>
            </a:r>
            <a:r>
              <a:rPr lang="en-US" sz="2400" dirty="0" err="1"/>
              <a:t>nat</a:t>
            </a:r>
            <a:r>
              <a:rPr lang="en-US" sz="2400" dirty="0"/>
              <a:t> outside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993" y="3298523"/>
            <a:ext cx="5449007" cy="376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379142" y="-11152"/>
            <a:ext cx="11987560" cy="924853"/>
          </a:xfrm>
        </p:spPr>
        <p:txBody>
          <a:bodyPr>
            <a:normAutofit fontScale="90000"/>
          </a:bodyPr>
          <a:lstStyle/>
          <a:p>
            <a:r>
              <a:rPr lang="en-US" sz="1400" dirty="0"/>
              <a:t>Configuring NAT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4000" dirty="0"/>
              <a:t>Configuring Port Address </a:t>
            </a:r>
            <a:r>
              <a:rPr lang="en-US" sz="4000" dirty="0" smtClean="0"/>
              <a:t>Translations(PAT)(</a:t>
            </a:r>
            <a:r>
              <a:rPr lang="en-US" sz="4000" dirty="0"/>
              <a:t>Cont.)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0654" y="1031871"/>
            <a:ext cx="10091643" cy="189257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Analyzing PAT</a:t>
            </a:r>
          </a:p>
          <a:p>
            <a:r>
              <a:rPr lang="en-US" dirty="0"/>
              <a:t>Verifying PAT</a:t>
            </a:r>
          </a:p>
          <a:p>
            <a:pPr marL="2286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translations</a:t>
            </a:r>
          </a:p>
          <a:p>
            <a:pPr marL="2286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statistics</a:t>
            </a:r>
          </a:p>
          <a:p>
            <a:pPr marL="2286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slear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statistics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420" y="2924443"/>
            <a:ext cx="4811149" cy="38108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043" y="2924443"/>
            <a:ext cx="4819904" cy="381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523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Network Address Translation (NAT)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9312"/>
            <a:ext cx="11184339" cy="51720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Class A, B, and C addresses have been set aside for use within private internets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Packets with private (</a:t>
            </a:r>
            <a:r>
              <a:rPr lang="ja-JP" altLang="en-US" sz="2200" dirty="0"/>
              <a:t>“</a:t>
            </a:r>
            <a:r>
              <a:rPr lang="en-US" altLang="ja-JP" sz="2200" dirty="0"/>
              <a:t>unregistered</a:t>
            </a:r>
            <a:r>
              <a:rPr lang="ja-JP" altLang="en-US" sz="2200" dirty="0"/>
              <a:t>”</a:t>
            </a:r>
            <a:r>
              <a:rPr lang="en-US" altLang="ja-JP" sz="2200" dirty="0"/>
              <a:t>) addresses are discarded by routers in the global Internet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NAT (RFC 1631):  method for mapping packets from hosts in private internets into packets that can traverse the Internet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A device (computer, router, firewall) acts as an agent between a private network and a public network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A number of hosts can share a limited number of registered IP addresses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100" dirty="0"/>
              <a:t>Static/Dynamic NAT:  map unregistered addresses to registered addresses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100" dirty="0"/>
              <a:t>Overloading:  maps multiple unregistered addresses into a single registered address (e.g. Home LAN)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52131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1800" dirty="0"/>
              <a:t>Configuring NAT</a:t>
            </a:r>
            <a:br>
              <a:rPr lang="en-US" sz="1800" dirty="0"/>
            </a:br>
            <a:r>
              <a:rPr lang="en-US" dirty="0"/>
              <a:t>Port Forwarding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14761"/>
            <a:ext cx="11418849" cy="3730859"/>
          </a:xfrm>
        </p:spPr>
        <p:txBody>
          <a:bodyPr>
            <a:noAutofit/>
          </a:bodyPr>
          <a:lstStyle/>
          <a:p>
            <a:r>
              <a:rPr lang="en-US" sz="2400" dirty="0"/>
              <a:t>Port Forwarding</a:t>
            </a:r>
          </a:p>
          <a:p>
            <a:pPr lvl="1"/>
            <a:r>
              <a:rPr lang="en-US" sz="1800" dirty="0"/>
              <a:t>Port forwarding is the act of forwarding a network port from one network node to another.</a:t>
            </a:r>
          </a:p>
          <a:p>
            <a:pPr lvl="1"/>
            <a:r>
              <a:rPr lang="en-US" sz="1800" dirty="0"/>
              <a:t>A packet sent to the public IP address and port of a router can be forwarded to a private IP address and port in inside network.</a:t>
            </a:r>
          </a:p>
          <a:p>
            <a:pPr lvl="1"/>
            <a:r>
              <a:rPr lang="en-US" sz="1800" dirty="0"/>
              <a:t>Port forwarding is helpful in situations where servers have private addresses, not reachable from the outside networks.</a:t>
            </a:r>
            <a:endParaRPr lang="en-US" dirty="0"/>
          </a:p>
          <a:p>
            <a:r>
              <a:rPr lang="en-US" sz="2400" dirty="0"/>
              <a:t>Wireless Router Example</a:t>
            </a:r>
          </a:p>
          <a:p>
            <a:r>
              <a:rPr lang="en-US" sz="2400" dirty="0"/>
              <a:t>Configuring Port Forwarding with IOS</a:t>
            </a:r>
          </a:p>
          <a:p>
            <a:pPr marL="228600" lvl="1" indent="0">
              <a:buNone/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inside source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static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udp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local-</a:t>
            </a:r>
            <a:r>
              <a:rPr lang="en-US" sz="18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 local-port global-</a:t>
            </a:r>
            <a:r>
              <a:rPr lang="en-US" sz="18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 global-port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extendable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267" y="4498663"/>
            <a:ext cx="5216977" cy="19079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21" y="4549699"/>
            <a:ext cx="5343261" cy="190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024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1800" dirty="0"/>
              <a:t>Configuring NAT</a:t>
            </a:r>
            <a:br>
              <a:rPr lang="en-US" sz="1800" dirty="0"/>
            </a:br>
            <a:r>
              <a:rPr lang="en-US" dirty="0"/>
              <a:t>Configuring NAT and IPv6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4536" y="1048215"/>
            <a:ext cx="11641873" cy="3778429"/>
          </a:xfrm>
        </p:spPr>
        <p:txBody>
          <a:bodyPr>
            <a:noAutofit/>
          </a:bodyPr>
          <a:lstStyle/>
          <a:p>
            <a:r>
              <a:rPr lang="en-US" sz="2400" dirty="0"/>
              <a:t>NAT for IPv6?</a:t>
            </a:r>
            <a:endParaRPr lang="en-US" sz="1800" dirty="0"/>
          </a:p>
          <a:p>
            <a:pPr lvl="1"/>
            <a:r>
              <a:rPr lang="en-US" sz="1800" dirty="0"/>
              <a:t>IPv6 with a 128-bit address provides 340 undecillion addresses.</a:t>
            </a:r>
          </a:p>
          <a:p>
            <a:pPr lvl="1"/>
            <a:r>
              <a:rPr lang="en-US" sz="1800" dirty="0"/>
              <a:t>Address space is not an issue for IPv6.</a:t>
            </a:r>
          </a:p>
          <a:p>
            <a:pPr lvl="1"/>
            <a:r>
              <a:rPr lang="en-US" sz="1800" dirty="0"/>
              <a:t>IPv6 makes IPv4 public-private NAT unnecessary by design; however, IPv6 does implement a form of private addresses, and it is implemented differently than they are for IPv4.</a:t>
            </a:r>
            <a:endParaRPr lang="en-US" dirty="0"/>
          </a:p>
          <a:p>
            <a:r>
              <a:rPr lang="en-US" sz="2400" dirty="0"/>
              <a:t>IPv6 Unique Local Address</a:t>
            </a:r>
          </a:p>
          <a:p>
            <a:pPr lvl="1"/>
            <a:r>
              <a:rPr lang="en-US" sz="1800" dirty="0"/>
              <a:t>IPv6 unique local addresses (ULAs) are designed to allow IPv6 communications within a local site.</a:t>
            </a:r>
          </a:p>
          <a:p>
            <a:pPr lvl="1"/>
            <a:r>
              <a:rPr lang="en-US" sz="1800" dirty="0"/>
              <a:t>ULAs are not meant to provide additional IPv6 address space.</a:t>
            </a:r>
          </a:p>
          <a:p>
            <a:pPr lvl="1"/>
            <a:r>
              <a:rPr lang="en-US" sz="1800" dirty="0"/>
              <a:t>ULAs have the prefix FC00::/7, which results in a first </a:t>
            </a:r>
            <a:r>
              <a:rPr lang="en-US" sz="1800" dirty="0" err="1"/>
              <a:t>hextet</a:t>
            </a:r>
            <a:r>
              <a:rPr lang="en-US" sz="1800" dirty="0"/>
              <a:t> range of FC00 to FDFF.</a:t>
            </a:r>
          </a:p>
          <a:p>
            <a:pPr lvl="1"/>
            <a:r>
              <a:rPr lang="en-US" sz="1800" dirty="0"/>
              <a:t>ULAs are also known as local IPv6 addresses (not to be confused with IPv6 link-local addresses).</a:t>
            </a:r>
            <a:endParaRPr lang="en-US" dirty="0"/>
          </a:p>
          <a:p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991" y="4348975"/>
            <a:ext cx="5639272" cy="234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95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1800" dirty="0"/>
              <a:t>Configuring NAT</a:t>
            </a:r>
            <a:br>
              <a:rPr lang="en-US" sz="1800" dirty="0"/>
            </a:br>
            <a:r>
              <a:rPr lang="en-US" dirty="0"/>
              <a:t>Configuring NAT and IPv6 (Cont.)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4172"/>
            <a:ext cx="11429999" cy="2471307"/>
          </a:xfrm>
        </p:spPr>
        <p:txBody>
          <a:bodyPr>
            <a:normAutofit fontScale="85000" lnSpcReduction="10000"/>
          </a:bodyPr>
          <a:lstStyle/>
          <a:p>
            <a:r>
              <a:rPr lang="en-US" sz="3300" dirty="0"/>
              <a:t>NAT for IPv6</a:t>
            </a:r>
            <a:endParaRPr lang="en-US" dirty="0"/>
          </a:p>
          <a:p>
            <a:pPr lvl="1"/>
            <a:r>
              <a:rPr lang="en-US" dirty="0"/>
              <a:t>IPv6 also uses NAT, but in a much different context.</a:t>
            </a:r>
          </a:p>
          <a:p>
            <a:pPr lvl="1"/>
            <a:r>
              <a:rPr lang="en-US" dirty="0"/>
              <a:t>In IPv6, NAT is used to provide transparent communication between IPv6 and IPv4.</a:t>
            </a:r>
          </a:p>
          <a:p>
            <a:pPr lvl="1"/>
            <a:r>
              <a:rPr lang="en-US" dirty="0"/>
              <a:t>NAT64 is not intended to be a permanent solution; it is meant to be a transition mechanism.</a:t>
            </a:r>
          </a:p>
          <a:p>
            <a:pPr lvl="1"/>
            <a:r>
              <a:rPr lang="en-US" dirty="0"/>
              <a:t>Network Address Translation-Protocol Translation (NAT-PT) was another NAT-based transition mechanism for IPv6, but is now deprecated by IETF.</a:t>
            </a:r>
          </a:p>
          <a:p>
            <a:pPr lvl="1"/>
            <a:r>
              <a:rPr lang="en-US" dirty="0"/>
              <a:t>NAT64 is now recommended.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598" y="3144644"/>
            <a:ext cx="5589712" cy="344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93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600" dirty="0"/>
              <a:t>Troubleshooting NAT</a:t>
            </a:r>
            <a:br>
              <a:rPr lang="en-US" sz="1600" dirty="0"/>
            </a:br>
            <a:r>
              <a:rPr lang="en-US" dirty="0"/>
              <a:t>Troubleshooting NAT Configurations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232592"/>
            <a:ext cx="10032826" cy="258705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Troubleshooting NAT: show commands</a:t>
            </a:r>
          </a:p>
          <a:p>
            <a:pPr marL="2286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clear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statistics</a:t>
            </a:r>
          </a:p>
          <a:p>
            <a:pPr marL="2286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clear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translations *</a:t>
            </a:r>
          </a:p>
          <a:p>
            <a:pPr marL="2286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statistics</a:t>
            </a:r>
          </a:p>
          <a:p>
            <a:pPr marL="2286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translations</a:t>
            </a:r>
          </a:p>
          <a:p>
            <a:r>
              <a:rPr lang="en-US" dirty="0"/>
              <a:t>Troubleshooting NAT: debug commands</a:t>
            </a:r>
          </a:p>
          <a:p>
            <a:pPr marL="2286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debug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638" y="3438680"/>
            <a:ext cx="5090649" cy="329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751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NAT Operation (Overloading)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0563" y="4854576"/>
            <a:ext cx="8229600" cy="174307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100" dirty="0"/>
              <a:t>Hosts inside private networks generate packets with private IP address &amp; TCP/UDP port #s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/>
              <a:t>NAT maps each private IP address &amp; port # into shared global IP address &amp; available port #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/>
              <a:t>Translation table allows packets to be routed unambiguously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194301" y="2921001"/>
            <a:ext cx="1489075" cy="83502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NAT Device</a:t>
            </a:r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1939926" y="1808164"/>
            <a:ext cx="2816225" cy="2720975"/>
          </a:xfrm>
          <a:prstGeom prst="cloudCallout">
            <a:avLst>
              <a:gd name="adj1" fmla="val -26778"/>
              <a:gd name="adj2" fmla="val 41014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 flipH="1" flipV="1">
            <a:off x="7183439" y="1795464"/>
            <a:ext cx="2816225" cy="2720975"/>
          </a:xfrm>
          <a:prstGeom prst="cloudCallout">
            <a:avLst>
              <a:gd name="adj1" fmla="val -41486"/>
              <a:gd name="adj2" fmla="val 3103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216150" y="2741614"/>
            <a:ext cx="197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Private Network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7694613" y="3003551"/>
            <a:ext cx="187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Public Network</a:t>
            </a:r>
          </a:p>
        </p:txBody>
      </p:sp>
      <p:graphicFrame>
        <p:nvGraphicFramePr>
          <p:cNvPr id="50185" name="Object 9"/>
          <p:cNvGraphicFramePr>
            <a:graphicFrameLocks noChangeAspect="1"/>
          </p:cNvGraphicFramePr>
          <p:nvPr/>
        </p:nvGraphicFramePr>
        <p:xfrm>
          <a:off x="1930401" y="3562350"/>
          <a:ext cx="11271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Clip" r:id="rId3" imgW="704905" imgH="714286" progId="MS_ClipArt_Gallery.2">
                  <p:embed/>
                </p:oleObj>
              </mc:Choice>
              <mc:Fallback>
                <p:oleObj name="Clip" r:id="rId3" imgW="704905" imgH="714286" progId="MS_ClipArt_Gallery.2">
                  <p:embed/>
                  <p:pic>
                    <p:nvPicPr>
                      <p:cNvPr id="501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1" y="3562350"/>
                        <a:ext cx="11271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6" name="Object 10"/>
          <p:cNvGraphicFramePr>
            <a:graphicFrameLocks noChangeAspect="1"/>
          </p:cNvGraphicFramePr>
          <p:nvPr/>
        </p:nvGraphicFramePr>
        <p:xfrm>
          <a:off x="9486900" y="1835150"/>
          <a:ext cx="5334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Clip" r:id="rId5" imgW="2044666" imgH="2857197" progId="MS_ClipArt_Gallery.2">
                  <p:embed/>
                </p:oleObj>
              </mc:Choice>
              <mc:Fallback>
                <p:oleObj name="Clip" r:id="rId5" imgW="2044666" imgH="2857197" progId="MS_ClipArt_Gallery.2">
                  <p:embed/>
                  <p:pic>
                    <p:nvPicPr>
                      <p:cNvPr id="501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6900" y="1835150"/>
                        <a:ext cx="533400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7" name="Freeform 11"/>
          <p:cNvSpPr>
            <a:spLocks/>
          </p:cNvSpPr>
          <p:nvPr/>
        </p:nvSpPr>
        <p:spPr bwMode="auto">
          <a:xfrm>
            <a:off x="3144839" y="3442772"/>
            <a:ext cx="184731" cy="369332"/>
          </a:xfrm>
          <a:custGeom>
            <a:avLst/>
            <a:gdLst>
              <a:gd name="T0" fmla="*/ 0 w 1133"/>
              <a:gd name="T1" fmla="*/ 2147483646 h 432"/>
              <a:gd name="T2" fmla="*/ 2147483646 w 1133"/>
              <a:gd name="T3" fmla="*/ 2147483646 h 432"/>
              <a:gd name="T4" fmla="*/ 2147483646 w 1133"/>
              <a:gd name="T5" fmla="*/ 0 h 432"/>
              <a:gd name="T6" fmla="*/ 0 60000 65536"/>
              <a:gd name="T7" fmla="*/ 0 60000 65536"/>
              <a:gd name="T8" fmla="*/ 0 60000 65536"/>
              <a:gd name="T9" fmla="*/ 0 w 1133"/>
              <a:gd name="T10" fmla="*/ 0 h 432"/>
              <a:gd name="T11" fmla="*/ 1133 w 1133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3" h="432">
                <a:moveTo>
                  <a:pt x="0" y="432"/>
                </a:moveTo>
                <a:cubicBezTo>
                  <a:pt x="62" y="301"/>
                  <a:pt x="125" y="170"/>
                  <a:pt x="314" y="98"/>
                </a:cubicBezTo>
                <a:cubicBezTo>
                  <a:pt x="503" y="26"/>
                  <a:pt x="818" y="13"/>
                  <a:pt x="1133" y="0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2846389" y="3195639"/>
            <a:ext cx="1919287" cy="3968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192.168.0.</a:t>
            </a:r>
            <a:r>
              <a:rPr lang="en-US" altLang="en-US" sz="2000" dirty="0">
                <a:solidFill>
                  <a:srgbClr val="FFC000"/>
                </a:solidFill>
              </a:rPr>
              <a:t>13</a:t>
            </a:r>
            <a:r>
              <a:rPr lang="en-US" altLang="en-US" sz="2000" dirty="0">
                <a:solidFill>
                  <a:schemeClr val="bg1"/>
                </a:solidFill>
              </a:rPr>
              <a:t>;w</a:t>
            </a:r>
          </a:p>
        </p:txBody>
      </p:sp>
      <p:pic>
        <p:nvPicPr>
          <p:cNvPr id="50189" name="Picture 13" descr="BD07164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9" y="1884364"/>
            <a:ext cx="1030287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0" name="Freeform 14"/>
          <p:cNvSpPr>
            <a:spLocks/>
          </p:cNvSpPr>
          <p:nvPr/>
        </p:nvSpPr>
        <p:spPr bwMode="auto">
          <a:xfrm>
            <a:off x="3009901" y="2488684"/>
            <a:ext cx="184731" cy="369332"/>
          </a:xfrm>
          <a:custGeom>
            <a:avLst/>
            <a:gdLst>
              <a:gd name="T0" fmla="*/ 0 w 1198"/>
              <a:gd name="T1" fmla="*/ 2147483646 h 428"/>
              <a:gd name="T2" fmla="*/ 2147483646 w 1198"/>
              <a:gd name="T3" fmla="*/ 2147483646 h 428"/>
              <a:gd name="T4" fmla="*/ 2147483646 w 1198"/>
              <a:gd name="T5" fmla="*/ 2147483646 h 428"/>
              <a:gd name="T6" fmla="*/ 0 60000 65536"/>
              <a:gd name="T7" fmla="*/ 0 60000 65536"/>
              <a:gd name="T8" fmla="*/ 0 60000 65536"/>
              <a:gd name="T9" fmla="*/ 0 w 1198"/>
              <a:gd name="T10" fmla="*/ 0 h 428"/>
              <a:gd name="T11" fmla="*/ 1198 w 1198"/>
              <a:gd name="T12" fmla="*/ 428 h 4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8" h="428">
                <a:moveTo>
                  <a:pt x="0" y="101"/>
                </a:moveTo>
                <a:cubicBezTo>
                  <a:pt x="152" y="50"/>
                  <a:pt x="304" y="0"/>
                  <a:pt x="504" y="55"/>
                </a:cubicBezTo>
                <a:cubicBezTo>
                  <a:pt x="704" y="110"/>
                  <a:pt x="951" y="269"/>
                  <a:pt x="1198" y="428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3173414" y="2259014"/>
            <a:ext cx="186213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192.168.0.</a:t>
            </a:r>
            <a:r>
              <a:rPr lang="en-US" altLang="en-US" sz="2000" dirty="0">
                <a:solidFill>
                  <a:srgbClr val="FF0000"/>
                </a:solidFill>
              </a:rPr>
              <a:t>10</a:t>
            </a:r>
            <a:r>
              <a:rPr lang="en-US" altLang="en-US" sz="2000" dirty="0"/>
              <a:t>;x</a:t>
            </a:r>
          </a:p>
        </p:txBody>
      </p:sp>
      <p:pic>
        <p:nvPicPr>
          <p:cNvPr id="50192" name="Picture 16" descr="BS01132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164" y="3424238"/>
            <a:ext cx="89693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3" name="AutoShape 17"/>
          <p:cNvSpPr>
            <a:spLocks noChangeArrowheads="1"/>
          </p:cNvSpPr>
          <p:nvPr/>
        </p:nvSpPr>
        <p:spPr bwMode="auto">
          <a:xfrm>
            <a:off x="4906964" y="1136651"/>
            <a:ext cx="3648075" cy="1185863"/>
          </a:xfrm>
          <a:prstGeom prst="wedgeRectCallout">
            <a:avLst>
              <a:gd name="adj1" fmla="val -31505"/>
              <a:gd name="adj2" fmla="val 95917"/>
            </a:avLst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/>
              <a:t>Address Translation Table:  192.168.0.10; x   128.100.10.15; y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/>
              <a:t>192.168.0.13; w   128.100.10.15; z</a:t>
            </a:r>
          </a:p>
        </p:txBody>
      </p:sp>
      <p:sp>
        <p:nvSpPr>
          <p:cNvPr id="50194" name="Freeform 18"/>
          <p:cNvSpPr>
            <a:spLocks/>
          </p:cNvSpPr>
          <p:nvPr/>
        </p:nvSpPr>
        <p:spPr bwMode="auto">
          <a:xfrm>
            <a:off x="6715126" y="2568059"/>
            <a:ext cx="2625725" cy="369332"/>
          </a:xfrm>
          <a:custGeom>
            <a:avLst/>
            <a:gdLst>
              <a:gd name="T0" fmla="*/ 0 w 1654"/>
              <a:gd name="T1" fmla="*/ 2147483646 h 496"/>
              <a:gd name="T2" fmla="*/ 2147483646 w 1654"/>
              <a:gd name="T3" fmla="*/ 2147483646 h 496"/>
              <a:gd name="T4" fmla="*/ 2147483646 w 1654"/>
              <a:gd name="T5" fmla="*/ 0 h 496"/>
              <a:gd name="T6" fmla="*/ 0 60000 65536"/>
              <a:gd name="T7" fmla="*/ 0 60000 65536"/>
              <a:gd name="T8" fmla="*/ 0 60000 65536"/>
              <a:gd name="T9" fmla="*/ 0 w 1654"/>
              <a:gd name="T10" fmla="*/ 0 h 496"/>
              <a:gd name="T11" fmla="*/ 1654 w 1654"/>
              <a:gd name="T12" fmla="*/ 496 h 4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54" h="496">
                <a:moveTo>
                  <a:pt x="0" y="496"/>
                </a:moveTo>
                <a:cubicBezTo>
                  <a:pt x="114" y="472"/>
                  <a:pt x="406" y="428"/>
                  <a:pt x="682" y="345"/>
                </a:cubicBezTo>
                <a:cubicBezTo>
                  <a:pt x="958" y="262"/>
                  <a:pt x="1308" y="147"/>
                  <a:pt x="1654" y="0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6811964" y="2528889"/>
            <a:ext cx="200342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128.100.10.</a:t>
            </a:r>
            <a:r>
              <a:rPr lang="en-US" altLang="en-US" sz="2000" dirty="0">
                <a:solidFill>
                  <a:srgbClr val="FF0000"/>
                </a:solidFill>
              </a:rPr>
              <a:t>15;y</a:t>
            </a:r>
          </a:p>
        </p:txBody>
      </p:sp>
      <p:sp>
        <p:nvSpPr>
          <p:cNvPr id="50196" name="Freeform 20"/>
          <p:cNvSpPr>
            <a:spLocks/>
          </p:cNvSpPr>
          <p:nvPr/>
        </p:nvSpPr>
        <p:spPr bwMode="auto">
          <a:xfrm flipV="1">
            <a:off x="6750051" y="3551516"/>
            <a:ext cx="2524125" cy="369332"/>
          </a:xfrm>
          <a:custGeom>
            <a:avLst/>
            <a:gdLst>
              <a:gd name="T0" fmla="*/ 0 w 1133"/>
              <a:gd name="T1" fmla="*/ 2147483646 h 432"/>
              <a:gd name="T2" fmla="*/ 2147483646 w 1133"/>
              <a:gd name="T3" fmla="*/ 2147483646 h 432"/>
              <a:gd name="T4" fmla="*/ 2147483646 w 1133"/>
              <a:gd name="T5" fmla="*/ 0 h 432"/>
              <a:gd name="T6" fmla="*/ 0 60000 65536"/>
              <a:gd name="T7" fmla="*/ 0 60000 65536"/>
              <a:gd name="T8" fmla="*/ 0 60000 65536"/>
              <a:gd name="T9" fmla="*/ 0 w 1133"/>
              <a:gd name="T10" fmla="*/ 0 h 432"/>
              <a:gd name="T11" fmla="*/ 1133 w 1133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3" h="432">
                <a:moveTo>
                  <a:pt x="0" y="432"/>
                </a:moveTo>
                <a:cubicBezTo>
                  <a:pt x="62" y="301"/>
                  <a:pt x="125" y="170"/>
                  <a:pt x="314" y="98"/>
                </a:cubicBezTo>
                <a:cubicBezTo>
                  <a:pt x="503" y="26"/>
                  <a:pt x="818" y="13"/>
                  <a:pt x="1133" y="0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6810376" y="3716339"/>
            <a:ext cx="2073275" cy="3968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128.100.10.</a:t>
            </a:r>
            <a:r>
              <a:rPr lang="en-US" altLang="en-US" sz="2000" dirty="0">
                <a:solidFill>
                  <a:srgbClr val="FFC000"/>
                </a:solidFill>
              </a:rPr>
              <a:t>15; z</a:t>
            </a:r>
          </a:p>
        </p:txBody>
      </p:sp>
    </p:spTree>
    <p:extLst>
      <p:ext uri="{BB962C8B-B14F-4D97-AF65-F5344CB8AC3E}">
        <p14:creationId xmlns:p14="http://schemas.microsoft.com/office/powerpoint/2010/main" val="222998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11734800" cy="914400"/>
          </a:xfr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altLang="en-US" sz="3900" dirty="0" smtClean="0"/>
              <a:t>Routable </a:t>
            </a:r>
            <a:r>
              <a:rPr lang="en-US" altLang="en-US" sz="3900" dirty="0"/>
              <a:t>and </a:t>
            </a:r>
            <a:r>
              <a:rPr lang="en-US" altLang="en-US" sz="3900" dirty="0" err="1"/>
              <a:t>Nonroutable</a:t>
            </a:r>
            <a:r>
              <a:rPr lang="en-US" altLang="en-US" sz="3900" dirty="0"/>
              <a:t> Addresses</a:t>
            </a:r>
          </a:p>
        </p:txBody>
      </p:sp>
      <p:sp>
        <p:nvSpPr>
          <p:cNvPr id="129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 smtClean="0"/>
              <a:t>Nonroutable</a:t>
            </a:r>
            <a:r>
              <a:rPr lang="en-US" altLang="en-US" dirty="0" smtClean="0"/>
              <a:t> Address [RFC 1918]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Internet Router ignore the following addresses.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10.0.0.0 – 10.255.255.255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172.16.0.0 – 172.31.255.255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192.168.0.0 – 192.168.255.255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Millions of networks can exist with the same </a:t>
            </a:r>
            <a:r>
              <a:rPr lang="en-US" altLang="en-US" dirty="0" err="1" smtClean="0"/>
              <a:t>nonroutable</a:t>
            </a:r>
            <a:r>
              <a:rPr lang="en-US" altLang="en-US" dirty="0" smtClean="0"/>
              <a:t> address.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dirty="0" smtClean="0"/>
              <a:t>“</a:t>
            </a:r>
            <a:r>
              <a:rPr lang="en-US" altLang="ja-JP" dirty="0" smtClean="0"/>
              <a:t>Intranet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: Internal Internet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NAT (Network Address Translation) router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Side benefit :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Security</a:t>
            </a:r>
            <a:r>
              <a:rPr lang="ja-JP" altLang="en-US" dirty="0" smtClean="0"/>
              <a:t>”</a:t>
            </a:r>
            <a:endParaRPr lang="en-US" altLang="ja-JP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349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600" dirty="0"/>
              <a:t>NAT Operation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NAT Characteristics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014609"/>
            <a:ext cx="9994346" cy="5264710"/>
          </a:xfrm>
        </p:spPr>
        <p:txBody>
          <a:bodyPr>
            <a:normAutofit/>
          </a:bodyPr>
          <a:lstStyle/>
          <a:p>
            <a:r>
              <a:rPr lang="en-US" dirty="0"/>
              <a:t>IPv4 Private Address Space</a:t>
            </a:r>
          </a:p>
          <a:p>
            <a:pPr lvl="1"/>
            <a:r>
              <a:rPr lang="en-US" dirty="0"/>
              <a:t>10.0.0.0 /8, 172.16.0.0 /12, and 192.168.0.0 /16</a:t>
            </a:r>
          </a:p>
          <a:p>
            <a:r>
              <a:rPr lang="en-US" dirty="0"/>
              <a:t>What is NAT?</a:t>
            </a:r>
          </a:p>
          <a:p>
            <a:pPr lvl="1"/>
            <a:r>
              <a:rPr lang="en-US" dirty="0"/>
              <a:t>Process to translate network IPv4 address</a:t>
            </a:r>
          </a:p>
          <a:p>
            <a:pPr lvl="1"/>
            <a:r>
              <a:rPr lang="en-US" dirty="0"/>
              <a:t>Conserve public IPv4 addresses</a:t>
            </a:r>
          </a:p>
          <a:p>
            <a:pPr lvl="1"/>
            <a:r>
              <a:rPr lang="en-US" dirty="0"/>
              <a:t>Configured at the border router for translation</a:t>
            </a:r>
          </a:p>
          <a:p>
            <a:r>
              <a:rPr lang="en-US" dirty="0"/>
              <a:t>NAT Terminology</a:t>
            </a:r>
          </a:p>
          <a:p>
            <a:pPr lvl="1"/>
            <a:r>
              <a:rPr lang="en-US" dirty="0"/>
              <a:t>Inside address</a:t>
            </a:r>
          </a:p>
          <a:p>
            <a:pPr lvl="2"/>
            <a:r>
              <a:rPr lang="en-US" dirty="0"/>
              <a:t>Inside local address</a:t>
            </a:r>
          </a:p>
          <a:p>
            <a:pPr lvl="2"/>
            <a:r>
              <a:rPr lang="en-US" dirty="0"/>
              <a:t>Inside global address</a:t>
            </a:r>
          </a:p>
          <a:p>
            <a:pPr lvl="1"/>
            <a:r>
              <a:rPr lang="en-US" dirty="0"/>
              <a:t>Outside address</a:t>
            </a:r>
          </a:p>
          <a:p>
            <a:pPr lvl="2"/>
            <a:r>
              <a:rPr lang="en-US" dirty="0"/>
              <a:t>Outside local address</a:t>
            </a:r>
          </a:p>
          <a:p>
            <a:pPr lvl="2"/>
            <a:r>
              <a:rPr lang="en-US" dirty="0"/>
              <a:t>Outside global address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3558719"/>
            <a:ext cx="4460700" cy="3139241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3563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600" dirty="0"/>
              <a:t>NAT Operation</a:t>
            </a:r>
            <a:br>
              <a:rPr lang="en-US" sz="1600" dirty="0"/>
            </a:br>
            <a:r>
              <a:rPr lang="en-US" dirty="0"/>
              <a:t>Types of NAT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14817"/>
            <a:ext cx="7634614" cy="512314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Static NAT</a:t>
            </a:r>
          </a:p>
          <a:p>
            <a:pPr lvl="1"/>
            <a:r>
              <a:rPr lang="en-US" dirty="0"/>
              <a:t>One-to-one mapping of local and global addresses</a:t>
            </a:r>
          </a:p>
          <a:p>
            <a:pPr lvl="1"/>
            <a:r>
              <a:rPr lang="en-US" dirty="0"/>
              <a:t>Configured by the network administrator and remain constant.</a:t>
            </a:r>
          </a:p>
          <a:p>
            <a:r>
              <a:rPr lang="en-US" dirty="0"/>
              <a:t>Dynamic NAT</a:t>
            </a:r>
          </a:p>
          <a:p>
            <a:pPr lvl="1"/>
            <a:r>
              <a:rPr lang="en-US" dirty="0"/>
              <a:t>Uses a pool of public addresses and assigns them on a first-come, first-served basis</a:t>
            </a:r>
          </a:p>
          <a:p>
            <a:pPr lvl="1"/>
            <a:r>
              <a:rPr lang="en-US" dirty="0"/>
              <a:t>Requires that enough public addresses for the total number of simultaneous user sessions</a:t>
            </a:r>
          </a:p>
          <a:p>
            <a:r>
              <a:rPr lang="en-US" dirty="0"/>
              <a:t>Port Address Translation (PAT)</a:t>
            </a:r>
          </a:p>
          <a:p>
            <a:pPr lvl="1"/>
            <a:r>
              <a:rPr lang="en-US" dirty="0"/>
              <a:t>Maps multiple private IPv4 addresses to a single public IPv4 address or a few addresses</a:t>
            </a:r>
          </a:p>
          <a:p>
            <a:pPr lvl="1"/>
            <a:r>
              <a:rPr lang="en-US" dirty="0"/>
              <a:t>Also known as NAT overload</a:t>
            </a:r>
          </a:p>
          <a:p>
            <a:pPr lvl="1"/>
            <a:r>
              <a:rPr lang="en-US" dirty="0"/>
              <a:t>Validates that the incoming packets were requested</a:t>
            </a:r>
          </a:p>
          <a:p>
            <a:pPr lvl="1"/>
            <a:r>
              <a:rPr lang="en-US" dirty="0"/>
              <a:t>Uses port numbers to forward the response packets to the correct internal device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7" y="1114816"/>
            <a:ext cx="3070049" cy="2614439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6" y="3910138"/>
            <a:ext cx="3070050" cy="2608259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3778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49892" y="12527"/>
            <a:ext cx="11742107" cy="901873"/>
          </a:xfrm>
        </p:spPr>
        <p:txBody>
          <a:bodyPr>
            <a:normAutofit fontScale="90000"/>
          </a:bodyPr>
          <a:lstStyle/>
          <a:p>
            <a:r>
              <a:rPr lang="en-US" sz="1600" dirty="0"/>
              <a:t>NAT Operation</a:t>
            </a:r>
            <a:br>
              <a:rPr lang="en-US" sz="1600" dirty="0"/>
            </a:br>
            <a:r>
              <a:rPr lang="en-US" dirty="0"/>
              <a:t>NAT Advantages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9892" y="1002082"/>
            <a:ext cx="10560486" cy="44216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Advantages of NAT</a:t>
            </a:r>
          </a:p>
          <a:p>
            <a:pPr lvl="1"/>
            <a:r>
              <a:rPr lang="en-US" dirty="0"/>
              <a:t>Conserves the legally registered addressing scheme</a:t>
            </a:r>
          </a:p>
          <a:p>
            <a:pPr lvl="1"/>
            <a:r>
              <a:rPr lang="pt-BR" dirty="0"/>
              <a:t>Increases the flexibility of connections to the public network</a:t>
            </a:r>
          </a:p>
          <a:p>
            <a:pPr lvl="1"/>
            <a:r>
              <a:rPr lang="pt-BR" dirty="0"/>
              <a:t>Provides consistency for internal network addressing schemes</a:t>
            </a:r>
          </a:p>
          <a:p>
            <a:pPr lvl="1"/>
            <a:r>
              <a:rPr lang="pt-BR" dirty="0"/>
              <a:t>Provides network security</a:t>
            </a:r>
            <a:endParaRPr lang="en-US" dirty="0"/>
          </a:p>
          <a:p>
            <a:r>
              <a:rPr lang="en-US" dirty="0"/>
              <a:t>Disadvantages of NAT</a:t>
            </a:r>
          </a:p>
          <a:p>
            <a:pPr lvl="1"/>
            <a:r>
              <a:rPr lang="en-US" dirty="0"/>
              <a:t>Performance is degraded</a:t>
            </a:r>
          </a:p>
          <a:p>
            <a:pPr lvl="1"/>
            <a:r>
              <a:rPr lang="pt-BR" dirty="0"/>
              <a:t>End-to-end functionality is degraded</a:t>
            </a:r>
          </a:p>
          <a:p>
            <a:pPr lvl="1"/>
            <a:r>
              <a:rPr lang="pt-BR" dirty="0"/>
              <a:t>End-to-end IP traceability is lost</a:t>
            </a:r>
          </a:p>
          <a:p>
            <a:pPr lvl="1"/>
            <a:r>
              <a:rPr lang="pt-BR" dirty="0"/>
              <a:t>Tunneling is more complicated</a:t>
            </a:r>
          </a:p>
          <a:p>
            <a:pPr lvl="1"/>
            <a:r>
              <a:rPr lang="pt-BR" dirty="0"/>
              <a:t>Initiating TCP connections can be disrupted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351" y="5176924"/>
            <a:ext cx="46386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52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64006" y="0"/>
            <a:ext cx="11727994" cy="901874"/>
          </a:xfrm>
        </p:spPr>
        <p:txBody>
          <a:bodyPr>
            <a:normAutofit fontScale="90000"/>
          </a:bodyPr>
          <a:lstStyle/>
          <a:p>
            <a:r>
              <a:rPr lang="en-US" sz="1600" dirty="0"/>
              <a:t>Configuring NAT</a:t>
            </a:r>
            <a:br>
              <a:rPr lang="en-US" sz="1600" dirty="0"/>
            </a:br>
            <a:r>
              <a:rPr lang="en-US" dirty="0"/>
              <a:t>Configuring Static NAT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006" y="1101898"/>
            <a:ext cx="11586032" cy="5329463"/>
          </a:xfrm>
        </p:spPr>
        <p:txBody>
          <a:bodyPr/>
          <a:lstStyle/>
          <a:p>
            <a:r>
              <a:rPr lang="en-US" dirty="0"/>
              <a:t>Configuring Static NAT</a:t>
            </a:r>
          </a:p>
          <a:p>
            <a:pPr lvl="1"/>
            <a:r>
              <a:rPr lang="en-US" dirty="0"/>
              <a:t>Create the mapping between the inside local and </a:t>
            </a:r>
            <a:r>
              <a:rPr lang="en-US" dirty="0" smtClean="0"/>
              <a:t>inside global </a:t>
            </a:r>
            <a:r>
              <a:rPr lang="en-US" dirty="0"/>
              <a:t>addresses</a:t>
            </a:r>
          </a:p>
          <a:p>
            <a:pPr lvl="2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inside source static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local-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global-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Define which interfaces belong to the inside network and which belong to the outside network</a:t>
            </a:r>
          </a:p>
          <a:p>
            <a:pPr lvl="2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inside</a:t>
            </a:r>
          </a:p>
          <a:p>
            <a:pPr lvl="2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outside</a:t>
            </a:r>
          </a:p>
          <a:p>
            <a:r>
              <a:rPr lang="en-US" dirty="0"/>
              <a:t>Analyzing Static NAT</a:t>
            </a:r>
          </a:p>
          <a:p>
            <a:r>
              <a:rPr lang="en-US" dirty="0"/>
              <a:t>Verifying Static NAT</a:t>
            </a:r>
          </a:p>
          <a:p>
            <a:pPr marL="2286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translations</a:t>
            </a:r>
          </a:p>
          <a:p>
            <a:pPr marL="2286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statistics</a:t>
            </a:r>
          </a:p>
          <a:p>
            <a:pPr marL="2286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clear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statistics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963" y="2772694"/>
            <a:ext cx="5927399" cy="365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016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 – Sample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619" y="1097962"/>
            <a:ext cx="10952747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access-list 1 permit 172.16.15.0 0.0.0.255</a:t>
            </a:r>
          </a:p>
          <a:p>
            <a:pPr marL="0" indent="0">
              <a:buNone/>
            </a:pPr>
            <a:r>
              <a:rPr lang="en-US" dirty="0" err="1" smtClean="0"/>
              <a:t>ip</a:t>
            </a:r>
            <a:r>
              <a:rPr lang="en-US" dirty="0" smtClean="0"/>
              <a:t> </a:t>
            </a:r>
            <a:r>
              <a:rPr lang="en-US" dirty="0" err="1"/>
              <a:t>nat</a:t>
            </a:r>
            <a:r>
              <a:rPr lang="en-US" dirty="0"/>
              <a:t> pool TEST 209.165.200.225 209.165.200.226 netmask 255.255.255.252</a:t>
            </a:r>
          </a:p>
          <a:p>
            <a:pPr marL="0" indent="0">
              <a:buNone/>
            </a:pPr>
            <a:r>
              <a:rPr lang="en-US" dirty="0" err="1"/>
              <a:t>ip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inside source list 1 pool TEST </a:t>
            </a:r>
            <a:r>
              <a:rPr lang="en-US" dirty="0" smtClean="0"/>
              <a:t>overload</a:t>
            </a:r>
          </a:p>
          <a:p>
            <a:pPr marL="0" indent="0">
              <a:buNone/>
            </a:pPr>
            <a:r>
              <a:rPr lang="en-US" dirty="0"/>
              <a:t>[</a:t>
            </a:r>
            <a:r>
              <a:rPr lang="en-US" dirty="0" err="1" smtClean="0"/>
              <a:t>ip</a:t>
            </a:r>
            <a:r>
              <a:rPr lang="en-US" dirty="0" smtClean="0"/>
              <a:t> </a:t>
            </a:r>
            <a:r>
              <a:rPr lang="en-US" dirty="0" err="1" smtClean="0"/>
              <a:t>nat</a:t>
            </a:r>
            <a:r>
              <a:rPr lang="en-US" dirty="0" smtClean="0"/>
              <a:t> inside source list 1 s 0/1/0 overload]</a:t>
            </a: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C00000"/>
                </a:solidFill>
              </a:rPr>
              <a:t>ip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nat</a:t>
            </a:r>
            <a:r>
              <a:rPr lang="en-US" dirty="0">
                <a:solidFill>
                  <a:srgbClr val="C00000"/>
                </a:solidFill>
              </a:rPr>
              <a:t> inside source static 172.16.15.18 209.165.200.227 </a:t>
            </a:r>
          </a:p>
          <a:p>
            <a:pPr marL="0" indent="0">
              <a:buNone/>
            </a:pPr>
            <a:r>
              <a:rPr lang="en-US" dirty="0" smtClean="0"/>
              <a:t>interface </a:t>
            </a:r>
            <a:r>
              <a:rPr lang="en-US" dirty="0"/>
              <a:t>s0/0/0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err="1"/>
              <a:t>ip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inside</a:t>
            </a:r>
          </a:p>
          <a:p>
            <a:pPr marL="0" indent="0">
              <a:buNone/>
            </a:pPr>
            <a:r>
              <a:rPr lang="en-US" dirty="0"/>
              <a:t>interface s0/0/1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ip</a:t>
            </a:r>
            <a:r>
              <a:rPr lang="en-US" dirty="0" smtClean="0"/>
              <a:t> </a:t>
            </a:r>
            <a:r>
              <a:rPr lang="en-US" dirty="0" err="1"/>
              <a:t>nat</a:t>
            </a:r>
            <a:r>
              <a:rPr lang="en-US" dirty="0"/>
              <a:t> inside</a:t>
            </a:r>
          </a:p>
          <a:p>
            <a:pPr marL="0" indent="0">
              <a:buNone/>
            </a:pPr>
            <a:r>
              <a:rPr lang="en-US" dirty="0"/>
              <a:t>interface s0/1/0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ip</a:t>
            </a:r>
            <a:r>
              <a:rPr lang="en-US" dirty="0" smtClean="0"/>
              <a:t> </a:t>
            </a:r>
            <a:r>
              <a:rPr lang="en-US" dirty="0" err="1"/>
              <a:t>nat</a:t>
            </a:r>
            <a:r>
              <a:rPr lang="en-US" dirty="0"/>
              <a:t> outside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718" y="2876692"/>
            <a:ext cx="5949759" cy="411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7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DAF0407A351428470F65AE867762C" ma:contentTypeVersion="12" ma:contentTypeDescription="Create a new document." ma:contentTypeScope="" ma:versionID="80febc8361a2e585090ee63dd74406f1">
  <xsd:schema xmlns:xsd="http://www.w3.org/2001/XMLSchema" xmlns:xs="http://www.w3.org/2001/XMLSchema" xmlns:p="http://schemas.microsoft.com/office/2006/metadata/properties" xmlns:ns3="2eb25448-20fa-4ef5-83b3-759cb732aca2" xmlns:ns4="dffadf15-067a-4e50-a3a9-77b93cbce0b8" targetNamespace="http://schemas.microsoft.com/office/2006/metadata/properties" ma:root="true" ma:fieldsID="01e45a7556c565056c7c1438443a682c" ns3:_="" ns4:_="">
    <xsd:import namespace="2eb25448-20fa-4ef5-83b3-759cb732aca2"/>
    <xsd:import namespace="dffadf15-067a-4e50-a3a9-77b93cbce0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25448-20fa-4ef5-83b3-759cb732ac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adf15-067a-4e50-a3a9-77b93cbce0b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274252-8A71-45D8-96FC-3D59EC52B4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094F4F-E73E-4CA4-92DC-64BD692CB3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b25448-20fa-4ef5-83b3-759cb732aca2"/>
    <ds:schemaRef ds:uri="dffadf15-067a-4e50-a3a9-77b93cbce0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653040-6DA6-404A-878A-9655FCD19C7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dffadf15-067a-4e50-a3a9-77b93cbce0b8"/>
    <ds:schemaRef ds:uri="http://schemas.openxmlformats.org/package/2006/metadata/core-properties"/>
    <ds:schemaRef ds:uri="2eb25448-20fa-4ef5-83b3-759cb732aca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1753</Words>
  <Application>Microsoft Office PowerPoint</Application>
  <PresentationFormat>Widescreen</PresentationFormat>
  <Paragraphs>274</Paragraphs>
  <Slides>23</Slides>
  <Notes>19</Notes>
  <HiddenSlides>7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MS PGothic</vt:lpstr>
      <vt:lpstr>MS PGothic</vt:lpstr>
      <vt:lpstr>NanumSquareRound ExtraBold</vt:lpstr>
      <vt:lpstr>TmonMonsori Black</vt:lpstr>
      <vt:lpstr>Arial</vt:lpstr>
      <vt:lpstr>Calibri</vt:lpstr>
      <vt:lpstr>Courier New</vt:lpstr>
      <vt:lpstr>Office Theme</vt:lpstr>
      <vt:lpstr>Clip</vt:lpstr>
      <vt:lpstr> Lecture 4  Network Address Translation</vt:lpstr>
      <vt:lpstr>Network Address Translation (NAT)</vt:lpstr>
      <vt:lpstr>NAT Operation (Overloading)</vt:lpstr>
      <vt:lpstr>Routable and Nonroutable Addresses</vt:lpstr>
      <vt:lpstr>NAT Operation NAT Characteristics</vt:lpstr>
      <vt:lpstr>NAT Operation Types of NAT</vt:lpstr>
      <vt:lpstr>NAT Operation NAT Advantages</vt:lpstr>
      <vt:lpstr>Configuring NAT Configuring Static NAT</vt:lpstr>
      <vt:lpstr>NAT – Sample Configuration</vt:lpstr>
      <vt:lpstr>Configuring NAT Configuring Dynamic NAT</vt:lpstr>
      <vt:lpstr>Configuring NAT Configuring Dynamic NAT (Cont.)</vt:lpstr>
      <vt:lpstr>Configuring NAT Configuring Dynamic NAT (Cont.)</vt:lpstr>
      <vt:lpstr>NAT – Sample Configuration</vt:lpstr>
      <vt:lpstr>Configuring NAT Configuring Dynamic NAT (Cont.)</vt:lpstr>
      <vt:lpstr>Configuring NAT Configuring Port Address Translations (PAT)</vt:lpstr>
      <vt:lpstr>NAT – Sample Configuration</vt:lpstr>
      <vt:lpstr>Configuring NAT Configuring Port Address Translations(PAT)(Cont.)</vt:lpstr>
      <vt:lpstr>NAT – Sample Configuration</vt:lpstr>
      <vt:lpstr>Configuring NAT Configuring Port Address Translations(PAT)(Cont.)</vt:lpstr>
      <vt:lpstr>Configuring NAT Port Forwarding</vt:lpstr>
      <vt:lpstr>Configuring NAT Configuring NAT and IPv6</vt:lpstr>
      <vt:lpstr>Configuring NAT Configuring NAT and IPv6 (Cont.)</vt:lpstr>
      <vt:lpstr>Troubleshooting NAT Troubleshooting NAT Configurations</vt:lpstr>
    </vt:vector>
  </TitlesOfParts>
  <Company>Radford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Hwajung</dc:creator>
  <cp:lastModifiedBy>Lee, Hwajung</cp:lastModifiedBy>
  <cp:revision>39</cp:revision>
  <dcterms:created xsi:type="dcterms:W3CDTF">2020-07-03T17:09:21Z</dcterms:created>
  <dcterms:modified xsi:type="dcterms:W3CDTF">2020-09-25T11:49:28Z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0x010100F59DAF0407A351428470F65AE867762C</vt:lpwstr>
  </property>
</Properties>
</file>