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7" r:id="rId5"/>
    <p:sldId id="295" r:id="rId6"/>
    <p:sldId id="258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163" autoAdjust="0"/>
    <p:restoredTop sz="91018" autoAdjust="0"/>
  </p:normalViewPr>
  <p:slideViewPr>
    <p:cSldViewPr snapToGrid="0">
      <p:cViewPr varScale="1">
        <p:scale>
          <a:sx n="68" d="100"/>
          <a:sy n="68" d="100"/>
        </p:scale>
        <p:origin x="7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FAE9-3521-4B8D-B07C-2945F08C4AF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C3725-5236-47E7-B1F1-E0541D68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#cite_note-Engines1-1"/><Relationship Id="rId13" Type="http://schemas.openxmlformats.org/officeDocument/2006/relationships/hyperlink" Target="http://en.wikipedia.org/wiki/Phenomena" TargetMode="External"/><Relationship Id="rId18" Type="http://schemas.openxmlformats.org/officeDocument/2006/relationships/hyperlink" Target="http://en.wikipedia.org/wiki/Bit" TargetMode="External"/><Relationship Id="rId3" Type="http://schemas.openxmlformats.org/officeDocument/2006/relationships/hyperlink" Target="http://en.wikipedia.org/wiki/Biocomputers" TargetMode="External"/><Relationship Id="rId7" Type="http://schemas.openxmlformats.org/officeDocument/2006/relationships/hyperlink" Target="http://en.wikipedia.org/wiki/Molecular" TargetMode="External"/><Relationship Id="rId12" Type="http://schemas.openxmlformats.org/officeDocument/2006/relationships/hyperlink" Target="http://en.wikipedia.org/wiki/Quantum_mechanics" TargetMode="External"/><Relationship Id="rId17" Type="http://schemas.openxmlformats.org/officeDocument/2006/relationships/hyperlink" Target="http://en.wikipedia.org/wiki/Transistor" TargetMode="External"/><Relationship Id="rId2" Type="http://schemas.openxmlformats.org/officeDocument/2006/relationships/slide" Target="../slides/slide6.xml"/><Relationship Id="rId16" Type="http://schemas.openxmlformats.org/officeDocument/2006/relationships/hyperlink" Target="http://en.wikipedia.org/wiki/Data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Atom" TargetMode="External"/><Relationship Id="rId11" Type="http://schemas.openxmlformats.org/officeDocument/2006/relationships/hyperlink" Target="http://en.wikipedia.org/wiki/Computation" TargetMode="External"/><Relationship Id="rId5" Type="http://schemas.openxmlformats.org/officeDocument/2006/relationships/hyperlink" Target="http://en.wikipedia.org/wiki/Bioinformatics" TargetMode="External"/><Relationship Id="rId15" Type="http://schemas.openxmlformats.org/officeDocument/2006/relationships/hyperlink" Target="http://en.wikipedia.org/wiki/Quantum_entanglement" TargetMode="External"/><Relationship Id="rId10" Type="http://schemas.openxmlformats.org/officeDocument/2006/relationships/hyperlink" Target="http://en.wikipedia.org/wiki/Molecular_nanotechnology" TargetMode="External"/><Relationship Id="rId19" Type="http://schemas.openxmlformats.org/officeDocument/2006/relationships/hyperlink" Target="http://en.wikipedia.org/wiki/Instruction_(computer_science)" TargetMode="External"/><Relationship Id="rId4" Type="http://schemas.openxmlformats.org/officeDocument/2006/relationships/hyperlink" Target="http://en.wikipedia.org/wiki/DNA_computing" TargetMode="External"/><Relationship Id="rId9" Type="http://schemas.openxmlformats.org/officeDocument/2006/relationships/hyperlink" Target="#cite_note-Nanotsystems-2"/><Relationship Id="rId14" Type="http://schemas.openxmlformats.org/officeDocument/2006/relationships/hyperlink" Target="http://en.wikipedia.org/wiki/Quantum_superposition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dirty="0"/>
              <a:t>* Biocomputing</a:t>
            </a:r>
            <a:r>
              <a:rPr lang="en-US" altLang="en-US" dirty="0"/>
              <a:t> may refer to:</a:t>
            </a:r>
          </a:p>
          <a:p>
            <a:r>
              <a:rPr lang="en-US" altLang="en-US" dirty="0" err="1">
                <a:hlinkClick r:id="rId3" action="ppaction://hlinkfile" tooltip="Biocomputers"/>
              </a:rPr>
              <a:t>Biocomputers</a:t>
            </a:r>
            <a:r>
              <a:rPr lang="en-US" altLang="en-US" dirty="0"/>
              <a:t>, systems of biologically derived molecules that perform computational processes </a:t>
            </a:r>
          </a:p>
          <a:p>
            <a:pPr lvl="1"/>
            <a:r>
              <a:rPr lang="en-US" altLang="en-US" dirty="0">
                <a:hlinkClick r:id="rId4" action="ppaction://hlinkfile" tooltip="DNA computing"/>
              </a:rPr>
              <a:t>DNA computing</a:t>
            </a:r>
            <a:r>
              <a:rPr lang="en-US" altLang="en-US" dirty="0"/>
              <a:t>, a form of biological computing that uses DNA</a:t>
            </a:r>
          </a:p>
          <a:p>
            <a:r>
              <a:rPr lang="en-US" altLang="en-US" dirty="0">
                <a:hlinkClick r:id="rId5" action="ppaction://hlinkfile" tooltip="Bioinformatics"/>
              </a:rPr>
              <a:t>Bioinformatics</a:t>
            </a:r>
            <a:r>
              <a:rPr lang="en-US" altLang="en-US" dirty="0"/>
              <a:t>, the application of statistics and computer science to the field of molecular biology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 </a:t>
            </a:r>
            <a:r>
              <a:rPr lang="en-US" altLang="en-US" dirty="0" err="1"/>
              <a:t>Nanocomputing</a:t>
            </a: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Computation that use nanotechnology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 dirty="0"/>
              <a:t>Nanotechnology</a:t>
            </a:r>
            <a:r>
              <a:rPr lang="en-US" altLang="en-US" dirty="0"/>
              <a:t> (sometimes shortened to "</a:t>
            </a:r>
            <a:r>
              <a:rPr lang="en-US" altLang="en-US" b="1" dirty="0"/>
              <a:t>nanotech</a:t>
            </a:r>
            <a:r>
              <a:rPr lang="en-US" altLang="en-US" dirty="0"/>
              <a:t>") is the manipulation of matter on an </a:t>
            </a:r>
            <a:r>
              <a:rPr lang="en-US" altLang="en-US" dirty="0">
                <a:hlinkClick r:id="rId6" action="ppaction://hlinkfile" tooltip="Atom"/>
              </a:rPr>
              <a:t>atomic</a:t>
            </a:r>
            <a:r>
              <a:rPr lang="en-US" altLang="en-US" dirty="0"/>
              <a:t> and </a:t>
            </a:r>
            <a:r>
              <a:rPr lang="en-US" altLang="en-US" dirty="0">
                <a:hlinkClick r:id="rId7" action="ppaction://hlinkfile" tooltip="Molecular"/>
              </a:rPr>
              <a:t>molecular</a:t>
            </a:r>
            <a:r>
              <a:rPr lang="en-US" altLang="en-US" dirty="0"/>
              <a:t> scale. The earliest, widespread description of nanotechnology</a:t>
            </a:r>
            <a:r>
              <a:rPr lang="en-US" altLang="en-US" baseline="30000" dirty="0">
                <a:hlinkClick r:id="rId8" action="ppaction://hlinkfile"/>
              </a:rPr>
              <a:t>[1]</a:t>
            </a:r>
            <a:r>
              <a:rPr lang="en-US" altLang="en-US" baseline="30000" dirty="0">
                <a:hlinkClick r:id="rId9" action="ppaction://hlinkfile"/>
              </a:rPr>
              <a:t>[2]</a:t>
            </a:r>
            <a:r>
              <a:rPr lang="en-US" altLang="en-US" dirty="0"/>
              <a:t> referred to the particular technological goal of precisely manipulating atoms and molecules for fabrication of macroscale products, also now referred to as </a:t>
            </a:r>
            <a:r>
              <a:rPr lang="en-US" altLang="en-US" dirty="0">
                <a:hlinkClick r:id="rId10" action="ppaction://hlinkfile" tooltip="Molecular nanotechnology"/>
              </a:rPr>
              <a:t>molecular nanotechnology</a:t>
            </a:r>
            <a:r>
              <a:rPr lang="en-US" altLang="en-US" dirty="0"/>
              <a:t>.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 A </a:t>
            </a:r>
            <a:r>
              <a:rPr lang="en-US" altLang="en-US" b="1" dirty="0"/>
              <a:t>quantum computer</a:t>
            </a:r>
            <a:r>
              <a:rPr lang="en-US" altLang="en-US" dirty="0"/>
              <a:t> (also known as a </a:t>
            </a:r>
            <a:r>
              <a:rPr lang="en-US" altLang="en-US" b="1" dirty="0"/>
              <a:t>quantum supercomputer</a:t>
            </a:r>
            <a:r>
              <a:rPr lang="en-US" altLang="en-US" dirty="0"/>
              <a:t>) is a </a:t>
            </a:r>
            <a:r>
              <a:rPr lang="en-US" altLang="en-US" dirty="0">
                <a:hlinkClick r:id="rId11" action="ppaction://hlinkfile" tooltip="Computation"/>
              </a:rPr>
              <a:t>computation</a:t>
            </a:r>
            <a:r>
              <a:rPr lang="en-US" altLang="en-US" dirty="0"/>
              <a:t> device that makes direct use of </a:t>
            </a:r>
            <a:r>
              <a:rPr lang="en-US" altLang="en-US" dirty="0">
                <a:hlinkClick r:id="rId12" action="ppaction://hlinkfile" tooltip="Quantum mechanics"/>
              </a:rPr>
              <a:t>quantum-mechanical</a:t>
            </a:r>
            <a:r>
              <a:rPr lang="en-US" altLang="en-US" dirty="0"/>
              <a:t> </a:t>
            </a:r>
            <a:r>
              <a:rPr lang="en-US" altLang="en-US" dirty="0">
                <a:hlinkClick r:id="rId13" action="ppaction://hlinkfile" tooltip="Phenomena"/>
              </a:rPr>
              <a:t>phenomena</a:t>
            </a:r>
            <a:r>
              <a:rPr lang="en-US" altLang="en-US" dirty="0"/>
              <a:t>, such as </a:t>
            </a:r>
            <a:r>
              <a:rPr lang="en-US" altLang="en-US" dirty="0">
                <a:hlinkClick r:id="rId14" action="ppaction://hlinkfile" tooltip="Quantum superposition"/>
              </a:rPr>
              <a:t>superposition</a:t>
            </a:r>
            <a:r>
              <a:rPr lang="en-US" altLang="en-US" dirty="0"/>
              <a:t> and </a:t>
            </a:r>
            <a:r>
              <a:rPr lang="en-US" altLang="en-US" dirty="0">
                <a:hlinkClick r:id="rId15" action="ppaction://hlinkfile" tooltip="Quantum entanglement"/>
              </a:rPr>
              <a:t>entanglement</a:t>
            </a:r>
            <a:r>
              <a:rPr lang="en-US" altLang="en-US" dirty="0"/>
              <a:t>, to perform operations on </a:t>
            </a:r>
            <a:r>
              <a:rPr lang="en-US" altLang="en-US" dirty="0">
                <a:hlinkClick r:id="rId16" action="ppaction://hlinkfile" tooltip="Data"/>
              </a:rPr>
              <a:t>data</a:t>
            </a:r>
            <a:r>
              <a:rPr lang="en-US" altLang="en-US" dirty="0"/>
              <a:t>. Quantum computers are different from digital computers based on </a:t>
            </a:r>
            <a:r>
              <a:rPr lang="en-US" altLang="en-US" dirty="0">
                <a:hlinkClick r:id="rId17" action="ppaction://hlinkfile" tooltip="Transistor"/>
              </a:rPr>
              <a:t>transistors</a:t>
            </a:r>
            <a:r>
              <a:rPr lang="en-US" altLang="en-US" dirty="0"/>
              <a:t>. Whereas digital computers require data to be encoded into binary digits (</a:t>
            </a:r>
            <a:r>
              <a:rPr lang="en-US" altLang="en-US" dirty="0">
                <a:hlinkClick r:id="rId18" action="ppaction://hlinkfile" tooltip="Bit"/>
              </a:rPr>
              <a:t>bits</a:t>
            </a:r>
            <a:r>
              <a:rPr lang="en-US" altLang="en-US" dirty="0"/>
              <a:t>), quantum computation uses quantum properties to represent data and perform </a:t>
            </a:r>
            <a:r>
              <a:rPr lang="en-US" altLang="en-US" dirty="0">
                <a:hlinkClick r:id="rId19" action="ppaction://hlinkfile" tooltip="Instruction (computer science)"/>
              </a:rPr>
              <a:t>operations</a:t>
            </a:r>
            <a:r>
              <a:rPr lang="en-US" altLang="en-US" dirty="0"/>
              <a:t> on these data.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DFB3BB-A339-4FF6-B3FE-CFF892402638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989927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</a:pPr>
            <a:r>
              <a:rPr lang="en-US" altLang="en-US" sz="2400"/>
              <a:t>Google processes 20 PB a day (2008)</a:t>
            </a:r>
          </a:p>
          <a:p>
            <a:pPr lvl="1" eaLnBrk="1" hangingPunct="1">
              <a:spcBef>
                <a:spcPct val="0"/>
              </a:spcBef>
            </a:pPr>
            <a:endParaRPr lang="en-US" altLang="ko-KR" sz="2400">
              <a:ea typeface="굴림" panose="020B0600000101010101" pitchFamily="34" charset="-127"/>
            </a:endParaRPr>
          </a:p>
          <a:p>
            <a:pPr lvl="1" eaLnBrk="1" hangingPunct="1">
              <a:spcBef>
                <a:spcPct val="0"/>
              </a:spcBef>
            </a:pPr>
            <a:endParaRPr lang="en-US" altLang="ko-KR" sz="2400">
              <a:ea typeface="굴림" panose="020B0600000101010101" pitchFamily="34" charset="-127"/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altLang="ko-KR" sz="2400">
                <a:ea typeface="굴림" panose="020B0600000101010101" pitchFamily="34" charset="-127"/>
              </a:rPr>
              <a:t>Kazaa (formally, </a:t>
            </a:r>
            <a:r>
              <a:rPr lang="en-US" altLang="en-US" sz="2400"/>
              <a:t>KaZaA</a:t>
            </a:r>
            <a:r>
              <a:rPr lang="en-US" altLang="ko-KR" sz="2400">
                <a:ea typeface="굴림" panose="020B0600000101010101" pitchFamily="34" charset="-127"/>
              </a:rPr>
              <a:t>)</a:t>
            </a:r>
            <a:endParaRPr lang="en-US" altLang="en-US" sz="2400"/>
          </a:p>
          <a:p>
            <a:pPr lvl="1" eaLnBrk="1" hangingPunct="1">
              <a:spcBef>
                <a:spcPct val="0"/>
              </a:spcBef>
            </a:pPr>
            <a:r>
              <a:rPr lang="en-US" altLang="en-US" sz="2400"/>
              <a:t>BitTorrent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3A5F756-CA5C-448F-A2E7-3804D88D6473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57864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FD880A-E3D2-42C5-AB8B-9FA828508306}" type="slidenum">
              <a:rPr lang="en-US" altLang="en-US" sz="1200"/>
              <a:pPr/>
              <a:t>19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74544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  <a:r>
              <a:rPr lang="ko-KR" altLang="en-US" dirty="0"/>
              <a:t>글자체 테스트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r>
              <a:rPr lang="ko-KR" altLang="en-US" dirty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Quantum_entanglement" TargetMode="External"/><Relationship Id="rId3" Type="http://schemas.openxmlformats.org/officeDocument/2006/relationships/hyperlink" Target="http://en.wikipedia.org/wiki/Atom" TargetMode="External"/><Relationship Id="rId7" Type="http://schemas.openxmlformats.org/officeDocument/2006/relationships/hyperlink" Target="http://en.wikipedia.org/wiki/Quantum_superposi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henomena" TargetMode="External"/><Relationship Id="rId5" Type="http://schemas.openxmlformats.org/officeDocument/2006/relationships/hyperlink" Target="http://en.wikipedia.org/wiki/Quantum_mechanics" TargetMode="External"/><Relationship Id="rId4" Type="http://schemas.openxmlformats.org/officeDocument/2006/relationships/hyperlink" Target="http://en.wikipedia.org/wiki/Molecular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"/>
            <a:ext cx="11734800" cy="2133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dirty="0"/>
              <a:t> </a:t>
            </a:r>
            <a:r>
              <a:rPr lang="en-US" altLang="en-US" sz="4400" dirty="0">
                <a:solidFill>
                  <a:schemeClr val="accent4"/>
                </a:solidFill>
              </a:rPr>
              <a:t>Lecture 6 </a:t>
            </a:r>
            <a:br>
              <a:rPr lang="en-US" altLang="en-US" sz="4400" dirty="0"/>
            </a:br>
            <a:r>
              <a:rPr lang="en-US" altLang="en-US" sz="4400" dirty="0"/>
              <a:t>Distributed Computing</a:t>
            </a:r>
          </a:p>
        </p:txBody>
      </p:sp>
      <p:pic>
        <p:nvPicPr>
          <p:cNvPr id="3" name="!!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219" y="2133601"/>
            <a:ext cx="13022434" cy="482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93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A classification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2189163" y="5430838"/>
            <a:ext cx="32305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en-US" sz="2800">
                <a:latin typeface="Tahoma" panose="020B0604030504040204" pitchFamily="34" charset="0"/>
              </a:rPr>
              <a:t>Client-server model</a:t>
            </a:r>
            <a:endParaRPr lang="en-US" altLang="en-US" b="1">
              <a:solidFill>
                <a:srgbClr val="C70F05"/>
              </a:solidFill>
              <a:latin typeface="Tahoma" panose="020B0604030504040204" pitchFamily="34" charset="0"/>
            </a:endParaRPr>
          </a:p>
        </p:txBody>
      </p:sp>
      <p:sp>
        <p:nvSpPr>
          <p:cNvPr id="17412" name="Rectangle 14"/>
          <p:cNvSpPr>
            <a:spLocks noChangeArrowheads="1"/>
          </p:cNvSpPr>
          <p:nvPr/>
        </p:nvSpPr>
        <p:spPr bwMode="auto">
          <a:xfrm>
            <a:off x="6684964" y="5430838"/>
            <a:ext cx="32210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en-US" sz="2800">
                <a:latin typeface="Tahoma" panose="020B0604030504040204" pitchFamily="34" charset="0"/>
              </a:rPr>
              <a:t>Peer-to-peer model</a:t>
            </a:r>
            <a:endParaRPr lang="en-US" altLang="en-US" b="1">
              <a:solidFill>
                <a:srgbClr val="C70F05"/>
              </a:solidFill>
              <a:latin typeface="Tahoma" panose="020B0604030504040204" pitchFamily="34" charset="0"/>
            </a:endParaRPr>
          </a:p>
        </p:txBody>
      </p:sp>
      <p:pic>
        <p:nvPicPr>
          <p:cNvPr id="17413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6" y="2057400"/>
            <a:ext cx="3133725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2057400"/>
            <a:ext cx="3438525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541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Parallel vs</a:t>
            </a:r>
            <a:r>
              <a:rPr lang="en-US" altLang="ko-KR" dirty="0"/>
              <a:t>.</a:t>
            </a:r>
            <a:r>
              <a:rPr lang="en-US" dirty="0"/>
              <a:t> Distributed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both parallel and distributed systems, the events are </a:t>
            </a:r>
            <a:r>
              <a:rPr lang="en-US" altLang="en-US" b="1" i="1">
                <a:solidFill>
                  <a:schemeClr val="accent2"/>
                </a:solidFill>
              </a:rPr>
              <a:t>partially ordered</a:t>
            </a:r>
            <a:r>
              <a:rPr lang="en-US" altLang="en-US"/>
              <a:t>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 In </a:t>
            </a:r>
            <a:r>
              <a:rPr lang="en-US" altLang="en-US" b="1">
                <a:solidFill>
                  <a:srgbClr val="C70F05"/>
                </a:solidFill>
              </a:rPr>
              <a:t>parallel</a:t>
            </a:r>
            <a:r>
              <a:rPr lang="en-US" altLang="en-US"/>
              <a:t> systems, the primarily issue is </a:t>
            </a:r>
            <a:r>
              <a:rPr lang="en-US" altLang="en-US">
                <a:solidFill>
                  <a:schemeClr val="accent2"/>
                </a:solidFill>
              </a:rPr>
              <a:t>speed-up</a:t>
            </a:r>
            <a:endParaRPr lang="en-US" altLang="en-US"/>
          </a:p>
          <a:p>
            <a:pPr eaLnBrk="1" hangingPunct="1"/>
            <a:r>
              <a:rPr lang="en-US" altLang="en-US"/>
              <a:t> In </a:t>
            </a:r>
            <a:r>
              <a:rPr lang="en-US" altLang="en-US" b="1">
                <a:solidFill>
                  <a:srgbClr val="C70F05"/>
                </a:solidFill>
              </a:rPr>
              <a:t>distributed</a:t>
            </a:r>
            <a:r>
              <a:rPr lang="en-US" altLang="en-US"/>
              <a:t> systems the primary issues</a:t>
            </a:r>
            <a:r>
              <a:rPr lang="en-US" altLang="ko-KR">
                <a:ea typeface="굴림" panose="020B0600000101010101" pitchFamily="34" charset="-127"/>
              </a:rPr>
              <a:t> </a:t>
            </a:r>
            <a:r>
              <a:rPr lang="en-US" altLang="en-US"/>
              <a:t>are </a:t>
            </a:r>
            <a:r>
              <a:rPr lang="en-US" altLang="en-US">
                <a:solidFill>
                  <a:schemeClr val="accent2"/>
                </a:solidFill>
              </a:rPr>
              <a:t>fault-tolerance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accent2"/>
                </a:solidFill>
              </a:rPr>
              <a:t>availability</a:t>
            </a:r>
            <a:r>
              <a:rPr lang="en-US" altLang="en-US"/>
              <a:t> of services</a:t>
            </a:r>
          </a:p>
        </p:txBody>
      </p:sp>
    </p:spTree>
    <p:extLst>
      <p:ext uri="{BB962C8B-B14F-4D97-AF65-F5344CB8AC3E}">
        <p14:creationId xmlns:p14="http://schemas.microsoft.com/office/powerpoint/2010/main" val="946403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-26502"/>
            <a:ext cx="11734800" cy="940904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Important services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024597" y="1491885"/>
            <a:ext cx="4038600" cy="4624387"/>
          </a:xfrm>
        </p:spPr>
        <p:txBody>
          <a:bodyPr/>
          <a:lstStyle/>
          <a:p>
            <a:pPr eaLnBrk="1" hangingPunct="1"/>
            <a:r>
              <a:rPr lang="en-US" altLang="en-US" dirty="0"/>
              <a:t>Internet banking</a:t>
            </a:r>
          </a:p>
          <a:p>
            <a:pPr eaLnBrk="1" hangingPunct="1"/>
            <a:r>
              <a:rPr lang="en-US" altLang="en-US" dirty="0"/>
              <a:t>Web search</a:t>
            </a:r>
          </a:p>
          <a:p>
            <a:pPr eaLnBrk="1" hangingPunct="1"/>
            <a:r>
              <a:rPr lang="en-US" altLang="en-US" dirty="0"/>
              <a:t>Net meeting</a:t>
            </a:r>
          </a:p>
          <a:p>
            <a:pPr eaLnBrk="1" hangingPunct="1"/>
            <a:r>
              <a:rPr lang="en-US" altLang="en-US" dirty="0"/>
              <a:t>Distance education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6608298" y="1590359"/>
            <a:ext cx="4038600" cy="4624387"/>
          </a:xfrm>
        </p:spPr>
        <p:txBody>
          <a:bodyPr/>
          <a:lstStyle/>
          <a:p>
            <a:pPr eaLnBrk="1" hangingPunct="1"/>
            <a:r>
              <a:rPr lang="en-US" altLang="en-US" dirty="0"/>
              <a:t>Internet auction</a:t>
            </a:r>
          </a:p>
          <a:p>
            <a:pPr eaLnBrk="1" hangingPunct="1"/>
            <a:r>
              <a:rPr lang="en-US" altLang="en-US" dirty="0"/>
              <a:t>Google earth</a:t>
            </a:r>
          </a:p>
          <a:p>
            <a:pPr eaLnBrk="1" hangingPunct="1"/>
            <a:r>
              <a:rPr lang="en-US" altLang="en-US" dirty="0"/>
              <a:t>Google sky</a:t>
            </a:r>
          </a:p>
          <a:p>
            <a:pPr eaLnBrk="1" hangingPunct="1"/>
            <a:r>
              <a:rPr lang="en-US" altLang="en-US" dirty="0"/>
              <a:t>And so on…</a:t>
            </a:r>
          </a:p>
        </p:txBody>
      </p:sp>
    </p:spTree>
    <p:extLst>
      <p:ext uri="{BB962C8B-B14F-4D97-AF65-F5344CB8AC3E}">
        <p14:creationId xmlns:p14="http://schemas.microsoft.com/office/powerpoint/2010/main" val="814463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Examples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98806" y="1322363"/>
            <a:ext cx="9495692" cy="4392637"/>
          </a:xfrm>
        </p:spPr>
        <p:txBody>
          <a:bodyPr/>
          <a:lstStyle/>
          <a:p>
            <a:pPr eaLnBrk="1" hangingPunct="1"/>
            <a:r>
              <a:rPr lang="en-US" altLang="en-US" dirty="0"/>
              <a:t>Large networks are very commonplace these days. Think of the world wide web. Other examples are:</a:t>
            </a:r>
          </a:p>
          <a:p>
            <a:pPr lvl="1" eaLnBrk="1" hangingPunct="1"/>
            <a:r>
              <a:rPr lang="en-US" altLang="ko-KR" dirty="0">
                <a:ea typeface="굴림" panose="020B0600000101010101" pitchFamily="34" charset="-127"/>
              </a:rPr>
              <a:t>Ubiquitous Computing</a:t>
            </a:r>
          </a:p>
          <a:p>
            <a:pPr lvl="1" eaLnBrk="1" hangingPunct="1"/>
            <a:r>
              <a:rPr lang="en-US" altLang="ko-KR" dirty="0">
                <a:ea typeface="굴림" panose="020B0600000101010101" pitchFamily="34" charset="-127"/>
              </a:rPr>
              <a:t>Cloud computing</a:t>
            </a:r>
          </a:p>
          <a:p>
            <a:pPr lvl="1" eaLnBrk="1" hangingPunct="1"/>
            <a:r>
              <a:rPr lang="en-US" altLang="en-US" dirty="0"/>
              <a:t>Grid computing, Grid computing networks</a:t>
            </a:r>
          </a:p>
          <a:p>
            <a:pPr lvl="2" eaLnBrk="1" hangingPunct="1"/>
            <a:r>
              <a:rPr lang="en-US" altLang="en-US" dirty="0"/>
              <a:t>Ex. Computational grids</a:t>
            </a:r>
            <a:r>
              <a:rPr lang="en-US" altLang="ko-KR" dirty="0">
                <a:ea typeface="굴림" panose="020B0600000101010101" pitchFamily="34" charset="-127"/>
              </a:rPr>
              <a:t> 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chemeClr val="accent2"/>
                </a:solidFill>
              </a:rPr>
              <a:t>OSG</a:t>
            </a:r>
            <a:r>
              <a:rPr lang="en-US" altLang="en-US" dirty="0"/>
              <a:t>, </a:t>
            </a:r>
            <a:r>
              <a:rPr lang="en-US" altLang="en-US" dirty="0" err="1">
                <a:solidFill>
                  <a:schemeClr val="accent2"/>
                </a:solidFill>
              </a:rPr>
              <a:t>Teragrid</a:t>
            </a:r>
            <a:r>
              <a:rPr lang="en-US" altLang="en-US" dirty="0">
                <a:solidFill>
                  <a:schemeClr val="accent2"/>
                </a:solidFill>
              </a:rPr>
              <a:t>, </a:t>
            </a:r>
            <a:r>
              <a:rPr lang="en-US" altLang="en-US" dirty="0" err="1">
                <a:solidFill>
                  <a:schemeClr val="accent2"/>
                </a:solidFill>
              </a:rPr>
              <a:t>SETI@home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Sensor networks</a:t>
            </a:r>
          </a:p>
          <a:p>
            <a:pPr lvl="1" eaLnBrk="1" hangingPunct="1"/>
            <a:r>
              <a:rPr lang="en-US" altLang="en-US" dirty="0"/>
              <a:t>Network of mobile robots</a:t>
            </a:r>
          </a:p>
          <a:p>
            <a:pPr lvl="1" eaLnBrk="1" hangingPunct="1"/>
            <a:r>
              <a:rPr lang="en-US" altLang="en-US" dirty="0"/>
              <a:t>And so on…</a:t>
            </a:r>
          </a:p>
          <a:p>
            <a:pPr lv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8198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Sensor Network</a:t>
            </a:r>
          </a:p>
        </p:txBody>
      </p:sp>
      <p:pic>
        <p:nvPicPr>
          <p:cNvPr id="2150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400" y="1511300"/>
            <a:ext cx="5638800" cy="4889500"/>
          </a:xfrm>
        </p:spPr>
      </p:pic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3233738" y="5791201"/>
            <a:ext cx="37766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ahoma" panose="020B0604030504040204" pitchFamily="34" charset="0"/>
              </a:rPr>
              <a:t>Checking the structural integrity</a:t>
            </a:r>
          </a:p>
        </p:txBody>
      </p:sp>
    </p:spTree>
    <p:extLst>
      <p:ext uri="{BB962C8B-B14F-4D97-AF65-F5344CB8AC3E}">
        <p14:creationId xmlns:p14="http://schemas.microsoft.com/office/powerpoint/2010/main" val="2606629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11734800" cy="934278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Mobile robots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894138" y="2565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3526"/>
            <a:ext cx="56388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678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Cloud Computing</a:t>
            </a:r>
          </a:p>
        </p:txBody>
      </p:sp>
      <p:pic>
        <p:nvPicPr>
          <p:cNvPr id="23555" name="Content Placeholder 3" descr="Cloud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1516063"/>
            <a:ext cx="6477000" cy="4857750"/>
          </a:xfrm>
        </p:spPr>
      </p:pic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3044826" y="6324600"/>
            <a:ext cx="617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Corbel" panose="020B0503020204020204" pitchFamily="34" charset="0"/>
              </a:rPr>
              <a:t>Image Source: www.vemurivenkatrao.com/nature/cloud/</a:t>
            </a:r>
          </a:p>
        </p:txBody>
      </p:sp>
    </p:spTree>
    <p:extLst>
      <p:ext uri="{BB962C8B-B14F-4D97-AF65-F5344CB8AC3E}">
        <p14:creationId xmlns:p14="http://schemas.microsoft.com/office/powerpoint/2010/main" val="2611346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Important issues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Knowledge is local</a:t>
            </a:r>
          </a:p>
          <a:p>
            <a:pPr eaLnBrk="1" hangingPunct="1"/>
            <a:r>
              <a:rPr lang="en-US" altLang="en-US"/>
              <a:t>Clocks are not synchronized</a:t>
            </a:r>
          </a:p>
          <a:p>
            <a:pPr eaLnBrk="1" hangingPunct="1"/>
            <a:r>
              <a:rPr lang="en-US" altLang="en-US"/>
              <a:t>No shared address space</a:t>
            </a:r>
          </a:p>
          <a:p>
            <a:pPr eaLnBrk="1" hangingPunct="1"/>
            <a:r>
              <a:rPr lang="en-US" altLang="en-US"/>
              <a:t>Topology and routing</a:t>
            </a:r>
          </a:p>
          <a:p>
            <a:pPr eaLnBrk="1" hangingPunct="1"/>
            <a:r>
              <a:rPr lang="en-US" altLang="en-US">
                <a:solidFill>
                  <a:srgbClr val="C70F05"/>
                </a:solidFill>
              </a:rPr>
              <a:t>Scalability</a:t>
            </a:r>
            <a:endParaRPr lang="en-US" altLang="en-US"/>
          </a:p>
          <a:p>
            <a:pPr eaLnBrk="1" hangingPunct="1"/>
            <a:r>
              <a:rPr lang="en-US" altLang="en-US">
                <a:solidFill>
                  <a:srgbClr val="C70F05"/>
                </a:solidFill>
              </a:rPr>
              <a:t>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1175536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Some common sub</a:t>
            </a:r>
            <a:r>
              <a:rPr lang="en-US" altLang="ko-KR" dirty="0"/>
              <a:t>-</a:t>
            </a:r>
            <a:r>
              <a:rPr lang="en-US" dirty="0"/>
              <a:t>problems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Leader election</a:t>
            </a:r>
          </a:p>
          <a:p>
            <a:pPr eaLnBrk="1" hangingPunct="1"/>
            <a:r>
              <a:rPr lang="en-US" altLang="en-US"/>
              <a:t>Mutual exclusion</a:t>
            </a:r>
          </a:p>
          <a:p>
            <a:pPr eaLnBrk="1" hangingPunct="1"/>
            <a:r>
              <a:rPr lang="en-US" altLang="en-US"/>
              <a:t>Time synchronization</a:t>
            </a:r>
          </a:p>
          <a:p>
            <a:pPr eaLnBrk="1" hangingPunct="1"/>
            <a:r>
              <a:rPr lang="en-US" altLang="en-US"/>
              <a:t>Distributed snapshot</a:t>
            </a:r>
          </a:p>
          <a:p>
            <a:pPr eaLnBrk="1" hangingPunct="1"/>
            <a:r>
              <a:rPr lang="en-US" altLang="en-US"/>
              <a:t>Replica management</a:t>
            </a:r>
          </a:p>
        </p:txBody>
      </p:sp>
    </p:spTree>
    <p:extLst>
      <p:ext uri="{BB962C8B-B14F-4D97-AF65-F5344CB8AC3E}">
        <p14:creationId xmlns:p14="http://schemas.microsoft.com/office/powerpoint/2010/main" val="1940084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Objective of the course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Understand how a system works, why it</a:t>
            </a:r>
            <a:r>
              <a:rPr lang="en-US" altLang="ko-KR">
                <a:ea typeface="굴림" panose="020B0600000101010101" pitchFamily="34" charset="-127"/>
              </a:rPr>
              <a:t> </a:t>
            </a:r>
            <a:r>
              <a:rPr lang="en-US" altLang="en-US"/>
              <a:t>fails, and how we can guarantee our design.</a:t>
            </a:r>
            <a:endParaRPr lang="en-US" altLang="ko-KR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endParaRPr lang="en-US" altLang="ko-KR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C70F05"/>
                </a:solidFill>
              </a:rPr>
              <a:t>We are not discussing implementation or programming, although they are also</a:t>
            </a:r>
            <a:r>
              <a:rPr lang="en-US" altLang="ko-KR">
                <a:solidFill>
                  <a:srgbClr val="C70F05"/>
                </a:solidFill>
                <a:ea typeface="굴림" panose="020B0600000101010101" pitchFamily="34" charset="-127"/>
              </a:rPr>
              <a:t> </a:t>
            </a:r>
            <a:r>
              <a:rPr lang="en-US" altLang="en-US">
                <a:solidFill>
                  <a:srgbClr val="C70F05"/>
                </a:solidFill>
              </a:rPr>
              <a:t>important issues</a:t>
            </a:r>
          </a:p>
        </p:txBody>
      </p:sp>
    </p:spTree>
    <p:extLst>
      <p:ext uri="{BB962C8B-B14F-4D97-AF65-F5344CB8AC3E}">
        <p14:creationId xmlns:p14="http://schemas.microsoft.com/office/powerpoint/2010/main" val="65580872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Why distributed systems</a:t>
            </a:r>
            <a:r>
              <a:rPr lang="en-US" altLang="ko-KR" dirty="0"/>
              <a:t> ?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solidFill>
                  <a:srgbClr val="0000FF"/>
                </a:solidFill>
                <a:ea typeface="굴림" panose="020B0600000101010101" pitchFamily="34" charset="-127"/>
              </a:rPr>
              <a:t>Fact</a:t>
            </a:r>
            <a:r>
              <a:rPr lang="en-US" altLang="ko-KR">
                <a:ea typeface="굴림" panose="020B0600000101010101" pitchFamily="34" charset="-127"/>
              </a:rPr>
              <a:t>: </a:t>
            </a:r>
            <a:r>
              <a:rPr lang="en-US" altLang="en-US"/>
              <a:t>Processor population is exploding. Technology has dramatically reduced the price of processors</a:t>
            </a:r>
            <a:r>
              <a:rPr lang="en-US" altLang="ko-KR">
                <a:ea typeface="굴림" panose="020B0600000101010101" pitchFamily="34" charset="-127"/>
              </a:rPr>
              <a:t>.</a:t>
            </a:r>
          </a:p>
          <a:p>
            <a:pPr eaLnBrk="1" hangingPunct="1"/>
            <a:endParaRPr lang="en-US" altLang="ko-KR">
              <a:ea typeface="굴림" panose="020B0600000101010101" pitchFamily="34" charset="-127"/>
            </a:endParaRPr>
          </a:p>
          <a:p>
            <a:pPr eaLnBrk="1" hangingPunct="1"/>
            <a:r>
              <a:rPr lang="en-US" altLang="en-US"/>
              <a:t>Geographic distribution of processes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Resource sharing as used in P2P networks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Computation speed up (as in a grid)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 b="1">
                <a:solidFill>
                  <a:srgbClr val="C70F05"/>
                </a:solidFill>
              </a:rPr>
              <a:t>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1024657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Implementation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Practical distributed systems must have a real</a:t>
            </a:r>
            <a:r>
              <a:rPr lang="en-US" altLang="ko-KR">
                <a:ea typeface="굴림" panose="020B0600000101010101" pitchFamily="34" charset="-127"/>
              </a:rPr>
              <a:t> </a:t>
            </a:r>
            <a:r>
              <a:rPr lang="en-US" altLang="en-US"/>
              <a:t>network as its backbone. However, such systems</a:t>
            </a:r>
            <a:r>
              <a:rPr lang="en-US" altLang="ko-KR">
                <a:ea typeface="굴림" panose="020B0600000101010101" pitchFamily="34" charset="-127"/>
              </a:rPr>
              <a:t> </a:t>
            </a:r>
            <a:r>
              <a:rPr lang="en-US" altLang="en-US"/>
              <a:t>can be </a:t>
            </a:r>
            <a:r>
              <a:rPr lang="en-US" altLang="en-US" i="1">
                <a:solidFill>
                  <a:srgbClr val="C70F05"/>
                </a:solidFill>
              </a:rPr>
              <a:t>simulated</a:t>
            </a:r>
            <a:r>
              <a:rPr lang="en-US" altLang="en-US"/>
              <a:t> on a shared-memory</a:t>
            </a:r>
            <a:r>
              <a:rPr lang="en-US" altLang="ko-KR">
                <a:ea typeface="굴림" panose="020B0600000101010101" pitchFamily="34" charset="-127"/>
              </a:rPr>
              <a:t> </a:t>
            </a:r>
            <a:r>
              <a:rPr lang="en-US" altLang="en-US"/>
              <a:t>multiprocessor, or even on a uniprocessor.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i="1">
                <a:solidFill>
                  <a:srgbClr val="C70F05"/>
                </a:solidFill>
                <a:ea typeface="굴림" panose="020B0600000101010101" pitchFamily="34" charset="-127"/>
              </a:rPr>
              <a:t>	</a:t>
            </a:r>
            <a:endParaRPr lang="en-US" altLang="en-US" i="1">
              <a:solidFill>
                <a:srgbClr val="C70F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38406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Distributed Systems?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4" descr="lhc2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15" y="903515"/>
            <a:ext cx="10213768" cy="5954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41376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What is a distributed system?</a:t>
            </a:r>
            <a:r>
              <a:rPr lang="en-US" altLang="ko-KR" dirty="0"/>
              <a:t> (1)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ko-KR">
              <a:ea typeface="굴림" panose="020B0600000101010101" pitchFamily="34" charset="-127"/>
            </a:endParaRPr>
          </a:p>
          <a:p>
            <a:pPr eaLnBrk="1" hangingPunct="1"/>
            <a:endParaRPr lang="en-US" altLang="ko-KR">
              <a:ea typeface="굴림" panose="020B0600000101010101" pitchFamily="34" charset="-127"/>
            </a:endParaRPr>
          </a:p>
          <a:p>
            <a:pPr eaLnBrk="1" hangingPunct="1"/>
            <a:endParaRPr lang="en-US" altLang="ko-KR">
              <a:ea typeface="굴림" panose="020B0600000101010101" pitchFamily="34" charset="-127"/>
            </a:endParaRPr>
          </a:p>
          <a:p>
            <a:pPr eaLnBrk="1" hangingPunct="1"/>
            <a:endParaRPr lang="en-US" altLang="ko-KR">
              <a:ea typeface="굴림" panose="020B0600000101010101" pitchFamily="34" charset="-127"/>
            </a:endParaRPr>
          </a:p>
          <a:p>
            <a:pPr eaLnBrk="1" hangingPunct="1"/>
            <a:endParaRPr lang="en-US" altLang="ko-KR">
              <a:ea typeface="굴림" panose="020B0600000101010101" pitchFamily="34" charset="-127"/>
            </a:endParaRPr>
          </a:p>
          <a:p>
            <a:pPr eaLnBrk="1" hangingPunct="1"/>
            <a:endParaRPr lang="en-US" altLang="ko-KR">
              <a:ea typeface="굴림" panose="020B0600000101010101" pitchFamily="34" charset="-127"/>
            </a:endParaRPr>
          </a:p>
          <a:p>
            <a:pPr eaLnBrk="1" hangingPunct="1"/>
            <a:endParaRPr lang="en-US" altLang="ko-KR">
              <a:ea typeface="굴림" panose="020B0600000101010101" pitchFamily="34" charset="-127"/>
            </a:endParaRPr>
          </a:p>
          <a:p>
            <a:pPr eaLnBrk="1" hangingPunct="1"/>
            <a:r>
              <a:rPr lang="en-US" altLang="en-US"/>
              <a:t>A network of processes/resources. </a:t>
            </a:r>
            <a:endParaRPr lang="en-US" altLang="ko-KR">
              <a:ea typeface="굴림" panose="020B0600000101010101" pitchFamily="34" charset="-127"/>
            </a:endParaRPr>
          </a:p>
          <a:p>
            <a:pPr eaLnBrk="1" hangingPunct="1"/>
            <a:r>
              <a:rPr lang="en-US" altLang="en-US"/>
              <a:t>The nodes are processes/resources, and the edges are communication</a:t>
            </a:r>
            <a:r>
              <a:rPr lang="en-US" altLang="ko-KR">
                <a:ea typeface="굴림" panose="020B0600000101010101" pitchFamily="34" charset="-127"/>
              </a:rPr>
              <a:t> </a:t>
            </a:r>
            <a:r>
              <a:rPr lang="en-US" altLang="en-US"/>
              <a:t>channels</a:t>
            </a:r>
            <a:r>
              <a:rPr lang="en-US" altLang="ko-KR">
                <a:ea typeface="굴림" panose="020B0600000101010101" pitchFamily="34" charset="-127"/>
              </a:rPr>
              <a:t>.</a:t>
            </a:r>
            <a:endParaRPr lang="en-US" altLang="en-US"/>
          </a:p>
        </p:txBody>
      </p:sp>
      <p:pic>
        <p:nvPicPr>
          <p:cNvPr id="11268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6" y="1668464"/>
            <a:ext cx="5305425" cy="305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51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What is a distributed system?</a:t>
            </a:r>
            <a:r>
              <a:rPr lang="en-US" altLang="ko-KR" dirty="0"/>
              <a:t> (2)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The logical distribution of functional capabilities</a:t>
            </a:r>
          </a:p>
          <a:p>
            <a:pPr lvl="1" eaLnBrk="1" hangingPunct="1"/>
            <a:r>
              <a:rPr lang="en-US" altLang="ko-KR">
                <a:ea typeface="굴림" panose="020B0600000101010101" pitchFamily="34" charset="-127"/>
              </a:rPr>
              <a:t>Multiple processes</a:t>
            </a:r>
          </a:p>
          <a:p>
            <a:pPr lvl="1" eaLnBrk="1" hangingPunct="1"/>
            <a:r>
              <a:rPr lang="en-US" altLang="ko-KR">
                <a:ea typeface="굴림" panose="020B0600000101010101" pitchFamily="34" charset="-127"/>
              </a:rPr>
              <a:t>Interprocess communication</a:t>
            </a:r>
          </a:p>
          <a:p>
            <a:pPr lvl="1" eaLnBrk="1" hangingPunct="1"/>
            <a:r>
              <a:rPr lang="en-US" altLang="ko-KR">
                <a:ea typeface="굴림" panose="020B0600000101010101" pitchFamily="34" charset="-127"/>
              </a:rPr>
              <a:t>Disjoint address space</a:t>
            </a:r>
          </a:p>
          <a:p>
            <a:pPr lvl="1" eaLnBrk="1" hangingPunct="1"/>
            <a:r>
              <a:rPr lang="en-US" altLang="ko-KR">
                <a:solidFill>
                  <a:srgbClr val="C00000"/>
                </a:solidFill>
                <a:ea typeface="굴림" panose="020B0600000101010101" pitchFamily="34" charset="-127"/>
              </a:rPr>
              <a:t>Collective goal</a:t>
            </a:r>
            <a:endParaRPr lang="en-US" alt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2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000" dirty="0"/>
              <a:t>What is a distributed system?</a:t>
            </a:r>
            <a:r>
              <a:rPr lang="en-US" altLang="ko-KR" sz="2000" dirty="0"/>
              <a:t> (2) </a:t>
            </a:r>
            <a:br>
              <a:rPr lang="en-US" altLang="ko-KR" sz="2000" dirty="0"/>
            </a:br>
            <a:r>
              <a:rPr lang="en-US" sz="3600" dirty="0"/>
              <a:t>Collective Goal?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90843" y="1154958"/>
            <a:ext cx="11000935" cy="5297423"/>
          </a:xfrm>
        </p:spPr>
        <p:txBody>
          <a:bodyPr/>
          <a:lstStyle/>
          <a:p>
            <a:pPr eaLnBrk="1" hangingPunct="1"/>
            <a:r>
              <a:rPr lang="en-US" altLang="en-US" dirty="0"/>
              <a:t>Don’t hold your breath:</a:t>
            </a:r>
          </a:p>
          <a:p>
            <a:pPr lvl="1" eaLnBrk="1" hangingPunct="1"/>
            <a:r>
              <a:rPr lang="en-US" altLang="en-US" dirty="0"/>
              <a:t>Biocomputing</a:t>
            </a:r>
          </a:p>
          <a:p>
            <a:pPr lvl="2" eaLnBrk="1" hangingPunct="1"/>
            <a:r>
              <a:rPr lang="en-US" altLang="en-US" dirty="0"/>
              <a:t>Using biologically derived molecules </a:t>
            </a:r>
          </a:p>
          <a:p>
            <a:pPr lvl="1" eaLnBrk="1" hangingPunct="1"/>
            <a:r>
              <a:rPr lang="en-US" altLang="en-US" dirty="0" err="1"/>
              <a:t>Nanocomputing</a:t>
            </a:r>
            <a:r>
              <a:rPr lang="en-US" altLang="en-US" dirty="0"/>
              <a:t>: </a:t>
            </a:r>
          </a:p>
          <a:p>
            <a:pPr lvl="2" eaLnBrk="1" hangingPunct="1"/>
            <a:r>
              <a:rPr lang="en-US" altLang="en-US" dirty="0"/>
              <a:t>the manipulation of matter on an </a:t>
            </a:r>
            <a:r>
              <a:rPr lang="en-US" altLang="en-US" dirty="0">
                <a:hlinkClick r:id="rId3" action="ppaction://hlinkfile" tooltip="Atom"/>
              </a:rPr>
              <a:t>atomic</a:t>
            </a:r>
            <a:r>
              <a:rPr lang="en-US" altLang="en-US" dirty="0"/>
              <a:t> and </a:t>
            </a:r>
            <a:r>
              <a:rPr lang="en-US" altLang="en-US" dirty="0">
                <a:hlinkClick r:id="rId4" action="ppaction://hlinkfile" tooltip="Molecular"/>
              </a:rPr>
              <a:t>molecular</a:t>
            </a:r>
            <a:r>
              <a:rPr lang="en-US" altLang="en-US" dirty="0"/>
              <a:t> scale</a:t>
            </a:r>
          </a:p>
          <a:p>
            <a:pPr lvl="1" eaLnBrk="1" hangingPunct="1"/>
            <a:r>
              <a:rPr lang="en-US" altLang="en-US" dirty="0"/>
              <a:t>Quantum computing</a:t>
            </a:r>
          </a:p>
          <a:p>
            <a:pPr lvl="2" eaLnBrk="1" hangingPunct="1"/>
            <a:r>
              <a:rPr lang="en-US" altLang="en-US" dirty="0"/>
              <a:t>use of </a:t>
            </a:r>
            <a:r>
              <a:rPr lang="en-US" altLang="en-US" dirty="0">
                <a:hlinkClick r:id="rId5" action="ppaction://hlinkfile" tooltip="Quantum mechanics"/>
              </a:rPr>
              <a:t>quantum-mechanical</a:t>
            </a:r>
            <a:r>
              <a:rPr lang="en-US" altLang="en-US" dirty="0"/>
              <a:t> </a:t>
            </a:r>
            <a:r>
              <a:rPr lang="en-US" altLang="en-US" dirty="0">
                <a:hlinkClick r:id="rId6" action="ppaction://hlinkfile" tooltip="Phenomena"/>
              </a:rPr>
              <a:t>phenomena</a:t>
            </a:r>
            <a:r>
              <a:rPr lang="en-US" altLang="en-US" dirty="0"/>
              <a:t>, such as </a:t>
            </a:r>
            <a:r>
              <a:rPr lang="en-US" altLang="en-US" dirty="0">
                <a:hlinkClick r:id="rId7" action="ppaction://hlinkfile" tooltip="Quantum superposition"/>
              </a:rPr>
              <a:t>superposition</a:t>
            </a:r>
            <a:r>
              <a:rPr lang="en-US" altLang="en-US" dirty="0"/>
              <a:t> and </a:t>
            </a:r>
            <a:r>
              <a:rPr lang="en-US" altLang="en-US" dirty="0">
                <a:hlinkClick r:id="rId8" action="ppaction://hlinkfile" tooltip="Quantum entanglement"/>
              </a:rPr>
              <a:t>entanglement</a:t>
            </a:r>
            <a:endParaRPr lang="en-US" altLang="en-US" dirty="0"/>
          </a:p>
          <a:p>
            <a:pPr lvl="2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…</a:t>
            </a:r>
          </a:p>
          <a:p>
            <a:pPr eaLnBrk="1" hangingPunct="1"/>
            <a:r>
              <a:rPr lang="en-US" altLang="en-US" dirty="0"/>
              <a:t>It all boils down to…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</a:rPr>
              <a:t>Divide-and-conquer</a:t>
            </a:r>
          </a:p>
          <a:p>
            <a:pPr lvl="1" eaLnBrk="1" hangingPunct="1"/>
            <a:r>
              <a:rPr lang="en-US" altLang="en-US" dirty="0"/>
              <a:t>Throwing more hardware at the problem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334029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892866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200" dirty="0"/>
              <a:t>What is a distributed system?</a:t>
            </a:r>
            <a:r>
              <a:rPr lang="en-US" altLang="ko-KR" sz="2200" dirty="0"/>
              <a:t> (2)</a:t>
            </a:r>
            <a:br>
              <a:rPr lang="en-US" dirty="0"/>
            </a:br>
            <a:r>
              <a:rPr lang="en-US" dirty="0"/>
              <a:t>Divide and Conquer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81400" y="1676400"/>
            <a:ext cx="35052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Corbel" panose="020B0503020204020204" pitchFamily="34" charset="0"/>
              </a:rPr>
              <a:t>“Work”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71800" y="2819400"/>
            <a:ext cx="12192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/>
              <a:t>w</a:t>
            </a:r>
            <a:r>
              <a:rPr lang="en-US" i="1" baseline="-25000"/>
              <a:t>1</a:t>
            </a: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5400000">
            <a:off x="5028407" y="2439195"/>
            <a:ext cx="6096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6096000" y="2133600"/>
            <a:ext cx="7620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flipH="1">
            <a:off x="3810000" y="2133600"/>
            <a:ext cx="7620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24400" y="2819400"/>
            <a:ext cx="12192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/>
              <a:t>w</a:t>
            </a:r>
            <a:r>
              <a:rPr lang="en-US" i="1" baseline="-25000"/>
              <a:t>2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400800" y="2819400"/>
            <a:ext cx="12192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/>
              <a:t>w</a:t>
            </a:r>
            <a:r>
              <a:rPr lang="en-US" i="1" baseline="-25000"/>
              <a:t>3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971800" y="4038600"/>
            <a:ext cx="1219200" cy="381000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/>
              <a:t>r</a:t>
            </a:r>
            <a:r>
              <a:rPr lang="en-US" i="1" baseline="-25000"/>
              <a:t>1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724400" y="4038600"/>
            <a:ext cx="1219200" cy="381000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/>
              <a:t>r</a:t>
            </a:r>
            <a:r>
              <a:rPr lang="en-US" i="1" baseline="-25000"/>
              <a:t>2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400800" y="4038600"/>
            <a:ext cx="1219200" cy="381000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/>
              <a:t>r</a:t>
            </a:r>
            <a:r>
              <a:rPr lang="en-US" i="1" baseline="-25000"/>
              <a:t>3</a:t>
            </a:r>
          </a:p>
        </p:txBody>
      </p: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rot="5400000">
            <a:off x="5029994" y="3656806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rot="5400000">
            <a:off x="6704807" y="3656807"/>
            <a:ext cx="6096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 rot="5400000">
            <a:off x="3277394" y="3656806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581400" y="5334000"/>
            <a:ext cx="3505200" cy="381000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Corbel" panose="020B0503020204020204" pitchFamily="34" charset="0"/>
              </a:rPr>
              <a:t>“Result”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rot="5400000">
            <a:off x="5029994" y="4876006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H="1">
            <a:off x="6096000" y="4572000"/>
            <a:ext cx="7620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3810000" y="4572000"/>
            <a:ext cx="7620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3124200" y="34290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Corbel" panose="020B0503020204020204" pitchFamily="34" charset="0"/>
              </a:rPr>
              <a:t>“worker”</a:t>
            </a:r>
          </a:p>
        </p:txBody>
      </p:sp>
      <p:sp>
        <p:nvSpPr>
          <p:cNvPr id="30" name="Rounded Rectangle 29"/>
          <p:cNvSpPr>
            <a:spLocks noChangeArrowheads="1"/>
          </p:cNvSpPr>
          <p:nvPr/>
        </p:nvSpPr>
        <p:spPr bwMode="auto">
          <a:xfrm>
            <a:off x="4876800" y="34290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Corbel" panose="020B0503020204020204" pitchFamily="34" charset="0"/>
              </a:rPr>
              <a:t>“worker”</a:t>
            </a:r>
          </a:p>
        </p:txBody>
      </p:sp>
      <p:sp>
        <p:nvSpPr>
          <p:cNvPr id="31" name="Rounded Rectangle 30"/>
          <p:cNvSpPr>
            <a:spLocks noChangeArrowheads="1"/>
          </p:cNvSpPr>
          <p:nvPr/>
        </p:nvSpPr>
        <p:spPr bwMode="auto">
          <a:xfrm>
            <a:off x="6553200" y="34290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Corbel" panose="020B0503020204020204" pitchFamily="34" charset="0"/>
              </a:rPr>
              <a:t>“worker”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672389" y="1752600"/>
            <a:ext cx="9924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rgbClr val="FF0000"/>
                </a:solidFill>
              </a:rPr>
              <a:t>Partition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620001" y="5176838"/>
            <a:ext cx="10262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rgbClr val="FF0000"/>
                </a:solidFill>
              </a:rPr>
              <a:t>Combine</a:t>
            </a:r>
          </a:p>
        </p:txBody>
      </p: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 rot="5400000">
            <a:off x="7938294" y="2704307"/>
            <a:ext cx="839788" cy="317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rot="5400000">
            <a:off x="7939089" y="4760914"/>
            <a:ext cx="839787" cy="15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553200" y="6324601"/>
            <a:ext cx="3810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Reference: Lecture Note by Jimmy Lin, Univ. of Maryland</a:t>
            </a:r>
          </a:p>
        </p:txBody>
      </p:sp>
    </p:spTree>
    <p:extLst>
      <p:ext uri="{BB962C8B-B14F-4D97-AF65-F5344CB8AC3E}">
        <p14:creationId xmlns:p14="http://schemas.microsoft.com/office/powerpoint/2010/main" val="2379957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9" grpId="0" animBg="1"/>
      <p:bldP spid="30" grpId="0" animBg="1"/>
      <p:bldP spid="31" grpId="0" animBg="1"/>
      <p:bldP spid="32" grpId="0"/>
      <p:bldP spid="33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000" dirty="0"/>
              <a:t>What is a distributed system?</a:t>
            </a:r>
            <a:r>
              <a:rPr lang="en-US" altLang="ko-KR" sz="2000" dirty="0"/>
              <a:t> (2)</a:t>
            </a:r>
            <a:br>
              <a:rPr lang="en-US" dirty="0"/>
            </a:br>
            <a:r>
              <a:rPr lang="en-US" dirty="0"/>
              <a:t>Different Workers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Different threads in the same core</a:t>
            </a:r>
          </a:p>
          <a:p>
            <a:pPr eaLnBrk="1" hangingPunct="1"/>
            <a:r>
              <a:rPr lang="en-US" altLang="en-US" dirty="0"/>
              <a:t>Different cores in the same CPU</a:t>
            </a:r>
          </a:p>
          <a:p>
            <a:pPr eaLnBrk="1" hangingPunct="1"/>
            <a:r>
              <a:rPr lang="en-US" altLang="en-US" dirty="0"/>
              <a:t>Different CPUs in a multi-processor system</a:t>
            </a:r>
          </a:p>
          <a:p>
            <a:pPr eaLnBrk="1" hangingPunct="1"/>
            <a:r>
              <a:rPr lang="en-US" altLang="en-US" dirty="0"/>
              <a:t>Different machines in a distributed system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553200" y="6324601"/>
            <a:ext cx="3810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Reference: Lecture Note by Jimmy Lin, Univ. of Maryland</a:t>
            </a:r>
          </a:p>
        </p:txBody>
      </p:sp>
    </p:spTree>
    <p:extLst>
      <p:ext uri="{BB962C8B-B14F-4D97-AF65-F5344CB8AC3E}">
        <p14:creationId xmlns:p14="http://schemas.microsoft.com/office/powerpoint/2010/main" val="505684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000" dirty="0"/>
              <a:t>What is a distributed system?</a:t>
            </a:r>
            <a:r>
              <a:rPr lang="en-US" altLang="ko-KR" sz="2000" dirty="0"/>
              <a:t> (2)</a:t>
            </a:r>
            <a:br>
              <a:rPr lang="en-US" dirty="0"/>
            </a:br>
            <a:r>
              <a:rPr lang="en-US" dirty="0"/>
              <a:t>Choices, Choices, Choices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Commodity vs. “exotic” hardware</a:t>
            </a:r>
          </a:p>
          <a:p>
            <a:pPr eaLnBrk="1" hangingPunct="1"/>
            <a:r>
              <a:rPr lang="en-US" altLang="en-US"/>
              <a:t>Number of machines vs. processor vs. cores</a:t>
            </a:r>
          </a:p>
          <a:p>
            <a:pPr eaLnBrk="1" hangingPunct="1"/>
            <a:r>
              <a:rPr lang="en-US" altLang="en-US"/>
              <a:t>Memory vs. disk vs. network bandwidth</a:t>
            </a:r>
          </a:p>
          <a:p>
            <a:pPr eaLnBrk="1" hangingPunct="1"/>
            <a:r>
              <a:rPr lang="en-US" altLang="en-US"/>
              <a:t>Different programming models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553200" y="6324601"/>
            <a:ext cx="3810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Reference: Lecture Note by Jimmy Lin, Univ. of Maryland</a:t>
            </a:r>
          </a:p>
        </p:txBody>
      </p:sp>
    </p:spTree>
    <p:extLst>
      <p:ext uri="{BB962C8B-B14F-4D97-AF65-F5344CB8AC3E}">
        <p14:creationId xmlns:p14="http://schemas.microsoft.com/office/powerpoint/2010/main" val="18069411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653040-6DA6-404A-878A-9655FCD19C7B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dffadf15-067a-4e50-a3a9-77b93cbce0b8"/>
    <ds:schemaRef ds:uri="2eb25448-20fa-4ef5-83b3-759cb732aca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762</Words>
  <Application>Microsoft Office PowerPoint</Application>
  <PresentationFormat>Widescreen</PresentationFormat>
  <Paragraphs>138</Paragraphs>
  <Slides>20</Slides>
  <Notes>3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굴림</vt:lpstr>
      <vt:lpstr>NanumSquareRound ExtraBold</vt:lpstr>
      <vt:lpstr>TmonMonsori Black</vt:lpstr>
      <vt:lpstr>Arial</vt:lpstr>
      <vt:lpstr>Calibri</vt:lpstr>
      <vt:lpstr>Corbel</vt:lpstr>
      <vt:lpstr>Tahoma</vt:lpstr>
      <vt:lpstr>Times New Roman</vt:lpstr>
      <vt:lpstr>Wingdings</vt:lpstr>
      <vt:lpstr>Office Theme</vt:lpstr>
      <vt:lpstr> Lecture 6  Distributed Computing</vt:lpstr>
      <vt:lpstr>Why distributed systems ?</vt:lpstr>
      <vt:lpstr>What is Distributed Systems?</vt:lpstr>
      <vt:lpstr>What is a distributed system? (1)</vt:lpstr>
      <vt:lpstr>What is a distributed system? (2)</vt:lpstr>
      <vt:lpstr>What is a distributed system? (2)  Collective Goal?</vt:lpstr>
      <vt:lpstr>What is a distributed system? (2) Divide and Conquer</vt:lpstr>
      <vt:lpstr>What is a distributed system? (2) Different Workers</vt:lpstr>
      <vt:lpstr>What is a distributed system? (2) Choices, Choices, Choices</vt:lpstr>
      <vt:lpstr>A classification</vt:lpstr>
      <vt:lpstr>Parallel vs. Distributed</vt:lpstr>
      <vt:lpstr>Important services</vt:lpstr>
      <vt:lpstr>Examples</vt:lpstr>
      <vt:lpstr>Sensor Network</vt:lpstr>
      <vt:lpstr>Mobile robots</vt:lpstr>
      <vt:lpstr>Cloud Computing</vt:lpstr>
      <vt:lpstr>Important issues</vt:lpstr>
      <vt:lpstr>Some common sub-problems</vt:lpstr>
      <vt:lpstr>Objective of the course</vt:lpstr>
      <vt:lpstr>Implementation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74</cp:revision>
  <dcterms:created xsi:type="dcterms:W3CDTF">2020-07-03T17:09:21Z</dcterms:created>
  <dcterms:modified xsi:type="dcterms:W3CDTF">2021-10-18T17:09:08Z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