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6"/>
  </p:notesMasterIdLst>
  <p:handoutMasterIdLst>
    <p:handoutMasterId r:id="rId17"/>
  </p:handoutMasterIdLst>
  <p:sldIdLst>
    <p:sldId id="498" r:id="rId2"/>
    <p:sldId id="577" r:id="rId3"/>
    <p:sldId id="558" r:id="rId4"/>
    <p:sldId id="571" r:id="rId5"/>
    <p:sldId id="550" r:id="rId6"/>
    <p:sldId id="587" r:id="rId7"/>
    <p:sldId id="580" r:id="rId8"/>
    <p:sldId id="585" r:id="rId9"/>
    <p:sldId id="584" r:id="rId10"/>
    <p:sldId id="562" r:id="rId11"/>
    <p:sldId id="570" r:id="rId12"/>
    <p:sldId id="575" r:id="rId13"/>
    <p:sldId id="539" r:id="rId14"/>
    <p:sldId id="54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ttoria deloulay" initials="vd" lastIdx="1" clrIdx="0"/>
  <p:cmAuthor id="1" name="carykell" initials="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EF3"/>
    <a:srgbClr val="C5D9F1"/>
    <a:srgbClr val="45EB03"/>
    <a:srgbClr val="B2B2B2"/>
    <a:srgbClr val="C0C0C0"/>
    <a:srgbClr val="9F4603"/>
    <a:srgbClr val="EE6804"/>
    <a:srgbClr val="616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01" autoAdjust="0"/>
    <p:restoredTop sz="91600" autoAdjust="0"/>
  </p:normalViewPr>
  <p:slideViewPr>
    <p:cSldViewPr snapToGrid="0">
      <p:cViewPr>
        <p:scale>
          <a:sx n="80" d="100"/>
          <a:sy n="80" d="100"/>
        </p:scale>
        <p:origin x="-2142" y="-204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597" y="-7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307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7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 eaLnBrk="0" hangingPunct="0"/>
            <a:fld id="{24FCEDC2-CB88-4332-AD14-E4FCA3C3455B}" type="slidenum">
              <a:rPr lang="en-US" sz="800" b="0"/>
              <a:pPr algn="r" defTabSz="903288" eaLnBrk="0" hangingPunct="0"/>
              <a:t>‹#›</a:t>
            </a:fld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1389505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© 2006, Cisco Systems, Inc. All rights reserved.</a:t>
            </a:r>
          </a:p>
          <a:p>
            <a:pPr defTabSz="611188" eaLnBrk="0" hangingPunct="0">
              <a:tabLst>
                <a:tab pos="2387600" algn="l"/>
                <a:tab pos="4830763" algn="l"/>
              </a:tabLst>
            </a:pPr>
            <a:r>
              <a:rPr lang="en-US" sz="800" b="0" dirty="0"/>
              <a:t>Presentation_ID.scr</a:t>
            </a:r>
          </a:p>
        </p:txBody>
      </p:sp>
      <p:sp>
        <p:nvSpPr>
          <p:cNvPr id="1638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defRPr sz="8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5D1CDC-D87C-4665-A55A-A21D26B56B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39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622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12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311D0035-3BE0-490C-B824-0AD9C41C2BAC}" type="slidenum">
              <a:rPr lang="en-US" sz="800" b="0"/>
              <a:pPr algn="r"/>
              <a:t>3</a:t>
            </a:fld>
            <a:endParaRPr lang="en-US" sz="800" b="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4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 dirty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7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8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FA62FE-70C7-4700-B664-0FF949842D7E}" type="slidenum">
              <a:rPr lang="en-US" sz="800" b="0"/>
              <a:pPr algn="r"/>
              <a:t>9</a:t>
            </a:fld>
            <a:endParaRPr lang="en-US" sz="800" b="0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59D7CE3C-6EC8-4B99-BC5F-470A37E5C4AF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30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2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790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1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69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19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591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1028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fld id="{6213D815-58AD-43B4-8B8E-3405D1C19D0A}" type="slidenum">
              <a:rPr lang="en-US" sz="1000" b="0">
                <a:solidFill>
                  <a:srgbClr val="D3D3D3"/>
                </a:solidFill>
              </a:rPr>
              <a:pPr algn="r" defTabSz="814388" eaLnBrk="0" hangingPunct="0"/>
              <a:t>‹#›</a:t>
            </a:fld>
            <a:endParaRPr lang="en-US" sz="1000" b="0" dirty="0">
              <a:solidFill>
                <a:srgbClr val="D3D3D3"/>
              </a:solidFill>
            </a:endParaRPr>
          </a:p>
        </p:txBody>
      </p:sp>
      <p:sp>
        <p:nvSpPr>
          <p:cNvPr id="1029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2014538"/>
            <a:ext cx="79406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/>
            <a:r>
              <a:rPr lang="en-US" sz="700" b="0" dirty="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1031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/>
            <a:r>
              <a:rPr lang="en-US" sz="700" b="0" dirty="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1032" name="Picture 8" descr="Rev08_Cisco_BrandBar10_060408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•"/>
        <a:defRPr sz="2000">
          <a:solidFill>
            <a:schemeClr val="tx1"/>
          </a:solidFill>
          <a:latin typeface="+mn-lt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–"/>
        <a:defRPr sz="2000">
          <a:solidFill>
            <a:schemeClr val="tx1"/>
          </a:solidFill>
          <a:latin typeface="+mn-lt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buChar char="»"/>
        <a:defRPr sz="2000">
          <a:solidFill>
            <a:schemeClr val="tx1"/>
          </a:solidFill>
          <a:latin typeface="+mn-lt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y.netacad.net/web/ccna/fil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learning/exams/list/icnd2b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50" y="2254250"/>
            <a:ext cx="4189413" cy="147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CCNA 5.0</a:t>
            </a: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Planning Guide</a:t>
            </a:r>
          </a:p>
          <a:p>
            <a:pPr defTabSz="814388">
              <a:lnSpc>
                <a:spcPct val="90000"/>
              </a:lnSpc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/>
            </a:r>
            <a:br>
              <a:rPr lang="en-US" b="0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</a:br>
            <a:r>
              <a:rPr lang="en-US" b="0" dirty="0" smtClean="0">
                <a:solidFill>
                  <a:schemeClr val="bg1"/>
                </a:solidFill>
                <a:latin typeface="+mn-lt"/>
              </a:rPr>
              <a:t>Chapter 1: Introduction to Scaling Networks</a:t>
            </a:r>
            <a:endParaRPr lang="en-US" b="0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88396" y="1368013"/>
            <a:ext cx="8176128" cy="4661210"/>
          </a:xfrm>
        </p:spPr>
        <p:txBody>
          <a:bodyPr/>
          <a:lstStyle/>
          <a:p>
            <a:pPr marL="119063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Prior to teaching Chapter 1, the instructor should:</a:t>
            </a:r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Complete Chapter 1 exam.</a:t>
            </a:r>
            <a:endParaRPr lang="en-CA" sz="2000" dirty="0"/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Have students evaluate their school’s network design. How does it compare to the hierarchical or modular design model?</a:t>
            </a:r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Invite the head of IT to discuss the school’s network design with the class.</a:t>
            </a:r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Provide hands-on activities to review and practice basic switch and router configuration.</a:t>
            </a:r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Use the Syntax Checker to practice switch and router configuration.</a:t>
            </a:r>
          </a:p>
          <a:p>
            <a:pPr marL="404813" indent="-285750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 smtClean="0"/>
              <a:t>Visit </a:t>
            </a:r>
            <a:r>
              <a:rPr lang="en-US" sz="2000" dirty="0" smtClean="0">
                <a:hlinkClick r:id="rId3"/>
              </a:rPr>
              <a:t>http://www.cisco.com</a:t>
            </a:r>
            <a:r>
              <a:rPr lang="en-US" sz="2000" dirty="0" smtClean="0"/>
              <a:t> for more information on Cisco devices.</a:t>
            </a:r>
          </a:p>
          <a:p>
            <a:pPr marL="742950" lvl="1" indent="-285750" eaLnBrk="1" hangingPunct="1">
              <a:lnSpc>
                <a:spcPct val="85000"/>
              </a:lnSpc>
              <a:spcBef>
                <a:spcPct val="30000"/>
              </a:spcBef>
              <a:buNone/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619062" y="35356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defTabSz="814388">
              <a:lnSpc>
                <a:spcPct val="90000"/>
              </a:lnSpc>
              <a:defRPr/>
            </a:pPr>
            <a:r>
              <a:rPr lang="en-US" sz="3200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1: </a:t>
            </a:r>
            <a:r>
              <a:rPr lang="en-US" sz="3200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460665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For additional help with teaching strategies, including lesson plans, analogies for difficult concepts, and discussion topics, visit the CCNA Community at </a:t>
            </a:r>
            <a:r>
              <a:rPr lang="en-US" sz="2000" dirty="0" smtClean="0">
                <a:hlinkClick r:id="rId3"/>
              </a:rPr>
              <a:t>http://community.netacad.net/web/ccna/files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 smtClean="0"/>
              <a:t>If you have lesson plans or resources that you would like to share, upload them to the CCNA Community to help other instructors.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Topics Not in ICND2 200-101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20012" y="1413163"/>
            <a:ext cx="7940675" cy="3571875"/>
          </a:xfrm>
        </p:spPr>
        <p:txBody>
          <a:bodyPr/>
          <a:lstStyle/>
          <a:p>
            <a:r>
              <a:rPr lang="en-US" sz="2000" dirty="0" smtClean="0"/>
              <a:t>This </a:t>
            </a:r>
            <a:r>
              <a:rPr lang="en-US" sz="2000" dirty="0"/>
              <a:t>section lists topics covered by this chapter that are NOT listed in the ICND2 200-101 </a:t>
            </a:r>
            <a:r>
              <a:rPr lang="en-US" sz="2000" dirty="0" smtClean="0"/>
              <a:t>blueprint</a:t>
            </a:r>
            <a:r>
              <a:rPr lang="en-US" sz="2000" dirty="0"/>
              <a:t>. Those topics are posted at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www.cisco.com/web/learning/exams/list/icnd2b.html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Instructors could skip these sections; however, they should provide additional information and fundamental concepts to assist the student with the topic</a:t>
            </a:r>
            <a:r>
              <a:rPr lang="en-US" sz="2000" dirty="0" smtClean="0"/>
              <a:t>.</a:t>
            </a:r>
          </a:p>
          <a:p>
            <a:r>
              <a:rPr lang="en-US" sz="2000" b="1" dirty="0" smtClean="0"/>
              <a:t>NO TOPICS FROM CHAPTER 1 ARE OBJECTIVES </a:t>
            </a:r>
            <a:r>
              <a:rPr lang="en-US" sz="2000" b="1" smtClean="0"/>
              <a:t>OF THE ICND2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buNone/>
              <a:defRPr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3763" y="1263563"/>
            <a:ext cx="8073834" cy="5084510"/>
          </a:xfrm>
        </p:spPr>
        <p:txBody>
          <a:bodyPr/>
          <a:lstStyle/>
          <a:p>
            <a:r>
              <a:rPr lang="en-US" sz="2000" dirty="0" smtClean="0"/>
              <a:t>Describe the use of a hierarchical network for a small business.</a:t>
            </a:r>
          </a:p>
          <a:p>
            <a:r>
              <a:rPr lang="en-US" sz="2000" dirty="0" smtClean="0"/>
              <a:t>Describe recommendations for designing a network that is scalable</a:t>
            </a:r>
            <a:r>
              <a:rPr lang="en-CA" sz="2000" dirty="0" smtClean="0"/>
              <a:t>.</a:t>
            </a:r>
          </a:p>
          <a:p>
            <a:r>
              <a:rPr lang="en-US" sz="2000" dirty="0" smtClean="0"/>
              <a:t>Describe the type of switches available for small-to-medium-sized business networks.</a:t>
            </a:r>
          </a:p>
          <a:p>
            <a:r>
              <a:rPr lang="en-US" sz="2000" dirty="0" smtClean="0"/>
              <a:t>Describe the type of routers available for </a:t>
            </a:r>
            <a:r>
              <a:rPr lang="en-US" sz="2000" dirty="0"/>
              <a:t>small-to-medium-sized business networks.</a:t>
            </a:r>
            <a:endParaRPr lang="en-US" sz="2000" dirty="0" smtClean="0"/>
          </a:p>
          <a:p>
            <a:r>
              <a:rPr lang="en-CA" sz="2000" dirty="0" smtClean="0"/>
              <a:t>Configure and verify basic settings on a Cisco IOS device.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4687" y="34976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Overview</a:t>
            </a:r>
          </a:p>
        </p:txBody>
      </p:sp>
      <p:sp>
        <p:nvSpPr>
          <p:cNvPr id="512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21143" y="1332707"/>
            <a:ext cx="8059561" cy="4015777"/>
          </a:xfrm>
        </p:spPr>
        <p:txBody>
          <a:bodyPr/>
          <a:lstStyle/>
          <a:p>
            <a:r>
              <a:rPr lang="en-US" sz="2000" dirty="0" smtClean="0"/>
              <a:t>Businesses rely on the network infrastructure to provide mission-critical services.</a:t>
            </a:r>
          </a:p>
          <a:p>
            <a:r>
              <a:rPr lang="en-US" sz="2000" dirty="0" smtClean="0"/>
              <a:t>Network designers must design and build an enterprise network that is scalable and highly available.</a:t>
            </a:r>
          </a:p>
          <a:p>
            <a:r>
              <a:rPr lang="en-US" sz="2000" dirty="0" smtClean="0"/>
              <a:t>This chapter introduces strategies that can be used to systematically design a highly functional network, such as the hierarchical network design model, the Cisco Enterprise Architecture, and appropriate device selections.</a:t>
            </a:r>
          </a:p>
          <a:p>
            <a:r>
              <a:rPr lang="en-US" sz="2000" dirty="0" smtClean="0"/>
              <a:t>The goals of network design are to limit the number of devices impacted by the failure of a single network device, provide a plan and path for growth, and create a reliable network.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1 exam after completing Chapter 1.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Worksheets and labs and quizzes can be used to informally assess student progress.</a:t>
            </a:r>
          </a:p>
          <a:p>
            <a:pPr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75488" y="1341120"/>
            <a:ext cx="8400288" cy="5047488"/>
          </a:xfrm>
        </p:spPr>
        <p:txBody>
          <a:bodyPr/>
          <a:lstStyle/>
          <a:p>
            <a:pPr marL="231775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1.0.1.2 Class Activity – Network by Design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1.1.1.6 Activity – </a:t>
            </a:r>
            <a:r>
              <a:rPr lang="en-US" dirty="0" smtClean="0">
                <a:ea typeface="+mn-ea"/>
                <a:cs typeface="+mn-cs"/>
              </a:rPr>
              <a:t>Identify </a:t>
            </a:r>
            <a:r>
              <a:rPr lang="en-US" dirty="0">
                <a:ea typeface="+mn-ea"/>
                <a:cs typeface="+mn-cs"/>
              </a:rPr>
              <a:t>Cisco Enterprise Architecture Modules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1.1.2.6 Activity </a:t>
            </a:r>
            <a:r>
              <a:rPr lang="en-US">
                <a:ea typeface="+mn-ea"/>
                <a:cs typeface="+mn-cs"/>
              </a:rPr>
              <a:t>– </a:t>
            </a:r>
            <a:r>
              <a:rPr lang="en-US" smtClean="0">
                <a:ea typeface="+mn-ea"/>
                <a:cs typeface="+mn-cs"/>
              </a:rPr>
              <a:t>Identify </a:t>
            </a:r>
            <a:r>
              <a:rPr lang="en-US" dirty="0">
                <a:ea typeface="+mn-ea"/>
                <a:cs typeface="+mn-cs"/>
              </a:rPr>
              <a:t>Scalability Terminology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1.2.1.6 Activity – Selecting Switch Hardware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1.2.1.7 Packet Tracer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Comparing 2960 and 3560 Switches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1.2.1.8 Lab – Selecting Switching Hardware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1.2.2.4 Activity – </a:t>
            </a:r>
            <a:r>
              <a:rPr lang="en-US" dirty="0" smtClean="0">
                <a:ea typeface="+mn-ea"/>
                <a:cs typeface="+mn-cs"/>
              </a:rPr>
              <a:t>Identifying </a:t>
            </a:r>
            <a:r>
              <a:rPr lang="en-US" dirty="0">
                <a:ea typeface="+mn-ea"/>
                <a:cs typeface="+mn-cs"/>
              </a:rPr>
              <a:t>the Router Category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1.3.1.1 Class Activity </a:t>
            </a:r>
            <a:r>
              <a:rPr lang="en-US" sz="1800" dirty="0"/>
              <a:t>–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>
                <a:ea typeface="+mn-ea"/>
                <a:cs typeface="+mn-cs"/>
              </a:rPr>
              <a:t>Layered Network Design Simulation</a:t>
            </a:r>
          </a:p>
          <a:p>
            <a:pPr marL="468313" lvl="1" indent="-236538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>
                <a:ea typeface="+mn-ea"/>
                <a:cs typeface="+mn-cs"/>
              </a:rPr>
              <a:t>1.3.1.3 </a:t>
            </a:r>
            <a:r>
              <a:rPr lang="sv-SE" dirty="0">
                <a:ea typeface="+mn-ea"/>
                <a:cs typeface="+mn-cs"/>
              </a:rPr>
              <a:t>Packet Tracer </a:t>
            </a:r>
            <a:r>
              <a:rPr lang="en-US" sz="1800" dirty="0"/>
              <a:t>–</a:t>
            </a:r>
            <a:r>
              <a:rPr lang="sv-SE" dirty="0" smtClean="0">
                <a:ea typeface="+mn-ea"/>
                <a:cs typeface="+mn-cs"/>
              </a:rPr>
              <a:t> </a:t>
            </a:r>
            <a:r>
              <a:rPr lang="sv-SE" dirty="0">
                <a:ea typeface="+mn-ea"/>
                <a:cs typeface="+mn-cs"/>
              </a:rPr>
              <a:t>Skills Integration </a:t>
            </a:r>
            <a:r>
              <a:rPr lang="sv-SE" dirty="0" smtClean="0">
                <a:ea typeface="+mn-ea"/>
                <a:cs typeface="+mn-cs"/>
              </a:rPr>
              <a:t>Challenge</a:t>
            </a:r>
          </a:p>
          <a:p>
            <a:pPr lvl="1" eaLnBrk="1" hangingPunct="1">
              <a:spcBef>
                <a:spcPct val="30000"/>
              </a:spcBef>
              <a:buNone/>
            </a:pPr>
            <a:endParaRPr lang="en-US" dirty="0" smtClean="0"/>
          </a:p>
          <a:p>
            <a:pPr lvl="1" eaLnBrk="1" hangingPunct="1">
              <a:spcBef>
                <a:spcPct val="30000"/>
              </a:spcBef>
              <a:buFont typeface="Wingdings" pitchFamily="2" charset="2"/>
              <a:buChar char="§"/>
            </a:pPr>
            <a:endParaRPr lang="en-US" dirty="0" smtClean="0"/>
          </a:p>
          <a:p>
            <a:pPr marL="457200" lvl="1" indent="0" eaLnBrk="1" hangingPunct="1">
              <a:spcBef>
                <a:spcPct val="30000"/>
              </a:spcBef>
              <a:buNone/>
            </a:pPr>
            <a:endParaRPr lang="en-US" sz="1800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27512" y="353568"/>
            <a:ext cx="789709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1: Packet Tracer Activity Password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460665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Below is the password for all the Packet Tracer activities in this chapter:</a:t>
            </a:r>
          </a:p>
          <a:p>
            <a:pPr marL="457200" lvl="1" indent="0" eaLnBrk="1" hangingPunct="1">
              <a:spcBef>
                <a:spcPct val="30000"/>
              </a:spcBef>
              <a:buNone/>
            </a:pPr>
            <a:r>
              <a:rPr lang="pt-BR" b="1" dirty="0" smtClean="0"/>
              <a:t>PT_ccna5</a:t>
            </a:r>
            <a:endParaRPr lang="en-US" b="1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New Terms and Commands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66750" y="1524000"/>
            <a:ext cx="7929563" cy="493713"/>
          </a:xfrm>
        </p:spPr>
        <p:txBody>
          <a:bodyPr/>
          <a:lstStyle/>
          <a:p>
            <a:pPr marL="57150" indent="-5715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471021"/>
              </p:ext>
            </p:extLst>
          </p:nvPr>
        </p:nvGraphicFramePr>
        <p:xfrm>
          <a:off x="712788" y="2088017"/>
          <a:ext cx="7718425" cy="4206240"/>
        </p:xfrm>
        <a:graphic>
          <a:graphicData uri="http://schemas.openxmlformats.org/drawingml/2006/table">
            <a:tbl>
              <a:tblPr/>
              <a:tblGrid>
                <a:gridCol w="887412"/>
                <a:gridCol w="6831013"/>
              </a:tblGrid>
              <a:tr h="3620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1.1.1.3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Three-layer Hierarchical Design Model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 Layer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Distribution Layer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Core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Layer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793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1.1.1.4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Cisco Enterprise Architecture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Enterprise Campus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Enterprise Edge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 Provider Edge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51974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1.1.1.5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Failure Domain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 Block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5147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1.1.2.2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Spanning Tree Protocol (STP)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LAN Redundancy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718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1.1.2.3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Link Aggregation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Etherchannel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540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1.1.2.5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Multiarea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OSPF</a:t>
                      </a:r>
                      <a:endParaRPr lang="en-US" sz="16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9749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98764" y="353568"/>
            <a:ext cx="8645236" cy="810214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Chapter 1: New Terms and Commands (cont.) 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723900" y="1341120"/>
            <a:ext cx="7872413" cy="493713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and commands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934"/>
              </p:ext>
            </p:extLst>
          </p:nvPr>
        </p:nvGraphicFramePr>
        <p:xfrm>
          <a:off x="722313" y="1757363"/>
          <a:ext cx="7718425" cy="4535424"/>
        </p:xfrm>
        <a:graphic>
          <a:graphicData uri="http://schemas.openxmlformats.org/drawingml/2006/table">
            <a:tbl>
              <a:tblPr/>
              <a:tblGrid>
                <a:gridCol w="820737"/>
                <a:gridCol w="6897688"/>
              </a:tblGrid>
              <a:tr h="204278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1.2.1.1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Campus LAN Switches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Cloud-managed Switches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Cisco </a:t>
                      </a:r>
                      <a:r>
                        <a:rPr lang="en-US" sz="1600" b="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Meraki</a:t>
                      </a: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Cloud-managed Access Switches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 Center Switches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Service Provider Switches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Virtual Networking 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Fixed Configuration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Modular Configuration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Stackable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Non-stackable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40855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1.2.1.2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Port Density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Small Form-factor Pluggable (SFP) Devices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21613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1.2.1.3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Forwarding Rates</a:t>
                      </a:r>
                      <a:endParaRPr lang="en-US" sz="1600" b="0" dirty="0" smtClean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22864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1.2.1.5</a:t>
                      </a:r>
                      <a:endParaRPr lang="en-US" sz="1600" b="1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Multilayer Switches</a:t>
                      </a:r>
                      <a:endParaRPr lang="en-US" sz="1600" b="0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4698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Application-specific Integrated Circuits (Asics)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Switched Virtual Interface (SVI)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4498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1.2.3.2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Out-of-band Management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In-band Management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643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96261" y="353568"/>
            <a:ext cx="8145462" cy="838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Chapter 1: New Terms and Commands (cont.)</a:t>
            </a:r>
          </a:p>
        </p:txBody>
      </p:sp>
      <p:sp>
        <p:nvSpPr>
          <p:cNvPr id="921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274618"/>
            <a:ext cx="7940675" cy="493713"/>
          </a:xfrm>
        </p:spPr>
        <p:txBody>
          <a:bodyPr/>
          <a:lstStyle/>
          <a:p>
            <a:pPr marL="5715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terms are introduced in this chapter?</a:t>
            </a:r>
          </a:p>
        </p:txBody>
      </p:sp>
      <p:graphicFrame>
        <p:nvGraphicFramePr>
          <p:cNvPr id="6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99184"/>
              </p:ext>
            </p:extLst>
          </p:nvPr>
        </p:nvGraphicFramePr>
        <p:xfrm>
          <a:off x="700913" y="1791134"/>
          <a:ext cx="7718425" cy="4206240"/>
        </p:xfrm>
        <a:graphic>
          <a:graphicData uri="http://schemas.openxmlformats.org/drawingml/2006/table">
            <a:tbl>
              <a:tblPr/>
              <a:tblGrid>
                <a:gridCol w="820737"/>
                <a:gridCol w="6897688"/>
              </a:tblGrid>
              <a:tr h="2787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1.2.3.4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ip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protocols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</a:t>
                      </a:r>
                      <a:r>
                        <a:rPr lang="en-US" sz="1600" b="1" i="0" kern="1200" dirty="0" err="1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ip</a:t>
                      </a: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route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ip ospf neighbor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interfaces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ip interfaces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ip interface brief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protocols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cdp neighbors</a:t>
                      </a:r>
                      <a:endParaRPr lang="en-US" sz="1600" b="1" baseline="0" dirty="0" smtClean="0">
                        <a:effectLst/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  <a:tr h="990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1.2.3.5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copy running-config startup-config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erase startup-config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delete flash:vlan.dat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running-config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3963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1.2.3.6</a:t>
                      </a:r>
                      <a:endParaRPr lang="en-US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port-security</a:t>
                      </a:r>
                      <a:endParaRPr lang="en-US" sz="1600" b="1" baseline="0" dirty="0" smtClean="0">
                        <a:effectLst/>
                        <a:latin typeface="Courier New" pitchFamily="49" charset="0"/>
                        <a:ea typeface="Calibri"/>
                        <a:cs typeface="Courier New" pitchFamily="49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port-security address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show mac-address-table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556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NetAcad-4F_PPT-WHT_060408</Template>
  <TotalTime>23156</TotalTime>
  <Pages>28</Pages>
  <Words>700</Words>
  <Application>Microsoft Office PowerPoint</Application>
  <PresentationFormat>On-screen Show (4:3)</PresentationFormat>
  <Paragraphs>128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NetAcad-4F_PPT-WHT_060408</vt:lpstr>
      <vt:lpstr>PowerPoint Presentation</vt:lpstr>
      <vt:lpstr>Chapter 1: Objectives</vt:lpstr>
      <vt:lpstr>Chapter 1: Overview</vt:lpstr>
      <vt:lpstr>Chapter 1: Assessment</vt:lpstr>
      <vt:lpstr>Chapter 1: Activities</vt:lpstr>
      <vt:lpstr>Chapter 1: Packet Tracer Activity Password</vt:lpstr>
      <vt:lpstr>Chapter 1: New Terms and Commands </vt:lpstr>
      <vt:lpstr>Chapter 1: New Terms and Commands (cont.) </vt:lpstr>
      <vt:lpstr>Chapter 1: New Terms and Commands (cont.)</vt:lpstr>
      <vt:lpstr>PowerPoint Presentation</vt:lpstr>
      <vt:lpstr>Chapter 1: Additional Help</vt:lpstr>
      <vt:lpstr>Chapter 1: Topics Not in ICND2 200-101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Size 30PT</dc:title>
  <dc:subject>ITE 5.0 Planning Guide.pptx</dc:subject>
  <dc:creator>Cisco Networking Academy</dc:creator>
  <cp:lastModifiedBy>Rodrigo Floriano</cp:lastModifiedBy>
  <cp:revision>1037</cp:revision>
  <cp:lastPrinted>1999-01-27T00:54:54Z</cp:lastPrinted>
  <dcterms:created xsi:type="dcterms:W3CDTF">2008-06-05T18:08:35Z</dcterms:created>
  <dcterms:modified xsi:type="dcterms:W3CDTF">2013-10-07T00:58:43Z</dcterms:modified>
</cp:coreProperties>
</file>