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5"/>
  </p:notesMasterIdLst>
  <p:handoutMasterIdLst>
    <p:handoutMasterId r:id="rId16"/>
  </p:handoutMasterIdLst>
  <p:sldIdLst>
    <p:sldId id="498" r:id="rId2"/>
    <p:sldId id="577" r:id="rId3"/>
    <p:sldId id="558" r:id="rId4"/>
    <p:sldId id="550" r:id="rId5"/>
    <p:sldId id="580" r:id="rId6"/>
    <p:sldId id="571" r:id="rId7"/>
    <p:sldId id="579" r:id="rId8"/>
    <p:sldId id="562" r:id="rId9"/>
    <p:sldId id="570" r:id="rId10"/>
    <p:sldId id="575" r:id="rId11"/>
    <p:sldId id="576" r:id="rId12"/>
    <p:sldId id="539" r:id="rId13"/>
    <p:sldId id="540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1" clrIdx="0"/>
  <p:cmAuthor id="1" name="carykell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9F1"/>
    <a:srgbClr val="DBEEF3"/>
    <a:srgbClr val="EE6804"/>
    <a:srgbClr val="45EB03"/>
    <a:srgbClr val="B2B2B2"/>
    <a:srgbClr val="C0C0C0"/>
    <a:srgbClr val="9F4603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87" autoAdjust="0"/>
    <p:restoredTop sz="89905" autoAdjust="0"/>
  </p:normalViewPr>
  <p:slideViewPr>
    <p:cSldViewPr snapToGrid="0">
      <p:cViewPr>
        <p:scale>
          <a:sx n="66" d="100"/>
          <a:sy n="66" d="100"/>
        </p:scale>
        <p:origin x="-2562" y="-486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2597" y="-77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 dirty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10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6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9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 dirty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 dirty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icnd2b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en/US/tech/tk389/tk213/tsd_technology_support_protocol_home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Y0RKGzpjOlc" TargetMode="External"/><Relationship Id="rId4" Type="http://schemas.openxmlformats.org/officeDocument/2006/relationships/hyperlink" Target="http://www.youtube.com/watch?v=CTcToRNonB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y.netacad.net/web/ccna/fil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50" y="2254250"/>
            <a:ext cx="4189413" cy="1479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CCNA 5.0</a:t>
            </a: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</a:rPr>
              <a:t>Chapter 3:  Link Aggregation</a:t>
            </a:r>
            <a:endParaRPr lang="en-US" b="0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Topics Not in ICND2 200-101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480457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This </a:t>
            </a:r>
            <a:r>
              <a:rPr lang="en-US" sz="2000" dirty="0"/>
              <a:t>section lists topics covered by this chapter that are NOT listed in the ICND2 200-101 blueprint. Those topics are posted at </a:t>
            </a:r>
            <a:r>
              <a:rPr lang="en-US" sz="2000" dirty="0">
                <a:hlinkClick r:id="rId3"/>
              </a:rPr>
              <a:t>http://www.cisco.com/web/learning/exams/list/icnd2b.html</a:t>
            </a:r>
            <a:r>
              <a:rPr lang="en-US" sz="2000" dirty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Instructors could skip these sections; however, they should provide additional information and fundamental concepts to assist the student with the topic.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Topics Not in ICND2 200-101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828800"/>
            <a:ext cx="7940675" cy="412595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r>
              <a:rPr lang="en-US" sz="2000" dirty="0" smtClean="0"/>
              <a:t>What sections of  this chapter are NOT in ICND2 200-101 certification blueprint?</a:t>
            </a:r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2000" dirty="0"/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r>
              <a:rPr lang="en-US" sz="2000" b="1" dirty="0"/>
              <a:t>All topics in this chapter </a:t>
            </a:r>
            <a:r>
              <a:rPr lang="en-US" sz="2000" b="1" dirty="0" smtClean="0"/>
              <a:t>are </a:t>
            </a:r>
            <a:r>
              <a:rPr lang="en-US" sz="2000" b="1" dirty="0"/>
              <a:t>in </a:t>
            </a:r>
            <a:r>
              <a:rPr lang="en-US" sz="2000" b="1" dirty="0" smtClean="0"/>
              <a:t>ICND2.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1254" y="1365058"/>
            <a:ext cx="7940675" cy="4204010"/>
          </a:xfrm>
        </p:spPr>
        <p:txBody>
          <a:bodyPr/>
          <a:lstStyle/>
          <a:p>
            <a:r>
              <a:rPr lang="en-CA" sz="2000" dirty="0" smtClean="0"/>
              <a:t>Explain the operation of link aggregation in a switched LAN environment.</a:t>
            </a:r>
          </a:p>
          <a:p>
            <a:r>
              <a:rPr lang="en-CA" sz="2000" dirty="0" smtClean="0"/>
              <a:t>Describe EtherChannel technology.</a:t>
            </a:r>
            <a:endParaRPr lang="en-US" sz="2000" dirty="0" smtClean="0"/>
          </a:p>
          <a:p>
            <a:r>
              <a:rPr lang="en-CA" sz="2000" dirty="0" smtClean="0"/>
              <a:t>Configure link aggregation to improve performance on high-traffic switch links.</a:t>
            </a:r>
          </a:p>
          <a:p>
            <a:r>
              <a:rPr lang="en-CA" sz="2000" dirty="0" smtClean="0"/>
              <a:t>Configure link aggregation with EtherChannel.</a:t>
            </a:r>
          </a:p>
          <a:p>
            <a:r>
              <a:rPr lang="en-CA" sz="2000" dirty="0" smtClean="0"/>
              <a:t>Verify and troubleshoot link aggregation with EtherChannel.</a:t>
            </a:r>
            <a:endParaRPr lang="en-US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72375" y="1373087"/>
            <a:ext cx="7940675" cy="4259617"/>
          </a:xfrm>
        </p:spPr>
        <p:txBody>
          <a:bodyPr/>
          <a:lstStyle/>
          <a:p>
            <a:pPr marL="0" indent="0">
              <a:buNone/>
            </a:pPr>
            <a:r>
              <a:rPr lang="en-CA" sz="2000" dirty="0" smtClean="0"/>
              <a:t>This chapter explains and describes the following:</a:t>
            </a:r>
          </a:p>
          <a:p>
            <a:r>
              <a:rPr lang="en-CA" sz="2000" dirty="0" smtClean="0"/>
              <a:t>Cisco uses the term, EtherChannel, to encompass both the PAgP-based and the LACP-based link aggregation methods. </a:t>
            </a:r>
          </a:p>
          <a:p>
            <a:r>
              <a:rPr lang="en-CA" sz="2000" dirty="0" smtClean="0"/>
              <a:t>EtherChannel technologies and the various means available to implement them. </a:t>
            </a:r>
          </a:p>
          <a:p>
            <a:r>
              <a:rPr lang="en-CA" sz="2000" dirty="0" smtClean="0"/>
              <a:t>The configuration, verification, and troubleshooting of EtherChannel. </a:t>
            </a:r>
          </a:p>
          <a:p>
            <a:r>
              <a:rPr lang="en-CA" sz="2000" dirty="0" smtClean="0"/>
              <a:t>Load balancing takes place between links that are part of the same EtherChannel, depending on the hardware platform.</a:t>
            </a:r>
          </a:p>
          <a:p>
            <a:r>
              <a:rPr lang="en-CA" sz="2000" dirty="0" smtClean="0"/>
              <a:t>Several </a:t>
            </a:r>
            <a:r>
              <a:rPr lang="en-CA" sz="2000" b="1" dirty="0" smtClean="0">
                <a:latin typeface="Courier New"/>
                <a:cs typeface="Courier New"/>
              </a:rPr>
              <a:t>show</a:t>
            </a:r>
            <a:r>
              <a:rPr lang="en-CA" sz="2000" dirty="0" smtClean="0"/>
              <a:t> commands are described for verifying and troubleshooting an EtherChannel implementation.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75488" y="1450848"/>
            <a:ext cx="8400288" cy="5047488"/>
          </a:xfrm>
        </p:spPr>
        <p:txBody>
          <a:bodyPr/>
          <a:lstStyle/>
          <a:p>
            <a:pPr marL="463550" indent="-231775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3.0.1.2 Class Activity – Imagine This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3.1.2.4 Activity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Identifying </a:t>
            </a:r>
            <a:r>
              <a:rPr lang="en-US" dirty="0">
                <a:ea typeface="+mn-ea"/>
                <a:cs typeface="+mn-cs"/>
              </a:rPr>
              <a:t>the PAgP and LACP Modes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3.2.1.3 Packet Tracer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Configuring EtherChannel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3.2.1.4 Lab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Configuring EtherChannel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3.2.2.3 Packet Tracer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Troubleshooting EtherChannel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3.2.2.4 Lab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Troubleshooting EtherChannel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3.3.1.1 Class Activity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Linking Up</a:t>
            </a:r>
          </a:p>
          <a:p>
            <a:pPr marL="463550" lvl="1" indent="-231775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3</a:t>
            </a:r>
            <a:r>
              <a:rPr lang="sv-SE" dirty="0">
                <a:ea typeface="+mn-ea"/>
                <a:cs typeface="+mn-cs"/>
              </a:rPr>
              <a:t>.3.1.2 Packet Tracer </a:t>
            </a:r>
            <a:r>
              <a:rPr lang="en-US" sz="1800" dirty="0"/>
              <a:t>–</a:t>
            </a:r>
            <a:r>
              <a:rPr lang="sv-SE" dirty="0" smtClean="0">
                <a:ea typeface="+mn-ea"/>
                <a:cs typeface="+mn-cs"/>
              </a:rPr>
              <a:t> </a:t>
            </a:r>
            <a:r>
              <a:rPr lang="sv-SE" dirty="0">
                <a:ea typeface="+mn-ea"/>
                <a:cs typeface="+mn-cs"/>
              </a:rPr>
              <a:t>Skills Integration Challenge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 smtClean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sz="18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Chapter 3: Packet Tracer Activity Password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722226" y="1450848"/>
            <a:ext cx="8400288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The password for all the Packet Tracer activities in this chapter is:</a:t>
            </a:r>
          </a:p>
          <a:p>
            <a:pPr marL="457200" lvl="1" indent="0" eaLnBrk="1" hangingPunct="1">
              <a:spcBef>
                <a:spcPct val="30000"/>
              </a:spcBef>
              <a:buNone/>
            </a:pPr>
            <a:r>
              <a:rPr lang="pt-BR" b="1" dirty="0" smtClean="0"/>
              <a:t>PT_ccna5</a:t>
            </a:r>
            <a:endParaRPr lang="en-US" b="1" dirty="0" smtClean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2605830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3, “Assessment” after completing Chapter 3.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 and labs and quizzes can be used to informally assess student progress.</a:t>
            </a:r>
          </a:p>
          <a:p>
            <a:pPr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New Terms and Commands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24000"/>
            <a:ext cx="7940675" cy="493713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16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440455"/>
              </p:ext>
            </p:extLst>
          </p:nvPr>
        </p:nvGraphicFramePr>
        <p:xfrm>
          <a:off x="700596" y="1371312"/>
          <a:ext cx="7718425" cy="4130649"/>
        </p:xfrm>
        <a:graphic>
          <a:graphicData uri="http://schemas.openxmlformats.org/drawingml/2006/table">
            <a:tbl>
              <a:tblPr/>
              <a:tblGrid>
                <a:gridCol w="780963"/>
                <a:gridCol w="6937462"/>
              </a:tblGrid>
              <a:tr h="367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3.1.1.1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Etherchannel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3.1.2.1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Fast </a:t>
                      </a: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Etherchannel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Gigabit </a:t>
                      </a: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Etherchannel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11614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3.1.2.2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Port Aggregation Protocol (</a:t>
                      </a: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Pagp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Link Aggregation Control Protocol (LACP)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Pagp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Desirable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Pagp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Auto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5657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3.1.2.3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LACP Active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LACP Passive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52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3.2.2.1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interface port-channel 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etherchannel summary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command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etherchannel port-channel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command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show interfaces etherchannel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529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3.2.2.2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/>
                          <a:ea typeface="+mn-ea"/>
                          <a:cs typeface="Courier New"/>
                        </a:rPr>
                        <a:t>channel-group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command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386968" y="1387062"/>
            <a:ext cx="8176128" cy="5001545"/>
          </a:xfrm>
        </p:spPr>
        <p:txBody>
          <a:bodyPr/>
          <a:lstStyle/>
          <a:p>
            <a:pPr marL="231775" lvl="1" indent="0" eaLnBrk="1" hangingPunct="1">
              <a:spcBef>
                <a:spcPct val="30000"/>
              </a:spcBef>
              <a:buNone/>
            </a:pPr>
            <a:r>
              <a:rPr lang="en-US" dirty="0">
                <a:ea typeface="+mn-ea"/>
                <a:cs typeface="+mn-cs"/>
              </a:rPr>
              <a:t>Prior to teaching Chapter 3, the instructor should:</a:t>
            </a:r>
          </a:p>
          <a:p>
            <a:pPr marL="468313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Complete Chapter </a:t>
            </a:r>
            <a:r>
              <a:rPr lang="en-US" dirty="0" smtClean="0">
                <a:ea typeface="+mn-ea"/>
                <a:cs typeface="+mn-cs"/>
              </a:rPr>
              <a:t>3, “Assessment.”</a:t>
            </a:r>
            <a:endParaRPr lang="en-US" dirty="0">
              <a:ea typeface="+mn-ea"/>
              <a:cs typeface="+mn-cs"/>
            </a:endParaRPr>
          </a:p>
          <a:p>
            <a:pPr marL="468313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Make </a:t>
            </a:r>
            <a:r>
              <a:rPr lang="en-US" dirty="0">
                <a:ea typeface="+mn-ea"/>
                <a:cs typeface="+mn-cs"/>
              </a:rPr>
              <a:t>this chapter as hands-on as possible.</a:t>
            </a:r>
          </a:p>
          <a:p>
            <a:pPr marL="468313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Encourage students complete </a:t>
            </a:r>
            <a:r>
              <a:rPr lang="en-US" dirty="0">
                <a:ea typeface="+mn-ea"/>
                <a:cs typeface="+mn-cs"/>
              </a:rPr>
              <a:t>all hands-on and </a:t>
            </a:r>
            <a:r>
              <a:rPr lang="en-US" dirty="0" smtClean="0">
                <a:ea typeface="+mn-ea"/>
                <a:cs typeface="+mn-cs"/>
              </a:rPr>
              <a:t>PT labs</a:t>
            </a:r>
            <a:r>
              <a:rPr lang="en-US" dirty="0">
                <a:ea typeface="+mn-ea"/>
                <a:cs typeface="+mn-cs"/>
              </a:rPr>
              <a:t>.</a:t>
            </a:r>
          </a:p>
          <a:p>
            <a:pPr marL="468313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Clearly differentiate between the Cisco </a:t>
            </a:r>
            <a:r>
              <a:rPr lang="en-US" dirty="0" smtClean="0">
                <a:ea typeface="+mn-ea"/>
                <a:cs typeface="+mn-cs"/>
              </a:rPr>
              <a:t>proprietary (PAgP</a:t>
            </a:r>
            <a:r>
              <a:rPr lang="en-US" dirty="0">
                <a:ea typeface="+mn-ea"/>
                <a:cs typeface="+mn-cs"/>
              </a:rPr>
              <a:t>) and non-proprietary </a:t>
            </a:r>
            <a:r>
              <a:rPr lang="en-US" dirty="0" smtClean="0">
                <a:ea typeface="+mn-ea"/>
                <a:cs typeface="+mn-cs"/>
              </a:rPr>
              <a:t>(</a:t>
            </a:r>
            <a:r>
              <a:rPr lang="en-US" dirty="0">
                <a:ea typeface="+mn-ea"/>
                <a:cs typeface="+mn-cs"/>
              </a:rPr>
              <a:t>LACP</a:t>
            </a:r>
            <a:r>
              <a:rPr lang="en-US" dirty="0" smtClean="0">
                <a:ea typeface="+mn-ea"/>
                <a:cs typeface="+mn-cs"/>
              </a:rPr>
              <a:t>) protocols.</a:t>
            </a:r>
            <a:endParaRPr lang="en-US" dirty="0">
              <a:ea typeface="+mn-ea"/>
              <a:cs typeface="+mn-cs"/>
            </a:endParaRPr>
          </a:p>
          <a:p>
            <a:pPr marL="468313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Identify the </a:t>
            </a:r>
            <a:r>
              <a:rPr lang="en-US" dirty="0">
                <a:ea typeface="+mn-ea"/>
                <a:cs typeface="+mn-cs"/>
              </a:rPr>
              <a:t>advantages of using </a:t>
            </a:r>
            <a:r>
              <a:rPr lang="en-US" dirty="0" smtClean="0">
                <a:ea typeface="+mn-ea"/>
                <a:cs typeface="+mn-cs"/>
              </a:rPr>
              <a:t>EtherChannel to </a:t>
            </a:r>
            <a:r>
              <a:rPr lang="en-US" dirty="0">
                <a:ea typeface="+mn-ea"/>
                <a:cs typeface="+mn-cs"/>
              </a:rPr>
              <a:t>improve </a:t>
            </a:r>
            <a:r>
              <a:rPr lang="en-US" dirty="0" smtClean="0">
                <a:ea typeface="+mn-ea"/>
                <a:cs typeface="+mn-cs"/>
              </a:rPr>
              <a:t>bandwidth and </a:t>
            </a:r>
            <a:r>
              <a:rPr lang="en-US" dirty="0">
                <a:ea typeface="+mn-ea"/>
                <a:cs typeface="+mn-cs"/>
              </a:rPr>
              <a:t>to avoid bottlenecks.</a:t>
            </a:r>
          </a:p>
          <a:p>
            <a:pPr marL="468313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Cisco.com </a:t>
            </a:r>
            <a:r>
              <a:rPr lang="en-US" dirty="0">
                <a:ea typeface="+mn-ea"/>
                <a:cs typeface="+mn-cs"/>
              </a:rPr>
              <a:t>resources </a:t>
            </a:r>
          </a:p>
          <a:p>
            <a:pPr marL="463550" lvl="2" eaLnBrk="1" hangingPunct="1">
              <a:spcBef>
                <a:spcPct val="30000"/>
              </a:spcBef>
              <a:buNone/>
            </a:pPr>
            <a:r>
              <a:rPr lang="en-US" dirty="0">
                <a:ea typeface="+mn-ea"/>
                <a:cs typeface="+mn-cs"/>
                <a:hlinkClick r:id="rId3"/>
              </a:rPr>
              <a:t>http://www.cisco.com/en/US/tech/tk389/tk213/tsd_technology_support_protocol_home.html</a:t>
            </a:r>
            <a:endParaRPr lang="en-US" dirty="0">
              <a:ea typeface="+mn-ea"/>
              <a:cs typeface="+mn-cs"/>
            </a:endParaRPr>
          </a:p>
          <a:p>
            <a:pPr marL="468313" lvl="1" indent="-236538" eaLnBrk="1" hangingPunct="1">
              <a:spcBef>
                <a:spcPct val="30000"/>
              </a:spcBef>
              <a:buFont typeface="Wingdings" pitchFamily="2" charset="2"/>
              <a:buChar char="§"/>
            </a:pPr>
            <a:r>
              <a:rPr lang="en-US" dirty="0" smtClean="0">
                <a:ea typeface="+mn-ea"/>
                <a:cs typeface="+mn-cs"/>
              </a:rPr>
              <a:t>Basics </a:t>
            </a:r>
            <a:r>
              <a:rPr lang="en-US" dirty="0">
                <a:ea typeface="+mn-ea"/>
                <a:cs typeface="+mn-cs"/>
              </a:rPr>
              <a:t>of EtherChannel</a:t>
            </a:r>
            <a:endParaRPr lang="en-US" dirty="0">
              <a:ea typeface="+mn-ea"/>
              <a:cs typeface="+mn-cs"/>
              <a:hlinkClick r:id="rId4"/>
            </a:endParaRPr>
          </a:p>
          <a:p>
            <a:pPr marL="463550" lvl="2" eaLnBrk="1" hangingPunct="1">
              <a:spcBef>
                <a:spcPct val="30000"/>
              </a:spcBef>
              <a:buNone/>
            </a:pPr>
            <a:r>
              <a:rPr lang="en-US" dirty="0">
                <a:ea typeface="+mn-ea"/>
                <a:cs typeface="+mn-cs"/>
                <a:hlinkClick r:id="rId4"/>
              </a:rPr>
              <a:t>http://www.youtube.com/watch?v=CTcToRNonB8</a:t>
            </a:r>
            <a:endParaRPr lang="en-US" dirty="0">
              <a:ea typeface="+mn-ea"/>
              <a:cs typeface="+mn-cs"/>
            </a:endParaRPr>
          </a:p>
          <a:p>
            <a:pPr marL="463550" lvl="2" eaLnBrk="1" hangingPunct="1">
              <a:spcBef>
                <a:spcPct val="30000"/>
              </a:spcBef>
              <a:buNone/>
            </a:pPr>
            <a:r>
              <a:rPr lang="en-US" dirty="0">
                <a:ea typeface="+mn-ea"/>
                <a:cs typeface="+mn-cs"/>
                <a:hlinkClick r:id="rId5"/>
              </a:rPr>
              <a:t>http://www.youtube.com/watch?v=Y0RKGzpjOlc</a:t>
            </a:r>
            <a:endParaRPr lang="en-US" dirty="0">
              <a:ea typeface="+mn-ea"/>
              <a:cs typeface="+mn-cs"/>
            </a:endParaRP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19062" y="35356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3: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1124" y="1509486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http://community.netacad.net/web/ccna/files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If you have lesson plans or resources that you would like to share, upload them to the CCNA Community to help other instructors.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20838</TotalTime>
  <Pages>28</Pages>
  <Words>551</Words>
  <Application>Microsoft Office PowerPoint</Application>
  <PresentationFormat>On-screen Show (4:3)</PresentationFormat>
  <Paragraphs>97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NetAcad-4F_PPT-WHT_060408</vt:lpstr>
      <vt:lpstr>PowerPoint Presentation</vt:lpstr>
      <vt:lpstr>Chapter 3: Objectives</vt:lpstr>
      <vt:lpstr>Chapter 3: Overview</vt:lpstr>
      <vt:lpstr>Chapter 3: Activities</vt:lpstr>
      <vt:lpstr>Chapter 3: Packet Tracer Activity Password</vt:lpstr>
      <vt:lpstr>Chapter 3: Assessment</vt:lpstr>
      <vt:lpstr>Chapter 3: New Terms and Commands </vt:lpstr>
      <vt:lpstr>PowerPoint Presentation</vt:lpstr>
      <vt:lpstr>Chapter 3: Additional Help</vt:lpstr>
      <vt:lpstr>Chapter 3: Topics Not in ICND2 200-101</vt:lpstr>
      <vt:lpstr>Chapter 3: Topics Not in ICND2 200-101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ITE 5.0 Planning Guide.pptx</dc:subject>
  <dc:creator>Cisco Networking Academy</dc:creator>
  <cp:lastModifiedBy>Rodrigo Floriano</cp:lastModifiedBy>
  <cp:revision>970</cp:revision>
  <cp:lastPrinted>1999-01-27T00:54:54Z</cp:lastPrinted>
  <dcterms:created xsi:type="dcterms:W3CDTF">2008-06-05T18:08:35Z</dcterms:created>
  <dcterms:modified xsi:type="dcterms:W3CDTF">2013-10-07T01:06:43Z</dcterms:modified>
</cp:coreProperties>
</file>