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8" r:id="rId1"/>
  </p:sldMasterIdLst>
  <p:notesMasterIdLst>
    <p:notesMasterId r:id="rId19"/>
  </p:notesMasterIdLst>
  <p:handoutMasterIdLst>
    <p:handoutMasterId r:id="rId20"/>
  </p:handoutMasterIdLst>
  <p:sldIdLst>
    <p:sldId id="498" r:id="rId2"/>
    <p:sldId id="577" r:id="rId3"/>
    <p:sldId id="558" r:id="rId4"/>
    <p:sldId id="550" r:id="rId5"/>
    <p:sldId id="588" r:id="rId6"/>
    <p:sldId id="591" r:id="rId7"/>
    <p:sldId id="571" r:id="rId8"/>
    <p:sldId id="580" r:id="rId9"/>
    <p:sldId id="585" r:id="rId10"/>
    <p:sldId id="584" r:id="rId11"/>
    <p:sldId id="589" r:id="rId12"/>
    <p:sldId id="590" r:id="rId13"/>
    <p:sldId id="562" r:id="rId14"/>
    <p:sldId id="570" r:id="rId15"/>
    <p:sldId id="575" r:id="rId16"/>
    <p:sldId id="539" r:id="rId17"/>
    <p:sldId id="540" r:id="rId18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ittoria deloulay" initials="vd" lastIdx="4" clrIdx="0"/>
  <p:cmAuthor id="1" name="carykell" initials="c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D9F1"/>
    <a:srgbClr val="DBEEF3"/>
    <a:srgbClr val="45EB03"/>
    <a:srgbClr val="B2B2B2"/>
    <a:srgbClr val="C0C0C0"/>
    <a:srgbClr val="9F4603"/>
    <a:srgbClr val="EE6804"/>
    <a:srgbClr val="6161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01" autoAdjust="0"/>
    <p:restoredTop sz="91600" autoAdjust="0"/>
  </p:normalViewPr>
  <p:slideViewPr>
    <p:cSldViewPr snapToGrid="0">
      <p:cViewPr>
        <p:scale>
          <a:sx n="80" d="100"/>
          <a:sy n="80" d="100"/>
        </p:scale>
        <p:origin x="-2142" y="-204"/>
      </p:cViewPr>
      <p:guideLst>
        <p:guide orient="horz" pos="134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3" d="100"/>
          <a:sy n="73" d="100"/>
        </p:scale>
        <p:origin x="-2094" y="-10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1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</a:pPr>
            <a:endParaRPr lang="en-US" b="0"/>
          </a:p>
        </p:txBody>
      </p:sp>
      <p:sp>
        <p:nvSpPr>
          <p:cNvPr id="30723" name="Rectangle 12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67" tIns="50185" rIns="95667" bIns="50185">
            <a:spAutoFit/>
          </a:bodyPr>
          <a:lstStyle/>
          <a:p>
            <a:pPr defTabSz="611188" eaLnBrk="0" hangingPunct="0">
              <a:tabLst>
                <a:tab pos="2387600" algn="l"/>
                <a:tab pos="4830763" algn="l"/>
              </a:tabLst>
            </a:pPr>
            <a:r>
              <a:rPr lang="en-US" sz="800" b="0"/>
              <a:t>© 2006, Cisco Systems, Inc. All rights reserved.</a:t>
            </a:r>
          </a:p>
          <a:p>
            <a:pPr defTabSz="611188" eaLnBrk="0" hangingPunct="0">
              <a:tabLst>
                <a:tab pos="2387600" algn="l"/>
                <a:tab pos="4830763" algn="l"/>
              </a:tabLst>
            </a:pPr>
            <a:r>
              <a:rPr lang="en-US" sz="800" b="0"/>
              <a:t>Presentation_ID.scr</a:t>
            </a:r>
          </a:p>
        </p:txBody>
      </p:sp>
      <p:sp>
        <p:nvSpPr>
          <p:cNvPr id="30724" name="Line 13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5" name="Rectangle 14"/>
          <p:cNvSpPr>
            <a:spLocks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/>
          <a:p>
            <a:pPr algn="r" defTabSz="903288" eaLnBrk="0" hangingPunct="0"/>
            <a:fld id="{24FCEDC2-CB88-4332-AD14-E4FCA3C3455B}" type="slidenum">
              <a:rPr lang="en-US" sz="800" b="0"/>
              <a:pPr algn="r" defTabSz="903288" eaLnBrk="0" hangingPunct="0"/>
              <a:t>‹#›</a:t>
            </a:fld>
            <a:endParaRPr lang="en-US" sz="800" b="0"/>
          </a:p>
        </p:txBody>
      </p:sp>
    </p:spTree>
    <p:extLst>
      <p:ext uri="{BB962C8B-B14F-4D97-AF65-F5344CB8AC3E}">
        <p14:creationId xmlns:p14="http://schemas.microsoft.com/office/powerpoint/2010/main" val="13895059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8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</a:pPr>
            <a:endParaRPr lang="en-US" b="0"/>
          </a:p>
        </p:txBody>
      </p:sp>
      <p:sp>
        <p:nvSpPr>
          <p:cNvPr id="16387" name="Rectangle 9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67" tIns="50185" rIns="95667" bIns="50185">
            <a:spAutoFit/>
          </a:bodyPr>
          <a:lstStyle/>
          <a:p>
            <a:pPr defTabSz="611188" eaLnBrk="0" hangingPunct="0">
              <a:tabLst>
                <a:tab pos="2387600" algn="l"/>
                <a:tab pos="4830763" algn="l"/>
              </a:tabLst>
            </a:pPr>
            <a:r>
              <a:rPr lang="en-US" sz="800" b="0"/>
              <a:t>© 2006, Cisco Systems, Inc. All rights reserved.</a:t>
            </a:r>
          </a:p>
          <a:p>
            <a:pPr defTabSz="611188" eaLnBrk="0" hangingPunct="0">
              <a:tabLst>
                <a:tab pos="2387600" algn="l"/>
                <a:tab pos="4830763" algn="l"/>
              </a:tabLst>
            </a:pPr>
            <a:r>
              <a:rPr lang="en-US" sz="800" b="0"/>
              <a:t>Presentation_ID.scr</a:t>
            </a:r>
          </a:p>
        </p:txBody>
      </p:sp>
      <p:sp>
        <p:nvSpPr>
          <p:cNvPr id="16388" name="Line 10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3307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19" tIns="0" rIns="18819" bIns="0" numCol="1" anchor="b" anchorCtr="0" compatLnSpc="1">
            <a:prstTxWarp prst="textNoShape">
              <a:avLst/>
            </a:prstTxWarp>
          </a:bodyPr>
          <a:lstStyle>
            <a:lvl1pPr algn="r" defTabSz="903288" eaLnBrk="0" hangingPunct="0">
              <a:lnSpc>
                <a:spcPct val="100000"/>
              </a:lnSpc>
              <a:defRPr sz="8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85D1CDC-D87C-4665-A55A-A21D26B56B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390" name="Rectangle 1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3125" y="244475"/>
            <a:ext cx="5321300" cy="39909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3309" name="Rectangle 1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68350" y="4378325"/>
            <a:ext cx="5468938" cy="425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67" tIns="50185" rIns="95667" bIns="501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34622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2713" indent="-112713" algn="l" defTabSz="1020763" rtl="0" eaLnBrk="0" fontAlgn="base" hangingPunct="0">
      <a:lnSpc>
        <a:spcPct val="90000"/>
      </a:lnSpc>
      <a:spcBef>
        <a:spcPct val="50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82600" indent="-120650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667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4493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9319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1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97EDCD-494B-463B-94F5-50E6B57D71C3}" type="slidenum">
              <a:rPr lang="en-US" smtClean="0"/>
              <a:pPr>
                <a:defRPr/>
              </a:pPr>
              <a:t>1</a:t>
            </a:fld>
            <a:endParaRPr lang="en-US" dirty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FA62FE-70C7-4700-B664-0FF949842D7E}" type="slidenum">
              <a:rPr lang="en-US" sz="800" b="0"/>
              <a:pPr algn="r"/>
              <a:t>10</a:t>
            </a:fld>
            <a:endParaRPr lang="en-US" sz="800" b="0" dirty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FA62FE-70C7-4700-B664-0FF949842D7E}" type="slidenum">
              <a:rPr lang="en-US" sz="800" b="0"/>
              <a:pPr algn="r"/>
              <a:t>11</a:t>
            </a:fld>
            <a:endParaRPr lang="en-US" sz="800" b="0" dirty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FA62FE-70C7-4700-B664-0FF949842D7E}" type="slidenum">
              <a:rPr lang="en-US" sz="800" b="0"/>
              <a:pPr algn="r"/>
              <a:t>12</a:t>
            </a:fld>
            <a:endParaRPr lang="en-US" sz="800" b="0" dirty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13</a:t>
            </a:fld>
            <a:endParaRPr lang="en-US" sz="800" b="0" dirty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5F7D0146-1035-4865-8A5B-0B1E8578604B}" type="slidenum">
              <a:rPr lang="en-US" sz="800" b="0">
                <a:ea typeface="ＭＳ Ｐゴシック" pitchFamily="34" charset="-128"/>
              </a:rPr>
              <a:pPr algn="r"/>
              <a:t>14</a:t>
            </a:fld>
            <a:endParaRPr lang="en-US" sz="800" b="0" dirty="0">
              <a:ea typeface="ＭＳ Ｐゴシック" pitchFamily="34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5F7D0146-1035-4865-8A5B-0B1E8578604B}" type="slidenum">
              <a:rPr lang="en-US" sz="800" b="0">
                <a:ea typeface="ＭＳ Ｐゴシック" pitchFamily="34" charset="-128"/>
              </a:rPr>
              <a:pPr algn="r"/>
              <a:t>15</a:t>
            </a:fld>
            <a:endParaRPr lang="en-US" sz="800" b="0" dirty="0">
              <a:ea typeface="ＭＳ Ｐゴシック" pitchFamily="34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8CB16DC-A265-4634-B8FE-A98AE8199390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AC3B40C-7774-46A0-8FD7-D0857136B166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2</a:t>
            </a:fld>
            <a:endParaRPr lang="en-US" sz="800" b="0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311D0035-3BE0-490C-B824-0AD9C41C2BAC}" type="slidenum">
              <a:rPr lang="en-US" sz="800" b="0"/>
              <a:pPr algn="r"/>
              <a:t>3</a:t>
            </a:fld>
            <a:endParaRPr lang="en-US" sz="800" b="0" dirty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4</a:t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5</a:t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6</a:t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ACE20BE7-F2F3-4E26-9454-50B18F790A4E}" type="slidenum">
              <a:rPr lang="en-US" sz="800" b="0">
                <a:ea typeface="ＭＳ Ｐゴシック" pitchFamily="34" charset="-128"/>
              </a:rPr>
              <a:pPr algn="r"/>
              <a:t>7</a:t>
            </a:fld>
            <a:endParaRPr lang="en-US" sz="800" b="0" dirty="0">
              <a:ea typeface="ＭＳ Ｐゴシック" pitchFamily="34" charset="-128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FA62FE-70C7-4700-B664-0FF949842D7E}" type="slidenum">
              <a:rPr lang="en-US" sz="800" b="0"/>
              <a:pPr algn="r"/>
              <a:t>8</a:t>
            </a:fld>
            <a:endParaRPr lang="en-US" sz="800" b="0" dirty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FA62FE-70C7-4700-B664-0FF949842D7E}" type="slidenum">
              <a:rPr lang="en-US" sz="800" b="0"/>
              <a:pPr algn="r"/>
              <a:t>9</a:t>
            </a:fld>
            <a:endParaRPr lang="en-US" sz="800" b="0" dirty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PPt_4face_021208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1350"/>
            <a:ext cx="9144000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78"/>
          <p:cNvSpPr>
            <a:spLocks noChangeArrowheads="1"/>
          </p:cNvSpPr>
          <p:nvPr/>
        </p:nvSpPr>
        <p:spPr bwMode="auto">
          <a:xfrm>
            <a:off x="4498975" y="6672263"/>
            <a:ext cx="20224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defTabSz="814388" eaLnBrk="0" hangingPunct="0"/>
            <a:r>
              <a:rPr lang="en-US" sz="700" b="0" dirty="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6" name="Rectangle 279"/>
          <p:cNvSpPr>
            <a:spLocks noChangeArrowheads="1"/>
          </p:cNvSpPr>
          <p:nvPr/>
        </p:nvSpPr>
        <p:spPr bwMode="auto">
          <a:xfrm>
            <a:off x="6896100" y="6672263"/>
            <a:ext cx="877888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/>
            <a:r>
              <a:rPr lang="en-US" sz="700" b="0" dirty="0">
                <a:solidFill>
                  <a:srgbClr val="D3D3D3"/>
                </a:solidFill>
              </a:rPr>
              <a:t>Cisco Confidential</a:t>
            </a:r>
          </a:p>
        </p:txBody>
      </p:sp>
      <p:sp>
        <p:nvSpPr>
          <p:cNvPr id="7" name="Rectangle 280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defTabSz="814388" eaLnBrk="0" hangingPunct="0"/>
            <a:r>
              <a:rPr lang="en-US" sz="700" b="0" dirty="0" err="1">
                <a:solidFill>
                  <a:srgbClr val="D3D3D3"/>
                </a:solidFill>
              </a:rPr>
              <a:t>Presentation_ID</a:t>
            </a:r>
            <a:endParaRPr lang="en-US" sz="700" b="0" dirty="0">
              <a:solidFill>
                <a:srgbClr val="D3D3D3"/>
              </a:solidFill>
            </a:endParaRPr>
          </a:p>
        </p:txBody>
      </p:sp>
      <p:sp>
        <p:nvSpPr>
          <p:cNvPr id="8" name="Rectangle 281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/>
            <a:fld id="{59D7CE3C-6EC8-4B99-BC5F-470A37E5C4AF}" type="slidenum">
              <a:rPr lang="en-US" sz="1000" b="0">
                <a:solidFill>
                  <a:srgbClr val="D3D3D3"/>
                </a:solidFill>
              </a:rPr>
              <a:pPr algn="r" defTabSz="814388" eaLnBrk="0" hangingPunct="0"/>
              <a:t>‹#›</a:t>
            </a:fld>
            <a:endParaRPr lang="en-US" sz="1000" b="0">
              <a:solidFill>
                <a:srgbClr val="D3D3D3"/>
              </a:solidFill>
            </a:endParaRPr>
          </a:p>
        </p:txBody>
      </p:sp>
      <p:pic>
        <p:nvPicPr>
          <p:cNvPr id="9" name="Picture 331" descr="Cisco_New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225" y="5940425"/>
            <a:ext cx="3354388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33" descr="Cisc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3" y="119063"/>
            <a:ext cx="117157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9873" name="Rectangle 209"/>
          <p:cNvSpPr>
            <a:spLocks noGrp="1" noChangeArrowheads="1"/>
          </p:cNvSpPr>
          <p:nvPr>
            <p:ph type="ctrTitle"/>
          </p:nvPr>
        </p:nvSpPr>
        <p:spPr bwMode="white">
          <a:xfrm>
            <a:off x="311150" y="2671763"/>
            <a:ext cx="3768725" cy="830262"/>
          </a:xfrm>
          <a:ln/>
        </p:spPr>
        <p:txBody>
          <a:bodyPr anchor="ctr"/>
          <a:lstStyle>
            <a:lvl1pPr>
              <a:defRPr sz="30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69874" name="Rectangle 210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4103688" cy="658812"/>
          </a:xfrm>
          <a:ln/>
        </p:spPr>
        <p:txBody>
          <a:bodyPr/>
          <a:lstStyle>
            <a:lvl1pPr marL="0" indent="0">
              <a:lnSpc>
                <a:spcPct val="90000"/>
              </a:lnSpc>
              <a:buFont typeface="Wingdings" pitchFamily="2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530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167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798513"/>
            <a:ext cx="2035175" cy="4787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798513"/>
            <a:ext cx="5957887" cy="4787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520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715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57900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2014538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2014538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762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313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843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9697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6191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15910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146"/>
          <p:cNvSpPr>
            <a:spLocks noGrp="1" noChangeArrowheads="1"/>
          </p:cNvSpPr>
          <p:nvPr>
            <p:ph type="title"/>
          </p:nvPr>
        </p:nvSpPr>
        <p:spPr bwMode="auto">
          <a:xfrm>
            <a:off x="655638" y="798513"/>
            <a:ext cx="8145462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6281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defTabSz="814388" eaLnBrk="0" hangingPunct="0"/>
            <a:r>
              <a:rPr lang="en-US" sz="700" b="0" dirty="0" err="1">
                <a:solidFill>
                  <a:srgbClr val="D3D3D3"/>
                </a:solidFill>
              </a:rPr>
              <a:t>Presentation_ID</a:t>
            </a:r>
            <a:endParaRPr lang="en-US" sz="700" b="0" dirty="0">
              <a:solidFill>
                <a:srgbClr val="D3D3D3"/>
              </a:solidFill>
            </a:endParaRPr>
          </a:p>
        </p:txBody>
      </p:sp>
      <p:sp>
        <p:nvSpPr>
          <p:cNvPr id="1028" name="Rectangle 6282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/>
            <a:fld id="{6213D815-58AD-43B4-8B8E-3405D1C19D0A}" type="slidenum">
              <a:rPr lang="en-US" sz="1000" b="0">
                <a:solidFill>
                  <a:srgbClr val="D3D3D3"/>
                </a:solidFill>
              </a:rPr>
              <a:pPr algn="r" defTabSz="814388" eaLnBrk="0" hangingPunct="0"/>
              <a:t>‹#›</a:t>
            </a:fld>
            <a:endParaRPr lang="en-US" sz="1000" b="0">
              <a:solidFill>
                <a:srgbClr val="D3D3D3"/>
              </a:solidFill>
            </a:endParaRPr>
          </a:p>
        </p:txBody>
      </p:sp>
      <p:sp>
        <p:nvSpPr>
          <p:cNvPr id="1029" name="Rectangle 628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5638" y="2014538"/>
            <a:ext cx="7940675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312"/>
          <p:cNvSpPr>
            <a:spLocks noChangeArrowheads="1"/>
          </p:cNvSpPr>
          <p:nvPr/>
        </p:nvSpPr>
        <p:spPr bwMode="auto">
          <a:xfrm>
            <a:off x="4498975" y="6672263"/>
            <a:ext cx="20224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defTabSz="814388" eaLnBrk="0" hangingPunct="0"/>
            <a:r>
              <a:rPr lang="en-US" sz="700" b="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1031" name="Rectangle 6313"/>
          <p:cNvSpPr>
            <a:spLocks noChangeArrowheads="1"/>
          </p:cNvSpPr>
          <p:nvPr/>
        </p:nvSpPr>
        <p:spPr bwMode="auto">
          <a:xfrm>
            <a:off x="6896100" y="6672263"/>
            <a:ext cx="877888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/>
            <a:r>
              <a:rPr lang="en-US" sz="700" b="0">
                <a:solidFill>
                  <a:srgbClr val="D3D3D3"/>
                </a:solidFill>
              </a:rPr>
              <a:t>Cisco Confidential</a:t>
            </a:r>
          </a:p>
        </p:txBody>
      </p:sp>
      <p:pic>
        <p:nvPicPr>
          <p:cNvPr id="1032" name="Picture 8" descr="Rev08_Cisco_BrandBar10_060408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93" r:id="rId1"/>
    <p:sldLayoutId id="2147484583" r:id="rId2"/>
    <p:sldLayoutId id="2147484584" r:id="rId3"/>
    <p:sldLayoutId id="2147484585" r:id="rId4"/>
    <p:sldLayoutId id="2147484586" r:id="rId5"/>
    <p:sldLayoutId id="2147484587" r:id="rId6"/>
    <p:sldLayoutId id="2147484588" r:id="rId7"/>
    <p:sldLayoutId id="2147484589" r:id="rId8"/>
    <p:sldLayoutId id="2147484590" r:id="rId9"/>
    <p:sldLayoutId id="2147484591" r:id="rId10"/>
    <p:sldLayoutId id="2147484592" r:id="rId1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+mj-lt"/>
          <a:ea typeface="+mj-ea"/>
          <a:cs typeface="+mj-cs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5pPr>
      <a:lvl6pPr marL="4572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6pPr>
      <a:lvl7pPr marL="9144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7pPr>
      <a:lvl8pPr marL="13716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8pPr>
      <a:lvl9pPr marL="18288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708CA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74675" indent="-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buChar char="–"/>
        <a:defRPr sz="2000">
          <a:solidFill>
            <a:schemeClr val="tx1"/>
          </a:solidFill>
          <a:latin typeface="+mn-lt"/>
        </a:defRPr>
      </a:lvl2pPr>
      <a:lvl3pPr marL="9144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buChar char="•"/>
        <a:defRPr sz="2000">
          <a:solidFill>
            <a:schemeClr val="tx1"/>
          </a:solidFill>
          <a:latin typeface="+mn-lt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buChar char="–"/>
        <a:defRPr sz="2000">
          <a:solidFill>
            <a:schemeClr val="tx1"/>
          </a:solidFill>
          <a:latin typeface="+mn-lt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buChar char="»"/>
        <a:defRPr sz="2000">
          <a:solidFill>
            <a:schemeClr val="tx1"/>
          </a:solidFill>
          <a:latin typeface="+mn-lt"/>
        </a:defRPr>
      </a:lvl5pPr>
      <a:lvl6pPr marL="20621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6pPr>
      <a:lvl7pPr marL="25193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7pPr>
      <a:lvl8pPr marL="29765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8pPr>
      <a:lvl9pPr marL="34337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sco.com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youtube.com/watch?v=bbohjbttnxw" TargetMode="External"/><Relationship Id="rId5" Type="http://schemas.openxmlformats.org/officeDocument/2006/relationships/hyperlink" Target="http://www.linksys.com/" TargetMode="External"/><Relationship Id="rId4" Type="http://schemas.openxmlformats.org/officeDocument/2006/relationships/hyperlink" Target="http://www.fluke.com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community.netacad.net/web/ccna/files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sco.com/web/learning/exams/list/icnd1b.html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3"/>
          <p:cNvSpPr txBox="1">
            <a:spLocks noChangeArrowheads="1"/>
          </p:cNvSpPr>
          <p:nvPr/>
        </p:nvSpPr>
        <p:spPr bwMode="white">
          <a:xfrm>
            <a:off x="311150" y="2254250"/>
            <a:ext cx="4189413" cy="1479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ctr"/>
          <a:lstStyle/>
          <a:p>
            <a:pPr defTabSz="814388">
              <a:lnSpc>
                <a:spcPct val="90000"/>
              </a:lnSpc>
              <a:defRPr/>
            </a:pPr>
            <a:r>
              <a:rPr lang="en-US" b="0" kern="0" dirty="0" smtClean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CCNA 5.0</a:t>
            </a:r>
            <a:r>
              <a:rPr lang="en-US" b="0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/>
            </a:r>
            <a:br>
              <a:rPr lang="en-US" b="0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</a:br>
            <a:r>
              <a:rPr lang="en-US" b="0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/>
            </a:r>
            <a:br>
              <a:rPr lang="en-US" b="0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</a:br>
            <a:r>
              <a:rPr lang="en-US" b="0" kern="0" dirty="0" smtClean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Planning Guide</a:t>
            </a:r>
          </a:p>
          <a:p>
            <a:pPr defTabSz="814388">
              <a:lnSpc>
                <a:spcPct val="90000"/>
              </a:lnSpc>
              <a:defRPr/>
            </a:pPr>
            <a:r>
              <a:rPr lang="en-US" b="0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/>
            </a:r>
            <a:br>
              <a:rPr lang="en-US" b="0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</a:br>
            <a:r>
              <a:rPr lang="en-US" b="0" dirty="0" smtClean="0">
                <a:solidFill>
                  <a:schemeClr val="bg1"/>
                </a:solidFill>
                <a:latin typeface="+mn-lt"/>
              </a:rPr>
              <a:t>Chapter 4: Wireless LANs</a:t>
            </a:r>
            <a:endParaRPr lang="en-US" b="0" kern="0" dirty="0">
              <a:solidFill>
                <a:schemeClr val="bg1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0639" y="4702629"/>
            <a:ext cx="35507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Scaling Networks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501258" y="472322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4: New Terms </a:t>
            </a:r>
            <a:r>
              <a:rPr lang="en-US" dirty="0"/>
              <a:t>(</a:t>
            </a:r>
            <a:r>
              <a:rPr lang="en-US" dirty="0" smtClean="0"/>
              <a:t>cont.)</a:t>
            </a:r>
          </a:p>
        </p:txBody>
      </p:sp>
      <p:sp>
        <p:nvSpPr>
          <p:cNvPr id="9219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563113" y="1352550"/>
            <a:ext cx="7940675" cy="493713"/>
          </a:xfrm>
        </p:spPr>
        <p:txBody>
          <a:bodyPr/>
          <a:lstStyle/>
          <a:p>
            <a:pPr marL="57150" indent="0" eaLnBrk="1" hangingPunct="1">
              <a:spcBef>
                <a:spcPct val="30000"/>
              </a:spcBef>
              <a:buNone/>
            </a:pPr>
            <a:r>
              <a:rPr lang="en-US" sz="2000" dirty="0" smtClean="0"/>
              <a:t>What terms are introduced in this chapter?</a:t>
            </a:r>
          </a:p>
        </p:txBody>
      </p:sp>
      <p:graphicFrame>
        <p:nvGraphicFramePr>
          <p:cNvPr id="6" name="Group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9204982"/>
              </p:ext>
            </p:extLst>
          </p:nvPr>
        </p:nvGraphicFramePr>
        <p:xfrm>
          <a:off x="784041" y="1850512"/>
          <a:ext cx="7718425" cy="4486656"/>
        </p:xfrm>
        <a:graphic>
          <a:graphicData uri="http://schemas.openxmlformats.org/drawingml/2006/table">
            <a:tbl>
              <a:tblPr/>
              <a:tblGrid>
                <a:gridCol w="992187"/>
                <a:gridCol w="6726238"/>
              </a:tblGrid>
              <a:tr h="2787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4.1.2.5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Cisco WAP121 and </a:t>
                      </a:r>
                      <a:r>
                        <a:rPr lang="en-US" sz="16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WAP321</a:t>
                      </a: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APs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Cisco AP541N AP</a:t>
                      </a:r>
                      <a:endParaRPr lang="en-US" sz="16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2787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4.1.2.6</a:t>
                      </a:r>
                      <a:endParaRPr lang="en-US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Controller-based</a:t>
                      </a: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Managed Solutions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Cisco </a:t>
                      </a:r>
                      <a:r>
                        <a:rPr lang="en-US" sz="1600" b="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Meraki</a:t>
                      </a: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Cloud Managed Wireless APs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Meraki</a:t>
                      </a: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Cloud Controller (MCC)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3963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4.1.2.7</a:t>
                      </a:r>
                      <a:endParaRPr lang="en-US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WLAN</a:t>
                      </a: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controller (WLC)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Cisco Wireless Control Systems (WCS)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Lightweight Access Control Point Protocol (LWAPP)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Lightweight APs – Cisco </a:t>
                      </a:r>
                      <a:r>
                        <a:rPr lang="en-US" sz="1600" b="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Aironet</a:t>
                      </a: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1600. 2600, or 3600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Cisco 2500 Series Wireless Controllers</a:t>
                      </a:r>
                      <a:endParaRPr lang="en-US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3963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4.1.2.8</a:t>
                      </a:r>
                      <a:endParaRPr lang="en-US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Omnidirectional Wi-Fi Antennas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Directional</a:t>
                      </a: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Wi-Fi Antennas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Yagi</a:t>
                      </a: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Antennas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MIMO</a:t>
                      </a:r>
                      <a:endParaRPr lang="en-US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3963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4.1.3.1</a:t>
                      </a:r>
                      <a:endParaRPr lang="en-US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Ad Hoc Mode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Infrastructure</a:t>
                      </a: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Mode</a:t>
                      </a:r>
                      <a:endParaRPr lang="en-US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755602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77507" y="353568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4: New Terms </a:t>
            </a:r>
            <a:r>
              <a:rPr lang="en-US" dirty="0"/>
              <a:t>(</a:t>
            </a:r>
            <a:r>
              <a:rPr lang="en-US" dirty="0" smtClean="0"/>
              <a:t>cont.)</a:t>
            </a:r>
          </a:p>
        </p:txBody>
      </p:sp>
      <p:sp>
        <p:nvSpPr>
          <p:cNvPr id="9219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576575" y="1343025"/>
            <a:ext cx="7862888" cy="493713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 smtClean="0"/>
              <a:t>What terms are introduced in this chapter?</a:t>
            </a:r>
          </a:p>
        </p:txBody>
      </p:sp>
      <p:graphicFrame>
        <p:nvGraphicFramePr>
          <p:cNvPr id="6" name="Group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0684480"/>
              </p:ext>
            </p:extLst>
          </p:nvPr>
        </p:nvGraphicFramePr>
        <p:xfrm>
          <a:off x="682118" y="1828800"/>
          <a:ext cx="7927493" cy="4768039"/>
        </p:xfrm>
        <a:graphic>
          <a:graphicData uri="http://schemas.openxmlformats.org/drawingml/2006/table">
            <a:tbl>
              <a:tblPr/>
              <a:tblGrid>
                <a:gridCol w="962080"/>
                <a:gridCol w="6965413"/>
              </a:tblGrid>
              <a:tr h="84221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4.1.3.2</a:t>
                      </a:r>
                      <a:endParaRPr lang="en-US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Tethering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Independent</a:t>
                      </a: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BSS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Basic Service Area (BSA)</a:t>
                      </a:r>
                      <a:endParaRPr lang="en-US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122823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4.1.3.3</a:t>
                      </a:r>
                      <a:endParaRPr lang="en-US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Basic Service Set (BSS)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Extended Service Set (ESS)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Basic Service Set Identifier (BSSID)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Distribution System (DS)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Extended Service Area (ESA)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49129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4.3.1.1</a:t>
                      </a:r>
                      <a:endParaRPr lang="en-US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Rogue Aps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Dos</a:t>
                      </a: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Attacks</a:t>
                      </a:r>
                      <a:endParaRPr lang="en-US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26859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4.3.1.2</a:t>
                      </a:r>
                      <a:endParaRPr lang="en-US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Cisco </a:t>
                      </a:r>
                      <a:r>
                        <a:rPr lang="en-US" sz="16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Cleanair</a:t>
                      </a: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Technology</a:t>
                      </a:r>
                      <a:endParaRPr lang="en-US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14738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4.3.1.3</a:t>
                      </a:r>
                      <a:endParaRPr lang="en-US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Spoofed Disconnect Attach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CTS Flood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Cisco Management Frame Protection (MFP)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Cisco</a:t>
                      </a: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Adaptive Wireless IPS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802.11i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802.11w</a:t>
                      </a:r>
                      <a:endParaRPr lang="en-US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948845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353568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4: New Terms </a:t>
            </a:r>
            <a:r>
              <a:rPr lang="en-US" dirty="0"/>
              <a:t>(</a:t>
            </a:r>
            <a:r>
              <a:rPr lang="en-US" dirty="0" smtClean="0"/>
              <a:t>cont.)</a:t>
            </a:r>
          </a:p>
        </p:txBody>
      </p:sp>
      <p:sp>
        <p:nvSpPr>
          <p:cNvPr id="9219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74688" y="1390650"/>
            <a:ext cx="7940675" cy="493713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 smtClean="0"/>
              <a:t>What terms are introduced in this chapter?</a:t>
            </a:r>
          </a:p>
        </p:txBody>
      </p:sp>
      <p:graphicFrame>
        <p:nvGraphicFramePr>
          <p:cNvPr id="6" name="Group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4019722"/>
              </p:ext>
            </p:extLst>
          </p:nvPr>
        </p:nvGraphicFramePr>
        <p:xfrm>
          <a:off x="777118" y="1885253"/>
          <a:ext cx="7760653" cy="3645408"/>
        </p:xfrm>
        <a:graphic>
          <a:graphicData uri="http://schemas.openxmlformats.org/drawingml/2006/table">
            <a:tbl>
              <a:tblPr/>
              <a:tblGrid>
                <a:gridCol w="875157"/>
                <a:gridCol w="6885496"/>
              </a:tblGrid>
              <a:tr h="2787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4.3.1.4</a:t>
                      </a:r>
                      <a:endParaRPr lang="en-US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Cisco Prime Infrastructure</a:t>
                      </a: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Network Management Software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RF Map</a:t>
                      </a:r>
                      <a:endParaRPr lang="en-US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2787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4.3.1.5</a:t>
                      </a:r>
                      <a:endParaRPr lang="en-US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Man-in-the-middle (MITM) Attack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Evil Twin</a:t>
                      </a: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AP Attack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Radio Resource Management (RRM)</a:t>
                      </a:r>
                      <a:endParaRPr lang="en-US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2787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4.4.1.1</a:t>
                      </a:r>
                      <a:endParaRPr lang="en-US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SSID</a:t>
                      </a:r>
                      <a:endParaRPr lang="en-US" sz="16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WEP</a:t>
                      </a:r>
                      <a:endParaRPr lang="en-US" sz="1600" b="0" baseline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WPA</a:t>
                      </a: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1600" b="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WPA2</a:t>
                      </a:r>
                      <a:endParaRPr lang="en-US" sz="1600" b="0" baseline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26568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4.4.1.2</a:t>
                      </a:r>
                      <a:endParaRPr lang="en-US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Linksys EA6500</a:t>
                      </a:r>
                      <a:endParaRPr lang="en-US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2682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4.4.1.3</a:t>
                      </a:r>
                      <a:endParaRPr lang="en-US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Smart</a:t>
                      </a: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Wi-fi</a:t>
                      </a: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Management</a:t>
                      </a:r>
                      <a:endParaRPr lang="en-US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3963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4.4.3.3</a:t>
                      </a:r>
                      <a:endParaRPr lang="en-US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Split The Traffic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Dual-band</a:t>
                      </a: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Routers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Wi-Fi Range Extender</a:t>
                      </a:r>
                      <a:endParaRPr lang="en-US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025035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113836" y="1280185"/>
            <a:ext cx="8176128" cy="4661210"/>
          </a:xfrm>
        </p:spPr>
        <p:txBody>
          <a:bodyPr/>
          <a:lstStyle/>
          <a:p>
            <a:pPr marL="457200" lvl="1" indent="0" eaLnBrk="1" hangingPunct="1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dirty="0" smtClean="0"/>
              <a:t>Prior to </a:t>
            </a:r>
            <a:r>
              <a:rPr lang="en-US" dirty="0"/>
              <a:t>t</a:t>
            </a:r>
            <a:r>
              <a:rPr lang="en-US" dirty="0" smtClean="0"/>
              <a:t>eaching Chapter 4, the </a:t>
            </a:r>
            <a:r>
              <a:rPr lang="en-US" dirty="0"/>
              <a:t>i</a:t>
            </a:r>
            <a:r>
              <a:rPr lang="en-US" dirty="0" smtClean="0"/>
              <a:t>nstructor </a:t>
            </a:r>
            <a:r>
              <a:rPr lang="en-US" dirty="0"/>
              <a:t>s</a:t>
            </a:r>
            <a:r>
              <a:rPr lang="en-US" dirty="0" smtClean="0"/>
              <a:t>hould:</a:t>
            </a:r>
          </a:p>
          <a:p>
            <a:pPr marL="742950" lvl="1" indent="-285750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US" dirty="0" smtClean="0"/>
              <a:t>Complete the Chapter 4 </a:t>
            </a:r>
            <a:r>
              <a:rPr lang="en-US" dirty="0"/>
              <a:t>A</a:t>
            </a:r>
            <a:r>
              <a:rPr lang="en-US" dirty="0" smtClean="0"/>
              <a:t>ssessment.</a:t>
            </a:r>
            <a:endParaRPr lang="en-CA" dirty="0" smtClean="0"/>
          </a:p>
          <a:p>
            <a:pPr marL="742950" lvl="1" indent="-285750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CA" dirty="0" smtClean="0"/>
              <a:t>Create assignments using </a:t>
            </a:r>
            <a:r>
              <a:rPr lang="en-CA" dirty="0" smtClean="0">
                <a:hlinkClick r:id="rId3"/>
              </a:rPr>
              <a:t>http://www.cisco.com</a:t>
            </a:r>
            <a:r>
              <a:rPr lang="en-CA" dirty="0" smtClean="0"/>
              <a:t> where </a:t>
            </a:r>
            <a:r>
              <a:rPr lang="en-CA" dirty="0"/>
              <a:t>s</a:t>
            </a:r>
            <a:r>
              <a:rPr lang="en-CA" dirty="0" smtClean="0"/>
              <a:t>tudents </a:t>
            </a:r>
            <a:r>
              <a:rPr lang="en-CA" dirty="0"/>
              <a:t>i</a:t>
            </a:r>
            <a:r>
              <a:rPr lang="en-CA" dirty="0" smtClean="0"/>
              <a:t>nvestigate </a:t>
            </a:r>
            <a:r>
              <a:rPr lang="en-CA" dirty="0"/>
              <a:t>w</a:t>
            </a:r>
            <a:r>
              <a:rPr lang="en-CA" dirty="0" smtClean="0"/>
              <a:t>ireless apps and Cisco’s wireless </a:t>
            </a:r>
            <a:r>
              <a:rPr lang="en-CA" dirty="0"/>
              <a:t>m</a:t>
            </a:r>
            <a:r>
              <a:rPr lang="en-CA" dirty="0" smtClean="0"/>
              <a:t>anagement </a:t>
            </a:r>
            <a:r>
              <a:rPr lang="en-CA" dirty="0"/>
              <a:t>t</a:t>
            </a:r>
            <a:r>
              <a:rPr lang="en-CA" dirty="0" smtClean="0"/>
              <a:t>ools.</a:t>
            </a:r>
          </a:p>
          <a:p>
            <a:pPr marL="742950" lvl="1" indent="-285750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CA" dirty="0" smtClean="0"/>
              <a:t>Invite a </a:t>
            </a:r>
            <a:r>
              <a:rPr lang="en-CA" dirty="0"/>
              <a:t>g</a:t>
            </a:r>
            <a:r>
              <a:rPr lang="en-CA" dirty="0" smtClean="0"/>
              <a:t>uest </a:t>
            </a:r>
            <a:r>
              <a:rPr lang="en-CA" dirty="0"/>
              <a:t>s</a:t>
            </a:r>
            <a:r>
              <a:rPr lang="en-CA" dirty="0" smtClean="0"/>
              <a:t>peaker </a:t>
            </a:r>
            <a:r>
              <a:rPr lang="en-CA" dirty="0"/>
              <a:t>t</a:t>
            </a:r>
            <a:r>
              <a:rPr lang="en-CA" dirty="0" smtClean="0"/>
              <a:t>o </a:t>
            </a:r>
            <a:r>
              <a:rPr lang="en-CA" dirty="0"/>
              <a:t>d</a:t>
            </a:r>
            <a:r>
              <a:rPr lang="en-CA" dirty="0" smtClean="0"/>
              <a:t>iscuss wireless </a:t>
            </a:r>
            <a:r>
              <a:rPr lang="en-CA" dirty="0"/>
              <a:t>t</a:t>
            </a:r>
            <a:r>
              <a:rPr lang="en-CA" dirty="0" smtClean="0"/>
              <a:t>echnologies. Consider inviting </a:t>
            </a:r>
            <a:r>
              <a:rPr lang="en-CA" dirty="0"/>
              <a:t>y</a:t>
            </a:r>
            <a:r>
              <a:rPr lang="en-CA" dirty="0" smtClean="0"/>
              <a:t>our schools IT director </a:t>
            </a:r>
            <a:r>
              <a:rPr lang="en-CA" dirty="0"/>
              <a:t>t</a:t>
            </a:r>
            <a:r>
              <a:rPr lang="en-CA" dirty="0" smtClean="0"/>
              <a:t>o discuss </a:t>
            </a:r>
            <a:r>
              <a:rPr lang="en-CA" dirty="0"/>
              <a:t>w</a:t>
            </a:r>
            <a:r>
              <a:rPr lang="en-CA" dirty="0" smtClean="0"/>
              <a:t>ireless </a:t>
            </a:r>
            <a:r>
              <a:rPr lang="en-CA" dirty="0"/>
              <a:t>i</a:t>
            </a:r>
            <a:r>
              <a:rPr lang="en-CA" dirty="0" smtClean="0"/>
              <a:t>mplementation at </a:t>
            </a:r>
            <a:r>
              <a:rPr lang="en-CA" dirty="0"/>
              <a:t>y</a:t>
            </a:r>
            <a:r>
              <a:rPr lang="en-CA" dirty="0" smtClean="0"/>
              <a:t>our </a:t>
            </a:r>
            <a:r>
              <a:rPr lang="en-CA" dirty="0"/>
              <a:t>c</a:t>
            </a:r>
            <a:r>
              <a:rPr lang="en-CA" dirty="0" smtClean="0"/>
              <a:t>ampus or school.</a:t>
            </a:r>
          </a:p>
          <a:p>
            <a:pPr marL="742950" lvl="1" indent="-285750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CA" dirty="0" smtClean="0"/>
              <a:t>Investigate the </a:t>
            </a:r>
            <a:r>
              <a:rPr lang="en-CA" dirty="0" smtClean="0">
                <a:hlinkClick r:id="rId4"/>
              </a:rPr>
              <a:t>http://www.fluke.com</a:t>
            </a:r>
            <a:r>
              <a:rPr lang="en-CA" dirty="0" smtClean="0"/>
              <a:t> website </a:t>
            </a:r>
            <a:r>
              <a:rPr lang="en-CA" dirty="0"/>
              <a:t>f</a:t>
            </a:r>
            <a:r>
              <a:rPr lang="en-CA" dirty="0" smtClean="0"/>
              <a:t>or other teaching </a:t>
            </a:r>
            <a:r>
              <a:rPr lang="en-CA" dirty="0"/>
              <a:t>m</a:t>
            </a:r>
            <a:r>
              <a:rPr lang="en-CA" dirty="0" smtClean="0"/>
              <a:t>aterials.</a:t>
            </a:r>
          </a:p>
          <a:p>
            <a:pPr marL="742950" lvl="1" indent="-285750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CA" dirty="0" smtClean="0"/>
              <a:t>Explore models </a:t>
            </a:r>
            <a:r>
              <a:rPr lang="en-CA" dirty="0"/>
              <a:t>o</a:t>
            </a:r>
            <a:r>
              <a:rPr lang="en-CA" dirty="0" smtClean="0"/>
              <a:t>f </a:t>
            </a:r>
            <a:r>
              <a:rPr lang="en-CA" dirty="0"/>
              <a:t>w</a:t>
            </a:r>
            <a:r>
              <a:rPr lang="en-CA" dirty="0" smtClean="0"/>
              <a:t>ireless </a:t>
            </a:r>
            <a:r>
              <a:rPr lang="en-CA" dirty="0"/>
              <a:t>r</a:t>
            </a:r>
            <a:r>
              <a:rPr lang="en-CA" dirty="0" smtClean="0"/>
              <a:t>outers.</a:t>
            </a:r>
          </a:p>
          <a:p>
            <a:pPr marL="742950" lvl="1" indent="-285750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CA" dirty="0" smtClean="0"/>
              <a:t>Visit the </a:t>
            </a:r>
            <a:r>
              <a:rPr lang="en-CA" dirty="0" smtClean="0">
                <a:hlinkClick r:id="rId5"/>
              </a:rPr>
              <a:t>http://www.linksys.com</a:t>
            </a:r>
            <a:r>
              <a:rPr lang="en-CA" dirty="0" smtClean="0"/>
              <a:t> website </a:t>
            </a:r>
            <a:r>
              <a:rPr lang="en-CA" dirty="0"/>
              <a:t>f</a:t>
            </a:r>
            <a:r>
              <a:rPr lang="en-CA" dirty="0" smtClean="0"/>
              <a:t>or </a:t>
            </a:r>
            <a:r>
              <a:rPr lang="en-CA" dirty="0"/>
              <a:t>m</a:t>
            </a:r>
            <a:r>
              <a:rPr lang="en-CA" dirty="0" smtClean="0"/>
              <a:t>ore </a:t>
            </a:r>
            <a:r>
              <a:rPr lang="en-CA" dirty="0"/>
              <a:t>d</a:t>
            </a:r>
            <a:r>
              <a:rPr lang="en-CA" dirty="0" smtClean="0"/>
              <a:t>etailed </a:t>
            </a:r>
            <a:r>
              <a:rPr lang="en-CA" dirty="0"/>
              <a:t>i</a:t>
            </a:r>
            <a:r>
              <a:rPr lang="en-CA" dirty="0" smtClean="0"/>
              <a:t>nformation </a:t>
            </a:r>
            <a:r>
              <a:rPr lang="en-CA" dirty="0"/>
              <a:t>o</a:t>
            </a:r>
            <a:r>
              <a:rPr lang="en-CA" dirty="0" smtClean="0"/>
              <a:t>n Smart Wi-Fi.</a:t>
            </a:r>
          </a:p>
          <a:p>
            <a:pPr marL="742950" lvl="1" indent="-285750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CA" dirty="0" smtClean="0"/>
              <a:t>Show the </a:t>
            </a:r>
            <a:r>
              <a:rPr lang="en-CA" dirty="0"/>
              <a:t>a</a:t>
            </a:r>
            <a:r>
              <a:rPr lang="en-CA" dirty="0" smtClean="0"/>
              <a:t>uthentication, authorization, and </a:t>
            </a:r>
            <a:r>
              <a:rPr lang="en-CA" dirty="0"/>
              <a:t>a</a:t>
            </a:r>
            <a:r>
              <a:rPr lang="en-CA" dirty="0" smtClean="0"/>
              <a:t>uditing video: </a:t>
            </a:r>
            <a:r>
              <a:rPr lang="en-US" dirty="0" smtClean="0">
                <a:hlinkClick r:id="rId6"/>
              </a:rPr>
              <a:t>http://www.youtube.com/watch?v=bbohjbttnxw</a:t>
            </a:r>
            <a:endParaRPr lang="en-US" dirty="0" smtClean="0"/>
          </a:p>
          <a:p>
            <a:pPr marL="742950" lvl="1" indent="-285750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endParaRPr lang="en-CA" dirty="0" smtClean="0"/>
          </a:p>
          <a:p>
            <a:pPr marL="742950" lvl="1" indent="-285750" eaLnBrk="1" hangingPunct="1">
              <a:lnSpc>
                <a:spcPct val="85000"/>
              </a:lnSpc>
              <a:spcBef>
                <a:spcPct val="30000"/>
              </a:spcBef>
              <a:buNone/>
            </a:pPr>
            <a:endParaRPr lang="en-US" dirty="0" smtClean="0"/>
          </a:p>
        </p:txBody>
      </p:sp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464683" y="350876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b"/>
          <a:lstStyle/>
          <a:p>
            <a:pPr defTabSz="814388">
              <a:lnSpc>
                <a:spcPct val="90000"/>
              </a:lnSpc>
              <a:defRPr/>
            </a:pPr>
            <a:r>
              <a:rPr lang="en-US" sz="3200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Chapter 4: </a:t>
            </a:r>
            <a:r>
              <a:rPr lang="en-US" sz="3200" kern="0" dirty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Best Practices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41882" y="329818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4: Additional Help</a:t>
            </a:r>
          </a:p>
        </p:txBody>
      </p:sp>
      <p:sp>
        <p:nvSpPr>
          <p:cNvPr id="20483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513134" y="1626919"/>
            <a:ext cx="7940675" cy="3571875"/>
          </a:xfrm>
        </p:spPr>
        <p:txBody>
          <a:bodyPr/>
          <a:lstStyle/>
          <a:p>
            <a:pPr eaLnBrk="1" hangingPunct="1"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sz="2000" dirty="0" smtClean="0"/>
              <a:t>For additional help with teaching strategies, including lesson plans, analogies for difficult concepts, and discussion topics, visit the CCNA Community at </a:t>
            </a:r>
            <a:r>
              <a:rPr lang="en-US" sz="2000" dirty="0" smtClean="0">
                <a:hlinkClick r:id="rId3"/>
              </a:rPr>
              <a:t>http://community.netacad.net/web/ccna/files</a:t>
            </a:r>
            <a:r>
              <a:rPr lang="en-US" sz="2000" dirty="0" smtClean="0"/>
              <a:t>.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sz="2000" dirty="0" smtClean="0"/>
              <a:t>If you have lesson plans or resources that you would like to share, upload them to the CCNA Community to help other instructors.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53758" y="353568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4: Topics Not in ICND2 200-101</a:t>
            </a:r>
          </a:p>
        </p:txBody>
      </p:sp>
      <p:sp>
        <p:nvSpPr>
          <p:cNvPr id="20483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536886" y="1662546"/>
            <a:ext cx="7940675" cy="3571875"/>
          </a:xfrm>
        </p:spPr>
        <p:txBody>
          <a:bodyPr/>
          <a:lstStyle/>
          <a:p>
            <a:r>
              <a:rPr lang="en-US" sz="2000" dirty="0" smtClean="0"/>
              <a:t>This </a:t>
            </a:r>
            <a:r>
              <a:rPr lang="en-US" sz="2000" dirty="0"/>
              <a:t>section lists topics covered by this chapter that are NOT listed in the ICND2 200-101 </a:t>
            </a:r>
            <a:r>
              <a:rPr lang="en-US" sz="2000" dirty="0" smtClean="0"/>
              <a:t>blueprint. Those </a:t>
            </a:r>
            <a:r>
              <a:rPr lang="en-US" sz="2000" dirty="0"/>
              <a:t>topics are posted at </a:t>
            </a:r>
            <a:r>
              <a:rPr lang="en-US" sz="2000" dirty="0">
                <a:hlinkClick r:id="rId3"/>
              </a:rPr>
              <a:t>http://www.cisco.com/web/learning/exams/list/icnd1b.html</a:t>
            </a:r>
            <a:r>
              <a:rPr lang="en-US" sz="2000" dirty="0" smtClean="0"/>
              <a:t>.</a:t>
            </a:r>
            <a:endParaRPr lang="en-US" sz="2000" dirty="0"/>
          </a:p>
          <a:p>
            <a:r>
              <a:rPr lang="en-US" sz="2000" dirty="0"/>
              <a:t>Instructors could skip these sections; however, they should provide additional information and fundamental concepts to assist the student with the topic.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b="1" dirty="0" smtClean="0"/>
              <a:t>Note</a:t>
            </a:r>
            <a:r>
              <a:rPr lang="en-US" sz="2000" dirty="0" smtClean="0"/>
              <a:t>: WLANs are not covered on the ICND1 or ICND2.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  <a:buNone/>
              <a:defRPr/>
            </a:pPr>
            <a:endParaRPr lang="en-US" sz="1600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0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pPr algn="ctr" eaLnBrk="0" hangingPunct="0">
              <a:lnSpc>
                <a:spcPct val="90000"/>
              </a:lnSpc>
            </a:pPr>
            <a:endParaRPr lang="en-US" b="0" dirty="0"/>
          </a:p>
        </p:txBody>
      </p:sp>
      <p:pic>
        <p:nvPicPr>
          <p:cNvPr id="14339" name="Picture 100" descr="CNA_largo-onwhit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25" y="2741613"/>
            <a:ext cx="609758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9" descr="Cisco_WHT_Logo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619375"/>
            <a:ext cx="2400300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70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pPr algn="ctr" eaLnBrk="0" hangingPunct="0">
              <a:lnSpc>
                <a:spcPct val="90000"/>
              </a:lnSpc>
            </a:pPr>
            <a:endParaRPr lang="en-US" b="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06257" y="436695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4: Objectives</a:t>
            </a:r>
          </a:p>
        </p:txBody>
      </p:sp>
      <p:sp>
        <p:nvSpPr>
          <p:cNvPr id="4099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501259" y="1501070"/>
            <a:ext cx="8073834" cy="5084510"/>
          </a:xfrm>
        </p:spPr>
        <p:txBody>
          <a:bodyPr/>
          <a:lstStyle/>
          <a:p>
            <a:r>
              <a:rPr lang="en-US" sz="2000" dirty="0"/>
              <a:t>Describe wireless LAN technology and standards.</a:t>
            </a:r>
          </a:p>
          <a:p>
            <a:r>
              <a:rPr lang="en-US" sz="2000" dirty="0"/>
              <a:t>Describe the components of a wireless LAN infrastructure.</a:t>
            </a:r>
          </a:p>
          <a:p>
            <a:r>
              <a:rPr lang="en-US" sz="2000" dirty="0"/>
              <a:t>Describe wireless topologies.</a:t>
            </a:r>
          </a:p>
          <a:p>
            <a:r>
              <a:rPr lang="en-US" sz="2000" dirty="0"/>
              <a:t>Describe the 802.11 frame structure.</a:t>
            </a:r>
          </a:p>
          <a:p>
            <a:r>
              <a:rPr lang="en-US" sz="2000" dirty="0"/>
              <a:t>Describe the media contention method used by wireless technology.</a:t>
            </a:r>
          </a:p>
          <a:p>
            <a:r>
              <a:rPr lang="en-US" sz="2000" dirty="0"/>
              <a:t>Describe channel management in a WLAN.</a:t>
            </a:r>
          </a:p>
          <a:p>
            <a:r>
              <a:rPr lang="en-US" sz="2000" dirty="0"/>
              <a:t>Describe threats to wireless LANs.</a:t>
            </a:r>
          </a:p>
          <a:p>
            <a:r>
              <a:rPr lang="en-US" sz="2000" dirty="0"/>
              <a:t>Describe wireless LAN security mechanisms.</a:t>
            </a:r>
          </a:p>
          <a:p>
            <a:r>
              <a:rPr lang="en-US" sz="2000" dirty="0"/>
              <a:t>Configure a wireless router to support a remote site.</a:t>
            </a:r>
          </a:p>
          <a:p>
            <a:r>
              <a:rPr lang="en-US" sz="2000" dirty="0"/>
              <a:t>Configure wireless clients to connect to a wireless router.</a:t>
            </a:r>
          </a:p>
          <a:p>
            <a:r>
              <a:rPr lang="en-US" sz="2000" dirty="0"/>
              <a:t>Troubleshoot common wireless configuration </a:t>
            </a:r>
            <a:r>
              <a:rPr lang="en-US" sz="2000" dirty="0" smtClean="0"/>
              <a:t>issues.</a:t>
            </a:r>
            <a:endParaRPr lang="en-US" sz="20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76558" y="207264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</a:t>
            </a:r>
            <a:r>
              <a:rPr lang="en-US" dirty="0"/>
              <a:t>4</a:t>
            </a:r>
            <a:r>
              <a:rPr lang="en-US" dirty="0" smtClean="0"/>
              <a:t>: Overview</a:t>
            </a:r>
          </a:p>
        </p:txBody>
      </p:sp>
      <p:sp>
        <p:nvSpPr>
          <p:cNvPr id="5123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573643" y="1190207"/>
            <a:ext cx="8059718" cy="4652453"/>
          </a:xfrm>
        </p:spPr>
        <p:txBody>
          <a:bodyPr/>
          <a:lstStyle/>
          <a:p>
            <a:r>
              <a:rPr lang="en-US" sz="2000" dirty="0"/>
              <a:t>Wireless networks can provide </a:t>
            </a:r>
            <a:r>
              <a:rPr lang="en-US" sz="2000" dirty="0" smtClean="0"/>
              <a:t>client </a:t>
            </a:r>
            <a:r>
              <a:rPr lang="en-US" sz="2000" dirty="0"/>
              <a:t>mobility, the ability to connect from any location and at any time, and the ability to roam while staying connected. </a:t>
            </a:r>
            <a:endParaRPr lang="en-US" sz="2000" dirty="0" smtClean="0"/>
          </a:p>
          <a:p>
            <a:r>
              <a:rPr lang="en-US" sz="2000" dirty="0" smtClean="0"/>
              <a:t>A wireless </a:t>
            </a:r>
            <a:r>
              <a:rPr lang="en-US" sz="2000" dirty="0"/>
              <a:t>LAN (WLAN) is a classification of wireless network </a:t>
            </a:r>
            <a:r>
              <a:rPr lang="en-US" sz="2000" dirty="0" smtClean="0"/>
              <a:t>commonly </a:t>
            </a:r>
            <a:r>
              <a:rPr lang="en-US" sz="2000" dirty="0"/>
              <a:t>used in homes, offices, and campus </a:t>
            </a:r>
            <a:r>
              <a:rPr lang="en-US" sz="2000" dirty="0" smtClean="0"/>
              <a:t>environments.</a:t>
            </a:r>
          </a:p>
          <a:p>
            <a:r>
              <a:rPr lang="en-US" sz="2000" dirty="0" smtClean="0"/>
              <a:t>Although </a:t>
            </a:r>
            <a:r>
              <a:rPr lang="en-US" sz="2000" dirty="0"/>
              <a:t>it uses radio frequencies instead of cables, it is commonly implemented in a switched network environment and its frame format is similar to Ethernet.</a:t>
            </a:r>
          </a:p>
          <a:p>
            <a:r>
              <a:rPr lang="en-US" sz="2000" dirty="0"/>
              <a:t>This </a:t>
            </a:r>
            <a:r>
              <a:rPr lang="en-US" sz="2000" dirty="0" smtClean="0"/>
              <a:t>chapter:</a:t>
            </a:r>
          </a:p>
          <a:p>
            <a:pPr marL="685800" lvl="1" indent="-228600"/>
            <a:r>
              <a:rPr lang="en-US" dirty="0" smtClean="0"/>
              <a:t>Describes WLAN </a:t>
            </a:r>
            <a:r>
              <a:rPr lang="en-US" dirty="0"/>
              <a:t>technology, components, security, planning, implementation, and troubleshooting. </a:t>
            </a:r>
            <a:endParaRPr lang="en-US" dirty="0" smtClean="0"/>
          </a:p>
          <a:p>
            <a:pPr marL="685800" lvl="1" indent="-228600"/>
            <a:r>
              <a:rPr lang="en-US" dirty="0" smtClean="0"/>
              <a:t>Discusses the </a:t>
            </a:r>
            <a:r>
              <a:rPr lang="en-US" dirty="0"/>
              <a:t>types of network attacks to which wireless networks are particularly </a:t>
            </a:r>
            <a:r>
              <a:rPr lang="en-US" dirty="0" smtClean="0"/>
              <a:t>susceptible.</a:t>
            </a:r>
            <a:endParaRPr lang="en-US" dirty="0"/>
          </a:p>
          <a:p>
            <a:endParaRPr lang="en-US" sz="20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501259" y="353568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4: Activities</a:t>
            </a:r>
          </a:p>
        </p:txBody>
      </p:sp>
      <p:sp>
        <p:nvSpPr>
          <p:cNvPr id="6147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499238" y="1341120"/>
            <a:ext cx="8400288" cy="5047488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 smtClean="0"/>
              <a:t>What activities are associated with this chapter?</a:t>
            </a:r>
          </a:p>
          <a:p>
            <a:pPr marL="349250" lvl="1" indent="-228600" eaLnBrk="1" hangingPunct="1">
              <a:spcBef>
                <a:spcPct val="30000"/>
              </a:spcBef>
              <a:buFont typeface="Wingdings" pitchFamily="2" charset="2"/>
              <a:buChar char="§"/>
              <a:tabLst>
                <a:tab pos="344488" algn="l"/>
              </a:tabLst>
            </a:pPr>
            <a:r>
              <a:rPr lang="en-US" b="1" dirty="0"/>
              <a:t>4</a:t>
            </a:r>
            <a:r>
              <a:rPr lang="en-US" b="1" dirty="0" smtClean="0"/>
              <a:t>.0.1.2   </a:t>
            </a:r>
            <a:r>
              <a:rPr lang="en-US" dirty="0" smtClean="0"/>
              <a:t>Class Activity </a:t>
            </a:r>
            <a:r>
              <a:rPr lang="en-US" dirty="0"/>
              <a:t>– </a:t>
            </a:r>
            <a:r>
              <a:rPr lang="en-US" dirty="0" smtClean="0"/>
              <a:t>Making Mine Wireless</a:t>
            </a:r>
          </a:p>
          <a:p>
            <a:pPr marL="349250" lvl="1" indent="-228600" eaLnBrk="1" hangingPunct="1">
              <a:spcBef>
                <a:spcPct val="30000"/>
              </a:spcBef>
              <a:buFont typeface="Wingdings" pitchFamily="2" charset="2"/>
              <a:buChar char="§"/>
              <a:tabLst>
                <a:tab pos="344488" algn="l"/>
              </a:tabLst>
            </a:pPr>
            <a:r>
              <a:rPr lang="en-US" b="1" dirty="0" smtClean="0"/>
              <a:t>4.1.1.8</a:t>
            </a:r>
            <a:r>
              <a:rPr lang="en-US" dirty="0" smtClean="0"/>
              <a:t>    Activity – Identify the Wireless Technology</a:t>
            </a:r>
          </a:p>
          <a:p>
            <a:pPr marL="349250" lvl="1" indent="-228600" eaLnBrk="1" hangingPunct="1">
              <a:spcBef>
                <a:spcPct val="30000"/>
              </a:spcBef>
              <a:buFont typeface="Wingdings" pitchFamily="2" charset="2"/>
              <a:buChar char="§"/>
              <a:tabLst>
                <a:tab pos="344488" algn="l"/>
              </a:tabLst>
            </a:pPr>
            <a:r>
              <a:rPr lang="en-US" b="1" dirty="0" smtClean="0"/>
              <a:t>4.1.1.9</a:t>
            </a:r>
            <a:r>
              <a:rPr lang="en-US" dirty="0" smtClean="0"/>
              <a:t>    Activity – Compare Wireless Standards</a:t>
            </a:r>
          </a:p>
          <a:p>
            <a:pPr marL="349250" lvl="1" indent="-228600" eaLnBrk="1" hangingPunct="1">
              <a:spcBef>
                <a:spcPct val="30000"/>
              </a:spcBef>
              <a:buFont typeface="Wingdings" pitchFamily="2" charset="2"/>
              <a:buChar char="§"/>
              <a:tabLst>
                <a:tab pos="344488" algn="l"/>
              </a:tabLst>
            </a:pPr>
            <a:r>
              <a:rPr lang="en-US" b="1" dirty="0"/>
              <a:t>4</a:t>
            </a:r>
            <a:r>
              <a:rPr lang="en-US" b="1" dirty="0" smtClean="0"/>
              <a:t>.1.1.10</a:t>
            </a:r>
            <a:r>
              <a:rPr lang="en-US" dirty="0" smtClean="0"/>
              <a:t>  Activity – Compare WLANs and LANs</a:t>
            </a:r>
          </a:p>
          <a:p>
            <a:pPr marL="349250" lvl="1" indent="-228600" eaLnBrk="1" hangingPunct="1">
              <a:spcBef>
                <a:spcPct val="30000"/>
              </a:spcBef>
              <a:buFont typeface="Wingdings" pitchFamily="2" charset="2"/>
              <a:buChar char="§"/>
              <a:tabLst>
                <a:tab pos="344488" algn="l"/>
              </a:tabLst>
            </a:pPr>
            <a:r>
              <a:rPr lang="en-US" b="1" dirty="0" smtClean="0"/>
              <a:t>4.1.2.9    </a:t>
            </a:r>
            <a:r>
              <a:rPr lang="en-US" dirty="0" smtClean="0"/>
              <a:t>Activity – Identify WLAN Component Terminology</a:t>
            </a:r>
          </a:p>
          <a:p>
            <a:pPr marL="349250" lvl="1" indent="-228600" eaLnBrk="1" hangingPunct="1">
              <a:spcBef>
                <a:spcPct val="30000"/>
              </a:spcBef>
              <a:buFont typeface="Wingdings" pitchFamily="2" charset="2"/>
              <a:buChar char="§"/>
              <a:tabLst>
                <a:tab pos="344488" algn="l"/>
              </a:tabLst>
            </a:pPr>
            <a:r>
              <a:rPr lang="en-US" b="1" dirty="0" smtClean="0"/>
              <a:t>4.1.2.10</a:t>
            </a:r>
            <a:r>
              <a:rPr lang="en-US" dirty="0" smtClean="0"/>
              <a:t>  Lab – Investigating Wireless Implementations</a:t>
            </a:r>
          </a:p>
          <a:p>
            <a:pPr marL="349250" lvl="1" indent="-228600" eaLnBrk="1" hangingPunct="1">
              <a:spcBef>
                <a:spcPct val="30000"/>
              </a:spcBef>
              <a:buFont typeface="Wingdings" pitchFamily="2" charset="2"/>
              <a:buChar char="§"/>
              <a:tabLst>
                <a:tab pos="344488" algn="l"/>
              </a:tabLst>
            </a:pPr>
            <a:r>
              <a:rPr lang="en-US" b="1" dirty="0" smtClean="0"/>
              <a:t>4.1.3.4   </a:t>
            </a:r>
            <a:r>
              <a:rPr lang="en-US" dirty="0" smtClean="0"/>
              <a:t>Activity – Identify WLAN Topology Terminology</a:t>
            </a:r>
          </a:p>
          <a:p>
            <a:pPr marL="349250" lvl="1" indent="-228600" eaLnBrk="1" hangingPunct="1">
              <a:spcBef>
                <a:spcPct val="30000"/>
              </a:spcBef>
              <a:buFont typeface="Wingdings" pitchFamily="2" charset="2"/>
              <a:buChar char="§"/>
              <a:tabLst>
                <a:tab pos="344488" algn="l"/>
              </a:tabLst>
            </a:pPr>
            <a:r>
              <a:rPr lang="en-US" b="1" dirty="0" smtClean="0"/>
              <a:t>4.2.1.6</a:t>
            </a:r>
            <a:r>
              <a:rPr lang="en-US" dirty="0" smtClean="0"/>
              <a:t>   Activity – Identify the 802.11 Frame Control Fields</a:t>
            </a:r>
          </a:p>
          <a:p>
            <a:pPr marL="349250" lvl="1" indent="-228600" eaLnBrk="1" hangingPunct="1">
              <a:spcBef>
                <a:spcPct val="30000"/>
              </a:spcBef>
              <a:buFont typeface="Wingdings" pitchFamily="2" charset="2"/>
              <a:buChar char="§"/>
              <a:tabLst>
                <a:tab pos="344488" algn="l"/>
              </a:tabLst>
            </a:pPr>
            <a:r>
              <a:rPr lang="en-US" b="1" dirty="0" smtClean="0"/>
              <a:t>4.2.2.6</a:t>
            </a:r>
            <a:r>
              <a:rPr lang="en-US" dirty="0" smtClean="0"/>
              <a:t>   Activity – Order the Steps in the Client and AP Association    Process</a:t>
            </a:r>
          </a:p>
          <a:p>
            <a:pPr marL="349250" lvl="1" indent="-228600" eaLnBrk="1" hangingPunct="1">
              <a:spcBef>
                <a:spcPct val="30000"/>
              </a:spcBef>
              <a:buFont typeface="Wingdings" pitchFamily="2" charset="2"/>
              <a:buChar char="§"/>
              <a:tabLst>
                <a:tab pos="344488" algn="l"/>
              </a:tabLst>
            </a:pPr>
            <a:r>
              <a:rPr lang="en-US" b="1" dirty="0" smtClean="0"/>
              <a:t>4.2.3.4  </a:t>
            </a:r>
            <a:r>
              <a:rPr lang="en-US" dirty="0" smtClean="0"/>
              <a:t>Activity – Identify Channel Management Terminology</a:t>
            </a:r>
          </a:p>
          <a:p>
            <a:pPr marL="457200" lvl="1" indent="0" eaLnBrk="1" hangingPunct="1">
              <a:spcBef>
                <a:spcPct val="30000"/>
              </a:spcBef>
              <a:buNone/>
            </a:pPr>
            <a:endParaRPr lang="en-US" sz="1800" b="1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18131" y="329817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4: Activities (cont.)</a:t>
            </a:r>
          </a:p>
        </p:txBody>
      </p:sp>
      <p:sp>
        <p:nvSpPr>
          <p:cNvPr id="6147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475488" y="1450848"/>
            <a:ext cx="8400288" cy="5047488"/>
          </a:xfrm>
        </p:spPr>
        <p:txBody>
          <a:bodyPr/>
          <a:lstStyle/>
          <a:p>
            <a:pPr marL="3175" indent="-3175" eaLnBrk="1" hangingPunct="1">
              <a:spcBef>
                <a:spcPct val="30000"/>
              </a:spcBef>
              <a:buNone/>
            </a:pPr>
            <a:r>
              <a:rPr lang="en-US" sz="2000" dirty="0" smtClean="0"/>
              <a:t>What activities are associated with this chapter?</a:t>
            </a:r>
          </a:p>
          <a:p>
            <a:pPr marL="349250" lvl="1" indent="-230188" eaLnBrk="1" hangingPunct="1">
              <a:spcBef>
                <a:spcPct val="30000"/>
              </a:spcBef>
              <a:buFont typeface="Wingdings" pitchFamily="2" charset="2"/>
              <a:buChar char="§"/>
              <a:tabLst>
                <a:tab pos="344488" algn="l"/>
              </a:tabLst>
            </a:pPr>
            <a:r>
              <a:rPr lang="en-US" b="1" dirty="0" smtClean="0"/>
              <a:t>4.2.3.5 </a:t>
            </a:r>
            <a:r>
              <a:rPr lang="en-US" dirty="0" smtClean="0"/>
              <a:t>Activity – Cisco Wireless Explorer Game</a:t>
            </a:r>
            <a:endParaRPr lang="en-US" b="1" dirty="0" smtClean="0"/>
          </a:p>
          <a:p>
            <a:pPr marL="349250" lvl="1" indent="-230188" eaLnBrk="1" hangingPunct="1">
              <a:spcBef>
                <a:spcPct val="30000"/>
              </a:spcBef>
              <a:buFont typeface="Wingdings" pitchFamily="2" charset="2"/>
              <a:buChar char="§"/>
              <a:tabLst>
                <a:tab pos="344488" algn="l"/>
              </a:tabLst>
            </a:pPr>
            <a:r>
              <a:rPr lang="en-US" b="1" dirty="0" smtClean="0"/>
              <a:t>4.3.2.6 </a:t>
            </a:r>
            <a:r>
              <a:rPr lang="en-US" dirty="0" smtClean="0"/>
              <a:t>Activity – Identify the WLAN Authentication Characteristics</a:t>
            </a:r>
            <a:endParaRPr lang="en-US" b="1" dirty="0" smtClean="0"/>
          </a:p>
          <a:p>
            <a:pPr marL="349250" lvl="1" indent="-230188" eaLnBrk="1" hangingPunct="1">
              <a:spcBef>
                <a:spcPct val="30000"/>
              </a:spcBef>
              <a:buFont typeface="Wingdings" pitchFamily="2" charset="2"/>
              <a:buChar char="§"/>
              <a:tabLst>
                <a:tab pos="344488" algn="l"/>
              </a:tabLst>
            </a:pPr>
            <a:r>
              <a:rPr lang="en-US" b="1" dirty="0" smtClean="0"/>
              <a:t>4.4.2.2 </a:t>
            </a:r>
            <a:r>
              <a:rPr lang="en-US" dirty="0" smtClean="0"/>
              <a:t>Packet Tracer – Configuring Wireless LAN Access</a:t>
            </a:r>
          </a:p>
          <a:p>
            <a:pPr marL="349250" lvl="1" indent="-230188" eaLnBrk="1" hangingPunct="1">
              <a:spcBef>
                <a:spcPct val="30000"/>
              </a:spcBef>
              <a:buFont typeface="Wingdings" pitchFamily="2" charset="2"/>
              <a:buChar char="§"/>
              <a:tabLst>
                <a:tab pos="344488" algn="l"/>
              </a:tabLst>
            </a:pPr>
            <a:r>
              <a:rPr lang="en-US" b="1" dirty="0" smtClean="0"/>
              <a:t>4.4.2.3</a:t>
            </a:r>
            <a:r>
              <a:rPr lang="en-US" dirty="0" smtClean="0"/>
              <a:t> Lab – Configuring a Wireless Router and Client</a:t>
            </a:r>
          </a:p>
          <a:p>
            <a:pPr marL="349250" lvl="1" indent="-230188" eaLnBrk="1" hangingPunct="1">
              <a:spcBef>
                <a:spcPct val="30000"/>
              </a:spcBef>
              <a:buFont typeface="Wingdings" pitchFamily="2" charset="2"/>
              <a:buChar char="§"/>
              <a:tabLst>
                <a:tab pos="344488" algn="l"/>
              </a:tabLst>
            </a:pPr>
            <a:r>
              <a:rPr lang="en-US" b="1" dirty="0" smtClean="0"/>
              <a:t>4.4.3.5</a:t>
            </a:r>
            <a:r>
              <a:rPr lang="en-US" dirty="0" smtClean="0"/>
              <a:t> Activity – Identifying the Troubleshooting Solution</a:t>
            </a:r>
          </a:p>
          <a:p>
            <a:pPr marL="349250" lvl="1" indent="-230188" eaLnBrk="1" hangingPunct="1">
              <a:spcBef>
                <a:spcPct val="30000"/>
              </a:spcBef>
              <a:buFont typeface="Wingdings" pitchFamily="2" charset="2"/>
              <a:buChar char="§"/>
              <a:tabLst>
                <a:tab pos="344488" algn="l"/>
              </a:tabLst>
            </a:pPr>
            <a:r>
              <a:rPr lang="en-US" b="1" dirty="0" smtClean="0"/>
              <a:t>4.5.1.1 </a:t>
            </a:r>
            <a:r>
              <a:rPr lang="en-US" dirty="0" smtClean="0"/>
              <a:t>Class Activity – Inside and Outside Control</a:t>
            </a:r>
          </a:p>
          <a:p>
            <a:pPr marL="349250" lvl="1" indent="-230188" eaLnBrk="1" hangingPunct="1">
              <a:spcBef>
                <a:spcPct val="30000"/>
              </a:spcBef>
              <a:buFont typeface="Wingdings" pitchFamily="2" charset="2"/>
              <a:buChar char="§"/>
              <a:tabLst>
                <a:tab pos="344488" algn="l"/>
              </a:tabLst>
            </a:pPr>
            <a:r>
              <a:rPr lang="en-US" b="1" dirty="0" smtClean="0"/>
              <a:t>4.5.1.2</a:t>
            </a:r>
            <a:r>
              <a:rPr lang="en-US" dirty="0" smtClean="0"/>
              <a:t> Packet Tracer – Skills Integration Challenge</a:t>
            </a:r>
          </a:p>
          <a:p>
            <a:pPr marL="4763" lvl="1" indent="0" eaLnBrk="1" hangingPunct="1">
              <a:spcBef>
                <a:spcPct val="30000"/>
              </a:spcBef>
              <a:buNone/>
            </a:pP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248259718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353568"/>
            <a:ext cx="8145462" cy="838200"/>
          </a:xfrm>
        </p:spPr>
        <p:txBody>
          <a:bodyPr/>
          <a:lstStyle/>
          <a:p>
            <a:pPr eaLnBrk="1" hangingPunct="1"/>
            <a:r>
              <a:rPr lang="en-US" sz="3000" dirty="0" smtClean="0"/>
              <a:t>Chapter </a:t>
            </a:r>
            <a:r>
              <a:rPr lang="en-US" sz="3000" dirty="0" smtClean="0"/>
              <a:t>4: </a:t>
            </a:r>
            <a:r>
              <a:rPr lang="en-US" sz="3000" dirty="0" smtClean="0"/>
              <a:t>Packet Tracer Activity Password</a:t>
            </a:r>
          </a:p>
        </p:txBody>
      </p:sp>
      <p:sp>
        <p:nvSpPr>
          <p:cNvPr id="6147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722226" y="1450848"/>
            <a:ext cx="8400288" cy="5047488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 smtClean="0"/>
              <a:t>The password for all the Packet Tracer activities in this chapter is:</a:t>
            </a:r>
          </a:p>
          <a:p>
            <a:pPr marL="457200" lvl="1" indent="0" eaLnBrk="1" hangingPunct="1">
              <a:spcBef>
                <a:spcPct val="30000"/>
              </a:spcBef>
              <a:buNone/>
            </a:pPr>
            <a:r>
              <a:rPr lang="pt-BR" b="1" dirty="0" smtClean="0"/>
              <a:t>PT_ccna5</a:t>
            </a:r>
            <a:endParaRPr lang="en-US" b="1" dirty="0" smtClean="0"/>
          </a:p>
          <a:p>
            <a:pPr marL="457200" lvl="1" indent="0" eaLnBrk="1" hangingPunct="1">
              <a:spcBef>
                <a:spcPct val="30000"/>
              </a:spcBef>
              <a:buNone/>
            </a:pPr>
            <a:endParaRPr lang="en-US" dirty="0"/>
          </a:p>
          <a:p>
            <a:pPr lvl="1" eaLnBrk="1" hangingPunct="1">
              <a:spcBef>
                <a:spcPct val="30000"/>
              </a:spcBef>
              <a:buFont typeface="Wingdings" pitchFamily="2" charset="2"/>
              <a:buChar char="§"/>
            </a:pPr>
            <a:endParaRPr lang="en-US" dirty="0"/>
          </a:p>
          <a:p>
            <a:pPr lvl="1" eaLnBrk="1" hangingPunct="1">
              <a:spcBef>
                <a:spcPct val="30000"/>
              </a:spcBef>
              <a:buFont typeface="Wingdings" pitchFamily="2" charset="2"/>
              <a:buChar char="§"/>
            </a:pPr>
            <a:endParaRPr lang="en-US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242542739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77508" y="341693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4: Assessment</a:t>
            </a:r>
          </a:p>
        </p:txBody>
      </p:sp>
      <p:sp>
        <p:nvSpPr>
          <p:cNvPr id="7171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574863" y="1593850"/>
            <a:ext cx="7940675" cy="3571875"/>
          </a:xfrm>
        </p:spPr>
        <p:txBody>
          <a:bodyPr/>
          <a:lstStyle/>
          <a:p>
            <a:pPr eaLnBrk="1" hangingPunct="1">
              <a:spcBef>
                <a:spcPct val="30000"/>
              </a:spcBef>
            </a:pPr>
            <a:r>
              <a:rPr lang="en-US" sz="2000" dirty="0" smtClean="0"/>
              <a:t>Students should complete Chapter 4 Assessment after completing Chapter 4.</a:t>
            </a:r>
          </a:p>
          <a:p>
            <a:pPr eaLnBrk="1" hangingPunct="1">
              <a:spcBef>
                <a:spcPct val="30000"/>
              </a:spcBef>
            </a:pPr>
            <a:r>
              <a:rPr lang="en-US" sz="2000" dirty="0" smtClean="0"/>
              <a:t>Worksheets, labs, and quizzes can be used to informally assess student progress.</a:t>
            </a:r>
          </a:p>
          <a:p>
            <a:pPr eaLnBrk="1" hangingPunct="1">
              <a:spcBef>
                <a:spcPct val="30000"/>
              </a:spcBef>
              <a:buNone/>
            </a:pPr>
            <a:endParaRPr lang="en-US" sz="1600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77508" y="317943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4: New Terms </a:t>
            </a:r>
          </a:p>
        </p:txBody>
      </p:sp>
      <p:sp>
        <p:nvSpPr>
          <p:cNvPr id="9219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589211" y="1343025"/>
            <a:ext cx="7940675" cy="493713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 smtClean="0"/>
              <a:t>What terms are introduced in this chapter?</a:t>
            </a:r>
          </a:p>
        </p:txBody>
      </p:sp>
      <p:graphicFrame>
        <p:nvGraphicFramePr>
          <p:cNvPr id="6" name="Group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3892526"/>
              </p:ext>
            </p:extLst>
          </p:nvPr>
        </p:nvGraphicFramePr>
        <p:xfrm>
          <a:off x="712788" y="1857375"/>
          <a:ext cx="7718425" cy="4486656"/>
        </p:xfrm>
        <a:graphic>
          <a:graphicData uri="http://schemas.openxmlformats.org/drawingml/2006/table">
            <a:tbl>
              <a:tblPr/>
              <a:tblGrid>
                <a:gridCol w="887412"/>
                <a:gridCol w="6831013"/>
              </a:tblGrid>
              <a:tr h="5048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4.1.1.1</a:t>
                      </a:r>
                      <a:endParaRPr lang="en-US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Wireless LAN (WLAN)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Roaming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27939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4.1.1.2</a:t>
                      </a:r>
                      <a:endParaRPr lang="en-US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Wireless Infrastructure</a:t>
                      </a:r>
                      <a:endParaRPr lang="en-US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2787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4.1.1.3</a:t>
                      </a:r>
                      <a:endParaRPr lang="en-US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Wireless</a:t>
                      </a: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Personal-area Networks (WPAN)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Wireless Wide-area Networks (WWANs)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Bluetooth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Wireless Fidelity (Wi-Fi)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Worldwide Interoperability For Microwave Access (</a:t>
                      </a:r>
                      <a:r>
                        <a:rPr lang="en-US" sz="1600" b="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WiMAX</a:t>
                      </a: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Cellular Broadband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Satellite Broadband</a:t>
                      </a:r>
                      <a:endParaRPr lang="en-US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3963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4.1.1.4</a:t>
                      </a:r>
                      <a:endParaRPr lang="en-US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International</a:t>
                      </a: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Telegraph Union – Radiotelegraph Sector (ITU-R)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Radio Frequency (RF) Spectrum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2.4 GHz (UHF)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5 GHz (SHF)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60 GHz (EHF)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802.11 a/b/g/n/ac/ad</a:t>
                      </a:r>
                      <a:endParaRPr lang="en-US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097497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501259" y="341693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4: New Terms (cont.) </a:t>
            </a:r>
          </a:p>
        </p:txBody>
      </p:sp>
      <p:sp>
        <p:nvSpPr>
          <p:cNvPr id="9219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541713" y="1304925"/>
            <a:ext cx="7940675" cy="493713"/>
          </a:xfrm>
        </p:spPr>
        <p:txBody>
          <a:bodyPr/>
          <a:lstStyle/>
          <a:p>
            <a:pPr marL="57150" indent="0" eaLnBrk="1" hangingPunct="1">
              <a:spcBef>
                <a:spcPct val="30000"/>
              </a:spcBef>
              <a:buNone/>
            </a:pPr>
            <a:r>
              <a:rPr lang="en-US" sz="2000" dirty="0" smtClean="0"/>
              <a:t>What terms are introduced in this chapter?</a:t>
            </a:r>
          </a:p>
        </p:txBody>
      </p:sp>
      <p:graphicFrame>
        <p:nvGraphicFramePr>
          <p:cNvPr id="6" name="Group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5820280"/>
              </p:ext>
            </p:extLst>
          </p:nvPr>
        </p:nvGraphicFramePr>
        <p:xfrm>
          <a:off x="746313" y="1785938"/>
          <a:ext cx="7718425" cy="4671811"/>
        </p:xfrm>
        <a:graphic>
          <a:graphicData uri="http://schemas.openxmlformats.org/drawingml/2006/table">
            <a:tbl>
              <a:tblPr/>
              <a:tblGrid>
                <a:gridCol w="887412"/>
                <a:gridCol w="6831013"/>
              </a:tblGrid>
              <a:tr h="58912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4.1.1.5</a:t>
                      </a:r>
                      <a:endParaRPr lang="en-US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IEEE 802.11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802.11 a/b/g/n/ac/ad</a:t>
                      </a:r>
                      <a:endParaRPr lang="en-US" sz="16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1503527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4.1.1.6</a:t>
                      </a:r>
                      <a:endParaRPr lang="en-US" sz="1400" b="1" dirty="0"/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ITU-R</a:t>
                      </a:r>
                    </a:p>
                    <a:p>
                      <a:r>
                        <a:rPr lang="en-US" sz="1600" b="0" dirty="0" smtClean="0"/>
                        <a:t>IEEE</a:t>
                      </a:r>
                    </a:p>
                    <a:p>
                      <a:r>
                        <a:rPr lang="en-US" sz="1600" b="0" dirty="0" smtClean="0"/>
                        <a:t>Wi-Fi</a:t>
                      </a:r>
                      <a:r>
                        <a:rPr lang="en-US" sz="1600" b="0" baseline="0" dirty="0" smtClean="0"/>
                        <a:t> Alliance</a:t>
                      </a:r>
                    </a:p>
                    <a:p>
                      <a:r>
                        <a:rPr lang="en-US" sz="1600" b="0" baseline="0" dirty="0" smtClean="0"/>
                        <a:t>WPA2</a:t>
                      </a:r>
                    </a:p>
                    <a:p>
                      <a:r>
                        <a:rPr lang="en-US" sz="1600" b="0" baseline="0" dirty="0" smtClean="0"/>
                        <a:t>Wi-Fi Protected Setup (WPS)</a:t>
                      </a:r>
                    </a:p>
                    <a:p>
                      <a:r>
                        <a:rPr lang="en-US" sz="1600" b="0" baseline="0" dirty="0" smtClean="0"/>
                        <a:t>Wi-Fi Direct</a:t>
                      </a:r>
                    </a:p>
                    <a:p>
                      <a:r>
                        <a:rPr lang="en-US" sz="1600" b="0" baseline="0" dirty="0" smtClean="0"/>
                        <a:t>Wi-Fi Passport</a:t>
                      </a:r>
                    </a:p>
                    <a:p>
                      <a:r>
                        <a:rPr lang="en-US" sz="1600" b="0" baseline="0" dirty="0" smtClean="0"/>
                        <a:t>Wi-Fi </a:t>
                      </a:r>
                      <a:r>
                        <a:rPr lang="en-US" sz="1600" b="0" baseline="0" dirty="0" err="1" smtClean="0"/>
                        <a:t>Miracast</a:t>
                      </a:r>
                      <a:endParaRPr lang="en-US" sz="1600" b="0" dirty="0" smtClean="0"/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36799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4.1.1.7</a:t>
                      </a:r>
                      <a:endParaRPr lang="en-US" sz="1400" b="1" dirty="0"/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Wireless Access</a:t>
                      </a:r>
                      <a:r>
                        <a:rPr lang="en-US" sz="1600" b="0" baseline="0" dirty="0" smtClean="0"/>
                        <a:t> Point (AP)</a:t>
                      </a:r>
                    </a:p>
                    <a:p>
                      <a:r>
                        <a:rPr lang="en-US" sz="1600" b="0" baseline="0" dirty="0" smtClean="0"/>
                        <a:t>Carrier Sense Multiple Access With Collision Avoidance (CSMA/CA)</a:t>
                      </a:r>
                      <a:endParaRPr lang="en-US" sz="1600" b="0" dirty="0"/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27878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4.1.2.1</a:t>
                      </a:r>
                      <a:endParaRPr lang="en-US" sz="1400" b="1" dirty="0"/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Wireless USB Adapter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238808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4.1.2.2</a:t>
                      </a:r>
                      <a:endParaRPr lang="en-US" sz="1400" b="1" dirty="0"/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Cisco Linksys EA6500 802.11ac</a:t>
                      </a:r>
                      <a:r>
                        <a:rPr lang="en-US" sz="1600" b="0" baseline="0" dirty="0" smtClean="0"/>
                        <a:t> Wireless Router</a:t>
                      </a:r>
                      <a:endParaRPr lang="en-US" sz="1600" b="0" dirty="0"/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3718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4.1.2.3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Cisco WAP4410N AP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Cisco</a:t>
                      </a: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WAP131 AP</a:t>
                      </a:r>
                      <a:endParaRPr lang="en-US" sz="16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3718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4.1.2.4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Autonomous</a:t>
                      </a: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APs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Controller–Based APs</a:t>
                      </a:r>
                      <a:endParaRPr lang="en-US" sz="16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964365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tAcad-4F_PPT-WHT_060408">
  <a:themeElements>
    <a:clrScheme name="Oct_2006_Cisco White Template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Oct_2006_Cisco White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ct_2006_Cisco White Template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NetAcad-4F_PPT-WHT_060408</Template>
  <TotalTime>22967</TotalTime>
  <Pages>28</Pages>
  <Words>1071</Words>
  <Application>Microsoft Office PowerPoint</Application>
  <PresentationFormat>On-screen Show (4:3)</PresentationFormat>
  <Paragraphs>200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NetAcad-4F_PPT-WHT_060408</vt:lpstr>
      <vt:lpstr>PowerPoint Presentation</vt:lpstr>
      <vt:lpstr>Chapter 4: Objectives</vt:lpstr>
      <vt:lpstr>Chapter 4: Overview</vt:lpstr>
      <vt:lpstr>Chapter 4: Activities</vt:lpstr>
      <vt:lpstr>Chapter 4: Activities (cont.)</vt:lpstr>
      <vt:lpstr>Chapter 4: Packet Tracer Activity Password</vt:lpstr>
      <vt:lpstr>Chapter 4: Assessment</vt:lpstr>
      <vt:lpstr>Chapter 4: New Terms </vt:lpstr>
      <vt:lpstr>Chapter 4: New Terms (cont.) </vt:lpstr>
      <vt:lpstr>Chapter 4: New Terms (cont.)</vt:lpstr>
      <vt:lpstr>Chapter 4: New Terms (cont.)</vt:lpstr>
      <vt:lpstr>Chapter 4: New Terms (cont.)</vt:lpstr>
      <vt:lpstr>PowerPoint Presentation</vt:lpstr>
      <vt:lpstr>Chapter 4: Additional Help</vt:lpstr>
      <vt:lpstr>Chapter 4: Topics Not in ICND2 200-101</vt:lpstr>
      <vt:lpstr>PowerPoint Presentation</vt:lpstr>
      <vt:lpstr>PowerPoint Presentation</vt:lpstr>
    </vt:vector>
  </TitlesOfParts>
  <Company>Cisco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Size 30PT</dc:title>
  <dc:subject>ITE 5.0 Planning Guide.pptx</dc:subject>
  <dc:creator>Cisco Networking Academy</dc:creator>
  <cp:lastModifiedBy>Rodrigo Floriano</cp:lastModifiedBy>
  <cp:revision>981</cp:revision>
  <cp:lastPrinted>1999-01-27T00:54:54Z</cp:lastPrinted>
  <dcterms:created xsi:type="dcterms:W3CDTF">2008-06-05T18:08:35Z</dcterms:created>
  <dcterms:modified xsi:type="dcterms:W3CDTF">2013-10-07T02:45:07Z</dcterms:modified>
</cp:coreProperties>
</file>