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5"/>
  </p:notesMasterIdLst>
  <p:handoutMasterIdLst>
    <p:handoutMasterId r:id="rId16"/>
  </p:handoutMasterIdLst>
  <p:sldIdLst>
    <p:sldId id="498" r:id="rId2"/>
    <p:sldId id="538" r:id="rId3"/>
    <p:sldId id="558" r:id="rId4"/>
    <p:sldId id="576" r:id="rId5"/>
    <p:sldId id="584" r:id="rId6"/>
    <p:sldId id="585" r:id="rId7"/>
    <p:sldId id="571" r:id="rId8"/>
    <p:sldId id="574" r:id="rId9"/>
    <p:sldId id="562" r:id="rId10"/>
    <p:sldId id="570" r:id="rId11"/>
    <p:sldId id="582" r:id="rId12"/>
    <p:sldId id="539" r:id="rId13"/>
    <p:sldId id="540" r:id="rId1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3" clrIdx="0"/>
  <p:cmAuthor id="1" name="carykell" initials="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EF3"/>
    <a:srgbClr val="C5D9F1"/>
    <a:srgbClr val="45EB03"/>
    <a:srgbClr val="B2B2B2"/>
    <a:srgbClr val="C0C0C0"/>
    <a:srgbClr val="9F4603"/>
    <a:srgbClr val="EE6804"/>
    <a:srgbClr val="616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87" autoAdjust="0"/>
    <p:restoredTop sz="97164" autoAdjust="0"/>
  </p:normalViewPr>
  <p:slideViewPr>
    <p:cSldViewPr snapToGrid="0">
      <p:cViewPr>
        <p:scale>
          <a:sx n="80" d="100"/>
          <a:sy n="80" d="100"/>
        </p:scale>
        <p:origin x="-2142" y="-318"/>
      </p:cViewPr>
      <p:guideLst>
        <p:guide orient="horz" pos="13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09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307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 eaLnBrk="0" hangingPunct="0"/>
            <a:fld id="{24FCEDC2-CB88-4332-AD14-E4FCA3C3455B}" type="slidenum">
              <a:rPr lang="en-US" sz="800" b="0"/>
              <a:pPr algn="r" defTabSz="903288" eaLnBrk="0" hangingPunct="0"/>
              <a:t>‹#›</a:t>
            </a:fld>
            <a:endParaRPr lang="en-US" sz="800" b="0"/>
          </a:p>
        </p:txBody>
      </p:sp>
    </p:spTree>
    <p:extLst>
      <p:ext uri="{BB962C8B-B14F-4D97-AF65-F5344CB8AC3E}">
        <p14:creationId xmlns:p14="http://schemas.microsoft.com/office/powerpoint/2010/main" val="1389505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1638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5D1CDC-D87C-4665-A55A-A21D26B56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62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10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11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11D0035-3BE0-490C-B824-0AD9C41C2BAC}" type="slidenum">
              <a:rPr lang="en-US" sz="800" b="0"/>
              <a:pPr algn="r"/>
              <a:t>3</a:t>
            </a:fld>
            <a:endParaRPr lang="en-US" sz="800" b="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6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8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59D7CE3C-6EC8-4B99-BC5F-470A37E5C4AF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3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790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1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69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19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591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102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6213D815-58AD-43B4-8B8E-3405D1C19D0A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1031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1032" name="Picture 8" descr="Rev08_Cisco_BrandBar10_060408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83" r:id="rId2"/>
    <p:sldLayoutId id="2147484584" r:id="rId3"/>
    <p:sldLayoutId id="2147484585" r:id="rId4"/>
    <p:sldLayoutId id="2147484586" r:id="rId5"/>
    <p:sldLayoutId id="2147484587" r:id="rId6"/>
    <p:sldLayoutId id="2147484588" r:id="rId7"/>
    <p:sldLayoutId id="2147484589" r:id="rId8"/>
    <p:sldLayoutId id="2147484590" r:id="rId9"/>
    <p:sldLayoutId id="2147484591" r:id="rId10"/>
    <p:sldLayoutId id="2147484592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•"/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»"/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ommunity.netacad.net/web/ccna/file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web/learning/exams/list/ccna_composite2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50" y="1957294"/>
            <a:ext cx="4189413" cy="23607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CCNA Routing and Switching</a:t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Planning Guide</a:t>
            </a:r>
          </a:p>
          <a:p>
            <a:pPr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Chapter </a:t>
            </a:r>
            <a:r>
              <a:rPr lang="en-US" b="0" dirty="0">
                <a:solidFill>
                  <a:schemeClr val="bg1"/>
                </a:solidFill>
                <a:latin typeface="+mn-lt"/>
                <a:cs typeface="Arial" pitchFamily="34" charset="0"/>
              </a:rPr>
              <a:t>8</a:t>
            </a:r>
            <a:r>
              <a:rPr lang="en-US" b="0" dirty="0" smtClean="0">
                <a:solidFill>
                  <a:schemeClr val="bg1"/>
                </a:solidFill>
                <a:latin typeface="+mn-lt"/>
                <a:cs typeface="Arial" pitchFamily="34" charset="0"/>
              </a:rPr>
              <a:t>: </a:t>
            </a:r>
            <a:r>
              <a:rPr lang="en-US" b="0" dirty="0">
                <a:solidFill>
                  <a:schemeClr val="bg1"/>
                </a:solidFill>
                <a:latin typeface="+mn-lt"/>
                <a:cs typeface="Arial" pitchFamily="34" charset="0"/>
              </a:rPr>
              <a:t>EIGRP Advanced Configurations and Troubleshooting</a:t>
            </a:r>
            <a:endParaRPr lang="en-US" b="0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8: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828800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For additional help with teaching strategies, including lesson plans, analogies for difficult concepts, and discussion topics, visit the CCNA Community at </a:t>
            </a:r>
            <a:r>
              <a:rPr lang="en-US" sz="2000" dirty="0" smtClean="0">
                <a:hlinkClick r:id="rId3"/>
              </a:rPr>
              <a:t>http://community.netacad.net/web/ccna/files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If you have lesson plans or resources that you would like to share, upload them to the CCNA Community to help other instructors.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8</a:t>
            </a:r>
            <a:r>
              <a:rPr lang="en-US" dirty="0" smtClean="0"/>
              <a:t>: Topics not in ICND2 200–101 </a:t>
            </a:r>
            <a:r>
              <a:rPr lang="en-US" dirty="0"/>
              <a:t>or 200–120 CCNA</a:t>
            </a:r>
            <a:endParaRPr lang="en-US" dirty="0" smtClean="0"/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828800"/>
            <a:ext cx="7940675" cy="3571875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r>
              <a:rPr lang="en-US" sz="2000" dirty="0" smtClean="0"/>
              <a:t>This section lists topics covered by this chapter that are NOT listed in </a:t>
            </a:r>
            <a:r>
              <a:rPr lang="en-US" sz="2000" dirty="0"/>
              <a:t>ICND2 </a:t>
            </a:r>
            <a:r>
              <a:rPr lang="en-US" sz="2000" dirty="0" smtClean="0"/>
              <a:t>200–101 </a:t>
            </a:r>
            <a:r>
              <a:rPr lang="en-US" sz="2000" dirty="0"/>
              <a:t>or 200–120 </a:t>
            </a:r>
            <a:r>
              <a:rPr lang="en-US" sz="2000" dirty="0" smtClean="0"/>
              <a:t>CCNA: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www.cisco.com/web/learning/exams/list/ccna_composite2.html</a:t>
            </a:r>
            <a:r>
              <a:rPr lang="en-US" sz="2000" dirty="0">
                <a:hlinkClick r:id="rId3"/>
              </a:rPr>
              <a:t>#~</a:t>
            </a:r>
            <a:r>
              <a:rPr lang="en-US" sz="2000" dirty="0" smtClean="0">
                <a:hlinkClick r:id="rId3"/>
              </a:rPr>
              <a:t>Topics</a:t>
            </a:r>
            <a:endParaRPr lang="en-US" sz="20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Instructors </a:t>
            </a:r>
            <a:r>
              <a:rPr lang="en-US" sz="2000" dirty="0"/>
              <a:t>could skip these sections; however, they should provide additional information and fundamental concepts to assist the student with the topic.</a:t>
            </a:r>
            <a:endParaRPr lang="en-US" sz="20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endParaRPr lang="en-US" sz="16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endParaRPr lang="en-US" sz="16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8</a:t>
            </a:r>
            <a:r>
              <a:rPr lang="en-US" dirty="0" smtClean="0"/>
              <a:t>: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66789" y="1650380"/>
            <a:ext cx="8042313" cy="4204010"/>
          </a:xfrm>
        </p:spPr>
        <p:txBody>
          <a:bodyPr/>
          <a:lstStyle/>
          <a:p>
            <a:r>
              <a:rPr lang="en-US" sz="2000" dirty="0" smtClean="0"/>
              <a:t>Configure EIGRP </a:t>
            </a:r>
            <a:r>
              <a:rPr lang="en-US" sz="2000" dirty="0" err="1" smtClean="0"/>
              <a:t>Autosummarization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Configure </a:t>
            </a:r>
            <a:r>
              <a:rPr lang="en-US" sz="2000" dirty="0" err="1" smtClean="0"/>
              <a:t>EIGRP</a:t>
            </a:r>
            <a:r>
              <a:rPr lang="en-US" sz="2000" dirty="0" smtClean="0"/>
              <a:t> Manual Summarization.</a:t>
            </a:r>
          </a:p>
          <a:p>
            <a:r>
              <a:rPr lang="en-US" sz="2000" dirty="0" smtClean="0"/>
              <a:t>Configure A Router To Propagate A Default Route In An </a:t>
            </a:r>
            <a:r>
              <a:rPr lang="en-US" sz="2000" dirty="0" err="1" smtClean="0"/>
              <a:t>EIGRP</a:t>
            </a:r>
            <a:r>
              <a:rPr lang="en-US" sz="2000" dirty="0" smtClean="0"/>
              <a:t> Network.</a:t>
            </a:r>
          </a:p>
          <a:p>
            <a:r>
              <a:rPr lang="en-US" sz="2000" dirty="0" smtClean="0"/>
              <a:t>Modify </a:t>
            </a:r>
            <a:r>
              <a:rPr lang="en-US" sz="2000" dirty="0" err="1" smtClean="0"/>
              <a:t>EIGRP</a:t>
            </a:r>
            <a:r>
              <a:rPr lang="en-US" sz="2000" dirty="0" smtClean="0"/>
              <a:t> Interface Settings To Improve Network Performance.</a:t>
            </a:r>
          </a:p>
          <a:p>
            <a:r>
              <a:rPr lang="en-US" sz="2000" dirty="0" smtClean="0"/>
              <a:t>Configure </a:t>
            </a:r>
            <a:r>
              <a:rPr lang="en-US" sz="2000" dirty="0" err="1" smtClean="0"/>
              <a:t>EIGRP</a:t>
            </a:r>
            <a:r>
              <a:rPr lang="en-US" sz="2000" dirty="0" smtClean="0"/>
              <a:t> Authentication To Ensure Secure Routing Updates.</a:t>
            </a:r>
          </a:p>
          <a:p>
            <a:r>
              <a:rPr lang="en-US" sz="2000" dirty="0" smtClean="0"/>
              <a:t>Explain The Process And Tools Used To Troubleshoot An </a:t>
            </a:r>
            <a:r>
              <a:rPr lang="en-US" sz="2000" dirty="0" err="1" smtClean="0"/>
              <a:t>EIGRP</a:t>
            </a:r>
            <a:r>
              <a:rPr lang="en-US" sz="2000" dirty="0" smtClean="0"/>
              <a:t> Network.</a:t>
            </a:r>
          </a:p>
          <a:p>
            <a:r>
              <a:rPr lang="en-US" sz="2000" dirty="0" smtClean="0"/>
              <a:t>Troubleshoot Neighbor Adjacency Issues In An </a:t>
            </a:r>
            <a:r>
              <a:rPr lang="en-US" sz="2000" dirty="0" err="1" smtClean="0"/>
              <a:t>EIGRP</a:t>
            </a:r>
            <a:r>
              <a:rPr lang="en-US" sz="2000" dirty="0" smtClean="0"/>
              <a:t> Network.</a:t>
            </a:r>
          </a:p>
          <a:p>
            <a:r>
              <a:rPr lang="en-US" sz="2000" dirty="0" smtClean="0"/>
              <a:t>Troubleshoot Missing Route Entries In An </a:t>
            </a:r>
            <a:r>
              <a:rPr lang="en-US" sz="2000" dirty="0" err="1" smtClean="0"/>
              <a:t>EIGRP</a:t>
            </a:r>
            <a:r>
              <a:rPr lang="en-US" sz="2000" dirty="0" smtClean="0"/>
              <a:t> Routing Table.</a:t>
            </a:r>
            <a:endParaRPr lang="en-US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8: Overview</a:t>
            </a:r>
          </a:p>
        </p:txBody>
      </p:sp>
      <p:sp>
        <p:nvSpPr>
          <p:cNvPr id="512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33335" y="1550020"/>
            <a:ext cx="7940675" cy="3571875"/>
          </a:xfrm>
        </p:spPr>
        <p:txBody>
          <a:bodyPr/>
          <a:lstStyle/>
          <a:p>
            <a:r>
              <a:rPr lang="en-US" sz="2000" dirty="0"/>
              <a:t>EIGRP is a versatile routing protocol that can be fine-tuned in many ways. </a:t>
            </a:r>
          </a:p>
          <a:p>
            <a:r>
              <a:rPr lang="en-US" sz="2000" dirty="0" smtClean="0"/>
              <a:t>Two </a:t>
            </a:r>
            <a:r>
              <a:rPr lang="en-US" sz="2000" dirty="0"/>
              <a:t>of the most important tuning capabilities are the ability to summarize routes and the ability to implement load balancing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Other </a:t>
            </a:r>
            <a:r>
              <a:rPr lang="en-US" sz="2000" dirty="0"/>
              <a:t>tuning capabilities include being able to propagate a default, fine tune timers, and implement authentication between EIGRP neighbors to increase security.</a:t>
            </a:r>
          </a:p>
          <a:p>
            <a:r>
              <a:rPr lang="en-US" sz="2000" dirty="0"/>
              <a:t>This chapter discusses these additional tuning features and the configuration mode commands to implement these features for both IPv4 and IPv6.</a:t>
            </a:r>
            <a:endParaRPr lang="en-US" sz="20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8</a:t>
            </a:r>
            <a:r>
              <a:rPr lang="en-US" dirty="0" smtClean="0"/>
              <a:t>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605776"/>
            <a:ext cx="7940675" cy="4393580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eaLnBrk="1" hangingPunct="1">
              <a:spcBef>
                <a:spcPct val="30000"/>
              </a:spcBef>
              <a:tabLst>
                <a:tab pos="1147763" algn="l"/>
              </a:tabLst>
            </a:pPr>
            <a:r>
              <a:rPr lang="en-US" sz="2000" b="1" dirty="0" smtClean="0"/>
              <a:t>8.0.1.2</a:t>
            </a:r>
            <a:r>
              <a:rPr lang="en-US" sz="2000" dirty="0" smtClean="0"/>
              <a:t> 		Class Activity – EIGRP – </a:t>
            </a:r>
            <a:r>
              <a:rPr lang="en-US" sz="2000" dirty="0"/>
              <a:t>Back to the </a:t>
            </a:r>
            <a:r>
              <a:rPr lang="en-US" sz="2000" dirty="0" smtClean="0"/>
              <a:t>Future</a:t>
            </a:r>
          </a:p>
          <a:p>
            <a:pPr eaLnBrk="1" hangingPunct="1">
              <a:spcBef>
                <a:spcPct val="30000"/>
              </a:spcBef>
              <a:tabLst>
                <a:tab pos="1147763" algn="l"/>
              </a:tabLst>
            </a:pPr>
            <a:r>
              <a:rPr lang="en-US" sz="2000" b="1" dirty="0" smtClean="0"/>
              <a:t>8.1.1.9</a:t>
            </a:r>
            <a:r>
              <a:rPr lang="en-US" sz="2000" dirty="0" smtClean="0"/>
              <a:t> 		Activity – Determining </a:t>
            </a:r>
            <a:r>
              <a:rPr lang="en-US" sz="2000" dirty="0"/>
              <a:t>the Classful </a:t>
            </a:r>
            <a:r>
              <a:rPr lang="en-US" sz="2000" dirty="0" smtClean="0"/>
              <a:t>Summarization</a:t>
            </a:r>
          </a:p>
          <a:p>
            <a:pPr eaLnBrk="1" hangingPunct="1">
              <a:spcBef>
                <a:spcPct val="30000"/>
              </a:spcBef>
              <a:tabLst>
                <a:tab pos="1147763" algn="l"/>
              </a:tabLst>
            </a:pPr>
            <a:r>
              <a:rPr lang="en-US" sz="2000" b="1" dirty="0" smtClean="0"/>
              <a:t>8.1.1.10</a:t>
            </a:r>
            <a:r>
              <a:rPr lang="en-US" sz="2000" dirty="0" smtClean="0"/>
              <a:t> Activity– Determining </a:t>
            </a:r>
            <a:r>
              <a:rPr lang="en-US" sz="2000" dirty="0"/>
              <a:t>the Exit Interface for a Given </a:t>
            </a:r>
            <a:r>
              <a:rPr lang="en-US" sz="2000" dirty="0" smtClean="0"/>
              <a:t>Packet</a:t>
            </a:r>
          </a:p>
          <a:p>
            <a:pPr eaLnBrk="1" hangingPunct="1">
              <a:spcBef>
                <a:spcPct val="30000"/>
              </a:spcBef>
              <a:tabLst>
                <a:tab pos="1147763" algn="l"/>
              </a:tabLst>
            </a:pPr>
            <a:r>
              <a:rPr lang="en-US" sz="2000" b="1" dirty="0" smtClean="0"/>
              <a:t>8.1.2.5 	</a:t>
            </a:r>
            <a:r>
              <a:rPr lang="en-US" sz="2000" dirty="0" smtClean="0"/>
              <a:t>Packet </a:t>
            </a:r>
            <a:r>
              <a:rPr lang="en-US" sz="2000" dirty="0"/>
              <a:t>Tracer </a:t>
            </a:r>
            <a:r>
              <a:rPr lang="en-US" sz="2000" dirty="0" smtClean="0"/>
              <a:t>– </a:t>
            </a:r>
            <a:r>
              <a:rPr lang="en-US" sz="2000" dirty="0"/>
              <a:t>Configuring EIGRP Manual Summary </a:t>
            </a:r>
            <a:r>
              <a:rPr lang="en-US" sz="2000" dirty="0" smtClean="0"/>
              <a:t>	Routes </a:t>
            </a:r>
            <a:r>
              <a:rPr lang="en-US" sz="2000" dirty="0"/>
              <a:t>for </a:t>
            </a:r>
            <a:r>
              <a:rPr lang="en-US" sz="2000" dirty="0" smtClean="0"/>
              <a:t>IPv4 </a:t>
            </a:r>
            <a:r>
              <a:rPr lang="en-US" sz="2000" dirty="0"/>
              <a:t>and </a:t>
            </a:r>
            <a:r>
              <a:rPr lang="en-US" sz="2000" dirty="0" smtClean="0"/>
              <a:t>IPv6</a:t>
            </a:r>
          </a:p>
          <a:p>
            <a:pPr eaLnBrk="1" hangingPunct="1">
              <a:spcBef>
                <a:spcPct val="30000"/>
              </a:spcBef>
              <a:tabLst>
                <a:tab pos="1147763" algn="l"/>
              </a:tabLst>
            </a:pPr>
            <a:r>
              <a:rPr lang="en-US" sz="2000" b="1" dirty="0" smtClean="0"/>
              <a:t>8.1.3.4</a:t>
            </a:r>
            <a:r>
              <a:rPr lang="en-US" sz="2000" dirty="0" smtClean="0"/>
              <a:t> 	Packet </a:t>
            </a:r>
            <a:r>
              <a:rPr lang="en-US" sz="2000" dirty="0"/>
              <a:t>Tracer </a:t>
            </a:r>
            <a:r>
              <a:rPr lang="en-US" sz="2000" dirty="0" smtClean="0"/>
              <a:t>– </a:t>
            </a:r>
            <a:r>
              <a:rPr lang="en-US" sz="2000" dirty="0"/>
              <a:t>Propagating a Default Route in EIGRP for </a:t>
            </a:r>
            <a:r>
              <a:rPr lang="en-US" sz="2000" dirty="0" smtClean="0"/>
              <a:t>	IPv4 and IPv6</a:t>
            </a:r>
          </a:p>
          <a:p>
            <a:pPr eaLnBrk="1" hangingPunct="1">
              <a:spcBef>
                <a:spcPct val="30000"/>
              </a:spcBef>
              <a:tabLst>
                <a:tab pos="1147763" algn="l"/>
              </a:tabLst>
            </a:pPr>
            <a:r>
              <a:rPr lang="en-US" sz="2000" b="1" dirty="0" smtClean="0"/>
              <a:t>8.1.4.5</a:t>
            </a:r>
            <a:r>
              <a:rPr lang="en-US" sz="2000" dirty="0" smtClean="0"/>
              <a:t> 	Activity – Determining </a:t>
            </a:r>
            <a:r>
              <a:rPr lang="en-US" sz="2000" dirty="0"/>
              <a:t>the EIGRP Fine Tuning </a:t>
            </a:r>
            <a:r>
              <a:rPr lang="en-US" sz="2000" dirty="0" smtClean="0"/>
              <a:t>Commands</a:t>
            </a:r>
          </a:p>
          <a:p>
            <a:pPr eaLnBrk="1" hangingPunct="1">
              <a:spcBef>
                <a:spcPct val="30000"/>
              </a:spcBef>
              <a:tabLst>
                <a:tab pos="1147763" algn="l"/>
              </a:tabLst>
            </a:pPr>
            <a:r>
              <a:rPr lang="en-US" sz="2000" b="1" dirty="0" smtClean="0"/>
              <a:t>8.1.5.5 	</a:t>
            </a:r>
            <a:r>
              <a:rPr lang="en-US" sz="2000" dirty="0" smtClean="0"/>
              <a:t>Lab – </a:t>
            </a:r>
            <a:r>
              <a:rPr lang="en-US" sz="2000" dirty="0"/>
              <a:t>Configuring Advanced EIGRP for IPv4 </a:t>
            </a:r>
            <a:r>
              <a:rPr lang="en-US" sz="2000" dirty="0" smtClean="0"/>
              <a:t>Features</a:t>
            </a:r>
          </a:p>
          <a:p>
            <a:pPr eaLnBrk="1" hangingPunct="1">
              <a:spcBef>
                <a:spcPct val="30000"/>
              </a:spcBef>
              <a:tabLst>
                <a:tab pos="1147763" algn="l"/>
              </a:tabLst>
            </a:pPr>
            <a:r>
              <a:rPr lang="en-US" sz="2000" b="1" dirty="0" smtClean="0"/>
              <a:t>8.2.1.3</a:t>
            </a:r>
            <a:r>
              <a:rPr lang="en-US" sz="2000" dirty="0" smtClean="0"/>
              <a:t> 	Activity – Identify </a:t>
            </a:r>
            <a:r>
              <a:rPr lang="en-US" sz="2000" dirty="0"/>
              <a:t>the Troubleshooting </a:t>
            </a:r>
            <a:r>
              <a:rPr lang="en-US" sz="2000" dirty="0" smtClean="0"/>
              <a:t>Command</a:t>
            </a:r>
          </a:p>
          <a:p>
            <a:pPr eaLnBrk="1" hangingPunct="1">
              <a:spcBef>
                <a:spcPct val="30000"/>
              </a:spcBef>
              <a:tabLst>
                <a:tab pos="1147763" algn="l"/>
              </a:tabLst>
            </a:pPr>
            <a:r>
              <a:rPr lang="en-US" sz="2000" b="1" dirty="0" smtClean="0"/>
              <a:t>8.2.2.4</a:t>
            </a:r>
            <a:r>
              <a:rPr lang="en-US" sz="2000" dirty="0" smtClean="0"/>
              <a:t> 	Activity – Troubleshooting </a:t>
            </a:r>
            <a:r>
              <a:rPr lang="en-US" sz="2000" dirty="0"/>
              <a:t>EIGRP Neighbor </a:t>
            </a:r>
            <a:r>
              <a:rPr lang="en-US" sz="2000" dirty="0" smtClean="0"/>
              <a:t>Issues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3688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8</a:t>
            </a:r>
            <a:r>
              <a:rPr lang="en-US" dirty="0" smtClean="0"/>
              <a:t>: </a:t>
            </a:r>
            <a:r>
              <a:rPr lang="en-US" dirty="0"/>
              <a:t>Activities (</a:t>
            </a:r>
            <a:r>
              <a:rPr lang="en-US" dirty="0" smtClean="0"/>
              <a:t>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605776"/>
            <a:ext cx="7940675" cy="4393580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  <a:tabLst>
                <a:tab pos="1255713" algn="l"/>
              </a:tabLst>
            </a:pPr>
            <a:r>
              <a:rPr lang="en-US" sz="2000" dirty="0" smtClean="0"/>
              <a:t>What activities are associated with this chapter?</a:t>
            </a:r>
          </a:p>
          <a:p>
            <a:pPr eaLnBrk="1" hangingPunct="1">
              <a:spcBef>
                <a:spcPct val="30000"/>
              </a:spcBef>
              <a:tabLst>
                <a:tab pos="1255713" algn="l"/>
              </a:tabLst>
            </a:pPr>
            <a:r>
              <a:rPr lang="en-US" sz="2000" b="1" dirty="0" smtClean="0"/>
              <a:t>8.2.3.4</a:t>
            </a:r>
            <a:r>
              <a:rPr lang="en-US" sz="2000" dirty="0" smtClean="0"/>
              <a:t> 	Activity – Troubleshooting </a:t>
            </a:r>
            <a:r>
              <a:rPr lang="en-US" sz="2000" dirty="0"/>
              <a:t>EIGRP Routing Table </a:t>
            </a:r>
            <a:r>
              <a:rPr lang="en-US" sz="2000" dirty="0" smtClean="0"/>
              <a:t>Issues</a:t>
            </a:r>
          </a:p>
          <a:p>
            <a:pPr eaLnBrk="1" hangingPunct="1">
              <a:spcBef>
                <a:spcPct val="30000"/>
              </a:spcBef>
              <a:tabLst>
                <a:tab pos="1255713" algn="l"/>
              </a:tabLst>
            </a:pPr>
            <a:r>
              <a:rPr lang="en-US" sz="2000" b="1" dirty="0" smtClean="0"/>
              <a:t>8.2.3.5	</a:t>
            </a:r>
            <a:r>
              <a:rPr lang="en-US" sz="2000" dirty="0" smtClean="0"/>
              <a:t>Packet </a:t>
            </a:r>
            <a:r>
              <a:rPr lang="en-US" sz="2000" dirty="0"/>
              <a:t>Tracer </a:t>
            </a:r>
            <a:r>
              <a:rPr lang="en-US" sz="2000" dirty="0" smtClean="0"/>
              <a:t>– </a:t>
            </a:r>
            <a:r>
              <a:rPr lang="en-US" sz="2000" dirty="0"/>
              <a:t>Troubleshooting EIGRP for </a:t>
            </a:r>
            <a:r>
              <a:rPr lang="en-US" sz="2000" dirty="0" smtClean="0"/>
              <a:t>IPv4</a:t>
            </a:r>
          </a:p>
          <a:p>
            <a:pPr eaLnBrk="1" hangingPunct="1">
              <a:spcBef>
                <a:spcPct val="30000"/>
              </a:spcBef>
              <a:tabLst>
                <a:tab pos="1255713" algn="l"/>
              </a:tabLst>
            </a:pPr>
            <a:r>
              <a:rPr lang="en-US" sz="2000" b="1" dirty="0"/>
              <a:t>8</a:t>
            </a:r>
            <a:r>
              <a:rPr lang="en-US" sz="2000" b="1" dirty="0" smtClean="0"/>
              <a:t>.2.3.6</a:t>
            </a:r>
            <a:r>
              <a:rPr lang="en-US" sz="2000" dirty="0" smtClean="0"/>
              <a:t> 	Lab – </a:t>
            </a:r>
            <a:r>
              <a:rPr lang="en-US" sz="2000" dirty="0"/>
              <a:t>Troubleshooting Basic EIGRP for IPv4 and </a:t>
            </a:r>
            <a:r>
              <a:rPr lang="en-US" sz="2000" dirty="0" smtClean="0"/>
              <a:t>IPv6</a:t>
            </a:r>
          </a:p>
          <a:p>
            <a:pPr eaLnBrk="1" hangingPunct="1">
              <a:spcBef>
                <a:spcPct val="30000"/>
              </a:spcBef>
              <a:tabLst>
                <a:tab pos="1255713" algn="l"/>
              </a:tabLst>
            </a:pPr>
            <a:r>
              <a:rPr lang="en-US" sz="2000" b="1" dirty="0" smtClean="0"/>
              <a:t>8.2.3.7</a:t>
            </a:r>
            <a:r>
              <a:rPr lang="en-US" sz="2000" dirty="0" smtClean="0"/>
              <a:t> 	Lab – </a:t>
            </a:r>
            <a:r>
              <a:rPr lang="en-US" sz="2000" dirty="0"/>
              <a:t>Troubleshooting Advanced </a:t>
            </a:r>
            <a:r>
              <a:rPr lang="en-US" sz="2000" dirty="0" smtClean="0"/>
              <a:t>EIGRP</a:t>
            </a:r>
          </a:p>
          <a:p>
            <a:pPr eaLnBrk="1" hangingPunct="1">
              <a:spcBef>
                <a:spcPct val="30000"/>
              </a:spcBef>
              <a:tabLst>
                <a:tab pos="1255713" algn="l"/>
              </a:tabLst>
            </a:pPr>
            <a:r>
              <a:rPr lang="en-US" sz="2000" b="1" dirty="0"/>
              <a:t>8</a:t>
            </a:r>
            <a:r>
              <a:rPr lang="en-US" sz="2000" b="1" dirty="0" smtClean="0"/>
              <a:t>.3.1.1</a:t>
            </a:r>
            <a:r>
              <a:rPr lang="en-US" sz="2000" dirty="0" smtClean="0"/>
              <a:t> 		Class Activity – Tweaking EIGRP</a:t>
            </a:r>
          </a:p>
          <a:p>
            <a:pPr eaLnBrk="1" hangingPunct="1">
              <a:spcBef>
                <a:spcPct val="30000"/>
              </a:spcBef>
              <a:tabLst>
                <a:tab pos="1255713" algn="l"/>
              </a:tabLst>
            </a:pPr>
            <a:r>
              <a:rPr lang="en-US" sz="2000" b="1" dirty="0" smtClean="0"/>
              <a:t>8.3.1.2	</a:t>
            </a:r>
            <a:r>
              <a:rPr lang="en-US" sz="2000" dirty="0" smtClean="0"/>
              <a:t>Packet Tracer – Skills Integration Challenge</a:t>
            </a:r>
          </a:p>
          <a:p>
            <a:pPr marL="0" indent="0" eaLnBrk="1" hangingPunct="1">
              <a:spcBef>
                <a:spcPct val="30000"/>
              </a:spcBef>
              <a:buNone/>
              <a:tabLst>
                <a:tab pos="1255713" algn="l"/>
              </a:tabLst>
            </a:pPr>
            <a:endParaRPr lang="en-US" sz="2000" b="1" dirty="0" smtClean="0"/>
          </a:p>
          <a:p>
            <a:pPr marL="0" indent="0" eaLnBrk="1" hangingPunct="1">
              <a:spcBef>
                <a:spcPct val="30000"/>
              </a:spcBef>
              <a:buNone/>
              <a:tabLst>
                <a:tab pos="1255713" algn="l"/>
              </a:tabLst>
            </a:pPr>
            <a:r>
              <a:rPr lang="en-US" sz="2000" b="1" dirty="0" smtClean="0"/>
              <a:t>Note</a:t>
            </a:r>
            <a:r>
              <a:rPr lang="en-US" sz="2000" dirty="0" smtClean="0"/>
              <a:t>: For all Packet Tracer activities in this chapter, use </a:t>
            </a:r>
            <a:r>
              <a:rPr lang="en-US" sz="2000" b="1" dirty="0" smtClean="0"/>
              <a:t>PT_ccna5</a:t>
            </a:r>
            <a:r>
              <a:rPr lang="en-US" sz="2000" dirty="0" smtClean="0"/>
              <a:t> as the password.</a:t>
            </a:r>
          </a:p>
        </p:txBody>
      </p:sp>
    </p:spTree>
    <p:extLst>
      <p:ext uri="{BB962C8B-B14F-4D97-AF65-F5344CB8AC3E}">
        <p14:creationId xmlns:p14="http://schemas.microsoft.com/office/powerpoint/2010/main" val="3960319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27512" y="555443"/>
            <a:ext cx="7897092" cy="838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8: Packet Tracer Activity Password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66254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Below is the password for all the Packet Tracer activities in this chapter:</a:t>
            </a:r>
          </a:p>
          <a:p>
            <a:pPr marL="457200" lvl="1" indent="0" eaLnBrk="1" hangingPunct="1">
              <a:spcBef>
                <a:spcPct val="30000"/>
              </a:spcBef>
              <a:buNone/>
            </a:pPr>
            <a:r>
              <a:rPr lang="pt-BR" b="1" dirty="0" smtClean="0"/>
              <a:t>PT_ccna5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0917677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8: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5938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the Chapter 8, “Assessment” after completing Chapter 8.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Worksheets, labs, and quizzes can be used to informally assess student progress.</a:t>
            </a:r>
          </a:p>
          <a:p>
            <a:pPr eaLnBrk="1" hangingPunct="1">
              <a:spcBef>
                <a:spcPct val="30000"/>
              </a:spcBef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8: New Terms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24000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499334"/>
              </p:ext>
            </p:extLst>
          </p:nvPr>
        </p:nvGraphicFramePr>
        <p:xfrm>
          <a:off x="688041" y="2212937"/>
          <a:ext cx="7638165" cy="2872858"/>
        </p:xfrm>
        <a:graphic>
          <a:graphicData uri="http://schemas.openxmlformats.org/drawingml/2006/table">
            <a:tbl>
              <a:tblPr/>
              <a:tblGrid>
                <a:gridCol w="957693"/>
                <a:gridCol w="6680472"/>
              </a:tblGrid>
              <a:tr h="32861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8.1.1.2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Border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Router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5683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8.1.1.6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Null Interface, Null0, “The Bit Bucket”</a:t>
                      </a:r>
                      <a:endParaRPr lang="en-US" sz="16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0108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8.1.4.3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Equal-cost Load Balancing</a:t>
                      </a:r>
                      <a:endParaRPr lang="en-US" sz="16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1451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8.1.4.4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Unequal-cost Load Balancing</a:t>
                      </a:r>
                      <a:endParaRPr lang="en-US" sz="16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8.1.5.1</a:t>
                      </a:r>
                    </a:p>
                    <a:p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Denial Of Service (DOS)</a:t>
                      </a:r>
                      <a:r>
                        <a:rPr lang="en-US" sz="1600" baseline="0" dirty="0" smtClean="0"/>
                        <a:t> Attack</a:t>
                      </a:r>
                    </a:p>
                    <a:p>
                      <a:r>
                        <a:rPr lang="en-US" sz="1600" baseline="0" dirty="0" smtClean="0"/>
                        <a:t>Message Digest 5 (MD5)</a:t>
                      </a:r>
                      <a:endParaRPr lang="en-US" sz="1600" dirty="0" smtClean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8.1.5.2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Pre-shared Key, Keychain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8.2.2.1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“Not On Common Subnet”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8.2.2.2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Nonstop Forwarding (NSF)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8.2.3.3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Discontiguous</a:t>
                      </a:r>
                      <a:r>
                        <a:rPr lang="en-US" sz="1600" dirty="0" smtClean="0"/>
                        <a:t> Network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13544" y="1447800"/>
            <a:ext cx="8629650" cy="5174166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 smtClean="0"/>
              <a:t>Prior to teaching Chapter 8,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Complete Chapter 8, “Assessment.”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Ensure that this chapter becomes as hands-on as possible.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Stress that the goal of this chapter is to make EIGRP run more efficiently.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sz="2000" dirty="0" smtClean="0"/>
              <a:t>Demonstrate how routing issues with EIGRP can occur by using autosummarization with a discontinuous network.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sz="2000" dirty="0" smtClean="0"/>
              <a:t>Show the Null0 interface in a routing table when using autosummarization.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sz="2000" dirty="0" smtClean="0"/>
              <a:t>Calculate some summary route examples on the board, and then apply them in either a PT activity or on equipment.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sz="2000" dirty="0" smtClean="0"/>
              <a:t>Demonstrate the effect on routing when load balancing with EIGRP.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sz="2000" dirty="0" smtClean="0"/>
              <a:t>Ensure that students are properly routing with EIGRP before adding security. (A common mistake students make is a wrong or missing EIGRP network statement, believing that is it the security commands that are wrong.)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CA" sz="2000" dirty="0" smtClean="0"/>
              <a:t>Demonstrate what can happen if a </a:t>
            </a:r>
            <a:r>
              <a:rPr lang="en-CA" sz="2000" b="1" dirty="0" smtClean="0">
                <a:latin typeface="Courier New" pitchFamily="49" charset="0"/>
                <a:cs typeface="Courier New" pitchFamily="49" charset="0"/>
              </a:rPr>
              <a:t>passive-interface</a:t>
            </a:r>
            <a:r>
              <a:rPr lang="en-CA" sz="2000" dirty="0" smtClean="0"/>
              <a:t> command is </a:t>
            </a:r>
            <a:r>
              <a:rPr lang="en-CA" sz="2000" dirty="0" smtClean="0"/>
              <a:t>issued </a:t>
            </a:r>
            <a:r>
              <a:rPr lang="en-CA" sz="2000" dirty="0" smtClean="0"/>
              <a:t>on the wrong interface.</a:t>
            </a: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sz="1800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sz="1800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sz="1800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46088" y="51435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8: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NetAcad-4F_PPT-WHT_060408</Template>
  <TotalTime>21028</TotalTime>
  <Pages>28</Pages>
  <Words>612</Words>
  <Application>Microsoft Office PowerPoint</Application>
  <PresentationFormat>On-screen Show (4:3)</PresentationFormat>
  <Paragraphs>99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NetAcad-4F_PPT-WHT_060408</vt:lpstr>
      <vt:lpstr>PowerPoint Presentation</vt:lpstr>
      <vt:lpstr>Chapter 8: Objectives</vt:lpstr>
      <vt:lpstr>Chapter 8: Overview</vt:lpstr>
      <vt:lpstr>Chapter 8: Activities</vt:lpstr>
      <vt:lpstr>Chapter 8: Activities (cont.)</vt:lpstr>
      <vt:lpstr>Chapter 8: Packet Tracer Activity Password</vt:lpstr>
      <vt:lpstr>Chapter 8: Assessment</vt:lpstr>
      <vt:lpstr>Chapter 8: New Terms </vt:lpstr>
      <vt:lpstr>PowerPoint Presentation</vt:lpstr>
      <vt:lpstr>Chapter 8: Additional Help</vt:lpstr>
      <vt:lpstr>Chapter 8: Topics not in ICND2 200–101 or 200–120 CCNA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CCNA 5.0 Planning Guide.pptx</dc:subject>
  <dc:creator>Cisco Networking Academy</dc:creator>
  <cp:lastModifiedBy>Rodrigo Floriano</cp:lastModifiedBy>
  <cp:revision>983</cp:revision>
  <cp:lastPrinted>1999-01-27T00:54:54Z</cp:lastPrinted>
  <dcterms:created xsi:type="dcterms:W3CDTF">2008-06-05T18:08:35Z</dcterms:created>
  <dcterms:modified xsi:type="dcterms:W3CDTF">2013-10-21T18:30:13Z</dcterms:modified>
</cp:coreProperties>
</file>