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22"/>
  </p:notesMasterIdLst>
  <p:handoutMasterIdLst>
    <p:handoutMasterId r:id="rId23"/>
  </p:handoutMasterIdLst>
  <p:sldIdLst>
    <p:sldId id="498" r:id="rId2"/>
    <p:sldId id="577" r:id="rId3"/>
    <p:sldId id="558" r:id="rId4"/>
    <p:sldId id="550" r:id="rId5"/>
    <p:sldId id="592" r:id="rId6"/>
    <p:sldId id="607" r:id="rId7"/>
    <p:sldId id="589" r:id="rId8"/>
    <p:sldId id="571" r:id="rId9"/>
    <p:sldId id="595" r:id="rId10"/>
    <p:sldId id="596" r:id="rId11"/>
    <p:sldId id="597" r:id="rId12"/>
    <p:sldId id="598" r:id="rId13"/>
    <p:sldId id="599" r:id="rId14"/>
    <p:sldId id="600" r:id="rId15"/>
    <p:sldId id="601" r:id="rId16"/>
    <p:sldId id="602" r:id="rId17"/>
    <p:sldId id="603" r:id="rId18"/>
    <p:sldId id="604" r:id="rId19"/>
    <p:sldId id="605" r:id="rId20"/>
    <p:sldId id="606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" clrIdx="0"/>
  <p:cmAuthor id="1" name="vittoria deloulay" initials="vd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EF3"/>
    <a:srgbClr val="C5D9F1"/>
    <a:srgbClr val="45EB03"/>
    <a:srgbClr val="B2B2B2"/>
    <a:srgbClr val="C0C0C0"/>
    <a:srgbClr val="9F4603"/>
    <a:srgbClr val="EE6804"/>
    <a:srgbClr val="616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4" autoAdjust="0"/>
    <p:restoredTop sz="79574" autoAdjust="0"/>
  </p:normalViewPr>
  <p:slideViewPr>
    <p:cSldViewPr snapToGrid="0">
      <p:cViewPr>
        <p:scale>
          <a:sx n="70" d="100"/>
          <a:sy n="70" d="100"/>
        </p:scale>
        <p:origin x="-2280" y="-174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09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 eaLnBrk="0" hangingPunct="0"/>
            <a:fld id="{24FCEDC2-CB88-4332-AD14-E4FCA3C3455B}" type="slidenum">
              <a:rPr lang="en-US" sz="800" b="0"/>
              <a:pPr algn="r" defTabSz="903288" eaLnBrk="0" hangingPunct="0"/>
              <a:t>‹#›</a:t>
            </a:fld>
            <a:endParaRPr lang="en-US" sz="800" b="0"/>
          </a:p>
        </p:txBody>
      </p:sp>
    </p:spTree>
    <p:extLst>
      <p:ext uri="{BB962C8B-B14F-4D97-AF65-F5344CB8AC3E}">
        <p14:creationId xmlns:p14="http://schemas.microsoft.com/office/powerpoint/2010/main" val="1389505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1638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D1CDC-D87C-4665-A55A-A21D26B56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6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11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12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13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14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095214-0CF9-44BB-98A1-063DD577EC5B}" type="slidenum">
              <a:rPr lang="en-US" sz="800" b="0"/>
              <a:pPr algn="r"/>
              <a:t>15</a:t>
            </a:fld>
            <a:endParaRPr lang="en-US" sz="800" b="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095214-0CF9-44BB-98A1-063DD577EC5B}" type="slidenum">
              <a:rPr lang="en-US" sz="800" b="0"/>
              <a:pPr algn="r"/>
              <a:t>16</a:t>
            </a:fld>
            <a:endParaRPr lang="en-US" sz="800" b="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18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3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8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59D7CE3C-6EC8-4B99-BC5F-470A37E5C4AF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3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790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9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19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91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102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6213D815-58AD-43B4-8B8E-3405D1C19D0A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1031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•"/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»"/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ty.netacad.net/web/ccna/fil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learning/exams/list/icnd1b.htm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50" y="2607818"/>
            <a:ext cx="4189413" cy="1479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CCNA 5.0</a:t>
            </a: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Planning Guide</a:t>
            </a:r>
          </a:p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dirty="0" smtClean="0">
                <a:solidFill>
                  <a:schemeClr val="bg1"/>
                </a:solidFill>
                <a:latin typeface="+mn-lt"/>
              </a:rPr>
              <a:t>Chapter </a:t>
            </a:r>
            <a:r>
              <a:rPr lang="en-US" b="0" dirty="0">
                <a:solidFill>
                  <a:schemeClr val="bg1"/>
                </a:solidFill>
                <a:latin typeface="+mn-lt"/>
              </a:rPr>
              <a:t>5</a:t>
            </a:r>
            <a:r>
              <a:rPr lang="en-US" b="0" dirty="0" smtClean="0">
                <a:solidFill>
                  <a:schemeClr val="bg1"/>
                </a:solidFill>
                <a:latin typeface="+mn-lt"/>
              </a:rPr>
              <a:t>: Adjust and Troubleshoot Single-Area OSPF </a:t>
            </a:r>
          </a:p>
          <a:p>
            <a:pPr defTabSz="814388">
              <a:lnSpc>
                <a:spcPct val="90000"/>
              </a:lnSpc>
              <a:defRPr/>
            </a:pPr>
            <a:endParaRPr lang="en-US" b="0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1150" y="5035296"/>
            <a:ext cx="3791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Scaling Networks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21526" y="451104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New Terms and Commands (cont.)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715161" y="1524000"/>
            <a:ext cx="7832384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364179"/>
              </p:ext>
            </p:extLst>
          </p:nvPr>
        </p:nvGraphicFramePr>
        <p:xfrm>
          <a:off x="843099" y="2007359"/>
          <a:ext cx="7586261" cy="3317760"/>
        </p:xfrm>
        <a:graphic>
          <a:graphicData uri="http://schemas.openxmlformats.org/drawingml/2006/table">
            <a:tbl>
              <a:tblPr/>
              <a:tblGrid>
                <a:gridCol w="937549"/>
                <a:gridCol w="6648712"/>
              </a:tblGrid>
              <a:tr h="35356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5.1.3.4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show ipv6 route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2918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5.1.4.1</a:t>
                      </a:r>
                      <a:endParaRPr lang="en-US" sz="1400" b="1" dirty="0"/>
                    </a:p>
                    <a:p>
                      <a:endParaRPr lang="en-US" sz="1400" b="1" dirty="0"/>
                    </a:p>
                    <a:p>
                      <a:endParaRPr lang="en-US" sz="1400" b="1" dirty="0" smtClean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OSPF Hello Interval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OSPF Dead Interval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show ip ospf neighbor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dirty="0" smtClean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5.1.4.2</a:t>
                      </a:r>
                    </a:p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ip ospf hello-interval 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seconds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ip ospf dead-interval 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seconds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5280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5.1.4.3</a:t>
                      </a:r>
                    </a:p>
                    <a:p>
                      <a:endParaRPr lang="en-US" sz="1400" b="1" dirty="0" smtClean="0"/>
                    </a:p>
                    <a:p>
                      <a:endParaRPr lang="en-US" sz="1400" b="1" dirty="0" smtClean="0"/>
                    </a:p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ipv6 ospf hello-interval 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seconds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ipv6 ospf dead-interval 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seconds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show ipv6 ospf neighbor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show ipv6 ospf interface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command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5546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5.1.5.2</a:t>
                      </a:r>
                    </a:p>
                    <a:p>
                      <a:endParaRPr lang="en-US" sz="1400" b="1" dirty="0" smtClean="0"/>
                    </a:p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null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authentication</a:t>
                      </a:r>
                      <a:endParaRPr lang="en-US" sz="16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simple password authentication </a:t>
                      </a:r>
                      <a:endParaRPr lang="en-US" sz="16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MD5 authentication</a:t>
                      </a:r>
                      <a:endParaRPr lang="en-US" sz="1600" b="0" dirty="0" smtClean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5313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84950" y="4754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New Terms and Commands (cont.)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65776" y="1524000"/>
            <a:ext cx="7820809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912008"/>
              </p:ext>
            </p:extLst>
          </p:nvPr>
        </p:nvGraphicFramePr>
        <p:xfrm>
          <a:off x="768713" y="2063380"/>
          <a:ext cx="7650925" cy="1615940"/>
        </p:xfrm>
        <a:graphic>
          <a:graphicData uri="http://schemas.openxmlformats.org/drawingml/2006/table">
            <a:tbl>
              <a:tblPr/>
              <a:tblGrid>
                <a:gridCol w="874892"/>
                <a:gridCol w="6776033"/>
              </a:tblGrid>
              <a:tr h="32625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5.1.5.3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ipv6 ospf authentication ipsec spi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5.1.5.4</a:t>
                      </a:r>
                    </a:p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ip ospf message-digest-key 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key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</a:t>
                      </a: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md5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password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Area</a:t>
                      </a:r>
                      <a:r>
                        <a:rPr lang="en-US" sz="1600" b="1" i="0" kern="1200" baseline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area-id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authentication message-digest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5.2.3.1</a:t>
                      </a:r>
                    </a:p>
                    <a:p>
                      <a:endParaRPr lang="en-US" sz="1400" b="1" dirty="0" smtClean="0"/>
                    </a:p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show ipv6 ospf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show ipv6 route ospf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clear ipv6 </a:t>
                      </a: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ospf</a:t>
                      </a:r>
                      <a:r>
                        <a:rPr lang="en-US" sz="1600" b="1" i="0" kern="1200" baseline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process-id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process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4081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09334" y="1472184"/>
            <a:ext cx="8176128" cy="5172455"/>
          </a:xfrm>
        </p:spPr>
        <p:txBody>
          <a:bodyPr/>
          <a:lstStyle/>
          <a:p>
            <a:pPr marL="280988" lvl="1" indent="-280988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 smtClean="0"/>
              <a:t>Prior to teaching Chapter 5, the instructor should:</a:t>
            </a:r>
          </a:p>
          <a:p>
            <a:pPr marL="280988" lvl="1" indent="-280988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Complete Chapter 5 Assessment.</a:t>
            </a:r>
          </a:p>
          <a:p>
            <a:pPr marL="280988" lvl="1" indent="-280988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Ensure this chapter becomes as hand-on as possible.</a:t>
            </a:r>
          </a:p>
          <a:p>
            <a:pPr marL="280988" lvl="1" indent="-280988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Set the stage. In the classification of dynamic routing protocols, where does OSPF fit? (Compare and contrast OSPF to EIGRP.)</a:t>
            </a:r>
          </a:p>
          <a:p>
            <a:pPr marL="280988" lvl="1" indent="-280988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Reinforce the fact that OSPF routers form adjacencies using Hello packets. Adjacencies only formed when the following match:</a:t>
            </a:r>
            <a:endParaRPr lang="en-US" dirty="0"/>
          </a:p>
          <a:p>
            <a:pPr marL="620713" lvl="3" indent="-280988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/>
              <a:t>Network type</a:t>
            </a:r>
          </a:p>
          <a:p>
            <a:pPr marL="620713" lvl="3" indent="-280988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/>
              <a:t>Area ID</a:t>
            </a:r>
          </a:p>
          <a:p>
            <a:pPr marL="620713" lvl="3" indent="-280988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/>
              <a:t>Hello and Dead </a:t>
            </a:r>
            <a:r>
              <a:rPr lang="en-US" dirty="0"/>
              <a:t>t</a:t>
            </a:r>
            <a:r>
              <a:rPr lang="en-US" dirty="0" smtClean="0"/>
              <a:t>imers</a:t>
            </a: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84950" y="48768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5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  <p:extLst>
      <p:ext uri="{BB962C8B-B14F-4D97-AF65-F5344CB8AC3E}">
        <p14:creationId xmlns:p14="http://schemas.microsoft.com/office/powerpoint/2010/main" val="34958204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23544" y="1496568"/>
            <a:ext cx="8176128" cy="5172455"/>
          </a:xfrm>
        </p:spPr>
        <p:txBody>
          <a:bodyPr/>
          <a:lstStyle/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/>
              <a:t>Show examples of different network types.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/>
              <a:t>Demonstrate the output of the </a:t>
            </a:r>
            <a:r>
              <a:rPr lang="en-US" b="1" dirty="0"/>
              <a:t>show ip ospf neighbor </a:t>
            </a:r>
            <a:r>
              <a:rPr lang="en-US" dirty="0" smtClean="0"/>
              <a:t>command with </a:t>
            </a:r>
            <a:r>
              <a:rPr lang="en-US" dirty="0"/>
              <a:t>a P</a:t>
            </a:r>
            <a:r>
              <a:rPr lang="en-US" dirty="0" smtClean="0"/>
              <a:t>acket Tracer </a:t>
            </a:r>
            <a:r>
              <a:rPr lang="en-US" dirty="0"/>
              <a:t>OSPF </a:t>
            </a:r>
            <a:r>
              <a:rPr lang="en-US" dirty="0" smtClean="0"/>
              <a:t>network. (Show neighbor </a:t>
            </a:r>
            <a:r>
              <a:rPr lang="en-US" dirty="0"/>
              <a:t>adjacencies and their </a:t>
            </a:r>
            <a:r>
              <a:rPr lang="en-US" dirty="0" smtClean="0"/>
              <a:t>state:  Full/DR or Full/DROTHER.)</a:t>
            </a:r>
            <a:endParaRPr lang="en-US" dirty="0"/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/>
              <a:t>Describe the problems that could occur in an OSPF network without a DR and BDR using </a:t>
            </a:r>
            <a:r>
              <a:rPr lang="en-US" dirty="0" smtClean="0"/>
              <a:t>the following formula:</a:t>
            </a:r>
          </a:p>
          <a:p>
            <a:pPr marL="682625" lvl="3" indent="-342900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–1</a:t>
            </a:r>
            <a:r>
              <a:rPr lang="en-US" dirty="0"/>
              <a:t>)/2 (</a:t>
            </a:r>
            <a:r>
              <a:rPr lang="en-US" i="1" dirty="0"/>
              <a:t>n</a:t>
            </a:r>
            <a:r>
              <a:rPr lang="en-US" dirty="0"/>
              <a:t>=number of routers</a:t>
            </a:r>
            <a:r>
              <a:rPr lang="en-US" dirty="0" smtClean="0"/>
              <a:t>)</a:t>
            </a:r>
          </a:p>
          <a:p>
            <a:pPr marL="682625" lvl="3" indent="-342900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For example:</a:t>
            </a:r>
            <a:r>
              <a:rPr lang="en-US" dirty="0"/>
              <a:t> </a:t>
            </a:r>
            <a:r>
              <a:rPr lang="en-US" dirty="0" smtClean="0"/>
              <a:t>Eight </a:t>
            </a:r>
            <a:r>
              <a:rPr lang="en-US" dirty="0"/>
              <a:t>routers would have 8(7)/</a:t>
            </a:r>
            <a:r>
              <a:rPr lang="en-US" dirty="0" smtClean="0"/>
              <a:t>2 = 56/2 = 28 adjacencies </a:t>
            </a:r>
            <a:endParaRPr lang="en-US" dirty="0"/>
          </a:p>
          <a:p>
            <a:pPr marL="682625" lvl="3" indent="-342900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/>
              <a:t>This is very </a:t>
            </a:r>
            <a:r>
              <a:rPr lang="en-US" dirty="0" smtClean="0"/>
              <a:t>inefficient; thus, </a:t>
            </a:r>
            <a:r>
              <a:rPr lang="en-US" dirty="0"/>
              <a:t>the election of the DR and BDR </a:t>
            </a:r>
            <a:r>
              <a:rPr lang="en-US" dirty="0" smtClean="0"/>
              <a:t>reduces </a:t>
            </a:r>
            <a:r>
              <a:rPr lang="en-US" dirty="0"/>
              <a:t>all </a:t>
            </a:r>
            <a:r>
              <a:rPr lang="en-US" dirty="0" smtClean="0"/>
              <a:t>update </a:t>
            </a:r>
            <a:r>
              <a:rPr lang="en-US" dirty="0"/>
              <a:t>traffic on the network.</a:t>
            </a:r>
          </a:p>
          <a:p>
            <a:pPr marL="231775" lvl="1" indent="-231775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dirty="0" smtClean="0"/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387414" y="48768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5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124838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23544" y="1520952"/>
            <a:ext cx="8176128" cy="5172455"/>
          </a:xfrm>
        </p:spPr>
        <p:txBody>
          <a:bodyPr/>
          <a:lstStyle/>
          <a:p>
            <a:pPr marL="280988" lvl="1" indent="-280988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/>
              <a:t>Demonstrate the election process on </a:t>
            </a:r>
            <a:r>
              <a:rPr lang="en-US" dirty="0" smtClean="0"/>
              <a:t>an OSPF </a:t>
            </a:r>
            <a:r>
              <a:rPr lang="en-US" dirty="0"/>
              <a:t>network by having the network </a:t>
            </a:r>
            <a:r>
              <a:rPr lang="en-US" dirty="0" smtClean="0"/>
              <a:t>configured </a:t>
            </a:r>
            <a:r>
              <a:rPr lang="en-US" dirty="0"/>
              <a:t>with an active </a:t>
            </a:r>
            <a:r>
              <a:rPr lang="en-US" dirty="0" smtClean="0"/>
              <a:t>DR. Disconnect </a:t>
            </a:r>
            <a:r>
              <a:rPr lang="en-US" dirty="0"/>
              <a:t>the DR and </a:t>
            </a:r>
            <a:r>
              <a:rPr lang="en-US" dirty="0" smtClean="0"/>
              <a:t>with 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debug ip ospf events </a:t>
            </a:r>
            <a:r>
              <a:rPr lang="en-US" dirty="0" smtClean="0"/>
              <a:t>command, and watch </a:t>
            </a:r>
            <a:r>
              <a:rPr lang="en-US" dirty="0"/>
              <a:t>the election take place.</a:t>
            </a:r>
          </a:p>
          <a:p>
            <a:pPr marL="280988" lvl="1" indent="-280988" eaLnBrk="1" hangingPunct="1">
              <a:lnSpc>
                <a:spcPct val="85000"/>
              </a:lnSpc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Demonstrate </a:t>
            </a:r>
            <a:r>
              <a:rPr lang="en-US" dirty="0"/>
              <a:t>the lab </a:t>
            </a:r>
            <a:r>
              <a:rPr lang="en-US" dirty="0" smtClean="0"/>
              <a:t>several times by </a:t>
            </a:r>
            <a:r>
              <a:rPr lang="en-US" dirty="0"/>
              <a:t>changing </a:t>
            </a:r>
            <a:r>
              <a:rPr lang="en-US" dirty="0" smtClean="0"/>
              <a:t>router IDs, priorities, </a:t>
            </a:r>
            <a:r>
              <a:rPr lang="en-US" dirty="0"/>
              <a:t>and loopbacks so that students can see the rule for election in action.</a:t>
            </a:r>
          </a:p>
          <a:p>
            <a:pPr marL="682625" lvl="2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tabLst>
                <a:tab pos="742950" algn="l"/>
                <a:tab pos="804863" algn="l"/>
              </a:tabLst>
              <a:defRPr/>
            </a:pPr>
            <a:r>
              <a:rPr lang="en-US" dirty="0"/>
              <a:t>The router with the highest interface priority is elected as the </a:t>
            </a:r>
            <a:r>
              <a:rPr lang="en-US" dirty="0" smtClean="0"/>
              <a:t>DR; the </a:t>
            </a:r>
            <a:r>
              <a:rPr lang="en-US" dirty="0"/>
              <a:t>router with the second highest interface priority is elected as the BDR.</a:t>
            </a:r>
          </a:p>
          <a:p>
            <a:pPr marL="682625" lvl="2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The priority </a:t>
            </a:r>
            <a:r>
              <a:rPr lang="en-US" dirty="0"/>
              <a:t>can be configured between </a:t>
            </a:r>
            <a:r>
              <a:rPr lang="en-US" dirty="0" smtClean="0"/>
              <a:t>0–255</a:t>
            </a:r>
            <a:r>
              <a:rPr lang="en-US" dirty="0"/>
              <a:t>. </a:t>
            </a:r>
            <a:endParaRPr lang="en-US" dirty="0" smtClean="0"/>
          </a:p>
          <a:p>
            <a:pPr marL="682625" lvl="2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Priority </a:t>
            </a:r>
            <a:r>
              <a:rPr lang="en-US" dirty="0"/>
              <a:t>of </a:t>
            </a:r>
            <a:r>
              <a:rPr lang="en-US" dirty="0" smtClean="0"/>
              <a:t>0 – router </a:t>
            </a:r>
            <a:r>
              <a:rPr lang="en-US" dirty="0"/>
              <a:t>cannot become the DR.</a:t>
            </a:r>
          </a:p>
          <a:p>
            <a:pPr marL="571500" lvl="2" indent="-231775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9334" y="48768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5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270558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76993" y="1371600"/>
            <a:ext cx="7961376" cy="5038344"/>
          </a:xfrm>
        </p:spPr>
        <p:txBody>
          <a:bodyPr/>
          <a:lstStyle/>
          <a:p>
            <a:pPr marL="280988" indent="-280988" eaLnBrk="1" hangingPunct="1">
              <a:lnSpc>
                <a:spcPct val="75000"/>
              </a:lnSpc>
              <a:defRPr/>
            </a:pPr>
            <a:r>
              <a:rPr lang="en-US" sz="2000" dirty="0" smtClean="0"/>
              <a:t>Explain that if interface priorities are equal, then the router with the highest router ID is elected DR and the second highest is the BDR.</a:t>
            </a:r>
          </a:p>
          <a:p>
            <a:pPr marL="280988" indent="-280988" eaLnBrk="1" hangingPunct="1">
              <a:lnSpc>
                <a:spcPct val="75000"/>
              </a:lnSpc>
              <a:defRPr/>
            </a:pPr>
            <a:r>
              <a:rPr lang="en-US" sz="2000" dirty="0" smtClean="0"/>
              <a:t>Identify the three ways to determine the router ID:</a:t>
            </a:r>
          </a:p>
          <a:p>
            <a:pPr marL="682625" lvl="2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The router ID can be manually configured.</a:t>
            </a:r>
          </a:p>
          <a:p>
            <a:pPr marL="682625" lvl="2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If not configured, the ID is determined by highest loopback IP address.</a:t>
            </a:r>
          </a:p>
          <a:p>
            <a:pPr marL="682625" lvl="2" indent="-342900" eaLnBrk="1" hangingPunct="1">
              <a:lnSpc>
                <a:spcPct val="75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If no loopbacks, the ID is determined by the highest active IPv4 address.</a:t>
            </a:r>
          </a:p>
          <a:p>
            <a:pPr marL="280988" indent="-280988" eaLnBrk="1" hangingPunct="1">
              <a:lnSpc>
                <a:spcPct val="75000"/>
              </a:lnSpc>
              <a:defRPr/>
            </a:pPr>
            <a:r>
              <a:rPr lang="en-US" sz="2000" dirty="0" smtClean="0"/>
              <a:t>Emphasize that in an IPv6 network, the router ID must </a:t>
            </a:r>
            <a:r>
              <a:rPr lang="en-US" sz="2000" dirty="0"/>
              <a:t>be </a:t>
            </a:r>
            <a:r>
              <a:rPr lang="en-US" sz="2000" dirty="0" smtClean="0"/>
              <a:t>manually configured</a:t>
            </a:r>
            <a:r>
              <a:rPr lang="en-US" sz="2000" dirty="0"/>
              <a:t>.</a:t>
            </a:r>
            <a:endParaRPr lang="en-US" sz="2000" dirty="0" smtClean="0"/>
          </a:p>
          <a:p>
            <a:pPr marL="280988" indent="-280988" eaLnBrk="1" hangingPunct="1">
              <a:lnSpc>
                <a:spcPct val="75000"/>
              </a:lnSpc>
              <a:defRPr/>
            </a:pPr>
            <a:r>
              <a:rPr lang="en-US" sz="2000" dirty="0" smtClean="0"/>
              <a:t>Explain that propagating a route in OSPF, the same command is used in OSPFv2 and </a:t>
            </a:r>
            <a:r>
              <a:rPr lang="en-US" sz="2000" dirty="0" err="1" smtClean="0"/>
              <a:t>v3</a:t>
            </a:r>
            <a:endParaRPr lang="en-US" sz="2000" dirty="0" smtClean="0"/>
          </a:p>
          <a:p>
            <a:pPr marL="620713" lvl="2" indent="-280988" eaLnBrk="1" hangingPunct="1">
              <a:lnSpc>
                <a:spcPct val="75000"/>
              </a:lnSpc>
              <a:buNone/>
              <a:defRPr/>
            </a:pPr>
            <a:r>
              <a:rPr lang="en-US" b="1" dirty="0" smtClean="0"/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Router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)#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router ospf 4</a:t>
            </a:r>
          </a:p>
          <a:p>
            <a:pPr marL="620713" lvl="2" indent="-280988" eaLnBrk="1" hangingPunct="1">
              <a:lnSpc>
                <a:spcPct val="75000"/>
              </a:lnSpc>
              <a:buNone/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Router(config-router)#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default-information originate</a:t>
            </a:r>
            <a:r>
              <a:rPr lang="en-US" sz="2400" b="1" dirty="0" smtClean="0"/>
              <a:t>										</a:t>
            </a:r>
            <a:endParaRPr lang="en-US" sz="2200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84950" y="402336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5: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309851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3446" y="1482815"/>
            <a:ext cx="8110410" cy="5039905"/>
          </a:xfrm>
        </p:spPr>
        <p:txBody>
          <a:bodyPr/>
          <a:lstStyle/>
          <a:p>
            <a:pPr marL="381000" indent="-381000" eaLnBrk="1" hangingPunct="1">
              <a:lnSpc>
                <a:spcPct val="75000"/>
              </a:lnSpc>
              <a:defRPr/>
            </a:pPr>
            <a:r>
              <a:rPr lang="en-US" sz="2000" dirty="0"/>
              <a:t>Explain that, unlike EIGRP, OSPF Hello and Dead intervals must match or a neighbor adjacency will not occur</a:t>
            </a:r>
            <a:r>
              <a:rPr lang="en-US" sz="2000" dirty="0" smtClean="0"/>
              <a:t>.</a:t>
            </a:r>
          </a:p>
          <a:p>
            <a:pPr marL="381000" indent="-381000" eaLnBrk="1" hangingPunct="1">
              <a:lnSpc>
                <a:spcPct val="75000"/>
              </a:lnSpc>
              <a:defRPr/>
            </a:pPr>
            <a:r>
              <a:rPr lang="en-US" sz="2000" dirty="0" smtClean="0"/>
              <a:t>Enable MD5 authentication on OSPF routers.</a:t>
            </a:r>
          </a:p>
          <a:p>
            <a:pPr marL="381000" indent="-381000" eaLnBrk="1" hangingPunct="1">
              <a:lnSpc>
                <a:spcPct val="75000"/>
              </a:lnSpc>
              <a:defRPr/>
            </a:pPr>
            <a:r>
              <a:rPr lang="en-US" sz="2000" dirty="0" smtClean="0"/>
              <a:t>Troubleshoot OSPF commands:</a:t>
            </a:r>
          </a:p>
          <a:p>
            <a:pPr marL="0" indent="0" eaLnBrk="1" hangingPunct="1">
              <a:lnSpc>
                <a:spcPct val="75000"/>
              </a:lnSpc>
              <a:buNone/>
              <a:defRPr/>
            </a:pPr>
            <a:endParaRPr lang="en-US" sz="2000" dirty="0" smtClean="0"/>
          </a:p>
          <a:p>
            <a:pPr marL="1058862" lvl="2" indent="-381000" eaLnBrk="1" hangingPunct="1">
              <a:lnSpc>
                <a:spcPct val="75000"/>
              </a:lnSpc>
              <a:buNone/>
              <a:defRPr/>
            </a:pPr>
            <a:r>
              <a:rPr lang="en-US" sz="1400" dirty="0" smtClean="0"/>
              <a:t>	</a:t>
            </a:r>
            <a:r>
              <a:rPr lang="en-US" sz="1600" b="1" dirty="0" smtClean="0"/>
              <a:t>OSPFv2</a:t>
            </a:r>
            <a:r>
              <a:rPr lang="en-US" sz="1600" dirty="0" smtClean="0"/>
              <a:t>				</a:t>
            </a:r>
            <a:r>
              <a:rPr lang="en-US" sz="1600" b="1" dirty="0" smtClean="0"/>
              <a:t>OSPFv3</a:t>
            </a:r>
          </a:p>
          <a:p>
            <a:pPr marL="719137" lvl="1" indent="-381000" eaLnBrk="1" hangingPunct="1">
              <a:lnSpc>
                <a:spcPct val="75000"/>
              </a:lnSpc>
              <a:buNone/>
              <a:defRPr/>
            </a:pPr>
            <a:r>
              <a:rPr lang="en-US" sz="1600" b="1" dirty="0" smtClean="0"/>
              <a:t> 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show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protocols 		show ipv6 protocols</a:t>
            </a:r>
          </a:p>
          <a:p>
            <a:pPr marL="719137" lvl="1" indent="-381000" eaLnBrk="1" hangingPunct="1">
              <a:lnSpc>
                <a:spcPct val="75000"/>
              </a:lnSpc>
              <a:buNone/>
              <a:defRPr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show ip ospf neighbor		show ipv6 ospf neighbor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show ip ospf interface      	show ipv6 ospf interface	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show ip ospf			show ipv6 ospf		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show ip route ospf		show ipv6 route ospf</a:t>
            </a: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clear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ospf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6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 ]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process	clear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ospf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6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process</a:t>
            </a:r>
            <a:endParaRPr lang="en-US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sz="1600" b="1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sz="1600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06870" y="47548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5: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087188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36182" y="451104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7142" y="1706880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 </a:t>
            </a:r>
            <a:r>
              <a:rPr lang="en-US" sz="2000" dirty="0" smtClean="0">
                <a:hlinkClick r:id="rId3"/>
              </a:rPr>
              <a:t>http://community.netacad.net/web/ccna/files</a:t>
            </a:r>
            <a:r>
              <a:rPr lang="en-US" sz="2000" dirty="0" smtClean="0"/>
              <a:t>.</a:t>
            </a:r>
          </a:p>
          <a:p>
            <a:pPr algn="ctr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1800" dirty="0" smtClean="0"/>
              <a:t>If you have lesson plans or resources that you would like to share, upload them to the CCNA Community to help other instructors.</a:t>
            </a:r>
          </a:p>
        </p:txBody>
      </p:sp>
    </p:spTree>
    <p:extLst>
      <p:ext uri="{BB962C8B-B14F-4D97-AF65-F5344CB8AC3E}">
        <p14:creationId xmlns:p14="http://schemas.microsoft.com/office/powerpoint/2010/main" val="37799094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84950" y="48768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Topics Not in </a:t>
            </a:r>
            <a:r>
              <a:rPr lang="en-US" dirty="0"/>
              <a:t>ICND2 200-101 or 200-120 CCNA</a:t>
            </a:r>
            <a:endParaRPr lang="en-US" dirty="0" smtClean="0"/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33718" y="1755648"/>
            <a:ext cx="7940675" cy="3571875"/>
          </a:xfrm>
        </p:spPr>
        <p:txBody>
          <a:bodyPr/>
          <a:lstStyle/>
          <a:p>
            <a:r>
              <a:rPr lang="en-US" sz="2000" dirty="0" smtClean="0"/>
              <a:t>This </a:t>
            </a:r>
            <a:r>
              <a:rPr lang="en-US" sz="2000" dirty="0"/>
              <a:t>section lists topics covered by this chapter that are NOT listed in the ICND2 200-101 blueprint. Those topics are posted at </a:t>
            </a:r>
            <a:r>
              <a:rPr lang="en-US" sz="2000" dirty="0">
                <a:hlinkClick r:id="rId3"/>
              </a:rPr>
              <a:t>http://www.cisco.com/web/learning/exams/list/icnd1b.html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/>
              <a:t>Instructors could skip these sections; however, they should provide additional information and fundamental concepts to assist the student with the topic</a:t>
            </a:r>
            <a:r>
              <a:rPr lang="en-US" sz="2000" dirty="0" smtClean="0"/>
              <a:t>.</a:t>
            </a:r>
          </a:p>
          <a:p>
            <a:r>
              <a:rPr lang="en-US" sz="2000" b="1" dirty="0" smtClean="0"/>
              <a:t>NOTE:  All sections of this module are objectives of both exams.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0093075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3772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09334" y="48768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58102" y="1572322"/>
            <a:ext cx="8012874" cy="4694366"/>
          </a:xfrm>
        </p:spPr>
        <p:txBody>
          <a:bodyPr/>
          <a:lstStyle/>
          <a:p>
            <a:pPr eaLnBrk="1" fontAlgn="auto" hangingPunct="1"/>
            <a:r>
              <a:rPr lang="en-US" sz="2000" dirty="0"/>
              <a:t>Modify the OSPF interface priority to influence the DR/BDR election.</a:t>
            </a:r>
          </a:p>
          <a:p>
            <a:pPr eaLnBrk="1" fontAlgn="auto" hangingPunct="1"/>
            <a:r>
              <a:rPr lang="en-US" sz="2000" dirty="0"/>
              <a:t>Configure a router to propagate a default route in an OSPF network.</a:t>
            </a:r>
          </a:p>
          <a:p>
            <a:pPr eaLnBrk="1" fontAlgn="auto" hangingPunct="1"/>
            <a:r>
              <a:rPr lang="en-US" sz="2000" dirty="0"/>
              <a:t>Modify the OSPF interface settings to improve network performance.</a:t>
            </a:r>
          </a:p>
          <a:p>
            <a:pPr eaLnBrk="1" fontAlgn="auto" hangingPunct="1"/>
            <a:r>
              <a:rPr lang="en-US" sz="2000" dirty="0"/>
              <a:t>Configure OSPF authentication to ensure secure routing updates.</a:t>
            </a:r>
          </a:p>
          <a:p>
            <a:pPr eaLnBrk="1" fontAlgn="auto" hangingPunct="1"/>
            <a:r>
              <a:rPr lang="en-US" sz="2000" dirty="0"/>
              <a:t>Explain the process and tools used to troubleshoot a single-area OSPF network.</a:t>
            </a:r>
          </a:p>
          <a:p>
            <a:pPr eaLnBrk="1" fontAlgn="auto" hangingPunct="1"/>
            <a:r>
              <a:rPr lang="en-US" sz="2000" dirty="0"/>
              <a:t>Troubleshoot missing route entries in a single-area OSPFv2 route table.</a:t>
            </a:r>
          </a:p>
          <a:p>
            <a:pPr eaLnBrk="1" fontAlgn="auto" hangingPunct="1"/>
            <a:r>
              <a:rPr lang="en-US" sz="2000" dirty="0"/>
              <a:t>Troubleshoot missing route entries in a single-area OSPFv3 route table.</a:t>
            </a:r>
          </a:p>
          <a:p>
            <a:endParaRPr lang="en-US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0857005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8374" y="451104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Overview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9223" y="1616927"/>
            <a:ext cx="8157097" cy="4649761"/>
          </a:xfrm>
        </p:spPr>
        <p:txBody>
          <a:bodyPr/>
          <a:lstStyle/>
          <a:p>
            <a:r>
              <a:rPr lang="en-US" sz="2000" dirty="0"/>
              <a:t>OSPF is a popular link-state routing protocol that can be fine-tuned in many ways, including:</a:t>
            </a:r>
          </a:p>
          <a:p>
            <a:pPr marL="682625" lvl="1" indent="-225425">
              <a:buFont typeface="Wingdings" panose="05000000000000000000" pitchFamily="2" charset="2"/>
              <a:buChar char="§"/>
            </a:pPr>
            <a:r>
              <a:rPr lang="en-US" dirty="0"/>
              <a:t>Manipulating the Designated Router/Backup Designated Router (DR/BDR) election process</a:t>
            </a:r>
          </a:p>
          <a:p>
            <a:pPr marL="682625" lvl="1" indent="-225425">
              <a:buFont typeface="Wingdings" panose="05000000000000000000" pitchFamily="2" charset="2"/>
              <a:buChar char="§"/>
            </a:pPr>
            <a:r>
              <a:rPr lang="en-US" dirty="0"/>
              <a:t>Propagating default routes</a:t>
            </a:r>
          </a:p>
          <a:p>
            <a:pPr marL="682625" lvl="1" indent="-225425">
              <a:buFont typeface="Wingdings" panose="05000000000000000000" pitchFamily="2" charset="2"/>
              <a:buChar char="§"/>
            </a:pPr>
            <a:r>
              <a:rPr lang="en-US" dirty="0"/>
              <a:t>Fine-tuning the OSPFv2 and OSPFv3 interfaces and authentication</a:t>
            </a:r>
          </a:p>
          <a:p>
            <a:r>
              <a:rPr lang="en-US" sz="2000" dirty="0"/>
              <a:t>This chapter describes these tuning features, the configuration mode commands to implement these features for both IPv4 and IPv6, and the components and commands used to troubleshoot OSPFv2 and OSPFv3.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1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7142" y="463296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33984" y="1463040"/>
            <a:ext cx="8400288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280988" indent="-280988"/>
            <a:r>
              <a:rPr lang="en-US" sz="2000" b="1" dirty="0" smtClean="0"/>
              <a:t>5.0.1.2</a:t>
            </a:r>
            <a:r>
              <a:rPr lang="en-US" sz="2000" dirty="0" smtClean="0"/>
              <a:t>  Class Activity </a:t>
            </a:r>
            <a:r>
              <a:rPr lang="en-US" sz="2000" b="1" dirty="0"/>
              <a:t>–</a:t>
            </a:r>
            <a:r>
              <a:rPr lang="en-US" sz="2000" dirty="0" smtClean="0"/>
              <a:t> DR and BDR Election</a:t>
            </a:r>
          </a:p>
          <a:p>
            <a:pPr marL="280988" indent="-280988"/>
            <a:r>
              <a:rPr lang="en-US" sz="2000" b="1" dirty="0" smtClean="0"/>
              <a:t>5.1.1.5</a:t>
            </a:r>
            <a:r>
              <a:rPr lang="en-US" sz="2000" dirty="0" smtClean="0"/>
              <a:t>  Syntax Checker </a:t>
            </a:r>
            <a:r>
              <a:rPr lang="en-US" sz="2000" b="1" dirty="0"/>
              <a:t>–</a:t>
            </a:r>
            <a:r>
              <a:rPr lang="en-US" sz="2000" dirty="0" smtClean="0"/>
              <a:t> Configuring Single-Area OSPF</a:t>
            </a:r>
          </a:p>
          <a:p>
            <a:pPr marL="280988" indent="-280988"/>
            <a:r>
              <a:rPr lang="en-US" sz="2000" b="1" dirty="0" smtClean="0"/>
              <a:t>5.1.1.6</a:t>
            </a:r>
            <a:r>
              <a:rPr lang="en-US" sz="2000" dirty="0" smtClean="0"/>
              <a:t>  Syntax Checker – Verifying Single-Area OSPF</a:t>
            </a:r>
          </a:p>
          <a:p>
            <a:pPr marL="280988" indent="-280988"/>
            <a:r>
              <a:rPr lang="en-US" sz="2000" b="1" dirty="0" smtClean="0"/>
              <a:t>5.1.1.7</a:t>
            </a:r>
            <a:r>
              <a:rPr lang="en-US" sz="2000" dirty="0" smtClean="0"/>
              <a:t>  Syntax Checker – Configuring Single-Area OSPF v3</a:t>
            </a:r>
          </a:p>
          <a:p>
            <a:pPr marL="280988" indent="-280988"/>
            <a:r>
              <a:rPr lang="en-US" sz="2000" b="1" dirty="0" smtClean="0"/>
              <a:t>5.1.1.9</a:t>
            </a:r>
            <a:r>
              <a:rPr lang="en-US" sz="2000" dirty="0" smtClean="0"/>
              <a:t>  Lab </a:t>
            </a:r>
            <a:r>
              <a:rPr lang="en-US" sz="2000" b="1" dirty="0"/>
              <a:t>–</a:t>
            </a:r>
            <a:r>
              <a:rPr lang="en-US" sz="2000" dirty="0" smtClean="0"/>
              <a:t> Configuring Basic Single-Area OSPFv2 </a:t>
            </a:r>
          </a:p>
          <a:p>
            <a:pPr marL="280988" indent="-280988"/>
            <a:r>
              <a:rPr lang="en-US" sz="2000" b="1" dirty="0" smtClean="0"/>
              <a:t>5.1.2.9</a:t>
            </a:r>
            <a:r>
              <a:rPr lang="en-US" sz="2000" dirty="0" smtClean="0"/>
              <a:t>  Syntax Checker – Changing the OSPF Priority</a:t>
            </a:r>
          </a:p>
          <a:p>
            <a:pPr marL="280988" indent="-280988"/>
            <a:r>
              <a:rPr lang="en-US" sz="2000" b="1" dirty="0" smtClean="0"/>
              <a:t>5.1.2.10</a:t>
            </a:r>
            <a:r>
              <a:rPr lang="en-US" sz="2000" dirty="0" smtClean="0"/>
              <a:t>  Activity </a:t>
            </a:r>
            <a:r>
              <a:rPr lang="en-US" sz="2000" b="1" dirty="0"/>
              <a:t>– </a:t>
            </a:r>
            <a:r>
              <a:rPr lang="en-US" sz="2000" dirty="0" smtClean="0"/>
              <a:t>Identify OSPF Network Type Terminology</a:t>
            </a:r>
          </a:p>
          <a:p>
            <a:pPr marL="280988" indent="-280988"/>
            <a:r>
              <a:rPr lang="en-US" sz="2000" b="1" dirty="0" smtClean="0"/>
              <a:t>5.1.2.11</a:t>
            </a:r>
            <a:r>
              <a:rPr lang="en-US" sz="2000" dirty="0" smtClean="0"/>
              <a:t>  </a:t>
            </a:r>
            <a:r>
              <a:rPr lang="en-US" sz="2000" dirty="0"/>
              <a:t>Activity </a:t>
            </a:r>
            <a:r>
              <a:rPr lang="en-US" sz="2000" b="1" dirty="0"/>
              <a:t>–</a:t>
            </a:r>
            <a:r>
              <a:rPr lang="en-US" sz="2000" dirty="0" smtClean="0"/>
              <a:t> </a:t>
            </a:r>
            <a:r>
              <a:rPr lang="en-US" sz="2000" dirty="0"/>
              <a:t>Select </a:t>
            </a:r>
            <a:r>
              <a:rPr lang="en-US" sz="2000" dirty="0" smtClean="0"/>
              <a:t>the Designated Router</a:t>
            </a:r>
          </a:p>
          <a:p>
            <a:pPr marL="280988" indent="-280988"/>
            <a:r>
              <a:rPr lang="en-US" sz="2000" b="1" dirty="0" smtClean="0"/>
              <a:t>5.1.2.12  </a:t>
            </a:r>
            <a:r>
              <a:rPr lang="en-US" sz="2000" dirty="0" smtClean="0"/>
              <a:t>Packet </a:t>
            </a:r>
            <a:r>
              <a:rPr lang="en-US" sz="2000" dirty="0"/>
              <a:t>Tracer </a:t>
            </a:r>
            <a:r>
              <a:rPr lang="en-US" sz="2000" b="1" dirty="0"/>
              <a:t>–</a:t>
            </a:r>
            <a:r>
              <a:rPr lang="en-US" sz="2000" dirty="0" smtClean="0"/>
              <a:t> </a:t>
            </a:r>
            <a:r>
              <a:rPr lang="en-US" sz="2000" dirty="0"/>
              <a:t>Determining </a:t>
            </a:r>
            <a:r>
              <a:rPr lang="en-US" sz="2000" dirty="0" smtClean="0"/>
              <a:t>the DR and BDR</a:t>
            </a:r>
          </a:p>
          <a:p>
            <a:pPr marL="280988" indent="-280988"/>
            <a:r>
              <a:rPr lang="en-US" sz="2000" b="1" dirty="0" smtClean="0"/>
              <a:t>5.1.2.13</a:t>
            </a:r>
            <a:r>
              <a:rPr lang="en-US" sz="2000" dirty="0" smtClean="0"/>
              <a:t>  </a:t>
            </a:r>
            <a:r>
              <a:rPr lang="en-US" sz="2000" dirty="0"/>
              <a:t>Lab </a:t>
            </a:r>
            <a:r>
              <a:rPr lang="en-US" sz="2000" b="1" dirty="0"/>
              <a:t>–</a:t>
            </a:r>
            <a:r>
              <a:rPr lang="en-US" sz="2000" dirty="0" smtClean="0"/>
              <a:t> </a:t>
            </a:r>
            <a:r>
              <a:rPr lang="en-US" sz="2000" dirty="0"/>
              <a:t>Configuring </a:t>
            </a:r>
            <a:r>
              <a:rPr lang="en-US" sz="2000" dirty="0" smtClean="0"/>
              <a:t>OSPFv2 on a </a:t>
            </a:r>
            <a:r>
              <a:rPr lang="en-US" sz="2000" dirty="0" err="1" smtClean="0"/>
              <a:t>Multiaccess</a:t>
            </a:r>
            <a:r>
              <a:rPr lang="en-US" sz="2000" dirty="0" smtClean="0"/>
              <a:t> Network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7142" y="43891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33984" y="1548384"/>
            <a:ext cx="8022336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280988" indent="-280988"/>
            <a:r>
              <a:rPr lang="en-US" sz="2000" b="1" dirty="0" smtClean="0"/>
              <a:t>5.1.3.2  </a:t>
            </a:r>
            <a:r>
              <a:rPr lang="en-US" sz="2000" dirty="0" smtClean="0"/>
              <a:t>Syntax Checker – Verifying the Propagated Default Route</a:t>
            </a:r>
          </a:p>
          <a:p>
            <a:pPr marL="280988" indent="-280988"/>
            <a:r>
              <a:rPr lang="en-US" sz="2000" b="1" dirty="0" smtClean="0"/>
              <a:t>5.1.3.4  </a:t>
            </a:r>
            <a:r>
              <a:rPr lang="en-US" sz="2000" dirty="0" smtClean="0"/>
              <a:t>Syntax Checker – Verifying the Propagated IPv6 Default Router</a:t>
            </a:r>
            <a:endParaRPr lang="en-US" sz="2000" b="1" dirty="0" smtClean="0"/>
          </a:p>
          <a:p>
            <a:pPr marL="280988" indent="-280988"/>
            <a:r>
              <a:rPr lang="en-US" sz="2000" b="1" dirty="0" smtClean="0"/>
              <a:t>5.1.3.5 </a:t>
            </a:r>
            <a:r>
              <a:rPr lang="en-US" sz="2000" dirty="0" smtClean="0"/>
              <a:t> </a:t>
            </a:r>
            <a:r>
              <a:rPr lang="en-US" sz="2000" dirty="0"/>
              <a:t>Packet Tracer </a:t>
            </a:r>
            <a:r>
              <a:rPr lang="en-US" sz="2000" b="1" dirty="0"/>
              <a:t>–</a:t>
            </a:r>
            <a:r>
              <a:rPr lang="en-US" sz="2000" dirty="0"/>
              <a:t> Propagating a Default Route in </a:t>
            </a:r>
            <a:r>
              <a:rPr lang="en-US" sz="2000" dirty="0" smtClean="0"/>
              <a:t>OSPFv2</a:t>
            </a:r>
          </a:p>
          <a:p>
            <a:pPr marL="280988" indent="-280988"/>
            <a:r>
              <a:rPr lang="en-US" sz="2000" b="1" dirty="0" smtClean="0"/>
              <a:t>5.1.5.5</a:t>
            </a:r>
            <a:r>
              <a:rPr lang="en-US" sz="2000" dirty="0" smtClean="0"/>
              <a:t>  Syntax Checker – </a:t>
            </a:r>
            <a:r>
              <a:rPr lang="en-US" sz="2000" dirty="0" err="1" smtClean="0"/>
              <a:t>OSPF</a:t>
            </a:r>
            <a:r>
              <a:rPr lang="en-US" sz="2000" dirty="0" smtClean="0"/>
              <a:t> </a:t>
            </a:r>
            <a:r>
              <a:rPr lang="en-US" sz="2000" dirty="0" err="1" smtClean="0"/>
              <a:t>MD5</a:t>
            </a:r>
            <a:r>
              <a:rPr lang="en-US" sz="2000" dirty="0" smtClean="0"/>
              <a:t> </a:t>
            </a:r>
            <a:r>
              <a:rPr lang="en-US" sz="2000" dirty="0" smtClean="0"/>
              <a:t>Authentication Example</a:t>
            </a:r>
            <a:endParaRPr lang="en-US" sz="2000" dirty="0" smtClean="0"/>
          </a:p>
          <a:p>
            <a:pPr marL="280988" indent="-280988"/>
            <a:r>
              <a:rPr lang="en-US" sz="2000" b="1" dirty="0" smtClean="0"/>
              <a:t>5.1.5.6</a:t>
            </a:r>
            <a:r>
              <a:rPr lang="en-US" sz="2000" dirty="0" smtClean="0"/>
              <a:t>  Syntax Checker – Verifying OSFP MD5 Authentication</a:t>
            </a:r>
            <a:endParaRPr lang="en-US" sz="2000" dirty="0"/>
          </a:p>
          <a:p>
            <a:pPr marL="280988" indent="-280988"/>
            <a:r>
              <a:rPr lang="en-US" sz="2000" b="1" dirty="0"/>
              <a:t>5.1.5.7 </a:t>
            </a:r>
            <a:r>
              <a:rPr lang="en-US" sz="2000" dirty="0"/>
              <a:t> Packet Tracer </a:t>
            </a:r>
            <a:r>
              <a:rPr lang="en-US" sz="2000" b="1" dirty="0"/>
              <a:t>–</a:t>
            </a:r>
            <a:r>
              <a:rPr lang="en-US" sz="2000" dirty="0"/>
              <a:t> Configuring </a:t>
            </a:r>
            <a:r>
              <a:rPr lang="en-US" sz="2000" dirty="0" smtClean="0"/>
              <a:t>OSPFv2  </a:t>
            </a:r>
            <a:r>
              <a:rPr lang="en-US" sz="2000" dirty="0"/>
              <a:t>Advanced Features</a:t>
            </a:r>
          </a:p>
          <a:p>
            <a:pPr marL="280988" indent="-280988"/>
            <a:r>
              <a:rPr lang="en-US" sz="2000" b="1" dirty="0"/>
              <a:t>5.1.5.8 </a:t>
            </a:r>
            <a:r>
              <a:rPr lang="en-US" sz="2000" dirty="0"/>
              <a:t> Lab –</a:t>
            </a:r>
            <a:r>
              <a:rPr lang="en-US" sz="2000" dirty="0" smtClean="0"/>
              <a:t> </a:t>
            </a:r>
            <a:r>
              <a:rPr lang="en-US" sz="2000" dirty="0"/>
              <a:t>Configuring OSPFv2 Advanced </a:t>
            </a:r>
            <a:r>
              <a:rPr lang="en-US" sz="2000" dirty="0" smtClean="0"/>
              <a:t>Features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1503299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7142" y="43891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33984" y="1548384"/>
            <a:ext cx="8022336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280988" lvl="1" indent="-280988">
              <a:buFont typeface="Wingdings" pitchFamily="2" charset="2"/>
              <a:buChar char="§"/>
            </a:pPr>
            <a:r>
              <a:rPr lang="en-US" b="1" dirty="0" smtClean="0"/>
              <a:t>5.2.1.5  </a:t>
            </a:r>
            <a:r>
              <a:rPr lang="en-US" dirty="0" smtClean="0"/>
              <a:t>Activity </a:t>
            </a:r>
            <a:r>
              <a:rPr lang="en-US"/>
              <a:t>–</a:t>
            </a:r>
            <a:r>
              <a:rPr lang="en-US" smtClean="0"/>
              <a:t> </a:t>
            </a:r>
            <a:r>
              <a:rPr lang="en-US" smtClean="0"/>
              <a:t>Identify the </a:t>
            </a:r>
            <a:r>
              <a:rPr lang="en-US" dirty="0" smtClean="0"/>
              <a:t>Troubleshooting </a:t>
            </a:r>
            <a:r>
              <a:rPr lang="en-US" dirty="0" smtClean="0"/>
              <a:t>Command</a:t>
            </a:r>
          </a:p>
          <a:p>
            <a:pPr marL="280988" lvl="1" indent="-280988">
              <a:buFont typeface="Wingdings" pitchFamily="2" charset="2"/>
              <a:buChar char="§"/>
            </a:pPr>
            <a:r>
              <a:rPr lang="en-US" b="1" dirty="0" smtClean="0"/>
              <a:t>5.2.2.3</a:t>
            </a:r>
            <a:r>
              <a:rPr lang="en-US" dirty="0" smtClean="0"/>
              <a:t>  Packet Tracer – Troubleshooting Single-Area OSPFv2</a:t>
            </a:r>
            <a:endParaRPr lang="en-US" dirty="0"/>
          </a:p>
          <a:p>
            <a:pPr marL="280988" lvl="1" indent="-280988">
              <a:buFont typeface="Wingdings" pitchFamily="2" charset="2"/>
              <a:buChar char="§"/>
            </a:pPr>
            <a:r>
              <a:rPr lang="en-US" b="1" dirty="0"/>
              <a:t>5.2.3.3</a:t>
            </a:r>
            <a:r>
              <a:rPr lang="en-US" dirty="0"/>
              <a:t> </a:t>
            </a:r>
            <a:r>
              <a:rPr lang="en-US" dirty="0" smtClean="0"/>
              <a:t> Lab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/>
              <a:t>Troubleshooting </a:t>
            </a:r>
            <a:r>
              <a:rPr lang="en-US" dirty="0" smtClean="0"/>
              <a:t>Basic Single-Area OSPFv2 and OSPFv3</a:t>
            </a:r>
            <a:endParaRPr lang="en-US" b="1" dirty="0" smtClean="0"/>
          </a:p>
          <a:p>
            <a:pPr marL="280988" lvl="1" indent="-280988">
              <a:buFont typeface="Wingdings" pitchFamily="2" charset="2"/>
              <a:buChar char="§"/>
            </a:pPr>
            <a:r>
              <a:rPr lang="en-US" b="1" dirty="0" smtClean="0"/>
              <a:t>5.2.3.4</a:t>
            </a:r>
            <a:r>
              <a:rPr lang="en-US" dirty="0" smtClean="0"/>
              <a:t>  </a:t>
            </a:r>
            <a:r>
              <a:rPr lang="en-US" dirty="0"/>
              <a:t>Lab – Troubleshooting </a:t>
            </a:r>
            <a:r>
              <a:rPr lang="en-US" dirty="0" smtClean="0"/>
              <a:t>Advanced Single-Area OSPFv2</a:t>
            </a:r>
          </a:p>
          <a:p>
            <a:pPr marL="280988" lvl="1" indent="-280988">
              <a:buFont typeface="Wingdings" pitchFamily="2" charset="2"/>
              <a:buChar char="§"/>
            </a:pPr>
            <a:r>
              <a:rPr lang="en-US" b="1" dirty="0" smtClean="0"/>
              <a:t>5.3.1.1 </a:t>
            </a:r>
            <a:r>
              <a:rPr lang="en-US" dirty="0" smtClean="0"/>
              <a:t> Class Activity </a:t>
            </a:r>
            <a:r>
              <a:rPr lang="en-US" dirty="0"/>
              <a:t>– </a:t>
            </a:r>
            <a:r>
              <a:rPr lang="en-US" dirty="0" smtClean="0"/>
              <a:t>OSPF Troubleshooting Mastery</a:t>
            </a:r>
          </a:p>
          <a:p>
            <a:pPr marL="280988" lvl="1" indent="-280988">
              <a:buFont typeface="Wingdings" pitchFamily="2" charset="2"/>
              <a:buChar char="§"/>
            </a:pPr>
            <a:r>
              <a:rPr lang="en-US" b="1" dirty="0" smtClean="0"/>
              <a:t>5.3.1.2</a:t>
            </a:r>
            <a:r>
              <a:rPr lang="en-US" dirty="0" smtClean="0"/>
              <a:t>  Packet </a:t>
            </a:r>
            <a:r>
              <a:rPr lang="en-US" dirty="0"/>
              <a:t>Tracer – </a:t>
            </a:r>
            <a:r>
              <a:rPr lang="en-US" dirty="0" smtClean="0"/>
              <a:t>Skills Integration Challenge</a:t>
            </a:r>
          </a:p>
        </p:txBody>
      </p:sp>
    </p:spTree>
    <p:extLst>
      <p:ext uri="{BB962C8B-B14F-4D97-AF65-F5344CB8AC3E}">
        <p14:creationId xmlns:p14="http://schemas.microsoft.com/office/powerpoint/2010/main" val="17696521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33718" y="438912"/>
            <a:ext cx="8145462" cy="8382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Chapter </a:t>
            </a:r>
            <a:r>
              <a:rPr lang="en-US" sz="3000" dirty="0"/>
              <a:t>5</a:t>
            </a:r>
            <a:r>
              <a:rPr lang="en-US" sz="3000" dirty="0" smtClean="0"/>
              <a:t>: Packet Tracer Activity Password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85216" y="1402080"/>
            <a:ext cx="8144256" cy="5096256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The password for all Packet Tracer activities in this chapter:  </a:t>
            </a:r>
            <a:r>
              <a:rPr lang="pt-BR" sz="2000" b="1" dirty="0" smtClean="0"/>
              <a:t>PT_ccna5</a:t>
            </a:r>
            <a:endParaRPr lang="en-US" sz="2000" b="1" dirty="0" smtClean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dirty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158286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58102" y="463296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5: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the Chapter 5 Assessment after they have completed Chapter 5.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Worksheets, labs and quizzes can be used to informally assess student progress.</a:t>
            </a:r>
          </a:p>
          <a:p>
            <a:pPr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60566" y="463296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5</a:t>
            </a:r>
            <a:r>
              <a:rPr lang="en-US" dirty="0" smtClean="0"/>
              <a:t>: New Terms and Commands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45910" y="1524000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931035"/>
              </p:ext>
            </p:extLst>
          </p:nvPr>
        </p:nvGraphicFramePr>
        <p:xfrm>
          <a:off x="719328" y="1957388"/>
          <a:ext cx="7626541" cy="3940186"/>
        </p:xfrm>
        <a:graphic>
          <a:graphicData uri="http://schemas.openxmlformats.org/drawingml/2006/table">
            <a:tbl>
              <a:tblPr/>
              <a:tblGrid>
                <a:gridCol w="1047277"/>
                <a:gridCol w="6579264"/>
              </a:tblGrid>
              <a:tr h="36206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5.0.1.1</a:t>
                      </a:r>
                    </a:p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designated router(DR)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backup designated router (BDR)</a:t>
                      </a:r>
                      <a:endParaRPr lang="en-US" sz="1600" dirty="0" smtClean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860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5.1.1.4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Message Digest 5 (MD5) authentication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5.1.1.5</a:t>
                      </a:r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reference bandwidth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5.1.2.1</a:t>
                      </a:r>
                    </a:p>
                    <a:p>
                      <a:endParaRPr lang="en-US" sz="1400" b="1" dirty="0" smtClean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broadcast multiaccess</a:t>
                      </a:r>
                      <a:endParaRPr lang="en-US" sz="1600" b="0" dirty="0" smtClean="0"/>
                    </a:p>
                    <a:p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nonbroadcast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multiaccess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(NBMA)</a:t>
                      </a:r>
                      <a:endParaRPr lang="en-US" sz="1600" b="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2841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5.1.2.3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DROTHER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5298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5.1.2.5</a:t>
                      </a:r>
                    </a:p>
                    <a:p>
                      <a:endParaRPr lang="en-US" sz="1400" b="1" dirty="0" smtClean="0"/>
                    </a:p>
                    <a:p>
                      <a:endParaRPr lang="en-US" sz="1400" b="1" dirty="0" smtClean="0"/>
                    </a:p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FULL/DROTHER</a:t>
                      </a: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FULL/DR </a:t>
                      </a: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FULL/BDR</a:t>
                      </a: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2-WAY/DROTHER </a:t>
                      </a:r>
                      <a:endParaRPr lang="en-US" sz="1600" dirty="0" smtClean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5.1.2.8</a:t>
                      </a:r>
                    </a:p>
                    <a:p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ip ospf priority 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value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command</a:t>
                      </a:r>
                    </a:p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ipv6 ospf priority </a:t>
                      </a: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value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command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5.1.2.9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clear ip ospf process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dirty="0" smtClean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8393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5.1.3.1</a:t>
                      </a:r>
                      <a:endParaRPr lang="en-US" sz="1400" b="1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default-information originate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dirty="0"/>
                    </a:p>
                  </a:txBody>
                  <a:tcPr marL="9526" marR="9526" marT="9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3254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NetAcad-4F_PPT-WHT_060408</Template>
  <TotalTime>23298</TotalTime>
  <Pages>28</Pages>
  <Words>1219</Words>
  <Application>Microsoft Office PowerPoint</Application>
  <PresentationFormat>On-screen Show (4:3)</PresentationFormat>
  <Paragraphs>192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NetAcad-4F_PPT-WHT_060408</vt:lpstr>
      <vt:lpstr>PowerPoint Presentation</vt:lpstr>
      <vt:lpstr>Chapter 5: Objectives</vt:lpstr>
      <vt:lpstr>Chapter 5: Overview</vt:lpstr>
      <vt:lpstr>Chapter 5: Activities</vt:lpstr>
      <vt:lpstr>Chapter 5: Activities (cont.)</vt:lpstr>
      <vt:lpstr>Chapter 5: Activities (cont.)</vt:lpstr>
      <vt:lpstr>Chapter 5: Packet Tracer Activity Password</vt:lpstr>
      <vt:lpstr>Chapter 5: Assessment</vt:lpstr>
      <vt:lpstr>Chapter 5: New Terms and Commands </vt:lpstr>
      <vt:lpstr>Chapter 5: New Terms and Commands (cont.) </vt:lpstr>
      <vt:lpstr>Chapter 5: New Terms and Commands (cont.)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5: Additional Help</vt:lpstr>
      <vt:lpstr>Chapter 5: Topics Not in ICND2 200-101 or 200-120 CCNA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ITE 5.0 Planning Guide.pptx</dc:subject>
  <dc:creator>Cisco Networking Academy</dc:creator>
  <cp:lastModifiedBy>Rodrigo Floriano</cp:lastModifiedBy>
  <cp:revision>1064</cp:revision>
  <cp:lastPrinted>1999-01-27T00:54:54Z</cp:lastPrinted>
  <dcterms:created xsi:type="dcterms:W3CDTF">2008-06-05T18:08:35Z</dcterms:created>
  <dcterms:modified xsi:type="dcterms:W3CDTF">2013-10-08T02:42:59Z</dcterms:modified>
</cp:coreProperties>
</file>