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8" r:id="rId1"/>
  </p:sldMasterIdLst>
  <p:notesMasterIdLst>
    <p:notesMasterId r:id="rId16"/>
  </p:notesMasterIdLst>
  <p:handoutMasterIdLst>
    <p:handoutMasterId r:id="rId17"/>
  </p:handoutMasterIdLst>
  <p:sldIdLst>
    <p:sldId id="498" r:id="rId2"/>
    <p:sldId id="589" r:id="rId3"/>
    <p:sldId id="558" r:id="rId4"/>
    <p:sldId id="550" r:id="rId5"/>
    <p:sldId id="590" r:id="rId6"/>
    <p:sldId id="591" r:id="rId7"/>
    <p:sldId id="571" r:id="rId8"/>
    <p:sldId id="572" r:id="rId9"/>
    <p:sldId id="581" r:id="rId10"/>
    <p:sldId id="562" r:id="rId11"/>
    <p:sldId id="586" r:id="rId12"/>
    <p:sldId id="588" r:id="rId13"/>
    <p:sldId id="539" r:id="rId14"/>
    <p:sldId id="540" r:id="rId15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vittoria deloulay" initials="vd" lastIdx="2" clrIdx="0"/>
  <p:cmAuthor id="1" name="carykell" initials="c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EEF3"/>
    <a:srgbClr val="C5D9F1"/>
    <a:srgbClr val="45EB03"/>
    <a:srgbClr val="B2B2B2"/>
    <a:srgbClr val="C0C0C0"/>
    <a:srgbClr val="9F4603"/>
    <a:srgbClr val="EE6804"/>
    <a:srgbClr val="6161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383" autoAdjust="0"/>
    <p:restoredTop sz="90409" autoAdjust="0"/>
  </p:normalViewPr>
  <p:slideViewPr>
    <p:cSldViewPr snapToGrid="0">
      <p:cViewPr>
        <p:scale>
          <a:sx n="66" d="100"/>
          <a:sy n="66" d="100"/>
        </p:scale>
        <p:origin x="-2442" y="-492"/>
      </p:cViewPr>
      <p:guideLst>
        <p:guide orient="horz" pos="134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1" d="100"/>
          <a:sy n="61" d="100"/>
        </p:scale>
        <p:origin x="-2597" y="-77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1"/>
          <p:cNvSpPr>
            <a:spLocks noChangeArrowheads="1"/>
          </p:cNvSpPr>
          <p:nvPr/>
        </p:nvSpPr>
        <p:spPr bwMode="auto">
          <a:xfrm>
            <a:off x="6249988" y="8609013"/>
            <a:ext cx="449262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0" hangingPunct="0">
              <a:lnSpc>
                <a:spcPct val="90000"/>
              </a:lnSpc>
            </a:pPr>
            <a:endParaRPr lang="en-US" b="0" dirty="0"/>
          </a:p>
        </p:txBody>
      </p:sp>
      <p:sp>
        <p:nvSpPr>
          <p:cNvPr id="30723" name="Rectangle 12"/>
          <p:cNvSpPr>
            <a:spLocks noChangeArrowheads="1"/>
          </p:cNvSpPr>
          <p:nvPr/>
        </p:nvSpPr>
        <p:spPr bwMode="auto">
          <a:xfrm>
            <a:off x="57150" y="8785225"/>
            <a:ext cx="2619375" cy="3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667" tIns="50185" rIns="95667" bIns="50185">
            <a:spAutoFit/>
          </a:bodyPr>
          <a:lstStyle/>
          <a:p>
            <a:pPr defTabSz="611188" eaLnBrk="0" hangingPunct="0">
              <a:tabLst>
                <a:tab pos="2387600" algn="l"/>
                <a:tab pos="4830763" algn="l"/>
              </a:tabLst>
            </a:pPr>
            <a:r>
              <a:rPr lang="en-US" sz="800" b="0" dirty="0"/>
              <a:t>© 2006, Cisco Systems, Inc. All rights reserved.</a:t>
            </a:r>
          </a:p>
          <a:p>
            <a:pPr defTabSz="611188" eaLnBrk="0" hangingPunct="0">
              <a:tabLst>
                <a:tab pos="2387600" algn="l"/>
                <a:tab pos="4830763" algn="l"/>
              </a:tabLst>
            </a:pPr>
            <a:r>
              <a:rPr lang="en-US" sz="800" b="0" dirty="0"/>
              <a:t>Presentation_ID.scr</a:t>
            </a:r>
          </a:p>
        </p:txBody>
      </p:sp>
      <p:sp>
        <p:nvSpPr>
          <p:cNvPr id="30724" name="Line 13"/>
          <p:cNvSpPr>
            <a:spLocks noChangeShapeType="1"/>
          </p:cNvSpPr>
          <p:nvPr/>
        </p:nvSpPr>
        <p:spPr bwMode="auto">
          <a:xfrm>
            <a:off x="152400" y="8799513"/>
            <a:ext cx="66532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0725" name="Rectangle 14"/>
          <p:cNvSpPr>
            <a:spLocks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/>
          <a:p>
            <a:pPr algn="r" defTabSz="903288" eaLnBrk="0" hangingPunct="0"/>
            <a:fld id="{24FCEDC2-CB88-4332-AD14-E4FCA3C3455B}" type="slidenum">
              <a:rPr lang="en-US" sz="800" b="0"/>
              <a:pPr algn="r" defTabSz="903288" eaLnBrk="0" hangingPunct="0"/>
              <a:t>‹#›</a:t>
            </a:fld>
            <a:endParaRPr lang="en-US" sz="800" b="0" dirty="0"/>
          </a:p>
        </p:txBody>
      </p:sp>
    </p:spTree>
    <p:extLst>
      <p:ext uri="{BB962C8B-B14F-4D97-AF65-F5344CB8AC3E}">
        <p14:creationId xmlns:p14="http://schemas.microsoft.com/office/powerpoint/2010/main" val="13895059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8"/>
          <p:cNvSpPr>
            <a:spLocks noChangeArrowheads="1"/>
          </p:cNvSpPr>
          <p:nvPr/>
        </p:nvSpPr>
        <p:spPr bwMode="auto">
          <a:xfrm>
            <a:off x="6249988" y="8609013"/>
            <a:ext cx="449262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0" hangingPunct="0">
              <a:lnSpc>
                <a:spcPct val="90000"/>
              </a:lnSpc>
            </a:pPr>
            <a:endParaRPr lang="en-US" b="0" dirty="0"/>
          </a:p>
        </p:txBody>
      </p:sp>
      <p:sp>
        <p:nvSpPr>
          <p:cNvPr id="16387" name="Rectangle 9"/>
          <p:cNvSpPr>
            <a:spLocks noChangeArrowheads="1"/>
          </p:cNvSpPr>
          <p:nvPr/>
        </p:nvSpPr>
        <p:spPr bwMode="auto">
          <a:xfrm>
            <a:off x="57150" y="8785225"/>
            <a:ext cx="2619375" cy="3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667" tIns="50185" rIns="95667" bIns="50185">
            <a:spAutoFit/>
          </a:bodyPr>
          <a:lstStyle/>
          <a:p>
            <a:pPr defTabSz="611188" eaLnBrk="0" hangingPunct="0">
              <a:tabLst>
                <a:tab pos="2387600" algn="l"/>
                <a:tab pos="4830763" algn="l"/>
              </a:tabLst>
            </a:pPr>
            <a:r>
              <a:rPr lang="en-US" sz="800" b="0" dirty="0"/>
              <a:t>© 2006, Cisco Systems, Inc. All rights reserved.</a:t>
            </a:r>
          </a:p>
          <a:p>
            <a:pPr defTabSz="611188" eaLnBrk="0" hangingPunct="0">
              <a:tabLst>
                <a:tab pos="2387600" algn="l"/>
                <a:tab pos="4830763" algn="l"/>
              </a:tabLst>
            </a:pPr>
            <a:r>
              <a:rPr lang="en-US" sz="800" b="0" dirty="0"/>
              <a:t>Presentation_ID.scr</a:t>
            </a:r>
          </a:p>
        </p:txBody>
      </p:sp>
      <p:sp>
        <p:nvSpPr>
          <p:cNvPr id="16388" name="Line 10"/>
          <p:cNvSpPr>
            <a:spLocks noChangeShapeType="1"/>
          </p:cNvSpPr>
          <p:nvPr/>
        </p:nvSpPr>
        <p:spPr bwMode="auto">
          <a:xfrm>
            <a:off x="152400" y="8799513"/>
            <a:ext cx="66532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83307" name="Rectangle 1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19" tIns="0" rIns="18819" bIns="0" numCol="1" anchor="b" anchorCtr="0" compatLnSpc="1">
            <a:prstTxWarp prst="textNoShape">
              <a:avLst/>
            </a:prstTxWarp>
          </a:bodyPr>
          <a:lstStyle>
            <a:lvl1pPr algn="r" defTabSz="903288" eaLnBrk="0" hangingPunct="0">
              <a:lnSpc>
                <a:spcPct val="100000"/>
              </a:lnSpc>
              <a:defRPr sz="800" b="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785D1CDC-D87C-4665-A55A-A21D26B56B7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6390" name="Rectangle 1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73125" y="244475"/>
            <a:ext cx="5321300" cy="39909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3309" name="Rectangle 1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68350" y="4378325"/>
            <a:ext cx="5468938" cy="425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67" tIns="50185" rIns="95667" bIns="501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Body Text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346220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12713" indent="-112713" algn="l" defTabSz="1020763" rtl="0" eaLnBrk="0" fontAlgn="base" hangingPunct="0">
      <a:lnSpc>
        <a:spcPct val="90000"/>
      </a:lnSpc>
      <a:spcBef>
        <a:spcPct val="50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82600" indent="-120650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667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4493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9319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1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897EDCD-494B-463B-94F5-50E6B57D71C3}" type="slidenum">
              <a:rPr lang="en-US" smtClean="0"/>
              <a:pPr>
                <a:defRPr/>
              </a:pPr>
              <a:t>1</a:t>
            </a:fld>
            <a:endParaRPr lang="en-US" dirty="0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7" tIns="0" rIns="18817" bIns="0" anchor="b"/>
          <a:lstStyle>
            <a:lvl1pPr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5F7D0146-1035-4865-8A5B-0B1E8578604B}" type="slidenum">
              <a:rPr lang="en-US" sz="800" b="0">
                <a:ea typeface="ＭＳ Ｐゴシック" pitchFamily="34" charset="-128"/>
              </a:rPr>
              <a:pPr algn="r"/>
              <a:t>11</a:t>
            </a:fld>
            <a:endParaRPr lang="en-US" sz="800" b="0" dirty="0">
              <a:ea typeface="ＭＳ Ｐゴシック" pitchFamily="34" charset="-128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7" tIns="0" rIns="18817" bIns="0" anchor="b"/>
          <a:lstStyle>
            <a:lvl1pPr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5F7D0146-1035-4865-8A5B-0B1E8578604B}" type="slidenum">
              <a:rPr lang="en-US" sz="800" b="0">
                <a:ea typeface="ＭＳ Ｐゴシック" pitchFamily="34" charset="-128"/>
              </a:rPr>
              <a:pPr algn="r"/>
              <a:t>12</a:t>
            </a:fld>
            <a:endParaRPr lang="en-US" sz="800" b="0" dirty="0">
              <a:ea typeface="ＭＳ Ｐゴシック" pitchFamily="34" charset="-128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8CB16DC-A265-4634-B8FE-A98AE8199390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AC3B40C-7774-46A0-8FD7-D0857136B166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311D0035-3BE0-490C-B824-0AD9C41C2BAC}" type="slidenum">
              <a:rPr lang="en-US" sz="800" b="0"/>
              <a:pPr algn="r"/>
              <a:t>3</a:t>
            </a:fld>
            <a:endParaRPr lang="en-US" sz="800" b="0" dirty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0A313ED8-785B-4D16-9B17-4143385249B9}" type="slidenum">
              <a:rPr lang="en-US" sz="800" b="0"/>
              <a:pPr algn="r"/>
              <a:t>4</a:t>
            </a:fld>
            <a:endParaRPr lang="en-US" sz="800" b="0" dirty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0A313ED8-785B-4D16-9B17-4143385249B9}" type="slidenum">
              <a:rPr lang="en-US" sz="800" b="0"/>
              <a:pPr algn="r"/>
              <a:t>5</a:t>
            </a:fld>
            <a:endParaRPr lang="en-US" sz="800" b="0" dirty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0A313ED8-785B-4D16-9B17-4143385249B9}" type="slidenum">
              <a:rPr lang="en-US" sz="800" b="0"/>
              <a:pPr algn="r"/>
              <a:t>6</a:t>
            </a:fld>
            <a:endParaRPr lang="en-US" sz="800" b="0" dirty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7" tIns="0" rIns="18817" bIns="0" anchor="b"/>
          <a:lstStyle>
            <a:lvl1pPr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ACE20BE7-F2F3-4E26-9454-50B18F790A4E}" type="slidenum">
              <a:rPr lang="en-US" sz="800" b="0">
                <a:ea typeface="ＭＳ Ｐゴシック" pitchFamily="34" charset="-128"/>
              </a:rPr>
              <a:pPr algn="r"/>
              <a:t>7</a:t>
            </a:fld>
            <a:endParaRPr lang="en-US" sz="800" b="0" dirty="0">
              <a:ea typeface="ＭＳ Ｐゴシック" pitchFamily="34" charset="-128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5AC2C429-89B2-4A42-BC92-5A1CBA0982F9}" type="slidenum">
              <a:rPr lang="en-US" sz="800" b="0"/>
              <a:pPr algn="r"/>
              <a:t>8</a:t>
            </a:fld>
            <a:endParaRPr lang="en-US" sz="800" b="0" dirty="0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5AC2C429-89B2-4A42-BC92-5A1CBA0982F9}" type="slidenum">
              <a:rPr lang="en-US" sz="800" b="0"/>
              <a:pPr algn="r"/>
              <a:t>9</a:t>
            </a:fld>
            <a:endParaRPr lang="en-US" sz="800" b="0" dirty="0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391C207-9349-46D5-9D89-8ADDA5014D1F}" type="slidenum">
              <a:rPr lang="en-US" sz="800" b="0"/>
              <a:pPr algn="r"/>
              <a:t>10</a:t>
            </a:fld>
            <a:endParaRPr lang="en-US" sz="800" b="0" dirty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PPt_4face_02120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11350"/>
            <a:ext cx="9144000" cy="243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78"/>
          <p:cNvSpPr>
            <a:spLocks noChangeArrowheads="1"/>
          </p:cNvSpPr>
          <p:nvPr/>
        </p:nvSpPr>
        <p:spPr bwMode="auto">
          <a:xfrm>
            <a:off x="4498975" y="6672263"/>
            <a:ext cx="202247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 anchorCtr="1">
            <a:spAutoFit/>
          </a:bodyPr>
          <a:lstStyle/>
          <a:p>
            <a:pPr defTabSz="814388" eaLnBrk="0" hangingPunct="0"/>
            <a:r>
              <a:rPr lang="en-US" sz="700" b="0" dirty="0">
                <a:solidFill>
                  <a:srgbClr val="D3D3D3"/>
                </a:solidFill>
              </a:rPr>
              <a:t>© 2008 Cisco Systems, Inc. All rights reserved.</a:t>
            </a:r>
          </a:p>
        </p:txBody>
      </p:sp>
      <p:sp>
        <p:nvSpPr>
          <p:cNvPr id="6" name="Rectangle 279"/>
          <p:cNvSpPr>
            <a:spLocks noChangeArrowheads="1"/>
          </p:cNvSpPr>
          <p:nvPr/>
        </p:nvSpPr>
        <p:spPr bwMode="auto">
          <a:xfrm>
            <a:off x="6896100" y="6672263"/>
            <a:ext cx="877888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 eaLnBrk="0" hangingPunct="0"/>
            <a:r>
              <a:rPr lang="en-US" sz="700" b="0" dirty="0">
                <a:solidFill>
                  <a:srgbClr val="D3D3D3"/>
                </a:solidFill>
              </a:rPr>
              <a:t>Cisco Confidential</a:t>
            </a:r>
          </a:p>
        </p:txBody>
      </p:sp>
      <p:sp>
        <p:nvSpPr>
          <p:cNvPr id="7" name="Rectangle 280"/>
          <p:cNvSpPr>
            <a:spLocks noChangeArrowheads="1"/>
          </p:cNvSpPr>
          <p:nvPr/>
        </p:nvSpPr>
        <p:spPr bwMode="auto">
          <a:xfrm>
            <a:off x="193675" y="6672263"/>
            <a:ext cx="96202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124" tIns="41061" rIns="82124" bIns="41061" anchor="b">
            <a:spAutoFit/>
          </a:bodyPr>
          <a:lstStyle/>
          <a:p>
            <a:pPr defTabSz="814388" eaLnBrk="0" hangingPunct="0"/>
            <a:r>
              <a:rPr lang="en-US" sz="700" b="0" dirty="0">
                <a:solidFill>
                  <a:srgbClr val="D3D3D3"/>
                </a:solidFill>
              </a:rPr>
              <a:t>Presentation_ID</a:t>
            </a:r>
          </a:p>
        </p:txBody>
      </p:sp>
      <p:sp>
        <p:nvSpPr>
          <p:cNvPr id="8" name="Rectangle 281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 eaLnBrk="0" hangingPunct="0"/>
            <a:fld id="{59D7CE3C-6EC8-4B99-BC5F-470A37E5C4AF}" type="slidenum">
              <a:rPr lang="en-US" sz="1000" b="0">
                <a:solidFill>
                  <a:srgbClr val="D3D3D3"/>
                </a:solidFill>
              </a:rPr>
              <a:pPr algn="r" defTabSz="814388" eaLnBrk="0" hangingPunct="0"/>
              <a:t>‹#›</a:t>
            </a:fld>
            <a:endParaRPr lang="en-US" sz="1000" b="0" dirty="0">
              <a:solidFill>
                <a:srgbClr val="D3D3D3"/>
              </a:solidFill>
            </a:endParaRPr>
          </a:p>
        </p:txBody>
      </p:sp>
      <p:pic>
        <p:nvPicPr>
          <p:cNvPr id="9" name="Picture 331" descr="Cisco_New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3225" y="5940425"/>
            <a:ext cx="3354388" cy="47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33" descr="Cisc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063" y="119063"/>
            <a:ext cx="1171575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9873" name="Rectangle 209"/>
          <p:cNvSpPr>
            <a:spLocks noGrp="1" noChangeArrowheads="1"/>
          </p:cNvSpPr>
          <p:nvPr>
            <p:ph type="ctrTitle"/>
          </p:nvPr>
        </p:nvSpPr>
        <p:spPr bwMode="white">
          <a:xfrm>
            <a:off x="311150" y="2671763"/>
            <a:ext cx="3768725" cy="830262"/>
          </a:xfrm>
          <a:ln/>
        </p:spPr>
        <p:txBody>
          <a:bodyPr anchor="ctr"/>
          <a:lstStyle>
            <a:lvl1pPr>
              <a:defRPr sz="30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69874" name="Rectangle 210"/>
          <p:cNvSpPr>
            <a:spLocks noGrp="1" noChangeArrowheads="1"/>
          </p:cNvSpPr>
          <p:nvPr>
            <p:ph type="subTitle" idx="1"/>
          </p:nvPr>
        </p:nvSpPr>
        <p:spPr>
          <a:xfrm>
            <a:off x="311150" y="4672013"/>
            <a:ext cx="4103688" cy="658812"/>
          </a:xfrm>
          <a:ln/>
        </p:spPr>
        <p:txBody>
          <a:bodyPr/>
          <a:lstStyle>
            <a:lvl1pPr marL="0" indent="0">
              <a:lnSpc>
                <a:spcPct val="90000"/>
              </a:lnSpc>
              <a:buFont typeface="Wingdings" pitchFamily="2" charset="2"/>
              <a:buNone/>
              <a:defRPr sz="2000" b="1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5301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1675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5925" y="798513"/>
            <a:ext cx="2035175" cy="4787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5638" y="798513"/>
            <a:ext cx="5957887" cy="4787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520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715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57900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5638" y="2014538"/>
            <a:ext cx="3894137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2014538"/>
            <a:ext cx="3894138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762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3133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843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96973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66191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159107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146"/>
          <p:cNvSpPr>
            <a:spLocks noGrp="1" noChangeArrowheads="1"/>
          </p:cNvSpPr>
          <p:nvPr>
            <p:ph type="title"/>
          </p:nvPr>
        </p:nvSpPr>
        <p:spPr bwMode="auto">
          <a:xfrm>
            <a:off x="655638" y="798513"/>
            <a:ext cx="8145462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2124" tIns="41061" rIns="82124" bIns="41061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6281"/>
          <p:cNvSpPr>
            <a:spLocks noChangeArrowheads="1"/>
          </p:cNvSpPr>
          <p:nvPr/>
        </p:nvSpPr>
        <p:spPr bwMode="auto">
          <a:xfrm>
            <a:off x="193675" y="6672263"/>
            <a:ext cx="96202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124" tIns="41061" rIns="82124" bIns="41061" anchor="b">
            <a:spAutoFit/>
          </a:bodyPr>
          <a:lstStyle/>
          <a:p>
            <a:pPr defTabSz="814388" eaLnBrk="0" hangingPunct="0"/>
            <a:r>
              <a:rPr lang="en-US" sz="700" b="0" dirty="0">
                <a:solidFill>
                  <a:srgbClr val="D3D3D3"/>
                </a:solidFill>
              </a:rPr>
              <a:t>Presentation_ID</a:t>
            </a:r>
          </a:p>
        </p:txBody>
      </p:sp>
      <p:sp>
        <p:nvSpPr>
          <p:cNvPr id="1028" name="Rectangle 6282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 eaLnBrk="0" hangingPunct="0"/>
            <a:fld id="{6213D815-58AD-43B4-8B8E-3405D1C19D0A}" type="slidenum">
              <a:rPr lang="en-US" sz="1000" b="0">
                <a:solidFill>
                  <a:srgbClr val="D3D3D3"/>
                </a:solidFill>
              </a:rPr>
              <a:pPr algn="r" defTabSz="814388" eaLnBrk="0" hangingPunct="0"/>
              <a:t>‹#›</a:t>
            </a:fld>
            <a:endParaRPr lang="en-US" sz="1000" b="0" dirty="0">
              <a:solidFill>
                <a:srgbClr val="D3D3D3"/>
              </a:solidFill>
            </a:endParaRPr>
          </a:p>
        </p:txBody>
      </p:sp>
      <p:sp>
        <p:nvSpPr>
          <p:cNvPr id="1029" name="Rectangle 628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5638" y="2014538"/>
            <a:ext cx="7940675" cy="357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0" name="Rectangle 6312"/>
          <p:cNvSpPr>
            <a:spLocks noChangeArrowheads="1"/>
          </p:cNvSpPr>
          <p:nvPr/>
        </p:nvSpPr>
        <p:spPr bwMode="auto">
          <a:xfrm>
            <a:off x="4498975" y="6672263"/>
            <a:ext cx="202247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 anchorCtr="1">
            <a:spAutoFit/>
          </a:bodyPr>
          <a:lstStyle/>
          <a:p>
            <a:pPr defTabSz="814388" eaLnBrk="0" hangingPunct="0"/>
            <a:r>
              <a:rPr lang="en-US" sz="700" b="0" dirty="0">
                <a:solidFill>
                  <a:srgbClr val="D3D3D3"/>
                </a:solidFill>
              </a:rPr>
              <a:t>© 2008 Cisco Systems, Inc. All rights reserved.</a:t>
            </a:r>
          </a:p>
        </p:txBody>
      </p:sp>
      <p:sp>
        <p:nvSpPr>
          <p:cNvPr id="1031" name="Rectangle 6313"/>
          <p:cNvSpPr>
            <a:spLocks noChangeArrowheads="1"/>
          </p:cNvSpPr>
          <p:nvPr/>
        </p:nvSpPr>
        <p:spPr bwMode="auto">
          <a:xfrm>
            <a:off x="6896100" y="6672263"/>
            <a:ext cx="877888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 eaLnBrk="0" hangingPunct="0"/>
            <a:r>
              <a:rPr lang="en-US" sz="700" b="0" dirty="0">
                <a:solidFill>
                  <a:srgbClr val="D3D3D3"/>
                </a:solidFill>
              </a:rPr>
              <a:t>Cisco Confidential</a:t>
            </a:r>
          </a:p>
        </p:txBody>
      </p:sp>
      <p:pic>
        <p:nvPicPr>
          <p:cNvPr id="1032" name="Picture 8" descr="Rev08_Cisco_BrandBar10_060408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4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593" r:id="rId1"/>
    <p:sldLayoutId id="2147484583" r:id="rId2"/>
    <p:sldLayoutId id="2147484584" r:id="rId3"/>
    <p:sldLayoutId id="2147484585" r:id="rId4"/>
    <p:sldLayoutId id="2147484586" r:id="rId5"/>
    <p:sldLayoutId id="2147484587" r:id="rId6"/>
    <p:sldLayoutId id="2147484588" r:id="rId7"/>
    <p:sldLayoutId id="2147484589" r:id="rId8"/>
    <p:sldLayoutId id="2147484590" r:id="rId9"/>
    <p:sldLayoutId id="2147484591" r:id="rId10"/>
    <p:sldLayoutId id="2147484592" r:id="rId11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+mj-lt"/>
          <a:ea typeface="+mj-ea"/>
          <a:cs typeface="+mj-cs"/>
        </a:defRPr>
      </a:lvl1pPr>
      <a:lvl2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2pPr>
      <a:lvl3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3pPr>
      <a:lvl4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4pPr>
      <a:lvl5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5pPr>
      <a:lvl6pPr marL="4572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6pPr>
      <a:lvl7pPr marL="9144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7pPr>
      <a:lvl8pPr marL="13716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8pPr>
      <a:lvl9pPr marL="18288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9pPr>
    </p:titleStyle>
    <p:bodyStyle>
      <a:lvl1pPr marL="236538" indent="-236538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buClr>
          <a:srgbClr val="708CA1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74675" indent="-117475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buChar char="–"/>
        <a:defRPr sz="2000">
          <a:solidFill>
            <a:schemeClr val="tx1"/>
          </a:solidFill>
          <a:latin typeface="+mn-lt"/>
        </a:defRPr>
      </a:lvl2pPr>
      <a:lvl3pPr marL="914400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buChar char="•"/>
        <a:defRPr sz="2000">
          <a:solidFill>
            <a:schemeClr val="tx1"/>
          </a:solidFill>
          <a:latin typeface="+mn-lt"/>
        </a:defRPr>
      </a:lvl3pPr>
      <a:lvl4pPr marL="1254125" indent="117475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buChar char="–"/>
        <a:defRPr sz="2000">
          <a:solidFill>
            <a:schemeClr val="tx1"/>
          </a:solidFill>
          <a:latin typeface="+mn-lt"/>
        </a:defRPr>
      </a:lvl4pPr>
      <a:lvl5pPr marL="1604963" indent="223838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buChar char="»"/>
        <a:defRPr sz="2000">
          <a:solidFill>
            <a:schemeClr val="tx1"/>
          </a:solidFill>
          <a:latin typeface="+mn-lt"/>
        </a:defRPr>
      </a:lvl5pPr>
      <a:lvl6pPr marL="20621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6pPr>
      <a:lvl7pPr marL="25193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7pPr>
      <a:lvl8pPr marL="29765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8pPr>
      <a:lvl9pPr marL="34337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munities.netacad.net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isco.com/web/learning/exams/list/icnd2b.html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3"/>
          <p:cNvSpPr txBox="1">
            <a:spLocks noChangeArrowheads="1"/>
          </p:cNvSpPr>
          <p:nvPr/>
        </p:nvSpPr>
        <p:spPr bwMode="white">
          <a:xfrm>
            <a:off x="72570" y="2155592"/>
            <a:ext cx="4505094" cy="183824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82124" tIns="41061" rIns="82124" bIns="41061" anchor="ctr"/>
          <a:lstStyle/>
          <a:p>
            <a:pPr defTabSz="814388">
              <a:lnSpc>
                <a:spcPct val="90000"/>
              </a:lnSpc>
              <a:defRPr/>
            </a:pPr>
            <a:r>
              <a:rPr lang="en-US" b="0" kern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CCNA 5.0</a:t>
            </a:r>
            <a:r>
              <a:rPr lang="en-US" b="0" kern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b="0" kern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</a:br>
            <a:r>
              <a:rPr lang="en-US" b="0" kern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b="0" kern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</a:br>
            <a:r>
              <a:rPr lang="en-US" b="0" kern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Planning Guide</a:t>
            </a:r>
          </a:p>
          <a:p>
            <a:pPr defTabSz="814388">
              <a:lnSpc>
                <a:spcPct val="90000"/>
              </a:lnSpc>
              <a:defRPr/>
            </a:pPr>
            <a:r>
              <a:rPr lang="en-US" b="0" kern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b="0" kern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</a:br>
            <a:r>
              <a:rPr lang="en-US" b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Chapter </a:t>
            </a:r>
            <a:r>
              <a:rPr lang="en-US" b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6: </a:t>
            </a:r>
            <a:r>
              <a:rPr lang="en-US" b="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Multiarea</a:t>
            </a:r>
            <a:r>
              <a:rPr lang="en-US" b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OSPF</a:t>
            </a:r>
            <a:endParaRPr lang="en-US" b="0" kern="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88689" y="4847772"/>
            <a:ext cx="31060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Scaling Networks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489630" y="1326241"/>
            <a:ext cx="8043068" cy="5238750"/>
          </a:xfrm>
        </p:spPr>
        <p:txBody>
          <a:bodyPr/>
          <a:lstStyle/>
          <a:p>
            <a:pPr marL="0" indent="0" eaLnBrk="1" hangingPunct="1">
              <a:lnSpc>
                <a:spcPct val="85000"/>
              </a:lnSpc>
              <a:spcBef>
                <a:spcPct val="30000"/>
              </a:spcBef>
              <a:buNone/>
            </a:pPr>
            <a:r>
              <a:rPr lang="en-US" sz="2000" dirty="0" smtClean="0"/>
              <a:t>In this chapter, the instructor should:</a:t>
            </a:r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r>
              <a:rPr lang="en-US" sz="2000" dirty="0" smtClean="0"/>
              <a:t>Consider setting up an large OSPF single area network and edit the topology to a multiarea network.</a:t>
            </a:r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r>
              <a:rPr lang="en-US" sz="2000" dirty="0" smtClean="0"/>
              <a:t>Discuss with </a:t>
            </a:r>
            <a:r>
              <a:rPr lang="en-US" sz="2000" dirty="0"/>
              <a:t>students the </a:t>
            </a:r>
            <a:r>
              <a:rPr lang="en-US" sz="2000" dirty="0" smtClean="0"/>
              <a:t>differences between single-area OSPF and </a:t>
            </a:r>
            <a:r>
              <a:rPr lang="en-US" sz="2000" dirty="0" err="1" smtClean="0"/>
              <a:t>multiarea</a:t>
            </a:r>
            <a:r>
              <a:rPr lang="en-US" sz="2000" dirty="0" smtClean="0"/>
              <a:t> OSPF. Give them an assignment to draw a picture of OSPF single areas and multiple areas.</a:t>
            </a:r>
            <a:endParaRPr lang="en-US" sz="2000" dirty="0"/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r>
              <a:rPr lang="en-US" sz="2000" dirty="0" smtClean="0"/>
              <a:t>Make sure the students pay particular attention to the LSA types discussed on pages 6.1.2.2 – 6.1.2.6. These types should be memorized. Compare and contrast the LSA types.</a:t>
            </a:r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r>
              <a:rPr lang="en-US" sz="2000" dirty="0" smtClean="0"/>
              <a:t>Give the students plenty of practice with hands-on labs based on </a:t>
            </a:r>
            <a:r>
              <a:rPr lang="en-US" sz="2000" dirty="0" err="1" smtClean="0"/>
              <a:t>multiarea</a:t>
            </a:r>
            <a:r>
              <a:rPr lang="en-US" sz="2000" dirty="0" smtClean="0"/>
              <a:t> OSPF configuration.</a:t>
            </a:r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r>
              <a:rPr lang="en-US" sz="2000" dirty="0" smtClean="0"/>
              <a:t>Enlarge and print some </a:t>
            </a:r>
            <a:r>
              <a:rPr lang="en-US" sz="2000" dirty="0"/>
              <a:t>of the graphics in </a:t>
            </a:r>
            <a:r>
              <a:rPr lang="en-US" sz="2000" dirty="0" smtClean="0"/>
              <a:t>this chapter or give </a:t>
            </a:r>
            <a:r>
              <a:rPr lang="en-US" sz="2000" dirty="0"/>
              <a:t>the students an assignment of making posters with </a:t>
            </a:r>
            <a:r>
              <a:rPr lang="en-US" sz="2000" dirty="0" smtClean="0"/>
              <a:t>the concepts </a:t>
            </a:r>
            <a:r>
              <a:rPr lang="en-US" sz="2000" dirty="0"/>
              <a:t>in this chapter.</a:t>
            </a:r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r>
              <a:rPr lang="en-US" sz="2000" dirty="0"/>
              <a:t>Walk the students through all the commands in the chapter, but focus on the areas of possible confusion. </a:t>
            </a:r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endParaRPr lang="en-US" sz="2000" dirty="0" smtClean="0"/>
          </a:p>
        </p:txBody>
      </p:sp>
      <p:sp>
        <p:nvSpPr>
          <p:cNvPr id="4" name="Rectangle 33"/>
          <p:cNvSpPr txBox="1">
            <a:spLocks noChangeArrowheads="1"/>
          </p:cNvSpPr>
          <p:nvPr/>
        </p:nvSpPr>
        <p:spPr bwMode="auto">
          <a:xfrm>
            <a:off x="446088" y="354693"/>
            <a:ext cx="8145462" cy="838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82124" tIns="41061" rIns="82124" bIns="41061" anchor="b"/>
          <a:lstStyle/>
          <a:p>
            <a:pPr defTabSz="814388">
              <a:lnSpc>
                <a:spcPct val="90000"/>
              </a:lnSpc>
              <a:defRPr/>
            </a:pPr>
            <a:r>
              <a:rPr lang="en-US" sz="3200" kern="0" dirty="0" smtClean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Chapter </a:t>
            </a:r>
            <a:r>
              <a:rPr lang="en-US" sz="3200" kern="0" dirty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6</a:t>
            </a:r>
            <a:r>
              <a:rPr lang="en-US" sz="3200" kern="0" dirty="0" smtClean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: </a:t>
            </a:r>
            <a:r>
              <a:rPr lang="en-US" sz="3200" kern="0" dirty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Best Practices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522288" y="381000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Chapter 6: Additional Help</a:t>
            </a:r>
          </a:p>
        </p:txBody>
      </p:sp>
      <p:sp>
        <p:nvSpPr>
          <p:cNvPr id="20483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617538" y="1524000"/>
            <a:ext cx="7940675" cy="3571875"/>
          </a:xfrm>
        </p:spPr>
        <p:txBody>
          <a:bodyPr/>
          <a:lstStyle/>
          <a:p>
            <a:pPr eaLnBrk="1" hangingPunct="1">
              <a:lnSpc>
                <a:spcPct val="85000"/>
              </a:lnSpc>
              <a:spcBef>
                <a:spcPct val="30000"/>
              </a:spcBef>
              <a:defRPr/>
            </a:pPr>
            <a:r>
              <a:rPr lang="en-US" sz="2000" dirty="0" smtClean="0"/>
              <a:t>For additional help with teaching strategies, including lesson plans, analogies for difficult concepts, and discussion topics, visit the CCNA Community at </a:t>
            </a:r>
            <a:r>
              <a:rPr lang="en-US" sz="2000" dirty="0" smtClean="0">
                <a:hlinkClick r:id="rId3"/>
              </a:rPr>
              <a:t>www.communities.netacad.net</a:t>
            </a:r>
            <a:r>
              <a:rPr lang="en-US" sz="2000" dirty="0" smtClean="0"/>
              <a:t>.</a:t>
            </a:r>
          </a:p>
          <a:p>
            <a:pPr eaLnBrk="1" hangingPunct="1">
              <a:lnSpc>
                <a:spcPct val="85000"/>
              </a:lnSpc>
              <a:spcBef>
                <a:spcPct val="30000"/>
              </a:spcBef>
              <a:defRPr/>
            </a:pPr>
            <a:r>
              <a:rPr lang="en-US" sz="2000" dirty="0" smtClean="0"/>
              <a:t>If you have lesson plans or resources that you would like to share, upload them to the CCNA Community to help other instructors.</a:t>
            </a:r>
          </a:p>
        </p:txBody>
      </p:sp>
    </p:spTree>
    <p:extLst>
      <p:ext uri="{BB962C8B-B14F-4D97-AF65-F5344CB8AC3E}">
        <p14:creationId xmlns:p14="http://schemas.microsoft.com/office/powerpoint/2010/main" val="311063619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447901" y="371929"/>
            <a:ext cx="8405813" cy="818242"/>
          </a:xfrm>
        </p:spPr>
        <p:txBody>
          <a:bodyPr/>
          <a:lstStyle/>
          <a:p>
            <a:pPr eaLnBrk="1" hangingPunct="1"/>
            <a:r>
              <a:rPr lang="en-US" dirty="0"/>
              <a:t>Chapter </a:t>
            </a:r>
            <a:r>
              <a:rPr lang="en-US" dirty="0" smtClean="0"/>
              <a:t>6: </a:t>
            </a:r>
            <a:r>
              <a:rPr lang="en-US" dirty="0"/>
              <a:t>Topics Not in ICND2 </a:t>
            </a:r>
            <a:r>
              <a:rPr lang="en-US" dirty="0" smtClean="0"/>
              <a:t>200-101</a:t>
            </a:r>
          </a:p>
        </p:txBody>
      </p:sp>
      <p:sp>
        <p:nvSpPr>
          <p:cNvPr id="20483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446088" y="1290289"/>
            <a:ext cx="8164512" cy="1499209"/>
          </a:xfrm>
        </p:spPr>
        <p:txBody>
          <a:bodyPr/>
          <a:lstStyle/>
          <a:p>
            <a:r>
              <a:rPr lang="en-US" sz="2000" dirty="0"/>
              <a:t>This section lists topics covered by this chapter that are NOT listed in the ICND2 200-101 blueprint. Those topics are posted at </a:t>
            </a:r>
            <a:r>
              <a:rPr lang="en-US" sz="2000" dirty="0">
                <a:hlinkClick r:id="rId3"/>
              </a:rPr>
              <a:t>http://www.cisco.com/web/learning/exams/list/icnd2b.html</a:t>
            </a:r>
            <a:r>
              <a:rPr lang="en-US" sz="2000" dirty="0"/>
              <a:t>.</a:t>
            </a:r>
          </a:p>
          <a:p>
            <a:r>
              <a:rPr lang="en-US" sz="2000" dirty="0"/>
              <a:t>Instructors could skip these sections; however, they should provide additional information and fundamental concepts to assist the student with the topic.</a:t>
            </a:r>
          </a:p>
          <a:p>
            <a:pPr eaLnBrk="1" hangingPunct="1">
              <a:lnSpc>
                <a:spcPct val="85000"/>
              </a:lnSpc>
              <a:spcBef>
                <a:spcPct val="30000"/>
              </a:spcBef>
              <a:buNone/>
              <a:defRPr/>
            </a:pPr>
            <a:endParaRPr lang="en-US" sz="20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 eaLnBrk="1" hangingPunct="1">
              <a:lnSpc>
                <a:spcPct val="85000"/>
              </a:lnSpc>
              <a:spcBef>
                <a:spcPct val="30000"/>
              </a:spcBef>
              <a:buNone/>
              <a:defRPr/>
            </a:pPr>
            <a:endParaRPr lang="en-US" sz="1600" dirty="0" smtClean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4379586"/>
              </p:ext>
            </p:extLst>
          </p:nvPr>
        </p:nvGraphicFramePr>
        <p:xfrm>
          <a:off x="770537" y="3431630"/>
          <a:ext cx="7718425" cy="1677239"/>
        </p:xfrm>
        <a:graphic>
          <a:graphicData uri="http://schemas.openxmlformats.org/drawingml/2006/table">
            <a:tbl>
              <a:tblPr/>
              <a:tblGrid>
                <a:gridCol w="1153616"/>
                <a:gridCol w="1153616"/>
                <a:gridCol w="5411193"/>
              </a:tblGrid>
              <a:tr h="28384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6.0.1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Topic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Introduction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</a:tr>
              <a:tr h="27595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6.1.1.1</a:t>
                      </a:r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Page</a:t>
                      </a:r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Single-Area OSPF</a:t>
                      </a:r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</a:tr>
              <a:tr h="27936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6.1.1.3</a:t>
                      </a:r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Page</a:t>
                      </a:r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OSPF Two-Layer Area Hierarchy</a:t>
                      </a:r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</a:tr>
              <a:tr h="27936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6.1.1.4</a:t>
                      </a:r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Page</a:t>
                      </a:r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Types of OSPF Routers</a:t>
                      </a:r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</a:tr>
              <a:tr h="27936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6.1.1.5</a:t>
                      </a:r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Page </a:t>
                      </a:r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Activity</a:t>
                      </a:r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</a:tr>
              <a:tr h="27936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6.3.1.1</a:t>
                      </a:r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Page</a:t>
                      </a:r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Activity</a:t>
                      </a:r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7876817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0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ctr"/>
          <a:lstStyle/>
          <a:p>
            <a:pPr algn="ctr" eaLnBrk="0" hangingPunct="0">
              <a:lnSpc>
                <a:spcPct val="90000"/>
              </a:lnSpc>
            </a:pPr>
            <a:endParaRPr lang="en-US" b="0" dirty="0"/>
          </a:p>
        </p:txBody>
      </p:sp>
      <p:pic>
        <p:nvPicPr>
          <p:cNvPr id="14339" name="Picture 100" descr="CNA_largo-onwhit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8125" y="2741613"/>
            <a:ext cx="6097588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9" descr="Cisco_WHT_Logo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2619375"/>
            <a:ext cx="2400300" cy="12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Rectangle 70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ctr"/>
          <a:lstStyle/>
          <a:p>
            <a:pPr algn="ctr" eaLnBrk="0" hangingPunct="0">
              <a:lnSpc>
                <a:spcPct val="90000"/>
              </a:lnSpc>
            </a:pPr>
            <a:endParaRPr lang="en-US" b="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438376" y="420461"/>
            <a:ext cx="8145462" cy="838200"/>
          </a:xfrm>
        </p:spPr>
        <p:txBody>
          <a:bodyPr/>
          <a:lstStyle/>
          <a:p>
            <a:r>
              <a:rPr lang="en-US" dirty="0" smtClean="0"/>
              <a:t>Chapter </a:t>
            </a:r>
            <a:r>
              <a:rPr lang="en-US" dirty="0"/>
              <a:t>6</a:t>
            </a:r>
            <a:r>
              <a:rPr lang="en-US" dirty="0" smtClean="0"/>
              <a:t>: Objectives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510495" y="1637167"/>
            <a:ext cx="8197850" cy="4575175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 smtClean="0"/>
              <a:t>After completing this chapter, students will be able to:</a:t>
            </a:r>
            <a:endParaRPr lang="en-US" sz="2000" dirty="0"/>
          </a:p>
          <a:p>
            <a:r>
              <a:rPr lang="en-US" sz="2000" dirty="0" smtClean="0"/>
              <a:t>Explain why </a:t>
            </a:r>
            <a:r>
              <a:rPr lang="en-US" sz="2000" dirty="0" err="1" smtClean="0"/>
              <a:t>multiarea</a:t>
            </a:r>
            <a:r>
              <a:rPr lang="en-US" sz="2000" dirty="0" smtClean="0"/>
              <a:t> OSPF is used.</a:t>
            </a:r>
            <a:endParaRPr lang="en-US" sz="2000" dirty="0"/>
          </a:p>
          <a:p>
            <a:r>
              <a:rPr lang="en-US" sz="2000" dirty="0" smtClean="0"/>
              <a:t>Explain how </a:t>
            </a:r>
            <a:r>
              <a:rPr lang="en-US" sz="2000" dirty="0" err="1" smtClean="0"/>
              <a:t>multiarea</a:t>
            </a:r>
            <a:r>
              <a:rPr lang="en-US" sz="2000" dirty="0" smtClean="0"/>
              <a:t> OSPF uses link-state advertisements in order to maintain routing tables.</a:t>
            </a:r>
            <a:endParaRPr lang="en-US" sz="2000" dirty="0"/>
          </a:p>
          <a:p>
            <a:r>
              <a:rPr lang="en-US" sz="2000" dirty="0" smtClean="0"/>
              <a:t>Explain how OSPF established neighbor adjacencies in a </a:t>
            </a:r>
            <a:r>
              <a:rPr lang="en-US" sz="2000" dirty="0" err="1" smtClean="0"/>
              <a:t>multiarea</a:t>
            </a:r>
            <a:r>
              <a:rPr lang="en-US" sz="2000" dirty="0" smtClean="0"/>
              <a:t> OSPF implementation.</a:t>
            </a:r>
            <a:endParaRPr lang="en-US" sz="2000" dirty="0"/>
          </a:p>
          <a:p>
            <a:r>
              <a:rPr lang="en-US" sz="2000" dirty="0" smtClean="0"/>
              <a:t>Configure </a:t>
            </a:r>
            <a:r>
              <a:rPr lang="en-US" sz="2000" dirty="0" err="1" smtClean="0"/>
              <a:t>multiarea</a:t>
            </a:r>
            <a:r>
              <a:rPr lang="en-US" sz="2000" dirty="0" smtClean="0"/>
              <a:t> OSPFv2 in a routed network.</a:t>
            </a:r>
            <a:endParaRPr lang="en-US" sz="2000" dirty="0"/>
          </a:p>
          <a:p>
            <a:r>
              <a:rPr lang="en-US" sz="2000" dirty="0" smtClean="0"/>
              <a:t>Configure </a:t>
            </a:r>
            <a:r>
              <a:rPr lang="en-US" sz="2000" dirty="0" err="1" smtClean="0"/>
              <a:t>multiarea</a:t>
            </a:r>
            <a:r>
              <a:rPr lang="en-US" sz="2000" dirty="0" smtClean="0"/>
              <a:t> route summarization in a routed network.</a:t>
            </a:r>
          </a:p>
          <a:p>
            <a:r>
              <a:rPr lang="en-US" sz="2000" dirty="0" smtClean="0"/>
              <a:t>Verify </a:t>
            </a:r>
            <a:r>
              <a:rPr lang="en-US" sz="2000" dirty="0" err="1" smtClean="0"/>
              <a:t>multiarea</a:t>
            </a:r>
            <a:r>
              <a:rPr lang="en-US" sz="2000" dirty="0" smtClean="0"/>
              <a:t> OSPFv2 operations.</a:t>
            </a:r>
            <a:endParaRPr lang="en-US" sz="2000" dirty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37348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412524" y="348343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Chapter </a:t>
            </a:r>
            <a:r>
              <a:rPr lang="en-US" dirty="0"/>
              <a:t>6</a:t>
            </a:r>
            <a:r>
              <a:rPr lang="en-US" dirty="0" smtClean="0"/>
              <a:t>: Overview</a:t>
            </a:r>
          </a:p>
        </p:txBody>
      </p:sp>
      <p:sp>
        <p:nvSpPr>
          <p:cNvPr id="5123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452440" y="1465943"/>
            <a:ext cx="8038418" cy="4122057"/>
          </a:xfrm>
        </p:spPr>
        <p:txBody>
          <a:bodyPr/>
          <a:lstStyle/>
          <a:p>
            <a:r>
              <a:rPr lang="en-US" sz="2000" dirty="0"/>
              <a:t>Multiarea OSPF is used to divide a large OSPF network. Too many routers in one area increase the load on the CPU and create a large link state data base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In </a:t>
            </a:r>
            <a:r>
              <a:rPr lang="en-US" sz="2000" dirty="0"/>
              <a:t>this chapter, directions will be provided to effectively partition a large single area into multiple areas. Area 0 used in single area OSPF will be known as the backbone area.</a:t>
            </a:r>
          </a:p>
          <a:p>
            <a:r>
              <a:rPr lang="en-US" sz="2000" dirty="0"/>
              <a:t>Discussion will be provided on the LSAs exchanged between areas. </a:t>
            </a:r>
            <a:endParaRPr lang="en-US" sz="2000" dirty="0" smtClean="0"/>
          </a:p>
          <a:p>
            <a:r>
              <a:rPr lang="en-US" sz="2000" dirty="0" smtClean="0"/>
              <a:t>In </a:t>
            </a:r>
            <a:r>
              <a:rPr lang="en-US" sz="2000" dirty="0"/>
              <a:t>addition, activities for configuring OSPFv2 and OSPFv3 will be provided. </a:t>
            </a:r>
            <a:endParaRPr lang="en-US" sz="2000" dirty="0" smtClean="0"/>
          </a:p>
          <a:p>
            <a:r>
              <a:rPr lang="en-US" sz="2000" dirty="0" smtClean="0"/>
              <a:t>The </a:t>
            </a:r>
            <a:r>
              <a:rPr lang="en-US" sz="2000" dirty="0"/>
              <a:t>chapter will conclude with the show commands used to verify OSPF configurations.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494168" y="433614"/>
            <a:ext cx="8145462" cy="664029"/>
          </a:xfrm>
        </p:spPr>
        <p:txBody>
          <a:bodyPr/>
          <a:lstStyle/>
          <a:p>
            <a:pPr eaLnBrk="1" hangingPunct="1"/>
            <a:r>
              <a:rPr lang="en-US" dirty="0" smtClean="0"/>
              <a:t>Chapter </a:t>
            </a:r>
            <a:r>
              <a:rPr lang="en-US" dirty="0"/>
              <a:t>6</a:t>
            </a:r>
            <a:r>
              <a:rPr lang="en-US" dirty="0" smtClean="0"/>
              <a:t>: Activities</a:t>
            </a:r>
          </a:p>
        </p:txBody>
      </p:sp>
      <p:sp>
        <p:nvSpPr>
          <p:cNvPr id="6147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555662" y="1251097"/>
            <a:ext cx="8327079" cy="5029200"/>
          </a:xfrm>
        </p:spPr>
        <p:txBody>
          <a:bodyPr/>
          <a:lstStyle/>
          <a:p>
            <a:pPr marL="0" indent="0" eaLnBrk="1" hangingPunct="1">
              <a:spcBef>
                <a:spcPct val="30000"/>
              </a:spcBef>
              <a:buNone/>
            </a:pPr>
            <a:r>
              <a:rPr lang="en-US" sz="2000" dirty="0" smtClean="0"/>
              <a:t>What activities are associated with this chapter?</a:t>
            </a:r>
            <a:endParaRPr lang="en-US" sz="2000" b="1" dirty="0" smtClean="0"/>
          </a:p>
          <a:p>
            <a:pPr eaLnBrk="1" hangingPunct="1">
              <a:spcBef>
                <a:spcPct val="30000"/>
              </a:spcBef>
            </a:pPr>
            <a:r>
              <a:rPr lang="en-US" sz="2000" dirty="0"/>
              <a:t>6</a:t>
            </a:r>
            <a:r>
              <a:rPr lang="en-US" sz="2000" dirty="0" smtClean="0"/>
              <a:t>.0.1.2  Class Activity – Leaving on a Jet Plane</a:t>
            </a:r>
          </a:p>
          <a:p>
            <a:pPr eaLnBrk="1" hangingPunct="1">
              <a:spcBef>
                <a:spcPct val="30000"/>
              </a:spcBef>
            </a:pPr>
            <a:r>
              <a:rPr lang="en-US" sz="2000" dirty="0" smtClean="0"/>
              <a:t>6.1.1.5  Activity – Identify Multiarea </a:t>
            </a:r>
            <a:r>
              <a:rPr lang="en-US" sz="2000" dirty="0"/>
              <a:t>OSPF Terminology </a:t>
            </a:r>
            <a:endParaRPr lang="en-US" sz="2000" dirty="0" smtClean="0"/>
          </a:p>
          <a:p>
            <a:pPr eaLnBrk="1" hangingPunct="1">
              <a:spcBef>
                <a:spcPct val="30000"/>
              </a:spcBef>
            </a:pPr>
            <a:r>
              <a:rPr lang="en-US" sz="2000" dirty="0"/>
              <a:t>6</a:t>
            </a:r>
            <a:r>
              <a:rPr lang="en-US" sz="2000" dirty="0" smtClean="0"/>
              <a:t>.1.2.7  Activity – Identify the OSPF LSA Type</a:t>
            </a:r>
          </a:p>
          <a:p>
            <a:pPr eaLnBrk="1" hangingPunct="1">
              <a:spcBef>
                <a:spcPct val="30000"/>
              </a:spcBef>
            </a:pPr>
            <a:r>
              <a:rPr lang="en-US" sz="2000" dirty="0"/>
              <a:t>6</a:t>
            </a:r>
            <a:r>
              <a:rPr lang="en-US" sz="2000" dirty="0" smtClean="0"/>
              <a:t>.1.3.3  Activity – Ordering the Steps for OSPF Best Path Calculations</a:t>
            </a:r>
          </a:p>
          <a:p>
            <a:pPr eaLnBrk="1" hangingPunct="1">
              <a:spcBef>
                <a:spcPct val="30000"/>
              </a:spcBef>
            </a:pPr>
            <a:r>
              <a:rPr lang="en-US" sz="2000" dirty="0" smtClean="0"/>
              <a:t>6.2.1.2  Syntax Checker – Configuring </a:t>
            </a:r>
            <a:r>
              <a:rPr lang="en-US" sz="2000" dirty="0" err="1" smtClean="0"/>
              <a:t>Multiarea</a:t>
            </a:r>
            <a:r>
              <a:rPr lang="en-US" sz="2000" dirty="0" smtClean="0"/>
              <a:t> OSPF</a:t>
            </a:r>
          </a:p>
          <a:p>
            <a:pPr eaLnBrk="1" hangingPunct="1">
              <a:spcBef>
                <a:spcPct val="30000"/>
              </a:spcBef>
            </a:pPr>
            <a:r>
              <a:rPr lang="en-US" sz="2000" dirty="0" smtClean="0"/>
              <a:t>6.2.1.3  Syntax Checker – Configuring </a:t>
            </a:r>
            <a:r>
              <a:rPr lang="en-US" sz="2000" dirty="0" err="1" smtClean="0"/>
              <a:t>Multiarea</a:t>
            </a:r>
            <a:r>
              <a:rPr lang="en-US" sz="2000" dirty="0" smtClean="0"/>
              <a:t> OSPFv3</a:t>
            </a:r>
          </a:p>
          <a:p>
            <a:pPr eaLnBrk="1" hangingPunct="1">
              <a:spcBef>
                <a:spcPct val="30000"/>
              </a:spcBef>
            </a:pPr>
            <a:r>
              <a:rPr lang="en-US" sz="2000" dirty="0" smtClean="0"/>
              <a:t>6.2.2.5  Syntax Checker – Configuring </a:t>
            </a:r>
            <a:r>
              <a:rPr lang="en-US" sz="2000" dirty="0" err="1" smtClean="0"/>
              <a:t>Interarea</a:t>
            </a:r>
            <a:r>
              <a:rPr lang="en-US" sz="2000" dirty="0" smtClean="0"/>
              <a:t> Route Summarization</a:t>
            </a:r>
          </a:p>
          <a:p>
            <a:pPr eaLnBrk="1" hangingPunct="1">
              <a:spcBef>
                <a:spcPct val="30000"/>
              </a:spcBef>
            </a:pPr>
            <a:r>
              <a:rPr lang="en-US" sz="2000" dirty="0" smtClean="0"/>
              <a:t>6.2.3.2  Syntax Checker – Verify </a:t>
            </a:r>
            <a:r>
              <a:rPr lang="en-US" sz="2000" dirty="0" err="1" smtClean="0"/>
              <a:t>Multiarea</a:t>
            </a:r>
            <a:r>
              <a:rPr lang="en-US" sz="2000" dirty="0" smtClean="0"/>
              <a:t> OSPF Status</a:t>
            </a:r>
          </a:p>
          <a:p>
            <a:pPr eaLnBrk="1" hangingPunct="1">
              <a:spcBef>
                <a:spcPct val="30000"/>
              </a:spcBef>
            </a:pPr>
            <a:r>
              <a:rPr lang="en-US" sz="2000" dirty="0" smtClean="0"/>
              <a:t>6.2.3.3  Syntax Checker – Verify </a:t>
            </a:r>
            <a:r>
              <a:rPr lang="en-US" sz="2000" dirty="0" err="1" smtClean="0"/>
              <a:t>Multiarea</a:t>
            </a:r>
            <a:r>
              <a:rPr lang="en-US" sz="2000" dirty="0" smtClean="0"/>
              <a:t> OSPF Routes</a:t>
            </a:r>
          </a:p>
          <a:p>
            <a:pPr eaLnBrk="1" hangingPunct="1">
              <a:spcBef>
                <a:spcPct val="30000"/>
              </a:spcBef>
            </a:pPr>
            <a:r>
              <a:rPr lang="en-US" sz="2000" dirty="0" smtClean="0"/>
              <a:t>6.2.3.4  Syntax Checker – Verifying the OSPF LSDB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494168" y="433614"/>
            <a:ext cx="8145462" cy="664029"/>
          </a:xfrm>
        </p:spPr>
        <p:txBody>
          <a:bodyPr/>
          <a:lstStyle/>
          <a:p>
            <a:pPr eaLnBrk="1" hangingPunct="1"/>
            <a:r>
              <a:rPr lang="en-US" dirty="0" smtClean="0"/>
              <a:t>Chapter </a:t>
            </a:r>
            <a:r>
              <a:rPr lang="en-US" dirty="0"/>
              <a:t>6</a:t>
            </a:r>
            <a:r>
              <a:rPr lang="en-US" dirty="0" smtClean="0"/>
              <a:t>: Activities (cont.)</a:t>
            </a:r>
          </a:p>
        </p:txBody>
      </p:sp>
      <p:sp>
        <p:nvSpPr>
          <p:cNvPr id="6147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526634" y="1251097"/>
            <a:ext cx="8327079" cy="5029200"/>
          </a:xfrm>
        </p:spPr>
        <p:txBody>
          <a:bodyPr/>
          <a:lstStyle/>
          <a:p>
            <a:pPr marL="0" indent="0" eaLnBrk="1" hangingPunct="1">
              <a:spcBef>
                <a:spcPct val="30000"/>
              </a:spcBef>
              <a:buNone/>
            </a:pPr>
            <a:r>
              <a:rPr lang="en-US" sz="2000" dirty="0" smtClean="0"/>
              <a:t>What activities are associated with this chapter?</a:t>
            </a:r>
            <a:endParaRPr lang="en-US" sz="2000" b="1" dirty="0" smtClean="0"/>
          </a:p>
          <a:p>
            <a:pPr eaLnBrk="1" hangingPunct="1">
              <a:spcBef>
                <a:spcPct val="30000"/>
              </a:spcBef>
            </a:pPr>
            <a:r>
              <a:rPr lang="en-US" sz="2000" dirty="0" smtClean="0"/>
              <a:t>6.2.3.6  Packet Tracer – Configuring Multiarea OSPFv2</a:t>
            </a:r>
          </a:p>
          <a:p>
            <a:pPr eaLnBrk="1" hangingPunct="1">
              <a:spcBef>
                <a:spcPct val="30000"/>
              </a:spcBef>
            </a:pPr>
            <a:r>
              <a:rPr lang="en-US" sz="2000" dirty="0"/>
              <a:t>6</a:t>
            </a:r>
            <a:r>
              <a:rPr lang="en-US" sz="2000" dirty="0" smtClean="0"/>
              <a:t>.2.3.7  </a:t>
            </a:r>
            <a:r>
              <a:rPr lang="en-US" sz="2000" dirty="0"/>
              <a:t>Packet Tracer – Configuring </a:t>
            </a:r>
            <a:r>
              <a:rPr lang="en-US" sz="2000" dirty="0" smtClean="0"/>
              <a:t>Multiarea OSPFv3</a:t>
            </a:r>
            <a:endParaRPr lang="en-US" sz="2000" dirty="0"/>
          </a:p>
          <a:p>
            <a:pPr eaLnBrk="1" hangingPunct="1">
              <a:spcBef>
                <a:spcPct val="30000"/>
              </a:spcBef>
            </a:pPr>
            <a:r>
              <a:rPr lang="en-US" sz="2000" dirty="0" smtClean="0"/>
              <a:t>6.2.3.8  Lab – </a:t>
            </a:r>
            <a:r>
              <a:rPr lang="en-US" sz="2000" dirty="0"/>
              <a:t>Configuring </a:t>
            </a:r>
            <a:r>
              <a:rPr lang="en-US" sz="2000" dirty="0" smtClean="0"/>
              <a:t>Multiarea OSPFv2</a:t>
            </a:r>
            <a:endParaRPr lang="en-US" sz="2000" dirty="0"/>
          </a:p>
          <a:p>
            <a:pPr eaLnBrk="1" hangingPunct="1">
              <a:spcBef>
                <a:spcPct val="30000"/>
              </a:spcBef>
            </a:pPr>
            <a:r>
              <a:rPr lang="en-US" sz="2000" dirty="0"/>
              <a:t>6</a:t>
            </a:r>
            <a:r>
              <a:rPr lang="en-US" sz="2000" dirty="0" smtClean="0"/>
              <a:t>.2.3.9  </a:t>
            </a:r>
            <a:r>
              <a:rPr lang="en-US" sz="2000" dirty="0"/>
              <a:t>Lab – Configuring </a:t>
            </a:r>
            <a:r>
              <a:rPr lang="en-US" sz="2000" dirty="0" smtClean="0"/>
              <a:t>Multiarea OSPFv3</a:t>
            </a:r>
            <a:endParaRPr lang="en-US" sz="2000" dirty="0"/>
          </a:p>
          <a:p>
            <a:pPr eaLnBrk="1" hangingPunct="1">
              <a:spcBef>
                <a:spcPct val="30000"/>
              </a:spcBef>
            </a:pPr>
            <a:r>
              <a:rPr lang="en-US" sz="2000" dirty="0"/>
              <a:t>6</a:t>
            </a:r>
            <a:r>
              <a:rPr lang="en-US" sz="2000" dirty="0" smtClean="0"/>
              <a:t>.2.3.10 Lab </a:t>
            </a:r>
            <a:r>
              <a:rPr lang="en-US" sz="2000" dirty="0"/>
              <a:t>– </a:t>
            </a:r>
            <a:r>
              <a:rPr lang="en-US" sz="2000" dirty="0" smtClean="0"/>
              <a:t>Troubleshooting </a:t>
            </a:r>
            <a:r>
              <a:rPr lang="en-US" sz="2000" dirty="0"/>
              <a:t>Multiarea </a:t>
            </a:r>
            <a:r>
              <a:rPr lang="en-US" sz="2000" dirty="0" smtClean="0"/>
              <a:t>OSPF</a:t>
            </a:r>
            <a:endParaRPr lang="en-US" sz="2000" dirty="0"/>
          </a:p>
          <a:p>
            <a:pPr eaLnBrk="1" hangingPunct="1">
              <a:spcBef>
                <a:spcPct val="30000"/>
              </a:spcBef>
            </a:pPr>
            <a:r>
              <a:rPr lang="en-US" sz="2000" dirty="0"/>
              <a:t>6</a:t>
            </a:r>
            <a:r>
              <a:rPr lang="en-US" sz="2000" dirty="0" smtClean="0"/>
              <a:t>.3.1.1  Class Activity </a:t>
            </a:r>
            <a:r>
              <a:rPr lang="en-US" sz="2000" dirty="0"/>
              <a:t>– </a:t>
            </a:r>
            <a:r>
              <a:rPr lang="en-US" sz="2000" dirty="0" smtClean="0"/>
              <a:t>Digital </a:t>
            </a:r>
            <a:r>
              <a:rPr lang="en-US" sz="2000" dirty="0" smtClean="0"/>
              <a:t>Trolleys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76799553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533718" y="438912"/>
            <a:ext cx="8145462" cy="838200"/>
          </a:xfrm>
        </p:spPr>
        <p:txBody>
          <a:bodyPr/>
          <a:lstStyle/>
          <a:p>
            <a:pPr eaLnBrk="1" hangingPunct="1"/>
            <a:r>
              <a:rPr lang="en-US" sz="3000" dirty="0" smtClean="0"/>
              <a:t>Chapter </a:t>
            </a:r>
            <a:r>
              <a:rPr lang="en-US" sz="3000" dirty="0"/>
              <a:t>6</a:t>
            </a:r>
            <a:r>
              <a:rPr lang="en-US" sz="3000" dirty="0" smtClean="0"/>
              <a:t>: </a:t>
            </a:r>
            <a:r>
              <a:rPr lang="en-US" sz="3000" dirty="0" smtClean="0"/>
              <a:t>Packet Tracer Activity Password</a:t>
            </a:r>
          </a:p>
        </p:txBody>
      </p:sp>
      <p:sp>
        <p:nvSpPr>
          <p:cNvPr id="6147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585216" y="1402080"/>
            <a:ext cx="8144256" cy="5096256"/>
          </a:xfrm>
        </p:spPr>
        <p:txBody>
          <a:bodyPr/>
          <a:lstStyle/>
          <a:p>
            <a:pPr marL="0" indent="0" eaLnBrk="1" hangingPunct="1">
              <a:spcBef>
                <a:spcPct val="30000"/>
              </a:spcBef>
              <a:buNone/>
            </a:pPr>
            <a:r>
              <a:rPr lang="en-US" sz="2000" dirty="0" smtClean="0"/>
              <a:t>The password for all Packet Tracer activities in this chapter:  </a:t>
            </a:r>
            <a:r>
              <a:rPr lang="pt-BR" sz="2000" b="1" dirty="0" smtClean="0"/>
              <a:t>PT_ccna5</a:t>
            </a:r>
            <a:endParaRPr lang="en-US" sz="2000" b="1" dirty="0" smtClean="0"/>
          </a:p>
          <a:p>
            <a:pPr marL="457200" lvl="1" indent="0" eaLnBrk="1" hangingPunct="1">
              <a:spcBef>
                <a:spcPct val="30000"/>
              </a:spcBef>
              <a:buNone/>
            </a:pPr>
            <a:endParaRPr lang="en-US" dirty="0"/>
          </a:p>
          <a:p>
            <a:pPr lvl="1" eaLnBrk="1" hangingPunct="1">
              <a:spcBef>
                <a:spcPct val="30000"/>
              </a:spcBef>
              <a:buFont typeface="Wingdings" pitchFamily="2" charset="2"/>
              <a:buChar char="§"/>
            </a:pPr>
            <a:endParaRPr lang="en-US" dirty="0"/>
          </a:p>
          <a:p>
            <a:pPr marL="457200" lvl="1" indent="0" eaLnBrk="1" hangingPunct="1">
              <a:spcBef>
                <a:spcPct val="30000"/>
              </a:spcBef>
              <a:buNone/>
            </a:pPr>
            <a:endParaRPr lang="en-US" sz="1800" b="1" dirty="0" smtClean="0"/>
          </a:p>
        </p:txBody>
      </p:sp>
    </p:spTree>
    <p:extLst>
      <p:ext uri="{BB962C8B-B14F-4D97-AF65-F5344CB8AC3E}">
        <p14:creationId xmlns:p14="http://schemas.microsoft.com/office/powerpoint/2010/main" val="60425507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452438" y="348343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Chapter </a:t>
            </a:r>
            <a:r>
              <a:rPr lang="en-US" dirty="0"/>
              <a:t>6</a:t>
            </a:r>
            <a:r>
              <a:rPr lang="en-US" dirty="0" smtClean="0"/>
              <a:t>: Assessment</a:t>
            </a:r>
          </a:p>
        </p:txBody>
      </p:sp>
      <p:sp>
        <p:nvSpPr>
          <p:cNvPr id="7171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500971" y="1521279"/>
            <a:ext cx="7940675" cy="3571875"/>
          </a:xfrm>
        </p:spPr>
        <p:txBody>
          <a:bodyPr/>
          <a:lstStyle/>
          <a:p>
            <a:pPr eaLnBrk="1" hangingPunct="1">
              <a:spcBef>
                <a:spcPct val="30000"/>
              </a:spcBef>
            </a:pPr>
            <a:r>
              <a:rPr lang="en-US" sz="2000" dirty="0" smtClean="0"/>
              <a:t>Students should complete Chapter 6 Assessment after completing Chapter 6.</a:t>
            </a:r>
          </a:p>
          <a:p>
            <a:pPr eaLnBrk="1" hangingPunct="1">
              <a:spcBef>
                <a:spcPct val="30000"/>
              </a:spcBef>
            </a:pPr>
            <a:r>
              <a:rPr lang="en-US" sz="2000" dirty="0" smtClean="0"/>
              <a:t>Worksheets, labs, and quizzes can be used to informally assess student progress.</a:t>
            </a:r>
          </a:p>
          <a:p>
            <a:pPr eaLnBrk="1" hangingPunct="1">
              <a:spcBef>
                <a:spcPct val="30000"/>
              </a:spcBef>
            </a:pPr>
            <a:endParaRPr lang="en-US" sz="1600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457882" y="335643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Chapter </a:t>
            </a:r>
            <a:r>
              <a:rPr lang="en-US" dirty="0"/>
              <a:t>6</a:t>
            </a:r>
            <a:r>
              <a:rPr lang="en-US" dirty="0" smtClean="0"/>
              <a:t>: New Terms</a:t>
            </a:r>
          </a:p>
        </p:txBody>
      </p:sp>
      <p:sp>
        <p:nvSpPr>
          <p:cNvPr id="8195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486138" y="1246414"/>
            <a:ext cx="8061190" cy="493713"/>
          </a:xfrm>
        </p:spPr>
        <p:txBody>
          <a:bodyPr/>
          <a:lstStyle/>
          <a:p>
            <a:pPr marL="0" indent="0" eaLnBrk="1" hangingPunct="1">
              <a:spcBef>
                <a:spcPct val="30000"/>
              </a:spcBef>
              <a:buNone/>
            </a:pPr>
            <a:r>
              <a:rPr lang="en-US" sz="2000" dirty="0" smtClean="0"/>
              <a:t>What terms and commands are introduced in this chapter?</a:t>
            </a:r>
          </a:p>
        </p:txBody>
      </p:sp>
      <p:graphicFrame>
        <p:nvGraphicFramePr>
          <p:cNvPr id="5" name="Group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0821990"/>
              </p:ext>
            </p:extLst>
          </p:nvPr>
        </p:nvGraphicFramePr>
        <p:xfrm>
          <a:off x="608466" y="1747846"/>
          <a:ext cx="7908698" cy="4214476"/>
        </p:xfrm>
        <a:graphic>
          <a:graphicData uri="http://schemas.openxmlformats.org/drawingml/2006/table">
            <a:tbl>
              <a:tblPr/>
              <a:tblGrid>
                <a:gridCol w="994352"/>
                <a:gridCol w="6914346"/>
              </a:tblGrid>
              <a:tr h="28415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6.1.1.1</a:t>
                      </a:r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Link-state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Database (LSDB)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</a:tr>
              <a:tr h="46445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6.1.1.3</a:t>
                      </a:r>
                    </a:p>
                    <a:p>
                      <a:pPr algn="l" fontAlgn="b"/>
                      <a:endParaRPr lang="en-US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Multiarea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OSPF</a:t>
                      </a:r>
                    </a:p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Backbone Area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</a:tr>
              <a:tr h="7936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6.1.1.4</a:t>
                      </a:r>
                    </a:p>
                    <a:p>
                      <a:pPr algn="l" fontAlgn="b"/>
                      <a:endParaRPr lang="en-US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  <a:p>
                      <a:pPr algn="l" fontAlgn="b"/>
                      <a:endParaRPr lang="en-US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Internal Router</a:t>
                      </a:r>
                    </a:p>
                    <a:p>
                      <a:pPr algn="l" fontAlgn="b"/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Area Border Router (ABR)</a:t>
                      </a:r>
                    </a:p>
                    <a:p>
                      <a:pPr algn="l" fontAlgn="b"/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Autonomous System Boundary Router (ASBR)</a:t>
                      </a:r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</a:tr>
              <a:tr h="27577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6.1.2.1</a:t>
                      </a:r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LSAs </a:t>
                      </a:r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</a:tr>
              <a:tr h="27577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6.1.2.2</a:t>
                      </a:r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Type 1 LSAs</a:t>
                      </a:r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</a:tr>
              <a:tr h="27577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6.1.2.3</a:t>
                      </a:r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Type 2 LSAs</a:t>
                      </a:r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</a:tr>
              <a:tr h="27577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6.1.2.4</a:t>
                      </a:r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Type 3 LSAs</a:t>
                      </a:r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</a:tr>
              <a:tr h="27577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6.1.2.5</a:t>
                      </a:r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Type 4 LSAs</a:t>
                      </a:r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</a:tr>
              <a:tr h="27577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6.1.2.6</a:t>
                      </a:r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Type 5 LSAs</a:t>
                      </a:r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</a:tr>
              <a:tr h="27577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6.1.3.1</a:t>
                      </a:r>
                    </a:p>
                  </a:txBody>
                  <a:tcPr marL="9526" marR="9526" marT="952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</a:t>
                      </a:r>
                    </a:p>
                    <a:p>
                      <a:pPr algn="l" fontAlgn="b"/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 IA</a:t>
                      </a:r>
                    </a:p>
                    <a:p>
                      <a:pPr algn="l" fontAlgn="b"/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 E1</a:t>
                      </a:r>
                    </a:p>
                    <a:p>
                      <a:pPr algn="l" fontAlgn="b"/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 E2</a:t>
                      </a:r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463577" y="492176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Chapter </a:t>
            </a:r>
            <a:r>
              <a:rPr lang="en-US" dirty="0"/>
              <a:t>6</a:t>
            </a:r>
            <a:r>
              <a:rPr lang="en-US" dirty="0" smtClean="0"/>
              <a:t>: New Terms and Commands (cont.)</a:t>
            </a:r>
          </a:p>
        </p:txBody>
      </p:sp>
      <p:sp>
        <p:nvSpPr>
          <p:cNvPr id="8195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578734" y="1507301"/>
            <a:ext cx="8003317" cy="493713"/>
          </a:xfrm>
        </p:spPr>
        <p:txBody>
          <a:bodyPr/>
          <a:lstStyle/>
          <a:p>
            <a:pPr marL="0" indent="0" eaLnBrk="1" hangingPunct="1">
              <a:spcBef>
                <a:spcPct val="30000"/>
              </a:spcBef>
              <a:buNone/>
            </a:pPr>
            <a:r>
              <a:rPr lang="en-US" sz="2000" dirty="0" smtClean="0"/>
              <a:t>What terms and commands are introduced in this chapter?</a:t>
            </a:r>
          </a:p>
        </p:txBody>
      </p:sp>
      <p:graphicFrame>
        <p:nvGraphicFramePr>
          <p:cNvPr id="5" name="Group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7990618"/>
              </p:ext>
            </p:extLst>
          </p:nvPr>
        </p:nvGraphicFramePr>
        <p:xfrm>
          <a:off x="716415" y="2017061"/>
          <a:ext cx="7908698" cy="1180405"/>
        </p:xfrm>
        <a:graphic>
          <a:graphicData uri="http://schemas.openxmlformats.org/drawingml/2006/table">
            <a:tbl>
              <a:tblPr/>
              <a:tblGrid>
                <a:gridCol w="834959"/>
                <a:gridCol w="7073739"/>
              </a:tblGrid>
              <a:tr h="84225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6.2.2.2</a:t>
                      </a:r>
                    </a:p>
                    <a:p>
                      <a:pPr algn="l" fontAlgn="b"/>
                      <a:endParaRPr lang="en-US" sz="1600" b="1" i="0" u="none" strike="noStrike" dirty="0" smtClean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  <a:p>
                      <a:pPr algn="l" fontAlgn="b"/>
                      <a:endParaRPr lang="en-US" sz="1600" b="1" i="0" u="none" strike="noStrike" dirty="0" smtClean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Interarea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Route Summarization</a:t>
                      </a:r>
                    </a:p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External Route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Summarization</a:t>
                      </a:r>
                    </a:p>
                    <a:p>
                      <a:pPr algn="l" fontAlgn="b"/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summary-address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US" sz="1600" b="0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address mask</a:t>
                      </a:r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</a:tr>
              <a:tr h="338152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6.2.2.5</a:t>
                      </a:r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area </a:t>
                      </a:r>
                      <a:r>
                        <a:rPr lang="en-US" sz="16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area-id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range </a:t>
                      </a:r>
                      <a:r>
                        <a:rPr lang="en-US" sz="1600" b="1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address mask</a:t>
                      </a:r>
                      <a:endParaRPr lang="en-US" sz="1600" b="1" i="1" u="none" strike="noStrike" dirty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008527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tAcad-4F_PPT-WHT_060408">
  <a:themeElements>
    <a:clrScheme name="Oct_2006_Cisco White Template 1">
      <a:dk1>
        <a:srgbClr val="000000"/>
      </a:dk1>
      <a:lt1>
        <a:srgbClr val="FFFFFF"/>
      </a:lt1>
      <a:dk2>
        <a:srgbClr val="0183B7"/>
      </a:dk2>
      <a:lt2>
        <a:srgbClr val="000000"/>
      </a:lt2>
      <a:accent1>
        <a:srgbClr val="0183B7"/>
      </a:accent1>
      <a:accent2>
        <a:srgbClr val="B21A1A"/>
      </a:accent2>
      <a:accent3>
        <a:srgbClr val="FFFFFF"/>
      </a:accent3>
      <a:accent4>
        <a:srgbClr val="000000"/>
      </a:accent4>
      <a:accent5>
        <a:srgbClr val="AAC1D8"/>
      </a:accent5>
      <a:accent6>
        <a:srgbClr val="A11616"/>
      </a:accent6>
      <a:hlink>
        <a:srgbClr val="83A2CF"/>
      </a:hlink>
      <a:folHlink>
        <a:srgbClr val="EFB525"/>
      </a:folHlink>
    </a:clrScheme>
    <a:fontScheme name="Oct_2006_Cisco White 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ct_2006_Cisco White Template 1">
        <a:dk1>
          <a:srgbClr val="000000"/>
        </a:dk1>
        <a:lt1>
          <a:srgbClr val="FFFFFF"/>
        </a:lt1>
        <a:dk2>
          <a:srgbClr val="0183B7"/>
        </a:dk2>
        <a:lt2>
          <a:srgbClr val="000000"/>
        </a:lt2>
        <a:accent1>
          <a:srgbClr val="0183B7"/>
        </a:accent1>
        <a:accent2>
          <a:srgbClr val="B21A1A"/>
        </a:accent2>
        <a:accent3>
          <a:srgbClr val="FFFFFF"/>
        </a:accent3>
        <a:accent4>
          <a:srgbClr val="000000"/>
        </a:accent4>
        <a:accent5>
          <a:srgbClr val="AAC1D8"/>
        </a:accent5>
        <a:accent6>
          <a:srgbClr val="A11616"/>
        </a:accent6>
        <a:hlink>
          <a:srgbClr val="83A2CF"/>
        </a:hlink>
        <a:folHlink>
          <a:srgbClr val="EFB52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NetAcad-4F_PPT-WHT_060408</Template>
  <TotalTime>21821</TotalTime>
  <Pages>28</Pages>
  <Words>790</Words>
  <Application>Microsoft Office PowerPoint</Application>
  <PresentationFormat>On-screen Show (4:3)</PresentationFormat>
  <Paragraphs>126</Paragraphs>
  <Slides>14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NetAcad-4F_PPT-WHT_060408</vt:lpstr>
      <vt:lpstr>PowerPoint Presentation</vt:lpstr>
      <vt:lpstr>Chapter 6: Objectives</vt:lpstr>
      <vt:lpstr>Chapter 6: Overview</vt:lpstr>
      <vt:lpstr>Chapter 6: Activities</vt:lpstr>
      <vt:lpstr>Chapter 6: Activities (cont.)</vt:lpstr>
      <vt:lpstr>Chapter 6: Packet Tracer Activity Password</vt:lpstr>
      <vt:lpstr>Chapter 6: Assessment</vt:lpstr>
      <vt:lpstr>Chapter 6: New Terms</vt:lpstr>
      <vt:lpstr>Chapter 6: New Terms and Commands (cont.)</vt:lpstr>
      <vt:lpstr>PowerPoint Presentation</vt:lpstr>
      <vt:lpstr>Chapter 6: Additional Help</vt:lpstr>
      <vt:lpstr>Chapter 6: Topics Not in ICND2 200-101</vt:lpstr>
      <vt:lpstr>PowerPoint Presentation</vt:lpstr>
      <vt:lpstr>PowerPoint Presentation</vt:lpstr>
    </vt:vector>
  </TitlesOfParts>
  <Company>Cisco Systems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Size 30PT</dc:title>
  <dc:subject>ITE 5.0 Planning Guide.pptx</dc:subject>
  <dc:creator>Cisco Networking Academy</dc:creator>
  <cp:lastModifiedBy>Rodrigo Floriano</cp:lastModifiedBy>
  <cp:revision>817</cp:revision>
  <cp:lastPrinted>1999-01-27T00:54:54Z</cp:lastPrinted>
  <dcterms:created xsi:type="dcterms:W3CDTF">2008-06-05T18:08:35Z</dcterms:created>
  <dcterms:modified xsi:type="dcterms:W3CDTF">2013-10-08T02:48:35Z</dcterms:modified>
</cp:coreProperties>
</file>