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23"/>
  </p:notesMasterIdLst>
  <p:handoutMasterIdLst>
    <p:handoutMasterId r:id="rId24"/>
  </p:handoutMasterIdLst>
  <p:sldIdLst>
    <p:sldId id="498" r:id="rId2"/>
    <p:sldId id="577" r:id="rId3"/>
    <p:sldId id="558" r:id="rId4"/>
    <p:sldId id="550" r:id="rId5"/>
    <p:sldId id="579" r:id="rId6"/>
    <p:sldId id="587" r:id="rId7"/>
    <p:sldId id="571" r:id="rId8"/>
    <p:sldId id="574" r:id="rId9"/>
    <p:sldId id="580" r:id="rId10"/>
    <p:sldId id="581" r:id="rId11"/>
    <p:sldId id="582" r:id="rId12"/>
    <p:sldId id="562" r:id="rId13"/>
    <p:sldId id="568" r:id="rId14"/>
    <p:sldId id="584" r:id="rId15"/>
    <p:sldId id="585" r:id="rId16"/>
    <p:sldId id="586" r:id="rId17"/>
    <p:sldId id="570" r:id="rId18"/>
    <p:sldId id="575" r:id="rId19"/>
    <p:sldId id="588" r:id="rId20"/>
    <p:sldId id="539" r:id="rId21"/>
    <p:sldId id="540" r:id="rId2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ttoria deloulay" initials="vd" lastIdx="11" clrIdx="0"/>
  <p:cmAuthor id="1" name="carykell" initials="c" lastIdx="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D9F1"/>
    <a:srgbClr val="DBEEF3"/>
    <a:srgbClr val="45EB03"/>
    <a:srgbClr val="B2B2B2"/>
    <a:srgbClr val="C0C0C0"/>
    <a:srgbClr val="9F4603"/>
    <a:srgbClr val="EE6804"/>
    <a:srgbClr val="6161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05" autoAdjust="0"/>
    <p:restoredTop sz="89157" autoAdjust="0"/>
  </p:normalViewPr>
  <p:slideViewPr>
    <p:cSldViewPr snapToGrid="0">
      <p:cViewPr>
        <p:scale>
          <a:sx n="78" d="100"/>
          <a:sy n="78" d="100"/>
        </p:scale>
        <p:origin x="-1818" y="-198"/>
      </p:cViewPr>
      <p:guideLst>
        <p:guide orient="horz" pos="134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209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  <p:sp>
        <p:nvSpPr>
          <p:cNvPr id="3072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/>
              <a:t>© 2006,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/>
              <a:t>Presentation_ID.scr</a:t>
            </a:r>
          </a:p>
        </p:txBody>
      </p:sp>
      <p:sp>
        <p:nvSpPr>
          <p:cNvPr id="3072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 eaLnBrk="0" hangingPunct="0"/>
            <a:fld id="{24FCEDC2-CB88-4332-AD14-E4FCA3C3455B}" type="slidenum">
              <a:rPr lang="en-US" sz="800" b="0"/>
              <a:pPr algn="r" defTabSz="903288" eaLnBrk="0" hangingPunct="0"/>
              <a:t>‹#›</a:t>
            </a:fld>
            <a:endParaRPr lang="en-US" sz="800" b="0"/>
          </a:p>
        </p:txBody>
      </p:sp>
    </p:spTree>
    <p:extLst>
      <p:ext uri="{BB962C8B-B14F-4D97-AF65-F5344CB8AC3E}">
        <p14:creationId xmlns:p14="http://schemas.microsoft.com/office/powerpoint/2010/main" val="13895059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  <p:sp>
        <p:nvSpPr>
          <p:cNvPr id="1638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/>
              <a:t>© 2006,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/>
              <a:t>Presentation_ID.scr</a:t>
            </a:r>
          </a:p>
        </p:txBody>
      </p:sp>
      <p:sp>
        <p:nvSpPr>
          <p:cNvPr id="1638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 eaLnBrk="0" hangingPunct="0">
              <a:lnSpc>
                <a:spcPct val="100000"/>
              </a:lnSpc>
              <a:defRPr sz="8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85D1CDC-D87C-4665-A55A-A21D26B56B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39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4622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97EDCD-494B-463B-94F5-50E6B57D71C3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FA62FE-70C7-4700-B664-0FF949842D7E}" type="slidenum">
              <a:rPr lang="en-US" sz="800" b="0"/>
              <a:pPr algn="r"/>
              <a:t>10</a:t>
            </a:fld>
            <a:endParaRPr lang="en-US" sz="800" b="0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FA62FE-70C7-4700-B664-0FF949842D7E}" type="slidenum">
              <a:rPr lang="en-US" sz="800" b="0"/>
              <a:pPr algn="r"/>
              <a:t>11</a:t>
            </a:fld>
            <a:endParaRPr lang="en-US" sz="800" b="0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12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94095214-0CF9-44BB-98A1-063DD577EC5B}" type="slidenum">
              <a:rPr lang="en-US" sz="800" b="0"/>
              <a:pPr algn="r"/>
              <a:t>13</a:t>
            </a:fld>
            <a:endParaRPr lang="en-US" sz="800" b="0" dirty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94095214-0CF9-44BB-98A1-063DD577EC5B}" type="slidenum">
              <a:rPr lang="en-US" sz="800" b="0"/>
              <a:pPr algn="r"/>
              <a:t>14</a:t>
            </a:fld>
            <a:endParaRPr lang="en-US" sz="800" b="0" dirty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94095214-0CF9-44BB-98A1-063DD577EC5B}" type="slidenum">
              <a:rPr lang="en-US" sz="800" b="0"/>
              <a:pPr algn="r"/>
              <a:t>15</a:t>
            </a:fld>
            <a:endParaRPr lang="en-US" sz="800" b="0" dirty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94095214-0CF9-44BB-98A1-063DD577EC5B}" type="slidenum">
              <a:rPr lang="en-US" sz="800" b="0"/>
              <a:pPr algn="r"/>
              <a:t>16</a:t>
            </a:fld>
            <a:endParaRPr lang="en-US" sz="800" b="0" dirty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17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18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19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CB16DC-A265-4634-B8FE-A98AE8199390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3B40C-7774-46A0-8FD7-D0857136B166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311D0035-3BE0-490C-B824-0AD9C41C2BAC}" type="slidenum">
              <a:rPr lang="en-US" sz="800" b="0"/>
              <a:pPr algn="r"/>
              <a:t>3</a:t>
            </a:fld>
            <a:endParaRPr lang="en-US" sz="800" b="0" dirty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5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6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7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FA62FE-70C7-4700-B664-0FF949842D7E}" type="slidenum">
              <a:rPr lang="en-US" sz="800" b="0"/>
              <a:pPr algn="r"/>
              <a:t>8</a:t>
            </a:fld>
            <a:endParaRPr lang="en-US" sz="800" b="0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FA62FE-70C7-4700-B664-0FF949842D7E}" type="slidenum">
              <a:rPr lang="en-US" sz="800" b="0"/>
              <a:pPr algn="r"/>
              <a:t>9</a:t>
            </a:fld>
            <a:endParaRPr lang="en-US" sz="800" b="0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/>
            <a:r>
              <a:rPr lang="en-US" sz="700" b="0" dirty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r>
              <a:rPr lang="en-US" sz="700" b="0" dirty="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defTabSz="814388" eaLnBrk="0" hangingPunct="0"/>
            <a:r>
              <a:rPr lang="en-US" sz="700" b="0" dirty="0" err="1">
                <a:solidFill>
                  <a:srgbClr val="D3D3D3"/>
                </a:solidFill>
              </a:rPr>
              <a:t>Presentation_ID</a:t>
            </a:r>
            <a:endParaRPr lang="en-US" sz="700" b="0" dirty="0">
              <a:solidFill>
                <a:srgbClr val="D3D3D3"/>
              </a:solidFill>
            </a:endParaRP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fld id="{59D7CE3C-6EC8-4B99-BC5F-470A37E5C4AF}" type="slidenum">
              <a:rPr lang="en-US" sz="1000" b="0">
                <a:solidFill>
                  <a:srgbClr val="D3D3D3"/>
                </a:solidFill>
              </a:rPr>
              <a:pPr algn="r" defTabSz="814388" eaLnBrk="0" hangingPunct="0"/>
              <a:t>‹#›</a:t>
            </a:fld>
            <a:endParaRPr lang="en-US" sz="1000" b="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530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67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20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15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790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62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313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4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697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6191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5910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defTabSz="814388" eaLnBrk="0" hangingPunct="0"/>
            <a:r>
              <a:rPr lang="en-US" sz="700" b="0" dirty="0" err="1">
                <a:solidFill>
                  <a:srgbClr val="D3D3D3"/>
                </a:solidFill>
              </a:rPr>
              <a:t>Presentation_ID</a:t>
            </a:r>
            <a:endParaRPr lang="en-US" sz="700" b="0" dirty="0">
              <a:solidFill>
                <a:srgbClr val="D3D3D3"/>
              </a:solidFill>
            </a:endParaRPr>
          </a:p>
        </p:txBody>
      </p:sp>
      <p:sp>
        <p:nvSpPr>
          <p:cNvPr id="1028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fld id="{6213D815-58AD-43B4-8B8E-3405D1C19D0A}" type="slidenum">
              <a:rPr lang="en-US" sz="1000" b="0">
                <a:solidFill>
                  <a:srgbClr val="D3D3D3"/>
                </a:solidFill>
              </a:rPr>
              <a:pPr algn="r" defTabSz="814388" eaLnBrk="0" hangingPunct="0"/>
              <a:t>‹#›</a:t>
            </a:fld>
            <a:endParaRPr lang="en-US" sz="1000" b="0">
              <a:solidFill>
                <a:srgbClr val="D3D3D3"/>
              </a:solidFill>
            </a:endParaRPr>
          </a:p>
        </p:txBody>
      </p:sp>
      <p:sp>
        <p:nvSpPr>
          <p:cNvPr id="1029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2014538"/>
            <a:ext cx="794067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/>
            <a:r>
              <a:rPr lang="en-US" sz="700" b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1031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r>
              <a:rPr lang="en-US" sz="700" b="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1032" name="Picture 8" descr="Rev08_Cisco_BrandBar10_060408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93" r:id="rId1"/>
    <p:sldLayoutId id="2147484583" r:id="rId2"/>
    <p:sldLayoutId id="2147484584" r:id="rId3"/>
    <p:sldLayoutId id="2147484585" r:id="rId4"/>
    <p:sldLayoutId id="2147484586" r:id="rId5"/>
    <p:sldLayoutId id="2147484587" r:id="rId6"/>
    <p:sldLayoutId id="2147484588" r:id="rId7"/>
    <p:sldLayoutId id="2147484589" r:id="rId8"/>
    <p:sldLayoutId id="2147484590" r:id="rId9"/>
    <p:sldLayoutId id="2147484591" r:id="rId10"/>
    <p:sldLayoutId id="2147484592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–"/>
        <a:defRPr sz="2000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•"/>
        <a:defRPr sz="2000">
          <a:solidFill>
            <a:schemeClr val="tx1"/>
          </a:solidFill>
          <a:latin typeface="+mn-lt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–"/>
        <a:defRPr sz="2000">
          <a:solidFill>
            <a:schemeClr val="tx1"/>
          </a:solidFill>
          <a:latin typeface="+mn-lt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»"/>
        <a:defRPr sz="2000">
          <a:solidFill>
            <a:schemeClr val="tx1"/>
          </a:solidFill>
          <a:latin typeface="+mn-lt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community.netacad.net/web/ccna/files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sco.com/web/learning/exams/list/icnd2b.html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 txBox="1">
            <a:spLocks noChangeArrowheads="1"/>
          </p:cNvSpPr>
          <p:nvPr/>
        </p:nvSpPr>
        <p:spPr bwMode="white">
          <a:xfrm>
            <a:off x="311150" y="2254250"/>
            <a:ext cx="4189413" cy="1479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defTabSz="814388">
              <a:lnSpc>
                <a:spcPct val="90000"/>
              </a:lnSpc>
              <a:defRPr/>
            </a:pPr>
            <a:r>
              <a:rPr lang="en-US" b="0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CCNA 5.0</a:t>
            </a:r>
            <a: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/>
            </a:r>
            <a:b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</a:br>
            <a: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/>
            </a:r>
            <a:b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</a:br>
            <a:r>
              <a:rPr lang="en-US" b="0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Planning Guide</a:t>
            </a:r>
          </a:p>
          <a:p>
            <a:pPr defTabSz="814388">
              <a:lnSpc>
                <a:spcPct val="90000"/>
              </a:lnSpc>
              <a:defRPr/>
            </a:pPr>
            <a: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/>
            </a:r>
            <a:b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</a:br>
            <a:r>
              <a:rPr lang="en-US" b="0" dirty="0" smtClean="0">
                <a:solidFill>
                  <a:schemeClr val="bg1"/>
                </a:solidFill>
                <a:latin typeface="+mn-lt"/>
              </a:rPr>
              <a:t>Chapter 7: Enhanced Interior Gateway Protocol (EIGRP)</a:t>
            </a:r>
            <a:endParaRPr lang="en-US" b="0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Chapter 7: New Terms and Commands (cont.) </a:t>
            </a:r>
          </a:p>
        </p:txBody>
      </p:sp>
      <p:sp>
        <p:nvSpPr>
          <p:cNvPr id="921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524000"/>
            <a:ext cx="7940675" cy="493713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terms and commands are introduced in this chapter?</a:t>
            </a:r>
          </a:p>
        </p:txBody>
      </p:sp>
      <p:graphicFrame>
        <p:nvGraphicFramePr>
          <p:cNvPr id="6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094538"/>
              </p:ext>
            </p:extLst>
          </p:nvPr>
        </p:nvGraphicFramePr>
        <p:xfrm>
          <a:off x="712788" y="1889760"/>
          <a:ext cx="7718425" cy="3619484"/>
        </p:xfrm>
        <a:graphic>
          <a:graphicData uri="http://schemas.openxmlformats.org/drawingml/2006/table">
            <a:tbl>
              <a:tblPr/>
              <a:tblGrid>
                <a:gridCol w="1356338"/>
                <a:gridCol w="6362087"/>
              </a:tblGrid>
              <a:tr h="292608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7.3.1.2</a:t>
                      </a:r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EIGRP Topology Table</a:t>
                      </a:r>
                      <a:endParaRPr lang="en-US" sz="1400" b="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43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7.3.1.3</a:t>
                      </a:r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Converged </a:t>
                      </a:r>
                      <a:endParaRPr lang="en-US" sz="14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7.3.2.1</a:t>
                      </a:r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EIGRP Composite Metric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97936"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metric weights</a:t>
                      </a: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 </a:t>
                      </a:r>
                      <a:r>
                        <a:rPr lang="en-US" sz="1400" b="0" i="1" kern="1200" dirty="0" err="1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tos</a:t>
                      </a: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 </a:t>
                      </a:r>
                      <a:r>
                        <a:rPr lang="en-US" sz="1400" b="0" i="1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k1 k2 k3 k4 k5 </a:t>
                      </a: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  <a:endParaRPr lang="en-US" sz="1400" i="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5603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7.3.2.2</a:t>
                      </a:r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Bandwidth</a:t>
                      </a:r>
                      <a:r>
                        <a:rPr lang="en-US" sz="14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(BW)</a:t>
                      </a:r>
                      <a:endParaRPr lang="en-US" sz="14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Delay (</a:t>
                      </a:r>
                      <a:r>
                        <a:rPr lang="en-US" sz="14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DLW</a:t>
                      </a: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83937"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Transmit and Receive Load (Txload, Rxload)</a:t>
                      </a:r>
                      <a:endParaRPr lang="en-US" sz="14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83937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7.3.2.3</a:t>
                      </a:r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bandwidth</a:t>
                      </a: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 </a:t>
                      </a:r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kilobits </a:t>
                      </a:r>
                      <a:r>
                        <a:rPr lang="en-US" sz="1400" b="0" i="1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bandwidth-value </a:t>
                      </a: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  <a:endParaRPr lang="en-US" sz="14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97758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7.3.3.1</a:t>
                      </a:r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Successor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83937"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Feasible Distance (FD)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8393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Feasible  Successor (FS)</a:t>
                      </a:r>
                      <a:endParaRPr lang="en-US" sz="14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8393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Reported Distance (RD) or Advertised Distance (AD)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8393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Feasible Condition or Feasibility Condition (FC)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Chapter 7: New Terms and Commands (cont.) </a:t>
            </a:r>
          </a:p>
        </p:txBody>
      </p:sp>
      <p:sp>
        <p:nvSpPr>
          <p:cNvPr id="921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524001"/>
            <a:ext cx="7940675" cy="365760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terms and commands are introduced in this chapter?</a:t>
            </a:r>
          </a:p>
        </p:txBody>
      </p:sp>
      <p:graphicFrame>
        <p:nvGraphicFramePr>
          <p:cNvPr id="6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829542"/>
              </p:ext>
            </p:extLst>
          </p:nvPr>
        </p:nvGraphicFramePr>
        <p:xfrm>
          <a:off x="743712" y="1926336"/>
          <a:ext cx="7711885" cy="3123615"/>
        </p:xfrm>
        <a:graphic>
          <a:graphicData uri="http://schemas.openxmlformats.org/drawingml/2006/table">
            <a:tbl>
              <a:tblPr/>
              <a:tblGrid>
                <a:gridCol w="1036450"/>
                <a:gridCol w="6675435"/>
              </a:tblGrid>
              <a:tr h="329184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7.3.3.2</a:t>
                      </a:r>
                      <a:endParaRPr lang="en-US" sz="16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DUAL Finite State Machine (FSM)</a:t>
                      </a:r>
                      <a:endParaRPr lang="en-US" sz="16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301826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7.3.3.5</a:t>
                      </a:r>
                      <a:endParaRPr lang="en-US" sz="16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show ip eigrp topology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 </a:t>
                      </a:r>
                      <a:endParaRPr lang="en-US" sz="16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7.3.4.1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debug eigrp </a:t>
                      </a:r>
                      <a:r>
                        <a:rPr lang="en-US" sz="1600" b="1" i="0" kern="1200" dirty="0" err="1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fsm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  <a:endParaRPr lang="en-US" sz="16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56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7.4.2.3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eigrp router-id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  <a:endParaRPr lang="en-US" sz="16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332616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7.4.2.4</a:t>
                      </a:r>
                      <a:endParaRPr lang="en-US" sz="16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ipv6 eigrp interface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  <a:endParaRPr lang="en-US" sz="16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69128">
                <a:tc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ipv6 </a:t>
                      </a:r>
                      <a:r>
                        <a:rPr lang="en-US" sz="1600" b="1" i="0" kern="1200" dirty="0" err="1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eigrp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 </a:t>
                      </a:r>
                      <a:r>
                        <a:rPr lang="en-US" sz="1600" b="0" i="1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autonomous-system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 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  <a:endParaRPr lang="en-US" sz="1600" i="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31563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7.4.3.1</a:t>
                      </a:r>
                      <a:endParaRPr lang="en-US" sz="16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show ipv6 </a:t>
                      </a:r>
                      <a:r>
                        <a:rPr lang="en-US" sz="1600" b="1" i="0" kern="1200" dirty="0" err="1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eigrp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 neighbors 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  <a:endParaRPr lang="en-US" sz="16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341376">
                <a:tc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show ipv6 interface brief 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  <a:endParaRPr lang="en-US" sz="1600" b="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80416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7.4.3.2</a:t>
                      </a:r>
                      <a:endParaRPr lang="en-US" sz="16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show ipv6 protocols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 </a:t>
                      </a:r>
                      <a:endParaRPr lang="en-US" sz="16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392607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7.4.4.3</a:t>
                      </a:r>
                      <a:endParaRPr lang="en-US" sz="16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show ipv6 route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  <a:endParaRPr lang="en-US" sz="16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386968" y="1387063"/>
            <a:ext cx="8176128" cy="4661210"/>
          </a:xfrm>
        </p:spPr>
        <p:txBody>
          <a:bodyPr/>
          <a:lstStyle/>
          <a:p>
            <a:pPr marL="457200" lvl="1" indent="-223838" eaLnBrk="1" hangingPunct="1">
              <a:spcBef>
                <a:spcPct val="30000"/>
              </a:spcBef>
              <a:buNone/>
            </a:pPr>
            <a:r>
              <a:rPr lang="en-US" dirty="0" smtClean="0">
                <a:ea typeface="+mn-ea"/>
                <a:cs typeface="+mn-cs"/>
              </a:rPr>
              <a:t>Prior </a:t>
            </a:r>
            <a:r>
              <a:rPr lang="en-US" dirty="0">
                <a:ea typeface="+mn-ea"/>
                <a:cs typeface="+mn-cs"/>
              </a:rPr>
              <a:t>to teaching Chapter 7, the instructor </a:t>
            </a:r>
            <a:r>
              <a:rPr lang="en-US" dirty="0" smtClean="0">
                <a:ea typeface="+mn-ea"/>
                <a:cs typeface="+mn-cs"/>
              </a:rPr>
              <a:t>should:</a:t>
            </a:r>
          </a:p>
          <a:p>
            <a:pPr marL="457200" lvl="1" indent="-223838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 smtClean="0">
                <a:ea typeface="+mn-ea"/>
                <a:cs typeface="+mn-cs"/>
              </a:rPr>
              <a:t>Complete </a:t>
            </a:r>
            <a:r>
              <a:rPr lang="en-US" dirty="0">
                <a:ea typeface="+mn-ea"/>
                <a:cs typeface="+mn-cs"/>
              </a:rPr>
              <a:t>Chapter </a:t>
            </a:r>
            <a:r>
              <a:rPr lang="en-US" dirty="0" smtClean="0">
                <a:ea typeface="+mn-ea"/>
                <a:cs typeface="+mn-cs"/>
              </a:rPr>
              <a:t>7, “Assessment.”</a:t>
            </a:r>
            <a:endParaRPr lang="en-US" dirty="0">
              <a:ea typeface="+mn-ea"/>
              <a:cs typeface="+mn-cs"/>
            </a:endParaRPr>
          </a:p>
          <a:p>
            <a:pPr marL="457200" lvl="1" indent="-223838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 smtClean="0">
                <a:ea typeface="+mn-ea"/>
                <a:cs typeface="+mn-cs"/>
              </a:rPr>
              <a:t>Ensure </a:t>
            </a:r>
            <a:r>
              <a:rPr lang="en-US" dirty="0">
                <a:ea typeface="+mn-ea"/>
                <a:cs typeface="+mn-cs"/>
              </a:rPr>
              <a:t>this chapter becomes as hand-on as possible.</a:t>
            </a:r>
          </a:p>
          <a:p>
            <a:pPr marL="457200" lvl="1" indent="-223838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 smtClean="0">
                <a:ea typeface="+mn-ea"/>
                <a:cs typeface="+mn-cs"/>
              </a:rPr>
              <a:t>Review </a:t>
            </a:r>
            <a:r>
              <a:rPr lang="en-US" dirty="0">
                <a:ea typeface="+mn-ea"/>
                <a:cs typeface="+mn-cs"/>
              </a:rPr>
              <a:t>the classification of routing protocols </a:t>
            </a:r>
            <a:r>
              <a:rPr lang="en-US" dirty="0" smtClean="0">
                <a:ea typeface="+mn-ea"/>
                <a:cs typeface="+mn-cs"/>
              </a:rPr>
              <a:t>– </a:t>
            </a:r>
            <a:r>
              <a:rPr lang="en-US" dirty="0">
                <a:ea typeface="+mn-ea"/>
                <a:cs typeface="+mn-cs"/>
              </a:rPr>
              <a:t>interior, exterior, distance vector and link </a:t>
            </a:r>
            <a:r>
              <a:rPr lang="en-US" dirty="0" smtClean="0">
                <a:ea typeface="+mn-ea"/>
                <a:cs typeface="+mn-cs"/>
              </a:rPr>
              <a:t>state – where </a:t>
            </a:r>
            <a:r>
              <a:rPr lang="en-US" dirty="0">
                <a:ea typeface="+mn-ea"/>
                <a:cs typeface="+mn-cs"/>
              </a:rPr>
              <a:t>does EIGRP fit?</a:t>
            </a:r>
          </a:p>
          <a:p>
            <a:pPr marL="457200" lvl="1" indent="-223838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 smtClean="0">
                <a:ea typeface="+mn-ea"/>
                <a:cs typeface="+mn-cs"/>
              </a:rPr>
              <a:t>Identify stress </a:t>
            </a:r>
            <a:r>
              <a:rPr lang="en-US" dirty="0">
                <a:ea typeface="+mn-ea"/>
                <a:cs typeface="+mn-cs"/>
              </a:rPr>
              <a:t>advantages of EIGRP as an advanced distance vector protocol:</a:t>
            </a:r>
          </a:p>
          <a:p>
            <a:pPr marL="690563" lvl="2" indent="-233363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Triggered updates</a:t>
            </a:r>
          </a:p>
          <a:p>
            <a:pPr marL="690563" lvl="2" indent="-233363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Bounded  updates</a:t>
            </a:r>
          </a:p>
          <a:p>
            <a:pPr marL="690563" lvl="2" indent="-233363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Partial updates</a:t>
            </a:r>
          </a:p>
          <a:p>
            <a:pPr marL="690563" lvl="2" indent="-233363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Backup routes – feasible successors</a:t>
            </a:r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US" dirty="0" smtClean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619062" y="487680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defTabSz="814388">
              <a:lnSpc>
                <a:spcPct val="90000"/>
              </a:lnSpc>
              <a:defRPr/>
            </a:pP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7: </a:t>
            </a:r>
            <a:r>
              <a:rPr lang="en-US" sz="3200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Practices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507199"/>
            <a:ext cx="7940675" cy="4540033"/>
          </a:xfrm>
        </p:spPr>
        <p:txBody>
          <a:bodyPr/>
          <a:lstStyle/>
          <a:p>
            <a:pPr marL="233363" lvl="1" indent="-223838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Outline the EIGRP packet types – Hello, Update, </a:t>
            </a:r>
            <a:r>
              <a:rPr lang="en-US" dirty="0" smtClean="0">
                <a:ea typeface="+mn-ea"/>
                <a:cs typeface="+mn-cs"/>
              </a:rPr>
              <a:t>Query, </a:t>
            </a:r>
            <a:r>
              <a:rPr lang="en-US" dirty="0">
                <a:ea typeface="+mn-ea"/>
                <a:cs typeface="+mn-cs"/>
              </a:rPr>
              <a:t>and Reply, focusing on Hello and </a:t>
            </a:r>
            <a:r>
              <a:rPr lang="en-US" dirty="0" smtClean="0">
                <a:ea typeface="+mn-ea"/>
                <a:cs typeface="+mn-cs"/>
              </a:rPr>
              <a:t>Update.</a:t>
            </a:r>
            <a:endParaRPr lang="en-US" dirty="0">
              <a:ea typeface="+mn-ea"/>
              <a:cs typeface="+mn-cs"/>
            </a:endParaRPr>
          </a:p>
          <a:p>
            <a:pPr marL="573088" lvl="3" indent="-223838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The reserved EIGRP multicast address for IPv4 is 224.0.0.10.</a:t>
            </a:r>
          </a:p>
          <a:p>
            <a:pPr marL="573088" lvl="3" indent="-223838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The reserved EIGRP multicast address for IPv6 is FF02::A.</a:t>
            </a:r>
          </a:p>
          <a:p>
            <a:pPr marL="233363" lvl="1" indent="-223838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Present the method used to compute the EIGRP metric emphasizing that bandwidth and delay are primary </a:t>
            </a:r>
            <a:r>
              <a:rPr lang="en-US" dirty="0" smtClean="0">
                <a:ea typeface="+mn-ea"/>
                <a:cs typeface="+mn-cs"/>
              </a:rPr>
              <a:t>– other </a:t>
            </a:r>
            <a:r>
              <a:rPr lang="en-US" dirty="0">
                <a:ea typeface="+mn-ea"/>
                <a:cs typeface="+mn-cs"/>
              </a:rPr>
              <a:t>components set to 0.</a:t>
            </a:r>
          </a:p>
          <a:p>
            <a:pPr marL="233363" lvl="1" indent="-223838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 smtClean="0">
                <a:ea typeface="+mn-ea"/>
                <a:cs typeface="+mn-cs"/>
              </a:rPr>
              <a:t>Explain DUAL </a:t>
            </a:r>
            <a:r>
              <a:rPr lang="en-US" dirty="0">
                <a:ea typeface="+mn-ea"/>
                <a:cs typeface="+mn-cs"/>
              </a:rPr>
              <a:t>as the convergence algorithm used by </a:t>
            </a:r>
            <a:r>
              <a:rPr lang="en-US" dirty="0" smtClean="0">
                <a:ea typeface="+mn-ea"/>
                <a:cs typeface="+mn-cs"/>
              </a:rPr>
              <a:t>EIGRP.</a:t>
            </a:r>
            <a:endParaRPr lang="en-US" dirty="0">
              <a:ea typeface="+mn-ea"/>
              <a:cs typeface="+mn-cs"/>
            </a:endParaRPr>
          </a:p>
          <a:p>
            <a:pPr lvl="2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US" dirty="0" smtClean="0"/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None/>
            </a:pPr>
            <a:endParaRPr lang="en-US" dirty="0" smtClean="0"/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CA" sz="1900" dirty="0" smtClean="0"/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US" sz="1600" dirty="0" smtClean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254826" y="463296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defTabSz="814388">
              <a:lnSpc>
                <a:spcPct val="90000"/>
              </a:lnSpc>
              <a:defRPr/>
            </a:pP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7: </a:t>
            </a:r>
            <a:r>
              <a:rPr lang="en-US" sz="3200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19062" y="1446239"/>
            <a:ext cx="7939722" cy="5039905"/>
          </a:xfrm>
        </p:spPr>
        <p:txBody>
          <a:bodyPr/>
          <a:lstStyle/>
          <a:p>
            <a:pPr marL="233363" lvl="1" indent="-17462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Highlight the three tables used by EIGRP:</a:t>
            </a:r>
          </a:p>
          <a:p>
            <a:pPr marL="584201" lvl="4" indent="-17462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Neighbor  </a:t>
            </a:r>
            <a:r>
              <a:rPr lang="en-US" dirty="0" smtClean="0">
                <a:ea typeface="+mn-ea"/>
                <a:cs typeface="+mn-cs"/>
              </a:rPr>
              <a:t>(</a:t>
            </a:r>
            <a:r>
              <a:rPr lang="en-US" b="1" dirty="0" smtClean="0">
                <a:latin typeface="Courier New"/>
                <a:ea typeface="+mn-ea"/>
                <a:cs typeface="Courier New"/>
              </a:rPr>
              <a:t>show </a:t>
            </a:r>
            <a:r>
              <a:rPr lang="en-US" b="1" dirty="0">
                <a:latin typeface="Courier New"/>
                <a:ea typeface="+mn-ea"/>
                <a:cs typeface="Courier New"/>
              </a:rPr>
              <a:t>ip </a:t>
            </a:r>
            <a:r>
              <a:rPr lang="en-US" b="1" dirty="0" err="1">
                <a:latin typeface="Courier New"/>
                <a:ea typeface="+mn-ea"/>
                <a:cs typeface="Courier New"/>
              </a:rPr>
              <a:t>eigrp</a:t>
            </a:r>
            <a:r>
              <a:rPr lang="en-US" b="1" dirty="0">
                <a:latin typeface="Courier New"/>
                <a:ea typeface="+mn-ea"/>
                <a:cs typeface="Courier New"/>
              </a:rPr>
              <a:t> </a:t>
            </a:r>
            <a:r>
              <a:rPr lang="en-US" b="1" dirty="0" smtClean="0">
                <a:latin typeface="Courier New"/>
                <a:ea typeface="+mn-ea"/>
                <a:cs typeface="Courier New"/>
              </a:rPr>
              <a:t>neighbors</a:t>
            </a:r>
            <a:r>
              <a:rPr lang="en-US" dirty="0" smtClean="0">
                <a:ea typeface="+mn-ea"/>
                <a:cs typeface="+mn-cs"/>
              </a:rPr>
              <a:t>)</a:t>
            </a:r>
            <a:endParaRPr lang="en-US" dirty="0">
              <a:ea typeface="+mn-ea"/>
              <a:cs typeface="+mn-cs"/>
            </a:endParaRPr>
          </a:p>
          <a:p>
            <a:pPr marL="584201" lvl="4" indent="-17462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 smtClean="0">
                <a:ea typeface="+mn-ea"/>
                <a:cs typeface="+mn-cs"/>
              </a:rPr>
              <a:t>Topology  (</a:t>
            </a:r>
            <a:r>
              <a:rPr lang="en-US" b="1" dirty="0" smtClean="0">
                <a:latin typeface="Courier New"/>
                <a:ea typeface="+mn-ea"/>
                <a:cs typeface="Courier New"/>
              </a:rPr>
              <a:t>show </a:t>
            </a:r>
            <a:r>
              <a:rPr lang="en-US" b="1" dirty="0">
                <a:latin typeface="Courier New"/>
                <a:ea typeface="+mn-ea"/>
                <a:cs typeface="Courier New"/>
              </a:rPr>
              <a:t>ip </a:t>
            </a:r>
            <a:r>
              <a:rPr lang="en-US" b="1" dirty="0" err="1">
                <a:latin typeface="Courier New"/>
                <a:ea typeface="+mn-ea"/>
                <a:cs typeface="Courier New"/>
              </a:rPr>
              <a:t>eigrp</a:t>
            </a:r>
            <a:r>
              <a:rPr lang="en-US" b="1" dirty="0">
                <a:latin typeface="Courier New"/>
                <a:ea typeface="+mn-ea"/>
                <a:cs typeface="Courier New"/>
              </a:rPr>
              <a:t> </a:t>
            </a:r>
            <a:r>
              <a:rPr lang="en-US" b="1" dirty="0" smtClean="0">
                <a:latin typeface="Courier New"/>
                <a:ea typeface="+mn-ea"/>
                <a:cs typeface="Courier New"/>
              </a:rPr>
              <a:t>topology</a:t>
            </a:r>
            <a:r>
              <a:rPr lang="en-US" dirty="0" smtClean="0">
                <a:ea typeface="+mn-ea"/>
                <a:cs typeface="+mn-cs"/>
              </a:rPr>
              <a:t>)</a:t>
            </a:r>
            <a:r>
              <a:rPr lang="en-US" dirty="0">
                <a:ea typeface="+mn-ea"/>
                <a:cs typeface="+mn-cs"/>
              </a:rPr>
              <a:t>	</a:t>
            </a:r>
          </a:p>
          <a:p>
            <a:pPr marL="584201" lvl="4" indent="-17462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Routing 	</a:t>
            </a:r>
            <a:r>
              <a:rPr lang="en-US" dirty="0" smtClean="0">
                <a:ea typeface="+mn-ea"/>
                <a:cs typeface="+mn-cs"/>
              </a:rPr>
              <a:t>  (</a:t>
            </a:r>
            <a:r>
              <a:rPr lang="en-US" b="1" dirty="0" smtClean="0">
                <a:latin typeface="Courier New"/>
                <a:ea typeface="+mn-ea"/>
                <a:cs typeface="Courier New"/>
              </a:rPr>
              <a:t>show </a:t>
            </a:r>
            <a:r>
              <a:rPr lang="en-US" b="1" dirty="0">
                <a:latin typeface="Courier New"/>
                <a:ea typeface="+mn-ea"/>
                <a:cs typeface="Courier New"/>
              </a:rPr>
              <a:t>ip </a:t>
            </a:r>
            <a:r>
              <a:rPr lang="en-US" b="1" dirty="0" smtClean="0">
                <a:latin typeface="Courier New"/>
                <a:ea typeface="+mn-ea"/>
                <a:cs typeface="Courier New"/>
              </a:rPr>
              <a:t>route</a:t>
            </a:r>
            <a:r>
              <a:rPr lang="en-US" dirty="0" smtClean="0">
                <a:ea typeface="+mn-ea"/>
                <a:cs typeface="+mn-cs"/>
              </a:rPr>
              <a:t>)</a:t>
            </a:r>
            <a:endParaRPr lang="en-US" dirty="0">
              <a:ea typeface="+mn-ea"/>
              <a:cs typeface="+mn-cs"/>
            </a:endParaRPr>
          </a:p>
          <a:p>
            <a:pPr marL="233363" lvl="1" indent="-17462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Emphasize the importance of the </a:t>
            </a:r>
            <a:r>
              <a:rPr lang="en-US" dirty="0" smtClean="0">
                <a:ea typeface="+mn-ea"/>
                <a:cs typeface="+mn-cs"/>
              </a:rPr>
              <a:t>topology </a:t>
            </a:r>
            <a:r>
              <a:rPr lang="en-US" dirty="0">
                <a:ea typeface="+mn-ea"/>
                <a:cs typeface="+mn-cs"/>
              </a:rPr>
              <a:t>table </a:t>
            </a:r>
            <a:r>
              <a:rPr lang="en-US" dirty="0" smtClean="0">
                <a:ea typeface="+mn-ea"/>
                <a:cs typeface="+mn-cs"/>
              </a:rPr>
              <a:t>entries</a:t>
            </a:r>
            <a:endParaRPr lang="en-US" dirty="0">
              <a:ea typeface="+mn-ea"/>
              <a:cs typeface="+mn-cs"/>
            </a:endParaRPr>
          </a:p>
          <a:p>
            <a:pPr marL="573088" lvl="3" indent="-17462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Successor and Feasible Successor</a:t>
            </a:r>
          </a:p>
          <a:p>
            <a:pPr marL="573088" lvl="3" indent="-17462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Passive and Active</a:t>
            </a:r>
          </a:p>
          <a:p>
            <a:pPr marL="233363" lvl="2" indent="-17462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Explain </a:t>
            </a:r>
            <a:r>
              <a:rPr lang="en-US" dirty="0" smtClean="0">
                <a:ea typeface="+mn-ea"/>
                <a:cs typeface="+mn-cs"/>
              </a:rPr>
              <a:t>FD, RD, and FC</a:t>
            </a:r>
            <a:endParaRPr lang="en-US" dirty="0">
              <a:ea typeface="+mn-ea"/>
              <a:cs typeface="+mn-cs"/>
            </a:endParaRPr>
          </a:p>
          <a:p>
            <a:pPr marL="233363" lvl="1" indent="-17462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Demonstrate how to configure EIGRP for ipv4 </a:t>
            </a:r>
          </a:p>
          <a:p>
            <a:pPr marL="573088" lvl="3" indent="-17462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 smtClean="0">
                <a:ea typeface="+mn-ea"/>
                <a:cs typeface="+mn-cs"/>
              </a:rPr>
              <a:t>Using the </a:t>
            </a:r>
            <a:r>
              <a:rPr lang="en-US" b="1" dirty="0" smtClean="0">
                <a:latin typeface="Courier New"/>
                <a:ea typeface="+mn-ea"/>
                <a:cs typeface="Courier New"/>
              </a:rPr>
              <a:t>router </a:t>
            </a:r>
            <a:r>
              <a:rPr lang="en-US" b="1" dirty="0">
                <a:latin typeface="Courier New"/>
                <a:ea typeface="+mn-ea"/>
                <a:cs typeface="Courier New"/>
              </a:rPr>
              <a:t>eigrp</a:t>
            </a:r>
            <a:r>
              <a:rPr lang="en-US" dirty="0">
                <a:latin typeface="Courier New"/>
                <a:ea typeface="+mn-ea"/>
                <a:cs typeface="Courier New"/>
              </a:rPr>
              <a:t> </a:t>
            </a:r>
            <a:r>
              <a:rPr lang="en-US" i="1" dirty="0" smtClean="0">
                <a:latin typeface="Courier New"/>
                <a:ea typeface="+mn-ea"/>
                <a:cs typeface="Courier New"/>
              </a:rPr>
              <a:t>autonomous-system</a:t>
            </a:r>
            <a:r>
              <a:rPr lang="en-US" dirty="0" smtClean="0">
                <a:latin typeface="Courier New"/>
                <a:ea typeface="+mn-ea"/>
                <a:cs typeface="Courier New"/>
              </a:rPr>
              <a:t> </a:t>
            </a:r>
            <a:r>
              <a:rPr lang="en-US" dirty="0" smtClean="0">
                <a:ea typeface="+mn-ea"/>
                <a:cs typeface="+mn-cs"/>
              </a:rPr>
              <a:t>command</a:t>
            </a:r>
            <a:endParaRPr lang="en-US" dirty="0">
              <a:ea typeface="+mn-ea"/>
              <a:cs typeface="+mn-cs"/>
            </a:endParaRPr>
          </a:p>
          <a:p>
            <a:pPr marL="573088" lvl="3" indent="-17462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 smtClean="0">
                <a:ea typeface="+mn-ea"/>
                <a:cs typeface="+mn-cs"/>
              </a:rPr>
              <a:t>Verifying that directly </a:t>
            </a:r>
            <a:r>
              <a:rPr lang="en-US" dirty="0">
                <a:ea typeface="+mn-ea"/>
                <a:cs typeface="+mn-cs"/>
              </a:rPr>
              <a:t>connected </a:t>
            </a:r>
            <a:r>
              <a:rPr lang="en-US" dirty="0" smtClean="0">
                <a:ea typeface="+mn-ea"/>
                <a:cs typeface="+mn-cs"/>
              </a:rPr>
              <a:t>networks and </a:t>
            </a:r>
            <a:r>
              <a:rPr lang="en-US" dirty="0">
                <a:ea typeface="+mn-ea"/>
                <a:cs typeface="+mn-cs"/>
              </a:rPr>
              <a:t>wildcard </a:t>
            </a:r>
            <a:r>
              <a:rPr lang="en-US" dirty="0" smtClean="0">
                <a:ea typeface="+mn-ea"/>
                <a:cs typeface="+mn-cs"/>
              </a:rPr>
              <a:t>masks </a:t>
            </a:r>
            <a:r>
              <a:rPr lang="en-US" dirty="0">
                <a:ea typeface="+mn-ea"/>
                <a:cs typeface="+mn-cs"/>
              </a:rPr>
              <a:t>are configured</a:t>
            </a:r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US" sz="1600" dirty="0" smtClean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606870" y="512064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defTabSz="814388">
              <a:lnSpc>
                <a:spcPct val="90000"/>
              </a:lnSpc>
              <a:defRPr/>
            </a:pP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7: </a:t>
            </a:r>
            <a:r>
              <a:rPr lang="en-US" sz="3200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19062" y="1446239"/>
            <a:ext cx="8110410" cy="5039905"/>
          </a:xfrm>
        </p:spPr>
        <p:txBody>
          <a:bodyPr/>
          <a:lstStyle/>
          <a:p>
            <a:pPr marL="339725" lvl="1" indent="-33972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To </a:t>
            </a:r>
            <a:r>
              <a:rPr lang="en-US" dirty="0" smtClean="0">
                <a:ea typeface="+mn-ea"/>
                <a:cs typeface="+mn-cs"/>
              </a:rPr>
              <a:t>calculate the wildcard </a:t>
            </a:r>
            <a:r>
              <a:rPr lang="en-US" dirty="0">
                <a:ea typeface="+mn-ea"/>
                <a:cs typeface="+mn-cs"/>
              </a:rPr>
              <a:t>mask (also known as the inverse of the subnet mask</a:t>
            </a:r>
            <a:r>
              <a:rPr lang="en-US" dirty="0" smtClean="0">
                <a:ea typeface="+mn-ea"/>
                <a:cs typeface="+mn-cs"/>
              </a:rPr>
              <a:t>):</a:t>
            </a:r>
          </a:p>
          <a:p>
            <a:pPr marL="679450" lvl="3" indent="-339725" eaLnBrk="1" hangingPunct="1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dirty="0" smtClean="0">
                <a:ea typeface="+mn-ea"/>
                <a:cs typeface="+mn-cs"/>
              </a:rPr>
              <a:t>255.255.255.255</a:t>
            </a:r>
            <a:endParaRPr lang="en-US" dirty="0">
              <a:ea typeface="+mn-ea"/>
              <a:cs typeface="+mn-cs"/>
            </a:endParaRPr>
          </a:p>
          <a:p>
            <a:pPr marL="690563" lvl="4" indent="-339725" eaLnBrk="1" hangingPunct="1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dirty="0" smtClean="0">
                <a:ea typeface="+mn-ea"/>
                <a:cs typeface="+mn-cs"/>
              </a:rPr>
              <a:t>255.255.255.248  </a:t>
            </a:r>
            <a:r>
              <a:rPr lang="en-US" dirty="0">
                <a:ea typeface="+mn-ea"/>
                <a:cs typeface="+mn-cs"/>
              </a:rPr>
              <a:t>subnet mask</a:t>
            </a:r>
          </a:p>
          <a:p>
            <a:pPr marL="690563" lvl="4" indent="-339725" eaLnBrk="1" hangingPunct="1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dirty="0" smtClean="0">
                <a:ea typeface="+mn-ea"/>
                <a:cs typeface="+mn-cs"/>
              </a:rPr>
              <a:t>0</a:t>
            </a:r>
            <a:r>
              <a:rPr lang="en-US" dirty="0">
                <a:ea typeface="+mn-ea"/>
                <a:cs typeface="+mn-cs"/>
              </a:rPr>
              <a:t>.      0.    0  .    7  wildcard mask</a:t>
            </a:r>
          </a:p>
          <a:p>
            <a:pPr marL="233363" lvl="1" indent="-233363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Demonstrate how EIGRP for IPv6 configuration differs from IPv4:</a:t>
            </a:r>
          </a:p>
          <a:p>
            <a:pPr marL="573088" lvl="3" indent="-233363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IPv6 routing protocols use link-local addresses for unicast addressing and </a:t>
            </a:r>
            <a:r>
              <a:rPr lang="en-US" dirty="0" smtClean="0">
                <a:ea typeface="+mn-ea"/>
                <a:cs typeface="+mn-cs"/>
              </a:rPr>
              <a:t>next-hop </a:t>
            </a:r>
            <a:r>
              <a:rPr lang="en-US" dirty="0">
                <a:ea typeface="+mn-ea"/>
                <a:cs typeface="+mn-cs"/>
              </a:rPr>
              <a:t>addresses and </a:t>
            </a:r>
            <a:r>
              <a:rPr lang="en-US" dirty="0" smtClean="0">
                <a:ea typeface="+mn-ea"/>
                <a:cs typeface="+mn-cs"/>
              </a:rPr>
              <a:t>are, therefore, </a:t>
            </a:r>
            <a:r>
              <a:rPr lang="en-US" dirty="0">
                <a:ea typeface="+mn-ea"/>
                <a:cs typeface="+mn-cs"/>
              </a:rPr>
              <a:t>manually </a:t>
            </a:r>
            <a:r>
              <a:rPr lang="en-US" dirty="0" smtClean="0">
                <a:ea typeface="+mn-ea"/>
                <a:cs typeface="+mn-cs"/>
              </a:rPr>
              <a:t>configured.</a:t>
            </a:r>
            <a:endParaRPr lang="en-US" dirty="0">
              <a:ea typeface="+mn-ea"/>
              <a:cs typeface="+mn-cs"/>
            </a:endParaRPr>
          </a:p>
          <a:p>
            <a:pPr marL="573088" lvl="3" indent="-233363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 smtClean="0">
                <a:ea typeface="+mn-ea"/>
                <a:cs typeface="+mn-cs"/>
              </a:rPr>
              <a:t>The </a:t>
            </a:r>
            <a:r>
              <a:rPr lang="en-US" b="1" dirty="0" smtClean="0">
                <a:latin typeface="Courier New"/>
                <a:ea typeface="+mn-ea"/>
                <a:cs typeface="Courier New"/>
              </a:rPr>
              <a:t>ipv6 </a:t>
            </a:r>
            <a:r>
              <a:rPr lang="en-US" b="1" dirty="0">
                <a:latin typeface="Courier New"/>
                <a:ea typeface="+mn-ea"/>
                <a:cs typeface="Courier New"/>
              </a:rPr>
              <a:t>unicast-routing </a:t>
            </a:r>
            <a:r>
              <a:rPr lang="en-US" dirty="0">
                <a:ea typeface="+mn-ea"/>
                <a:cs typeface="+mn-cs"/>
              </a:rPr>
              <a:t>command must be configured to allow </a:t>
            </a:r>
            <a:r>
              <a:rPr lang="en-US" dirty="0" smtClean="0">
                <a:ea typeface="+mn-ea"/>
                <a:cs typeface="+mn-cs"/>
              </a:rPr>
              <a:t>routing.</a:t>
            </a:r>
            <a:endParaRPr lang="en-US" dirty="0">
              <a:ea typeface="+mn-ea"/>
              <a:cs typeface="+mn-cs"/>
            </a:endParaRPr>
          </a:p>
          <a:p>
            <a:pPr marL="573088" lvl="3" indent="-233363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 smtClean="0">
                <a:ea typeface="+mn-ea"/>
                <a:cs typeface="+mn-cs"/>
              </a:rPr>
              <a:t>Use the </a:t>
            </a:r>
            <a:r>
              <a:rPr lang="en-US" b="1" dirty="0" smtClean="0">
                <a:latin typeface="Courier New"/>
                <a:ea typeface="+mn-ea"/>
                <a:cs typeface="Courier New"/>
              </a:rPr>
              <a:t>ipv6</a:t>
            </a:r>
            <a:r>
              <a:rPr lang="en-US" b="1" dirty="0">
                <a:latin typeface="Courier New"/>
                <a:ea typeface="+mn-ea"/>
                <a:cs typeface="Courier New"/>
              </a:rPr>
              <a:t> router eigrp</a:t>
            </a:r>
            <a:r>
              <a:rPr lang="en-US" dirty="0">
                <a:latin typeface="Courier New"/>
                <a:ea typeface="+mn-ea"/>
                <a:cs typeface="Courier New"/>
              </a:rPr>
              <a:t> </a:t>
            </a:r>
            <a:r>
              <a:rPr lang="en-US" i="1" dirty="0" smtClean="0">
                <a:latin typeface="Courier New"/>
                <a:ea typeface="+mn-ea"/>
                <a:cs typeface="Courier New"/>
              </a:rPr>
              <a:t>autonomous-system</a:t>
            </a:r>
            <a:r>
              <a:rPr lang="en-US" dirty="0" smtClean="0">
                <a:latin typeface="Courier New"/>
                <a:ea typeface="+mn-ea"/>
                <a:cs typeface="Courier New"/>
              </a:rPr>
              <a:t> </a:t>
            </a:r>
            <a:r>
              <a:rPr lang="en-US" dirty="0" smtClean="0">
                <a:ea typeface="+mn-ea"/>
                <a:cs typeface="+mn-cs"/>
              </a:rPr>
              <a:t>command </a:t>
            </a:r>
            <a:r>
              <a:rPr lang="en-US" dirty="0">
                <a:ea typeface="+mn-ea"/>
                <a:cs typeface="+mn-cs"/>
              </a:rPr>
              <a:t>to enable </a:t>
            </a:r>
            <a:r>
              <a:rPr lang="en-US" dirty="0" smtClean="0">
                <a:ea typeface="+mn-ea"/>
                <a:cs typeface="+mn-cs"/>
              </a:rPr>
              <a:t>EIGRP.</a:t>
            </a:r>
            <a:endParaRPr lang="en-US" dirty="0">
              <a:ea typeface="+mn-ea"/>
              <a:cs typeface="+mn-cs"/>
            </a:endParaRPr>
          </a:p>
          <a:p>
            <a:pPr marL="573088" lvl="3" indent="-233363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 smtClean="0">
                <a:ea typeface="+mn-ea"/>
                <a:cs typeface="+mn-cs"/>
              </a:rPr>
              <a:t>The </a:t>
            </a:r>
            <a:r>
              <a:rPr lang="en-US" b="1" dirty="0" smtClean="0">
                <a:latin typeface="Courier New"/>
                <a:ea typeface="+mn-ea"/>
                <a:cs typeface="Courier New"/>
              </a:rPr>
              <a:t>no </a:t>
            </a:r>
            <a:r>
              <a:rPr lang="en-US" b="1" dirty="0">
                <a:latin typeface="Courier New"/>
                <a:ea typeface="+mn-ea"/>
                <a:cs typeface="Courier New"/>
              </a:rPr>
              <a:t>shutdown</a:t>
            </a:r>
            <a:r>
              <a:rPr lang="en-US" dirty="0">
                <a:ea typeface="+mn-ea"/>
                <a:cs typeface="+mn-cs"/>
              </a:rPr>
              <a:t> command </a:t>
            </a:r>
            <a:r>
              <a:rPr lang="en-US" dirty="0" smtClean="0">
                <a:ea typeface="+mn-ea"/>
                <a:cs typeface="+mn-cs"/>
              </a:rPr>
              <a:t>is required </a:t>
            </a:r>
            <a:r>
              <a:rPr lang="en-US" dirty="0">
                <a:ea typeface="+mn-ea"/>
                <a:cs typeface="+mn-cs"/>
              </a:rPr>
              <a:t>to activate EIGRP for </a:t>
            </a:r>
            <a:r>
              <a:rPr lang="en-US" dirty="0" smtClean="0">
                <a:ea typeface="+mn-ea"/>
                <a:cs typeface="+mn-cs"/>
              </a:rPr>
              <a:t>the IPv6 process.</a:t>
            </a:r>
            <a:endParaRPr lang="en-US" dirty="0">
              <a:ea typeface="+mn-ea"/>
              <a:cs typeface="+mn-cs"/>
            </a:endParaRPr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606870" y="512064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defTabSz="814388">
              <a:lnSpc>
                <a:spcPct val="90000"/>
              </a:lnSpc>
              <a:defRPr/>
            </a:pP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7: </a:t>
            </a:r>
            <a:r>
              <a:rPr lang="en-US" sz="3200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06870" y="1519391"/>
            <a:ext cx="8110410" cy="5039905"/>
          </a:xfrm>
        </p:spPr>
        <p:txBody>
          <a:bodyPr/>
          <a:lstStyle/>
          <a:p>
            <a:pPr marL="233363" lvl="1" indent="-233363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Different </a:t>
            </a:r>
            <a:r>
              <a:rPr lang="en-US" dirty="0" smtClean="0">
                <a:ea typeface="+mn-ea"/>
                <a:cs typeface="+mn-cs"/>
              </a:rPr>
              <a:t>methods </a:t>
            </a:r>
            <a:r>
              <a:rPr lang="en-US" dirty="0">
                <a:ea typeface="+mn-ea"/>
                <a:cs typeface="+mn-cs"/>
              </a:rPr>
              <a:t>to enable an interface for EIGRP </a:t>
            </a:r>
            <a:r>
              <a:rPr lang="en-US" dirty="0" smtClean="0">
                <a:ea typeface="+mn-ea"/>
                <a:cs typeface="+mn-cs"/>
              </a:rPr>
              <a:t>IPv6:</a:t>
            </a:r>
            <a:endParaRPr lang="en-US" dirty="0">
              <a:ea typeface="+mn-ea"/>
              <a:cs typeface="+mn-cs"/>
            </a:endParaRPr>
          </a:p>
          <a:p>
            <a:pPr marL="573088" lvl="2" indent="-233363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Instead of using the</a:t>
            </a:r>
            <a:r>
              <a:rPr lang="en-US" dirty="0">
                <a:latin typeface="Courier New"/>
                <a:ea typeface="+mn-ea"/>
                <a:cs typeface="Courier New"/>
              </a:rPr>
              <a:t> </a:t>
            </a:r>
            <a:r>
              <a:rPr lang="en-US" b="1" dirty="0">
                <a:latin typeface="Courier New"/>
                <a:ea typeface="+mn-ea"/>
                <a:cs typeface="Courier New"/>
              </a:rPr>
              <a:t>network</a:t>
            </a:r>
            <a:r>
              <a:rPr lang="en-US" dirty="0">
                <a:ea typeface="+mn-ea"/>
                <a:cs typeface="+mn-cs"/>
              </a:rPr>
              <a:t> </a:t>
            </a:r>
            <a:r>
              <a:rPr lang="en-US" dirty="0" smtClean="0">
                <a:ea typeface="+mn-ea"/>
                <a:cs typeface="+mn-cs"/>
              </a:rPr>
              <a:t>command, EIGRP </a:t>
            </a:r>
            <a:r>
              <a:rPr lang="en-US" dirty="0">
                <a:ea typeface="+mn-ea"/>
                <a:cs typeface="+mn-cs"/>
              </a:rPr>
              <a:t>for IPv6 is configured directly on the interface </a:t>
            </a:r>
            <a:r>
              <a:rPr lang="en-US" dirty="0" smtClean="0">
                <a:ea typeface="+mn-ea"/>
                <a:cs typeface="+mn-cs"/>
              </a:rPr>
              <a:t>using the</a:t>
            </a:r>
            <a:r>
              <a:rPr lang="en-US" dirty="0" smtClean="0">
                <a:latin typeface="Courier New"/>
                <a:ea typeface="+mn-ea"/>
                <a:cs typeface="Courier New"/>
              </a:rPr>
              <a:t> </a:t>
            </a:r>
            <a:r>
              <a:rPr lang="en-US" b="1" dirty="0" smtClean="0">
                <a:latin typeface="Courier New"/>
                <a:ea typeface="+mn-ea"/>
                <a:cs typeface="Courier New"/>
              </a:rPr>
              <a:t>ipv6 </a:t>
            </a:r>
            <a:r>
              <a:rPr lang="en-US" b="1" dirty="0">
                <a:latin typeface="Courier New"/>
                <a:ea typeface="+mn-ea"/>
                <a:cs typeface="Courier New"/>
              </a:rPr>
              <a:t>eigrp interface </a:t>
            </a:r>
            <a:r>
              <a:rPr lang="en-US" dirty="0" smtClean="0">
                <a:ea typeface="+mn-ea"/>
                <a:cs typeface="+mn-cs"/>
              </a:rPr>
              <a:t>command.</a:t>
            </a:r>
            <a:endParaRPr lang="en-US" dirty="0">
              <a:ea typeface="+mn-ea"/>
              <a:cs typeface="+mn-cs"/>
            </a:endParaRPr>
          </a:p>
          <a:p>
            <a:pPr marL="573088" lvl="2" indent="-233363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Use </a:t>
            </a:r>
            <a:r>
              <a:rPr lang="en-US" dirty="0" smtClean="0">
                <a:ea typeface="+mn-ea"/>
                <a:cs typeface="+mn-cs"/>
              </a:rPr>
              <a:t>the </a:t>
            </a:r>
            <a:r>
              <a:rPr lang="en-US" b="1" dirty="0" smtClean="0">
                <a:latin typeface="Courier New"/>
                <a:ea typeface="+mn-ea"/>
                <a:cs typeface="Courier New"/>
              </a:rPr>
              <a:t>show </a:t>
            </a:r>
            <a:r>
              <a:rPr lang="en-US" b="1" dirty="0">
                <a:latin typeface="Courier New"/>
                <a:ea typeface="+mn-ea"/>
                <a:cs typeface="Courier New"/>
              </a:rPr>
              <a:t>ipv6 protocols </a:t>
            </a:r>
            <a:r>
              <a:rPr lang="en-US" dirty="0">
                <a:ea typeface="+mn-ea"/>
                <a:cs typeface="+mn-cs"/>
              </a:rPr>
              <a:t>command to verify the configuration.</a:t>
            </a:r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606870" y="512064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defTabSz="814388">
              <a:lnSpc>
                <a:spcPct val="90000"/>
              </a:lnSpc>
              <a:defRPr/>
            </a:pP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7: </a:t>
            </a:r>
            <a:r>
              <a:rPr lang="en-US" sz="3200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7: Additional Help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828800"/>
            <a:ext cx="7940675" cy="3571875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 smtClean="0"/>
              <a:t>For additional help with teaching strategies, including lesson plans, analogies for difficult concepts, and discussion topics, visit the CCNA Community at </a:t>
            </a:r>
            <a:r>
              <a:rPr lang="en-US" sz="2000" dirty="0" smtClean="0">
                <a:hlinkClick r:id="rId3"/>
              </a:rPr>
              <a:t>http://community.netacad.net/web/ccna/files</a:t>
            </a:r>
            <a:r>
              <a:rPr lang="en-US" sz="2000" dirty="0"/>
              <a:t>.</a:t>
            </a:r>
            <a:endParaRPr lang="en-US" sz="2000" dirty="0" smtClean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 smtClean="0"/>
              <a:t>Instructors </a:t>
            </a:r>
            <a:r>
              <a:rPr lang="en-US" sz="2000" dirty="0"/>
              <a:t>could skip these sections; however, they should provide additional information and fundamental concepts to assist the student with the topic.</a:t>
            </a:r>
            <a:endParaRPr lang="en-US" sz="20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7: Topics Not in ICND2 200–101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828800"/>
            <a:ext cx="7940675" cy="3571875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 smtClean="0"/>
              <a:t>This section lists topics covered by this chapter that are NOT listed in ICND 200–101 Blueprint posted at </a:t>
            </a:r>
            <a:r>
              <a:rPr lang="en-US" sz="2000" dirty="0" smtClean="0">
                <a:hlinkClick r:id="rId3"/>
              </a:rPr>
              <a:t>http://www.cisco.com/web/learning/exams/list/icnd2b.html</a:t>
            </a:r>
            <a:r>
              <a:rPr lang="en-US" sz="2000" dirty="0" smtClean="0"/>
              <a:t>.</a:t>
            </a:r>
            <a:endParaRPr lang="en-US" sz="20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 smtClean="0"/>
              <a:t>Instructors </a:t>
            </a:r>
            <a:r>
              <a:rPr lang="en-US" sz="2000" dirty="0"/>
              <a:t>could skip these sections; however, they should provide additional information and fundamental concepts to assist the student with the topic.</a:t>
            </a:r>
            <a:endParaRPr lang="en-US" sz="20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7: Topics Not in ICND2 </a:t>
            </a:r>
            <a:r>
              <a:rPr lang="en-US" dirty="0"/>
              <a:t>2</a:t>
            </a:r>
            <a:r>
              <a:rPr lang="en-US" dirty="0" smtClean="0"/>
              <a:t>00-101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09339" y="1655180"/>
            <a:ext cx="7940675" cy="412595"/>
          </a:xfrm>
        </p:spPr>
        <p:txBody>
          <a:bodyPr/>
          <a:lstStyle/>
          <a:p>
            <a:pPr marL="0" indent="0" eaLnBrk="1" hangingPunct="1">
              <a:lnSpc>
                <a:spcPct val="85000"/>
              </a:lnSpc>
              <a:spcBef>
                <a:spcPct val="30000"/>
              </a:spcBef>
              <a:buNone/>
              <a:defRPr/>
            </a:pPr>
            <a:r>
              <a:rPr lang="en-US" sz="2000" dirty="0" smtClean="0"/>
              <a:t>What sections of this chapter are NOT in the ICND2 </a:t>
            </a:r>
            <a:r>
              <a:rPr lang="en-US" sz="2000" dirty="0"/>
              <a:t>2</a:t>
            </a:r>
            <a:r>
              <a:rPr lang="en-US" sz="2000" dirty="0" smtClean="0"/>
              <a:t>00-101 certification blueprint?</a:t>
            </a:r>
          </a:p>
          <a:p>
            <a:pPr marL="0" indent="0" eaLnBrk="1" hangingPunct="1">
              <a:lnSpc>
                <a:spcPct val="85000"/>
              </a:lnSpc>
              <a:spcBef>
                <a:spcPct val="30000"/>
              </a:spcBef>
              <a:buNone/>
              <a:defRPr/>
            </a:pPr>
            <a:endParaRPr lang="en-US" sz="2000" dirty="0" smtClean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buNone/>
              <a:defRPr/>
            </a:pPr>
            <a:endParaRPr lang="en-US" sz="16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95042"/>
              </p:ext>
            </p:extLst>
          </p:nvPr>
        </p:nvGraphicFramePr>
        <p:xfrm>
          <a:off x="455878" y="2386681"/>
          <a:ext cx="8303474" cy="3616286"/>
        </p:xfrm>
        <a:graphic>
          <a:graphicData uri="http://schemas.openxmlformats.org/drawingml/2006/table">
            <a:tbl>
              <a:tblPr/>
              <a:tblGrid>
                <a:gridCol w="1241059"/>
                <a:gridCol w="922972"/>
                <a:gridCol w="6139443"/>
              </a:tblGrid>
              <a:tr h="2839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Section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Introduction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383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7.1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Section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Characteristics of EIGRP</a:t>
                      </a:r>
                      <a:endParaRPr lang="en-US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3680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7.3.1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Topic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EIGRP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Intial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Route Discovery</a:t>
                      </a:r>
                      <a:endParaRPr lang="en-US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864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7.3.3.1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Page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DUAL Concepts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864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7.3.3.2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Page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Introduction to DUAL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864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7.3.3.5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Page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Topology Table: show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ip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eigrp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topology Command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864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7.3.3.6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Page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Topology Table: show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ip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eigrp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topology Command (Cont.)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7.3.3.7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Page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Topology Table: No Feasible Successor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864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7.3.3.8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Page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Activity - Determine the Feasible Successor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864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7.3.4.3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Page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DUAL: No Feasible Successor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864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7.3.4.4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Page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Packet Tracer - Investigating DUAL FSM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864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7.5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Section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Summary</a:t>
                      </a:r>
                    </a:p>
                  </a:txBody>
                  <a:tcPr marL="9526" marR="9526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323803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7: Objectives</a:t>
            </a:r>
          </a:p>
        </p:txBody>
      </p:sp>
      <p:sp>
        <p:nvSpPr>
          <p:cNvPr id="409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572322"/>
            <a:ext cx="7940675" cy="4204010"/>
          </a:xfrm>
        </p:spPr>
        <p:txBody>
          <a:bodyPr/>
          <a:lstStyle/>
          <a:p>
            <a:r>
              <a:rPr lang="en-US" sz="2000" dirty="0" smtClean="0"/>
              <a:t>Describe the features and operation of EIGRP.</a:t>
            </a:r>
          </a:p>
          <a:p>
            <a:r>
              <a:rPr lang="en-US" sz="2000" dirty="0" smtClean="0"/>
              <a:t>Examine the different EIGRP packet formats.</a:t>
            </a:r>
          </a:p>
          <a:p>
            <a:r>
              <a:rPr lang="en-US" sz="2000" dirty="0" smtClean="0"/>
              <a:t>Calculate the composite metric used by </a:t>
            </a:r>
            <a:r>
              <a:rPr lang="en-US" sz="2000" dirty="0"/>
              <a:t>Diffusing Update </a:t>
            </a:r>
            <a:r>
              <a:rPr lang="en-US" sz="2000" dirty="0" smtClean="0"/>
              <a:t>Algorithm </a:t>
            </a:r>
            <a:r>
              <a:rPr lang="en-US" sz="2000" dirty="0"/>
              <a:t>(DUAL) .</a:t>
            </a:r>
            <a:endParaRPr lang="en-US" sz="2000" dirty="0" smtClean="0"/>
          </a:p>
          <a:p>
            <a:r>
              <a:rPr lang="en-US" sz="2000" dirty="0" smtClean="0"/>
              <a:t>Describe the concepts and operation of DUAL.</a:t>
            </a:r>
          </a:p>
          <a:p>
            <a:r>
              <a:rPr lang="en-US" sz="2000" dirty="0" smtClean="0"/>
              <a:t>Examine the commands to configure and verify basic EIGRP operations for IPv4 and IPv6.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  <p:pic>
        <p:nvPicPr>
          <p:cNvPr id="14339" name="Picture 100" descr="CNA_largo-onwhi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Cisco_WHT_Logo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19375"/>
            <a:ext cx="2400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7: Overview</a:t>
            </a:r>
          </a:p>
        </p:txBody>
      </p:sp>
      <p:sp>
        <p:nvSpPr>
          <p:cNvPr id="512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33335" y="1616927"/>
            <a:ext cx="7940675" cy="4073754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/>
              <a:t>This </a:t>
            </a:r>
            <a:r>
              <a:rPr lang="en-US" sz="2000" dirty="0" smtClean="0"/>
              <a:t>chapter introduces </a:t>
            </a:r>
            <a:r>
              <a:rPr lang="en-US" sz="2000" dirty="0"/>
              <a:t>the basics of </a:t>
            </a:r>
            <a:r>
              <a:rPr lang="en-US" sz="2000" dirty="0" smtClean="0"/>
              <a:t>EIGRP: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/>
              <a:t>As an advanced distance vector routing protocol developed by Cisco </a:t>
            </a:r>
            <a:r>
              <a:rPr lang="en-US" sz="2000" dirty="0" smtClean="0"/>
              <a:t>Systems</a:t>
            </a:r>
            <a:endParaRPr lang="en-US" sz="2000" dirty="0"/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As </a:t>
            </a:r>
            <a:r>
              <a:rPr lang="en-US" sz="2000" dirty="0"/>
              <a:t>a distance vector</a:t>
            </a:r>
            <a:r>
              <a:rPr lang="en-US" sz="2000" dirty="0" smtClean="0"/>
              <a:t> routing protocol that includes features found in link-state routing protocols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Can scale to include multiple topologies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Provides fast convergence with low overhead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How to configure and verify EIGRP for IPv4 and IPv6 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How Diffusing Update Algorithm (DUAL) determines the best path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7: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75488" y="1450848"/>
            <a:ext cx="8400288" cy="5047488"/>
          </a:xfrm>
        </p:spPr>
        <p:txBody>
          <a:bodyPr/>
          <a:lstStyle/>
          <a:p>
            <a:pPr marL="233363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</a:p>
          <a:p>
            <a:pPr marL="457200" lvl="1" indent="-223838"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b="1" dirty="0" smtClean="0"/>
              <a:t>7.0.1.2 </a:t>
            </a:r>
            <a:r>
              <a:rPr lang="en-US" dirty="0" smtClean="0"/>
              <a:t> Class Activity – Classless EIGRP</a:t>
            </a:r>
            <a:endParaRPr lang="en-US" dirty="0" smtClean="0">
              <a:solidFill>
                <a:schemeClr val="bg2"/>
              </a:solidFill>
            </a:endParaRPr>
          </a:p>
          <a:p>
            <a:pPr marL="457200" lvl="1" indent="-223838"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b="1" dirty="0" smtClean="0"/>
              <a:t>7.1.2.5  </a:t>
            </a:r>
            <a:r>
              <a:rPr lang="en-US" dirty="0" smtClean="0"/>
              <a:t>Activity – Identifying the EIGRP Packet Type</a:t>
            </a:r>
          </a:p>
          <a:p>
            <a:pPr marL="457200" lvl="1" indent="-223838" eaLnBrk="1" hangingPunct="1">
              <a:spcBef>
                <a:spcPct val="30000"/>
              </a:spcBef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b="1" dirty="0" smtClean="0"/>
              <a:t>7.1.2.6 </a:t>
            </a:r>
            <a:r>
              <a:rPr lang="en-US" dirty="0" smtClean="0"/>
              <a:t> Video Demonstration – Observing EIGRP Protocol Communications</a:t>
            </a:r>
          </a:p>
          <a:p>
            <a:pPr marL="457200" lvl="1" indent="-223838"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b="1" dirty="0" smtClean="0"/>
              <a:t>7.2.2.4</a:t>
            </a:r>
            <a:r>
              <a:rPr lang="en-US" dirty="0" smtClean="0"/>
              <a:t>  Packet Tracer – Configuring Basic EIGRP with IPv4</a:t>
            </a:r>
          </a:p>
          <a:p>
            <a:pPr marL="457200" lvl="1" indent="-223838"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b="1" dirty="0" smtClean="0"/>
              <a:t>7.2.2.5</a:t>
            </a:r>
            <a:r>
              <a:rPr lang="en-US" dirty="0" smtClean="0"/>
              <a:t>  Lab – Configuring Basic EIGRP with IPv4</a:t>
            </a:r>
          </a:p>
          <a:p>
            <a:pPr marL="457200" lvl="1" indent="-223838">
              <a:buFont typeface="Wingdings" pitchFamily="2" charset="2"/>
              <a:buChar char="§"/>
              <a:tabLst>
                <a:tab pos="914400" algn="l"/>
                <a:tab pos="1254125" algn="l"/>
              </a:tabLst>
            </a:pPr>
            <a:r>
              <a:rPr lang="en-US" b="1" dirty="0" smtClean="0"/>
              <a:t>7.3.1.4  </a:t>
            </a:r>
            <a:r>
              <a:rPr lang="en-US" dirty="0" smtClean="0"/>
              <a:t>Activity – Identifying the Steps in Establishing EIGRP Neighbor Adjacencies</a:t>
            </a:r>
          </a:p>
          <a:p>
            <a:pPr marL="457200" lvl="1" indent="-223838"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b="1" dirty="0" smtClean="0"/>
              <a:t>7.3.2.7 </a:t>
            </a:r>
            <a:r>
              <a:rPr lang="en-US" b="1" dirty="0"/>
              <a:t> </a:t>
            </a:r>
            <a:r>
              <a:rPr lang="en-US" dirty="0" smtClean="0"/>
              <a:t>Activity – Calculating the EIGRP Metric</a:t>
            </a:r>
          </a:p>
          <a:p>
            <a:pPr marL="457200" lvl="1" indent="-223838"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b="1" dirty="0" smtClean="0"/>
              <a:t>7.3.3.8</a:t>
            </a:r>
            <a:r>
              <a:rPr lang="en-US" dirty="0" smtClean="0"/>
              <a:t>  Activity – Determining the Feasible Successor</a:t>
            </a:r>
          </a:p>
          <a:p>
            <a:pPr marL="457200" lvl="1" indent="-223838"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b="1" dirty="0" smtClean="0"/>
              <a:t>7.3.4.4</a:t>
            </a:r>
            <a:r>
              <a:rPr lang="en-US" dirty="0" smtClean="0"/>
              <a:t>  Packet Tracer – Investigating DUAL FSM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7: Activities (cont.)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99882" y="1494264"/>
            <a:ext cx="8131523" cy="3992137"/>
          </a:xfrm>
        </p:spPr>
        <p:txBody>
          <a:bodyPr/>
          <a:lstStyle/>
          <a:p>
            <a:pPr marL="0" indent="58738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  <a:endParaRPr lang="en-US" sz="2000" b="1" dirty="0" smtClean="0"/>
          </a:p>
          <a:p>
            <a:pPr marL="457200" lvl="1" indent="-223838"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b="1" dirty="0"/>
              <a:t>7.4.1.4</a:t>
            </a:r>
            <a:r>
              <a:rPr lang="en-US" dirty="0"/>
              <a:t>  Activity – Comparing EIGRPv4 and EIGRPv6</a:t>
            </a:r>
            <a:endParaRPr lang="en-US" b="1" dirty="0"/>
          </a:p>
          <a:p>
            <a:pPr marL="457200" lvl="1" indent="-223838"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b="1" dirty="0" smtClean="0"/>
              <a:t>7.4.3.4 </a:t>
            </a:r>
            <a:r>
              <a:rPr lang="en-US" dirty="0"/>
              <a:t>Packet Tracer – Configuring Basic EIGRP with IPv6</a:t>
            </a:r>
          </a:p>
          <a:p>
            <a:pPr marL="457200" lvl="1" indent="-223838"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b="1" dirty="0"/>
              <a:t>7.4.3.5 </a:t>
            </a:r>
            <a:r>
              <a:rPr lang="en-US" dirty="0"/>
              <a:t>Lab – Configuring Basic EIGRP with IPv6</a:t>
            </a:r>
          </a:p>
          <a:p>
            <a:pPr marL="457200" lvl="1" indent="-223838">
              <a:buFont typeface="Wingdings" pitchFamily="2" charset="2"/>
              <a:buChar char="§"/>
              <a:tabLst>
                <a:tab pos="457200" algn="l"/>
              </a:tabLst>
            </a:pPr>
            <a:r>
              <a:rPr lang="en-US" b="1" dirty="0"/>
              <a:t>7.5.1.1</a:t>
            </a:r>
            <a:r>
              <a:rPr lang="en-US" dirty="0"/>
              <a:t> Class Activity – Portfolio RIP and </a:t>
            </a:r>
            <a:r>
              <a:rPr lang="en-US" dirty="0" smtClean="0"/>
              <a:t>EIGRP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sz="3000" dirty="0" smtClean="0"/>
              <a:t>Chapter </a:t>
            </a:r>
            <a:r>
              <a:rPr lang="en-US" sz="3000" dirty="0"/>
              <a:t>7</a:t>
            </a:r>
            <a:r>
              <a:rPr lang="en-US" sz="3000" dirty="0" smtClean="0"/>
              <a:t>: Packet Tracer Activity Password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722226" y="1450848"/>
            <a:ext cx="8400288" cy="5047488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The password for all the Packet Tracer activities in this chapter is:</a:t>
            </a:r>
          </a:p>
          <a:p>
            <a:pPr marL="457200" lvl="1" indent="0" eaLnBrk="1" hangingPunct="1">
              <a:spcBef>
                <a:spcPct val="30000"/>
              </a:spcBef>
              <a:buNone/>
            </a:pPr>
            <a:r>
              <a:rPr lang="pt-BR" b="1" dirty="0" smtClean="0"/>
              <a:t>PT_ccna5</a:t>
            </a:r>
            <a:endParaRPr lang="en-US" b="1" dirty="0" smtClean="0"/>
          </a:p>
          <a:p>
            <a:pPr marL="457200" lvl="1" indent="0" eaLnBrk="1" hangingPunct="1">
              <a:spcBef>
                <a:spcPct val="30000"/>
              </a:spcBef>
              <a:buNone/>
            </a:pPr>
            <a:endParaRPr lang="en-US" dirty="0"/>
          </a:p>
          <a:p>
            <a:pPr lvl="1" eaLnBrk="1" hangingPunct="1">
              <a:spcBef>
                <a:spcPct val="30000"/>
              </a:spcBef>
              <a:buFont typeface="Wingdings" pitchFamily="2" charset="2"/>
              <a:buChar char="§"/>
            </a:pPr>
            <a:endParaRPr lang="en-US" dirty="0"/>
          </a:p>
          <a:p>
            <a:pPr lvl="1" eaLnBrk="1" hangingPunct="1">
              <a:spcBef>
                <a:spcPct val="30000"/>
              </a:spcBef>
              <a:buFont typeface="Wingdings" pitchFamily="2" charset="2"/>
              <a:buChar char="§"/>
            </a:pP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187151884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7: Assessment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46113" y="1593850"/>
            <a:ext cx="7940675" cy="3571875"/>
          </a:xfrm>
        </p:spPr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Students should complete the Chapter 7, “Assessment” after completing Chapter 7.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Worksheets, labs, and quizzes can be used to informally assess student progress.</a:t>
            </a:r>
          </a:p>
          <a:p>
            <a:pPr eaLnBrk="1" hangingPunct="1">
              <a:spcBef>
                <a:spcPct val="30000"/>
              </a:spcBef>
              <a:buNone/>
            </a:pPr>
            <a:endParaRPr lang="en-US" sz="16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7: New Terms and Commands </a:t>
            </a:r>
          </a:p>
        </p:txBody>
      </p:sp>
      <p:sp>
        <p:nvSpPr>
          <p:cNvPr id="921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524000"/>
            <a:ext cx="7940675" cy="493713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terms and commands are introduced in this chapter?</a:t>
            </a:r>
          </a:p>
        </p:txBody>
      </p:sp>
      <p:graphicFrame>
        <p:nvGraphicFramePr>
          <p:cNvPr id="6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370369"/>
              </p:ext>
            </p:extLst>
          </p:nvPr>
        </p:nvGraphicFramePr>
        <p:xfrm>
          <a:off x="743712" y="1957389"/>
          <a:ext cx="7687501" cy="3102027"/>
        </p:xfrm>
        <a:graphic>
          <a:graphicData uri="http://schemas.openxmlformats.org/drawingml/2006/table">
            <a:tbl>
              <a:tblPr/>
              <a:tblGrid>
                <a:gridCol w="783531"/>
                <a:gridCol w="6903970"/>
              </a:tblGrid>
              <a:tr h="212709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7.0.1.1</a:t>
                      </a:r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Enhanced Interior Gateway Routing Protocol (EIGRP)</a:t>
                      </a:r>
                      <a:endParaRPr lang="en-US" sz="14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1841638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7.1.1.1</a:t>
                      </a:r>
                      <a:endParaRPr lang="en-US" sz="1400" b="1" dirty="0"/>
                    </a:p>
                  </a:txBody>
                  <a:tcPr marL="9526" marR="9526" marT="952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Dynamic Multipoint Virtual Private Network (DMVPN) </a:t>
                      </a:r>
                      <a:endParaRPr lang="en-US" sz="1400" dirty="0" smtClean="0"/>
                    </a:p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Diffusing Update Algorithm (DUAL)</a:t>
                      </a:r>
                      <a:endParaRPr lang="en-US" sz="1400" dirty="0" smtClean="0"/>
                    </a:p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Neighbor Adjacencies</a:t>
                      </a:r>
                      <a:endParaRPr lang="en-US" sz="1400" b="0" dirty="0" smtClean="0"/>
                    </a:p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Reliable Transport Protocol (RTP) </a:t>
                      </a:r>
                      <a:endParaRPr lang="en-US" sz="1400" dirty="0" smtClean="0"/>
                    </a:p>
                    <a:p>
                      <a:r>
                        <a:rPr lang="en-US" sz="1400" dirty="0" smtClean="0"/>
                        <a:t>Partial Update</a:t>
                      </a:r>
                    </a:p>
                    <a:p>
                      <a:r>
                        <a:rPr lang="en-US" sz="1400" dirty="0" smtClean="0"/>
                        <a:t>Bounded</a:t>
                      </a:r>
                      <a:r>
                        <a:rPr lang="en-US" sz="1400" baseline="0" dirty="0" smtClean="0"/>
                        <a:t> Update</a:t>
                      </a:r>
                      <a:endParaRPr lang="en-US" sz="1400" dirty="0" smtClean="0"/>
                    </a:p>
                    <a:p>
                      <a:r>
                        <a:rPr lang="en-US" sz="1400" dirty="0" smtClean="0"/>
                        <a:t>Equal Cost Load Balancing</a:t>
                      </a:r>
                    </a:p>
                    <a:p>
                      <a:r>
                        <a:rPr lang="en-US" sz="1400" dirty="0" smtClean="0"/>
                        <a:t>Unequal Cost Load Balancing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Protocol-dependent Modules (PDM)</a:t>
                      </a:r>
                      <a:endParaRPr lang="en-US" sz="14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37343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7.1.3.1</a:t>
                      </a:r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Type, Length, Value (TLV)</a:t>
                      </a:r>
                      <a:endParaRPr lang="en-US" sz="14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712028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7.1.3.2</a:t>
                      </a:r>
                      <a:endParaRPr lang="en-US" sz="1400" b="1" dirty="0"/>
                    </a:p>
                  </a:txBody>
                  <a:tcPr marL="9526" marR="9526" marT="952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Opcode</a:t>
                      </a: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Field</a:t>
                      </a:r>
                      <a:endParaRPr lang="en-US" sz="1400" dirty="0" smtClean="0"/>
                    </a:p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Autonomous System Number</a:t>
                      </a:r>
                      <a:endParaRPr lang="en-US" sz="1400" dirty="0" smtClean="0"/>
                    </a:p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Hold Time</a:t>
                      </a:r>
                      <a:endParaRPr lang="en-US" sz="14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Chapter 7: New Terms and Commands (cont.) </a:t>
            </a:r>
          </a:p>
        </p:txBody>
      </p:sp>
      <p:sp>
        <p:nvSpPr>
          <p:cNvPr id="921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524000"/>
            <a:ext cx="7940675" cy="493713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terms and commands are introduced in this chapter?</a:t>
            </a:r>
          </a:p>
        </p:txBody>
      </p:sp>
      <p:graphicFrame>
        <p:nvGraphicFramePr>
          <p:cNvPr id="6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120497"/>
              </p:ext>
            </p:extLst>
          </p:nvPr>
        </p:nvGraphicFramePr>
        <p:xfrm>
          <a:off x="712788" y="1926336"/>
          <a:ext cx="7718425" cy="3690953"/>
        </p:xfrm>
        <a:graphic>
          <a:graphicData uri="http://schemas.openxmlformats.org/drawingml/2006/table">
            <a:tbl>
              <a:tblPr/>
              <a:tblGrid>
                <a:gridCol w="970097"/>
                <a:gridCol w="6748328"/>
              </a:tblGrid>
              <a:tr h="268224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7.2.1.2</a:t>
                      </a:r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router </a:t>
                      </a:r>
                      <a:r>
                        <a:rPr lang="en-US" sz="1400" b="1" i="0" kern="1200" dirty="0" err="1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eigrp</a:t>
                      </a:r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 </a:t>
                      </a:r>
                      <a:r>
                        <a:rPr lang="en-US" sz="1400" b="0" i="1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autonomous-system</a:t>
                      </a:r>
                      <a:r>
                        <a:rPr lang="en-US" sz="14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 </a:t>
                      </a:r>
                      <a:endParaRPr lang="en-US" sz="14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77442"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Internet Assigned Numbers Authority (IANA) </a:t>
                      </a:r>
                      <a:endParaRPr lang="en-US" sz="14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7878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7.2.1.4</a:t>
                      </a:r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Router ID</a:t>
                      </a:r>
                      <a:endParaRPr lang="en-US" sz="14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301232"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eigrp router-id</a:t>
                      </a:r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  <a:endParaRPr lang="en-US" sz="14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68224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7.2.1.6</a:t>
                      </a:r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network</a:t>
                      </a:r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  <a:endParaRPr lang="en-US" sz="14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52340"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eigrp log-neighbor-changes</a:t>
                      </a:r>
                      <a:endParaRPr lang="en-US" sz="1400" dirty="0">
                        <a:latin typeface="Courier New"/>
                        <a:cs typeface="Courier New"/>
                      </a:endParaRP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83937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7.2.1.7</a:t>
                      </a:r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wildcard-mask</a:t>
                      </a:r>
                      <a:endParaRPr lang="en-US" sz="14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83937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7.2.1.8</a:t>
                      </a:r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passive-interface</a:t>
                      </a: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command</a:t>
                      </a:r>
                      <a:endParaRPr lang="en-US" sz="14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341089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7.2.2.1</a:t>
                      </a:r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show ip eigrp neighbors</a:t>
                      </a:r>
                      <a:endParaRPr lang="en-US" sz="1400" dirty="0">
                        <a:latin typeface="Courier New"/>
                        <a:cs typeface="Courier New"/>
                      </a:endParaRP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83937"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Smooth Round Trip Timer (SRTT)</a:t>
                      </a:r>
                      <a:endParaRPr lang="en-US" sz="1400" b="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83937"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Retransmission Timeout (RTO)</a:t>
                      </a:r>
                      <a:endParaRPr lang="en-US" sz="1400" b="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83937"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Queue Count</a:t>
                      </a:r>
                      <a:endParaRPr lang="en-US" sz="1400" b="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83937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7.3.1.1</a:t>
                      </a:r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Hello Packets</a:t>
                      </a:r>
                      <a:endParaRPr lang="en-US" sz="14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NetAcad-4F_PPT-WHT_060408</Template>
  <TotalTime>29818</TotalTime>
  <Pages>28</Pages>
  <Words>1040</Words>
  <Application>Microsoft Office PowerPoint</Application>
  <PresentationFormat>On-screen Show (4:3)</PresentationFormat>
  <Paragraphs>232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NetAcad-4F_PPT-WHT_060408</vt:lpstr>
      <vt:lpstr>PowerPoint Presentation</vt:lpstr>
      <vt:lpstr>Chapter 7: Objectives</vt:lpstr>
      <vt:lpstr>Chapter 7: Overview</vt:lpstr>
      <vt:lpstr>Chapter 7: Activities</vt:lpstr>
      <vt:lpstr>Chapter 7: Activities (cont.)</vt:lpstr>
      <vt:lpstr>Chapter 7: Packet Tracer Activity Password</vt:lpstr>
      <vt:lpstr>Chapter 7: Assessment</vt:lpstr>
      <vt:lpstr>Chapter 7: New Terms and Commands </vt:lpstr>
      <vt:lpstr>Chapter 7: New Terms and Commands (cont.) </vt:lpstr>
      <vt:lpstr>Chapter 7: New Terms and Commands (cont.) </vt:lpstr>
      <vt:lpstr>Chapter 7: New Terms and Commands (cont.)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Chapter 7: Additional Help</vt:lpstr>
      <vt:lpstr>Chapter 7: Topics Not in ICND2 200–101</vt:lpstr>
      <vt:lpstr>Chapter 7: Topics Not in ICND2 200-101</vt:lpstr>
      <vt:lpstr>PowerPoint Presentation</vt:lpstr>
      <vt:lpstr>PowerPoint Presentation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Size 30PT</dc:title>
  <dc:subject>ITE 5.0 Planning Guide.pptx</dc:subject>
  <dc:creator>Cisco Networking Academy</dc:creator>
  <cp:lastModifiedBy>Rodrigo Floriano</cp:lastModifiedBy>
  <cp:revision>1035</cp:revision>
  <cp:lastPrinted>1999-01-27T00:54:54Z</cp:lastPrinted>
  <dcterms:created xsi:type="dcterms:W3CDTF">2008-06-05T18:08:35Z</dcterms:created>
  <dcterms:modified xsi:type="dcterms:W3CDTF">2013-10-07T02:46:22Z</dcterms:modified>
</cp:coreProperties>
</file>