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1"/>
  </p:sldMasterIdLst>
  <p:notesMasterIdLst>
    <p:notesMasterId r:id="rId24"/>
  </p:notesMasterIdLst>
  <p:handoutMasterIdLst>
    <p:handoutMasterId r:id="rId25"/>
  </p:handoutMasterIdLst>
  <p:sldIdLst>
    <p:sldId id="498" r:id="rId2"/>
    <p:sldId id="577" r:id="rId3"/>
    <p:sldId id="558" r:id="rId4"/>
    <p:sldId id="550" r:id="rId5"/>
    <p:sldId id="590" r:id="rId6"/>
    <p:sldId id="571" r:id="rId7"/>
    <p:sldId id="574" r:id="rId8"/>
    <p:sldId id="580" r:id="rId9"/>
    <p:sldId id="581" r:id="rId10"/>
    <p:sldId id="582" r:id="rId11"/>
    <p:sldId id="562" r:id="rId12"/>
    <p:sldId id="568" r:id="rId13"/>
    <p:sldId id="584" r:id="rId14"/>
    <p:sldId id="588" r:id="rId15"/>
    <p:sldId id="585" r:id="rId16"/>
    <p:sldId id="589" r:id="rId17"/>
    <p:sldId id="570" r:id="rId18"/>
    <p:sldId id="575" r:id="rId19"/>
    <p:sldId id="586" r:id="rId20"/>
    <p:sldId id="587" r:id="rId21"/>
    <p:sldId id="539" r:id="rId22"/>
    <p:sldId id="540" r:id="rId23"/>
  </p:sldIdLst>
  <p:sldSz cx="9144000" cy="6858000" type="screen4x3"/>
  <p:notesSz cx="7010400" cy="9296400"/>
  <p:defaultTextStyle>
    <a:defPPr>
      <a:defRPr lang="en-US"/>
    </a:defPPr>
    <a:lvl1pPr algn="l" rtl="0" fontAlgn="base">
      <a:spcBef>
        <a:spcPct val="0"/>
      </a:spcBef>
      <a:spcAft>
        <a:spcPct val="0"/>
      </a:spcAft>
      <a:defRPr sz="2400" b="1" kern="1200">
        <a:solidFill>
          <a:schemeClr val="tx1"/>
        </a:solidFill>
        <a:latin typeface="Arial" charset="0"/>
        <a:ea typeface="+mn-ea"/>
        <a:cs typeface="Arial" charset="0"/>
      </a:defRPr>
    </a:lvl1pPr>
    <a:lvl2pPr marL="457200" algn="l" rtl="0" fontAlgn="base">
      <a:spcBef>
        <a:spcPct val="0"/>
      </a:spcBef>
      <a:spcAft>
        <a:spcPct val="0"/>
      </a:spcAft>
      <a:defRPr sz="2400" b="1" kern="1200">
        <a:solidFill>
          <a:schemeClr val="tx1"/>
        </a:solidFill>
        <a:latin typeface="Arial" charset="0"/>
        <a:ea typeface="+mn-ea"/>
        <a:cs typeface="Arial" charset="0"/>
      </a:defRPr>
    </a:lvl2pPr>
    <a:lvl3pPr marL="914400" algn="l" rtl="0" fontAlgn="base">
      <a:spcBef>
        <a:spcPct val="0"/>
      </a:spcBef>
      <a:spcAft>
        <a:spcPct val="0"/>
      </a:spcAft>
      <a:defRPr sz="2400" b="1" kern="1200">
        <a:solidFill>
          <a:schemeClr val="tx1"/>
        </a:solidFill>
        <a:latin typeface="Arial" charset="0"/>
        <a:ea typeface="+mn-ea"/>
        <a:cs typeface="Arial" charset="0"/>
      </a:defRPr>
    </a:lvl3pPr>
    <a:lvl4pPr marL="1371600" algn="l" rtl="0" fontAlgn="base">
      <a:spcBef>
        <a:spcPct val="0"/>
      </a:spcBef>
      <a:spcAft>
        <a:spcPct val="0"/>
      </a:spcAft>
      <a:defRPr sz="2400" b="1" kern="1200">
        <a:solidFill>
          <a:schemeClr val="tx1"/>
        </a:solidFill>
        <a:latin typeface="Arial" charset="0"/>
        <a:ea typeface="+mn-ea"/>
        <a:cs typeface="Arial" charset="0"/>
      </a:defRPr>
    </a:lvl4pPr>
    <a:lvl5pPr marL="1828800" algn="l" rtl="0" fontAlgn="base">
      <a:spcBef>
        <a:spcPct val="0"/>
      </a:spcBef>
      <a:spcAft>
        <a:spcPct val="0"/>
      </a:spcAft>
      <a:defRPr sz="2400" b="1" kern="1200">
        <a:solidFill>
          <a:schemeClr val="tx1"/>
        </a:solidFill>
        <a:latin typeface="Arial" charset="0"/>
        <a:ea typeface="+mn-ea"/>
        <a:cs typeface="Arial" charset="0"/>
      </a:defRPr>
    </a:lvl5pPr>
    <a:lvl6pPr marL="2286000" algn="l" defTabSz="914400" rtl="0" eaLnBrk="1" latinLnBrk="0" hangingPunct="1">
      <a:defRPr sz="2400" b="1" kern="1200">
        <a:solidFill>
          <a:schemeClr val="tx1"/>
        </a:solidFill>
        <a:latin typeface="Arial" charset="0"/>
        <a:ea typeface="+mn-ea"/>
        <a:cs typeface="Arial" charset="0"/>
      </a:defRPr>
    </a:lvl6pPr>
    <a:lvl7pPr marL="2743200" algn="l" defTabSz="914400" rtl="0" eaLnBrk="1" latinLnBrk="0" hangingPunct="1">
      <a:defRPr sz="2400" b="1" kern="1200">
        <a:solidFill>
          <a:schemeClr val="tx1"/>
        </a:solidFill>
        <a:latin typeface="Arial" charset="0"/>
        <a:ea typeface="+mn-ea"/>
        <a:cs typeface="Arial" charset="0"/>
      </a:defRPr>
    </a:lvl7pPr>
    <a:lvl8pPr marL="3200400" algn="l" defTabSz="914400" rtl="0" eaLnBrk="1" latinLnBrk="0" hangingPunct="1">
      <a:defRPr sz="2400" b="1" kern="1200">
        <a:solidFill>
          <a:schemeClr val="tx1"/>
        </a:solidFill>
        <a:latin typeface="Arial" charset="0"/>
        <a:ea typeface="+mn-ea"/>
        <a:cs typeface="Arial" charset="0"/>
      </a:defRPr>
    </a:lvl8pPr>
    <a:lvl9pPr marL="3657600" algn="l" defTabSz="914400" rtl="0" eaLnBrk="1" latinLnBrk="0" hangingPunct="1">
      <a:defRPr sz="2400"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ttoria deloulay" initials="vd"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EF3"/>
    <a:srgbClr val="C5D9F1"/>
    <a:srgbClr val="45EB03"/>
    <a:srgbClr val="B2B2B2"/>
    <a:srgbClr val="C0C0C0"/>
    <a:srgbClr val="9F4603"/>
    <a:srgbClr val="EE6804"/>
    <a:srgbClr val="6161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291" autoAdjust="0"/>
    <p:restoredTop sz="91115" autoAdjust="0"/>
  </p:normalViewPr>
  <p:slideViewPr>
    <p:cSldViewPr snapToGrid="0">
      <p:cViewPr>
        <p:scale>
          <a:sx n="80" d="100"/>
          <a:sy n="80" d="100"/>
        </p:scale>
        <p:origin x="-1554" y="-192"/>
      </p:cViewPr>
      <p:guideLst>
        <p:guide orient="horz" pos="134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3" d="100"/>
          <a:sy n="73" d="100"/>
        </p:scale>
        <p:origin x="-2094"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lnSpc>
                <a:spcPct val="90000"/>
              </a:lnSpc>
            </a:pPr>
            <a:endParaRPr lang="en-US" b="0"/>
          </a:p>
        </p:txBody>
      </p:sp>
      <p:sp>
        <p:nvSpPr>
          <p:cNvPr id="307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defTabSz="611188" eaLnBrk="0" hangingPunct="0">
              <a:tabLst>
                <a:tab pos="2387600" algn="l"/>
                <a:tab pos="4830763" algn="l"/>
              </a:tabLst>
            </a:pPr>
            <a:r>
              <a:rPr lang="en-US" sz="800" b="0"/>
              <a:t>© 2006, Cisco Systems, Inc. All rights reserved.</a:t>
            </a:r>
          </a:p>
          <a:p>
            <a:pPr defTabSz="611188" eaLnBrk="0" hangingPunct="0">
              <a:tabLst>
                <a:tab pos="2387600" algn="l"/>
                <a:tab pos="4830763" algn="l"/>
              </a:tabLst>
            </a:pPr>
            <a:r>
              <a:rPr lang="en-US" sz="800" b="0"/>
              <a:t>Presentation_ID.scr</a:t>
            </a:r>
          </a:p>
        </p:txBody>
      </p:sp>
      <p:sp>
        <p:nvSpPr>
          <p:cNvPr id="307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7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eaLnBrk="0" hangingPunct="0"/>
            <a:fld id="{24FCEDC2-CB88-4332-AD14-E4FCA3C3455B}" type="slidenum">
              <a:rPr lang="en-US" sz="800" b="0"/>
              <a:pPr algn="r" defTabSz="903288" eaLnBrk="0" hangingPunct="0"/>
              <a:t>‹#›</a:t>
            </a:fld>
            <a:endParaRPr lang="en-US" sz="800" b="0"/>
          </a:p>
        </p:txBody>
      </p:sp>
    </p:spTree>
    <p:extLst>
      <p:ext uri="{BB962C8B-B14F-4D97-AF65-F5344CB8AC3E}">
        <p14:creationId xmlns:p14="http://schemas.microsoft.com/office/powerpoint/2010/main" val="1389505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eaLnBrk="0" hangingPunct="0">
              <a:lnSpc>
                <a:spcPct val="90000"/>
              </a:lnSpc>
            </a:pPr>
            <a:endParaRPr lang="en-US" b="0"/>
          </a:p>
        </p:txBody>
      </p:sp>
      <p:sp>
        <p:nvSpPr>
          <p:cNvPr id="1638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defTabSz="611188" eaLnBrk="0" hangingPunct="0">
              <a:tabLst>
                <a:tab pos="2387600" algn="l"/>
                <a:tab pos="4830763" algn="l"/>
              </a:tabLst>
            </a:pPr>
            <a:r>
              <a:rPr lang="en-US" sz="800" b="0"/>
              <a:t>© 2006, Cisco Systems, Inc. All rights reserved.</a:t>
            </a:r>
          </a:p>
          <a:p>
            <a:pPr defTabSz="611188" eaLnBrk="0" hangingPunct="0">
              <a:tabLst>
                <a:tab pos="2387600" algn="l"/>
                <a:tab pos="4830763" algn="l"/>
              </a:tabLst>
            </a:pPr>
            <a:r>
              <a:rPr lang="en-US" sz="800" b="0"/>
              <a:t>Presentation_ID.scr</a:t>
            </a:r>
          </a:p>
        </p:txBody>
      </p:sp>
      <p:sp>
        <p:nvSpPr>
          <p:cNvPr id="1638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eaLnBrk="0" hangingPunct="0">
              <a:lnSpc>
                <a:spcPct val="100000"/>
              </a:lnSpc>
              <a:defRPr sz="800" b="0">
                <a:latin typeface="Arial" charset="0"/>
                <a:cs typeface="+mn-cs"/>
              </a:defRPr>
            </a:lvl1pPr>
          </a:lstStyle>
          <a:p>
            <a:pPr>
              <a:defRPr/>
            </a:pPr>
            <a:fld id="{785D1CDC-D87C-4665-A55A-A21D26B56B7D}" type="slidenum">
              <a:rPr lang="en-US"/>
              <a:pPr>
                <a:defRPr/>
              </a:pPr>
              <a:t>‹#›</a:t>
            </a:fld>
            <a:endParaRPr lang="en-US"/>
          </a:p>
        </p:txBody>
      </p:sp>
      <p:sp>
        <p:nvSpPr>
          <p:cNvPr id="1639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3234622051"/>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mn-ea"/>
        <a:cs typeface="+mn-cs"/>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1</a:t>
            </a:fld>
            <a:endParaRPr lang="en-US" dirty="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FA62FE-70C7-4700-B664-0FF949842D7E}" type="slidenum">
              <a:rPr lang="en-US" sz="800" b="0"/>
              <a:pPr algn="r"/>
              <a:t>10</a:t>
            </a:fld>
            <a:endParaRPr lang="en-US" sz="800" b="0" dirty="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12</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13</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14</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15</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16</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17</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18</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19</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20</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311D0035-3BE0-490C-B824-0AD9C41C2BAC}" type="slidenum">
              <a:rPr lang="en-US" sz="800" b="0"/>
              <a:pPr algn="r"/>
              <a:t>3</a:t>
            </a:fld>
            <a:endParaRPr lang="en-US" sz="800" b="0" dirty="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5</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FA62FE-70C7-4700-B664-0FF949842D7E}" type="slidenum">
              <a:rPr lang="en-US" sz="800" b="0"/>
              <a:pPr algn="r"/>
              <a:t>7</a:t>
            </a:fld>
            <a:endParaRPr lang="en-US" sz="800" b="0" dirty="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FA62FE-70C7-4700-B664-0FF949842D7E}" type="slidenum">
              <a:rPr lang="en-US" sz="800" b="0"/>
              <a:pPr algn="r"/>
              <a:t>8</a:t>
            </a:fld>
            <a:endParaRPr lang="en-US" sz="800" b="0" dirty="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FA62FE-70C7-4700-B664-0FF949842D7E}" type="slidenum">
              <a:rPr lang="en-US" sz="800" b="0"/>
              <a:pPr algn="r"/>
              <a:t>9</a:t>
            </a:fld>
            <a:endParaRPr lang="en-US" sz="800" b="0" dirty="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defTabSz="814388" eaLnBrk="0" hangingPunct="0"/>
            <a:r>
              <a:rPr lang="en-US" sz="700" b="0" dirty="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eaLnBrk="0" hangingPunct="0"/>
            <a:r>
              <a:rPr lang="en-US" sz="700" b="0" dirty="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defTabSz="814388" eaLnBrk="0" hangingPunct="0"/>
            <a:r>
              <a:rPr lang="en-US" sz="700" b="0" dirty="0" err="1">
                <a:solidFill>
                  <a:srgbClr val="D3D3D3"/>
                </a:solidFill>
              </a:rPr>
              <a:t>Presentation_ID</a:t>
            </a:r>
            <a:endParaRPr lang="en-US" sz="700" b="0" dirty="0">
              <a:solidFill>
                <a:srgbClr val="D3D3D3"/>
              </a:solidFill>
            </a:endParaRP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b">
            <a:spAutoFit/>
          </a:bodyPr>
          <a:lstStyle/>
          <a:p>
            <a:pPr algn="r" defTabSz="814388" eaLnBrk="0" hangingPunct="0"/>
            <a:fld id="{59D7CE3C-6EC8-4B99-BC5F-470A37E5C4AF}" type="slidenum">
              <a:rPr lang="en-US" sz="1000" b="0">
                <a:solidFill>
                  <a:srgbClr val="D3D3D3"/>
                </a:solidFill>
              </a:rPr>
              <a:pPr algn="r" defTabSz="814388" eaLnBrk="0" hangingPunct="0"/>
              <a:t>‹#›</a:t>
            </a:fld>
            <a:endParaRPr lang="en-US" sz="1000" b="0">
              <a:solidFill>
                <a:srgbClr val="D3D3D3"/>
              </a:solidFill>
            </a:endParaRPr>
          </a:p>
        </p:txBody>
      </p:sp>
      <p:pic>
        <p:nvPicPr>
          <p:cNvPr id="9" name="Picture 331" descr="Cisco_New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smtClean="0"/>
              <a:t>Click to edit Master title style</a:t>
            </a:r>
            <a:endParaRPr lang="en-US"/>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smtClean="0"/>
              <a:t>Click to edit Master subtitle style</a:t>
            </a:r>
            <a:endParaRPr lang="en-US"/>
          </a:p>
        </p:txBody>
      </p:sp>
    </p:spTree>
    <p:extLst>
      <p:ext uri="{BB962C8B-B14F-4D97-AF65-F5344CB8AC3E}">
        <p14:creationId xmlns:p14="http://schemas.microsoft.com/office/powerpoint/2010/main" val="1433530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616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8520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4715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57900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3762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131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284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697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66191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15910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146"/>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82124" tIns="41061" rIns="82124" bIns="41061" numCol="1" anchor="b" anchorCtr="0" compatLnSpc="1">
            <a:prstTxWarp prst="textNoShape">
              <a:avLst/>
            </a:prstTxWarp>
          </a:bodyPr>
          <a:lstStyle/>
          <a:p>
            <a:pPr lvl="0"/>
            <a:r>
              <a:rPr lang="en-US" smtClean="0"/>
              <a:t>Click to edit Master title style</a:t>
            </a:r>
          </a:p>
        </p:txBody>
      </p:sp>
      <p:sp>
        <p:nvSpPr>
          <p:cNvPr id="1027"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defTabSz="814388" eaLnBrk="0" hangingPunct="0"/>
            <a:r>
              <a:rPr lang="en-US" sz="700" b="0" dirty="0" err="1">
                <a:solidFill>
                  <a:srgbClr val="D3D3D3"/>
                </a:solidFill>
              </a:rPr>
              <a:t>Presentation_ID</a:t>
            </a:r>
            <a:endParaRPr lang="en-US" sz="700" b="0" dirty="0">
              <a:solidFill>
                <a:srgbClr val="D3D3D3"/>
              </a:solidFill>
            </a:endParaRPr>
          </a:p>
        </p:txBody>
      </p:sp>
      <p:sp>
        <p:nvSpPr>
          <p:cNvPr id="1028"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b">
            <a:spAutoFit/>
          </a:bodyPr>
          <a:lstStyle/>
          <a:p>
            <a:pPr algn="r" defTabSz="814388" eaLnBrk="0" hangingPunct="0"/>
            <a:fld id="{6213D815-58AD-43B4-8B8E-3405D1C19D0A}" type="slidenum">
              <a:rPr lang="en-US" sz="1000" b="0">
                <a:solidFill>
                  <a:srgbClr val="D3D3D3"/>
                </a:solidFill>
              </a:rPr>
              <a:pPr algn="r" defTabSz="814388" eaLnBrk="0" hangingPunct="0"/>
              <a:t>‹#›</a:t>
            </a:fld>
            <a:endParaRPr lang="en-US" sz="1000" b="0">
              <a:solidFill>
                <a:srgbClr val="D3D3D3"/>
              </a:solidFill>
            </a:endParaRPr>
          </a:p>
        </p:txBody>
      </p:sp>
      <p:sp>
        <p:nvSpPr>
          <p:cNvPr id="1029" name="Rectangle 6284"/>
          <p:cNvSpPr>
            <a:spLocks noGrp="1" noChangeArrowheads="1"/>
          </p:cNvSpPr>
          <p:nvPr>
            <p:ph type="body" idx="1"/>
          </p:nvPr>
        </p:nvSpPr>
        <p:spPr bwMode="auto">
          <a:xfrm>
            <a:off x="655638" y="2014538"/>
            <a:ext cx="7940675"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82124" tIns="41061" rIns="82124" bIns="4106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defTabSz="814388" eaLnBrk="0" hangingPunct="0"/>
            <a:r>
              <a:rPr lang="en-US" sz="700" b="0">
                <a:solidFill>
                  <a:srgbClr val="D3D3D3"/>
                </a:solidFill>
              </a:rPr>
              <a:t>© 2008 Cisco Systems, Inc. All rights reserved.</a:t>
            </a:r>
          </a:p>
        </p:txBody>
      </p:sp>
      <p:sp>
        <p:nvSpPr>
          <p:cNvPr id="1031"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eaLnBrk="0" hangingPunct="0"/>
            <a:r>
              <a:rPr lang="en-US" sz="700" b="0">
                <a:solidFill>
                  <a:srgbClr val="D3D3D3"/>
                </a:solidFill>
              </a:rPr>
              <a:t>Cisco Confidential</a:t>
            </a:r>
          </a:p>
        </p:txBody>
      </p:sp>
      <p:pic>
        <p:nvPicPr>
          <p:cNvPr id="1032" name="Picture 8" descr="Rev08_Cisco_BrandBar10_060408.pn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93" r:id="rId1"/>
    <p:sldLayoutId id="2147484583" r:id="rId2"/>
    <p:sldLayoutId id="2147484584" r:id="rId3"/>
    <p:sldLayoutId id="2147484585" r:id="rId4"/>
    <p:sldLayoutId id="2147484586" r:id="rId5"/>
    <p:sldLayoutId id="2147484587" r:id="rId6"/>
    <p:sldLayoutId id="2147484588" r:id="rId7"/>
    <p:sldLayoutId id="2147484589" r:id="rId8"/>
    <p:sldLayoutId id="2147484590" r:id="rId9"/>
    <p:sldLayoutId id="2147484591" r:id="rId10"/>
    <p:sldLayoutId id="2147484592" r:id="rId11"/>
  </p:sldLayoutIdLst>
  <p:transition>
    <p:wipe dir="r"/>
  </p:transition>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mj-ea"/>
          <a:cs typeface="+mj-cs"/>
        </a:defRPr>
      </a:lvl1pPr>
      <a:lvl2pPr algn="l" defTabSz="814388" rtl="0" eaLnBrk="0" fontAlgn="base" hangingPunct="0">
        <a:lnSpc>
          <a:spcPct val="90000"/>
        </a:lnSpc>
        <a:spcBef>
          <a:spcPct val="0"/>
        </a:spcBef>
        <a:spcAft>
          <a:spcPct val="0"/>
        </a:spcAft>
        <a:defRPr sz="3200" b="1">
          <a:solidFill>
            <a:srgbClr val="708CA1"/>
          </a:solidFill>
          <a:latin typeface="Arial" charset="0"/>
        </a:defRPr>
      </a:lvl2pPr>
      <a:lvl3pPr algn="l" defTabSz="814388" rtl="0" eaLnBrk="0" fontAlgn="base" hangingPunct="0">
        <a:lnSpc>
          <a:spcPct val="90000"/>
        </a:lnSpc>
        <a:spcBef>
          <a:spcPct val="0"/>
        </a:spcBef>
        <a:spcAft>
          <a:spcPct val="0"/>
        </a:spcAft>
        <a:defRPr sz="3200" b="1">
          <a:solidFill>
            <a:srgbClr val="708CA1"/>
          </a:solidFill>
          <a:latin typeface="Arial" charset="0"/>
        </a:defRPr>
      </a:lvl3pPr>
      <a:lvl4pPr algn="l" defTabSz="814388" rtl="0" eaLnBrk="0" fontAlgn="base" hangingPunct="0">
        <a:lnSpc>
          <a:spcPct val="90000"/>
        </a:lnSpc>
        <a:spcBef>
          <a:spcPct val="0"/>
        </a:spcBef>
        <a:spcAft>
          <a:spcPct val="0"/>
        </a:spcAft>
        <a:defRPr sz="3200" b="1">
          <a:solidFill>
            <a:srgbClr val="708CA1"/>
          </a:solidFill>
          <a:latin typeface="Arial" charset="0"/>
        </a:defRPr>
      </a:lvl4pPr>
      <a:lvl5pPr algn="l" defTabSz="814388" rtl="0" eaLnBrk="0" fontAlgn="base" hangingPunct="0">
        <a:lnSpc>
          <a:spcPct val="90000"/>
        </a:lnSpc>
        <a:spcBef>
          <a:spcPct val="0"/>
        </a:spcBef>
        <a:spcAft>
          <a:spcPct val="0"/>
        </a:spcAft>
        <a:defRPr sz="3200" b="1">
          <a:solidFill>
            <a:srgbClr val="708CA1"/>
          </a:solidFill>
          <a:latin typeface="Arial"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buClr>
          <a:srgbClr val="708CA1"/>
        </a:buClr>
        <a:buChar char="–"/>
        <a:defRPr sz="2000">
          <a:solidFill>
            <a:schemeClr val="tx1"/>
          </a:solidFill>
          <a:latin typeface="+mn-lt"/>
        </a:defRPr>
      </a:lvl2pPr>
      <a:lvl3pPr marL="914400" algn="l" defTabSz="814388" rtl="0" eaLnBrk="0" fontAlgn="base" hangingPunct="0">
        <a:lnSpc>
          <a:spcPct val="95000"/>
        </a:lnSpc>
        <a:spcBef>
          <a:spcPct val="35000"/>
        </a:spcBef>
        <a:spcAft>
          <a:spcPct val="0"/>
        </a:spcAft>
        <a:buClr>
          <a:srgbClr val="708CA1"/>
        </a:buClr>
        <a:buChar char="•"/>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buClr>
          <a:srgbClr val="708CA1"/>
        </a:buClr>
        <a:buChar char="–"/>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buClr>
          <a:srgbClr val="708CA1"/>
        </a:buClr>
        <a:buChar char="»"/>
        <a:defRPr sz="2000">
          <a:solidFill>
            <a:schemeClr val="tx1"/>
          </a:solidFill>
          <a:latin typeface="+mn-lt"/>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cisco.com/"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community.netacad.net/web/ccna/files"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cisco.com/web/learning/exams/list/icnd2b.html"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50" y="2607818"/>
            <a:ext cx="4189413" cy="1479550"/>
          </a:xfrm>
          <a:prstGeom prst="rect">
            <a:avLst/>
          </a:prstGeom>
          <a:noFill/>
          <a:ln w="9525" algn="ctr">
            <a:noFill/>
            <a:miter lim="800000"/>
            <a:headEnd/>
            <a:tailEnd/>
          </a:ln>
        </p:spPr>
        <p:txBody>
          <a:bodyPr lIns="82124" tIns="41061" rIns="82124" bIns="41061" anchor="ctr"/>
          <a:lstStyle/>
          <a:p>
            <a:pPr defTabSz="814388">
              <a:lnSpc>
                <a:spcPct val="90000"/>
              </a:lnSpc>
              <a:defRPr/>
            </a:pPr>
            <a:r>
              <a:rPr lang="en-US" b="0" kern="0" dirty="0" smtClean="0">
                <a:solidFill>
                  <a:schemeClr val="bg1"/>
                </a:solidFill>
                <a:latin typeface="+mn-lt"/>
                <a:ea typeface="+mj-ea"/>
                <a:cs typeface="+mj-cs"/>
              </a:rPr>
              <a:t>CCNA 5.0</a:t>
            </a:r>
            <a:r>
              <a:rPr lang="en-US" b="0" kern="0" dirty="0">
                <a:solidFill>
                  <a:schemeClr val="bg1"/>
                </a:solidFill>
                <a:latin typeface="+mn-lt"/>
                <a:ea typeface="+mj-ea"/>
                <a:cs typeface="+mj-cs"/>
              </a:rPr>
              <a:t/>
            </a:r>
            <a:br>
              <a:rPr lang="en-US" b="0" kern="0" dirty="0">
                <a:solidFill>
                  <a:schemeClr val="bg1"/>
                </a:solidFill>
                <a:latin typeface="+mn-lt"/>
                <a:ea typeface="+mj-ea"/>
                <a:cs typeface="+mj-cs"/>
              </a:rPr>
            </a:br>
            <a:r>
              <a:rPr lang="en-US" b="0" kern="0" dirty="0">
                <a:solidFill>
                  <a:schemeClr val="bg1"/>
                </a:solidFill>
                <a:latin typeface="+mn-lt"/>
                <a:ea typeface="+mj-ea"/>
                <a:cs typeface="+mj-cs"/>
              </a:rPr>
              <a:t/>
            </a:r>
            <a:br>
              <a:rPr lang="en-US" b="0" kern="0" dirty="0">
                <a:solidFill>
                  <a:schemeClr val="bg1"/>
                </a:solidFill>
                <a:latin typeface="+mn-lt"/>
                <a:ea typeface="+mj-ea"/>
                <a:cs typeface="+mj-cs"/>
              </a:rPr>
            </a:br>
            <a:r>
              <a:rPr lang="en-US" b="0" kern="0" dirty="0" smtClean="0">
                <a:solidFill>
                  <a:schemeClr val="bg1"/>
                </a:solidFill>
                <a:latin typeface="+mn-lt"/>
                <a:ea typeface="+mj-ea"/>
                <a:cs typeface="+mj-cs"/>
              </a:rPr>
              <a:t>Planning Guide</a:t>
            </a:r>
          </a:p>
          <a:p>
            <a:pPr defTabSz="814388">
              <a:lnSpc>
                <a:spcPct val="90000"/>
              </a:lnSpc>
              <a:defRPr/>
            </a:pPr>
            <a:endParaRPr lang="en-US" b="0" kern="0" dirty="0">
              <a:solidFill>
                <a:schemeClr val="bg1"/>
              </a:solidFill>
              <a:latin typeface="+mn-lt"/>
              <a:ea typeface="+mj-ea"/>
              <a:cs typeface="+mj-cs"/>
            </a:endParaRPr>
          </a:p>
          <a:p>
            <a:pPr defTabSz="814388">
              <a:lnSpc>
                <a:spcPct val="90000"/>
              </a:lnSpc>
              <a:defRPr/>
            </a:pPr>
            <a:r>
              <a:rPr lang="en-US" b="0" dirty="0" smtClean="0">
                <a:solidFill>
                  <a:schemeClr val="bg1"/>
                </a:solidFill>
                <a:latin typeface="+mn-lt"/>
              </a:rPr>
              <a:t>Chapter 9: IOS Images and Licensing  </a:t>
            </a:r>
          </a:p>
          <a:p>
            <a:pPr defTabSz="814388">
              <a:lnSpc>
                <a:spcPct val="90000"/>
              </a:lnSpc>
              <a:defRPr/>
            </a:pPr>
            <a:endParaRPr lang="en-US" b="0" kern="0" dirty="0">
              <a:solidFill>
                <a:schemeClr val="bg1"/>
              </a:solidFill>
              <a:latin typeface="+mn-lt"/>
              <a:ea typeface="+mj-ea"/>
              <a:cs typeface="+mj-cs"/>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New Terms and Commands (cont.)</a:t>
            </a:r>
          </a:p>
        </p:txBody>
      </p:sp>
      <p:sp>
        <p:nvSpPr>
          <p:cNvPr id="9219" name="Rectangle 34"/>
          <p:cNvSpPr>
            <a:spLocks noGrp="1" noChangeArrowheads="1"/>
          </p:cNvSpPr>
          <p:nvPr>
            <p:ph type="body" idx="4294967295"/>
          </p:nvPr>
        </p:nvSpPr>
        <p:spPr>
          <a:xfrm>
            <a:off x="655638" y="1524000"/>
            <a:ext cx="7940675" cy="493713"/>
          </a:xfrm>
        </p:spPr>
        <p:txBody>
          <a:bodyPr/>
          <a:lstStyle/>
          <a:p>
            <a:pPr marL="0" indent="0" eaLnBrk="1" hangingPunct="1">
              <a:spcBef>
                <a:spcPct val="30000"/>
              </a:spcBef>
              <a:buNone/>
            </a:pPr>
            <a:r>
              <a:rPr lang="en-US" sz="2000" dirty="0" smtClean="0"/>
              <a:t>What terms and commands are introduced in this chapter?</a:t>
            </a:r>
          </a:p>
        </p:txBody>
      </p:sp>
      <p:graphicFrame>
        <p:nvGraphicFramePr>
          <p:cNvPr id="6" name="Group 32"/>
          <p:cNvGraphicFramePr>
            <a:graphicFrameLocks noGrp="1"/>
          </p:cNvGraphicFramePr>
          <p:nvPr>
            <p:extLst>
              <p:ext uri="{D42A27DB-BD31-4B8C-83A1-F6EECF244321}">
                <p14:modId xmlns:p14="http://schemas.microsoft.com/office/powerpoint/2010/main" val="317570309"/>
              </p:ext>
            </p:extLst>
          </p:nvPr>
        </p:nvGraphicFramePr>
        <p:xfrm>
          <a:off x="719328" y="1926336"/>
          <a:ext cx="7711885" cy="4324487"/>
        </p:xfrm>
        <a:graphic>
          <a:graphicData uri="http://schemas.openxmlformats.org/drawingml/2006/table">
            <a:tbl>
              <a:tblPr/>
              <a:tblGrid>
                <a:gridCol w="1349798"/>
                <a:gridCol w="6362087"/>
              </a:tblGrid>
              <a:tr h="393118">
                <a:tc>
                  <a:txBody>
                    <a:bodyPr/>
                    <a:lstStyle/>
                    <a:p>
                      <a:r>
                        <a:rPr lang="en-US" dirty="0" smtClean="0"/>
                        <a:t>9.2.2.2</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license accept end user agreement </a:t>
                      </a:r>
                      <a:r>
                        <a:rPr lang="en-US" sz="1800" b="0" i="0" kern="1200" dirty="0" smtClean="0">
                          <a:solidFill>
                            <a:schemeClr val="tx1"/>
                          </a:solidFill>
                          <a:latin typeface="+mn-lt"/>
                          <a:ea typeface="+mn-ea"/>
                          <a:cs typeface="+mn-cs"/>
                        </a:rPr>
                        <a:t>command</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314018">
                <a:tc>
                  <a:txBody>
                    <a:bodyPr/>
                    <a:lstStyle/>
                    <a:p>
                      <a:r>
                        <a:rPr lang="en-US" dirty="0" smtClean="0"/>
                        <a:t>9.2.2.2</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license boot module </a:t>
                      </a:r>
                      <a:r>
                        <a:rPr lang="en-US" sz="1800" b="0" i="1" kern="1200" dirty="0" smtClean="0">
                          <a:solidFill>
                            <a:schemeClr val="tx1"/>
                          </a:solidFill>
                          <a:latin typeface="+mn-lt"/>
                          <a:ea typeface="+mn-ea"/>
                          <a:cs typeface="+mn-cs"/>
                        </a:rPr>
                        <a:t>module-name </a:t>
                      </a:r>
                      <a:r>
                        <a:rPr lang="en-US" sz="1800" b="1" i="0" kern="1200" dirty="0" smtClean="0">
                          <a:solidFill>
                            <a:schemeClr val="tx1"/>
                          </a:solidFill>
                          <a:latin typeface="+mn-lt"/>
                          <a:ea typeface="+mn-ea"/>
                          <a:cs typeface="+mn-cs"/>
                        </a:rPr>
                        <a:t>technology-package </a:t>
                      </a:r>
                      <a:r>
                        <a:rPr lang="en-US" sz="1800" b="0" i="1" kern="1200" dirty="0" smtClean="0">
                          <a:solidFill>
                            <a:schemeClr val="tx1"/>
                          </a:solidFill>
                          <a:latin typeface="+mn-lt"/>
                          <a:ea typeface="+mn-ea"/>
                          <a:cs typeface="+mn-cs"/>
                        </a:rPr>
                        <a:t>package-name</a:t>
                      </a:r>
                      <a:r>
                        <a:rPr lang="en-US" sz="1800" b="1" i="0" kern="1200" dirty="0" smtClean="0">
                          <a:solidFill>
                            <a:schemeClr val="tx1"/>
                          </a:solidFill>
                          <a:latin typeface="+mn-lt"/>
                          <a:ea typeface="+mn-ea"/>
                          <a:cs typeface="+mn-cs"/>
                        </a:rPr>
                        <a:t> </a:t>
                      </a:r>
                      <a:r>
                        <a:rPr lang="en-US" sz="1800" b="0" i="0" kern="1200" dirty="0" smtClean="0">
                          <a:solidFill>
                            <a:schemeClr val="tx1"/>
                          </a:solidFill>
                          <a:latin typeface="+mn-lt"/>
                          <a:ea typeface="+mn-ea"/>
                          <a:cs typeface="+mn-cs"/>
                        </a:rPr>
                        <a:t>command </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2787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9.2.2.2.</a:t>
                      </a:r>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ipbasek9</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3963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9.2.2.2</a:t>
                      </a:r>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securityk9 </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371844">
                <a:tc>
                  <a:txBody>
                    <a:bodyPr/>
                    <a:lstStyle/>
                    <a:p>
                      <a:r>
                        <a:rPr lang="en-US" dirty="0" smtClean="0"/>
                        <a:t>9.2.2.2.</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datak9</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352986">
                <a:tc>
                  <a:txBody>
                    <a:bodyPr/>
                    <a:lstStyle/>
                    <a:p>
                      <a:r>
                        <a:rPr lang="en-US" dirty="0" smtClean="0"/>
                        <a:t>9.2.2.2</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uck9 </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9.2.2.3</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license save </a:t>
                      </a:r>
                      <a:r>
                        <a:rPr lang="en-US" sz="1800" b="0" i="0" kern="1200" dirty="0" smtClean="0">
                          <a:solidFill>
                            <a:schemeClr val="tx1"/>
                          </a:solidFill>
                          <a:latin typeface="+mn-lt"/>
                          <a:ea typeface="+mn-ea"/>
                          <a:cs typeface="+mn-cs"/>
                        </a:rPr>
                        <a:t>command</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9.2.2.3</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license install </a:t>
                      </a:r>
                      <a:r>
                        <a:rPr lang="en-US" sz="1800" b="0" i="0" kern="1200" dirty="0" smtClean="0">
                          <a:solidFill>
                            <a:schemeClr val="tx1"/>
                          </a:solidFill>
                          <a:latin typeface="+mn-lt"/>
                          <a:ea typeface="+mn-ea"/>
                          <a:cs typeface="+mn-cs"/>
                        </a:rPr>
                        <a:t>command</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341089">
                <a:tc>
                  <a:txBody>
                    <a:bodyPr/>
                    <a:lstStyle/>
                    <a:p>
                      <a:r>
                        <a:rPr lang="en-US" dirty="0" smtClean="0"/>
                        <a:t>9.2.2.4</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license boot module</a:t>
                      </a:r>
                      <a:r>
                        <a:rPr lang="en-US" sz="1800" b="0" i="0" kern="1200" dirty="0" smtClean="0">
                          <a:solidFill>
                            <a:schemeClr val="tx1"/>
                          </a:solidFill>
                          <a:latin typeface="+mn-lt"/>
                          <a:ea typeface="+mn-ea"/>
                          <a:cs typeface="+mn-cs"/>
                        </a:rPr>
                        <a:t> </a:t>
                      </a:r>
                      <a:r>
                        <a:rPr lang="en-US" sz="1800" b="0" i="1" kern="1200" dirty="0" smtClean="0">
                          <a:solidFill>
                            <a:schemeClr val="tx1"/>
                          </a:solidFill>
                          <a:latin typeface="+mn-lt"/>
                          <a:ea typeface="+mn-ea"/>
                          <a:cs typeface="+mn-cs"/>
                        </a:rPr>
                        <a:t>module-name</a:t>
                      </a:r>
                      <a:r>
                        <a:rPr lang="en-US" sz="1800" b="0" i="0" kern="1200" dirty="0" smtClean="0">
                          <a:solidFill>
                            <a:schemeClr val="tx1"/>
                          </a:solidFill>
                          <a:latin typeface="+mn-lt"/>
                          <a:ea typeface="+mn-ea"/>
                          <a:cs typeface="+mn-cs"/>
                        </a:rPr>
                        <a:t> </a:t>
                      </a:r>
                      <a:r>
                        <a:rPr lang="en-US" sz="1800" b="1" i="0" kern="1200" dirty="0" smtClean="0">
                          <a:solidFill>
                            <a:schemeClr val="tx1"/>
                          </a:solidFill>
                          <a:latin typeface="+mn-lt"/>
                          <a:ea typeface="+mn-ea"/>
                          <a:cs typeface="+mn-cs"/>
                        </a:rPr>
                        <a:t>technology-package</a:t>
                      </a:r>
                      <a:r>
                        <a:rPr lang="en-US" sz="1800" b="0" i="0" kern="1200" dirty="0" smtClean="0">
                          <a:solidFill>
                            <a:schemeClr val="tx1"/>
                          </a:solidFill>
                          <a:latin typeface="+mn-lt"/>
                          <a:ea typeface="+mn-ea"/>
                          <a:cs typeface="+mn-cs"/>
                        </a:rPr>
                        <a:t> </a:t>
                      </a:r>
                      <a:r>
                        <a:rPr lang="en-US" sz="1800" b="0" i="1" kern="1200" dirty="0" smtClean="0">
                          <a:solidFill>
                            <a:schemeClr val="tx1"/>
                          </a:solidFill>
                          <a:latin typeface="+mn-lt"/>
                          <a:ea typeface="+mn-ea"/>
                          <a:cs typeface="+mn-cs"/>
                        </a:rPr>
                        <a:t>package-name </a:t>
                      </a:r>
                      <a:r>
                        <a:rPr lang="en-US" sz="1800" b="1" i="0" kern="1200" dirty="0" smtClean="0">
                          <a:solidFill>
                            <a:schemeClr val="tx1"/>
                          </a:solidFill>
                          <a:latin typeface="+mn-lt"/>
                          <a:ea typeface="+mn-ea"/>
                          <a:cs typeface="+mn-cs"/>
                        </a:rPr>
                        <a:t>disable </a:t>
                      </a:r>
                      <a:r>
                        <a:rPr lang="en-US" sz="1800" b="0" i="0" kern="1200" dirty="0" smtClean="0">
                          <a:solidFill>
                            <a:schemeClr val="tx1"/>
                          </a:solidFill>
                          <a:latin typeface="+mn-lt"/>
                          <a:ea typeface="+mn-ea"/>
                          <a:cs typeface="+mn-cs"/>
                        </a:rPr>
                        <a:t>command</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9.2.2.4</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license clear</a:t>
                      </a:r>
                      <a:r>
                        <a:rPr lang="en-US" sz="1800" b="0" i="0" kern="1200" dirty="0" smtClean="0">
                          <a:solidFill>
                            <a:schemeClr val="tx1"/>
                          </a:solidFill>
                          <a:latin typeface="+mn-lt"/>
                          <a:ea typeface="+mn-ea"/>
                          <a:cs typeface="+mn-cs"/>
                        </a:rPr>
                        <a:t> </a:t>
                      </a:r>
                      <a:r>
                        <a:rPr lang="en-US" sz="1800" b="0" i="1" kern="1200" dirty="0" smtClean="0">
                          <a:solidFill>
                            <a:schemeClr val="tx1"/>
                          </a:solidFill>
                          <a:latin typeface="+mn-lt"/>
                          <a:ea typeface="+mn-ea"/>
                          <a:cs typeface="+mn-cs"/>
                        </a:rPr>
                        <a:t>feature-name </a:t>
                      </a:r>
                      <a:r>
                        <a:rPr lang="en-US" sz="1800" b="0" i="0" kern="1200" dirty="0" smtClean="0">
                          <a:solidFill>
                            <a:schemeClr val="tx1"/>
                          </a:solidFill>
                          <a:latin typeface="+mn-lt"/>
                          <a:ea typeface="+mn-ea"/>
                          <a:cs typeface="+mn-cs"/>
                        </a:rPr>
                        <a:t>command</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9.2.2.4</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no license boot module</a:t>
                      </a:r>
                      <a:r>
                        <a:rPr lang="en-US" sz="1800" b="0" i="1" kern="1200" dirty="0" smtClean="0">
                          <a:solidFill>
                            <a:schemeClr val="tx1"/>
                          </a:solidFill>
                          <a:latin typeface="+mn-lt"/>
                          <a:ea typeface="+mn-ea"/>
                          <a:cs typeface="+mn-cs"/>
                        </a:rPr>
                        <a:t>module-name</a:t>
                      </a:r>
                      <a:r>
                        <a:rPr lang="en-US" sz="1800" b="0" i="0" kern="1200" dirty="0" smtClean="0">
                          <a:solidFill>
                            <a:schemeClr val="tx1"/>
                          </a:solidFill>
                          <a:latin typeface="+mn-lt"/>
                          <a:ea typeface="+mn-ea"/>
                          <a:cs typeface="+mn-cs"/>
                        </a:rPr>
                        <a:t> </a:t>
                      </a:r>
                      <a:r>
                        <a:rPr lang="en-US" sz="1800" b="1" i="0" kern="1200" dirty="0" smtClean="0">
                          <a:solidFill>
                            <a:schemeClr val="tx1"/>
                          </a:solidFill>
                          <a:latin typeface="+mn-lt"/>
                          <a:ea typeface="+mn-ea"/>
                          <a:cs typeface="+mn-cs"/>
                        </a:rPr>
                        <a:t>technology-package </a:t>
                      </a:r>
                      <a:r>
                        <a:rPr lang="en-US" sz="1800" b="0" i="1" kern="1200" dirty="0" smtClean="0">
                          <a:solidFill>
                            <a:schemeClr val="tx1"/>
                          </a:solidFill>
                          <a:latin typeface="+mn-lt"/>
                          <a:ea typeface="+mn-ea"/>
                          <a:cs typeface="+mn-cs"/>
                        </a:rPr>
                        <a:t>package-name</a:t>
                      </a:r>
                      <a:r>
                        <a:rPr lang="en-US" sz="1800" b="0" i="0" kern="1200" dirty="0" smtClean="0">
                          <a:solidFill>
                            <a:schemeClr val="tx1"/>
                          </a:solidFill>
                          <a:latin typeface="+mn-lt"/>
                          <a:ea typeface="+mn-ea"/>
                          <a:cs typeface="+mn-cs"/>
                        </a:rPr>
                        <a:t> </a:t>
                      </a:r>
                      <a:r>
                        <a:rPr lang="en-US" sz="1800" b="1" i="0" kern="1200" dirty="0" smtClean="0">
                          <a:solidFill>
                            <a:schemeClr val="tx1"/>
                          </a:solidFill>
                          <a:latin typeface="+mn-lt"/>
                          <a:ea typeface="+mn-ea"/>
                          <a:cs typeface="+mn-cs"/>
                        </a:rPr>
                        <a:t>disable </a:t>
                      </a:r>
                      <a:r>
                        <a:rPr lang="en-US" sz="1800" b="0" i="0" kern="1200" dirty="0" smtClean="0">
                          <a:solidFill>
                            <a:schemeClr val="tx1"/>
                          </a:solidFill>
                          <a:latin typeface="+mn-lt"/>
                          <a:ea typeface="+mn-ea"/>
                          <a:cs typeface="+mn-cs"/>
                        </a:rPr>
                        <a:t>command</a:t>
                      </a:r>
                      <a:endParaRPr lang="en-US" dirty="0"/>
                    </a:p>
                  </a:txBody>
                  <a:tcPr marL="9526" marR="9526" marT="9528" marB="0" anchor="b">
                    <a:lnL>
                      <a:noFill/>
                    </a:lnL>
                    <a:lnR>
                      <a:noFill/>
                    </a:lnR>
                    <a:lnT>
                      <a:noFill/>
                    </a:lnT>
                    <a:lnB>
                      <a:noFill/>
                    </a:lnB>
                    <a:lnTlToBr>
                      <a:noFill/>
                    </a:lnTlToBr>
                    <a:lnBlToTr>
                      <a:noFill/>
                    </a:lnBlToTr>
                    <a:solidFill>
                      <a:srgbClr val="DBEEF3"/>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720343" y="1325880"/>
            <a:ext cx="8176128" cy="4661210"/>
          </a:xfrm>
        </p:spPr>
        <p:txBody>
          <a:bodyPr/>
          <a:lstStyle/>
          <a:p>
            <a:pPr marL="0" lvl="1" indent="0" eaLnBrk="1" hangingPunct="1">
              <a:lnSpc>
                <a:spcPct val="85000"/>
              </a:lnSpc>
              <a:spcBef>
                <a:spcPct val="30000"/>
              </a:spcBef>
              <a:buNone/>
            </a:pPr>
            <a:r>
              <a:rPr lang="en-US" dirty="0" smtClean="0"/>
              <a:t>Prior to teaching Chapter </a:t>
            </a:r>
            <a:r>
              <a:rPr lang="en-US" dirty="0"/>
              <a:t>9</a:t>
            </a:r>
            <a:r>
              <a:rPr lang="en-US" dirty="0" smtClean="0"/>
              <a:t>, the instructor should:</a:t>
            </a:r>
          </a:p>
          <a:p>
            <a:pPr marL="236538" lvl="1" indent="-236538" eaLnBrk="1" hangingPunct="1">
              <a:spcBef>
                <a:spcPct val="30000"/>
              </a:spcBef>
              <a:buFont typeface="Wingdings" pitchFamily="2" charset="2"/>
              <a:buChar char="§"/>
            </a:pPr>
            <a:r>
              <a:rPr lang="en-US" dirty="0">
                <a:ea typeface="+mn-ea"/>
                <a:cs typeface="+mn-cs"/>
              </a:rPr>
              <a:t>Complete Chapter 9, “Assessment.”</a:t>
            </a:r>
          </a:p>
          <a:p>
            <a:pPr marL="236538" lvl="1" indent="-236538" eaLnBrk="1" hangingPunct="1">
              <a:spcBef>
                <a:spcPct val="30000"/>
              </a:spcBef>
              <a:buFont typeface="Wingdings" pitchFamily="2" charset="2"/>
              <a:buChar char="§"/>
            </a:pPr>
            <a:r>
              <a:rPr lang="en-US" dirty="0" smtClean="0">
                <a:ea typeface="+mn-ea"/>
                <a:cs typeface="+mn-cs"/>
              </a:rPr>
              <a:t>Ensure that this </a:t>
            </a:r>
            <a:r>
              <a:rPr lang="en-US" dirty="0">
                <a:ea typeface="+mn-ea"/>
                <a:cs typeface="+mn-cs"/>
              </a:rPr>
              <a:t>chapter becomes as hand-on as possible.</a:t>
            </a:r>
          </a:p>
          <a:p>
            <a:pPr marL="236538" lvl="1" indent="-236538" eaLnBrk="1" hangingPunct="1">
              <a:spcBef>
                <a:spcPct val="30000"/>
              </a:spcBef>
              <a:buFont typeface="Wingdings" pitchFamily="2" charset="2"/>
              <a:buChar char="§"/>
            </a:pPr>
            <a:r>
              <a:rPr lang="en-US" dirty="0" smtClean="0">
                <a:ea typeface="+mn-ea"/>
                <a:cs typeface="+mn-cs"/>
              </a:rPr>
              <a:t>Demonstrate the </a:t>
            </a:r>
            <a:r>
              <a:rPr lang="en-US" b="1" dirty="0" smtClean="0">
                <a:latin typeface="Courier New" pitchFamily="49" charset="0"/>
                <a:ea typeface="+mn-ea"/>
                <a:cs typeface="Courier New" pitchFamily="49" charset="0"/>
              </a:rPr>
              <a:t>show </a:t>
            </a:r>
            <a:r>
              <a:rPr lang="en-US" b="1" dirty="0">
                <a:latin typeface="Courier New" pitchFamily="49" charset="0"/>
                <a:ea typeface="+mn-ea"/>
                <a:cs typeface="Courier New" pitchFamily="49" charset="0"/>
              </a:rPr>
              <a:t>version</a:t>
            </a:r>
            <a:r>
              <a:rPr lang="en-US" b="1" dirty="0">
                <a:ea typeface="+mn-ea"/>
                <a:cs typeface="+mn-cs"/>
              </a:rPr>
              <a:t> </a:t>
            </a:r>
            <a:r>
              <a:rPr lang="en-US" dirty="0">
                <a:ea typeface="+mn-ea"/>
                <a:cs typeface="+mn-cs"/>
              </a:rPr>
              <a:t>command to find out what </a:t>
            </a:r>
            <a:r>
              <a:rPr lang="en-US" dirty="0" smtClean="0">
                <a:ea typeface="+mn-ea"/>
                <a:cs typeface="+mn-cs"/>
              </a:rPr>
              <a:t>IOS version is </a:t>
            </a:r>
            <a:r>
              <a:rPr lang="en-US" dirty="0">
                <a:ea typeface="+mn-ea"/>
                <a:cs typeface="+mn-cs"/>
              </a:rPr>
              <a:t>currently running on a </a:t>
            </a:r>
            <a:r>
              <a:rPr lang="en-US" dirty="0" smtClean="0">
                <a:ea typeface="+mn-ea"/>
                <a:cs typeface="+mn-cs"/>
              </a:rPr>
              <a:t>router.</a:t>
            </a:r>
            <a:endParaRPr lang="en-US" dirty="0">
              <a:ea typeface="+mn-ea"/>
              <a:cs typeface="+mn-cs"/>
            </a:endParaRPr>
          </a:p>
          <a:p>
            <a:pPr marL="236538" lvl="1" indent="-236538" eaLnBrk="1" hangingPunct="1">
              <a:spcBef>
                <a:spcPct val="30000"/>
              </a:spcBef>
              <a:buFont typeface="Wingdings" pitchFamily="2" charset="2"/>
              <a:buChar char="§"/>
            </a:pPr>
            <a:r>
              <a:rPr lang="en-US" dirty="0">
                <a:ea typeface="+mn-ea"/>
                <a:cs typeface="+mn-cs"/>
              </a:rPr>
              <a:t>Explain that a Cisco IOS train is used to deliver releases with a common code base.</a:t>
            </a:r>
          </a:p>
          <a:p>
            <a:pPr marL="236538" lvl="1" indent="-236538" eaLnBrk="1" hangingPunct="1">
              <a:spcBef>
                <a:spcPct val="30000"/>
              </a:spcBef>
              <a:buFont typeface="Wingdings" pitchFamily="2" charset="2"/>
              <a:buChar char="§"/>
            </a:pPr>
            <a:r>
              <a:rPr lang="en-US" dirty="0">
                <a:ea typeface="+mn-ea"/>
                <a:cs typeface="+mn-cs"/>
              </a:rPr>
              <a:t>Show </a:t>
            </a:r>
            <a:r>
              <a:rPr lang="en-US" dirty="0" smtClean="0">
                <a:ea typeface="+mn-ea"/>
                <a:cs typeface="+mn-cs"/>
              </a:rPr>
              <a:t>a diagram </a:t>
            </a:r>
            <a:r>
              <a:rPr lang="en-US" dirty="0">
                <a:ea typeface="+mn-ea"/>
                <a:cs typeface="+mn-cs"/>
              </a:rPr>
              <a:t>in 10.1.1.2 to illustrate the relationship between the mainline train and the T </a:t>
            </a:r>
            <a:r>
              <a:rPr lang="en-US" dirty="0" smtClean="0">
                <a:ea typeface="+mn-ea"/>
                <a:cs typeface="+mn-cs"/>
              </a:rPr>
              <a:t>train.</a:t>
            </a:r>
            <a:endParaRPr lang="en-US" dirty="0">
              <a:ea typeface="+mn-ea"/>
              <a:cs typeface="+mn-cs"/>
            </a:endParaRPr>
          </a:p>
          <a:p>
            <a:pPr marL="236538" lvl="1" indent="-236538" eaLnBrk="1" hangingPunct="1">
              <a:spcBef>
                <a:spcPct val="30000"/>
              </a:spcBef>
              <a:buFont typeface="Wingdings" pitchFamily="2" charset="2"/>
              <a:buChar char="§"/>
            </a:pPr>
            <a:r>
              <a:rPr lang="en-US" dirty="0">
                <a:ea typeface="+mn-ea"/>
                <a:cs typeface="+mn-cs"/>
              </a:rPr>
              <a:t>Explain the parts of the image name and </a:t>
            </a:r>
            <a:r>
              <a:rPr lang="en-US" dirty="0" smtClean="0">
                <a:ea typeface="+mn-ea"/>
                <a:cs typeface="+mn-cs"/>
              </a:rPr>
              <a:t>numbers.</a:t>
            </a:r>
            <a:endParaRPr lang="en-US" dirty="0">
              <a:ea typeface="+mn-ea"/>
              <a:cs typeface="+mn-cs"/>
            </a:endParaRPr>
          </a:p>
          <a:p>
            <a:pPr marL="236538" lvl="1" indent="-236538" eaLnBrk="1" hangingPunct="1">
              <a:spcBef>
                <a:spcPct val="30000"/>
              </a:spcBef>
              <a:buFont typeface="Wingdings" pitchFamily="2" charset="2"/>
              <a:buChar char="§"/>
            </a:pPr>
            <a:r>
              <a:rPr lang="en-US" dirty="0" smtClean="0">
                <a:ea typeface="+mn-ea"/>
                <a:cs typeface="+mn-cs"/>
              </a:rPr>
              <a:t>Point out that prior </a:t>
            </a:r>
            <a:r>
              <a:rPr lang="en-US" dirty="0">
                <a:ea typeface="+mn-ea"/>
                <a:cs typeface="+mn-cs"/>
              </a:rPr>
              <a:t>to </a:t>
            </a:r>
            <a:r>
              <a:rPr lang="en-US" dirty="0" smtClean="0">
                <a:ea typeface="+mn-ea"/>
                <a:cs typeface="+mn-cs"/>
              </a:rPr>
              <a:t>15.0, </a:t>
            </a:r>
            <a:r>
              <a:rPr lang="en-US" dirty="0">
                <a:ea typeface="+mn-ea"/>
                <a:cs typeface="+mn-cs"/>
              </a:rPr>
              <a:t>the Cisco IOS had </a:t>
            </a:r>
            <a:r>
              <a:rPr lang="en-US" dirty="0" smtClean="0">
                <a:ea typeface="+mn-ea"/>
                <a:cs typeface="+mn-cs"/>
              </a:rPr>
              <a:t>five </a:t>
            </a:r>
            <a:r>
              <a:rPr lang="en-US" dirty="0" err="1" smtClean="0">
                <a:ea typeface="+mn-ea"/>
                <a:cs typeface="+mn-cs"/>
              </a:rPr>
              <a:t>nonpremium</a:t>
            </a:r>
            <a:r>
              <a:rPr lang="en-US" dirty="0" smtClean="0">
                <a:ea typeface="+mn-ea"/>
                <a:cs typeface="+mn-cs"/>
              </a:rPr>
              <a:t> packages.</a:t>
            </a:r>
            <a:endParaRPr lang="en-US" dirty="0">
              <a:ea typeface="+mn-ea"/>
              <a:cs typeface="+mn-cs"/>
            </a:endParaRPr>
          </a:p>
        </p:txBody>
      </p:sp>
      <p:sp>
        <p:nvSpPr>
          <p:cNvPr id="4" name="Rectangle 33"/>
          <p:cNvSpPr txBox="1">
            <a:spLocks noChangeArrowheads="1"/>
          </p:cNvSpPr>
          <p:nvPr/>
        </p:nvSpPr>
        <p:spPr bwMode="auto">
          <a:xfrm>
            <a:off x="619062" y="487680"/>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Practices</a:t>
            </a: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
          <p:cNvSpPr>
            <a:spLocks noGrp="1" noChangeArrowheads="1"/>
          </p:cNvSpPr>
          <p:nvPr>
            <p:ph type="body" idx="4294967295"/>
          </p:nvPr>
        </p:nvSpPr>
        <p:spPr>
          <a:xfrm>
            <a:off x="655638" y="1350265"/>
            <a:ext cx="7940675" cy="4696968"/>
          </a:xfrm>
        </p:spPr>
        <p:txBody>
          <a:bodyPr/>
          <a:lstStyle/>
          <a:p>
            <a:pPr marL="0" indent="0">
              <a:buNone/>
            </a:pPr>
            <a:r>
              <a:rPr lang="en-US" sz="2000" dirty="0" smtClean="0"/>
              <a:t>OS 15.0 provides several enhancements, including:</a:t>
            </a:r>
          </a:p>
          <a:p>
            <a:pPr marL="236538" lvl="1" indent="-236538">
              <a:spcBef>
                <a:spcPct val="50000"/>
              </a:spcBef>
              <a:buFont typeface="Wingdings" pitchFamily="2" charset="2"/>
              <a:buChar char="§"/>
            </a:pPr>
            <a:r>
              <a:rPr lang="en-US" dirty="0">
                <a:ea typeface="+mn-ea"/>
                <a:cs typeface="+mn-cs"/>
              </a:rPr>
              <a:t>New feature and hardware support</a:t>
            </a:r>
          </a:p>
          <a:p>
            <a:pPr marL="236538" lvl="1" indent="-236538">
              <a:spcBef>
                <a:spcPct val="50000"/>
              </a:spcBef>
              <a:buFont typeface="Wingdings" pitchFamily="2" charset="2"/>
              <a:buChar char="§"/>
            </a:pPr>
            <a:r>
              <a:rPr lang="en-US" dirty="0">
                <a:ea typeface="+mn-ea"/>
                <a:cs typeface="+mn-cs"/>
              </a:rPr>
              <a:t>Broadened feature consistency with other major IOS releases</a:t>
            </a:r>
          </a:p>
          <a:p>
            <a:pPr marL="236538" lvl="1" indent="-236538">
              <a:spcBef>
                <a:spcPct val="50000"/>
              </a:spcBef>
              <a:buFont typeface="Wingdings" pitchFamily="2" charset="2"/>
              <a:buChar char="§"/>
            </a:pPr>
            <a:r>
              <a:rPr lang="en-US" dirty="0">
                <a:ea typeface="+mn-ea"/>
                <a:cs typeface="+mn-cs"/>
              </a:rPr>
              <a:t>More predictable new feature release and rebuild schedules</a:t>
            </a:r>
          </a:p>
          <a:p>
            <a:pPr marL="236538" lvl="1" indent="-236538">
              <a:spcBef>
                <a:spcPct val="50000"/>
              </a:spcBef>
              <a:buFont typeface="Wingdings" pitchFamily="2" charset="2"/>
              <a:buChar char="§"/>
            </a:pPr>
            <a:r>
              <a:rPr lang="en-US" dirty="0">
                <a:ea typeface="+mn-ea"/>
                <a:cs typeface="+mn-cs"/>
              </a:rPr>
              <a:t>Proactive individual release support policies</a:t>
            </a:r>
          </a:p>
          <a:p>
            <a:pPr marL="236538" lvl="1" indent="-236538">
              <a:spcBef>
                <a:spcPct val="50000"/>
              </a:spcBef>
              <a:buFont typeface="Wingdings" pitchFamily="2" charset="2"/>
              <a:buChar char="§"/>
            </a:pPr>
            <a:r>
              <a:rPr lang="en-US" dirty="0">
                <a:ea typeface="+mn-ea"/>
                <a:cs typeface="+mn-cs"/>
              </a:rPr>
              <a:t>Simplified release numbering</a:t>
            </a:r>
          </a:p>
          <a:p>
            <a:pPr marL="236538" lvl="1" indent="-236538">
              <a:spcBef>
                <a:spcPct val="50000"/>
              </a:spcBef>
              <a:buFont typeface="Wingdings" pitchFamily="2" charset="2"/>
              <a:buChar char="§"/>
            </a:pPr>
            <a:r>
              <a:rPr lang="en-US" dirty="0">
                <a:ea typeface="+mn-ea"/>
                <a:cs typeface="+mn-cs"/>
              </a:rPr>
              <a:t>Clearer software deployment and migration guidelines</a:t>
            </a:r>
          </a:p>
          <a:p>
            <a:pPr lvl="1">
              <a:buNone/>
            </a:pPr>
            <a:endParaRPr lang="en-US" dirty="0" smtClean="0"/>
          </a:p>
          <a:p>
            <a:pPr lvl="2" eaLnBrk="1" hangingPunct="1">
              <a:lnSpc>
                <a:spcPct val="85000"/>
              </a:lnSpc>
              <a:spcBef>
                <a:spcPct val="30000"/>
              </a:spcBef>
              <a:buFont typeface="Wingdings" pitchFamily="2" charset="2"/>
              <a:buChar char="§"/>
            </a:pPr>
            <a:endParaRPr lang="en-US" dirty="0" smtClean="0"/>
          </a:p>
          <a:p>
            <a:pPr lvl="1" eaLnBrk="1" hangingPunct="1">
              <a:lnSpc>
                <a:spcPct val="85000"/>
              </a:lnSpc>
              <a:spcBef>
                <a:spcPct val="30000"/>
              </a:spcBef>
              <a:buNone/>
            </a:pPr>
            <a:endParaRPr lang="en-US" dirty="0" smtClean="0"/>
          </a:p>
          <a:p>
            <a:pPr lvl="1" eaLnBrk="1" hangingPunct="1">
              <a:lnSpc>
                <a:spcPct val="85000"/>
              </a:lnSpc>
              <a:spcBef>
                <a:spcPct val="30000"/>
              </a:spcBef>
              <a:buFont typeface="Wingdings" pitchFamily="2" charset="2"/>
              <a:buChar char="§"/>
            </a:pPr>
            <a:endParaRPr lang="en-CA" sz="1900" dirty="0" smtClean="0"/>
          </a:p>
          <a:p>
            <a:pPr lvl="1" eaLnBrk="1" hangingPunct="1">
              <a:lnSpc>
                <a:spcPct val="85000"/>
              </a:lnSpc>
              <a:spcBef>
                <a:spcPct val="30000"/>
              </a:spcBef>
              <a:buFont typeface="Wingdings" pitchFamily="2" charset="2"/>
              <a:buChar char="§"/>
            </a:pPr>
            <a:endParaRPr lang="en-US" sz="1600" dirty="0" smtClean="0"/>
          </a:p>
        </p:txBody>
      </p:sp>
      <p:pic>
        <p:nvPicPr>
          <p:cNvPr id="1026" name="Picture 2"/>
          <p:cNvPicPr>
            <a:picLocks noChangeAspect="1" noChangeArrowheads="1"/>
          </p:cNvPicPr>
          <p:nvPr/>
        </p:nvPicPr>
        <p:blipFill>
          <a:blip r:embed="rId3" cstate="print"/>
          <a:srcRect l="52849" t="31500" r="14073" b="39667"/>
          <a:stretch>
            <a:fillRect/>
          </a:stretch>
        </p:blipFill>
        <p:spPr bwMode="auto">
          <a:xfrm>
            <a:off x="304800" y="4393692"/>
            <a:ext cx="4092319" cy="2005584"/>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3" cstate="print"/>
          <a:srcRect l="54779" t="61333" r="14392" b="14000"/>
          <a:stretch>
            <a:fillRect/>
          </a:stretch>
        </p:blipFill>
        <p:spPr bwMode="auto">
          <a:xfrm>
            <a:off x="4633766" y="4393692"/>
            <a:ext cx="4118566" cy="2005584"/>
          </a:xfrm>
          <a:prstGeom prst="rect">
            <a:avLst/>
          </a:prstGeom>
          <a:noFill/>
          <a:ln w="9525">
            <a:solidFill>
              <a:schemeClr val="tx1"/>
            </a:solidFill>
            <a:miter lim="800000"/>
            <a:headEnd/>
            <a:tailEnd/>
          </a:ln>
        </p:spPr>
      </p:pic>
      <p:sp>
        <p:nvSpPr>
          <p:cNvPr id="7" name="Rectangle 33"/>
          <p:cNvSpPr txBox="1">
            <a:spLocks noChangeArrowheads="1"/>
          </p:cNvSpPr>
          <p:nvPr/>
        </p:nvSpPr>
        <p:spPr bwMode="auto">
          <a:xfrm>
            <a:off x="606870" y="512064"/>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a:t>
            </a:r>
            <a:r>
              <a:rPr lang="en-US" sz="3200" kern="0" dirty="0" smtClean="0">
                <a:solidFill>
                  <a:srgbClr val="708CA1"/>
                </a:solidFill>
                <a:latin typeface="+mj-lt"/>
                <a:ea typeface="+mj-ea"/>
                <a:cs typeface="+mj-cs"/>
              </a:rPr>
              <a:t>Practices (cont.)</a:t>
            </a:r>
            <a:endParaRPr lang="en-US" sz="3200" kern="0" dirty="0">
              <a:solidFill>
                <a:srgbClr val="708CA1"/>
              </a:solidFill>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
          <p:cNvSpPr>
            <a:spLocks noGrp="1" noChangeArrowheads="1"/>
          </p:cNvSpPr>
          <p:nvPr>
            <p:ph type="body" idx="4294967295"/>
          </p:nvPr>
        </p:nvSpPr>
        <p:spPr>
          <a:xfrm>
            <a:off x="619062" y="1446239"/>
            <a:ext cx="7939722" cy="5039905"/>
          </a:xfrm>
        </p:spPr>
        <p:txBody>
          <a:bodyPr/>
          <a:lstStyle/>
          <a:p>
            <a:pPr marL="236538" lvl="1" indent="-236538">
              <a:spcBef>
                <a:spcPct val="50000"/>
              </a:spcBef>
              <a:buFont typeface="Wingdings" pitchFamily="2" charset="2"/>
              <a:buChar char="§"/>
            </a:pPr>
            <a:r>
              <a:rPr lang="en-US" dirty="0">
                <a:ea typeface="+mn-ea"/>
                <a:cs typeface="+mn-cs"/>
              </a:rPr>
              <a:t>Explain the two types of universal images supported in ISR G2:</a:t>
            </a:r>
          </a:p>
          <a:p>
            <a:pPr marL="576263" lvl="2" indent="-236538">
              <a:spcBef>
                <a:spcPct val="50000"/>
              </a:spcBef>
              <a:buFont typeface="Wingdings" pitchFamily="2" charset="2"/>
              <a:buChar char="§"/>
            </a:pPr>
            <a:r>
              <a:rPr lang="en-US" b="1" dirty="0" smtClean="0">
                <a:ea typeface="+mn-ea"/>
                <a:cs typeface="+mn-cs"/>
              </a:rPr>
              <a:t>universalk9</a:t>
            </a:r>
            <a:r>
              <a:rPr lang="en-US" dirty="0" smtClean="0">
                <a:ea typeface="+mn-ea"/>
                <a:cs typeface="+mn-cs"/>
              </a:rPr>
              <a:t> </a:t>
            </a:r>
            <a:r>
              <a:rPr lang="en-US" dirty="0">
                <a:ea typeface="+mn-ea"/>
                <a:cs typeface="+mn-cs"/>
              </a:rPr>
              <a:t>designation in the image name – This universal image offers all of the Cisco IOS </a:t>
            </a:r>
            <a:r>
              <a:rPr lang="en-US" dirty="0" smtClean="0">
                <a:ea typeface="+mn-ea"/>
                <a:cs typeface="+mn-cs"/>
              </a:rPr>
              <a:t>software </a:t>
            </a:r>
            <a:r>
              <a:rPr lang="en-US" dirty="0">
                <a:ea typeface="+mn-ea"/>
                <a:cs typeface="+mn-cs"/>
              </a:rPr>
              <a:t>features, including strong payload cryptography features, such as IPSec VPN, SSL VPN, and Secure Unified Communications.</a:t>
            </a:r>
          </a:p>
          <a:p>
            <a:pPr marL="576263" lvl="2" indent="-236538">
              <a:spcBef>
                <a:spcPct val="50000"/>
              </a:spcBef>
              <a:buFont typeface="Wingdings" pitchFamily="2" charset="2"/>
              <a:buChar char="§"/>
            </a:pPr>
            <a:r>
              <a:rPr lang="en-US" b="1" dirty="0" smtClean="0">
                <a:ea typeface="+mn-ea"/>
                <a:cs typeface="+mn-cs"/>
              </a:rPr>
              <a:t>universalk9_npe</a:t>
            </a:r>
            <a:r>
              <a:rPr lang="en-US" dirty="0" smtClean="0">
                <a:ea typeface="+mn-ea"/>
                <a:cs typeface="+mn-cs"/>
              </a:rPr>
              <a:t> </a:t>
            </a:r>
            <a:r>
              <a:rPr lang="en-US" dirty="0">
                <a:ea typeface="+mn-ea"/>
                <a:cs typeface="+mn-cs"/>
              </a:rPr>
              <a:t>designation in the image name – The strong enforcement of encryption capabilities provided by </a:t>
            </a:r>
            <a:r>
              <a:rPr lang="en-US" dirty="0" smtClean="0">
                <a:ea typeface="+mn-ea"/>
                <a:cs typeface="+mn-cs"/>
              </a:rPr>
              <a:t>the Cisco </a:t>
            </a:r>
            <a:r>
              <a:rPr lang="en-US" dirty="0">
                <a:ea typeface="+mn-ea"/>
                <a:cs typeface="+mn-cs"/>
              </a:rPr>
              <a:t>Software Activation satisfies requirements for the export of encryption capabilities</a:t>
            </a:r>
            <a:r>
              <a:rPr lang="en-US" dirty="0" smtClean="0">
                <a:ea typeface="+mn-ea"/>
                <a:cs typeface="+mn-cs"/>
              </a:rPr>
              <a:t>.</a:t>
            </a:r>
            <a:endParaRPr lang="en-US" dirty="0">
              <a:ea typeface="+mn-ea"/>
              <a:cs typeface="+mn-cs"/>
            </a:endParaRPr>
          </a:p>
        </p:txBody>
      </p:sp>
      <p:sp>
        <p:nvSpPr>
          <p:cNvPr id="4" name="Rectangle 33"/>
          <p:cNvSpPr txBox="1">
            <a:spLocks noChangeArrowheads="1"/>
          </p:cNvSpPr>
          <p:nvPr/>
        </p:nvSpPr>
        <p:spPr bwMode="auto">
          <a:xfrm>
            <a:off x="606870" y="512064"/>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a:t>
            </a:r>
            <a:r>
              <a:rPr lang="en-US" sz="3200" kern="0" dirty="0" smtClean="0">
                <a:solidFill>
                  <a:srgbClr val="708CA1"/>
                </a:solidFill>
                <a:latin typeface="+mj-lt"/>
                <a:ea typeface="+mj-ea"/>
                <a:cs typeface="+mj-cs"/>
              </a:rPr>
              <a:t>Practices (cont.)</a:t>
            </a:r>
            <a:endParaRPr lang="en-US" sz="3200" kern="0" dirty="0">
              <a:solidFill>
                <a:srgbClr val="708CA1"/>
              </a:solidFill>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
          <p:cNvSpPr>
            <a:spLocks noGrp="1" noChangeArrowheads="1"/>
          </p:cNvSpPr>
          <p:nvPr>
            <p:ph type="body" idx="4294967295"/>
          </p:nvPr>
        </p:nvSpPr>
        <p:spPr>
          <a:xfrm>
            <a:off x="619062" y="1446239"/>
            <a:ext cx="7939722" cy="5039905"/>
          </a:xfrm>
        </p:spPr>
        <p:txBody>
          <a:bodyPr/>
          <a:lstStyle/>
          <a:p>
            <a:pPr marL="236538" lvl="1" indent="-236538">
              <a:spcBef>
                <a:spcPct val="50000"/>
              </a:spcBef>
              <a:buFont typeface="Wingdings" pitchFamily="2" charset="2"/>
              <a:buChar char="§"/>
            </a:pPr>
            <a:r>
              <a:rPr lang="en-US" dirty="0" smtClean="0">
                <a:ea typeface="+mn-ea"/>
                <a:cs typeface="+mn-cs"/>
              </a:rPr>
              <a:t>Explain that each </a:t>
            </a:r>
            <a:r>
              <a:rPr lang="en-US" dirty="0">
                <a:ea typeface="+mn-ea"/>
                <a:cs typeface="+mn-cs"/>
              </a:rPr>
              <a:t>licensing key is unique to a particular device and is obtained from Cisco by providing the product ID and serial number of the router and a Product Activation Key (PAK).</a:t>
            </a:r>
          </a:p>
          <a:p>
            <a:pPr marL="576263" lvl="2" indent="-236538">
              <a:spcBef>
                <a:spcPct val="50000"/>
              </a:spcBef>
              <a:buFont typeface="Wingdings" pitchFamily="2" charset="2"/>
              <a:buChar char="§"/>
            </a:pPr>
            <a:r>
              <a:rPr lang="en-US" dirty="0">
                <a:ea typeface="+mn-ea"/>
                <a:cs typeface="+mn-cs"/>
              </a:rPr>
              <a:t>Explain the naming conventions of the Cisco IOS and show examples pointing out what each portion of the name refers to, including platform type, feature set, where the image runs and if it is compressed, version of the </a:t>
            </a:r>
            <a:r>
              <a:rPr lang="en-US" dirty="0" smtClean="0">
                <a:ea typeface="+mn-ea"/>
                <a:cs typeface="+mn-cs"/>
              </a:rPr>
              <a:t>IOS and </a:t>
            </a:r>
            <a:r>
              <a:rPr lang="en-US" dirty="0">
                <a:ea typeface="+mn-ea"/>
                <a:cs typeface="+mn-cs"/>
              </a:rPr>
              <a:t>file extension.</a:t>
            </a:r>
          </a:p>
          <a:p>
            <a:pPr marL="576263" lvl="2" indent="-236538">
              <a:spcBef>
                <a:spcPct val="50000"/>
              </a:spcBef>
              <a:buFont typeface="Wingdings" pitchFamily="2" charset="2"/>
              <a:buChar char="§"/>
            </a:pPr>
            <a:r>
              <a:rPr lang="en-US" dirty="0">
                <a:ea typeface="+mn-ea"/>
                <a:cs typeface="+mn-cs"/>
              </a:rPr>
              <a:t>IOS and configurations should be backed up. </a:t>
            </a:r>
          </a:p>
          <a:p>
            <a:pPr lvl="1" eaLnBrk="1" hangingPunct="1">
              <a:lnSpc>
                <a:spcPct val="85000"/>
              </a:lnSpc>
              <a:spcBef>
                <a:spcPct val="30000"/>
              </a:spcBef>
              <a:buFont typeface="Wingdings" pitchFamily="2" charset="2"/>
              <a:buChar char="§"/>
            </a:pPr>
            <a:endParaRPr lang="en-US" dirty="0" smtClean="0"/>
          </a:p>
        </p:txBody>
      </p:sp>
      <p:sp>
        <p:nvSpPr>
          <p:cNvPr id="4" name="Rectangle 33"/>
          <p:cNvSpPr txBox="1">
            <a:spLocks noChangeArrowheads="1"/>
          </p:cNvSpPr>
          <p:nvPr/>
        </p:nvSpPr>
        <p:spPr bwMode="auto">
          <a:xfrm>
            <a:off x="606870" y="512064"/>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a:t>
            </a:r>
            <a:r>
              <a:rPr lang="en-US" sz="3200" kern="0" dirty="0" smtClean="0">
                <a:solidFill>
                  <a:srgbClr val="708CA1"/>
                </a:solidFill>
                <a:latin typeface="+mj-lt"/>
                <a:ea typeface="+mj-ea"/>
                <a:cs typeface="+mj-cs"/>
              </a:rPr>
              <a:t>Practices (cont.)</a:t>
            </a:r>
            <a:endParaRPr lang="en-US" sz="3200" kern="0" dirty="0">
              <a:solidFill>
                <a:srgbClr val="708CA1"/>
              </a:solidFill>
              <a:latin typeface="+mj-lt"/>
              <a:ea typeface="+mj-ea"/>
              <a:cs typeface="+mj-cs"/>
            </a:endParaRPr>
          </a:p>
        </p:txBody>
      </p:sp>
    </p:spTree>
    <p:extLst>
      <p:ext uri="{BB962C8B-B14F-4D97-AF65-F5344CB8AC3E}">
        <p14:creationId xmlns:p14="http://schemas.microsoft.com/office/powerpoint/2010/main" val="1828909954"/>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
          <p:cNvSpPr>
            <a:spLocks noGrp="1" noChangeArrowheads="1"/>
          </p:cNvSpPr>
          <p:nvPr>
            <p:ph type="body" idx="4294967295"/>
          </p:nvPr>
        </p:nvSpPr>
        <p:spPr>
          <a:xfrm>
            <a:off x="451261" y="1363114"/>
            <a:ext cx="8562109" cy="5039905"/>
          </a:xfrm>
        </p:spPr>
        <p:txBody>
          <a:bodyPr/>
          <a:lstStyle/>
          <a:p>
            <a:pPr marL="236538" lvl="1" indent="-236538">
              <a:spcBef>
                <a:spcPct val="50000"/>
              </a:spcBef>
              <a:buFont typeface="Wingdings" pitchFamily="2" charset="2"/>
              <a:buChar char="§"/>
            </a:pPr>
            <a:r>
              <a:rPr lang="en-US" dirty="0" smtClean="0">
                <a:ea typeface="+mn-ea"/>
                <a:cs typeface="+mn-cs"/>
              </a:rPr>
              <a:t>Prove that a </a:t>
            </a:r>
            <a:r>
              <a:rPr lang="en-US" dirty="0">
                <a:ea typeface="+mn-ea"/>
                <a:cs typeface="+mn-cs"/>
              </a:rPr>
              <a:t>TFTP server can be used to store and backup an IOS image and router </a:t>
            </a:r>
            <a:r>
              <a:rPr lang="en-US" dirty="0" smtClean="0">
                <a:ea typeface="+mn-ea"/>
                <a:cs typeface="+mn-cs"/>
              </a:rPr>
              <a:t>configuration.</a:t>
            </a:r>
            <a:endParaRPr lang="en-US" dirty="0">
              <a:ea typeface="+mn-ea"/>
              <a:cs typeface="+mn-cs"/>
            </a:endParaRPr>
          </a:p>
          <a:p>
            <a:pPr marL="236538" lvl="1" indent="-236538">
              <a:spcBef>
                <a:spcPct val="50000"/>
              </a:spcBef>
              <a:buFont typeface="Wingdings" pitchFamily="2" charset="2"/>
              <a:buChar char="§"/>
            </a:pPr>
            <a:r>
              <a:rPr lang="en-US" dirty="0">
                <a:ea typeface="+mn-ea"/>
                <a:cs typeface="+mn-cs"/>
              </a:rPr>
              <a:t>Demonstrate backing up the IOS to a TFTP </a:t>
            </a:r>
            <a:r>
              <a:rPr lang="en-US" dirty="0" smtClean="0">
                <a:ea typeface="+mn-ea"/>
                <a:cs typeface="+mn-cs"/>
              </a:rPr>
              <a:t>server.</a:t>
            </a:r>
            <a:endParaRPr lang="en-US" dirty="0">
              <a:ea typeface="+mn-ea"/>
              <a:cs typeface="+mn-cs"/>
            </a:endParaRPr>
          </a:p>
          <a:p>
            <a:pPr marL="236538" lvl="1" indent="-236538">
              <a:spcBef>
                <a:spcPct val="50000"/>
              </a:spcBef>
              <a:buFont typeface="Wingdings" pitchFamily="2" charset="2"/>
              <a:buChar char="§"/>
            </a:pPr>
            <a:r>
              <a:rPr lang="en-US" dirty="0" smtClean="0">
                <a:ea typeface="+mn-ea"/>
                <a:cs typeface="+mn-cs"/>
              </a:rPr>
              <a:t>Show how </a:t>
            </a:r>
            <a:r>
              <a:rPr lang="en-US" dirty="0">
                <a:ea typeface="+mn-ea"/>
                <a:cs typeface="+mn-cs"/>
              </a:rPr>
              <a:t>to access and download the correct image from </a:t>
            </a:r>
            <a:r>
              <a:rPr lang="en-US" dirty="0" smtClean="0">
                <a:ea typeface="+mn-ea"/>
                <a:cs typeface="+mn-cs"/>
                <a:hlinkClick r:id="rId3"/>
              </a:rPr>
              <a:t>http://www.cisco.com</a:t>
            </a:r>
            <a:r>
              <a:rPr lang="en-US" dirty="0" smtClean="0">
                <a:ea typeface="+mn-ea"/>
                <a:cs typeface="+mn-cs"/>
              </a:rPr>
              <a:t>, ensuring </a:t>
            </a:r>
            <a:r>
              <a:rPr lang="en-US" dirty="0">
                <a:ea typeface="+mn-ea"/>
                <a:cs typeface="+mn-cs"/>
              </a:rPr>
              <a:t>that it meets </a:t>
            </a:r>
            <a:r>
              <a:rPr lang="en-US" dirty="0" smtClean="0">
                <a:ea typeface="+mn-ea"/>
                <a:cs typeface="+mn-cs"/>
              </a:rPr>
              <a:t>your router and network needs in </a:t>
            </a:r>
            <a:r>
              <a:rPr lang="en-US" dirty="0">
                <a:ea typeface="+mn-ea"/>
                <a:cs typeface="+mn-cs"/>
              </a:rPr>
              <a:t>terms of platform, feature </a:t>
            </a:r>
            <a:r>
              <a:rPr lang="en-US" dirty="0" smtClean="0">
                <a:ea typeface="+mn-ea"/>
                <a:cs typeface="+mn-cs"/>
              </a:rPr>
              <a:t>set, </a:t>
            </a:r>
            <a:r>
              <a:rPr lang="en-US" dirty="0">
                <a:ea typeface="+mn-ea"/>
                <a:cs typeface="+mn-cs"/>
              </a:rPr>
              <a:t>and software. </a:t>
            </a:r>
            <a:r>
              <a:rPr lang="en-US" dirty="0" smtClean="0">
                <a:ea typeface="+mn-ea"/>
                <a:cs typeface="+mn-cs"/>
              </a:rPr>
              <a:t>Also </a:t>
            </a:r>
            <a:r>
              <a:rPr lang="en-US" dirty="0">
                <a:ea typeface="+mn-ea"/>
                <a:cs typeface="+mn-cs"/>
              </a:rPr>
              <a:t>ensure that your router has enough memory for the new or updated IOS.</a:t>
            </a:r>
          </a:p>
          <a:p>
            <a:pPr marL="236538" lvl="1" indent="-236538">
              <a:spcBef>
                <a:spcPct val="50000"/>
              </a:spcBef>
              <a:buFont typeface="Wingdings" pitchFamily="2" charset="2"/>
              <a:buChar char="§"/>
            </a:pPr>
            <a:r>
              <a:rPr lang="en-US" dirty="0">
                <a:ea typeface="+mn-ea"/>
                <a:cs typeface="+mn-cs"/>
              </a:rPr>
              <a:t>Explain the new licensing </a:t>
            </a:r>
            <a:r>
              <a:rPr lang="en-US" dirty="0" smtClean="0">
                <a:ea typeface="+mn-ea"/>
                <a:cs typeface="+mn-cs"/>
              </a:rPr>
              <a:t>that begins </a:t>
            </a:r>
            <a:r>
              <a:rPr lang="en-US" dirty="0">
                <a:ea typeface="+mn-ea"/>
                <a:cs typeface="+mn-cs"/>
              </a:rPr>
              <a:t>with </a:t>
            </a:r>
            <a:r>
              <a:rPr lang="en-US" dirty="0" smtClean="0">
                <a:ea typeface="+mn-ea"/>
                <a:cs typeface="+mn-cs"/>
              </a:rPr>
              <a:t>Version 15.0.</a:t>
            </a:r>
            <a:endParaRPr lang="en-US" dirty="0">
              <a:ea typeface="+mn-ea"/>
              <a:cs typeface="+mn-cs"/>
            </a:endParaRPr>
          </a:p>
          <a:p>
            <a:pPr marL="0" indent="0" eaLnBrk="1" hangingPunct="1">
              <a:lnSpc>
                <a:spcPct val="85000"/>
              </a:lnSpc>
              <a:spcBef>
                <a:spcPct val="30000"/>
              </a:spcBef>
              <a:buNone/>
            </a:pPr>
            <a:endParaRPr lang="en-US" dirty="0" smtClean="0"/>
          </a:p>
        </p:txBody>
      </p:sp>
      <p:sp>
        <p:nvSpPr>
          <p:cNvPr id="5" name="Rectangle 33"/>
          <p:cNvSpPr txBox="1">
            <a:spLocks noChangeArrowheads="1"/>
          </p:cNvSpPr>
          <p:nvPr/>
        </p:nvSpPr>
        <p:spPr bwMode="auto">
          <a:xfrm>
            <a:off x="606870" y="512064"/>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a:t>
            </a:r>
            <a:r>
              <a:rPr lang="en-US" sz="3200" kern="0" dirty="0" smtClean="0">
                <a:solidFill>
                  <a:srgbClr val="708CA1"/>
                </a:solidFill>
                <a:latin typeface="+mj-lt"/>
                <a:ea typeface="+mj-ea"/>
                <a:cs typeface="+mj-cs"/>
              </a:rPr>
              <a:t>Practices (cont.)</a:t>
            </a:r>
            <a:endParaRPr lang="en-US" sz="3200" kern="0" dirty="0">
              <a:solidFill>
                <a:srgbClr val="708CA1"/>
              </a:solidFill>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4"/>
          <p:cNvSpPr>
            <a:spLocks noGrp="1" noChangeArrowheads="1"/>
          </p:cNvSpPr>
          <p:nvPr>
            <p:ph type="body" idx="4294967295"/>
          </p:nvPr>
        </p:nvSpPr>
        <p:spPr>
          <a:xfrm>
            <a:off x="451261" y="1363114"/>
            <a:ext cx="8562109" cy="5039905"/>
          </a:xfrm>
        </p:spPr>
        <p:txBody>
          <a:bodyPr/>
          <a:lstStyle/>
          <a:p>
            <a:pPr marL="236538" lvl="1" indent="-236538">
              <a:spcBef>
                <a:spcPct val="50000"/>
              </a:spcBef>
              <a:buFont typeface="Wingdings" pitchFamily="2" charset="2"/>
              <a:buChar char="§"/>
            </a:pPr>
            <a:r>
              <a:rPr lang="en-US" dirty="0" smtClean="0">
                <a:ea typeface="+mn-ea"/>
                <a:cs typeface="+mn-cs"/>
              </a:rPr>
              <a:t>Discuss that each </a:t>
            </a:r>
            <a:r>
              <a:rPr lang="en-US" dirty="0">
                <a:ea typeface="+mn-ea"/>
                <a:cs typeface="+mn-cs"/>
              </a:rPr>
              <a:t>device ships with the same universal </a:t>
            </a:r>
            <a:r>
              <a:rPr lang="en-US" dirty="0" smtClean="0">
                <a:ea typeface="+mn-ea"/>
                <a:cs typeface="+mn-cs"/>
              </a:rPr>
              <a:t>image. Technology </a:t>
            </a:r>
            <a:r>
              <a:rPr lang="en-US" dirty="0">
                <a:ea typeface="+mn-ea"/>
                <a:cs typeface="+mn-cs"/>
              </a:rPr>
              <a:t>packages are </a:t>
            </a:r>
            <a:r>
              <a:rPr lang="en-US" dirty="0" smtClean="0">
                <a:ea typeface="+mn-ea"/>
                <a:cs typeface="+mn-cs"/>
              </a:rPr>
              <a:t>enabled via </a:t>
            </a:r>
            <a:r>
              <a:rPr lang="en-US" dirty="0">
                <a:ea typeface="+mn-ea"/>
                <a:cs typeface="+mn-cs"/>
              </a:rPr>
              <a:t>Cisco Software Activation licensing keys.</a:t>
            </a:r>
          </a:p>
          <a:p>
            <a:pPr marL="236538" lvl="1" indent="-236538">
              <a:spcBef>
                <a:spcPct val="50000"/>
              </a:spcBef>
              <a:buFont typeface="Wingdings" pitchFamily="2" charset="2"/>
              <a:buChar char="§"/>
            </a:pPr>
            <a:r>
              <a:rPr lang="en-US" dirty="0" smtClean="0">
                <a:ea typeface="+mn-ea"/>
                <a:cs typeface="+mn-cs"/>
              </a:rPr>
              <a:t>Reveal that the PAK 11-digit </a:t>
            </a:r>
            <a:r>
              <a:rPr lang="en-US" dirty="0">
                <a:ea typeface="+mn-ea"/>
                <a:cs typeface="+mn-cs"/>
              </a:rPr>
              <a:t>alpha numeric </a:t>
            </a:r>
            <a:r>
              <a:rPr lang="en-US" dirty="0" smtClean="0">
                <a:ea typeface="+mn-ea"/>
                <a:cs typeface="+mn-cs"/>
              </a:rPr>
              <a:t>key is </a:t>
            </a:r>
            <a:r>
              <a:rPr lang="en-US" dirty="0">
                <a:ea typeface="+mn-ea"/>
                <a:cs typeface="+mn-cs"/>
              </a:rPr>
              <a:t>tied to a specific device once the license is created.</a:t>
            </a:r>
          </a:p>
          <a:p>
            <a:pPr marL="236538" lvl="1" indent="-236538">
              <a:spcBef>
                <a:spcPct val="50000"/>
              </a:spcBef>
              <a:buFont typeface="Wingdings" pitchFamily="2" charset="2"/>
              <a:buChar char="§"/>
            </a:pPr>
            <a:r>
              <a:rPr lang="en-US" dirty="0" smtClean="0">
                <a:ea typeface="+mn-ea"/>
                <a:cs typeface="+mn-cs"/>
              </a:rPr>
              <a:t>Emphasize that a </a:t>
            </a:r>
            <a:r>
              <a:rPr lang="en-US" dirty="0">
                <a:ea typeface="+mn-ea"/>
                <a:cs typeface="+mn-cs"/>
              </a:rPr>
              <a:t>license is required for each </a:t>
            </a:r>
            <a:r>
              <a:rPr lang="en-US" dirty="0" smtClean="0">
                <a:ea typeface="+mn-ea"/>
                <a:cs typeface="+mn-cs"/>
              </a:rPr>
              <a:t>package, IP Base</a:t>
            </a:r>
            <a:r>
              <a:rPr lang="en-US" dirty="0">
                <a:ea typeface="+mn-ea"/>
                <a:cs typeface="+mn-cs"/>
              </a:rPr>
              <a:t>, </a:t>
            </a:r>
            <a:r>
              <a:rPr lang="en-US" dirty="0" smtClean="0">
                <a:ea typeface="+mn-ea"/>
                <a:cs typeface="+mn-cs"/>
              </a:rPr>
              <a:t>UC, </a:t>
            </a:r>
            <a:r>
              <a:rPr lang="en-US" dirty="0">
                <a:ea typeface="+mn-ea"/>
                <a:cs typeface="+mn-cs"/>
              </a:rPr>
              <a:t>etc</a:t>
            </a:r>
            <a:r>
              <a:rPr lang="en-US" dirty="0" smtClean="0">
                <a:ea typeface="+mn-ea"/>
                <a:cs typeface="+mn-cs"/>
              </a:rPr>
              <a:t>.</a:t>
            </a:r>
            <a:endParaRPr lang="en-US" dirty="0">
              <a:ea typeface="+mn-ea"/>
              <a:cs typeface="+mn-cs"/>
            </a:endParaRPr>
          </a:p>
          <a:p>
            <a:pPr marL="236538" lvl="1" indent="-236538">
              <a:spcBef>
                <a:spcPct val="50000"/>
              </a:spcBef>
              <a:buFont typeface="Wingdings" pitchFamily="2" charset="2"/>
              <a:buChar char="§"/>
            </a:pPr>
            <a:r>
              <a:rPr lang="en-US" dirty="0">
                <a:ea typeface="+mn-ea"/>
                <a:cs typeface="+mn-cs"/>
              </a:rPr>
              <a:t>Review the steps to obtain, install, </a:t>
            </a:r>
            <a:r>
              <a:rPr lang="en-US" dirty="0" smtClean="0">
                <a:ea typeface="+mn-ea"/>
                <a:cs typeface="+mn-cs"/>
              </a:rPr>
              <a:t>verify, </a:t>
            </a:r>
            <a:r>
              <a:rPr lang="en-US" dirty="0">
                <a:ea typeface="+mn-ea"/>
                <a:cs typeface="+mn-cs"/>
              </a:rPr>
              <a:t>and back up the </a:t>
            </a:r>
            <a:r>
              <a:rPr lang="en-US" dirty="0" smtClean="0">
                <a:ea typeface="+mn-ea"/>
                <a:cs typeface="+mn-cs"/>
              </a:rPr>
              <a:t>license.</a:t>
            </a:r>
            <a:endParaRPr lang="en-US" dirty="0">
              <a:ea typeface="+mn-ea"/>
              <a:cs typeface="+mn-cs"/>
            </a:endParaRPr>
          </a:p>
          <a:p>
            <a:pPr eaLnBrk="1" hangingPunct="1">
              <a:lnSpc>
                <a:spcPct val="85000"/>
              </a:lnSpc>
              <a:spcBef>
                <a:spcPct val="30000"/>
              </a:spcBef>
            </a:pPr>
            <a:endParaRPr lang="en-US" dirty="0" smtClean="0"/>
          </a:p>
        </p:txBody>
      </p:sp>
      <p:sp>
        <p:nvSpPr>
          <p:cNvPr id="5" name="Rectangle 33"/>
          <p:cNvSpPr txBox="1">
            <a:spLocks noChangeArrowheads="1"/>
          </p:cNvSpPr>
          <p:nvPr/>
        </p:nvSpPr>
        <p:spPr bwMode="auto">
          <a:xfrm>
            <a:off x="606870" y="512064"/>
            <a:ext cx="8145462" cy="838200"/>
          </a:xfrm>
          <a:prstGeom prst="rect">
            <a:avLst/>
          </a:prstGeom>
          <a:noFill/>
          <a:ln w="9525" algn="ctr">
            <a:noFill/>
            <a:miter lim="800000"/>
            <a:headEnd/>
            <a:tailEnd/>
          </a:ln>
        </p:spPr>
        <p:txBody>
          <a:bodyPr lIns="82124" tIns="41061" rIns="82124" bIns="41061" anchor="b"/>
          <a:lstStyle/>
          <a:p>
            <a:pPr defTabSz="814388">
              <a:lnSpc>
                <a:spcPct val="90000"/>
              </a:lnSpc>
              <a:defRPr/>
            </a:pPr>
            <a:r>
              <a:rPr lang="en-US" sz="3200" kern="0" dirty="0" smtClean="0">
                <a:solidFill>
                  <a:srgbClr val="708CA1"/>
                </a:solidFill>
                <a:latin typeface="+mj-lt"/>
                <a:ea typeface="+mj-ea"/>
                <a:cs typeface="+mj-cs"/>
              </a:rPr>
              <a:t>Chapter </a:t>
            </a:r>
            <a:r>
              <a:rPr lang="en-US" sz="3200" kern="0" dirty="0">
                <a:solidFill>
                  <a:srgbClr val="708CA1"/>
                </a:solidFill>
                <a:latin typeface="+mj-lt"/>
                <a:ea typeface="+mj-ea"/>
                <a:cs typeface="+mj-cs"/>
              </a:rPr>
              <a:t>9</a:t>
            </a:r>
            <a:r>
              <a:rPr lang="en-US" sz="3200" kern="0" dirty="0" smtClean="0">
                <a:solidFill>
                  <a:srgbClr val="708CA1"/>
                </a:solidFill>
                <a:latin typeface="+mj-lt"/>
                <a:ea typeface="+mj-ea"/>
                <a:cs typeface="+mj-cs"/>
              </a:rPr>
              <a:t>: </a:t>
            </a:r>
            <a:r>
              <a:rPr lang="en-US" sz="3200" kern="0" dirty="0">
                <a:solidFill>
                  <a:srgbClr val="708CA1"/>
                </a:solidFill>
                <a:latin typeface="+mj-lt"/>
                <a:ea typeface="+mj-ea"/>
                <a:cs typeface="+mj-cs"/>
              </a:rPr>
              <a:t>Best </a:t>
            </a:r>
            <a:r>
              <a:rPr lang="en-US" sz="3200" kern="0" dirty="0" smtClean="0">
                <a:solidFill>
                  <a:srgbClr val="708CA1"/>
                </a:solidFill>
                <a:latin typeface="+mj-lt"/>
                <a:ea typeface="+mj-ea"/>
                <a:cs typeface="+mj-cs"/>
              </a:rPr>
              <a:t>Practices (cont.)</a:t>
            </a:r>
            <a:endParaRPr lang="en-US" sz="3200" kern="0" dirty="0">
              <a:solidFill>
                <a:srgbClr val="708CA1"/>
              </a:solidFill>
              <a:latin typeface="+mj-lt"/>
              <a:ea typeface="+mj-ea"/>
              <a:cs typeface="+mj-cs"/>
            </a:endParaRPr>
          </a:p>
        </p:txBody>
      </p:sp>
    </p:spTree>
    <p:extLst>
      <p:ext uri="{BB962C8B-B14F-4D97-AF65-F5344CB8AC3E}">
        <p14:creationId xmlns:p14="http://schemas.microsoft.com/office/powerpoint/2010/main" val="2289186807"/>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Additional Help</a:t>
            </a:r>
          </a:p>
        </p:txBody>
      </p:sp>
      <p:sp>
        <p:nvSpPr>
          <p:cNvPr id="20483" name="Rectangle 34"/>
          <p:cNvSpPr>
            <a:spLocks noGrp="1" noChangeArrowheads="1"/>
          </p:cNvSpPr>
          <p:nvPr>
            <p:ph type="body" idx="4294967295"/>
          </p:nvPr>
        </p:nvSpPr>
        <p:spPr>
          <a:xfrm>
            <a:off x="643763" y="1531917"/>
            <a:ext cx="7940675" cy="3571875"/>
          </a:xfrm>
        </p:spPr>
        <p:txBody>
          <a:bodyPr/>
          <a:lstStyle/>
          <a:p>
            <a:pPr marL="236538" lvl="1" indent="-236538">
              <a:spcBef>
                <a:spcPct val="50000"/>
              </a:spcBef>
              <a:buFont typeface="Wingdings" pitchFamily="2" charset="2"/>
              <a:buChar char="§"/>
              <a:defRPr/>
            </a:pPr>
            <a:r>
              <a:rPr lang="en-US" dirty="0">
                <a:ea typeface="+mn-ea"/>
                <a:cs typeface="+mn-cs"/>
              </a:rPr>
              <a:t>For additional help with teaching strategies, including lesson plans, analogies for difficult concepts, and discussion topics, visit the CCNA Community at </a:t>
            </a:r>
            <a:r>
              <a:rPr lang="en-US" dirty="0">
                <a:ea typeface="+mn-ea"/>
                <a:cs typeface="+mn-cs"/>
                <a:hlinkClick r:id="rId3"/>
              </a:rPr>
              <a:t>http://community.netacad.net/web/ccna/files</a:t>
            </a:r>
            <a:r>
              <a:rPr lang="en-US" dirty="0">
                <a:ea typeface="+mn-ea"/>
                <a:cs typeface="+mn-cs"/>
              </a:rPr>
              <a:t>.</a:t>
            </a:r>
          </a:p>
          <a:p>
            <a:pPr marL="236538" lvl="1" indent="-236538">
              <a:spcBef>
                <a:spcPct val="50000"/>
              </a:spcBef>
              <a:buFont typeface="Wingdings" pitchFamily="2" charset="2"/>
              <a:buChar char="§"/>
              <a:defRPr/>
            </a:pPr>
            <a:r>
              <a:rPr lang="en-US" dirty="0">
                <a:ea typeface="+mn-ea"/>
                <a:cs typeface="+mn-cs"/>
              </a:rPr>
              <a:t>If you have lesson plans or resources that you would like to share, upload them to the CCNA Community to help other instructors.</a:t>
            </a: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Topics Not in ICND2 200–101</a:t>
            </a:r>
          </a:p>
        </p:txBody>
      </p:sp>
      <p:sp>
        <p:nvSpPr>
          <p:cNvPr id="20483" name="Rectangle 34"/>
          <p:cNvSpPr>
            <a:spLocks noGrp="1" noChangeArrowheads="1"/>
          </p:cNvSpPr>
          <p:nvPr>
            <p:ph type="body" idx="4294967295"/>
          </p:nvPr>
        </p:nvSpPr>
        <p:spPr>
          <a:xfrm>
            <a:off x="655638" y="1603169"/>
            <a:ext cx="7940675" cy="3571875"/>
          </a:xfrm>
        </p:spPr>
        <p:txBody>
          <a:bodyPr/>
          <a:lstStyle/>
          <a:p>
            <a:pPr eaLnBrk="1" hangingPunct="1">
              <a:lnSpc>
                <a:spcPct val="85000"/>
              </a:lnSpc>
              <a:spcBef>
                <a:spcPct val="30000"/>
              </a:spcBef>
              <a:defRPr/>
            </a:pPr>
            <a:r>
              <a:rPr lang="en-US" sz="2000" dirty="0"/>
              <a:t>This section lists topics covered by this chapter that are NOT listed in the ICND2 </a:t>
            </a:r>
            <a:r>
              <a:rPr lang="en-US" sz="2000" dirty="0" smtClean="0"/>
              <a:t>200–101 </a:t>
            </a:r>
            <a:r>
              <a:rPr lang="en-US" sz="2000" dirty="0"/>
              <a:t>blueprint. Those topics are posted at </a:t>
            </a:r>
            <a:r>
              <a:rPr lang="en-US" sz="2000" dirty="0" smtClean="0">
                <a:hlinkClick r:id="rId3"/>
              </a:rPr>
              <a:t>http://www.cisco.com/web/learning/exams/list/icnd2b.html</a:t>
            </a:r>
            <a:r>
              <a:rPr lang="en-US" sz="2000" dirty="0"/>
              <a:t>.</a:t>
            </a:r>
            <a:endParaRPr lang="en-US" sz="2000" dirty="0" smtClean="0"/>
          </a:p>
          <a:p>
            <a:r>
              <a:rPr lang="en-US" sz="2000" dirty="0" smtClean="0"/>
              <a:t>Instructors </a:t>
            </a:r>
            <a:r>
              <a:rPr lang="en-US" sz="2000" dirty="0"/>
              <a:t>could skip these sections; however, they should provide additional information and fundamental concepts to assist the student with the topic.</a:t>
            </a:r>
            <a:endParaRPr lang="en-US" sz="2000" dirty="0" smtClean="0"/>
          </a:p>
          <a:p>
            <a:pPr eaLnBrk="1" hangingPunct="1">
              <a:lnSpc>
                <a:spcPct val="85000"/>
              </a:lnSpc>
              <a:spcBef>
                <a:spcPct val="30000"/>
              </a:spcBef>
              <a:buNone/>
              <a:defRPr/>
            </a:pPr>
            <a:endParaRPr lang="en-US" sz="1600" dirty="0" smtClean="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Topics Not in ICND2 200–101</a:t>
            </a:r>
          </a:p>
        </p:txBody>
      </p:sp>
      <p:sp>
        <p:nvSpPr>
          <p:cNvPr id="20483" name="Rectangle 34"/>
          <p:cNvSpPr>
            <a:spLocks noGrp="1" noChangeArrowheads="1"/>
          </p:cNvSpPr>
          <p:nvPr>
            <p:ph type="body" idx="4294967295"/>
          </p:nvPr>
        </p:nvSpPr>
        <p:spPr>
          <a:xfrm>
            <a:off x="712788" y="1513521"/>
            <a:ext cx="7940675" cy="412595"/>
          </a:xfrm>
        </p:spPr>
        <p:txBody>
          <a:bodyPr/>
          <a:lstStyle/>
          <a:p>
            <a:pPr marL="0" indent="0" eaLnBrk="1" hangingPunct="1">
              <a:lnSpc>
                <a:spcPct val="85000"/>
              </a:lnSpc>
              <a:spcBef>
                <a:spcPct val="30000"/>
              </a:spcBef>
              <a:buNone/>
              <a:defRPr/>
            </a:pPr>
            <a:r>
              <a:rPr lang="en-US" sz="2000" dirty="0" smtClean="0"/>
              <a:t>What sections of  this chapter are NOT in the ICND2 200–101 certification blueprint?</a:t>
            </a:r>
          </a:p>
          <a:p>
            <a:pPr eaLnBrk="1" hangingPunct="1">
              <a:lnSpc>
                <a:spcPct val="85000"/>
              </a:lnSpc>
              <a:spcBef>
                <a:spcPct val="30000"/>
              </a:spcBef>
              <a:buNone/>
              <a:defRPr/>
            </a:pPr>
            <a:endParaRPr lang="en-US" sz="2000" dirty="0" smtClean="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747029106"/>
              </p:ext>
            </p:extLst>
          </p:nvPr>
        </p:nvGraphicFramePr>
        <p:xfrm>
          <a:off x="816269" y="2209672"/>
          <a:ext cx="7460831" cy="4336712"/>
        </p:xfrm>
        <a:graphic>
          <a:graphicData uri="http://schemas.openxmlformats.org/drawingml/2006/table">
            <a:tbl>
              <a:tblPr/>
              <a:tblGrid>
                <a:gridCol w="1015825"/>
                <a:gridCol w="6445006"/>
              </a:tblGrid>
              <a:tr h="283937">
                <a:tc>
                  <a:txBody>
                    <a:bodyPr/>
                    <a:lstStyle/>
                    <a:p>
                      <a:pPr algn="l" fontAlgn="t"/>
                      <a:r>
                        <a:rPr lang="en-US" sz="1800" b="0" i="0" u="none" strike="noStrike" dirty="0" smtClean="0">
                          <a:solidFill>
                            <a:srgbClr val="000000"/>
                          </a:solidFill>
                          <a:latin typeface="Arial"/>
                        </a:rPr>
                        <a:t>9.1.1.1</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Cisco IOS Software Release Families and Trains </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9.1.1.2</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Cisco IOS 12.4 Mainline and T Trains </a:t>
                      </a:r>
                    </a:p>
                  </a:txBody>
                  <a:tcPr marL="9525" marR="9525" marT="9525" marB="0">
                    <a:lnL>
                      <a:noFill/>
                    </a:lnL>
                    <a:lnR>
                      <a:noFill/>
                    </a:lnR>
                    <a:lnT>
                      <a:noFill/>
                    </a:lnT>
                    <a:lnB>
                      <a:noFill/>
                    </a:lnB>
                    <a:lnTlToBr>
                      <a:noFill/>
                    </a:lnTlToBr>
                    <a:lnBlToTr>
                      <a:noFill/>
                    </a:lnBlToTr>
                    <a:solidFill>
                      <a:srgbClr val="DBEEF3"/>
                    </a:solidFill>
                  </a:tcPr>
                </a:tc>
              </a:tr>
              <a:tr h="365137">
                <a:tc>
                  <a:txBody>
                    <a:bodyPr/>
                    <a:lstStyle/>
                    <a:p>
                      <a:pPr algn="l" fontAlgn="t"/>
                      <a:r>
                        <a:rPr lang="en-US" sz="1800" b="0" i="0" u="none" strike="noStrike" dirty="0" smtClean="0">
                          <a:solidFill>
                            <a:srgbClr val="000000"/>
                          </a:solidFill>
                          <a:latin typeface="Arial"/>
                        </a:rPr>
                        <a:t>9.1.1.5</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Cisco IOS 15.0 M and T Trains</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9.1.1.6</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effectLst/>
                          <a:latin typeface="Arial"/>
                        </a:rPr>
                        <a:t>Cisco IOS 15 Train Numbering</a:t>
                      </a:r>
                    </a:p>
                  </a:txBody>
                  <a:tcPr marL="12700" marR="12700" marT="12700" marB="0">
                    <a:lnL>
                      <a:noFill/>
                    </a:lnL>
                    <a:lnR>
                      <a:noFill/>
                    </a:lnR>
                    <a:lnT>
                      <a:noFill/>
                    </a:lnT>
                    <a:lnB>
                      <a:noFill/>
                    </a:lnB>
                    <a:lnTlToBr>
                      <a:noFill/>
                    </a:lnTlToBr>
                    <a:lnBlToTr>
                      <a:noFill/>
                    </a:lnBlToTr>
                    <a:solidFill>
                      <a:srgbClr val="DBEEF3"/>
                    </a:solidFill>
                  </a:tcPr>
                </a:tc>
              </a:tr>
              <a:tr h="283937">
                <a:tc>
                  <a:txBody>
                    <a:bodyPr/>
                    <a:lstStyle/>
                    <a:p>
                      <a:pPr algn="l" fontAlgn="t"/>
                      <a:r>
                        <a:rPr lang="en-US" sz="1800" b="0" i="0" u="none" strike="noStrike" dirty="0" smtClean="0">
                          <a:solidFill>
                            <a:srgbClr val="000000"/>
                          </a:solidFill>
                          <a:latin typeface="Arial"/>
                        </a:rPr>
                        <a:t>9.1.1.7</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IOS 15 System Image Packaging</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9.1.1.8</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IOS Image Filenames</a:t>
                      </a:r>
                    </a:p>
                  </a:txBody>
                  <a:tcPr marL="9525" marR="9525" marT="9525" marB="0">
                    <a:lnL>
                      <a:noFill/>
                    </a:lnL>
                    <a:lnR>
                      <a:noFill/>
                    </a:lnR>
                    <a:lnT>
                      <a:noFill/>
                    </a:lnT>
                    <a:lnB>
                      <a:noFill/>
                    </a:lnB>
                    <a:lnTlToBr>
                      <a:noFill/>
                    </a:lnTlToBr>
                    <a:lnBlToTr>
                      <a:noFill/>
                    </a:lnBlToTr>
                    <a:solidFill>
                      <a:srgbClr val="DBEEF3"/>
                    </a:solidFill>
                  </a:tcPr>
                </a:tc>
              </a:tr>
              <a:tr h="283937">
                <a:tc>
                  <a:txBody>
                    <a:bodyPr/>
                    <a:lstStyle/>
                    <a:p>
                      <a:pPr algn="l" fontAlgn="t"/>
                      <a:r>
                        <a:rPr lang="en-US" sz="1800" b="0" i="0" u="none" strike="noStrike" dirty="0" smtClean="0">
                          <a:solidFill>
                            <a:srgbClr val="000000"/>
                          </a:solidFill>
                          <a:latin typeface="Arial"/>
                        </a:rPr>
                        <a:t>9.1.1.9</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effectLst/>
                          <a:latin typeface="Arial"/>
                        </a:rPr>
                        <a:t>Packet Tracer </a:t>
                      </a:r>
                      <a:r>
                        <a:rPr lang="en-US" sz="1800" b="0" i="0" u="none" strike="noStrike" dirty="0" smtClean="0">
                          <a:solidFill>
                            <a:srgbClr val="000000"/>
                          </a:solidFill>
                          <a:effectLst/>
                          <a:latin typeface="Arial"/>
                        </a:rPr>
                        <a:t>– Decoding </a:t>
                      </a:r>
                      <a:r>
                        <a:rPr lang="en-US" sz="1800" b="0" i="0" u="none" strike="noStrike" dirty="0">
                          <a:solidFill>
                            <a:srgbClr val="000000"/>
                          </a:solidFill>
                          <a:effectLst/>
                          <a:latin typeface="Arial"/>
                        </a:rPr>
                        <a:t>IOS Image Names</a:t>
                      </a:r>
                    </a:p>
                  </a:txBody>
                  <a:tcPr marL="12700" marR="12700" marT="12700" marB="0">
                    <a:lnL>
                      <a:noFill/>
                    </a:lnL>
                    <a:lnR>
                      <a:noFill/>
                    </a:lnR>
                    <a:lnT>
                      <a:noFill/>
                    </a:lnT>
                    <a:lnB>
                      <a:noFill/>
                    </a:lnB>
                    <a:lnTlToBr>
                      <a:noFill/>
                    </a:lnTlToBr>
                    <a:lnBlToTr>
                      <a:noFill/>
                    </a:lnBlToTr>
                    <a:solidFill>
                      <a:srgbClr val="C5D9F1">
                        <a:alpha val="61000"/>
                      </a:srgbClr>
                    </a:solidFill>
                  </a:tcPr>
                </a:tc>
              </a:tr>
              <a:tr h="283937">
                <a:tc>
                  <a:txBody>
                    <a:bodyPr/>
                    <a:lstStyle/>
                    <a:p>
                      <a:pPr algn="l" fontAlgn="t"/>
                      <a:r>
                        <a:rPr lang="en-US" sz="1800" b="0" i="0" u="none" strike="noStrike" dirty="0" smtClean="0">
                          <a:solidFill>
                            <a:srgbClr val="000000"/>
                          </a:solidFill>
                          <a:latin typeface="Arial"/>
                        </a:rPr>
                        <a:t>9.1.2.1</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TFTP Servers as a Backup Location</a:t>
                      </a:r>
                    </a:p>
                  </a:txBody>
                  <a:tcPr marL="9525" marR="9525" marT="9525" marB="0">
                    <a:lnL>
                      <a:noFill/>
                    </a:lnL>
                    <a:lnR>
                      <a:noFill/>
                    </a:lnR>
                    <a:lnT>
                      <a:noFill/>
                    </a:lnT>
                    <a:lnB>
                      <a:noFill/>
                    </a:lnB>
                    <a:lnTlToBr>
                      <a:noFill/>
                    </a:lnTlToBr>
                    <a:lnBlToTr>
                      <a:noFill/>
                    </a:lnBlToTr>
                    <a:solidFill>
                      <a:srgbClr val="C5D9F1">
                        <a:alpha val="61000"/>
                      </a:srgbClr>
                    </a:solidFill>
                  </a:tcPr>
                </a:tc>
              </a:tr>
              <a:tr h="283937">
                <a:tc>
                  <a:txBody>
                    <a:bodyPr/>
                    <a:lstStyle/>
                    <a:p>
                      <a:pPr algn="l" fontAlgn="t"/>
                      <a:r>
                        <a:rPr lang="en-US" sz="1800" b="0" i="0" u="none" strike="noStrike" dirty="0" smtClean="0">
                          <a:solidFill>
                            <a:srgbClr val="000000"/>
                          </a:solidFill>
                          <a:latin typeface="Arial"/>
                        </a:rPr>
                        <a:t>9.1.2.2</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Creating Cisco IOS Image Backup</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9.1.2.3</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Copying a Cisco IOS Image</a:t>
                      </a:r>
                    </a:p>
                  </a:txBody>
                  <a:tcPr marL="9525" marR="9525" marT="9525" marB="0">
                    <a:lnL>
                      <a:noFill/>
                    </a:lnL>
                    <a:lnR>
                      <a:noFill/>
                    </a:lnR>
                    <a:lnT>
                      <a:noFill/>
                    </a:lnT>
                    <a:lnB>
                      <a:noFill/>
                    </a:lnB>
                    <a:lnTlToBr>
                      <a:noFill/>
                    </a:lnTlToBr>
                    <a:lnBlToTr>
                      <a:noFill/>
                    </a:lnBlToTr>
                    <a:solidFill>
                      <a:srgbClr val="DBEEF3"/>
                    </a:solidFill>
                  </a:tcPr>
                </a:tc>
              </a:tr>
              <a:tr h="283937">
                <a:tc>
                  <a:txBody>
                    <a:bodyPr/>
                    <a:lstStyle/>
                    <a:p>
                      <a:pPr algn="l" fontAlgn="t"/>
                      <a:r>
                        <a:rPr lang="en-US" sz="1800" b="0" i="0" u="none" strike="noStrike" dirty="0" smtClean="0">
                          <a:solidFill>
                            <a:srgbClr val="000000"/>
                          </a:solidFill>
                          <a:latin typeface="Arial"/>
                        </a:rPr>
                        <a:t>9.1.2.4</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Boot System</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9.1.2.5</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Video Demonstration </a:t>
                      </a:r>
                      <a:r>
                        <a:rPr lang="en-US" sz="1800" b="0" i="0" u="none" strike="noStrike" dirty="0" smtClean="0">
                          <a:solidFill>
                            <a:srgbClr val="000000"/>
                          </a:solidFill>
                          <a:latin typeface="Arial"/>
                        </a:rPr>
                        <a:t>– </a:t>
                      </a:r>
                      <a:r>
                        <a:rPr lang="en-US" sz="1800" b="0" i="0" u="none" strike="noStrike" dirty="0">
                          <a:solidFill>
                            <a:srgbClr val="000000"/>
                          </a:solidFill>
                          <a:latin typeface="Arial"/>
                        </a:rPr>
                        <a:t>Managing Cisco IOS Images</a:t>
                      </a:r>
                    </a:p>
                  </a:txBody>
                  <a:tcPr marL="9525" marR="9525" marT="9525" marB="0">
                    <a:lnL>
                      <a:noFill/>
                    </a:lnL>
                    <a:lnR>
                      <a:noFill/>
                    </a:lnR>
                    <a:lnT>
                      <a:noFill/>
                    </a:lnT>
                    <a:lnB>
                      <a:noFill/>
                    </a:lnB>
                    <a:lnTlToBr>
                      <a:noFill/>
                    </a:lnTlToBr>
                    <a:lnBlToTr>
                      <a:noFill/>
                    </a:lnBlToTr>
                    <a:solidFill>
                      <a:srgbClr val="DBEEF3"/>
                    </a:solidFill>
                  </a:tcPr>
                </a:tc>
              </a:tr>
              <a:tr h="283937">
                <a:tc>
                  <a:txBody>
                    <a:bodyPr/>
                    <a:lstStyle/>
                    <a:p>
                      <a:pPr algn="l" fontAlgn="t"/>
                      <a:r>
                        <a:rPr lang="en-US" sz="1800" b="0" i="0" u="none" strike="noStrike" dirty="0" smtClean="0">
                          <a:solidFill>
                            <a:srgbClr val="000000"/>
                          </a:solidFill>
                          <a:latin typeface="Arial"/>
                        </a:rPr>
                        <a:t>9.1.2.6</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Packet Tracer </a:t>
                      </a:r>
                      <a:r>
                        <a:rPr lang="en-US" sz="1800" b="0" i="0" u="none" strike="noStrike" dirty="0" smtClean="0">
                          <a:solidFill>
                            <a:srgbClr val="000000"/>
                          </a:solidFill>
                          <a:latin typeface="Arial"/>
                        </a:rPr>
                        <a:t>– </a:t>
                      </a:r>
                      <a:r>
                        <a:rPr lang="en-US" sz="1800" b="0" i="0" u="none" strike="noStrike" dirty="0">
                          <a:solidFill>
                            <a:srgbClr val="000000"/>
                          </a:solidFill>
                          <a:latin typeface="Arial"/>
                        </a:rPr>
                        <a:t>Using a TFTP Server to Upgrade a Cisco IOS Image</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9.2.1.2</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Licensing Process</a:t>
                      </a:r>
                    </a:p>
                  </a:txBody>
                  <a:tcPr marL="9525" marR="9525" marT="9525" marB="0">
                    <a:lnL>
                      <a:noFill/>
                    </a:lnL>
                    <a:lnR>
                      <a:noFill/>
                    </a:lnR>
                    <a:lnT>
                      <a:noFill/>
                    </a:lnT>
                    <a:lnB>
                      <a:noFill/>
                    </a:lnB>
                    <a:lnTlToBr>
                      <a:noFill/>
                    </a:lnTlToBr>
                    <a:lnBlToTr>
                      <a:noFill/>
                    </a:lnBlToTr>
                    <a:solidFill>
                      <a:srgbClr val="DBEEF3"/>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Objectives</a:t>
            </a:r>
          </a:p>
        </p:txBody>
      </p:sp>
      <p:sp>
        <p:nvSpPr>
          <p:cNvPr id="4099" name="Rectangle 34"/>
          <p:cNvSpPr>
            <a:spLocks noGrp="1" noChangeArrowheads="1"/>
          </p:cNvSpPr>
          <p:nvPr>
            <p:ph type="body" idx="4294967295"/>
          </p:nvPr>
        </p:nvSpPr>
        <p:spPr>
          <a:xfrm>
            <a:off x="655638" y="1572322"/>
            <a:ext cx="7940675" cy="4791902"/>
          </a:xfrm>
        </p:spPr>
        <p:txBody>
          <a:bodyPr/>
          <a:lstStyle/>
          <a:p>
            <a:r>
              <a:rPr lang="en-US" sz="2000" dirty="0" smtClean="0"/>
              <a:t>Understand the necessity of managing IOS system image files to increase network reliability in a small-to-medium-sized business network.</a:t>
            </a:r>
          </a:p>
          <a:p>
            <a:r>
              <a:rPr lang="en-US" sz="2000" dirty="0" smtClean="0"/>
              <a:t>Explain the Cisco IOS image naming conventions.</a:t>
            </a:r>
          </a:p>
          <a:p>
            <a:r>
              <a:rPr lang="en-US" sz="2000" dirty="0" smtClean="0"/>
              <a:t>Calculate memory requirements needed when upgrading an IOS system image.</a:t>
            </a:r>
          </a:p>
          <a:p>
            <a:r>
              <a:rPr lang="en-US" sz="2000" dirty="0" smtClean="0"/>
              <a:t>Explain the licensing process for the Cisco IOS software in a small-to-medium-sized business network.</a:t>
            </a:r>
          </a:p>
          <a:p>
            <a:r>
              <a:rPr lang="en-US" sz="2000" dirty="0" smtClean="0"/>
              <a:t>Configure a router to install a Cisco IOS image license.</a:t>
            </a:r>
          </a:p>
          <a:p>
            <a:endParaRPr lang="en-US" sz="2000" dirty="0" smtClean="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Topics Not in ICND2 200–101</a:t>
            </a:r>
          </a:p>
        </p:txBody>
      </p:sp>
      <p:sp>
        <p:nvSpPr>
          <p:cNvPr id="20483" name="Rectangle 34"/>
          <p:cNvSpPr>
            <a:spLocks noGrp="1" noChangeArrowheads="1"/>
          </p:cNvSpPr>
          <p:nvPr>
            <p:ph type="body" idx="4294967295"/>
          </p:nvPr>
        </p:nvSpPr>
        <p:spPr>
          <a:xfrm>
            <a:off x="646113" y="1596771"/>
            <a:ext cx="7940675" cy="412595"/>
          </a:xfrm>
        </p:spPr>
        <p:txBody>
          <a:bodyPr/>
          <a:lstStyle/>
          <a:p>
            <a:pPr marL="0" indent="0" eaLnBrk="1" hangingPunct="1">
              <a:lnSpc>
                <a:spcPct val="85000"/>
              </a:lnSpc>
              <a:spcBef>
                <a:spcPct val="30000"/>
              </a:spcBef>
              <a:buNone/>
              <a:defRPr/>
            </a:pPr>
            <a:r>
              <a:rPr lang="en-US" sz="2000" dirty="0" smtClean="0"/>
              <a:t>What sections of this chapter are NOT in ICND2 200–101 certification blueprint?</a:t>
            </a:r>
          </a:p>
          <a:p>
            <a:pPr eaLnBrk="1" hangingPunct="1">
              <a:lnSpc>
                <a:spcPct val="85000"/>
              </a:lnSpc>
              <a:spcBef>
                <a:spcPct val="30000"/>
              </a:spcBef>
              <a:buNone/>
              <a:defRPr/>
            </a:pPr>
            <a:endParaRPr lang="en-US" sz="1600" dirty="0" smtClean="0"/>
          </a:p>
        </p:txBody>
      </p:sp>
      <p:graphicFrame>
        <p:nvGraphicFramePr>
          <p:cNvPr id="4" name="Table 3"/>
          <p:cNvGraphicFramePr>
            <a:graphicFrameLocks noGrp="1"/>
          </p:cNvGraphicFramePr>
          <p:nvPr>
            <p:extLst>
              <p:ext uri="{D42A27DB-BD31-4B8C-83A1-F6EECF244321}">
                <p14:modId xmlns:p14="http://schemas.microsoft.com/office/powerpoint/2010/main" val="3254512752"/>
              </p:ext>
            </p:extLst>
          </p:nvPr>
        </p:nvGraphicFramePr>
        <p:xfrm>
          <a:off x="766572" y="2350447"/>
          <a:ext cx="7548753" cy="1784822"/>
        </p:xfrm>
        <a:graphic>
          <a:graphicData uri="http://schemas.openxmlformats.org/drawingml/2006/table">
            <a:tbl>
              <a:tblPr/>
              <a:tblGrid>
                <a:gridCol w="871728"/>
                <a:gridCol w="6677025"/>
              </a:tblGrid>
              <a:tr h="283937">
                <a:tc>
                  <a:txBody>
                    <a:bodyPr/>
                    <a:lstStyle/>
                    <a:p>
                      <a:pPr algn="l" fontAlgn="t"/>
                      <a:r>
                        <a:rPr lang="en-US" sz="1800" b="0" i="0" u="none" strike="noStrike" dirty="0" smtClean="0">
                          <a:solidFill>
                            <a:srgbClr val="000000"/>
                          </a:solidFill>
                          <a:latin typeface="Arial"/>
                        </a:rPr>
                        <a:t>9.2.1.3</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Step 1. Purchasing the Software Package or Feature to Install</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9.2.1.4</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a:solidFill>
                            <a:srgbClr val="000000"/>
                          </a:solidFill>
                          <a:latin typeface="Arial"/>
                        </a:rPr>
                        <a:t>Step 2. Obtain a License</a:t>
                      </a:r>
                    </a:p>
                  </a:txBody>
                  <a:tcPr marL="9525" marR="9525" marT="9525" marB="0">
                    <a:lnL>
                      <a:noFill/>
                    </a:lnL>
                    <a:lnR>
                      <a:noFill/>
                    </a:lnR>
                    <a:lnT>
                      <a:noFill/>
                    </a:lnT>
                    <a:lnB>
                      <a:noFill/>
                    </a:lnB>
                    <a:lnTlToBr>
                      <a:noFill/>
                    </a:lnTlToBr>
                    <a:lnBlToTr>
                      <a:noFill/>
                    </a:lnBlToTr>
                    <a:solidFill>
                      <a:srgbClr val="DBEEF3"/>
                    </a:solidFill>
                  </a:tcPr>
                </a:tc>
              </a:tr>
              <a:tr h="365137">
                <a:tc>
                  <a:txBody>
                    <a:bodyPr/>
                    <a:lstStyle/>
                    <a:p>
                      <a:pPr algn="l" fontAlgn="t"/>
                      <a:r>
                        <a:rPr lang="en-US" sz="1800" b="0" i="0" u="none" strike="noStrike" dirty="0" smtClean="0">
                          <a:solidFill>
                            <a:srgbClr val="000000"/>
                          </a:solidFill>
                          <a:latin typeface="Arial"/>
                        </a:rPr>
                        <a:t>9.2.1.5</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a:solidFill>
                            <a:srgbClr val="000000"/>
                          </a:solidFill>
                          <a:latin typeface="Arial"/>
                        </a:rPr>
                        <a:t>Step 3. Install the License</a:t>
                      </a: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9.2.2.1</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smtClean="0">
                          <a:solidFill>
                            <a:srgbClr val="000000"/>
                          </a:solidFill>
                          <a:latin typeface="Arial"/>
                        </a:rPr>
                        <a:t>License Verification</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r>
              <a:tr h="283937">
                <a:tc>
                  <a:txBody>
                    <a:bodyPr/>
                    <a:lstStyle/>
                    <a:p>
                      <a:pPr algn="l" fontAlgn="t"/>
                      <a:r>
                        <a:rPr lang="en-US" sz="1800" b="0" i="0" u="none" strike="noStrike" dirty="0" smtClean="0">
                          <a:solidFill>
                            <a:srgbClr val="000000"/>
                          </a:solidFill>
                          <a:latin typeface="Arial"/>
                        </a:rPr>
                        <a:t>9.2.2.2</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c>
                  <a:txBody>
                    <a:bodyPr/>
                    <a:lstStyle/>
                    <a:p>
                      <a:pPr algn="l" fontAlgn="t"/>
                      <a:r>
                        <a:rPr lang="en-US" sz="1800" b="0" i="0" u="none" strike="noStrike" dirty="0" smtClean="0">
                          <a:solidFill>
                            <a:srgbClr val="000000"/>
                          </a:solidFill>
                          <a:latin typeface="Arial"/>
                        </a:rPr>
                        <a:t>Activating </a:t>
                      </a:r>
                      <a:r>
                        <a:rPr lang="en-US" sz="1800" b="0" i="0" u="none" strike="noStrike" dirty="0">
                          <a:solidFill>
                            <a:srgbClr val="000000"/>
                          </a:solidFill>
                          <a:latin typeface="Arial"/>
                        </a:rPr>
                        <a:t>an Evaluation </a:t>
                      </a:r>
                      <a:r>
                        <a:rPr lang="en-US" sz="1800" b="0" i="0" u="none" strike="noStrike" dirty="0" smtClean="0">
                          <a:solidFill>
                            <a:srgbClr val="000000"/>
                          </a:solidFill>
                          <a:latin typeface="Arial"/>
                        </a:rPr>
                        <a:t>Right-To-Use</a:t>
                      </a:r>
                      <a:r>
                        <a:rPr lang="en-US" sz="1800" b="0" i="0" u="none" strike="noStrike" baseline="0" dirty="0" smtClean="0">
                          <a:solidFill>
                            <a:srgbClr val="000000"/>
                          </a:solidFill>
                          <a:latin typeface="Arial"/>
                        </a:rPr>
                        <a:t> </a:t>
                      </a:r>
                      <a:r>
                        <a:rPr lang="en-US" sz="1800" b="0" i="0" u="none" strike="noStrike" dirty="0" smtClean="0">
                          <a:solidFill>
                            <a:srgbClr val="000000"/>
                          </a:solidFill>
                          <a:latin typeface="Arial"/>
                        </a:rPr>
                        <a:t>License</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solidFill>
                  </a:tcPr>
                </a:tc>
              </a:tr>
              <a:tr h="283937">
                <a:tc>
                  <a:txBody>
                    <a:bodyPr/>
                    <a:lstStyle/>
                    <a:p>
                      <a:pPr algn="l" fontAlgn="t"/>
                      <a:r>
                        <a:rPr lang="en-US" sz="1800" b="0" i="0" u="none" strike="noStrike" dirty="0" smtClean="0">
                          <a:solidFill>
                            <a:srgbClr val="000000"/>
                          </a:solidFill>
                          <a:latin typeface="Arial"/>
                        </a:rPr>
                        <a:t>9.2.2.3</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DBEEF3"/>
                    </a:solidFill>
                  </a:tcPr>
                </a:tc>
                <a:tc>
                  <a:txBody>
                    <a:bodyPr/>
                    <a:lstStyle/>
                    <a:p>
                      <a:pPr algn="l" fontAlgn="t"/>
                      <a:r>
                        <a:rPr lang="en-US" sz="1800" b="0" i="0" u="none" strike="noStrike" dirty="0" smtClean="0">
                          <a:solidFill>
                            <a:srgbClr val="000000"/>
                          </a:solidFill>
                          <a:latin typeface="Arial"/>
                        </a:rPr>
                        <a:t>Backing</a:t>
                      </a:r>
                      <a:r>
                        <a:rPr lang="en-US" sz="1800" b="0" i="0" u="none" strike="noStrike" baseline="0" dirty="0" smtClean="0">
                          <a:solidFill>
                            <a:srgbClr val="000000"/>
                          </a:solidFill>
                          <a:latin typeface="Arial"/>
                        </a:rPr>
                        <a:t> Up </a:t>
                      </a:r>
                      <a:r>
                        <a:rPr lang="en-US" sz="1800" b="0" i="0" u="none" strike="noStrike" dirty="0" smtClean="0">
                          <a:solidFill>
                            <a:srgbClr val="000000"/>
                          </a:solidFill>
                          <a:latin typeface="Arial"/>
                        </a:rPr>
                        <a:t>the </a:t>
                      </a:r>
                      <a:r>
                        <a:rPr lang="en-US" sz="1800" b="0" i="0" u="none" strike="noStrike" dirty="0">
                          <a:solidFill>
                            <a:srgbClr val="000000"/>
                          </a:solidFill>
                          <a:latin typeface="Arial"/>
                        </a:rPr>
                        <a:t>L</a:t>
                      </a:r>
                      <a:r>
                        <a:rPr lang="en-US" sz="1800" b="0" i="0" u="none" strike="noStrike" dirty="0" smtClean="0">
                          <a:solidFill>
                            <a:srgbClr val="000000"/>
                          </a:solidFill>
                          <a:latin typeface="Arial"/>
                        </a:rPr>
                        <a:t>icense</a:t>
                      </a:r>
                      <a:endParaRPr lang="en-US" sz="1800" b="0" i="0" u="none" strike="noStrike" dirty="0">
                        <a:solidFill>
                          <a:srgbClr val="000000"/>
                        </a:solidFill>
                        <a:latin typeface="Arial"/>
                      </a:endParaRPr>
                    </a:p>
                  </a:txBody>
                  <a:tcPr marL="9525" marR="9525" marT="9525" marB="0">
                    <a:lnL>
                      <a:noFill/>
                    </a:lnL>
                    <a:lnR>
                      <a:noFill/>
                    </a:lnR>
                    <a:lnT>
                      <a:noFill/>
                    </a:lnT>
                    <a:lnB>
                      <a:noFill/>
                    </a:lnB>
                    <a:lnTlToBr>
                      <a:noFill/>
                    </a:lnTlToBr>
                    <a:lnBlToTr>
                      <a:noFill/>
                    </a:lnBlToTr>
                    <a:solidFill>
                      <a:srgbClr val="C5D9F1">
                        <a:alpha val="61000"/>
                      </a:srgbClr>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dirty="0"/>
          </a:p>
        </p:txBody>
      </p:sp>
      <p:pic>
        <p:nvPicPr>
          <p:cNvPr id="14339" name="Picture 100" descr="CNA_largo-onwhi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Overview</a:t>
            </a:r>
          </a:p>
        </p:txBody>
      </p:sp>
      <p:sp>
        <p:nvSpPr>
          <p:cNvPr id="5123" name="Rectangle 34"/>
          <p:cNvSpPr>
            <a:spLocks noGrp="1" noChangeArrowheads="1"/>
          </p:cNvSpPr>
          <p:nvPr>
            <p:ph type="body" idx="4294967295"/>
          </p:nvPr>
        </p:nvSpPr>
        <p:spPr>
          <a:xfrm>
            <a:off x="633335" y="1616927"/>
            <a:ext cx="8083945" cy="4649761"/>
          </a:xfrm>
        </p:spPr>
        <p:txBody>
          <a:bodyPr/>
          <a:lstStyle/>
          <a:p>
            <a:pPr marL="0" indent="0" eaLnBrk="1" hangingPunct="1">
              <a:lnSpc>
                <a:spcPct val="100000"/>
              </a:lnSpc>
              <a:buNone/>
              <a:defRPr/>
            </a:pPr>
            <a:r>
              <a:rPr lang="en-US" sz="2000" dirty="0" smtClean="0"/>
              <a:t>This chapter describes the following Cisco IOS concepts and features:</a:t>
            </a:r>
          </a:p>
          <a:p>
            <a:pPr marL="381000" indent="-381000" eaLnBrk="1" hangingPunct="1">
              <a:lnSpc>
                <a:spcPct val="100000"/>
              </a:lnSpc>
              <a:defRPr/>
            </a:pPr>
            <a:r>
              <a:rPr lang="en-US" sz="2000" dirty="0" smtClean="0"/>
              <a:t>The Cisco IOS portfolio supports a broad range of technologies and features.</a:t>
            </a:r>
          </a:p>
          <a:p>
            <a:pPr marL="381000" indent="-381000" eaLnBrk="1" hangingPunct="1">
              <a:lnSpc>
                <a:spcPct val="100000"/>
              </a:lnSpc>
              <a:defRPr/>
            </a:pPr>
            <a:r>
              <a:rPr lang="en-US" sz="2000" dirty="0" smtClean="0"/>
              <a:t>Customers choose an IOS based on a set of protocols and features supported by a particular image.</a:t>
            </a:r>
          </a:p>
          <a:p>
            <a:pPr marL="381000" indent="-381000" eaLnBrk="1" hangingPunct="1">
              <a:lnSpc>
                <a:spcPct val="100000"/>
              </a:lnSpc>
              <a:defRPr/>
            </a:pPr>
            <a:r>
              <a:rPr lang="en-US" sz="2000" dirty="0" smtClean="0"/>
              <a:t>The Cisco IOS 12.5 and 15 packaging and naming conventions. </a:t>
            </a:r>
          </a:p>
          <a:p>
            <a:pPr marL="381000" indent="-381000" eaLnBrk="1" hangingPunct="1">
              <a:lnSpc>
                <a:spcPct val="100000"/>
              </a:lnSpc>
              <a:defRPr/>
            </a:pPr>
            <a:r>
              <a:rPr lang="en-US" sz="2000" dirty="0" smtClean="0"/>
              <a:t>Beginning with IOS 15, Cisco also implemented a new packaging format and licensing process for IOS.</a:t>
            </a:r>
          </a:p>
          <a:p>
            <a:pPr marL="381000" indent="-381000" eaLnBrk="1" hangingPunct="1">
              <a:lnSpc>
                <a:spcPct val="100000"/>
              </a:lnSpc>
              <a:defRPr/>
            </a:pPr>
            <a:r>
              <a:rPr lang="en-US" sz="2000" dirty="0" smtClean="0"/>
              <a:t>Process of obtaining, installing, and managing Cisco IOS 15 software licenses.</a:t>
            </a:r>
          </a:p>
          <a:p>
            <a:pPr eaLnBrk="1" hangingPunct="1">
              <a:spcBef>
                <a:spcPct val="30000"/>
              </a:spcBef>
            </a:pPr>
            <a:endParaRPr lang="en-US" sz="2000" dirty="0" smtClean="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Activities</a:t>
            </a:r>
          </a:p>
        </p:txBody>
      </p:sp>
      <p:sp>
        <p:nvSpPr>
          <p:cNvPr id="6147" name="Rectangle 34"/>
          <p:cNvSpPr>
            <a:spLocks noGrp="1" noChangeArrowheads="1"/>
          </p:cNvSpPr>
          <p:nvPr>
            <p:ph type="body" idx="4294967295"/>
          </p:nvPr>
        </p:nvSpPr>
        <p:spPr>
          <a:xfrm>
            <a:off x="475488" y="1450848"/>
            <a:ext cx="8400288" cy="5047488"/>
          </a:xfrm>
        </p:spPr>
        <p:txBody>
          <a:bodyPr/>
          <a:lstStyle/>
          <a:p>
            <a:pPr marL="231775" indent="0" eaLnBrk="1" hangingPunct="1">
              <a:spcBef>
                <a:spcPct val="30000"/>
              </a:spcBef>
              <a:buNone/>
            </a:pPr>
            <a:r>
              <a:rPr lang="en-US" sz="1800" dirty="0" smtClean="0"/>
              <a:t>What activities are associated with this chapter?</a:t>
            </a:r>
          </a:p>
          <a:p>
            <a:pPr marL="463550" lvl="1" indent="-231775">
              <a:buFont typeface="Wingdings" pitchFamily="2" charset="2"/>
              <a:buChar char="§"/>
              <a:tabLst>
                <a:tab pos="1377950" algn="l"/>
              </a:tabLst>
            </a:pPr>
            <a:r>
              <a:rPr lang="en-US" sz="1800" b="1" dirty="0"/>
              <a:t>9</a:t>
            </a:r>
            <a:r>
              <a:rPr lang="en-US" sz="1800" b="1" dirty="0" smtClean="0"/>
              <a:t>.0.1.2  </a:t>
            </a:r>
            <a:r>
              <a:rPr lang="en-US" sz="1800" dirty="0" smtClean="0"/>
              <a:t>Class Activity – IOS Detection</a:t>
            </a:r>
          </a:p>
          <a:p>
            <a:pPr marL="463550" lvl="1" indent="-231775">
              <a:buFont typeface="Wingdings" pitchFamily="2" charset="2"/>
              <a:buChar char="§"/>
              <a:tabLst>
                <a:tab pos="1377950" algn="l"/>
              </a:tabLst>
            </a:pPr>
            <a:r>
              <a:rPr lang="en-US" sz="1800" b="1" dirty="0"/>
              <a:t>9</a:t>
            </a:r>
            <a:r>
              <a:rPr lang="en-US" sz="1800" b="1" dirty="0" smtClean="0"/>
              <a:t>.1.1.9 </a:t>
            </a:r>
            <a:r>
              <a:rPr lang="en-US" sz="1800" dirty="0" smtClean="0"/>
              <a:t> Packet Tracer – Decode IOS Image Names</a:t>
            </a:r>
          </a:p>
          <a:p>
            <a:pPr marL="463550" lvl="1" indent="-231775">
              <a:buFont typeface="Wingdings" pitchFamily="2" charset="2"/>
              <a:buChar char="§"/>
              <a:tabLst>
                <a:tab pos="1377950" algn="l"/>
              </a:tabLst>
            </a:pPr>
            <a:r>
              <a:rPr lang="en-US" sz="1800" b="1" dirty="0"/>
              <a:t>9</a:t>
            </a:r>
            <a:r>
              <a:rPr lang="en-US" sz="1800" b="1" dirty="0" smtClean="0"/>
              <a:t>.1.2.5 </a:t>
            </a:r>
            <a:r>
              <a:rPr lang="en-US" sz="1800" dirty="0" smtClean="0"/>
              <a:t> Packet Tracer – Using a TFTP Server to Upgrade a Cisco 	IOS Image</a:t>
            </a:r>
          </a:p>
          <a:p>
            <a:pPr marL="463550" lvl="1" indent="-231775">
              <a:buFont typeface="Wingdings" pitchFamily="2" charset="2"/>
              <a:buChar char="§"/>
              <a:tabLst>
                <a:tab pos="1377950" algn="l"/>
              </a:tabLst>
            </a:pPr>
            <a:r>
              <a:rPr lang="en-US" sz="1800" b="1" dirty="0"/>
              <a:t>9</a:t>
            </a:r>
            <a:r>
              <a:rPr lang="en-US" sz="1800" b="1" dirty="0" smtClean="0"/>
              <a:t>.1.2.6</a:t>
            </a:r>
            <a:r>
              <a:rPr lang="en-US" sz="1800" dirty="0" smtClean="0"/>
              <a:t>  Video Demonstration – Managing Cisco IOS Images</a:t>
            </a:r>
          </a:p>
          <a:p>
            <a:pPr marL="463550" lvl="1" indent="-231775">
              <a:buFont typeface="Wingdings" pitchFamily="2" charset="2"/>
              <a:buChar char="§"/>
              <a:tabLst>
                <a:tab pos="1377950" algn="l"/>
              </a:tabLst>
            </a:pPr>
            <a:r>
              <a:rPr lang="en-US" sz="1800" b="1" dirty="0"/>
              <a:t>9</a:t>
            </a:r>
            <a:r>
              <a:rPr lang="en-US" sz="1800" b="1" dirty="0" smtClean="0"/>
              <a:t>.2.2.5  </a:t>
            </a:r>
            <a:r>
              <a:rPr lang="en-US" sz="1800" dirty="0" smtClean="0"/>
              <a:t>Video Demonstration – Working with IOS 15 Image Licenses</a:t>
            </a:r>
          </a:p>
          <a:p>
            <a:pPr marL="463550" lvl="1" indent="-231775">
              <a:buFont typeface="Wingdings" pitchFamily="2" charset="2"/>
              <a:buChar char="§"/>
              <a:tabLst>
                <a:tab pos="1377950" algn="l"/>
              </a:tabLst>
            </a:pPr>
            <a:r>
              <a:rPr lang="en-US" sz="1800" b="1" dirty="0"/>
              <a:t>9</a:t>
            </a:r>
            <a:r>
              <a:rPr lang="en-US" sz="1800" b="1" dirty="0" smtClean="0"/>
              <a:t>.3.1.2  </a:t>
            </a:r>
            <a:r>
              <a:rPr lang="en-US" sz="1800" dirty="0" smtClean="0"/>
              <a:t>Packet Tracer – EIGRP Capstone </a:t>
            </a:r>
          </a:p>
          <a:p>
            <a:pPr marL="463550" lvl="1" indent="-231775">
              <a:buFont typeface="Wingdings" pitchFamily="2" charset="2"/>
              <a:buChar char="§"/>
              <a:tabLst>
                <a:tab pos="1377950" algn="l"/>
              </a:tabLst>
            </a:pPr>
            <a:r>
              <a:rPr lang="en-US" sz="1800" b="1" dirty="0"/>
              <a:t>9</a:t>
            </a:r>
            <a:r>
              <a:rPr lang="en-US" sz="1800" b="1" dirty="0" smtClean="0"/>
              <a:t>.3.1.3</a:t>
            </a:r>
            <a:r>
              <a:rPr lang="en-US" sz="1800" dirty="0" smtClean="0"/>
              <a:t>  Packet Tracer – OSPF Capstone </a:t>
            </a:r>
          </a:p>
          <a:p>
            <a:pPr marL="463550" lvl="1" indent="-231775">
              <a:buFont typeface="Wingdings" pitchFamily="2" charset="2"/>
              <a:buChar char="§"/>
              <a:tabLst>
                <a:tab pos="1377950" algn="l"/>
              </a:tabLst>
            </a:pPr>
            <a:r>
              <a:rPr lang="sv-SE" sz="1800" b="1" dirty="0"/>
              <a:t>9</a:t>
            </a:r>
            <a:r>
              <a:rPr lang="sv-SE" sz="1800" b="1" dirty="0" smtClean="0"/>
              <a:t>.3.1.4</a:t>
            </a:r>
            <a:r>
              <a:rPr lang="sv-SE" sz="1800" dirty="0" smtClean="0"/>
              <a:t>  Packet Tracer – Skills Integration Challenge</a:t>
            </a:r>
          </a:p>
          <a:p>
            <a:pPr marL="463550" lvl="1" indent="-231775">
              <a:buFont typeface="Wingdings" pitchFamily="2" charset="2"/>
              <a:buChar char="§"/>
              <a:tabLst>
                <a:tab pos="1377950" algn="l"/>
              </a:tabLst>
            </a:pPr>
            <a:r>
              <a:rPr lang="en-US" sz="1800" dirty="0" smtClean="0"/>
              <a:t>Chapter </a:t>
            </a:r>
            <a:r>
              <a:rPr lang="en-US" sz="1800" dirty="0"/>
              <a:t>9</a:t>
            </a:r>
            <a:r>
              <a:rPr lang="en-US" sz="1800" dirty="0" smtClean="0"/>
              <a:t> Quiz</a:t>
            </a:r>
          </a:p>
          <a:p>
            <a:pPr marL="463550" lvl="1" indent="-231775">
              <a:buFont typeface="Wingdings" pitchFamily="2" charset="2"/>
              <a:buChar char="§"/>
              <a:tabLst>
                <a:tab pos="1377950" algn="l"/>
              </a:tabLst>
            </a:pPr>
            <a:r>
              <a:rPr lang="en-US" sz="1800" dirty="0" smtClean="0"/>
              <a:t>Chapter </a:t>
            </a:r>
            <a:r>
              <a:rPr lang="en-US" sz="1800" dirty="0"/>
              <a:t>9</a:t>
            </a:r>
            <a:r>
              <a:rPr lang="en-US" sz="1800" dirty="0" smtClean="0"/>
              <a:t> Assessment</a:t>
            </a:r>
          </a:p>
          <a:p>
            <a:pPr marL="231775" lvl="1" indent="0">
              <a:buNone/>
              <a:tabLst>
                <a:tab pos="1377950" algn="l"/>
              </a:tabLst>
            </a:pPr>
            <a:r>
              <a:rPr lang="en-US" sz="1800" b="1" dirty="0" smtClean="0"/>
              <a:t>Note</a:t>
            </a:r>
            <a:r>
              <a:rPr lang="en-US" sz="1800" dirty="0" smtClean="0"/>
              <a:t>: For all Packet Tracer activities used in this chapter, use </a:t>
            </a:r>
            <a:r>
              <a:rPr lang="en-US" sz="1800" b="1" dirty="0" smtClean="0"/>
              <a:t>PT_ccna5 </a:t>
            </a:r>
            <a:r>
              <a:rPr lang="en-US" sz="1800" dirty="0" smtClean="0"/>
              <a:t>as the password.</a:t>
            </a:r>
          </a:p>
          <a:p>
            <a:pPr lvl="1">
              <a:buFont typeface="Wingdings" pitchFamily="2" charset="2"/>
              <a:buChar char="§"/>
            </a:pPr>
            <a:endParaRPr lang="en-US" dirty="0" smtClean="0"/>
          </a:p>
          <a:p>
            <a:pPr lvl="1">
              <a:buFont typeface="Wingdings" pitchFamily="2" charset="2"/>
              <a:buChar char="§"/>
            </a:pPr>
            <a:endParaRPr lang="en-US" dirty="0" smtClean="0"/>
          </a:p>
          <a:p>
            <a:pPr lvl="1" eaLnBrk="1" hangingPunct="1">
              <a:spcBef>
                <a:spcPct val="30000"/>
              </a:spcBef>
              <a:buNone/>
            </a:pPr>
            <a:endParaRPr lang="en-US" sz="1800" dirty="0" smtClean="0"/>
          </a:p>
          <a:p>
            <a:pPr lvl="1" eaLnBrk="1" hangingPunct="1">
              <a:spcBef>
                <a:spcPct val="30000"/>
              </a:spcBef>
              <a:buFont typeface="Wingdings" pitchFamily="2" charset="2"/>
              <a:buChar char="§"/>
            </a:pPr>
            <a:endParaRPr lang="en-US" sz="1800" b="1" dirty="0" smtClean="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712512" y="555443"/>
            <a:ext cx="7897092" cy="838200"/>
          </a:xfrm>
        </p:spPr>
        <p:txBody>
          <a:bodyPr/>
          <a:lstStyle/>
          <a:p>
            <a:pPr eaLnBrk="1" hangingPunct="1"/>
            <a:r>
              <a:rPr lang="en-US" sz="2800" dirty="0" smtClean="0"/>
              <a:t>Chapter </a:t>
            </a:r>
            <a:r>
              <a:rPr lang="en-US" sz="2800" dirty="0"/>
              <a:t>9</a:t>
            </a:r>
            <a:r>
              <a:rPr lang="en-US" sz="2800" dirty="0" smtClean="0"/>
              <a:t>: Packet Tracer Activity Password</a:t>
            </a:r>
          </a:p>
        </p:txBody>
      </p:sp>
      <p:sp>
        <p:nvSpPr>
          <p:cNvPr id="20483" name="Rectangle 34"/>
          <p:cNvSpPr>
            <a:spLocks noGrp="1" noChangeArrowheads="1"/>
          </p:cNvSpPr>
          <p:nvPr>
            <p:ph type="body" idx="4294967295"/>
          </p:nvPr>
        </p:nvSpPr>
        <p:spPr>
          <a:xfrm>
            <a:off x="786263" y="1662540"/>
            <a:ext cx="7940675" cy="3571875"/>
          </a:xfrm>
        </p:spPr>
        <p:txBody>
          <a:bodyPr/>
          <a:lstStyle/>
          <a:p>
            <a:pPr eaLnBrk="1" hangingPunct="1">
              <a:spcBef>
                <a:spcPct val="30000"/>
              </a:spcBef>
            </a:pPr>
            <a:r>
              <a:rPr lang="en-US" sz="2000" dirty="0" smtClean="0"/>
              <a:t>Below is the password for all the Packet Tracer activities in this chapter:</a:t>
            </a:r>
          </a:p>
          <a:p>
            <a:pPr marL="457200" lvl="1" indent="0" eaLnBrk="1" hangingPunct="1">
              <a:spcBef>
                <a:spcPct val="30000"/>
              </a:spcBef>
              <a:buNone/>
            </a:pPr>
            <a:r>
              <a:rPr lang="pt-BR" b="1" dirty="0" smtClean="0"/>
              <a:t>PT_ccna5</a:t>
            </a:r>
            <a:endParaRPr lang="en-US" b="1" dirty="0" smtClean="0"/>
          </a:p>
        </p:txBody>
      </p:sp>
    </p:spTree>
    <p:extLst>
      <p:ext uri="{BB962C8B-B14F-4D97-AF65-F5344CB8AC3E}">
        <p14:creationId xmlns:p14="http://schemas.microsoft.com/office/powerpoint/2010/main" val="3139450858"/>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Assessment</a:t>
            </a:r>
          </a:p>
        </p:txBody>
      </p:sp>
      <p:sp>
        <p:nvSpPr>
          <p:cNvPr id="7171" name="Rectangle 34"/>
          <p:cNvSpPr>
            <a:spLocks noGrp="1" noChangeArrowheads="1"/>
          </p:cNvSpPr>
          <p:nvPr>
            <p:ph type="body" idx="4294967295"/>
          </p:nvPr>
        </p:nvSpPr>
        <p:spPr>
          <a:xfrm>
            <a:off x="646113" y="1593850"/>
            <a:ext cx="7940675" cy="3571875"/>
          </a:xfrm>
        </p:spPr>
        <p:txBody>
          <a:bodyPr/>
          <a:lstStyle/>
          <a:p>
            <a:pPr eaLnBrk="1" hangingPunct="1">
              <a:spcBef>
                <a:spcPct val="30000"/>
              </a:spcBef>
            </a:pPr>
            <a:r>
              <a:rPr lang="en-US" sz="2000" dirty="0" smtClean="0"/>
              <a:t>Students should complete Chapter 9, “Assessment” after  completing Chapter </a:t>
            </a:r>
            <a:r>
              <a:rPr lang="en-US" sz="2000" dirty="0"/>
              <a:t>9</a:t>
            </a:r>
            <a:r>
              <a:rPr lang="en-US" sz="2000" dirty="0" smtClean="0"/>
              <a:t>.</a:t>
            </a:r>
          </a:p>
          <a:p>
            <a:pPr eaLnBrk="1" hangingPunct="1">
              <a:spcBef>
                <a:spcPct val="30000"/>
              </a:spcBef>
            </a:pPr>
            <a:r>
              <a:rPr lang="en-US" sz="2000" dirty="0" smtClean="0"/>
              <a:t>Worksheets, labs, and quizzes can be used to informally assess student progress.</a:t>
            </a:r>
          </a:p>
          <a:p>
            <a:pPr eaLnBrk="1" hangingPunct="1">
              <a:spcBef>
                <a:spcPct val="30000"/>
              </a:spcBef>
              <a:buNone/>
            </a:pPr>
            <a:endParaRPr lang="en-US" sz="1600" dirty="0" smtClean="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New Terms and Commands </a:t>
            </a:r>
          </a:p>
        </p:txBody>
      </p:sp>
      <p:sp>
        <p:nvSpPr>
          <p:cNvPr id="9219" name="Rectangle 34"/>
          <p:cNvSpPr>
            <a:spLocks noGrp="1" noChangeArrowheads="1"/>
          </p:cNvSpPr>
          <p:nvPr>
            <p:ph type="body" idx="4294967295"/>
          </p:nvPr>
        </p:nvSpPr>
        <p:spPr>
          <a:xfrm>
            <a:off x="655638" y="1524000"/>
            <a:ext cx="7940675" cy="493713"/>
          </a:xfrm>
        </p:spPr>
        <p:txBody>
          <a:bodyPr/>
          <a:lstStyle/>
          <a:p>
            <a:pPr marL="0" indent="0" eaLnBrk="1" hangingPunct="1">
              <a:spcBef>
                <a:spcPct val="30000"/>
              </a:spcBef>
              <a:buNone/>
            </a:pPr>
            <a:r>
              <a:rPr lang="en-US" sz="2000" dirty="0" smtClean="0"/>
              <a:t>What terms and commands are introduced in this chapter?</a:t>
            </a:r>
          </a:p>
        </p:txBody>
      </p:sp>
      <p:graphicFrame>
        <p:nvGraphicFramePr>
          <p:cNvPr id="6" name="Group 32"/>
          <p:cNvGraphicFramePr>
            <a:graphicFrameLocks noGrp="1"/>
          </p:cNvGraphicFramePr>
          <p:nvPr>
            <p:extLst>
              <p:ext uri="{D42A27DB-BD31-4B8C-83A1-F6EECF244321}">
                <p14:modId xmlns:p14="http://schemas.microsoft.com/office/powerpoint/2010/main" val="1370136732"/>
              </p:ext>
            </p:extLst>
          </p:nvPr>
        </p:nvGraphicFramePr>
        <p:xfrm>
          <a:off x="712788" y="1957388"/>
          <a:ext cx="7718425" cy="4025422"/>
        </p:xfrm>
        <a:graphic>
          <a:graphicData uri="http://schemas.openxmlformats.org/drawingml/2006/table">
            <a:tbl>
              <a:tblPr/>
              <a:tblGrid>
                <a:gridCol w="906462"/>
                <a:gridCol w="6811963"/>
              </a:tblGrid>
              <a:tr h="263298">
                <a:tc>
                  <a:txBody>
                    <a:bodyPr/>
                    <a:lstStyle/>
                    <a:p>
                      <a:r>
                        <a:rPr lang="en-US" sz="1800" dirty="0" smtClean="0"/>
                        <a:t>9.0.1.1</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Cisco IOS</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r>
              <a:tr h="293117">
                <a:tc>
                  <a:txBody>
                    <a:bodyPr/>
                    <a:lstStyle/>
                    <a:p>
                      <a:r>
                        <a:rPr lang="en-US" sz="1800" dirty="0" smtClean="0"/>
                        <a:t>9.1.1.1</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Software Release Family</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r>
              <a:tr h="2787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9.1.1.1</a:t>
                      </a:r>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Cisco IOS Train </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r>
              <a:tr h="306298">
                <a:tc>
                  <a:txBody>
                    <a:bodyPr/>
                    <a:lstStyle/>
                    <a:p>
                      <a:r>
                        <a:rPr lang="en-US" sz="1800" dirty="0" smtClean="0"/>
                        <a:t>9.1.1.2</a:t>
                      </a:r>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Mainline Train</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r>
              <a:tr h="289932">
                <a:tc>
                  <a:txBody>
                    <a:bodyPr/>
                    <a:lstStyle/>
                    <a:p>
                      <a:r>
                        <a:rPr lang="en-US" sz="1800" dirty="0" smtClean="0"/>
                        <a:t>9.1.1.2</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T Train</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r>
              <a:tr h="296883">
                <a:tc>
                  <a:txBody>
                    <a:bodyPr/>
                    <a:lstStyle/>
                    <a:p>
                      <a:r>
                        <a:rPr lang="en-US" sz="1800" dirty="0" smtClean="0"/>
                        <a:t>9.1.1.2</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fr-FR" sz="1800" b="0" i="0" kern="1200" dirty="0" smtClean="0">
                          <a:solidFill>
                            <a:schemeClr val="tx1"/>
                          </a:solidFill>
                          <a:latin typeface="+mn-lt"/>
                          <a:ea typeface="+mn-ea"/>
                          <a:cs typeface="+mn-cs"/>
                        </a:rPr>
                        <a:t>Service Provider Train (S Train)</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sz="1800" dirty="0" smtClean="0"/>
                        <a:t>9.1.1.3</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Maintenance Identifier</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sz="1800" dirty="0" smtClean="0"/>
                        <a:t>9.1.1.3</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Rebuild Identifier</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IP Base</a:t>
                      </a:r>
                      <a:endParaRPr lang="en-US" sz="1800"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IP Voice</a:t>
                      </a:r>
                      <a:endParaRPr lang="en-US" sz="1800" b="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Advanced Security</a:t>
                      </a:r>
                      <a:endParaRPr lang="en-US" sz="1800"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Service Provider (SP) Services </a:t>
                      </a:r>
                      <a:endParaRPr lang="en-US" sz="1800" b="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Enterprise Base</a:t>
                      </a:r>
                      <a:endParaRPr lang="en-US" sz="1800"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sz="1800" dirty="0" smtClean="0"/>
                        <a:t>9.1.1.4</a:t>
                      </a:r>
                      <a:endParaRPr lang="en-US" sz="1800"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Advanced Enterprise Services</a:t>
                      </a:r>
                      <a:endParaRPr lang="en-US" sz="1800" b="0" dirty="0"/>
                    </a:p>
                  </a:txBody>
                  <a:tcPr marL="9526" marR="9526" marT="9528" marB="0" anchor="b">
                    <a:lnL>
                      <a:noFill/>
                    </a:lnL>
                    <a:lnR>
                      <a:noFill/>
                    </a:lnR>
                    <a:lnT>
                      <a:noFill/>
                    </a:lnT>
                    <a:lnB>
                      <a:noFill/>
                    </a:lnB>
                    <a:lnTlToBr>
                      <a:noFill/>
                    </a:lnTlToBr>
                    <a:lnBlToTr>
                      <a:noFill/>
                    </a:lnBlToTr>
                    <a:solidFill>
                      <a:srgbClr val="C5D9F1"/>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New Terms and Commands (cont.) </a:t>
            </a:r>
          </a:p>
        </p:txBody>
      </p:sp>
      <p:sp>
        <p:nvSpPr>
          <p:cNvPr id="9219" name="Rectangle 34"/>
          <p:cNvSpPr>
            <a:spLocks noGrp="1" noChangeArrowheads="1"/>
          </p:cNvSpPr>
          <p:nvPr>
            <p:ph type="body" idx="4294967295"/>
          </p:nvPr>
        </p:nvSpPr>
        <p:spPr>
          <a:xfrm>
            <a:off x="655638" y="1524000"/>
            <a:ext cx="7940675" cy="493713"/>
          </a:xfrm>
        </p:spPr>
        <p:txBody>
          <a:bodyPr/>
          <a:lstStyle/>
          <a:p>
            <a:pPr marL="0" indent="0" eaLnBrk="1" hangingPunct="1">
              <a:spcBef>
                <a:spcPct val="30000"/>
              </a:spcBef>
              <a:buNone/>
            </a:pPr>
            <a:r>
              <a:rPr lang="en-US" sz="2000" dirty="0" smtClean="0"/>
              <a:t>What terms and commands are introduced in this chapter?</a:t>
            </a:r>
          </a:p>
        </p:txBody>
      </p:sp>
      <p:graphicFrame>
        <p:nvGraphicFramePr>
          <p:cNvPr id="6" name="Group 32"/>
          <p:cNvGraphicFramePr>
            <a:graphicFrameLocks noGrp="1"/>
          </p:cNvGraphicFramePr>
          <p:nvPr>
            <p:extLst>
              <p:ext uri="{D42A27DB-BD31-4B8C-83A1-F6EECF244321}">
                <p14:modId xmlns:p14="http://schemas.microsoft.com/office/powerpoint/2010/main" val="2867027798"/>
              </p:ext>
            </p:extLst>
          </p:nvPr>
        </p:nvGraphicFramePr>
        <p:xfrm>
          <a:off x="712788" y="1926336"/>
          <a:ext cx="7718425" cy="4210873"/>
        </p:xfrm>
        <a:graphic>
          <a:graphicData uri="http://schemas.openxmlformats.org/drawingml/2006/table">
            <a:tbl>
              <a:tblPr/>
              <a:tblGrid>
                <a:gridCol w="854755"/>
                <a:gridCol w="6863670"/>
              </a:tblGrid>
              <a:tr h="393118">
                <a:tc>
                  <a:txBody>
                    <a:bodyPr/>
                    <a:lstStyle/>
                    <a:p>
                      <a:r>
                        <a:rPr lang="en-US" dirty="0" smtClean="0"/>
                        <a:t>9.1.1.4</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Enterprise Services</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367990">
                <a:tc>
                  <a:txBody>
                    <a:bodyPr/>
                    <a:lstStyle/>
                    <a:p>
                      <a:r>
                        <a:rPr lang="en-US" dirty="0" smtClean="0"/>
                        <a:t>9.1.1.4</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Advanced IP Services</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278780">
                <a:tc>
                  <a:txBody>
                    <a:bodyPr/>
                    <a:lstStyle/>
                    <a:p>
                      <a:r>
                        <a:rPr lang="en-US" dirty="0" smtClean="0"/>
                        <a:t>9.1.1.5</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Extended Maintenance Release (EM Release)</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396376">
                <a:tc>
                  <a:txBody>
                    <a:bodyPr/>
                    <a:lstStyle/>
                    <a:p>
                      <a:r>
                        <a:rPr lang="en-US" dirty="0" smtClean="0"/>
                        <a:t>9.1.1.5</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M Trains</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371844">
                <a:tc>
                  <a:txBody>
                    <a:bodyPr/>
                    <a:lstStyle/>
                    <a:p>
                      <a:r>
                        <a:rPr lang="en-US" dirty="0" smtClean="0"/>
                        <a:t>9.1.1.6</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Major Release number</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352986">
                <a:tc>
                  <a:txBody>
                    <a:bodyPr/>
                    <a:lstStyle/>
                    <a:p>
                      <a:r>
                        <a:rPr lang="en-US" dirty="0" smtClean="0"/>
                        <a:t>9.1.1.6</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Minor</a:t>
                      </a:r>
                      <a:r>
                        <a:rPr lang="en-US" sz="1800" b="0" i="0" kern="1200" baseline="0" dirty="0" smtClean="0">
                          <a:solidFill>
                            <a:schemeClr val="tx1"/>
                          </a:solidFill>
                          <a:latin typeface="+mn-lt"/>
                          <a:ea typeface="+mn-ea"/>
                          <a:cs typeface="+mn-cs"/>
                        </a:rPr>
                        <a:t> Release Number</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9.1.1.6</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Product Security Incident Report Team (PSIRT) </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9.1.1.7</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universalk9</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341089">
                <a:tc>
                  <a:txBody>
                    <a:bodyPr/>
                    <a:lstStyle/>
                    <a:p>
                      <a:r>
                        <a:rPr lang="en-US" dirty="0" smtClean="0"/>
                        <a:t>9.1.1.7</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err="1" smtClean="0">
                          <a:solidFill>
                            <a:schemeClr val="tx1"/>
                          </a:solidFill>
                          <a:latin typeface="+mn-lt"/>
                          <a:ea typeface="+mn-ea"/>
                          <a:cs typeface="+mn-cs"/>
                        </a:rPr>
                        <a:t>universalk9_npe</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9.1.1.7</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Unified Communications</a:t>
                      </a:r>
                      <a:r>
                        <a:rPr lang="en-US" sz="1800" b="0" i="0" kern="1200" baseline="0" dirty="0" smtClean="0">
                          <a:solidFill>
                            <a:schemeClr val="tx1"/>
                          </a:solidFill>
                          <a:latin typeface="+mn-lt"/>
                          <a:ea typeface="+mn-ea"/>
                          <a:cs typeface="+mn-cs"/>
                        </a:rPr>
                        <a:t> (</a:t>
                      </a:r>
                      <a:r>
                        <a:rPr lang="en-US" sz="1800" b="0" i="0" kern="1200" baseline="0" dirty="0" err="1" smtClean="0">
                          <a:solidFill>
                            <a:schemeClr val="tx1"/>
                          </a:solidFill>
                          <a:latin typeface="+mn-lt"/>
                          <a:ea typeface="+mn-ea"/>
                          <a:cs typeface="+mn-cs"/>
                        </a:rPr>
                        <a:t>UC</a:t>
                      </a:r>
                      <a:r>
                        <a:rPr lang="en-US" sz="1800" b="0" i="0" kern="1200" baseline="0" dirty="0" smtClean="0">
                          <a:solidFill>
                            <a:schemeClr val="tx1"/>
                          </a:solidFill>
                          <a:latin typeface="+mn-lt"/>
                          <a:ea typeface="+mn-ea"/>
                          <a:cs typeface="+mn-cs"/>
                        </a:rPr>
                        <a:t>)</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9.1.1.7</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Product Activation Key (PAK)</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9.1.1.8</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advipservicesk9</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9.1.1.8</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mz</a:t>
                      </a:r>
                      <a:endParaRPr lang="en-US" dirty="0"/>
                    </a:p>
                  </a:txBody>
                  <a:tcPr marL="9526" marR="9526" marT="9528" marB="0" anchor="b">
                    <a:lnL>
                      <a:noFill/>
                    </a:lnL>
                    <a:lnR>
                      <a:noFill/>
                    </a:lnR>
                    <a:lnT>
                      <a:noFill/>
                    </a:lnT>
                    <a:lnB>
                      <a:noFill/>
                    </a:lnB>
                    <a:lnTlToBr>
                      <a:noFill/>
                    </a:lnTlToBr>
                    <a:lnBlToTr>
                      <a:noFill/>
                    </a:lnBlToTr>
                    <a:solidFill>
                      <a:srgbClr val="DBEEF3"/>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3"/>
          <p:cNvSpPr>
            <a:spLocks noGrp="1" noChangeArrowheads="1"/>
          </p:cNvSpPr>
          <p:nvPr>
            <p:ph type="title" idx="4294967295"/>
          </p:nvPr>
        </p:nvSpPr>
        <p:spPr>
          <a:xfrm>
            <a:off x="655638" y="609600"/>
            <a:ext cx="8145462" cy="838200"/>
          </a:xfrm>
        </p:spPr>
        <p:txBody>
          <a:bodyPr/>
          <a:lstStyle/>
          <a:p>
            <a:pPr eaLnBrk="1" hangingPunct="1"/>
            <a:r>
              <a:rPr lang="en-US" dirty="0" smtClean="0"/>
              <a:t>Chapter </a:t>
            </a:r>
            <a:r>
              <a:rPr lang="en-US" dirty="0"/>
              <a:t>9</a:t>
            </a:r>
            <a:r>
              <a:rPr lang="en-US" dirty="0" smtClean="0"/>
              <a:t>: New Terms and Commands (cont.) </a:t>
            </a:r>
          </a:p>
        </p:txBody>
      </p:sp>
      <p:sp>
        <p:nvSpPr>
          <p:cNvPr id="9219" name="Rectangle 34"/>
          <p:cNvSpPr>
            <a:spLocks noGrp="1" noChangeArrowheads="1"/>
          </p:cNvSpPr>
          <p:nvPr>
            <p:ph type="body" idx="4294967295"/>
          </p:nvPr>
        </p:nvSpPr>
        <p:spPr>
          <a:xfrm>
            <a:off x="655638" y="1524000"/>
            <a:ext cx="7940675" cy="493713"/>
          </a:xfrm>
        </p:spPr>
        <p:txBody>
          <a:bodyPr/>
          <a:lstStyle/>
          <a:p>
            <a:pPr marL="0" indent="0" eaLnBrk="1" hangingPunct="1">
              <a:spcBef>
                <a:spcPct val="30000"/>
              </a:spcBef>
              <a:buNone/>
            </a:pPr>
            <a:r>
              <a:rPr lang="en-US" sz="2000" dirty="0" smtClean="0"/>
              <a:t>What terms and commands are introduced in this chapter?</a:t>
            </a:r>
          </a:p>
        </p:txBody>
      </p:sp>
      <p:graphicFrame>
        <p:nvGraphicFramePr>
          <p:cNvPr id="6" name="Group 32"/>
          <p:cNvGraphicFramePr>
            <a:graphicFrameLocks noGrp="1"/>
          </p:cNvGraphicFramePr>
          <p:nvPr>
            <p:extLst>
              <p:ext uri="{D42A27DB-BD31-4B8C-83A1-F6EECF244321}">
                <p14:modId xmlns:p14="http://schemas.microsoft.com/office/powerpoint/2010/main" val="2229141785"/>
              </p:ext>
            </p:extLst>
          </p:nvPr>
        </p:nvGraphicFramePr>
        <p:xfrm>
          <a:off x="712788" y="1889760"/>
          <a:ext cx="7718425" cy="4324068"/>
        </p:xfrm>
        <a:graphic>
          <a:graphicData uri="http://schemas.openxmlformats.org/drawingml/2006/table">
            <a:tbl>
              <a:tblPr/>
              <a:tblGrid>
                <a:gridCol w="1286700"/>
                <a:gridCol w="6431725"/>
              </a:tblGrid>
              <a:tr h="393118">
                <a:tc>
                  <a:txBody>
                    <a:bodyPr/>
                    <a:lstStyle/>
                    <a:p>
                      <a:r>
                        <a:rPr lang="en-US" dirty="0" smtClean="0"/>
                        <a:t>9.1.1.8</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bin</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367990">
                <a:tc>
                  <a:txBody>
                    <a:bodyPr/>
                    <a:lstStyle/>
                    <a:p>
                      <a:r>
                        <a:rPr lang="en-US" dirty="0" smtClean="0"/>
                        <a:t>9.1.2.2</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show flash0 </a:t>
                      </a:r>
                      <a:r>
                        <a:rPr lang="en-US" sz="1800" b="0" i="0" kern="1200" dirty="0" smtClean="0">
                          <a:solidFill>
                            <a:schemeClr val="tx1"/>
                          </a:solidFill>
                          <a:latin typeface="+mn-lt"/>
                          <a:ea typeface="+mn-ea"/>
                          <a:cs typeface="+mn-cs"/>
                        </a:rPr>
                        <a:t>command</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397132">
                <a:tc>
                  <a:txBody>
                    <a:bodyPr/>
                    <a:lstStyle/>
                    <a:p>
                      <a:r>
                        <a:rPr lang="en-US" dirty="0" smtClean="0"/>
                        <a:t>9.1.2.2.</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kern="1200" dirty="0" smtClean="0">
                          <a:solidFill>
                            <a:schemeClr val="tx1"/>
                          </a:solidFill>
                          <a:latin typeface="+mn-lt"/>
                          <a:ea typeface="+mn-ea"/>
                          <a:cs typeface="+mn-cs"/>
                        </a:rPr>
                        <a:t>copy </a:t>
                      </a:r>
                      <a:r>
                        <a:rPr lang="en-US" sz="1800" b="0" i="1" kern="1200" dirty="0" smtClean="0">
                          <a:solidFill>
                            <a:schemeClr val="tx1"/>
                          </a:solidFill>
                          <a:latin typeface="+mn-lt"/>
                          <a:ea typeface="+mn-ea"/>
                          <a:cs typeface="+mn-cs"/>
                        </a:rPr>
                        <a:t>source-url destination-url </a:t>
                      </a:r>
                      <a:r>
                        <a:rPr lang="en-US" sz="1800" b="0" i="0" kern="1200" dirty="0" smtClean="0">
                          <a:solidFill>
                            <a:schemeClr val="tx1"/>
                          </a:solidFill>
                          <a:latin typeface="+mn-lt"/>
                          <a:ea typeface="+mn-ea"/>
                          <a:cs typeface="+mn-cs"/>
                        </a:rPr>
                        <a:t>command</a:t>
                      </a:r>
                    </a:p>
                  </a:txBody>
                  <a:tcPr marL="9526" marR="9526" marT="9528" marB="0" anchor="b">
                    <a:lnL>
                      <a:noFill/>
                    </a:lnL>
                    <a:lnR>
                      <a:noFill/>
                    </a:lnR>
                    <a:lnT>
                      <a:noFill/>
                    </a:lnT>
                    <a:lnB>
                      <a:noFill/>
                    </a:lnB>
                    <a:lnTlToBr>
                      <a:noFill/>
                    </a:lnTlToBr>
                    <a:lnBlToTr>
                      <a:noFill/>
                    </a:lnBlToTr>
                    <a:solidFill>
                      <a:srgbClr val="DBEEF3"/>
                    </a:solidFill>
                  </a:tcPr>
                </a:tc>
              </a:tr>
              <a:tr h="396376">
                <a:tc>
                  <a:txBody>
                    <a:bodyPr/>
                    <a:lstStyle/>
                    <a:p>
                      <a:r>
                        <a:rPr lang="en-US" dirty="0" smtClean="0"/>
                        <a:t>9.1.2.4</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boot system </a:t>
                      </a:r>
                      <a:r>
                        <a:rPr lang="en-US" sz="1800" b="0" i="0" kern="1200" dirty="0" smtClean="0">
                          <a:solidFill>
                            <a:schemeClr val="tx1"/>
                          </a:solidFill>
                          <a:latin typeface="+mn-lt"/>
                          <a:ea typeface="+mn-ea"/>
                          <a:cs typeface="+mn-cs"/>
                        </a:rPr>
                        <a:t>com</a:t>
                      </a:r>
                      <a:r>
                        <a:rPr lang="en-US" sz="1800" b="0" i="1" kern="1200" dirty="0" smtClean="0">
                          <a:solidFill>
                            <a:schemeClr val="tx1"/>
                          </a:solidFill>
                          <a:latin typeface="+mn-lt"/>
                          <a:ea typeface="+mn-ea"/>
                          <a:cs typeface="+mn-cs"/>
                        </a:rPr>
                        <a:t>mand</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371844">
                <a:tc>
                  <a:txBody>
                    <a:bodyPr/>
                    <a:lstStyle/>
                    <a:p>
                      <a:r>
                        <a:rPr lang="en-US" dirty="0" smtClean="0"/>
                        <a:t>9.1.2.4</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boot system flash0</a:t>
                      </a:r>
                      <a:r>
                        <a:rPr lang="en-US" sz="1800" b="0" i="0" kern="1200" dirty="0" smtClean="0">
                          <a:solidFill>
                            <a:schemeClr val="tx1"/>
                          </a:solidFill>
                          <a:latin typeface="+mn-lt"/>
                          <a:ea typeface="+mn-ea"/>
                          <a:cs typeface="+mn-cs"/>
                        </a:rPr>
                        <a:t>://c1900-universalk9-mz.SPA.152-4.M3.bin</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352986">
                <a:tc>
                  <a:txBody>
                    <a:bodyPr/>
                    <a:lstStyle/>
                    <a:p>
                      <a:r>
                        <a:rPr lang="en-US" dirty="0" smtClean="0"/>
                        <a:t>9.1.2.4</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boot system tftp</a:t>
                      </a:r>
                      <a:r>
                        <a:rPr lang="en-US" sz="1800" b="0" i="0" kern="1200" dirty="0" smtClean="0">
                          <a:solidFill>
                            <a:schemeClr val="tx1"/>
                          </a:solidFill>
                          <a:latin typeface="+mn-lt"/>
                          <a:ea typeface="+mn-ea"/>
                          <a:cs typeface="+mn-cs"/>
                        </a:rPr>
                        <a:t>://c1900-universalk9-mz.SPA.152-4.M3.bin</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9.1.2.4</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1" i="0" kern="1200" dirty="0" smtClean="0">
                          <a:solidFill>
                            <a:schemeClr val="tx1"/>
                          </a:solidFill>
                          <a:latin typeface="+mn-lt"/>
                          <a:ea typeface="+mn-ea"/>
                          <a:cs typeface="+mn-cs"/>
                        </a:rPr>
                        <a:t>boot system rom</a:t>
                      </a:r>
                      <a:endParaRPr lang="en-US"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.2.2.1</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1" i="0" kern="1200" dirty="0" smtClean="0">
                          <a:solidFill>
                            <a:schemeClr val="tx1"/>
                          </a:solidFill>
                          <a:latin typeface="+mn-lt"/>
                          <a:ea typeface="+mn-ea"/>
                          <a:cs typeface="+mn-cs"/>
                        </a:rPr>
                        <a:t>show license </a:t>
                      </a:r>
                      <a:r>
                        <a:rPr lang="en-US" sz="1800" b="0" i="0" kern="1200" dirty="0" smtClean="0">
                          <a:solidFill>
                            <a:schemeClr val="tx1"/>
                          </a:solidFill>
                          <a:latin typeface="+mn-lt"/>
                          <a:ea typeface="+mn-ea"/>
                          <a:cs typeface="+mn-cs"/>
                        </a:rPr>
                        <a:t>command</a:t>
                      </a:r>
                      <a:endParaRPr lang="en-US" dirty="0"/>
                    </a:p>
                  </a:txBody>
                  <a:tcPr marL="9526" marR="9526" marT="9528" marB="0" anchor="b">
                    <a:lnL>
                      <a:noFill/>
                    </a:lnL>
                    <a:lnR>
                      <a:noFill/>
                    </a:lnR>
                    <a:lnT>
                      <a:noFill/>
                    </a:lnT>
                    <a:lnB>
                      <a:noFill/>
                    </a:lnB>
                    <a:lnTlToBr>
                      <a:noFill/>
                    </a:lnTlToBr>
                    <a:lnBlToTr>
                      <a:noFill/>
                    </a:lnBlToTr>
                    <a:solidFill>
                      <a:srgbClr val="C5D9F1"/>
                    </a:solidFill>
                  </a:tcPr>
                </a:tc>
              </a:tr>
              <a:tr h="341089">
                <a:tc>
                  <a:txBody>
                    <a:bodyPr/>
                    <a:lstStyle/>
                    <a:p>
                      <a:r>
                        <a:rPr lang="en-US" dirty="0" smtClean="0"/>
                        <a:t>9.2.2.1</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License Type</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9.2.2.1</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r>
                        <a:rPr lang="en-US" sz="1800" b="0" i="0" kern="1200" dirty="0" smtClean="0">
                          <a:solidFill>
                            <a:schemeClr val="tx1"/>
                          </a:solidFill>
                          <a:latin typeface="+mn-lt"/>
                          <a:ea typeface="+mn-ea"/>
                          <a:cs typeface="+mn-cs"/>
                        </a:rPr>
                        <a:t>License State</a:t>
                      </a:r>
                      <a:endParaRPr lang="en-US" b="0" dirty="0"/>
                    </a:p>
                  </a:txBody>
                  <a:tcPr marL="9526" marR="9526" marT="9528" marB="0" anchor="b">
                    <a:lnL>
                      <a:noFill/>
                    </a:lnL>
                    <a:lnR>
                      <a:noFill/>
                    </a:lnR>
                    <a:lnT>
                      <a:noFill/>
                    </a:lnT>
                    <a:lnB>
                      <a:noFill/>
                    </a:lnB>
                    <a:lnTlToBr>
                      <a:noFill/>
                    </a:lnTlToBr>
                    <a:lnBlToTr>
                      <a:noFill/>
                    </a:lnBlToTr>
                    <a:solidFill>
                      <a:srgbClr val="C5D9F1"/>
                    </a:solidFill>
                  </a:tcPr>
                </a:tc>
              </a:tr>
              <a:tr h="282902">
                <a:tc>
                  <a:txBody>
                    <a:bodyPr/>
                    <a:lstStyle/>
                    <a:p>
                      <a:r>
                        <a:rPr lang="en-US" dirty="0" smtClean="0"/>
                        <a:t>9.2.2.1</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r>
                        <a:rPr lang="en-US" sz="1800" b="0" i="0" kern="1200" dirty="0" smtClean="0">
                          <a:solidFill>
                            <a:schemeClr val="tx1"/>
                          </a:solidFill>
                          <a:latin typeface="+mn-lt"/>
                          <a:ea typeface="+mn-ea"/>
                          <a:cs typeface="+mn-cs"/>
                        </a:rPr>
                        <a:t>License Count </a:t>
                      </a:r>
                      <a:endParaRPr lang="en-US" b="0" dirty="0"/>
                    </a:p>
                  </a:txBody>
                  <a:tcPr marL="9526" marR="9526" marT="9528" marB="0" anchor="b">
                    <a:lnL>
                      <a:noFill/>
                    </a:lnL>
                    <a:lnR>
                      <a:noFill/>
                    </a:lnR>
                    <a:lnT>
                      <a:noFill/>
                    </a:lnT>
                    <a:lnB>
                      <a:noFill/>
                    </a:lnB>
                    <a:lnTlToBr>
                      <a:noFill/>
                    </a:lnTlToBr>
                    <a:lnBlToTr>
                      <a:noFill/>
                    </a:lnBlToTr>
                    <a:solidFill>
                      <a:srgbClr val="DBEEF3"/>
                    </a:solidFill>
                  </a:tcPr>
                </a:tc>
              </a:tr>
              <a:tr h="283937">
                <a:tc>
                  <a:txBody>
                    <a:bodyPr/>
                    <a:lstStyle/>
                    <a:p>
                      <a:r>
                        <a:rPr lang="en-US" dirty="0" smtClean="0"/>
                        <a:t>9.2.2.1</a:t>
                      </a:r>
                      <a:endParaRPr lang="en-US" dirty="0"/>
                    </a:p>
                  </a:txBody>
                  <a:tcPr marL="9526" marR="9526" marT="9528" marB="0" anchor="b">
                    <a:lnL>
                      <a:noFill/>
                    </a:lnL>
                    <a:lnR>
                      <a:noFill/>
                    </a:lnR>
                    <a:lnT>
                      <a:noFill/>
                    </a:lnT>
                    <a:lnB>
                      <a:noFill/>
                    </a:lnB>
                    <a:lnTlToBr>
                      <a:noFill/>
                    </a:lnTlToBr>
                    <a:lnBlToTr>
                      <a:noFill/>
                    </a:lnBlToTr>
                    <a:solidFill>
                      <a:srgbClr val="C5D9F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latin typeface="+mn-lt"/>
                          <a:ea typeface="+mn-ea"/>
                          <a:cs typeface="+mn-cs"/>
                        </a:rPr>
                        <a:t>License Priority</a:t>
                      </a:r>
                    </a:p>
                  </a:txBody>
                  <a:tcPr marL="9526" marR="9526" marT="9528" marB="0" anchor="b">
                    <a:lnL>
                      <a:noFill/>
                    </a:lnL>
                    <a:lnR>
                      <a:noFill/>
                    </a:lnR>
                    <a:lnT>
                      <a:noFill/>
                    </a:lnT>
                    <a:lnB>
                      <a:noFill/>
                    </a:lnB>
                    <a:lnTlToBr>
                      <a:noFill/>
                    </a:lnTlToBr>
                    <a:lnBlToTr>
                      <a:noFill/>
                    </a:lnBlToTr>
                    <a:solidFill>
                      <a:srgbClr val="C5D9F1"/>
                    </a:solidFill>
                  </a:tcPr>
                </a:tc>
              </a:tr>
              <a:tr h="283937">
                <a:tc>
                  <a:txBody>
                    <a:bodyPr/>
                    <a:lstStyle/>
                    <a:p>
                      <a:r>
                        <a:rPr lang="en-US" dirty="0" smtClean="0"/>
                        <a:t>9.2.2.2</a:t>
                      </a:r>
                      <a:endParaRPr lang="en-US" dirty="0"/>
                    </a:p>
                  </a:txBody>
                  <a:tcPr marL="9526" marR="9526" marT="9528" marB="0" anchor="b">
                    <a:lnL>
                      <a:noFill/>
                    </a:lnL>
                    <a:lnR>
                      <a:noFill/>
                    </a:lnR>
                    <a:lnT>
                      <a:noFill/>
                    </a:lnT>
                    <a:lnB>
                      <a:noFill/>
                    </a:lnB>
                    <a:lnTlToBr>
                      <a:noFill/>
                    </a:lnTlToBr>
                    <a:lnBlToTr>
                      <a:noFill/>
                    </a:lnBlToTr>
                    <a:solidFill>
                      <a:srgbClr val="DBEEF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latin typeface="+mn-lt"/>
                          <a:ea typeface="+mn-ea"/>
                          <a:cs typeface="+mn-cs"/>
                        </a:rPr>
                        <a:t>Evaluation Right-To-Use (</a:t>
                      </a:r>
                      <a:r>
                        <a:rPr lang="en-US" sz="1800" b="0" i="0" kern="1200" dirty="0" err="1" smtClean="0">
                          <a:solidFill>
                            <a:schemeClr val="tx1"/>
                          </a:solidFill>
                          <a:latin typeface="+mn-lt"/>
                          <a:ea typeface="+mn-ea"/>
                          <a:cs typeface="+mn-cs"/>
                        </a:rPr>
                        <a:t>RTU</a:t>
                      </a:r>
                      <a:r>
                        <a:rPr lang="en-US" sz="1800" b="0" i="0" kern="1200" dirty="0" smtClean="0">
                          <a:solidFill>
                            <a:schemeClr val="tx1"/>
                          </a:solidFill>
                          <a:latin typeface="+mn-lt"/>
                          <a:ea typeface="+mn-ea"/>
                          <a:cs typeface="+mn-cs"/>
                        </a:rPr>
                        <a:t>)</a:t>
                      </a:r>
                      <a:r>
                        <a:rPr lang="en-US" sz="1800" b="0" i="0" kern="1200" baseline="0" dirty="0" smtClean="0">
                          <a:solidFill>
                            <a:schemeClr val="tx1"/>
                          </a:solidFill>
                          <a:latin typeface="+mn-lt"/>
                          <a:ea typeface="+mn-ea"/>
                          <a:cs typeface="+mn-cs"/>
                        </a:rPr>
                        <a:t> </a:t>
                      </a:r>
                      <a:r>
                        <a:rPr lang="en-US" sz="1800" b="0" i="0" kern="1200" dirty="0" smtClean="0">
                          <a:solidFill>
                            <a:schemeClr val="tx1"/>
                          </a:solidFill>
                          <a:latin typeface="+mn-lt"/>
                          <a:ea typeface="+mn-ea"/>
                          <a:cs typeface="+mn-cs"/>
                        </a:rPr>
                        <a:t>licenses</a:t>
                      </a:r>
                    </a:p>
                  </a:txBody>
                  <a:tcPr marL="9526" marR="9526" marT="9528" marB="0" anchor="b">
                    <a:lnL>
                      <a:noFill/>
                    </a:lnL>
                    <a:lnR>
                      <a:noFill/>
                    </a:lnR>
                    <a:lnT>
                      <a:noFill/>
                    </a:lnT>
                    <a:lnB>
                      <a:noFill/>
                    </a:lnB>
                    <a:lnTlToBr>
                      <a:noFill/>
                    </a:lnTlToBr>
                    <a:lnBlToTr>
                      <a:noFill/>
                    </a:lnBlToTr>
                    <a:solidFill>
                      <a:srgbClr val="DBEEF3"/>
                    </a:solidFill>
                  </a:tcPr>
                </a:tc>
              </a:tr>
            </a:tbl>
          </a:graphicData>
        </a:graphic>
      </p:graphicFrame>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NetAcad-4F_PPT-WHT_060408</Template>
  <TotalTime>23270</TotalTime>
  <Pages>28</Pages>
  <Words>1312</Words>
  <Application>Microsoft Office PowerPoint</Application>
  <PresentationFormat>On-screen Show (4:3)</PresentationFormat>
  <Paragraphs>257</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NetAcad-4F_PPT-WHT_060408</vt:lpstr>
      <vt:lpstr>PowerPoint Presentation</vt:lpstr>
      <vt:lpstr>Chapter 9: Objectives</vt:lpstr>
      <vt:lpstr>Chapter 9: Overview</vt:lpstr>
      <vt:lpstr>Chapter 9: Activities</vt:lpstr>
      <vt:lpstr>Chapter 9: Packet Tracer Activity Password</vt:lpstr>
      <vt:lpstr>Chapter 9: Assessment</vt:lpstr>
      <vt:lpstr>Chapter 9: New Terms and Commands </vt:lpstr>
      <vt:lpstr>Chapter 9: New Terms and Commands (cont.) </vt:lpstr>
      <vt:lpstr>Chapter 9: New Terms and Commands (cont.) </vt:lpstr>
      <vt:lpstr>Chapter 9: New Terms and Commands (cont.)</vt:lpstr>
      <vt:lpstr>PowerPoint Presentation</vt:lpstr>
      <vt:lpstr>PowerPoint Presentation</vt:lpstr>
      <vt:lpstr>PowerPoint Presentation</vt:lpstr>
      <vt:lpstr>PowerPoint Presentation</vt:lpstr>
      <vt:lpstr>PowerPoint Presentation</vt:lpstr>
      <vt:lpstr>PowerPoint Presentation</vt:lpstr>
      <vt:lpstr>Chapter 9: Additional Help</vt:lpstr>
      <vt:lpstr>Chapter 9: Topics Not in ICND2 200–101</vt:lpstr>
      <vt:lpstr>Chapter 9: Topics Not in ICND2 200–101</vt:lpstr>
      <vt:lpstr>Chapter 9: Topics Not in ICND2 200–101</vt:lpstr>
      <vt:lpstr>PowerPoint Presentation</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Size 30PT</dc:title>
  <dc:subject>ITE 5.0 Planning Guide.pptx</dc:subject>
  <dc:creator>Cisco Networking Academy</dc:creator>
  <cp:lastModifiedBy>Rodrigo Floriano</cp:lastModifiedBy>
  <cp:revision>1078</cp:revision>
  <cp:lastPrinted>1999-01-27T00:54:54Z</cp:lastPrinted>
  <dcterms:created xsi:type="dcterms:W3CDTF">2008-06-05T18:08:35Z</dcterms:created>
  <dcterms:modified xsi:type="dcterms:W3CDTF">2013-10-21T18:47:47Z</dcterms:modified>
</cp:coreProperties>
</file>