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8"/>
  </p:notesMasterIdLst>
  <p:handoutMasterIdLst>
    <p:handoutMasterId r:id="rId19"/>
  </p:handoutMasterIdLst>
  <p:sldIdLst>
    <p:sldId id="498" r:id="rId2"/>
    <p:sldId id="577" r:id="rId3"/>
    <p:sldId id="558" r:id="rId4"/>
    <p:sldId id="588" r:id="rId5"/>
    <p:sldId id="550" r:id="rId6"/>
    <p:sldId id="583" r:id="rId7"/>
    <p:sldId id="571" r:id="rId8"/>
    <p:sldId id="590" r:id="rId9"/>
    <p:sldId id="580" r:id="rId10"/>
    <p:sldId id="585" r:id="rId11"/>
    <p:sldId id="584" r:id="rId12"/>
    <p:sldId id="562" r:id="rId13"/>
    <p:sldId id="570" r:id="rId14"/>
    <p:sldId id="589" r:id="rId15"/>
    <p:sldId id="539" r:id="rId16"/>
    <p:sldId id="540" r:id="rId1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ttoria deloulay" initials="vd" lastIdx="2" clrIdx="0"/>
  <p:cmAuthor id="1" name="carykell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D9F1"/>
    <a:srgbClr val="DBEEF3"/>
    <a:srgbClr val="45EB03"/>
    <a:srgbClr val="B2B2B2"/>
    <a:srgbClr val="C0C0C0"/>
    <a:srgbClr val="9F4603"/>
    <a:srgbClr val="EE6804"/>
    <a:srgbClr val="616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34" autoAdjust="0"/>
    <p:restoredTop sz="81523" autoAdjust="0"/>
  </p:normalViewPr>
  <p:slideViewPr>
    <p:cSldViewPr snapToGrid="0">
      <p:cViewPr>
        <p:scale>
          <a:sx n="66" d="100"/>
          <a:sy n="66" d="100"/>
        </p:scale>
        <p:origin x="-2166" y="-306"/>
      </p:cViewPr>
      <p:guideLst>
        <p:guide orient="horz" pos="134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09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sp>
        <p:nvSpPr>
          <p:cNvPr id="307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Presentation_ID.scr</a:t>
            </a:r>
          </a:p>
        </p:txBody>
      </p:sp>
      <p:sp>
        <p:nvSpPr>
          <p:cNvPr id="307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 eaLnBrk="0" hangingPunct="0"/>
            <a:fld id="{24FCEDC2-CB88-4332-AD14-E4FCA3C3455B}" type="slidenum">
              <a:rPr lang="en-US" sz="800" b="0"/>
              <a:pPr algn="r" defTabSz="903288" eaLnBrk="0" hangingPunct="0"/>
              <a:t>‹#›</a:t>
            </a:fld>
            <a:endParaRPr lang="en-US" sz="800" b="0"/>
          </a:p>
        </p:txBody>
      </p:sp>
    </p:spTree>
    <p:extLst>
      <p:ext uri="{BB962C8B-B14F-4D97-AF65-F5344CB8AC3E}">
        <p14:creationId xmlns:p14="http://schemas.microsoft.com/office/powerpoint/2010/main" val="1389505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/>
              <a:t>Presentation_ID.scr</a:t>
            </a:r>
          </a:p>
        </p:txBody>
      </p:sp>
      <p:sp>
        <p:nvSpPr>
          <p:cNvPr id="1638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 eaLnBrk="0" hangingPunct="0">
              <a:lnSpc>
                <a:spcPct val="100000"/>
              </a:lnSpc>
              <a:defRPr sz="8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85D1CDC-D87C-4665-A55A-A21D26B56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622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10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11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12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13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14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311D0035-3BE0-490C-B824-0AD9C41C2BAC}" type="slidenum">
              <a:rPr lang="en-US" sz="800" b="0"/>
              <a:pPr algn="r"/>
              <a:t>3</a:t>
            </a:fld>
            <a:endParaRPr lang="en-US" sz="800" b="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311D0035-3BE0-490C-B824-0AD9C41C2BAC}" type="slidenum">
              <a:rPr lang="en-US" sz="800" b="0"/>
              <a:pPr algn="r"/>
              <a:t>4</a:t>
            </a:fld>
            <a:endParaRPr lang="en-US" sz="800" b="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7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8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9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r>
              <a:rPr lang="en-US" sz="700" b="0" dirty="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defTabSz="814388" eaLnBrk="0" hangingPunct="0"/>
            <a:r>
              <a:rPr lang="en-US" sz="700" b="0" dirty="0" err="1">
                <a:solidFill>
                  <a:srgbClr val="D3D3D3"/>
                </a:solidFill>
              </a:rPr>
              <a:t>Presentation_ID</a:t>
            </a:r>
            <a:endParaRPr lang="en-US" sz="700" b="0" dirty="0">
              <a:solidFill>
                <a:srgbClr val="D3D3D3"/>
              </a:solidFill>
            </a:endParaRP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fld id="{59D7CE3C-6EC8-4B99-BC5F-470A37E5C4AF}" type="slidenum">
              <a:rPr lang="en-US" sz="1000" b="0">
                <a:solidFill>
                  <a:srgbClr val="D3D3D3"/>
                </a:solidFill>
              </a:rPr>
              <a:pPr algn="r" defTabSz="814388" eaLnBrk="0" hangingPunct="0"/>
              <a:t>‹#›</a:t>
            </a:fld>
            <a:endParaRPr lang="en-US" sz="1000" b="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30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67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2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1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790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6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1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697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191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5910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defTabSz="814388" eaLnBrk="0" hangingPunct="0"/>
            <a:r>
              <a:rPr lang="en-US" sz="700" b="0" dirty="0" err="1">
                <a:solidFill>
                  <a:srgbClr val="D3D3D3"/>
                </a:solidFill>
              </a:rPr>
              <a:t>Presentation_ID</a:t>
            </a:r>
            <a:endParaRPr lang="en-US" sz="700" b="0" dirty="0">
              <a:solidFill>
                <a:srgbClr val="D3D3D3"/>
              </a:solidFill>
            </a:endParaRPr>
          </a:p>
        </p:txBody>
      </p:sp>
      <p:sp>
        <p:nvSpPr>
          <p:cNvPr id="1028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fld id="{6213D815-58AD-43B4-8B8E-3405D1C19D0A}" type="slidenum">
              <a:rPr lang="en-US" sz="1000" b="0">
                <a:solidFill>
                  <a:srgbClr val="D3D3D3"/>
                </a:solidFill>
              </a:rPr>
              <a:pPr algn="r" defTabSz="814388" eaLnBrk="0" hangingPunct="0"/>
              <a:t>‹#›</a:t>
            </a:fld>
            <a:endParaRPr lang="en-US" sz="1000" b="0">
              <a:solidFill>
                <a:srgbClr val="D3D3D3"/>
              </a:solidFill>
            </a:endParaRPr>
          </a:p>
        </p:txBody>
      </p:sp>
      <p:sp>
        <p:nvSpPr>
          <p:cNvPr id="1029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/>
            <a:r>
              <a:rPr lang="en-US" sz="700" b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1031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r>
              <a:rPr lang="en-US" sz="700" b="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1032" name="Picture 8" descr="Rev08_Cisco_BrandBar10_060408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93" r:id="rId1"/>
    <p:sldLayoutId id="2147484583" r:id="rId2"/>
    <p:sldLayoutId id="2147484584" r:id="rId3"/>
    <p:sldLayoutId id="2147484585" r:id="rId4"/>
    <p:sldLayoutId id="2147484586" r:id="rId5"/>
    <p:sldLayoutId id="2147484587" r:id="rId6"/>
    <p:sldLayoutId id="2147484588" r:id="rId7"/>
    <p:sldLayoutId id="2147484589" r:id="rId8"/>
    <p:sldLayoutId id="2147484590" r:id="rId9"/>
    <p:sldLayoutId id="2147484591" r:id="rId10"/>
    <p:sldLayoutId id="2147484592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–"/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•"/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–"/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»"/>
        <a:defRPr sz="2000">
          <a:solidFill>
            <a:schemeClr val="tx1"/>
          </a:solidFill>
          <a:latin typeface="+mn-lt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ommunity.netacad.net/web/ccna/file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co.com/web/learning/exams/list/icnd2b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50" y="2254250"/>
            <a:ext cx="4189413" cy="1479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defTabSz="814388">
              <a:lnSpc>
                <a:spcPct val="90000"/>
              </a:lnSpc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CCNA 5.0</a:t>
            </a: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Planning Guide</a:t>
            </a:r>
          </a:p>
          <a:p>
            <a:pPr defTabSz="814388">
              <a:lnSpc>
                <a:spcPct val="90000"/>
              </a:lnSpc>
              <a:defRPr/>
            </a:pP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dirty="0" smtClean="0">
                <a:solidFill>
                  <a:schemeClr val="bg1"/>
                </a:solidFill>
                <a:latin typeface="+mn-lt"/>
              </a:rPr>
              <a:t>Chapter </a:t>
            </a:r>
            <a:r>
              <a:rPr lang="en-US" b="0" dirty="0">
                <a:solidFill>
                  <a:schemeClr val="bg1"/>
                </a:solidFill>
                <a:latin typeface="+mn-lt"/>
              </a:rPr>
              <a:t>2</a:t>
            </a:r>
            <a:r>
              <a:rPr lang="en-US" b="0" dirty="0" smtClean="0">
                <a:solidFill>
                  <a:schemeClr val="bg1"/>
                </a:solidFill>
                <a:latin typeface="+mn-lt"/>
              </a:rPr>
              <a:t>: </a:t>
            </a:r>
            <a:r>
              <a:rPr lang="en-US" b="0" dirty="0">
                <a:solidFill>
                  <a:schemeClr val="bg1"/>
                </a:solidFill>
                <a:latin typeface="+mn-lt"/>
              </a:rPr>
              <a:t>LAN Redundancy</a:t>
            </a:r>
            <a:endParaRPr lang="en-US" b="0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2: New Terms (cont.) 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736661" y="1263293"/>
            <a:ext cx="7940675" cy="493713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020139"/>
              </p:ext>
            </p:extLst>
          </p:nvPr>
        </p:nvGraphicFramePr>
        <p:xfrm>
          <a:off x="712788" y="1768703"/>
          <a:ext cx="7718425" cy="4498848"/>
        </p:xfrm>
        <a:graphic>
          <a:graphicData uri="http://schemas.openxmlformats.org/drawingml/2006/table">
            <a:tbl>
              <a:tblPr/>
              <a:tblGrid>
                <a:gridCol w="1159555"/>
                <a:gridCol w="6558870"/>
              </a:tblGrid>
              <a:tr h="36206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2.1.2.7</a:t>
                      </a:r>
                      <a:endParaRPr lang="en-US" sz="1600" b="1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Bridge Priority</a:t>
                      </a:r>
                      <a:br>
                        <a:rPr lang="en-US" sz="1600" b="0" dirty="0" smtClean="0"/>
                      </a:br>
                      <a:r>
                        <a:rPr lang="en-US" sz="1600" b="0" dirty="0" smtClean="0"/>
                        <a:t>Extended</a:t>
                      </a:r>
                      <a:r>
                        <a:rPr lang="en-US" sz="1600" b="0" baseline="0" dirty="0" smtClean="0"/>
                        <a:t> System ID</a:t>
                      </a:r>
                      <a:endParaRPr lang="en-US" sz="1600" b="0" dirty="0" smtClean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6799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2.2.1.2</a:t>
                      </a:r>
                      <a:endParaRPr lang="en-US" sz="1600" b="1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STP</a:t>
                      </a:r>
                      <a:br>
                        <a:rPr lang="en-US" sz="1600" b="0" dirty="0" smtClean="0"/>
                      </a:br>
                      <a:r>
                        <a:rPr lang="en-US" sz="1600" b="0" dirty="0" smtClean="0"/>
                        <a:t>PVST+</a:t>
                      </a:r>
                      <a:br>
                        <a:rPr lang="en-US" sz="1600" b="0" dirty="0" smtClean="0"/>
                      </a:br>
                      <a:r>
                        <a:rPr lang="en-US" sz="1600" b="0" dirty="0" smtClean="0"/>
                        <a:t>RSTP</a:t>
                      </a:r>
                      <a:br>
                        <a:rPr lang="en-US" sz="1600" b="0" dirty="0" smtClean="0"/>
                      </a:br>
                      <a:r>
                        <a:rPr lang="en-US" sz="1600" b="0" dirty="0" smtClean="0"/>
                        <a:t>Rapid PVST+</a:t>
                      </a:r>
                      <a:br>
                        <a:rPr lang="en-US" sz="1600" b="0" dirty="0" smtClean="0"/>
                      </a:br>
                      <a:r>
                        <a:rPr lang="en-US" sz="1600" b="0" dirty="0" smtClean="0"/>
                        <a:t>MSTP</a:t>
                      </a:r>
                      <a:br>
                        <a:rPr lang="en-US" sz="1600" b="0" dirty="0" smtClean="0"/>
                      </a:br>
                      <a:r>
                        <a:rPr lang="en-US" sz="1600" b="0" dirty="0" smtClean="0"/>
                        <a:t>MST</a:t>
                      </a:r>
                      <a:endParaRPr lang="en-US" sz="1600" b="0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878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2.2.2.2</a:t>
                      </a:r>
                      <a:endParaRPr lang="en-US" sz="1600" b="1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Blocking</a:t>
                      </a:r>
                      <a:br>
                        <a:rPr lang="en-US" sz="1600" b="0" dirty="0" smtClean="0"/>
                      </a:br>
                      <a:r>
                        <a:rPr lang="en-US" sz="1600" b="0" dirty="0" smtClean="0"/>
                        <a:t>Listening</a:t>
                      </a:r>
                      <a:br>
                        <a:rPr lang="en-US" sz="1600" b="0" dirty="0" smtClean="0"/>
                      </a:br>
                      <a:r>
                        <a:rPr lang="en-US" sz="1600" b="0" dirty="0" smtClean="0"/>
                        <a:t>Learning</a:t>
                      </a:r>
                      <a:br>
                        <a:rPr lang="en-US" sz="1600" b="0" dirty="0" smtClean="0"/>
                      </a:br>
                      <a:r>
                        <a:rPr lang="en-US" sz="1600" b="0" dirty="0" smtClean="0"/>
                        <a:t>Forwarding</a:t>
                      </a:r>
                      <a:br>
                        <a:rPr lang="en-US" sz="1600" b="0" dirty="0" smtClean="0"/>
                      </a:br>
                      <a:r>
                        <a:rPr lang="en-US" sz="1600" b="0" dirty="0" smtClean="0"/>
                        <a:t>Disabled</a:t>
                      </a:r>
                      <a:endParaRPr lang="en-US" sz="1600" b="0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9637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2.2.3.4</a:t>
                      </a:r>
                      <a:endParaRPr lang="en-US" sz="1600" b="1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Point-to-point</a:t>
                      </a:r>
                      <a:br>
                        <a:rPr lang="en-US" sz="1600" b="0" dirty="0" smtClean="0"/>
                      </a:br>
                      <a:r>
                        <a:rPr lang="en-US" sz="1600" b="0" dirty="0" smtClean="0"/>
                        <a:t>Shared</a:t>
                      </a:r>
                      <a:endParaRPr lang="en-US" sz="1600" b="0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718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2.3.1.3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Portfast</a:t>
                      </a: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BPDU Guard</a:t>
                      </a:r>
                      <a:b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Error-disabled State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96436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2: New Terms </a:t>
            </a:r>
            <a:r>
              <a:rPr lang="en-US" dirty="0"/>
              <a:t>(</a:t>
            </a:r>
            <a:r>
              <a:rPr lang="en-US" dirty="0" smtClean="0"/>
              <a:t>cont.)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24000"/>
            <a:ext cx="7940675" cy="493713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485789"/>
              </p:ext>
            </p:extLst>
          </p:nvPr>
        </p:nvGraphicFramePr>
        <p:xfrm>
          <a:off x="712788" y="2204131"/>
          <a:ext cx="7718425" cy="2804160"/>
        </p:xfrm>
        <a:graphic>
          <a:graphicData uri="http://schemas.openxmlformats.org/drawingml/2006/table">
            <a:tbl>
              <a:tblPr/>
              <a:tblGrid>
                <a:gridCol w="1028926"/>
                <a:gridCol w="6689499"/>
              </a:tblGrid>
              <a:tr h="278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2.3.1.4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Secondary Root Bridge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8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2.4.1.2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Virtual Router</a:t>
                      </a:r>
                      <a:b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First-hop Redundancy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96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2.4.2.1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Hot Standby Router Protocol (HSRP)</a:t>
                      </a:r>
                      <a:b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HSRP for Ipv6</a:t>
                      </a:r>
                      <a:b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Virtual Router Redundancy Protocol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Version 2 (vrrpv2)</a:t>
                      </a:r>
                      <a:b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vrrpv3</a:t>
                      </a:r>
                      <a:b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Gateway Load Balancing Protocol (GLBP)</a:t>
                      </a:r>
                      <a:b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GLBP For Ipv6</a:t>
                      </a:r>
                      <a:b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ICMP Router Discovery Protocol (IRDP)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75560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17595" y="1256435"/>
            <a:ext cx="8176128" cy="4661210"/>
          </a:xfrm>
        </p:spPr>
        <p:txBody>
          <a:bodyPr/>
          <a:lstStyle/>
          <a:p>
            <a:pPr marL="119063" indent="0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2000" dirty="0" smtClean="0"/>
              <a:t>Prior to teaching Chapter 2, the instructor should: </a:t>
            </a:r>
          </a:p>
          <a:p>
            <a:pPr marL="404813" indent="-285750" eaLnBrk="1" hangingPunct="1">
              <a:lnSpc>
                <a:spcPct val="85000"/>
              </a:lnSpc>
              <a:spcBef>
                <a:spcPts val="1200"/>
              </a:spcBef>
            </a:pPr>
            <a:r>
              <a:rPr lang="en-US" sz="2000" dirty="0" smtClean="0"/>
              <a:t>Complete Chapter 2 exam.</a:t>
            </a:r>
          </a:p>
          <a:p>
            <a:pPr marL="404813" indent="-285750" eaLnBrk="1" hangingPunct="1">
              <a:lnSpc>
                <a:spcPct val="85000"/>
              </a:lnSpc>
              <a:spcBef>
                <a:spcPts val="1200"/>
              </a:spcBef>
            </a:pPr>
            <a:r>
              <a:rPr lang="en-CA" sz="2000" dirty="0" smtClean="0"/>
              <a:t>Emphasize that redundancy is a good thing, but that loops can occur at Layer 2 without STP.</a:t>
            </a:r>
          </a:p>
          <a:p>
            <a:pPr marL="404813" indent="-285750" eaLnBrk="1" hangingPunct="1">
              <a:lnSpc>
                <a:spcPct val="85000"/>
              </a:lnSpc>
              <a:spcBef>
                <a:spcPts val="1200"/>
              </a:spcBef>
            </a:pPr>
            <a:r>
              <a:rPr lang="en-CA" sz="2000" dirty="0" smtClean="0"/>
              <a:t>Demonstrate how to use various </a:t>
            </a:r>
            <a:r>
              <a:rPr lang="en-CA" sz="2000" b="1" dirty="0" smtClean="0">
                <a:latin typeface="Courier New" pitchFamily="49" charset="0"/>
                <a:cs typeface="Courier New" pitchFamily="49" charset="0"/>
              </a:rPr>
              <a:t>show</a:t>
            </a:r>
            <a:r>
              <a:rPr lang="en-CA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sz="2000" dirty="0" smtClean="0"/>
              <a:t>commands for verifying STP operation.</a:t>
            </a:r>
          </a:p>
          <a:p>
            <a:pPr marL="404813" indent="-285750" eaLnBrk="1" hangingPunct="1">
              <a:lnSpc>
                <a:spcPct val="85000"/>
              </a:lnSpc>
              <a:spcBef>
                <a:spcPts val="1200"/>
              </a:spcBef>
            </a:pPr>
            <a:r>
              <a:rPr lang="en-CA" sz="2000" dirty="0" smtClean="0"/>
              <a:t>Demonstrate and explain why Rapid PVST+ is faster than PVST+. Explain the stages of STP and timings.</a:t>
            </a:r>
          </a:p>
          <a:p>
            <a:pPr marL="404813" indent="-285750" eaLnBrk="1" hangingPunct="1">
              <a:lnSpc>
                <a:spcPct val="85000"/>
              </a:lnSpc>
              <a:spcBef>
                <a:spcPts val="1200"/>
              </a:spcBef>
            </a:pPr>
            <a:r>
              <a:rPr lang="en-CA" sz="2000" dirty="0" smtClean="0"/>
              <a:t>Use the </a:t>
            </a:r>
            <a:r>
              <a:rPr lang="en-CA" sz="2000" b="1" dirty="0" smtClean="0">
                <a:latin typeface="Courier New" pitchFamily="49" charset="0"/>
                <a:cs typeface="Courier New" pitchFamily="49" charset="0"/>
              </a:rPr>
              <a:t>trace</a:t>
            </a:r>
            <a:r>
              <a:rPr lang="en-CA" sz="2000" dirty="0" smtClean="0">
                <a:cs typeface="Courier New" pitchFamily="49" charset="0"/>
              </a:rPr>
              <a:t> </a:t>
            </a:r>
            <a:r>
              <a:rPr lang="en-CA" sz="2000" dirty="0" smtClean="0"/>
              <a:t>command to demonstrate first-hop redundancy. (First-hop redundancy is introduced as a concept. The protocols are discussed in greater detail in the CCNP courses.)</a:t>
            </a:r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619062" y="353568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2: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Practices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2: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66952" y="1422400"/>
            <a:ext cx="7940675" cy="357187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For additional help with teaching strategies, including lesson plans, analogies for difficult concepts, and discussion topics, visit the CCNA Community at </a:t>
            </a:r>
            <a:r>
              <a:rPr lang="en-US" sz="2000" dirty="0" smtClean="0">
                <a:hlinkClick r:id="rId3"/>
              </a:rPr>
              <a:t>http://community.netacad.net/web/ccna/files</a:t>
            </a:r>
            <a:r>
              <a:rPr lang="en-US" sz="2000" dirty="0" smtClean="0"/>
              <a:t>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If you have lesson plans or resources that you would like to share, upload them to the CCNA Community to help other instructors.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2: Topics Not in ICND2 200-101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54038" y="1465943"/>
            <a:ext cx="8023905" cy="4425696"/>
          </a:xfrm>
        </p:spPr>
        <p:txBody>
          <a:bodyPr/>
          <a:lstStyle/>
          <a:p>
            <a:r>
              <a:rPr lang="en-US" sz="2000" dirty="0" smtClean="0"/>
              <a:t>This section lists topics covered by this chapter that are NOT listed in the ICND2 200-101 blueprint. Those topics are posted at </a:t>
            </a:r>
            <a:r>
              <a:rPr lang="en-US" sz="2000" dirty="0" smtClean="0">
                <a:hlinkClick r:id="rId3"/>
              </a:rPr>
              <a:t>http://www.cisco.com/web/learning/exams/list/icnd2b.html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Instructors could skip these sections; however, they should provide additional information and fundamental concepts to assist the student with the topic.</a:t>
            </a:r>
          </a:p>
          <a:p>
            <a:r>
              <a:rPr lang="en-US" sz="2000" b="1" dirty="0" smtClean="0"/>
              <a:t>ALL TOPICS IN CHAPTER 2 ARE OBJECTIVES OF THE ICND2. </a:t>
            </a:r>
          </a:p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defRPr/>
            </a:pPr>
            <a:endParaRPr lang="en-US" sz="2000" dirty="0" smtClean="0"/>
          </a:p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4473219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2: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383636"/>
            <a:ext cx="7940675" cy="4204010"/>
          </a:xfrm>
        </p:spPr>
        <p:txBody>
          <a:bodyPr/>
          <a:lstStyle/>
          <a:p>
            <a:r>
              <a:rPr lang="en-US" sz="2000" dirty="0"/>
              <a:t>Describe the issues with implementing a redundant network.</a:t>
            </a:r>
          </a:p>
          <a:p>
            <a:r>
              <a:rPr lang="en-US" sz="2000" dirty="0"/>
              <a:t>Describe IEEE 802.1D STP operation.</a:t>
            </a:r>
          </a:p>
          <a:p>
            <a:r>
              <a:rPr lang="en-US" sz="2000" dirty="0"/>
              <a:t>Describe the different spanning tree varieties.</a:t>
            </a:r>
          </a:p>
          <a:p>
            <a:r>
              <a:rPr lang="en-US" sz="2000" dirty="0"/>
              <a:t>Describe PVST+ operation in a switched LAN environment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Describe Rapid PVST+ operation in a switched LAN environment.</a:t>
            </a:r>
          </a:p>
          <a:p>
            <a:r>
              <a:rPr lang="en-US" sz="2000" dirty="0" smtClean="0"/>
              <a:t>Configure </a:t>
            </a:r>
            <a:r>
              <a:rPr lang="en-US" sz="2000" dirty="0"/>
              <a:t>Rapid PVST+ in a switched LAN environment.</a:t>
            </a:r>
          </a:p>
          <a:p>
            <a:r>
              <a:rPr lang="en-US" sz="2000" dirty="0"/>
              <a:t>Identify common STP configuration issues.</a:t>
            </a:r>
          </a:p>
          <a:p>
            <a:r>
              <a:rPr lang="en-US" sz="2000" dirty="0"/>
              <a:t>Describe the purpose and operation of first-hop redundancy protocols.</a:t>
            </a:r>
          </a:p>
          <a:p>
            <a:r>
              <a:rPr lang="en-US" sz="2000" dirty="0"/>
              <a:t>Describe the different varieties of first hop redundancy protocols.</a:t>
            </a:r>
          </a:p>
          <a:p>
            <a:r>
              <a:rPr lang="en-US" sz="2000" dirty="0"/>
              <a:t>Use Cisco IOS commands to verify HSRP and GLBP implementations.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2: Overview</a:t>
            </a:r>
          </a:p>
        </p:txBody>
      </p:sp>
      <p:sp>
        <p:nvSpPr>
          <p:cNvPr id="512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33335" y="1495007"/>
            <a:ext cx="7949833" cy="4942369"/>
          </a:xfrm>
        </p:spPr>
        <p:txBody>
          <a:bodyPr/>
          <a:lstStyle/>
          <a:p>
            <a:r>
              <a:rPr lang="en-US" sz="2000" dirty="0"/>
              <a:t>Network redundancy is the ability of the network to survive failure of a single path, or multiple paths, and maintain </a:t>
            </a:r>
            <a:r>
              <a:rPr lang="en-US" sz="2000" dirty="0" smtClean="0"/>
              <a:t>connectivity.</a:t>
            </a:r>
          </a:p>
          <a:p>
            <a:r>
              <a:rPr lang="en-US" sz="2000" dirty="0" smtClean="0"/>
              <a:t>Routers </a:t>
            </a:r>
            <a:r>
              <a:rPr lang="en-US" sz="2000" dirty="0"/>
              <a:t>provide redundant paths for available networks; switches provide redundant paths in a switched environment. </a:t>
            </a:r>
            <a:endParaRPr lang="en-US" sz="2000" dirty="0" smtClean="0"/>
          </a:p>
          <a:p>
            <a:r>
              <a:rPr lang="en-US" sz="2000" dirty="0" smtClean="0"/>
              <a:t>Redundancy </a:t>
            </a:r>
            <a:r>
              <a:rPr lang="en-US" sz="2000" dirty="0"/>
              <a:t>can increase capacity and reliability. </a:t>
            </a:r>
            <a:endParaRPr lang="en-US" sz="2000" dirty="0" smtClean="0"/>
          </a:p>
          <a:p>
            <a:r>
              <a:rPr lang="en-US" sz="2000" dirty="0"/>
              <a:t>Spanning Tree Protocols (STPs) are designed to support multiple Layer 2 paths in a switched network, while preventing loops at Layer 2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2: Overview (cont.)</a:t>
            </a:r>
          </a:p>
        </p:txBody>
      </p:sp>
      <p:sp>
        <p:nvSpPr>
          <p:cNvPr id="512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33335" y="1495007"/>
            <a:ext cx="7949833" cy="4942369"/>
          </a:xfrm>
        </p:spPr>
        <p:txBody>
          <a:bodyPr/>
          <a:lstStyle/>
          <a:p>
            <a:r>
              <a:rPr lang="en-US" sz="2000" dirty="0" smtClean="0"/>
              <a:t>Another </a:t>
            </a:r>
            <a:r>
              <a:rPr lang="en-US" sz="2000" dirty="0"/>
              <a:t>form of redundancy in switched networks makes it possible for hosts to use alternate default gateways. </a:t>
            </a:r>
            <a:endParaRPr lang="en-US" sz="2000" dirty="0" smtClean="0"/>
          </a:p>
          <a:p>
            <a:r>
              <a:rPr lang="en-US" sz="2000" dirty="0" smtClean="0"/>
              <a:t>If </a:t>
            </a:r>
            <a:r>
              <a:rPr lang="en-US" sz="2000" dirty="0"/>
              <a:t>a multilayer switch or router serving as a default gateway fails, the hosts associated with this default gateway become isolated from outside networks. </a:t>
            </a:r>
            <a:endParaRPr lang="en-US" sz="2000" dirty="0" smtClean="0"/>
          </a:p>
          <a:p>
            <a:r>
              <a:rPr lang="en-US" sz="2000" dirty="0" smtClean="0"/>
              <a:t>First-hop </a:t>
            </a:r>
            <a:r>
              <a:rPr lang="en-US" sz="2000" dirty="0"/>
              <a:t>redundancy protocols enable hosts to automatically fail over to alternate default gateways should one of them become unavailable.</a:t>
            </a:r>
          </a:p>
        </p:txBody>
      </p:sp>
    </p:spTree>
    <p:extLst>
      <p:ext uri="{BB962C8B-B14F-4D97-AF65-F5344CB8AC3E}">
        <p14:creationId xmlns:p14="http://schemas.microsoft.com/office/powerpoint/2010/main" val="337029267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2: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70560" y="1389888"/>
            <a:ext cx="8180832" cy="5047488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</a:p>
          <a:p>
            <a:pPr marL="344488" indent="-225425" eaLnBrk="1" hangingPunct="1">
              <a:spcBef>
                <a:spcPts val="1200"/>
              </a:spcBef>
            </a:pPr>
            <a:r>
              <a:rPr lang="en-US" sz="2000" dirty="0"/>
              <a:t>2</a:t>
            </a:r>
            <a:r>
              <a:rPr lang="en-US" sz="2000" dirty="0" smtClean="0"/>
              <a:t>.0.1.2 Class Activity – Stormy Traffic</a:t>
            </a:r>
          </a:p>
          <a:p>
            <a:pPr marL="344488" indent="-225425" eaLnBrk="1" hangingPunct="1">
              <a:spcBef>
                <a:spcPts val="1200"/>
              </a:spcBef>
            </a:pPr>
            <a:r>
              <a:rPr lang="en-US" sz="2000" dirty="0"/>
              <a:t>2</a:t>
            </a:r>
            <a:r>
              <a:rPr lang="en-US" sz="2000" dirty="0" smtClean="0"/>
              <a:t>.1.1.5 </a:t>
            </a:r>
            <a:r>
              <a:rPr lang="en-US" sz="2000" dirty="0"/>
              <a:t>Packet Tracer – Examining a Redundant </a:t>
            </a:r>
            <a:r>
              <a:rPr lang="en-US" sz="2000" dirty="0" smtClean="0"/>
              <a:t>Design</a:t>
            </a:r>
          </a:p>
          <a:p>
            <a:pPr marL="344488" indent="-225425" eaLnBrk="1" hangingPunct="1">
              <a:spcBef>
                <a:spcPts val="1200"/>
              </a:spcBef>
            </a:pPr>
            <a:r>
              <a:rPr lang="en-US" sz="2000" dirty="0"/>
              <a:t>2</a:t>
            </a:r>
            <a:r>
              <a:rPr lang="en-US" sz="2000" dirty="0" smtClean="0"/>
              <a:t>.1.2.8 </a:t>
            </a:r>
            <a:r>
              <a:rPr lang="en-US" sz="2000" dirty="0"/>
              <a:t>Activity – </a:t>
            </a:r>
            <a:r>
              <a:rPr lang="en-US" sz="2000" dirty="0" smtClean="0"/>
              <a:t>Identifying </a:t>
            </a:r>
            <a:r>
              <a:rPr lang="en-US" sz="2000" dirty="0"/>
              <a:t>802.1D Port </a:t>
            </a:r>
            <a:r>
              <a:rPr lang="en-US" sz="2000" dirty="0" smtClean="0"/>
              <a:t>Roles</a:t>
            </a:r>
          </a:p>
          <a:p>
            <a:pPr marL="344488" indent="-225425" eaLnBrk="1" hangingPunct="1">
              <a:spcBef>
                <a:spcPts val="1200"/>
              </a:spcBef>
            </a:pPr>
            <a:r>
              <a:rPr lang="en-US" sz="2000" dirty="0"/>
              <a:t>2</a:t>
            </a:r>
            <a:r>
              <a:rPr lang="en-US" sz="2000" dirty="0" smtClean="0"/>
              <a:t>.1.2.9 </a:t>
            </a:r>
            <a:r>
              <a:rPr lang="en-US" sz="2000" dirty="0"/>
              <a:t>Video Demonstration – Observing Spanning Tree Protocol 802.1D </a:t>
            </a:r>
            <a:r>
              <a:rPr lang="en-US" sz="2000" dirty="0" smtClean="0"/>
              <a:t>Operation</a:t>
            </a:r>
          </a:p>
          <a:p>
            <a:pPr marL="344488" indent="-225425" eaLnBrk="1" hangingPunct="1">
              <a:spcBef>
                <a:spcPts val="1200"/>
              </a:spcBef>
            </a:pPr>
            <a:r>
              <a:rPr lang="en-US" sz="2000" dirty="0"/>
              <a:t>2</a:t>
            </a:r>
            <a:r>
              <a:rPr lang="en-US" sz="2000" dirty="0" smtClean="0"/>
              <a:t>.1.2.10 </a:t>
            </a:r>
            <a:r>
              <a:rPr lang="en-US" sz="2000" dirty="0"/>
              <a:t>Lab – Building a Switched Network with Redundant </a:t>
            </a:r>
            <a:r>
              <a:rPr lang="en-US" sz="2000" dirty="0" smtClean="0"/>
              <a:t>Links</a:t>
            </a:r>
          </a:p>
          <a:p>
            <a:pPr marL="344488" indent="-225425" eaLnBrk="1" hangingPunct="1">
              <a:spcBef>
                <a:spcPts val="1200"/>
              </a:spcBef>
            </a:pPr>
            <a:r>
              <a:rPr lang="en-US" sz="2000" dirty="0"/>
              <a:t>2</a:t>
            </a:r>
            <a:r>
              <a:rPr lang="en-US" sz="2000" dirty="0" smtClean="0"/>
              <a:t>.2.1.3 </a:t>
            </a:r>
            <a:r>
              <a:rPr lang="en-US" sz="2000" dirty="0"/>
              <a:t>Activity – </a:t>
            </a:r>
            <a:r>
              <a:rPr lang="en-US" sz="2000" dirty="0" smtClean="0"/>
              <a:t>Identifying </a:t>
            </a:r>
            <a:r>
              <a:rPr lang="en-US" sz="2000" dirty="0"/>
              <a:t>Types of Spanning Tree </a:t>
            </a:r>
            <a:r>
              <a:rPr lang="en-US" sz="2000" dirty="0" smtClean="0"/>
              <a:t>Protocols</a:t>
            </a:r>
          </a:p>
          <a:p>
            <a:pPr marL="344488" indent="-225425" eaLnBrk="1" hangingPunct="1">
              <a:spcBef>
                <a:spcPts val="1200"/>
              </a:spcBef>
            </a:pPr>
            <a:r>
              <a:rPr lang="en-US" sz="2000" dirty="0"/>
              <a:t>2</a:t>
            </a:r>
            <a:r>
              <a:rPr lang="en-US" sz="2000" dirty="0" smtClean="0"/>
              <a:t>.2.2.4 </a:t>
            </a:r>
            <a:r>
              <a:rPr lang="en-US" sz="2000" dirty="0"/>
              <a:t>Activity – Identifying PVST+ </a:t>
            </a:r>
            <a:r>
              <a:rPr lang="en-US" sz="2000" dirty="0" smtClean="0"/>
              <a:t>Operation</a:t>
            </a:r>
          </a:p>
          <a:p>
            <a:pPr marL="344488" indent="-225425" eaLnBrk="1" hangingPunct="1">
              <a:spcBef>
                <a:spcPts val="1200"/>
              </a:spcBef>
            </a:pPr>
            <a:r>
              <a:rPr lang="en-US" sz="2000" dirty="0"/>
              <a:t>2</a:t>
            </a:r>
            <a:r>
              <a:rPr lang="en-US" sz="2000" dirty="0" smtClean="0"/>
              <a:t>.2.3.5 </a:t>
            </a:r>
            <a:r>
              <a:rPr lang="en-US" sz="2000" dirty="0"/>
              <a:t>Activity – </a:t>
            </a:r>
            <a:r>
              <a:rPr lang="en-US" sz="2000" dirty="0" smtClean="0"/>
              <a:t>Identifying </a:t>
            </a:r>
            <a:r>
              <a:rPr lang="en-US" sz="2000" dirty="0"/>
              <a:t>Port Roles in Rapid PVST</a:t>
            </a:r>
            <a:r>
              <a:rPr lang="en-US" sz="2000" dirty="0" smtClean="0"/>
              <a:t>+</a:t>
            </a:r>
          </a:p>
          <a:p>
            <a:pPr marL="344488" indent="-225425" eaLnBrk="1" hangingPunct="1">
              <a:spcBef>
                <a:spcPts val="1200"/>
              </a:spcBef>
            </a:pPr>
            <a:r>
              <a:rPr lang="en-US" sz="2000" dirty="0"/>
              <a:t>2</a:t>
            </a:r>
            <a:r>
              <a:rPr lang="en-US" sz="2000" dirty="0" smtClean="0"/>
              <a:t>.2.3.6 </a:t>
            </a:r>
            <a:r>
              <a:rPr lang="en-US" sz="2000" dirty="0"/>
              <a:t>Activity – </a:t>
            </a:r>
            <a:r>
              <a:rPr lang="en-US" sz="2000" dirty="0" smtClean="0"/>
              <a:t>Comparing </a:t>
            </a:r>
            <a:r>
              <a:rPr lang="en-US" sz="2000" dirty="0"/>
              <a:t>PVST+ and Rapid </a:t>
            </a:r>
            <a:r>
              <a:rPr lang="en-US" sz="2000" dirty="0" smtClean="0"/>
              <a:t>PVST+</a:t>
            </a:r>
          </a:p>
          <a:p>
            <a:pPr marL="344488" indent="-225425" eaLnBrk="1" hangingPunct="1">
              <a:spcBef>
                <a:spcPts val="1200"/>
              </a:spcBef>
            </a:pPr>
            <a:r>
              <a:rPr lang="en-US" sz="2000" dirty="0" smtClean="0"/>
              <a:t>2.3.1.5 </a:t>
            </a:r>
            <a:r>
              <a:rPr lang="en-US" sz="2000" dirty="0"/>
              <a:t>Packet Tracer – Configuring PVST</a:t>
            </a:r>
            <a:r>
              <a:rPr lang="en-US" sz="2000" dirty="0" smtClean="0"/>
              <a:t>+</a:t>
            </a:r>
            <a:endParaRPr lang="en-US" sz="2000" dirty="0"/>
          </a:p>
          <a:p>
            <a:pPr lvl="1" eaLnBrk="1" hangingPunct="1">
              <a:spcBef>
                <a:spcPct val="30000"/>
              </a:spcBef>
              <a:buFont typeface="Wingdings" pitchFamily="2" charset="2"/>
              <a:buChar char="§"/>
            </a:pPr>
            <a:endParaRPr lang="en-US" sz="1800" b="1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2: Activities (cont.)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70560" y="1450848"/>
            <a:ext cx="8205216" cy="5047488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</a:p>
          <a:p>
            <a:pPr marL="295276" indent="-176213" eaLnBrk="1" hangingPunct="1">
              <a:spcBef>
                <a:spcPts val="1200"/>
              </a:spcBef>
            </a:pPr>
            <a:r>
              <a:rPr lang="en-US" sz="2000" dirty="0"/>
              <a:t>2</a:t>
            </a:r>
            <a:r>
              <a:rPr lang="en-US" sz="2000" dirty="0" smtClean="0"/>
              <a:t>.3.2.2 </a:t>
            </a:r>
            <a:r>
              <a:rPr lang="en-US" sz="2000" dirty="0"/>
              <a:t>Packet Tracer – Configuring Rapid PVST+</a:t>
            </a:r>
          </a:p>
          <a:p>
            <a:pPr marL="295276" indent="-176213" eaLnBrk="1" hangingPunct="1">
              <a:spcBef>
                <a:spcPts val="1200"/>
              </a:spcBef>
            </a:pPr>
            <a:r>
              <a:rPr lang="en-US" sz="2000" dirty="0"/>
              <a:t>2</a:t>
            </a:r>
            <a:r>
              <a:rPr lang="en-US" sz="2000" dirty="0" smtClean="0"/>
              <a:t>.3.2.3 </a:t>
            </a:r>
            <a:r>
              <a:rPr lang="en-US" sz="2000" dirty="0"/>
              <a:t>Lab – Configuring Rapid PVST+, </a:t>
            </a:r>
            <a:r>
              <a:rPr lang="en-US" sz="2000" dirty="0" smtClean="0"/>
              <a:t>PortFast, </a:t>
            </a:r>
            <a:r>
              <a:rPr lang="en-US" sz="2000" dirty="0"/>
              <a:t>and BPDU </a:t>
            </a:r>
            <a:r>
              <a:rPr lang="en-US" sz="2000" dirty="0" smtClean="0"/>
              <a:t>Guard</a:t>
            </a:r>
          </a:p>
          <a:p>
            <a:pPr marL="295276" indent="-176213" eaLnBrk="1" hangingPunct="1">
              <a:spcBef>
                <a:spcPts val="1200"/>
              </a:spcBef>
            </a:pPr>
            <a:r>
              <a:rPr lang="en-US" sz="2000" dirty="0"/>
              <a:t>2</a:t>
            </a:r>
            <a:r>
              <a:rPr lang="en-US" sz="2000" dirty="0" smtClean="0"/>
              <a:t>.3.3.6 </a:t>
            </a:r>
            <a:r>
              <a:rPr lang="en-US" sz="2000" dirty="0"/>
              <a:t>Activity – </a:t>
            </a:r>
            <a:r>
              <a:rPr lang="en-US" sz="2000" dirty="0" smtClean="0"/>
              <a:t>Troubleshooting </a:t>
            </a:r>
            <a:r>
              <a:rPr lang="en-US" sz="2000" dirty="0"/>
              <a:t>STP Configuration </a:t>
            </a:r>
            <a:r>
              <a:rPr lang="en-US" sz="2000" dirty="0" smtClean="0"/>
              <a:t>Issues</a:t>
            </a:r>
          </a:p>
          <a:p>
            <a:pPr marL="295276" indent="-176213" eaLnBrk="1" hangingPunct="1">
              <a:spcBef>
                <a:spcPts val="1200"/>
              </a:spcBef>
            </a:pPr>
            <a:r>
              <a:rPr lang="en-US" sz="2000" dirty="0"/>
              <a:t>2</a:t>
            </a:r>
            <a:r>
              <a:rPr lang="en-US" sz="2000" dirty="0" smtClean="0"/>
              <a:t>.4.1.4 </a:t>
            </a:r>
            <a:r>
              <a:rPr lang="en-US" sz="2000" dirty="0"/>
              <a:t>Activity </a:t>
            </a:r>
            <a:r>
              <a:rPr lang="en-US" sz="2000"/>
              <a:t>– </a:t>
            </a:r>
            <a:r>
              <a:rPr lang="en-US" sz="2000" smtClean="0"/>
              <a:t>Identify </a:t>
            </a:r>
            <a:r>
              <a:rPr lang="en-US" sz="2000" dirty="0"/>
              <a:t>FHRP </a:t>
            </a:r>
            <a:r>
              <a:rPr lang="en-US" sz="2000" dirty="0" smtClean="0"/>
              <a:t>Terminology</a:t>
            </a:r>
          </a:p>
          <a:p>
            <a:pPr marL="295276" indent="-176213" eaLnBrk="1" hangingPunct="1">
              <a:spcBef>
                <a:spcPts val="1200"/>
              </a:spcBef>
            </a:pPr>
            <a:r>
              <a:rPr lang="en-US" sz="2000" dirty="0"/>
              <a:t>2</a:t>
            </a:r>
            <a:r>
              <a:rPr lang="en-US" sz="2000" dirty="0" smtClean="0"/>
              <a:t>.4.2.2 </a:t>
            </a:r>
            <a:r>
              <a:rPr lang="en-US" sz="2000" dirty="0"/>
              <a:t>Activity </a:t>
            </a:r>
            <a:r>
              <a:rPr lang="en-US" sz="2000" dirty="0" smtClean="0"/>
              <a:t>– </a:t>
            </a:r>
            <a:r>
              <a:rPr lang="en-US" sz="2000" dirty="0" smtClean="0"/>
              <a:t>Identify </a:t>
            </a:r>
            <a:r>
              <a:rPr lang="en-US" sz="2000" dirty="0"/>
              <a:t>the Type of </a:t>
            </a:r>
            <a:r>
              <a:rPr lang="en-US" sz="2000" dirty="0" smtClean="0"/>
              <a:t>FHRP</a:t>
            </a:r>
          </a:p>
          <a:p>
            <a:pPr marL="295276" indent="-176213" eaLnBrk="1" hangingPunct="1">
              <a:spcBef>
                <a:spcPts val="1200"/>
              </a:spcBef>
            </a:pPr>
            <a:r>
              <a:rPr lang="en-US" sz="2000" dirty="0"/>
              <a:t>2</a:t>
            </a:r>
            <a:r>
              <a:rPr lang="en-US" sz="2000" dirty="0" smtClean="0"/>
              <a:t>.4.3.3 </a:t>
            </a:r>
            <a:r>
              <a:rPr lang="en-US" sz="2000" dirty="0"/>
              <a:t>Syntax Checker </a:t>
            </a:r>
            <a:r>
              <a:rPr lang="en-US" sz="2000" dirty="0" smtClean="0"/>
              <a:t>– </a:t>
            </a:r>
            <a:r>
              <a:rPr lang="en-US" sz="2000" dirty="0"/>
              <a:t>HSRP and </a:t>
            </a:r>
            <a:r>
              <a:rPr lang="en-US" sz="2000" dirty="0" smtClean="0"/>
              <a:t>GLBP</a:t>
            </a:r>
          </a:p>
          <a:p>
            <a:pPr marL="295276" indent="-176213" eaLnBrk="1" hangingPunct="1">
              <a:spcBef>
                <a:spcPts val="1200"/>
              </a:spcBef>
            </a:pPr>
            <a:r>
              <a:rPr lang="en-US" sz="2000" dirty="0"/>
              <a:t>2</a:t>
            </a:r>
            <a:r>
              <a:rPr lang="en-US" sz="2000" dirty="0" smtClean="0"/>
              <a:t>.4.3.4 </a:t>
            </a:r>
            <a:r>
              <a:rPr lang="en-US" sz="2000" dirty="0"/>
              <a:t>Lab </a:t>
            </a:r>
            <a:r>
              <a:rPr lang="en-US" sz="2000" dirty="0" smtClean="0"/>
              <a:t>– </a:t>
            </a:r>
            <a:r>
              <a:rPr lang="en-US" sz="2000" dirty="0"/>
              <a:t>Configuring HSRP and GLBP</a:t>
            </a:r>
          </a:p>
          <a:p>
            <a:pPr marL="295276" indent="-176213" eaLnBrk="1" hangingPunct="1">
              <a:spcBef>
                <a:spcPts val="1200"/>
              </a:spcBef>
            </a:pPr>
            <a:r>
              <a:rPr lang="sv-SE" sz="2000" dirty="0" smtClean="0"/>
              <a:t>2.5.1.1 </a:t>
            </a:r>
            <a:r>
              <a:rPr lang="en-US" sz="2000" dirty="0" smtClean="0"/>
              <a:t>Class </a:t>
            </a:r>
            <a:r>
              <a:rPr lang="en-US" sz="2000" dirty="0"/>
              <a:t>Activity </a:t>
            </a:r>
            <a:r>
              <a:rPr lang="en-US" sz="2000" dirty="0" smtClean="0"/>
              <a:t>– </a:t>
            </a:r>
            <a:r>
              <a:rPr lang="en-US" sz="2000" dirty="0"/>
              <a:t>Documentation </a:t>
            </a:r>
            <a:r>
              <a:rPr lang="en-US" sz="2000" dirty="0" smtClean="0"/>
              <a:t>Tree</a:t>
            </a:r>
          </a:p>
        </p:txBody>
      </p:sp>
    </p:spTree>
    <p:extLst>
      <p:ext uri="{BB962C8B-B14F-4D97-AF65-F5344CB8AC3E}">
        <p14:creationId xmlns:p14="http://schemas.microsoft.com/office/powerpoint/2010/main" val="134802463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93486" y="353568"/>
            <a:ext cx="8307614" cy="838200"/>
          </a:xfrm>
        </p:spPr>
        <p:txBody>
          <a:bodyPr/>
          <a:lstStyle/>
          <a:p>
            <a:pPr eaLnBrk="1" hangingPunct="1"/>
            <a:r>
              <a:rPr lang="en-US" sz="3000" dirty="0" smtClean="0"/>
              <a:t>Chapter 2: Packet Tracer Activity Password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6113" y="1593850"/>
            <a:ext cx="7940675" cy="3571875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The password for all the Packet Tracer activities in this chapter is:</a:t>
            </a:r>
          </a:p>
          <a:p>
            <a:pPr marL="457200" lvl="1" indent="0" eaLnBrk="1" hangingPunct="1">
              <a:spcBef>
                <a:spcPct val="30000"/>
              </a:spcBef>
              <a:buNone/>
            </a:pPr>
            <a:r>
              <a:rPr lang="pt-BR" b="1" dirty="0" smtClean="0"/>
              <a:t>PT_ccna5</a:t>
            </a:r>
            <a:endParaRPr lang="en-US" b="1" dirty="0" smtClean="0"/>
          </a:p>
          <a:p>
            <a:pPr eaLnBrk="1" hangingPunct="1">
              <a:spcBef>
                <a:spcPct val="30000"/>
              </a:spcBef>
              <a:buNone/>
            </a:pPr>
            <a:endParaRPr lang="en-US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2: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6113" y="1593850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Students should complete the Chapter 2 exam after completing Chapter 2.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Worksheets and labs and quizzes can be used to informally assess student progress.</a:t>
            </a:r>
          </a:p>
          <a:p>
            <a:pPr eaLnBrk="1" hangingPunct="1">
              <a:spcBef>
                <a:spcPct val="30000"/>
              </a:spcBef>
              <a:buNone/>
            </a:pPr>
            <a:endParaRPr lang="en-US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2: New Terms 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335314"/>
            <a:ext cx="7940675" cy="493713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1600" dirty="0" smtClean="0"/>
              <a:t>What terms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052511"/>
              </p:ext>
            </p:extLst>
          </p:nvPr>
        </p:nvGraphicFramePr>
        <p:xfrm>
          <a:off x="698274" y="1797731"/>
          <a:ext cx="7718425" cy="4466892"/>
        </p:xfrm>
        <a:graphic>
          <a:graphicData uri="http://schemas.openxmlformats.org/drawingml/2006/table">
            <a:tbl>
              <a:tblPr/>
              <a:tblGrid>
                <a:gridCol w="1217612"/>
                <a:gridCol w="6500813"/>
              </a:tblGrid>
              <a:tr h="3620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2.0.0.1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Network Redundancy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679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2.1.1.2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 To Live (TTL) Attribute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78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2.1.1.3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Broadcast Storm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96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2.1.1.4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Duplicate Frames</a:t>
                      </a:r>
                      <a:b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Duplicate Transmissions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718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2.1.2.1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STP (Spanning Tree Protocol)</a:t>
                      </a:r>
                      <a:b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“Blocking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State” Ports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3718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2.1.2.2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Spanning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Tree Algorithm (STA)</a:t>
                      </a:r>
                      <a:b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Root Bridge</a:t>
                      </a:r>
                      <a:b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Bridge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IP (BID)</a:t>
                      </a:r>
                      <a:b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Root Ports</a:t>
                      </a:r>
                      <a:b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Designated Ports</a:t>
                      </a:r>
                      <a:b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Non-designated Ports</a:t>
                      </a:r>
                      <a:b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Disabled Ports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718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2.1.2.6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Spanning-tree</a:t>
                      </a:r>
                      <a:r>
                        <a:rPr lang="en-US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Instance</a:t>
                      </a:r>
                      <a:endParaRPr lang="en-US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09749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NetAcad-4F_PPT-WHT_060408</Template>
  <TotalTime>22779</TotalTime>
  <Pages>28</Pages>
  <Words>819</Words>
  <Application>Microsoft Office PowerPoint</Application>
  <PresentationFormat>On-screen Show (4:3)</PresentationFormat>
  <Paragraphs>116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NetAcad-4F_PPT-WHT_060408</vt:lpstr>
      <vt:lpstr>PowerPoint Presentation</vt:lpstr>
      <vt:lpstr>Chapter 2: Objectives</vt:lpstr>
      <vt:lpstr>Chapter 2: Overview</vt:lpstr>
      <vt:lpstr>Chapter 2: Overview (cont.)</vt:lpstr>
      <vt:lpstr>Chapter 2: Activities</vt:lpstr>
      <vt:lpstr>Chapter 2: Activities (cont.)</vt:lpstr>
      <vt:lpstr>Chapter 2: Packet Tracer Activity Password</vt:lpstr>
      <vt:lpstr>Chapter 2: Assessment</vt:lpstr>
      <vt:lpstr>Chapter 2: New Terms </vt:lpstr>
      <vt:lpstr>Chapter 2: New Terms (cont.) </vt:lpstr>
      <vt:lpstr>Chapter 2: New Terms (cont.)</vt:lpstr>
      <vt:lpstr>PowerPoint Presentation</vt:lpstr>
      <vt:lpstr>Chapter 2: Additional Help</vt:lpstr>
      <vt:lpstr>Chapter 2: Topics Not in ICND2 200-101</vt:lpstr>
      <vt:lpstr>PowerPoint Presentation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Size 30PT</dc:title>
  <dc:subject>ITE 5.0 Planning Guide.pptx</dc:subject>
  <dc:creator>Cisco Networking Academy</dc:creator>
  <cp:lastModifiedBy>Rodrigo Floriano</cp:lastModifiedBy>
  <cp:revision>951</cp:revision>
  <cp:lastPrinted>1999-01-27T00:54:54Z</cp:lastPrinted>
  <dcterms:created xsi:type="dcterms:W3CDTF">2008-06-05T18:08:35Z</dcterms:created>
  <dcterms:modified xsi:type="dcterms:W3CDTF">2013-10-07T00:55:05Z</dcterms:modified>
</cp:coreProperties>
</file>