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163" autoAdjust="0"/>
    <p:restoredTop sz="91018" autoAdjust="0"/>
  </p:normalViewPr>
  <p:slideViewPr>
    <p:cSldViewPr snapToGrid="0">
      <p:cViewPr varScale="1">
        <p:scale>
          <a:sx n="85" d="100"/>
          <a:sy n="85" d="100"/>
        </p:scale>
        <p:origin x="108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016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42A18-7283-4A5A-8FA9-A832EE10E90E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E35E-1BD7-462B-A7E1-5A0E1DB5D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2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7FAE9-3521-4B8D-B07C-2945F08C4AF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C3725-5236-47E7-B1F1-E0541D68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inux.die.net/man/2/shmget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linux.die.net/man/2/open" TargetMode="External"/><Relationship Id="rId5" Type="http://schemas.openxmlformats.org/officeDocument/2006/relationships/hyperlink" Target="http://linux.die.net/include/sys/shm.h" TargetMode="External"/><Relationship Id="rId4" Type="http://schemas.openxmlformats.org/officeDocument/2006/relationships/hyperlink" Target="http://linux.die.net/include/sys/ipc.h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med_pipe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Gzip" TargetMode="External"/><Relationship Id="rId5" Type="http://schemas.openxmlformats.org/officeDocument/2006/relationships/hyperlink" Target="https://en.wikipedia.org/wiki/Named_pipe#cite_note-2" TargetMode="External"/><Relationship Id="rId4" Type="http://schemas.openxmlformats.org/officeDocument/2006/relationships/hyperlink" Target="https://en.wikipedia.org/wiki/Named_pipe#cite_note-1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321829-B193-421F-92A4-AD4FB0384F5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244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endParaRPr lang="en-US" dirty="0">
              <a:hlinkClick r:id="rId3"/>
            </a:endParaRPr>
          </a:p>
          <a:p>
            <a:pPr>
              <a:defRPr/>
            </a:pPr>
            <a:r>
              <a:rPr lang="en-US" dirty="0"/>
              <a:t>Octal number (0-7)</a:t>
            </a:r>
          </a:p>
          <a:p>
            <a:pPr>
              <a:defRPr/>
            </a:pPr>
            <a:endParaRPr lang="en-US" dirty="0">
              <a:hlinkClick r:id="rId3"/>
            </a:endParaRPr>
          </a:p>
          <a:p>
            <a:pPr>
              <a:defRPr/>
            </a:pPr>
            <a:endParaRPr lang="en-US" dirty="0">
              <a:hlinkClick r:id="rId3"/>
            </a:endParaRPr>
          </a:p>
          <a:p>
            <a:pPr>
              <a:defRPr/>
            </a:pPr>
            <a:r>
              <a:rPr lang="en-US" dirty="0">
                <a:hlinkClick r:id="rId3"/>
              </a:rPr>
              <a:t>http://linux.die.net/man/2/shmget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shmget</a:t>
            </a:r>
            <a:r>
              <a:rPr lang="en-US" dirty="0"/>
              <a:t> - allocates a shared memory segment</a:t>
            </a:r>
          </a:p>
          <a:p>
            <a:pPr>
              <a:defRPr/>
            </a:pPr>
            <a:r>
              <a:rPr lang="en-US" b="1" dirty="0"/>
              <a:t>Synopsis</a:t>
            </a:r>
          </a:p>
          <a:p>
            <a:pPr>
              <a:defRPr/>
            </a:pPr>
            <a:r>
              <a:rPr lang="en-US" b="1" dirty="0"/>
              <a:t>#include &lt;</a:t>
            </a:r>
            <a:r>
              <a:rPr lang="en-US" b="1" dirty="0">
                <a:hlinkClick r:id="rId4"/>
              </a:rPr>
              <a:t>sys/</a:t>
            </a:r>
            <a:r>
              <a:rPr lang="en-US" b="1" dirty="0" err="1">
                <a:hlinkClick r:id="rId4"/>
              </a:rPr>
              <a:t>ipc.h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b="1" dirty="0"/>
              <a:t>#include &lt;</a:t>
            </a:r>
            <a:r>
              <a:rPr lang="en-US" b="1" dirty="0">
                <a:hlinkClick r:id="rId5"/>
              </a:rPr>
              <a:t>sys/</a:t>
            </a:r>
            <a:r>
              <a:rPr lang="en-US" b="1" dirty="0" err="1">
                <a:hlinkClick r:id="rId5"/>
              </a:rPr>
              <a:t>shm.h</a:t>
            </a:r>
            <a:r>
              <a:rPr lang="en-US" b="1" dirty="0"/>
              <a:t>&gt;</a:t>
            </a:r>
            <a:endParaRPr lang="en-US" dirty="0"/>
          </a:p>
          <a:p>
            <a:pPr>
              <a:defRPr/>
            </a:pP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shmget</a:t>
            </a:r>
            <a:r>
              <a:rPr lang="en-US" b="1" dirty="0"/>
              <a:t>(</a:t>
            </a:r>
            <a:r>
              <a:rPr lang="en-US" b="1" dirty="0" err="1"/>
              <a:t>key_t</a:t>
            </a:r>
            <a:r>
              <a:rPr lang="en-US" dirty="0"/>
              <a:t> </a:t>
            </a:r>
            <a:r>
              <a:rPr lang="en-US" i="1" dirty="0"/>
              <a:t>key</a:t>
            </a:r>
            <a:r>
              <a:rPr lang="en-US" b="1" dirty="0"/>
              <a:t>, </a:t>
            </a:r>
            <a:r>
              <a:rPr lang="en-US" b="1" dirty="0" err="1"/>
              <a:t>size_t</a:t>
            </a:r>
            <a:r>
              <a:rPr lang="en-US" dirty="0"/>
              <a:t> </a:t>
            </a:r>
            <a:r>
              <a:rPr lang="en-US" i="1" dirty="0"/>
              <a:t>size</a:t>
            </a:r>
            <a:r>
              <a:rPr lang="en-US" b="1" dirty="0"/>
              <a:t>, </a:t>
            </a:r>
            <a:r>
              <a:rPr lang="en-US" b="1" dirty="0" err="1"/>
              <a:t>int</a:t>
            </a:r>
            <a:r>
              <a:rPr lang="en-US" dirty="0"/>
              <a:t> </a:t>
            </a:r>
            <a:r>
              <a:rPr lang="en-US" i="1" dirty="0" err="1"/>
              <a:t>shmflg</a:t>
            </a:r>
            <a:r>
              <a:rPr lang="en-US" b="1" dirty="0"/>
              <a:t>);</a:t>
            </a:r>
            <a:endParaRPr lang="en-US" dirty="0"/>
          </a:p>
          <a:p>
            <a:pPr>
              <a:defRPr/>
            </a:pPr>
            <a:r>
              <a:rPr lang="en-US" b="1" dirty="0"/>
              <a:t>Description</a:t>
            </a:r>
          </a:p>
          <a:p>
            <a:pPr>
              <a:defRPr/>
            </a:pPr>
            <a:r>
              <a:rPr lang="en-US" b="1" dirty="0" err="1"/>
              <a:t>shmget</a:t>
            </a:r>
            <a:r>
              <a:rPr lang="en-US" dirty="0"/>
              <a:t>() returns the identifier of the shared memory segment associated with the value of the argument </a:t>
            </a:r>
            <a:r>
              <a:rPr lang="en-US" i="1" dirty="0"/>
              <a:t>key</a:t>
            </a:r>
            <a:r>
              <a:rPr lang="en-US" dirty="0"/>
              <a:t>. A new shared memory segment, with size equal to the value of </a:t>
            </a:r>
            <a:r>
              <a:rPr lang="en-US" i="1" dirty="0"/>
              <a:t>size</a:t>
            </a:r>
            <a:r>
              <a:rPr lang="en-US" dirty="0"/>
              <a:t> rounded up to a multiple of </a:t>
            </a:r>
            <a:r>
              <a:rPr lang="en-US" b="1" dirty="0"/>
              <a:t>PAGE_SIZE</a:t>
            </a:r>
            <a:r>
              <a:rPr lang="en-US" dirty="0"/>
              <a:t>, is created if </a:t>
            </a:r>
            <a:r>
              <a:rPr lang="en-US" i="1" dirty="0"/>
              <a:t>key</a:t>
            </a:r>
            <a:r>
              <a:rPr lang="en-US" dirty="0"/>
              <a:t> has the </a:t>
            </a:r>
            <a:r>
              <a:rPr lang="en-US" dirty="0" err="1"/>
              <a:t>value</a:t>
            </a:r>
            <a:r>
              <a:rPr lang="en-US" b="1" dirty="0" err="1"/>
              <a:t>IPC_PRIVATE</a:t>
            </a:r>
            <a:r>
              <a:rPr lang="en-US" dirty="0"/>
              <a:t> or </a:t>
            </a:r>
            <a:r>
              <a:rPr lang="en-US" i="1" dirty="0"/>
              <a:t>key</a:t>
            </a:r>
            <a:r>
              <a:rPr lang="en-US" dirty="0"/>
              <a:t> isn't </a:t>
            </a:r>
            <a:r>
              <a:rPr lang="en-US" b="1" dirty="0"/>
              <a:t>IPC_PRIVATE</a:t>
            </a:r>
            <a:r>
              <a:rPr lang="en-US" dirty="0"/>
              <a:t>, no shared memory segment corresponding to </a:t>
            </a:r>
            <a:r>
              <a:rPr lang="en-US" i="1" dirty="0"/>
              <a:t>key</a:t>
            </a:r>
            <a:r>
              <a:rPr lang="en-US" dirty="0"/>
              <a:t> exists, and </a:t>
            </a:r>
            <a:r>
              <a:rPr lang="en-US" b="1" dirty="0"/>
              <a:t>IPC_CREAT</a:t>
            </a:r>
            <a:r>
              <a:rPr lang="en-US" dirty="0"/>
              <a:t> is specified in </a:t>
            </a:r>
            <a:r>
              <a:rPr lang="en-US" i="1" dirty="0" err="1"/>
              <a:t>shmflg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If </a:t>
            </a:r>
            <a:r>
              <a:rPr lang="en-US" i="1" dirty="0" err="1"/>
              <a:t>shmflg</a:t>
            </a:r>
            <a:r>
              <a:rPr lang="en-US" dirty="0"/>
              <a:t> specifies both </a:t>
            </a:r>
            <a:r>
              <a:rPr lang="en-US" b="1" dirty="0"/>
              <a:t>IPC_CREAT</a:t>
            </a:r>
            <a:r>
              <a:rPr lang="en-US" dirty="0"/>
              <a:t> and </a:t>
            </a:r>
            <a:r>
              <a:rPr lang="en-US" b="1" dirty="0"/>
              <a:t>IPC_EXCL</a:t>
            </a:r>
            <a:r>
              <a:rPr lang="en-US" dirty="0"/>
              <a:t> and a shared memory segment already exists for </a:t>
            </a:r>
            <a:r>
              <a:rPr lang="en-US" i="1" dirty="0"/>
              <a:t>key</a:t>
            </a:r>
            <a:r>
              <a:rPr lang="en-US" dirty="0"/>
              <a:t>, then </a:t>
            </a:r>
            <a:r>
              <a:rPr lang="en-US" b="1" dirty="0" err="1"/>
              <a:t>shmget</a:t>
            </a:r>
            <a:r>
              <a:rPr lang="en-US" dirty="0"/>
              <a:t>() fails </a:t>
            </a:r>
            <a:r>
              <a:rPr lang="en-US" dirty="0" err="1"/>
              <a:t>with</a:t>
            </a:r>
            <a:r>
              <a:rPr lang="en-US" i="1" dirty="0" err="1"/>
              <a:t>errno</a:t>
            </a:r>
            <a:r>
              <a:rPr lang="en-US" dirty="0"/>
              <a:t> set to </a:t>
            </a:r>
            <a:r>
              <a:rPr lang="en-US" b="1" dirty="0"/>
              <a:t>EEXIST</a:t>
            </a:r>
            <a:r>
              <a:rPr lang="en-US" dirty="0"/>
              <a:t>. (This is analogous to the effect of the combination </a:t>
            </a:r>
            <a:r>
              <a:rPr lang="en-US" b="1" dirty="0"/>
              <a:t>O_CREAT | O_EXCL</a:t>
            </a:r>
            <a:r>
              <a:rPr lang="en-US" dirty="0"/>
              <a:t> for </a:t>
            </a:r>
            <a:r>
              <a:rPr lang="en-US" b="1" dirty="0">
                <a:hlinkClick r:id="rId6"/>
              </a:rPr>
              <a:t>open</a:t>
            </a:r>
            <a:r>
              <a:rPr lang="en-US" dirty="0"/>
              <a:t>(2).)</a:t>
            </a:r>
          </a:p>
          <a:p>
            <a:pPr>
              <a:defRPr/>
            </a:pPr>
            <a:r>
              <a:rPr lang="en-US" dirty="0"/>
              <a:t>The value </a:t>
            </a:r>
            <a:r>
              <a:rPr lang="en-US" i="1" dirty="0" err="1"/>
              <a:t>shmflg</a:t>
            </a:r>
            <a:r>
              <a:rPr lang="en-US" dirty="0"/>
              <a:t> is composed of:</a:t>
            </a:r>
          </a:p>
          <a:p>
            <a:pPr>
              <a:defRPr/>
            </a:pPr>
            <a:r>
              <a:rPr lang="en-US" b="1" dirty="0" err="1"/>
              <a:t>IPC_CREAT</a:t>
            </a:r>
            <a:r>
              <a:rPr lang="en-US" dirty="0" err="1"/>
              <a:t>to</a:t>
            </a:r>
            <a:r>
              <a:rPr lang="en-US" dirty="0"/>
              <a:t> create a new segment. If this flag is not used, then </a:t>
            </a:r>
            <a:r>
              <a:rPr lang="en-US" b="1" dirty="0" err="1"/>
              <a:t>shmget</a:t>
            </a:r>
            <a:r>
              <a:rPr lang="en-US" dirty="0"/>
              <a:t>() will find the segment associated with </a:t>
            </a:r>
            <a:r>
              <a:rPr lang="en-US" i="1" dirty="0"/>
              <a:t>key</a:t>
            </a:r>
            <a:r>
              <a:rPr lang="en-US" dirty="0"/>
              <a:t> and check to see if the user has permission to access the segment.</a:t>
            </a:r>
          </a:p>
          <a:p>
            <a:pPr>
              <a:defRPr/>
            </a:pPr>
            <a:r>
              <a:rPr lang="en-US" b="1" dirty="0"/>
              <a:t>IPC_EXCL</a:t>
            </a:r>
            <a:endParaRPr lang="en-US" dirty="0"/>
          </a:p>
          <a:p>
            <a:pPr>
              <a:defRPr/>
            </a:pPr>
            <a:r>
              <a:rPr lang="en-US" dirty="0"/>
              <a:t>used with </a:t>
            </a:r>
            <a:r>
              <a:rPr lang="en-US" b="1" dirty="0"/>
              <a:t>IPC_CREAT</a:t>
            </a:r>
            <a:r>
              <a:rPr lang="en-US" dirty="0"/>
              <a:t> to ensure failure if the segment already exists.</a:t>
            </a:r>
          </a:p>
          <a:p>
            <a:pPr>
              <a:defRPr/>
            </a:pPr>
            <a:r>
              <a:rPr lang="en-US" i="1" dirty="0" err="1"/>
              <a:t>mode_flags</a:t>
            </a:r>
            <a:endParaRPr lang="en-US" dirty="0"/>
          </a:p>
          <a:p>
            <a:pPr>
              <a:defRPr/>
            </a:pPr>
            <a:r>
              <a:rPr lang="en-US" dirty="0"/>
              <a:t>(least significant 9 bits) specifying the permissions granted to the owner, group, and world. These bits have the same format, and the same meaning, as the </a:t>
            </a:r>
            <a:r>
              <a:rPr lang="en-US" i="1" dirty="0"/>
              <a:t>mode</a:t>
            </a:r>
            <a:r>
              <a:rPr lang="en-US" dirty="0"/>
              <a:t> argument of </a:t>
            </a:r>
            <a:r>
              <a:rPr lang="en-US" b="1" dirty="0">
                <a:hlinkClick r:id="rId6"/>
              </a:rPr>
              <a:t>open</a:t>
            </a:r>
            <a:r>
              <a:rPr lang="en-US" dirty="0"/>
              <a:t>(2). Presently, the execute permissions are not used by the system.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F4DD8BC-8E31-4EAC-96D5-7FC0B183EB9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147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Named pipes</a:t>
            </a:r>
          </a:p>
          <a:p>
            <a:r>
              <a:rPr lang="en-US" altLang="en-US" dirty="0">
                <a:hlinkClick r:id="rId3"/>
              </a:rPr>
              <a:t>http://en.wikipedia.org/wiki/Named_pipe</a:t>
            </a:r>
            <a:endParaRPr lang="en-US" altLang="en-US" dirty="0"/>
          </a:p>
          <a:p>
            <a:endParaRPr lang="en-US" altLang="en-US" dirty="0"/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It is explicitly created using </a:t>
            </a:r>
            <a:r>
              <a:rPr lang="en-US" dirty="0" err="1"/>
              <a:t>mkfifo</a:t>
            </a:r>
            <a:r>
              <a:rPr lang="en-US" dirty="0"/>
              <a:t>()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  <a:hlinkClick r:id="rId4"/>
              </a:rPr>
              <a:t>[1]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or </a:t>
            </a:r>
            <a:r>
              <a:rPr lang="en-US" dirty="0" err="1"/>
              <a:t>mknod</a:t>
            </a:r>
            <a:r>
              <a:rPr lang="en-US" dirty="0"/>
              <a:t>()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  <a:hlinkClick r:id="rId5"/>
              </a:rPr>
              <a:t>[2]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endParaRPr lang="en-US" altLang="en-US" dirty="0"/>
          </a:p>
          <a:p>
            <a:r>
              <a:rPr lang="en-US" altLang="en-US" dirty="0"/>
              <a:t>For example, one can create a pipe and set up </a:t>
            </a:r>
            <a:r>
              <a:rPr lang="en-US" altLang="en-US" dirty="0" err="1">
                <a:hlinkClick r:id="rId6" tooltip="Gzip"/>
              </a:rPr>
              <a:t>gzip</a:t>
            </a:r>
            <a:r>
              <a:rPr lang="en-US" altLang="en-US" dirty="0"/>
              <a:t> to compress things piped to it:</a:t>
            </a:r>
          </a:p>
          <a:p>
            <a:endParaRPr lang="en-US" altLang="en-US" b="1" dirty="0"/>
          </a:p>
          <a:p>
            <a:r>
              <a:rPr lang="en-US" altLang="en-US" b="1" dirty="0" err="1"/>
              <a:t>mkfifo</a:t>
            </a:r>
            <a:r>
              <a:rPr lang="en-US" altLang="en-US" dirty="0"/>
              <a:t> </a:t>
            </a:r>
            <a:r>
              <a:rPr lang="en-US" altLang="en-US" dirty="0" err="1"/>
              <a:t>my_pipe</a:t>
            </a:r>
            <a:r>
              <a:rPr lang="en-US" altLang="en-US" dirty="0"/>
              <a:t> </a:t>
            </a:r>
          </a:p>
          <a:p>
            <a:r>
              <a:rPr lang="en-US" altLang="en-US" b="1" dirty="0" err="1"/>
              <a:t>gzip</a:t>
            </a:r>
            <a:r>
              <a:rPr lang="en-US" altLang="en-US" dirty="0"/>
              <a:t> -9 -c </a:t>
            </a:r>
            <a:r>
              <a:rPr lang="en-US" altLang="en-US" b="1" dirty="0"/>
              <a:t>&lt;</a:t>
            </a:r>
            <a:r>
              <a:rPr lang="en-US" altLang="en-US" dirty="0"/>
              <a:t> </a:t>
            </a:r>
            <a:r>
              <a:rPr lang="en-US" altLang="en-US" dirty="0" err="1"/>
              <a:t>my_pipe</a:t>
            </a:r>
            <a:r>
              <a:rPr lang="en-US" altLang="en-US" dirty="0"/>
              <a:t> </a:t>
            </a:r>
            <a:r>
              <a:rPr lang="en-US" altLang="en-US" b="1" dirty="0"/>
              <a:t>&gt;</a:t>
            </a:r>
            <a:r>
              <a:rPr lang="en-US" altLang="en-US" dirty="0"/>
              <a:t> out.gz </a:t>
            </a:r>
            <a:r>
              <a:rPr lang="en-US" altLang="en-US" b="1" dirty="0"/>
              <a:t>&amp;</a:t>
            </a:r>
            <a:r>
              <a:rPr lang="en-US" altLang="en-US" dirty="0"/>
              <a:t> </a:t>
            </a:r>
          </a:p>
          <a:p>
            <a:endParaRPr lang="en-US" altLang="en-US" dirty="0"/>
          </a:p>
          <a:p>
            <a:r>
              <a:rPr lang="en-US" altLang="en-US" dirty="0"/>
              <a:t>In a separate process shell, independently, one could send the data to be compressed:</a:t>
            </a:r>
          </a:p>
          <a:p>
            <a:endParaRPr lang="en-US" altLang="en-US" dirty="0"/>
          </a:p>
          <a:p>
            <a:r>
              <a:rPr lang="en-US" altLang="en-US" dirty="0"/>
              <a:t>cat file &gt; </a:t>
            </a:r>
            <a:r>
              <a:rPr lang="en-US" altLang="en-US" dirty="0" err="1"/>
              <a:t>my_pipe</a:t>
            </a:r>
            <a:r>
              <a:rPr lang="en-US" altLang="en-US" dirty="0"/>
              <a:t> </a:t>
            </a:r>
          </a:p>
          <a:p>
            <a:endParaRPr lang="en-US" altLang="en-US" dirty="0"/>
          </a:p>
          <a:p>
            <a:r>
              <a:rPr lang="en-US" altLang="en-US" dirty="0"/>
              <a:t>The named pipe can be deleted just like any file:</a:t>
            </a:r>
          </a:p>
          <a:p>
            <a:endParaRPr lang="en-US" altLang="en-US" dirty="0"/>
          </a:p>
          <a:p>
            <a:r>
              <a:rPr lang="en-US" altLang="en-US" dirty="0" err="1"/>
              <a:t>rm</a:t>
            </a:r>
            <a:r>
              <a:rPr lang="en-US" altLang="en-US" dirty="0"/>
              <a:t> </a:t>
            </a:r>
            <a:r>
              <a:rPr lang="en-US" altLang="en-US" dirty="0" err="1"/>
              <a:t>my_pipe</a:t>
            </a:r>
            <a:endParaRPr lang="en-US" altLang="en-US" dirty="0"/>
          </a:p>
          <a:p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90723DE-F3C1-40F4-A400-02254F3B1C38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061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Sockets are typically used in server/client communication: server creates socket and binds it to a</a:t>
            </a:r>
          </a:p>
          <a:p>
            <a:r>
              <a:rPr lang="en-US" altLang="en-US" dirty="0"/>
              <a:t>communication port and waits for connection request from a client (passive role - waits for client</a:t>
            </a:r>
          </a:p>
          <a:p>
            <a:r>
              <a:rPr lang="en-US" altLang="en-US" dirty="0"/>
              <a:t>to initiate the connection). Client also creates a socket of the same type, then requests a connection</a:t>
            </a:r>
          </a:p>
          <a:p>
            <a:r>
              <a:rPr lang="en-US" altLang="en-US" dirty="0"/>
              <a:t>to the known port on the known machine (active role - client initiates the connection). Once</a:t>
            </a:r>
          </a:p>
          <a:p>
            <a:r>
              <a:rPr lang="en-US" altLang="en-US" dirty="0"/>
              <a:t>the server accepts the client's connection request, it will create another socket and bind it to another</a:t>
            </a:r>
          </a:p>
          <a:p>
            <a:r>
              <a:rPr lang="en-US" altLang="en-US" dirty="0"/>
              <a:t>port, which will be used for further communication with the client. Once this is done, data</a:t>
            </a:r>
          </a:p>
          <a:p>
            <a:r>
              <a:rPr lang="en-US" altLang="en-US" dirty="0"/>
              <a:t>can flow between the client's socket and the server's second socket. The server's first socket remains</a:t>
            </a:r>
          </a:p>
          <a:p>
            <a:r>
              <a:rPr lang="en-US" altLang="en-US" dirty="0"/>
              <a:t>open, waiting requests from new clients. Waiting for new requests and communicating with</a:t>
            </a:r>
          </a:p>
          <a:p>
            <a:r>
              <a:rPr lang="en-US" altLang="en-US" dirty="0"/>
              <a:t>clients with established connection is normally done through different threads (see diagram on the</a:t>
            </a:r>
          </a:p>
          <a:p>
            <a:r>
              <a:rPr lang="en-US" altLang="en-US" dirty="0"/>
              <a:t>page 9-19).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903FD01-D226-4819-9B84-037972ED0C5C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949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www.corba.org</a:t>
            </a:r>
          </a:p>
          <a:p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01F3BB6-E28D-44FD-A2CC-3AFDD1D3DD2D}" type="slidenum">
              <a:rPr lang="en-US" altLang="en-US" sz="1200" b="0">
                <a:latin typeface="Times New Roman" panose="02020603050405020304" pitchFamily="18" charset="0"/>
              </a:rPr>
              <a:pPr/>
              <a:t>20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20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7" y="0"/>
            <a:ext cx="11778343" cy="350996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7" y="3602038"/>
            <a:ext cx="1129937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7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30542" y="365125"/>
            <a:ext cx="13716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365125"/>
            <a:ext cx="9786257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456247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589463"/>
            <a:ext cx="1124494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3515"/>
            <a:ext cx="5562600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03515"/>
            <a:ext cx="5606143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743200" cy="365125"/>
          </a:xfrm>
        </p:spPr>
        <p:txBody>
          <a:bodyPr/>
          <a:lstStyle/>
          <a:p>
            <a:fld id="{DE28A5CF-960C-43F4-A9FF-1F4744ECDD93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5142" y="6356349"/>
            <a:ext cx="2743200" cy="365125"/>
          </a:xfrm>
        </p:spPr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"/>
            <a:ext cx="11734801" cy="9143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55403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828799"/>
            <a:ext cx="5540377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14400"/>
            <a:ext cx="55299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28799"/>
            <a:ext cx="5529942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1055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613" y="1"/>
            <a:ext cx="6547529" cy="5861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5914"/>
            <a:ext cx="4314826" cy="48130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98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48943" y="1"/>
            <a:ext cx="6553199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87425"/>
            <a:ext cx="4314826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045029"/>
            <a:ext cx="11244943" cy="5131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  <a:r>
              <a:rPr lang="ko-KR" altLang="en-US" dirty="0"/>
              <a:t>글자체 테스트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A5CF-960C-43F4-A9FF-1F4744ECDD93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8942" y="63611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457200" cy="903515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r>
              <a:rPr lang="ko-KR" altLang="en-US" dirty="0"/>
              <a:t>클릭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monMonsori Black" panose="02000A03000000000000" pitchFamily="2" charset="-127"/>
          <a:ea typeface="TmonMonsori Black" panose="02000A03000000000000" pitchFamily="2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en.wikipedia.org/wiki/Gzip" TargetMode="Externa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"/>
            <a:ext cx="11734800" cy="2133600"/>
          </a:xfrm>
        </p:spPr>
        <p:txBody>
          <a:bodyPr>
            <a:normAutofit/>
          </a:bodyPr>
          <a:lstStyle/>
          <a:p>
            <a:r>
              <a:rPr lang="en-US" altLang="en-US" sz="4400" dirty="0"/>
              <a:t> </a:t>
            </a:r>
            <a:r>
              <a:rPr lang="en-US" altLang="en-US" sz="4400" dirty="0">
                <a:solidFill>
                  <a:schemeClr val="accent4"/>
                </a:solidFill>
              </a:rPr>
              <a:t>Lecture 7 </a:t>
            </a:r>
            <a:br>
              <a:rPr lang="en-US" altLang="en-US" sz="4400" dirty="0"/>
            </a:br>
            <a:br>
              <a:rPr lang="en-US" altLang="en-US" sz="4400" dirty="0"/>
            </a:br>
            <a:r>
              <a:rPr lang="en-US" altLang="ko-KR" sz="4400" dirty="0" err="1"/>
              <a:t>Interprocess</a:t>
            </a:r>
            <a:r>
              <a:rPr lang="en-US" altLang="ko-KR" sz="4400" dirty="0"/>
              <a:t> Communication (IPC)</a:t>
            </a:r>
            <a:endParaRPr lang="en-US" altLang="en-US" sz="4400" dirty="0"/>
          </a:p>
        </p:txBody>
      </p:sp>
      <p:pic>
        <p:nvPicPr>
          <p:cNvPr id="3" name="!!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219" y="2133601"/>
            <a:ext cx="13022434" cy="482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1930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Messages (3)</a:t>
            </a:r>
          </a:p>
        </p:txBody>
      </p:sp>
      <p:sp>
        <p:nvSpPr>
          <p:cNvPr id="21507" name="Content Placeholder 5"/>
          <p:cNvSpPr>
            <a:spLocks noGrp="1"/>
          </p:cNvSpPr>
          <p:nvPr>
            <p:ph idx="1"/>
          </p:nvPr>
        </p:nvSpPr>
        <p:spPr>
          <a:xfrm>
            <a:off x="869244" y="1524000"/>
            <a:ext cx="9341556" cy="4876800"/>
          </a:xfrm>
        </p:spPr>
        <p:txBody>
          <a:bodyPr/>
          <a:lstStyle/>
          <a:p>
            <a:r>
              <a:rPr lang="en-US" altLang="en-US" dirty="0"/>
              <a:t>Two Types of Messages</a:t>
            </a:r>
          </a:p>
          <a:p>
            <a:pPr lvl="1"/>
            <a:r>
              <a:rPr lang="en-US" altLang="en-US" dirty="0"/>
              <a:t>Transient Messages</a:t>
            </a:r>
          </a:p>
          <a:p>
            <a:pPr lvl="2"/>
            <a:r>
              <a:rPr lang="en-US" altLang="en-US" dirty="0"/>
              <a:t>A message is lost unless the receiver is active at the time of the message delivery and retrieves it during the life of the application</a:t>
            </a:r>
          </a:p>
          <a:p>
            <a:pPr lvl="1"/>
            <a:r>
              <a:rPr lang="en-US" altLang="en-US" dirty="0"/>
              <a:t>Persistent Messages</a:t>
            </a:r>
          </a:p>
          <a:p>
            <a:pPr lvl="2"/>
            <a:r>
              <a:rPr lang="en-US" altLang="en-US" dirty="0"/>
              <a:t>Messages are not lost, but saved in a buffer at the time of message delivery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0159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Messages (4)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162756" y="1524000"/>
            <a:ext cx="9048044" cy="4876800"/>
          </a:xfrm>
        </p:spPr>
        <p:txBody>
          <a:bodyPr/>
          <a:lstStyle/>
          <a:p>
            <a:r>
              <a:rPr lang="en-US" altLang="en-US" dirty="0"/>
              <a:t>Stream</a:t>
            </a:r>
          </a:p>
          <a:p>
            <a:pPr lvl="1"/>
            <a:r>
              <a:rPr lang="en-US" altLang="en-US" dirty="0"/>
              <a:t>Sequence of data items.</a:t>
            </a:r>
          </a:p>
          <a:p>
            <a:pPr lvl="1"/>
            <a:r>
              <a:rPr lang="en-US" altLang="en-US" dirty="0"/>
              <a:t>Communication using streams </a:t>
            </a:r>
            <a:r>
              <a:rPr lang="en-US" altLang="en-US" b="1" i="1" dirty="0"/>
              <a:t>requires a connection establishment</a:t>
            </a:r>
            <a:r>
              <a:rPr lang="en-US" altLang="en-US" i="1" dirty="0"/>
              <a:t> </a:t>
            </a:r>
            <a:r>
              <a:rPr lang="en-US" altLang="en-US" dirty="0"/>
              <a:t>between a sender of a receiver</a:t>
            </a:r>
          </a:p>
        </p:txBody>
      </p:sp>
    </p:spTree>
    <p:extLst>
      <p:ext uri="{BB962C8B-B14F-4D97-AF65-F5344CB8AC3E}">
        <p14:creationId xmlns:p14="http://schemas.microsoft.com/office/powerpoint/2010/main" val="187297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Pipes (1)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91822" y="1524000"/>
            <a:ext cx="10464800" cy="4876800"/>
          </a:xfrm>
        </p:spPr>
        <p:txBody>
          <a:bodyPr/>
          <a:lstStyle/>
          <a:p>
            <a:r>
              <a:rPr lang="en-US" altLang="en-US" dirty="0"/>
              <a:t>Pipes are implemented in file system.</a:t>
            </a:r>
          </a:p>
          <a:p>
            <a:pPr lvl="1"/>
            <a:r>
              <a:rPr lang="en-US" altLang="en-US" dirty="0"/>
              <a:t>Pipes are basically files with only two file offsets: one for reading, another for writing.</a:t>
            </a:r>
          </a:p>
          <a:p>
            <a:pPr lvl="1"/>
            <a:r>
              <a:rPr lang="en-US" altLang="en-US" dirty="0"/>
              <a:t>Writing to a pipe and reading from a pipe is strictly in FIFO manner.</a:t>
            </a: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3508376"/>
            <a:ext cx="513715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6934201" y="65659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3561388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Pipes (2): Two Types of Pipes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18115" y="1072988"/>
            <a:ext cx="4572000" cy="71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/>
              <a:t>Anonymous (Unnamed) Pipes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7161" y="1072988"/>
            <a:ext cx="4343400" cy="71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dirty="0"/>
              <a:t>Named Pipes</a:t>
            </a:r>
          </a:p>
        </p:txBody>
      </p:sp>
      <p:pic>
        <p:nvPicPr>
          <p:cNvPr id="2458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8115" y="2068350"/>
            <a:ext cx="4476750" cy="1954212"/>
          </a:xfrm>
          <a:noFill/>
        </p:spPr>
      </p:pic>
      <p:pic>
        <p:nvPicPr>
          <p:cNvPr id="24582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60961" y="1961988"/>
            <a:ext cx="4368800" cy="2136775"/>
          </a:xfrm>
          <a:noFill/>
        </p:spPr>
      </p:pic>
      <p:sp>
        <p:nvSpPr>
          <p:cNvPr id="24583" name="TextBox 8"/>
          <p:cNvSpPr txBox="1">
            <a:spLocks noChangeArrowheads="1"/>
          </p:cNvSpPr>
          <p:nvPr/>
        </p:nvSpPr>
        <p:spPr bwMode="auto">
          <a:xfrm>
            <a:off x="918115" y="4174962"/>
            <a:ext cx="415448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Unidirectional </a:t>
            </a:r>
          </a:p>
          <a:p>
            <a:pPr algn="ctr" eaLnBrk="1" hangingPunct="1">
              <a:buClrTx/>
              <a:buSzTx/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To communicate two related processes in both directions, two anonymous pipes must be created.</a:t>
            </a:r>
          </a:p>
        </p:txBody>
      </p:sp>
      <p:sp>
        <p:nvSpPr>
          <p:cNvPr id="24584" name="TextBox 9"/>
          <p:cNvSpPr txBox="1">
            <a:spLocks noChangeArrowheads="1"/>
          </p:cNvSpPr>
          <p:nvPr/>
        </p:nvSpPr>
        <p:spPr bwMode="auto">
          <a:xfrm>
            <a:off x="6613361" y="4198775"/>
            <a:ext cx="4343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Full-duplex or half-duplex</a:t>
            </a:r>
          </a:p>
        </p:txBody>
      </p:sp>
      <p:sp>
        <p:nvSpPr>
          <p:cNvPr id="24585" name="TextBox 10"/>
          <p:cNvSpPr txBox="1">
            <a:spLocks noChangeArrowheads="1"/>
          </p:cNvSpPr>
          <p:nvPr/>
        </p:nvSpPr>
        <p:spPr bwMode="auto">
          <a:xfrm>
            <a:off x="7299162" y="4479762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  <p:sp>
        <p:nvSpPr>
          <p:cNvPr id="24586" name="TextBox 9"/>
          <p:cNvSpPr txBox="1">
            <a:spLocks noChangeArrowheads="1"/>
          </p:cNvSpPr>
          <p:nvPr/>
        </p:nvSpPr>
        <p:spPr bwMode="auto">
          <a:xfrm>
            <a:off x="7451562" y="4784563"/>
            <a:ext cx="301076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example, one can create a pipe and 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set up </a:t>
            </a: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  <a:hlinkClick r:id="rId5" tooltip="Gzip"/>
              </a:rPr>
              <a:t>gzip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 to compress things piped to it:</a:t>
            </a:r>
          </a:p>
          <a:p>
            <a:pPr eaLnBrk="1" hangingPunct="1">
              <a:buClrTx/>
              <a:buSzTx/>
              <a:buFontTx/>
              <a:buNone/>
            </a:pP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mkfifo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gzip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-9 -c &lt; </a:t>
            </a: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&gt; out.gz &amp; </a:t>
            </a:r>
          </a:p>
          <a:p>
            <a:pPr eaLnBrk="1" hangingPunct="1">
              <a:buClrTx/>
              <a:buSz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cat file &gt; </a:t>
            </a: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ClrTx/>
              <a:buSzTx/>
              <a:buNone/>
            </a:pP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rm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1524001" y="105490"/>
            <a:ext cx="1199367" cy="24622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>
                <a:solidFill>
                  <a:srgbClr val="000000"/>
                </a:solidFill>
                <a:latin typeface="Arial Unicode MS" panose="020B0604020202020204" pitchFamily="34" charset="-128"/>
                <a:ea typeface="Courier New" panose="02070309020205020404" pitchFamily="49" charset="0"/>
              </a:rPr>
              <a:t>cat file &gt; my_pipe</a:t>
            </a:r>
            <a:r>
              <a:rPr lang="en-US" altLang="en-US" sz="600" b="1">
                <a:latin typeface="Tahoma" panose="020B0604030504040204" pitchFamily="34" charset="0"/>
              </a:rPr>
              <a:t> </a:t>
            </a:r>
            <a:endParaRPr lang="en-US" altLang="en-US" sz="24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391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1828800"/>
            <a:ext cx="4724400" cy="3665538"/>
          </a:xfr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Sockets (1)</a:t>
            </a:r>
          </a:p>
        </p:txBody>
      </p:sp>
      <p:sp>
        <p:nvSpPr>
          <p:cNvPr id="26628" name="Content Placeholder 5"/>
          <p:cNvSpPr>
            <a:spLocks noGrp="1"/>
          </p:cNvSpPr>
          <p:nvPr>
            <p:ph sz="half" idx="1"/>
          </p:nvPr>
        </p:nvSpPr>
        <p:spPr>
          <a:xfrm>
            <a:off x="589844" y="1456267"/>
            <a:ext cx="4953000" cy="4873625"/>
          </a:xfrm>
        </p:spPr>
        <p:txBody>
          <a:bodyPr/>
          <a:lstStyle/>
          <a:p>
            <a:r>
              <a:rPr lang="en-US" altLang="en-US" dirty="0"/>
              <a:t>Sockets are abstract endpoints of communication between a pair of processes.</a:t>
            </a:r>
          </a:p>
          <a:p>
            <a:pPr lvl="1"/>
            <a:r>
              <a:rPr lang="en-US" altLang="en-US" dirty="0"/>
              <a:t>originally used in BSD 4.2 (1983)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by now widely accepted in other operating systems.</a:t>
            </a:r>
          </a:p>
          <a:p>
            <a:pPr lvl="1"/>
            <a:r>
              <a:rPr lang="en-US" altLang="en-US" dirty="0"/>
              <a:t>typically used in server/client communication.</a:t>
            </a:r>
          </a:p>
        </p:txBody>
      </p:sp>
      <p:sp>
        <p:nvSpPr>
          <p:cNvPr id="26629" name="TextBox 8"/>
          <p:cNvSpPr txBox="1">
            <a:spLocks noChangeArrowheads="1"/>
          </p:cNvSpPr>
          <p:nvPr/>
        </p:nvSpPr>
        <p:spPr bwMode="auto">
          <a:xfrm>
            <a:off x="1230640" y="3757901"/>
            <a:ext cx="4070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1600" i="1" u="sng" dirty="0">
                <a:latin typeface="Tahoma" panose="020B0604030504040204" pitchFamily="34" charset="0"/>
              </a:rPr>
              <a:t>Note</a:t>
            </a:r>
            <a:r>
              <a:rPr lang="en-US" altLang="en-US" sz="1600" dirty="0">
                <a:latin typeface="Tahoma" panose="020B0604030504040204" pitchFamily="34" charset="0"/>
              </a:rPr>
              <a:t>: BSD (Berkeley Software Distribution)</a:t>
            </a:r>
          </a:p>
        </p:txBody>
      </p:sp>
      <p:sp>
        <p:nvSpPr>
          <p:cNvPr id="26630" name="TextBox 9"/>
          <p:cNvSpPr txBox="1">
            <a:spLocks noChangeArrowheads="1"/>
          </p:cNvSpPr>
          <p:nvPr/>
        </p:nvSpPr>
        <p:spPr bwMode="auto">
          <a:xfrm>
            <a:off x="6815138" y="5727700"/>
            <a:ext cx="3319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14166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Sockets (2)</a:t>
            </a:r>
          </a:p>
        </p:txBody>
      </p:sp>
      <p:pic>
        <p:nvPicPr>
          <p:cNvPr id="2765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1447800"/>
            <a:ext cx="6248400" cy="5099050"/>
          </a:xfrm>
          <a:noFill/>
        </p:spPr>
      </p:pic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6858001" y="65532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4014234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(1)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982133" y="1524000"/>
            <a:ext cx="9228667" cy="4876800"/>
          </a:xfrm>
        </p:spPr>
        <p:txBody>
          <a:bodyPr/>
          <a:lstStyle/>
          <a:p>
            <a:r>
              <a:rPr lang="en-US" altLang="en-US" dirty="0"/>
              <a:t>Remote Procedure Call (RPC)</a:t>
            </a:r>
          </a:p>
          <a:p>
            <a:pPr lvl="1"/>
            <a:r>
              <a:rPr lang="en-US" altLang="en-US" dirty="0"/>
              <a:t>A procedure call that helps a client communicate with a server running on a different machine that may belong to a different network and a different administrative domain</a:t>
            </a:r>
          </a:p>
          <a:p>
            <a:pPr lvl="1"/>
            <a:r>
              <a:rPr lang="en-US" altLang="en-US" dirty="0"/>
              <a:t>The task of packing the parameters of the call into a message is called </a:t>
            </a:r>
            <a:r>
              <a:rPr lang="en-US" altLang="en-US" b="1" i="1" u="sng" dirty="0"/>
              <a:t>parameter marshalling</a:t>
            </a:r>
            <a:r>
              <a:rPr lang="en-US" altLang="en-US" b="1" i="1" dirty="0"/>
              <a:t>.</a:t>
            </a:r>
          </a:p>
          <a:p>
            <a:r>
              <a:rPr lang="en-US" altLang="en-US" dirty="0"/>
              <a:t>Remote Method Invocation (RMI)</a:t>
            </a:r>
          </a:p>
          <a:p>
            <a:pPr lvl="1"/>
            <a:r>
              <a:rPr lang="en-US" altLang="en-US" u="sng" dirty="0"/>
              <a:t>A generalization of RPC </a:t>
            </a:r>
            <a:r>
              <a:rPr lang="en-US" altLang="en-US" dirty="0"/>
              <a:t>in an object-oriented environment.</a:t>
            </a:r>
          </a:p>
        </p:txBody>
      </p:sp>
    </p:spTree>
    <p:extLst>
      <p:ext uri="{BB962C8B-B14F-4D97-AF65-F5344CB8AC3E}">
        <p14:creationId xmlns:p14="http://schemas.microsoft.com/office/powerpoint/2010/main" val="3683460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(2)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35378" y="1524000"/>
            <a:ext cx="9375422" cy="4876800"/>
          </a:xfrm>
        </p:spPr>
        <p:txBody>
          <a:bodyPr/>
          <a:lstStyle/>
          <a:p>
            <a:r>
              <a:rPr lang="en-US" altLang="en-US" dirty="0"/>
              <a:t>Web Services</a:t>
            </a:r>
          </a:p>
          <a:p>
            <a:pPr lvl="1"/>
            <a:r>
              <a:rPr lang="en-US" altLang="en-US" dirty="0"/>
              <a:t>Most web services are based on XML that is widely used for </a:t>
            </a:r>
            <a:r>
              <a:rPr lang="en-US" altLang="en-US" u="sng" dirty="0"/>
              <a:t>cross-platform data communication</a:t>
            </a:r>
            <a:r>
              <a:rPr lang="en-US" altLang="en-US" dirty="0"/>
              <a:t> including:</a:t>
            </a:r>
          </a:p>
          <a:p>
            <a:pPr lvl="2"/>
            <a:r>
              <a:rPr lang="en-US" altLang="en-US" dirty="0"/>
              <a:t>Simple Object Access Protocol (SOAP)</a:t>
            </a:r>
          </a:p>
          <a:p>
            <a:pPr lvl="3"/>
            <a:r>
              <a:rPr lang="en-US" altLang="en-US" dirty="0"/>
              <a:t>SOAP allows a one-way message containing a structured data to be sent from one process to another using any transport protocol like TCP.</a:t>
            </a:r>
          </a:p>
          <a:p>
            <a:pPr lvl="2"/>
            <a:r>
              <a:rPr lang="en-US" altLang="en-US" dirty="0"/>
              <a:t>Web Service Description Language (WSDL)</a:t>
            </a:r>
          </a:p>
          <a:p>
            <a:pPr lvl="3"/>
            <a:r>
              <a:rPr lang="en-US" altLang="en-US" dirty="0"/>
              <a:t>It describes the public interface to the web service. </a:t>
            </a:r>
          </a:p>
          <a:p>
            <a:pPr lvl="3"/>
            <a:r>
              <a:rPr lang="en-US" altLang="en-US" dirty="0"/>
              <a:t>An XML-based service description that explains how a client should communicate using the web service</a:t>
            </a:r>
          </a:p>
          <a:p>
            <a:pPr lvl="2"/>
            <a:r>
              <a:rPr lang="en-US" altLang="en-US" dirty="0"/>
              <a:t>Universal Description Discovery, and Integration specification (UDDI)</a:t>
            </a:r>
          </a:p>
          <a:p>
            <a:pPr lvl="2"/>
            <a:r>
              <a:rPr lang="en-US" altLang="en-US" dirty="0"/>
              <a:t>Java Web Services</a:t>
            </a:r>
          </a:p>
          <a:p>
            <a:pPr lvl="3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4444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(3)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580444" y="1524000"/>
            <a:ext cx="8630356" cy="4876800"/>
          </a:xfrm>
        </p:spPr>
        <p:txBody>
          <a:bodyPr/>
          <a:lstStyle/>
          <a:p>
            <a:pPr lvl="2"/>
            <a:r>
              <a:rPr lang="en-US" altLang="en-US" dirty="0"/>
              <a:t>Web Service Description Language (WSDL)</a:t>
            </a:r>
          </a:p>
          <a:p>
            <a:pPr lvl="3"/>
            <a:r>
              <a:rPr lang="en-US" altLang="en-US" dirty="0"/>
              <a:t>It describes the public interface to the web service. </a:t>
            </a:r>
          </a:p>
          <a:p>
            <a:pPr lvl="3"/>
            <a:r>
              <a:rPr lang="en-US" altLang="en-US" dirty="0"/>
              <a:t>An XML-based service description that explains how a client should communicate using the web service</a:t>
            </a:r>
          </a:p>
          <a:p>
            <a:pPr lvl="2"/>
            <a:r>
              <a:rPr lang="en-US" altLang="en-US" dirty="0"/>
              <a:t>Universal Description Discovery, and Integration specification (UDDI)</a:t>
            </a:r>
          </a:p>
          <a:p>
            <a:pPr lvl="2"/>
            <a:r>
              <a:rPr lang="en-US" altLang="en-US" dirty="0"/>
              <a:t>Java Web Services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3089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(3)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722489" y="1524000"/>
            <a:ext cx="9488311" cy="4876800"/>
          </a:xfrm>
        </p:spPr>
        <p:txBody>
          <a:bodyPr/>
          <a:lstStyle/>
          <a:p>
            <a:r>
              <a:rPr lang="en-US" altLang="en-US" dirty="0"/>
              <a:t>Event Notification</a:t>
            </a:r>
          </a:p>
          <a:p>
            <a:pPr lvl="1"/>
            <a:r>
              <a:rPr lang="en-US" altLang="en-US" dirty="0"/>
              <a:t>Event notification systems help establish a form of asynchronous communication among distributed objects on heterogeneous platforms.</a:t>
            </a:r>
          </a:p>
          <a:p>
            <a:pPr lvl="1"/>
            <a:r>
              <a:rPr lang="en-US" altLang="en-US" b="1" dirty="0" err="1"/>
              <a:t>Jini</a:t>
            </a:r>
            <a:r>
              <a:rPr lang="en-US" altLang="en-US" b="1" dirty="0"/>
              <a:t>®, </a:t>
            </a:r>
            <a:r>
              <a:rPr lang="en-US" altLang="en-US" dirty="0"/>
              <a:t>also called </a:t>
            </a:r>
            <a:r>
              <a:rPr lang="en-US" altLang="en-US" b="1" dirty="0"/>
              <a:t>Apache River</a:t>
            </a:r>
            <a:r>
              <a:rPr lang="en-US" altLang="en-US" dirty="0"/>
              <a:t>, a product of Sun Microsystems, provides event notification service for Java-based platforms. It allows subscribers in one JVM to receive notification of events of interest from another JVM.</a:t>
            </a:r>
          </a:p>
        </p:txBody>
      </p:sp>
    </p:spTree>
    <p:extLst>
      <p:ext uri="{BB962C8B-B14F-4D97-AF65-F5344CB8AC3E}">
        <p14:creationId xmlns:p14="http://schemas.microsoft.com/office/powerpoint/2010/main" val="293106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 to IPC (1)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12799" y="1524001"/>
            <a:ext cx="10193867" cy="4625975"/>
          </a:xfrm>
        </p:spPr>
        <p:txBody>
          <a:bodyPr/>
          <a:lstStyle/>
          <a:p>
            <a:r>
              <a:rPr lang="en-US" altLang="en-US" dirty="0" err="1"/>
              <a:t>Interprocess</a:t>
            </a:r>
            <a:r>
              <a:rPr lang="en-US" altLang="en-US" dirty="0"/>
              <a:t> Communication (</a:t>
            </a:r>
            <a:r>
              <a:rPr lang="en-US" altLang="en-US" b="1" dirty="0">
                <a:solidFill>
                  <a:srgbClr val="0000FF"/>
                </a:solidFill>
              </a:rPr>
              <a:t>IPC</a:t>
            </a:r>
            <a:r>
              <a:rPr lang="en-US" altLang="en-US" dirty="0"/>
              <a:t>) is </a:t>
            </a:r>
            <a:r>
              <a:rPr lang="en-US" altLang="en-US" b="1" dirty="0">
                <a:solidFill>
                  <a:srgbClr val="0000FF"/>
                </a:solidFill>
              </a:rPr>
              <a:t>at the heart of distributed computing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Processes and Threads</a:t>
            </a:r>
          </a:p>
          <a:p>
            <a:pPr lvl="1"/>
            <a:r>
              <a:rPr lang="en-US" altLang="en-US" b="1" i="1" dirty="0"/>
              <a:t>Process</a:t>
            </a:r>
            <a:r>
              <a:rPr lang="en-US" altLang="en-US" dirty="0"/>
              <a:t> is the execution of a program</a:t>
            </a:r>
          </a:p>
          <a:p>
            <a:pPr lvl="1"/>
            <a:r>
              <a:rPr lang="en-US" altLang="en-US" b="1" i="1" dirty="0"/>
              <a:t>Threads</a:t>
            </a:r>
            <a:r>
              <a:rPr lang="en-US" altLang="en-US" dirty="0"/>
              <a:t> are lightweight processes </a:t>
            </a:r>
          </a:p>
          <a:p>
            <a:pPr lvl="2"/>
            <a:r>
              <a:rPr lang="en-US" altLang="en-US" dirty="0"/>
              <a:t>Like a process, each thread maintains a separate flow of control, but threads share a common address space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3399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(4)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46667" y="1524000"/>
            <a:ext cx="9516533" cy="4876800"/>
          </a:xfrm>
        </p:spPr>
        <p:txBody>
          <a:bodyPr/>
          <a:lstStyle/>
          <a:p>
            <a:r>
              <a:rPr lang="en-US" altLang="en-US" dirty="0"/>
              <a:t>Common Object Request Broker Architecture (CORBA)</a:t>
            </a:r>
          </a:p>
          <a:p>
            <a:pPr lvl="1"/>
            <a:r>
              <a:rPr lang="en-US" altLang="en-US" dirty="0"/>
              <a:t>The framework of a middleware that enables clients to transparently access remote objects across a distributed computing platform, </a:t>
            </a:r>
            <a:r>
              <a:rPr lang="en-US" altLang="en-US" u="sng" dirty="0"/>
              <a:t>regardless of the machines </a:t>
            </a:r>
            <a:r>
              <a:rPr lang="en-US" altLang="en-US" dirty="0"/>
              <a:t>on which they are running </a:t>
            </a:r>
            <a:r>
              <a:rPr lang="en-US" altLang="en-US" u="sng" dirty="0"/>
              <a:t>or the language </a:t>
            </a:r>
            <a:r>
              <a:rPr lang="en-US" altLang="en-US" dirty="0"/>
              <a:t>in which they are written.</a:t>
            </a:r>
          </a:p>
          <a:p>
            <a:pPr lvl="2"/>
            <a:r>
              <a:rPr lang="en-US" altLang="en-US" dirty="0"/>
              <a:t>Its specifications were drown by the </a:t>
            </a:r>
            <a:r>
              <a:rPr lang="en-US" altLang="en-US" b="1" dirty="0"/>
              <a:t>Object Management Group (OMG) </a:t>
            </a:r>
            <a:r>
              <a:rPr lang="en-US" altLang="en-US" dirty="0"/>
              <a:t>consisting of some 700 companies.</a:t>
            </a:r>
          </a:p>
          <a:p>
            <a:pPr lvl="2"/>
            <a:r>
              <a:rPr lang="en-US" altLang="en-US" dirty="0"/>
              <a:t>The core of CORBA is the </a:t>
            </a:r>
            <a:r>
              <a:rPr lang="en-US" altLang="en-US" b="1" dirty="0"/>
              <a:t>Object Request Broker (ORB)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0300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(5)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880533" y="1524000"/>
            <a:ext cx="9330267" cy="4876800"/>
          </a:xfrm>
        </p:spPr>
        <p:txBody>
          <a:bodyPr/>
          <a:lstStyle/>
          <a:p>
            <a:r>
              <a:rPr lang="en-US" altLang="en-US" dirty="0"/>
              <a:t>Mobile Agents</a:t>
            </a:r>
          </a:p>
          <a:p>
            <a:pPr lvl="1"/>
            <a:r>
              <a:rPr lang="en-US" altLang="en-US" dirty="0"/>
              <a:t>A piece of code that migrates from one machine to another.</a:t>
            </a:r>
          </a:p>
          <a:p>
            <a:pPr lvl="1"/>
            <a:r>
              <a:rPr lang="en-US" altLang="en-US" dirty="0"/>
              <a:t>The code, which is an executable program, is called a </a:t>
            </a:r>
            <a:r>
              <a:rPr lang="en-US" altLang="en-US" b="1" i="1" dirty="0"/>
              <a:t>script</a:t>
            </a:r>
          </a:p>
          <a:p>
            <a:pPr lvl="1"/>
            <a:r>
              <a:rPr lang="en-US" altLang="en-US" dirty="0"/>
              <a:t>Agents carry data values or procedure arguments or results across machines</a:t>
            </a:r>
          </a:p>
          <a:p>
            <a:pPr lvl="1"/>
            <a:r>
              <a:rPr lang="en-US" altLang="en-US" dirty="0"/>
              <a:t>The use of an interpretable language like</a:t>
            </a:r>
            <a:r>
              <a:rPr lang="en-US" altLang="en-US" b="1" dirty="0"/>
              <a:t> </a:t>
            </a:r>
            <a:r>
              <a:rPr lang="en-US" altLang="en-US" b="1" dirty="0" err="1"/>
              <a:t>Tcl</a:t>
            </a:r>
            <a:r>
              <a:rPr lang="en-US" altLang="en-US" b="1" dirty="0"/>
              <a:t> </a:t>
            </a:r>
            <a:r>
              <a:rPr lang="en-US" altLang="en-US" dirty="0"/>
              <a:t>makes it easy to support mobile agent based communication on heterogeneous platforms.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8942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(6)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711200" y="1524000"/>
            <a:ext cx="9499600" cy="4876800"/>
          </a:xfrm>
        </p:spPr>
        <p:txBody>
          <a:bodyPr/>
          <a:lstStyle/>
          <a:p>
            <a:r>
              <a:rPr lang="en-US" altLang="en-US" dirty="0"/>
              <a:t>Basic Group Communication Services</a:t>
            </a:r>
          </a:p>
          <a:p>
            <a:pPr lvl="1"/>
            <a:r>
              <a:rPr lang="en-US" altLang="en-US" dirty="0"/>
              <a:t>With the rapid growth of the World Wide Web and electronic commerce, </a:t>
            </a:r>
            <a:r>
              <a:rPr lang="en-US" altLang="en-US" u="sng" dirty="0"/>
              <a:t>group oriented activities </a:t>
            </a:r>
            <a:r>
              <a:rPr lang="en-US" altLang="en-US" dirty="0"/>
              <a:t>have substantially increased in recent years.</a:t>
            </a:r>
          </a:p>
          <a:p>
            <a:pPr lvl="1"/>
            <a:r>
              <a:rPr lang="en-US" altLang="en-US" dirty="0"/>
              <a:t>Multicasts are useful in the implementation of specific group service. </a:t>
            </a:r>
          </a:p>
        </p:txBody>
      </p:sp>
    </p:spTree>
    <p:extLst>
      <p:ext uri="{BB962C8B-B14F-4D97-AF65-F5344CB8AC3E}">
        <p14:creationId xmlns:p14="http://schemas.microsoft.com/office/powerpoint/2010/main" val="1324494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(6)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083733" y="1524000"/>
            <a:ext cx="9127067" cy="4876800"/>
          </a:xfrm>
        </p:spPr>
        <p:txBody>
          <a:bodyPr/>
          <a:lstStyle/>
          <a:p>
            <a:r>
              <a:rPr lang="en-US" altLang="en-US" dirty="0"/>
              <a:t>Basic Group Communication Services</a:t>
            </a:r>
          </a:p>
          <a:p>
            <a:pPr lvl="1"/>
            <a:r>
              <a:rPr lang="en-US" altLang="en-US" dirty="0"/>
              <a:t>With the rapid growth of the World Wide Web and electronic commerce, </a:t>
            </a:r>
            <a:r>
              <a:rPr lang="en-US" altLang="en-US" u="sng" dirty="0"/>
              <a:t>group oriented activities </a:t>
            </a:r>
            <a:r>
              <a:rPr lang="en-US" altLang="en-US" dirty="0"/>
              <a:t>have substantially increased in recent years.</a:t>
            </a:r>
          </a:p>
          <a:p>
            <a:pPr lvl="1"/>
            <a:r>
              <a:rPr lang="en-US" altLang="en-US" dirty="0"/>
              <a:t>Multicasts are useful in the implementation of specific group service. If interested, read Chapter 15.</a:t>
            </a:r>
          </a:p>
        </p:txBody>
      </p:sp>
    </p:spTree>
    <p:extLst>
      <p:ext uri="{BB962C8B-B14F-4D97-AF65-F5344CB8AC3E}">
        <p14:creationId xmlns:p14="http://schemas.microsoft.com/office/powerpoint/2010/main" val="269872755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 to IPC (2)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03111" y="1524000"/>
            <a:ext cx="9742311" cy="4876800"/>
          </a:xfrm>
        </p:spPr>
        <p:txBody>
          <a:bodyPr/>
          <a:lstStyle/>
          <a:p>
            <a:r>
              <a:rPr lang="en-US" altLang="en-US" b="1" dirty="0">
                <a:solidFill>
                  <a:srgbClr val="0000FF"/>
                </a:solidFill>
              </a:rPr>
              <a:t>Client-Server Model</a:t>
            </a:r>
          </a:p>
          <a:p>
            <a:pPr lvl="1"/>
            <a:r>
              <a:rPr lang="en-US" altLang="en-US" u="sng" dirty="0"/>
              <a:t>a widely accepted </a:t>
            </a:r>
            <a:r>
              <a:rPr lang="en-US" altLang="en-US" dirty="0"/>
              <a:t>model for designing distributed system</a:t>
            </a:r>
          </a:p>
          <a:p>
            <a:pPr lvl="1"/>
            <a:r>
              <a:rPr lang="en-US" altLang="en-US" dirty="0"/>
              <a:t>Example: a search engine like Google®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9200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 to IPC (3)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524000"/>
            <a:ext cx="5613400" cy="4624388"/>
          </a:xfrm>
        </p:spPr>
        <p:txBody>
          <a:bodyPr/>
          <a:lstStyle/>
          <a:p>
            <a:r>
              <a:rPr lang="en-US" altLang="en-US" dirty="0"/>
              <a:t>Middleware</a:t>
            </a:r>
          </a:p>
          <a:p>
            <a:pPr lvl="1"/>
            <a:r>
              <a:rPr lang="en-US" altLang="en-US" dirty="0"/>
              <a:t>Processes, processors, and objects may be scattered anywhere in a network. </a:t>
            </a:r>
          </a:p>
          <a:p>
            <a:pPr lvl="1"/>
            <a:r>
              <a:rPr lang="en-US" altLang="en-US" dirty="0"/>
              <a:t>From developing distributed applications, transparency is a desirable property. </a:t>
            </a:r>
          </a:p>
          <a:p>
            <a:pPr lvl="1"/>
            <a:r>
              <a:rPr lang="en-US" altLang="en-US" dirty="0"/>
              <a:t>The layer of software that makes it possible is called </a:t>
            </a:r>
            <a:r>
              <a:rPr lang="en-US" altLang="en-US" b="1" i="1" dirty="0"/>
              <a:t>middleware</a:t>
            </a:r>
            <a:r>
              <a:rPr lang="en-US" altLang="en-US" dirty="0"/>
              <a:t>.</a:t>
            </a:r>
          </a:p>
        </p:txBody>
      </p:sp>
      <p:grpSp>
        <p:nvGrpSpPr>
          <p:cNvPr id="13316" name="Group 20"/>
          <p:cNvGrpSpPr>
            <a:grpSpLocks/>
          </p:cNvGrpSpPr>
          <p:nvPr/>
        </p:nvGrpSpPr>
        <p:grpSpPr bwMode="auto">
          <a:xfrm>
            <a:off x="6553200" y="2514600"/>
            <a:ext cx="3810000" cy="2381260"/>
            <a:chOff x="1447800" y="4724400"/>
            <a:chExt cx="3810000" cy="2381320"/>
          </a:xfrm>
        </p:grpSpPr>
        <p:sp>
          <p:nvSpPr>
            <p:cNvPr id="5" name="Rectangle 4"/>
            <p:cNvSpPr/>
            <p:nvPr/>
          </p:nvSpPr>
          <p:spPr>
            <a:xfrm>
              <a:off x="1676400" y="4724400"/>
              <a:ext cx="3352800" cy="5334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Applications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682264" y="5299672"/>
              <a:ext cx="3352800" cy="5334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Middleware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676400" y="5867400"/>
              <a:ext cx="914400" cy="5334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OS of Machine 1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95600" y="5867400"/>
              <a:ext cx="914400" cy="533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OS of Machine 2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14800" y="5867400"/>
              <a:ext cx="914400" cy="5334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OS of Machine 3</a:t>
              </a:r>
            </a:p>
          </p:txBody>
        </p:sp>
        <p:grpSp>
          <p:nvGrpSpPr>
            <p:cNvPr id="13332" name="Group 18"/>
            <p:cNvGrpSpPr>
              <a:grpSpLocks/>
            </p:cNvGrpSpPr>
            <p:nvPr/>
          </p:nvGrpSpPr>
          <p:grpSpPr bwMode="auto">
            <a:xfrm>
              <a:off x="1447800" y="6400800"/>
              <a:ext cx="3810000" cy="457200"/>
              <a:chOff x="1447800" y="6400800"/>
              <a:chExt cx="3810000" cy="457200"/>
            </a:xfrm>
          </p:grpSpPr>
          <p:sp>
            <p:nvSpPr>
              <p:cNvPr id="15" name="Left-Right Arrow 14"/>
              <p:cNvSpPr/>
              <p:nvPr/>
            </p:nvSpPr>
            <p:spPr>
              <a:xfrm>
                <a:off x="1447800" y="6553200"/>
                <a:ext cx="3810000" cy="304800"/>
              </a:xfrm>
              <a:prstGeom prst="leftRightArrow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027256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276600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495800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3333" name="TextBox 19"/>
            <p:cNvSpPr txBox="1">
              <a:spLocks noChangeArrowheads="1"/>
            </p:cNvSpPr>
            <p:nvPr/>
          </p:nvSpPr>
          <p:spPr bwMode="auto">
            <a:xfrm>
              <a:off x="2747862" y="6705600"/>
              <a:ext cx="1128835" cy="400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"/>
                <a:defRPr sz="32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Char char=""/>
                <a:defRPr sz="28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66C7D"/>
                </a:buClr>
                <a:buFont typeface="Arial" panose="020B0604020202020204" pitchFamily="34" charset="0"/>
                <a:buChar char="▪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BB76D"/>
                </a:buClr>
                <a:buFont typeface="Arial" panose="020B0604020202020204" pitchFamily="34" charset="0"/>
                <a:buChar char="▪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eaLnBrk="1" hangingPunct="1">
                <a:buClrTx/>
                <a:buSzTx/>
                <a:buFontTx/>
                <a:buNone/>
              </a:pPr>
              <a:r>
                <a:rPr lang="en-US" altLang="en-US" sz="2000">
                  <a:latin typeface="Tahoma" panose="020B0604030504040204" pitchFamily="34" charset="0"/>
                </a:rPr>
                <a:t>Network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476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 to IPC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778" y="1343378"/>
            <a:ext cx="10182577" cy="4876800"/>
          </a:xfrm>
        </p:spPr>
        <p:txBody>
          <a:bodyPr/>
          <a:lstStyle/>
          <a:p>
            <a:pPr lvl="1"/>
            <a:r>
              <a:rPr lang="en-US" altLang="en-US" dirty="0"/>
              <a:t>Some important middleware services address the following issues:</a:t>
            </a:r>
          </a:p>
          <a:p>
            <a:pPr lvl="2"/>
            <a:r>
              <a:rPr lang="en-US" altLang="en-US" dirty="0"/>
              <a:t>How does a process </a:t>
            </a:r>
            <a:r>
              <a:rPr lang="en-US" altLang="en-US" dirty="0">
                <a:solidFill>
                  <a:srgbClr val="FF0000"/>
                </a:solidFill>
              </a:rPr>
              <a:t>locate</a:t>
            </a:r>
            <a:r>
              <a:rPr lang="en-US" altLang="en-US" dirty="0"/>
              <a:t> another named process or object anywhere on the Internet?</a:t>
            </a:r>
          </a:p>
          <a:p>
            <a:pPr lvl="2"/>
            <a:r>
              <a:rPr lang="en-US" altLang="en-US" dirty="0"/>
              <a:t>How does a process in the application layer </a:t>
            </a:r>
            <a:r>
              <a:rPr lang="en-US" altLang="en-US" dirty="0">
                <a:solidFill>
                  <a:srgbClr val="FF0000"/>
                </a:solidFill>
              </a:rPr>
              <a:t>communicate with </a:t>
            </a:r>
            <a:r>
              <a:rPr lang="en-US" altLang="en-US" dirty="0"/>
              <a:t>another process anywhere on the Internet?</a:t>
            </a:r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How to isolate </a:t>
            </a:r>
            <a:r>
              <a:rPr lang="en-US" altLang="en-US" dirty="0"/>
              <a:t>the application programs from </a:t>
            </a:r>
            <a:r>
              <a:rPr lang="en-US" altLang="en-US" dirty="0">
                <a:solidFill>
                  <a:srgbClr val="FF0000"/>
                </a:solidFill>
              </a:rPr>
              <a:t>differences</a:t>
            </a:r>
            <a:r>
              <a:rPr lang="en-US" altLang="en-US" dirty="0"/>
              <a:t> in programming languages and communication protocols?</a:t>
            </a:r>
          </a:p>
          <a:p>
            <a:pPr lvl="2"/>
            <a:r>
              <a:rPr lang="en-US" altLang="en-US" dirty="0"/>
              <a:t>How is the </a:t>
            </a:r>
            <a:r>
              <a:rPr lang="en-US" altLang="en-US" dirty="0">
                <a:solidFill>
                  <a:srgbClr val="FF0000"/>
                </a:solidFill>
              </a:rPr>
              <a:t>security</a:t>
            </a:r>
            <a:r>
              <a:rPr lang="en-US" altLang="en-US" dirty="0"/>
              <a:t> of the communication guaranteed </a:t>
            </a:r>
            <a:r>
              <a:rPr lang="en-US" altLang="en-US" dirty="0">
                <a:solidFill>
                  <a:srgbClr val="FF0000"/>
                </a:solidFill>
              </a:rPr>
              <a:t>without any knowledge </a:t>
            </a:r>
            <a:r>
              <a:rPr lang="en-US" altLang="en-US" dirty="0"/>
              <a:t>about the trustworthiness of the operating systems at the two endpoints?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263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Four General Approaches of IPC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117600" y="1524000"/>
            <a:ext cx="9093200" cy="4876800"/>
          </a:xfrm>
        </p:spPr>
        <p:txBody>
          <a:bodyPr/>
          <a:lstStyle/>
          <a:p>
            <a:r>
              <a:rPr lang="en-US" altLang="en-US" dirty="0"/>
              <a:t>Shared Memory</a:t>
            </a:r>
          </a:p>
          <a:p>
            <a:endParaRPr lang="en-US" altLang="en-US" dirty="0"/>
          </a:p>
          <a:p>
            <a:r>
              <a:rPr lang="en-US" altLang="en-US" dirty="0"/>
              <a:t>Messages</a:t>
            </a:r>
          </a:p>
          <a:p>
            <a:endParaRPr lang="en-US" altLang="en-US" dirty="0"/>
          </a:p>
          <a:p>
            <a:r>
              <a:rPr lang="en-US" altLang="en-US" dirty="0"/>
              <a:t>Pipes</a:t>
            </a:r>
          </a:p>
          <a:p>
            <a:endParaRPr lang="en-US" altLang="en-US" dirty="0"/>
          </a:p>
          <a:p>
            <a:r>
              <a:rPr lang="en-US" altLang="en-US" dirty="0"/>
              <a:t>Sockets</a:t>
            </a:r>
          </a:p>
        </p:txBody>
      </p:sp>
    </p:spTree>
    <p:extLst>
      <p:ext uri="{BB962C8B-B14F-4D97-AF65-F5344CB8AC3E}">
        <p14:creationId xmlns:p14="http://schemas.microsoft.com/office/powerpoint/2010/main" val="2220581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Shared Memory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82133" y="1447801"/>
            <a:ext cx="9228667" cy="4625975"/>
          </a:xfrm>
        </p:spPr>
        <p:txBody>
          <a:bodyPr/>
          <a:lstStyle/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</a:pPr>
            <a:r>
              <a:rPr lang="en-US" altLang="en-US" dirty="0"/>
              <a:t>Two or several processes can map a segment of their virtual space into an identical segment of physical memory. </a:t>
            </a:r>
          </a:p>
          <a:p>
            <a:pPr marL="703263" lvl="2" indent="-319088">
              <a:spcBef>
                <a:spcPct val="0"/>
              </a:spcBef>
              <a:buClr>
                <a:srgbClr val="3792AA"/>
              </a:buClr>
              <a:buSzPct val="80000"/>
              <a:buFont typeface="Wingdings 2" panose="05020102010507070707" pitchFamily="18" charset="2"/>
              <a:buChar char=""/>
            </a:pPr>
            <a:r>
              <a:rPr lang="en-US" altLang="en-US" dirty="0"/>
              <a:t>Shared memory is </a:t>
            </a:r>
            <a:r>
              <a:rPr lang="en-US" altLang="en-US" b="1" i="1" dirty="0"/>
              <a:t>the most efficient way</a:t>
            </a:r>
            <a:r>
              <a:rPr lang="en-US" altLang="en-US" b="1" dirty="0"/>
              <a:t> </a:t>
            </a:r>
            <a:r>
              <a:rPr lang="en-US" altLang="en-US" dirty="0"/>
              <a:t>of IPC</a:t>
            </a:r>
          </a:p>
          <a:p>
            <a:pPr marL="703263" lvl="2" indent="-319088">
              <a:spcBef>
                <a:spcPct val="0"/>
              </a:spcBef>
              <a:buClr>
                <a:srgbClr val="3792AA"/>
              </a:buClr>
              <a:buSzPct val="80000"/>
              <a:buFont typeface="Wingdings 2" panose="05020102010507070707" pitchFamily="18" charset="2"/>
              <a:buChar char=""/>
            </a:pPr>
            <a:r>
              <a:rPr lang="en-US" altLang="en-US" dirty="0"/>
              <a:t>But it may </a:t>
            </a:r>
            <a:r>
              <a:rPr lang="en-US" altLang="en-US" b="1" i="1" dirty="0"/>
              <a:t>require synchronization</a:t>
            </a:r>
          </a:p>
          <a:p>
            <a:endParaRPr lang="en-US" altLang="en-US" dirty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2" y="3059287"/>
            <a:ext cx="5562600" cy="262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5918203" y="5726287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366925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Messages (1)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half" idx="1"/>
          </p:nvPr>
        </p:nvSpPr>
        <p:spPr>
          <a:xfrm>
            <a:off x="603249" y="1320801"/>
            <a:ext cx="5774973" cy="4873625"/>
          </a:xfrm>
        </p:spPr>
        <p:txBody>
          <a:bodyPr/>
          <a:lstStyle/>
          <a:p>
            <a:r>
              <a:rPr lang="en-US" altLang="en-US" dirty="0"/>
              <a:t>Most distributed applications are implemented using message passing. </a:t>
            </a:r>
          </a:p>
          <a:p>
            <a:pPr lvl="1"/>
            <a:r>
              <a:rPr lang="en-US" altLang="en-US" dirty="0"/>
              <a:t>Messages are </a:t>
            </a:r>
            <a:r>
              <a:rPr lang="en-US" altLang="en-US" b="1" i="1" dirty="0"/>
              <a:t>less efficient</a:t>
            </a:r>
            <a:r>
              <a:rPr lang="en-US" altLang="en-US" b="1" dirty="0"/>
              <a:t> </a:t>
            </a:r>
            <a:r>
              <a:rPr lang="en-US" altLang="en-US" dirty="0"/>
              <a:t>than shared memory (</a:t>
            </a:r>
            <a:r>
              <a:rPr lang="en-US" altLang="en-US" b="1" i="1" dirty="0"/>
              <a:t>require buffering and synchronization</a:t>
            </a:r>
            <a:r>
              <a:rPr lang="en-US" altLang="en-US" dirty="0"/>
              <a:t>), but sometimes are more suitable due to the built-in synchronization</a:t>
            </a:r>
          </a:p>
          <a:p>
            <a:pPr lvl="1"/>
            <a:endParaRPr lang="en-US" altLang="en-US" dirty="0"/>
          </a:p>
        </p:txBody>
      </p:sp>
      <p:pic>
        <p:nvPicPr>
          <p:cNvPr id="19460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9551" y="1752600"/>
            <a:ext cx="3903663" cy="3505200"/>
          </a:xfrm>
          <a:noFill/>
        </p:spPr>
      </p:pic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6858001" y="51816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1650758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Messages (2)</a:t>
            </a:r>
          </a:p>
        </p:txBody>
      </p:sp>
      <p:sp>
        <p:nvSpPr>
          <p:cNvPr id="20483" name="Content Placeholder 5"/>
          <p:cNvSpPr>
            <a:spLocks noGrp="1"/>
          </p:cNvSpPr>
          <p:nvPr>
            <p:ph sz="half" idx="1"/>
          </p:nvPr>
        </p:nvSpPr>
        <p:spPr>
          <a:xfrm>
            <a:off x="533400" y="1581328"/>
            <a:ext cx="5099050" cy="4624387"/>
          </a:xfrm>
        </p:spPr>
        <p:txBody>
          <a:bodyPr/>
          <a:lstStyle/>
          <a:p>
            <a:pPr lvl="1"/>
            <a:r>
              <a:rPr lang="en-US" altLang="en-US" dirty="0"/>
              <a:t>The messaging layer is logically located just above the TCP/IP or the UDP/IP layer, but below the application layer.</a:t>
            </a:r>
          </a:p>
          <a:p>
            <a:pPr lvl="1"/>
            <a:r>
              <a:rPr lang="en-US" altLang="en-US" dirty="0"/>
              <a:t>The implementation of sockets at the TCP or the UDP layer helps processes address one another using specific socket addresses.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51" y="1752600"/>
            <a:ext cx="3903663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Box 8"/>
          <p:cNvSpPr txBox="1">
            <a:spLocks noChangeArrowheads="1"/>
          </p:cNvSpPr>
          <p:nvPr/>
        </p:nvSpPr>
        <p:spPr bwMode="auto">
          <a:xfrm>
            <a:off x="6858001" y="51816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3835108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DAF0407A351428470F65AE867762C" ma:contentTypeVersion="12" ma:contentTypeDescription="Create a new document." ma:contentTypeScope="" ma:versionID="80febc8361a2e585090ee63dd74406f1">
  <xsd:schema xmlns:xsd="http://www.w3.org/2001/XMLSchema" xmlns:xs="http://www.w3.org/2001/XMLSchema" xmlns:p="http://schemas.microsoft.com/office/2006/metadata/properties" xmlns:ns3="2eb25448-20fa-4ef5-83b3-759cb732aca2" xmlns:ns4="dffadf15-067a-4e50-a3a9-77b93cbce0b8" targetNamespace="http://schemas.microsoft.com/office/2006/metadata/properties" ma:root="true" ma:fieldsID="01e45a7556c565056c7c1438443a682c" ns3:_="" ns4:_="">
    <xsd:import namespace="2eb25448-20fa-4ef5-83b3-759cb732aca2"/>
    <xsd:import namespace="dffadf15-067a-4e50-a3a9-77b93cbce0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25448-20fa-4ef5-83b3-759cb732ac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adf15-067a-4e50-a3a9-77b93cbce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653040-6DA6-404A-878A-9655FCD19C7B}">
  <ds:schemaRefs>
    <ds:schemaRef ds:uri="dffadf15-067a-4e50-a3a9-77b93cbce0b8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2eb25448-20fa-4ef5-83b3-759cb732aca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9094F4F-E73E-4CA4-92DC-64BD692C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25448-20fa-4ef5-83b3-759cb732aca2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274252-8A71-45D8-96FC-3D59EC52B4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3207</TotalTime>
  <Words>1901</Words>
  <Application>Microsoft Office PowerPoint</Application>
  <PresentationFormat>Widescreen</PresentationFormat>
  <Paragraphs>187</Paragraphs>
  <Slides>23</Slides>
  <Notes>5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 Unicode MS</vt:lpstr>
      <vt:lpstr>NanumSquareRound ExtraBold</vt:lpstr>
      <vt:lpstr>TmonMonsori Black</vt:lpstr>
      <vt:lpstr>Arial</vt:lpstr>
      <vt:lpstr>Calibri</vt:lpstr>
      <vt:lpstr>Courier New</vt:lpstr>
      <vt:lpstr>Tahoma</vt:lpstr>
      <vt:lpstr>Times New Roman</vt:lpstr>
      <vt:lpstr>Wingdings 2</vt:lpstr>
      <vt:lpstr>Office Theme</vt:lpstr>
      <vt:lpstr> Lecture 7   Interprocess Communication (IPC)</vt:lpstr>
      <vt:lpstr>Introduction to IPC (1)</vt:lpstr>
      <vt:lpstr>Introduction to IPC (2)</vt:lpstr>
      <vt:lpstr>Introduction to IPC (3)</vt:lpstr>
      <vt:lpstr>Introduction to IPC (4)</vt:lpstr>
      <vt:lpstr>Four General Approaches of IPC</vt:lpstr>
      <vt:lpstr>Shared Memory</vt:lpstr>
      <vt:lpstr>Messages (1)</vt:lpstr>
      <vt:lpstr>Messages (2)</vt:lpstr>
      <vt:lpstr>Messages (3)</vt:lpstr>
      <vt:lpstr>Messages (4)</vt:lpstr>
      <vt:lpstr>Pipes (1)</vt:lpstr>
      <vt:lpstr>Pipes (2): Two Types of Pipes</vt:lpstr>
      <vt:lpstr>Sockets (1)</vt:lpstr>
      <vt:lpstr>Sockets (2)</vt:lpstr>
      <vt:lpstr>More IPCs (1)</vt:lpstr>
      <vt:lpstr>More IPCs (2)</vt:lpstr>
      <vt:lpstr>More IPCs (3)</vt:lpstr>
      <vt:lpstr>More IPCs (3)</vt:lpstr>
      <vt:lpstr>More IPCs (4)</vt:lpstr>
      <vt:lpstr>More IPCs (5)</vt:lpstr>
      <vt:lpstr>More IPCs (6)</vt:lpstr>
      <vt:lpstr>More IPCs (6)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76</cp:revision>
  <dcterms:created xsi:type="dcterms:W3CDTF">2020-07-03T17:09:21Z</dcterms:created>
  <dcterms:modified xsi:type="dcterms:W3CDTF">2021-10-20T16:57:23Z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0x010100F59DAF0407A351428470F65AE867762C</vt:lpwstr>
  </property>
</Properties>
</file>