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7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163" autoAdjust="0"/>
    <p:restoredTop sz="91018" autoAdjust="0"/>
  </p:normalViewPr>
  <p:slideViewPr>
    <p:cSldViewPr snapToGrid="0">
      <p:cViewPr varScale="1">
        <p:scale>
          <a:sx n="79" d="100"/>
          <a:sy n="79" d="100"/>
        </p:scale>
        <p:origin x="72" y="6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FAE9-3521-4B8D-B07C-2945F08C4A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C3725-5236-47E7-B1F1-E0541D68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ranch_and_bound" TargetMode="External"/><Relationship Id="rId13" Type="http://schemas.openxmlformats.org/officeDocument/2006/relationships/hyperlink" Target="http://en.wikipedia.org/wiki/Genetic_algorithms" TargetMode="External"/><Relationship Id="rId3" Type="http://schemas.openxmlformats.org/officeDocument/2006/relationships/hyperlink" Target="http://en.wikipedia.org/wiki/NP-Complete" TargetMode="External"/><Relationship Id="rId7" Type="http://schemas.openxmlformats.org/officeDocument/2006/relationships/hyperlink" Target="http://en.wikipedia.org/w/index.php?title=Graph_coloring&amp;action=edit&amp;section=5" TargetMode="External"/><Relationship Id="rId12" Type="http://schemas.openxmlformats.org/officeDocument/2006/relationships/hyperlink" Target="http://en.wikipedia.org/wiki/Tabu_search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Perfect_graph" TargetMode="External"/><Relationship Id="rId11" Type="http://schemas.openxmlformats.org/officeDocument/2006/relationships/hyperlink" Target="http://en.wikipedia.org/wiki/Simulated_annealing" TargetMode="External"/><Relationship Id="rId5" Type="http://schemas.openxmlformats.org/officeDocument/2006/relationships/hyperlink" Target="http://en.wikipedia.org/wiki/Gap_theorem" TargetMode="External"/><Relationship Id="rId10" Type="http://schemas.openxmlformats.org/officeDocument/2006/relationships/hyperlink" Target="http://en.wikipedia.org/wiki/Metaheuristic" TargetMode="External"/><Relationship Id="rId4" Type="http://schemas.openxmlformats.org/officeDocument/2006/relationships/hyperlink" Target="http://en.wikipedia.org/wiki/Bipartite_graph" TargetMode="External"/><Relationship Id="rId9" Type="http://schemas.openxmlformats.org/officeDocument/2006/relationships/hyperlink" Target="http://en.wikipedia.org/wiki/Randomized_algorithms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0B8C780-9D65-4391-978C-BD56FA182407}" type="slidenum">
              <a:rPr lang="en-US" altLang="en-US" sz="1200" b="0">
                <a:latin typeface="Times New Roman" panose="02020603050405020304" pitchFamily="18" charset="0"/>
              </a:rPr>
              <a:pPr/>
              <a:t>10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smtClean="0"/>
              <a:t>Optimal coloring</a:t>
            </a:r>
          </a:p>
          <a:p>
            <a:r>
              <a:rPr lang="en-US" altLang="en-US" smtClean="0"/>
              <a:t>Vertex coloring in the general case is an </a:t>
            </a:r>
            <a:r>
              <a:rPr lang="en-US" altLang="en-US" smtClean="0">
                <a:hlinkClick r:id="rId3" tooltip="NP-Complete"/>
              </a:rPr>
              <a:t>NP-Complete</a:t>
            </a:r>
            <a:r>
              <a:rPr lang="en-US" altLang="en-US" smtClean="0"/>
              <a:t> problem. Instead of asking for the smallest number of colors needed to color the graph, we can ask easier questions of the form "Can we color the graph with at most </a:t>
            </a:r>
            <a:r>
              <a:rPr lang="en-US" altLang="en-US" i="1" smtClean="0"/>
              <a:t>k</a:t>
            </a:r>
            <a:r>
              <a:rPr lang="en-US" altLang="en-US" smtClean="0"/>
              <a:t> colors?"</a:t>
            </a:r>
          </a:p>
          <a:p>
            <a:r>
              <a:rPr lang="en-US" altLang="en-US" smtClean="0"/>
              <a:t>The case </a:t>
            </a:r>
            <a:r>
              <a:rPr lang="en-US" altLang="en-US" i="1" smtClean="0"/>
              <a:t>k = 2</a:t>
            </a:r>
            <a:r>
              <a:rPr lang="en-US" altLang="en-US" smtClean="0"/>
              <a:t> is equivalent to determining whether or not the graph is </a:t>
            </a:r>
            <a:r>
              <a:rPr lang="en-US" altLang="en-US" smtClean="0">
                <a:hlinkClick r:id="rId4" tooltip="Bipartite graph"/>
              </a:rPr>
              <a:t>bipartite</a:t>
            </a:r>
            <a:r>
              <a:rPr lang="en-US" altLang="en-US" smtClean="0"/>
              <a:t>. This can be accomplished in polynomial time. For </a:t>
            </a:r>
            <a:r>
              <a:rPr lang="en-US" altLang="en-US" i="1" smtClean="0"/>
              <a:t>k &gt;= 3</a:t>
            </a:r>
            <a:r>
              <a:rPr lang="en-US" altLang="en-US" smtClean="0"/>
              <a:t> the problem is </a:t>
            </a:r>
            <a:r>
              <a:rPr lang="en-US" altLang="en-US" smtClean="0">
                <a:hlinkClick r:id="rId3" tooltip="NP-Complete"/>
              </a:rPr>
              <a:t>NP-Complete</a:t>
            </a:r>
            <a:r>
              <a:rPr lang="en-US" altLang="en-US" smtClean="0"/>
              <a:t>. By the </a:t>
            </a:r>
            <a:r>
              <a:rPr lang="en-US" altLang="en-US" smtClean="0">
                <a:hlinkClick r:id="rId5" tooltip="Gap theorem"/>
              </a:rPr>
              <a:t>gap theorem</a:t>
            </a:r>
            <a:r>
              <a:rPr lang="en-US" altLang="en-US" smtClean="0"/>
              <a:t>, this implies that the problem can not be approximated by a polynomial algorithm within a factor of 4/3 unless P=NP.</a:t>
            </a:r>
          </a:p>
          <a:p>
            <a:r>
              <a:rPr lang="en-US" altLang="en-US" smtClean="0"/>
              <a:t>One consequence of the Strong Perfect Graph Theorem of Chudnovsky, Robertson, Seymour, and Thomas is that it is possible to determine the chromatic number of a </a:t>
            </a:r>
            <a:r>
              <a:rPr lang="en-US" altLang="en-US" smtClean="0">
                <a:hlinkClick r:id="rId6" tooltip="Perfect graph"/>
              </a:rPr>
              <a:t>perfect graph</a:t>
            </a:r>
            <a:r>
              <a:rPr lang="en-US" altLang="en-US" smtClean="0"/>
              <a:t> in polynomial time.</a:t>
            </a:r>
            <a:endParaRPr lang="en-US" altLang="en-US" b="1" smtClean="0"/>
          </a:p>
          <a:p>
            <a:r>
              <a:rPr lang="en-US" altLang="en-US" b="1" smtClean="0"/>
              <a:t>[</a:t>
            </a:r>
            <a:r>
              <a:rPr lang="en-US" altLang="en-US" b="1" smtClean="0">
                <a:hlinkClick r:id="rId7" tooltip="Edit section: Existing algorithms"/>
              </a:rPr>
              <a:t>edit</a:t>
            </a:r>
            <a:r>
              <a:rPr lang="en-US" altLang="en-US" b="1" smtClean="0"/>
              <a:t>] Existing algorithms</a:t>
            </a:r>
          </a:p>
          <a:p>
            <a:r>
              <a:rPr lang="en-US" altLang="en-US" smtClean="0"/>
              <a:t>The coloring algorithms can be divided into two categories:</a:t>
            </a:r>
          </a:p>
          <a:p>
            <a:r>
              <a:rPr lang="en-US" altLang="en-US" smtClean="0"/>
              <a:t>- The optimal coloring algorithms (for example the algorithm of , the method of </a:t>
            </a:r>
            <a:r>
              <a:rPr lang="en-US" altLang="en-US" smtClean="0">
                <a:hlinkClick r:id="rId8" tooltip="Branch and bound"/>
              </a:rPr>
              <a:t>branch and bound</a:t>
            </a:r>
            <a:r>
              <a:rPr lang="en-US" altLang="en-US" smtClean="0"/>
              <a:t>, etc.).</a:t>
            </a:r>
          </a:p>
          <a:p>
            <a:r>
              <a:rPr lang="en-US" altLang="en-US" smtClean="0"/>
              <a:t>- The algorithms that do not ensure a result with the smallest possible number of colors. Here we can find the sequential algorithms (those that color one vertex at a time), , global </a:t>
            </a:r>
            <a:r>
              <a:rPr lang="en-US" altLang="en-US" smtClean="0">
                <a:hlinkClick r:id="rId9" tooltip="Randomized algorithms"/>
              </a:rPr>
              <a:t>randomized algorithms</a:t>
            </a:r>
            <a:r>
              <a:rPr lang="en-US" altLang="en-US" smtClean="0"/>
              <a:t>, </a:t>
            </a:r>
            <a:r>
              <a:rPr lang="en-US" altLang="en-US" smtClean="0">
                <a:hlinkClick r:id="rId10" tooltip="Metaheuristic"/>
              </a:rPr>
              <a:t>metaheuristic</a:t>
            </a:r>
            <a:r>
              <a:rPr lang="en-US" altLang="en-US" smtClean="0"/>
              <a:t> algorithms (using </a:t>
            </a:r>
            <a:r>
              <a:rPr lang="en-US" altLang="en-US" smtClean="0">
                <a:hlinkClick r:id="rId11" tooltip="Simulated annealing"/>
              </a:rPr>
              <a:t>simulated annealing</a:t>
            </a:r>
            <a:r>
              <a:rPr lang="en-US" altLang="en-US" smtClean="0"/>
              <a:t>, </a:t>
            </a:r>
            <a:r>
              <a:rPr lang="en-US" altLang="en-US" smtClean="0">
                <a:hlinkClick r:id="rId12" tooltip="Tabu search"/>
              </a:rPr>
              <a:t>tabu search</a:t>
            </a:r>
            <a:r>
              <a:rPr lang="en-US" altLang="en-US" smtClean="0"/>
              <a:t>, etc.), and </a:t>
            </a:r>
            <a:r>
              <a:rPr lang="en-US" altLang="en-US" smtClean="0">
                <a:hlinkClick r:id="rId13" tooltip="Genetic algorithms"/>
              </a:rPr>
              <a:t>genetic algorithms</a:t>
            </a:r>
            <a:r>
              <a:rPr lang="en-US" altLang="en-US" smtClean="0"/>
              <a:t>, to name several types.</a:t>
            </a:r>
          </a:p>
        </p:txBody>
      </p:sp>
    </p:spTree>
    <p:extLst>
      <p:ext uri="{BB962C8B-B14F-4D97-AF65-F5344CB8AC3E}">
        <p14:creationId xmlns:p14="http://schemas.microsoft.com/office/powerpoint/2010/main" val="3382607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A69F1A3-0C56-46B5-8646-C12F8035533D}" type="slidenum">
              <a:rPr lang="en-US" altLang="en-US" sz="1200" b="0">
                <a:latin typeface="Times New Roman" panose="02020603050405020304" pitchFamily="18" charset="0"/>
              </a:rPr>
              <a:pPr/>
              <a:t>11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r>
              <a:rPr lang="en-US" altLang="ko-KR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A Major issue in a distributed computation is </a:t>
            </a:r>
            <a:r>
              <a:rPr lang="en-US" altLang="ko-KR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global termination</a:t>
            </a:r>
            <a:endParaRPr lang="en-US" altLang="en-US" b="1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r>
              <a:rPr lang="en-US" altLang="ko-KR" smtClean="0">
                <a:ea typeface="굴림" panose="020B0600000101010101" pitchFamily="34" charset="-127"/>
              </a:rPr>
              <a:t>	(1) the execution of the program for each process has terminated, and</a:t>
            </a:r>
          </a:p>
          <a:p>
            <a:r>
              <a:rPr lang="en-US" altLang="ko-KR" smtClean="0">
                <a:ea typeface="굴림" panose="020B0600000101010101" pitchFamily="34" charset="-127"/>
              </a:rPr>
              <a:t>	(2) for message passing systems, there is no message in transit along any of the channels.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1259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A system that is proven correct with nondeterministic choice is guaranteed to behave correctly under a deterministic scheduler.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C5A4C4-1A16-45E7-8476-75C6547FE8A7}" type="slidenum">
              <a:rPr lang="en-US" altLang="en-US" sz="1200" b="0">
                <a:latin typeface="Times New Roman" panose="02020603050405020304" pitchFamily="18" charset="0"/>
              </a:rPr>
              <a:pPr/>
              <a:t>14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425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 smtClean="0">
                <a:solidFill>
                  <a:srgbClr val="C70F05"/>
                </a:solidFill>
              </a:rPr>
              <a:t>If A is not atomic and is interrupted before b:=true is executed, p repeat</a:t>
            </a:r>
            <a:r>
              <a:rPr lang="en-US" altLang="en-US" b="1" baseline="0" dirty="0" smtClean="0">
                <a:solidFill>
                  <a:srgbClr val="C70F05"/>
                </a:solidFill>
              </a:rPr>
              <a:t>edly executes the second statement and the first statement .</a:t>
            </a:r>
          </a:p>
          <a:p>
            <a:endParaRPr lang="en-US" altLang="en-US" b="1" dirty="0" smtClean="0">
              <a:solidFill>
                <a:srgbClr val="C70F05"/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12C878-431F-4B01-804C-F2E349C393B4}" type="slidenum">
              <a:rPr lang="en-US" altLang="en-US" sz="1200" b="0">
                <a:latin typeface="Times New Roman" panose="02020603050405020304" pitchFamily="18" charset="0"/>
              </a:rPr>
              <a:pPr/>
              <a:t>18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34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smtClean="0">
                <a:solidFill>
                  <a:srgbClr val="C70F05"/>
                </a:solidFill>
              </a:rPr>
              <a:t>NO, as long as the send operation is treated as an atomic operation. Yet, if P recognizes the arrival of the msg from R before the send operation is scheduled, it will execute the statement b:=false and the send operation will not be scheduled at all.</a:t>
            </a:r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DB82759-7B44-4979-854C-2387939AC32F}" type="slidenum">
              <a:rPr lang="en-US" altLang="en-US" sz="1200" b="0">
                <a:latin typeface="Times New Roman" panose="02020603050405020304" pitchFamily="18" charset="0"/>
              </a:rPr>
              <a:pPr/>
              <a:t>19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51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Can the other process B read the state of the process A while the process A is executing the if statement?</a:t>
            </a:r>
          </a:p>
          <a:p>
            <a:pPr eaLnBrk="1" hangingPunct="1">
              <a:lnSpc>
                <a:spcPct val="90000"/>
              </a:lnSpc>
            </a:pPr>
            <a:endParaRPr lang="en-US" altLang="ko-KR" sz="2000" dirty="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grain of atomicity.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u="sng" dirty="0" smtClean="0">
                <a:solidFill>
                  <a:srgbClr val="C00000"/>
                </a:solidFill>
                <a:ea typeface="굴림" panose="020B0600000101010101" pitchFamily="34" charset="-127"/>
              </a:rPr>
              <a:t>Read-write atomicity </a:t>
            </a:r>
            <a:r>
              <a:rPr lang="en-US" altLang="ko-KR" sz="1800" dirty="0" smtClean="0">
                <a:ea typeface="굴림" panose="020B0600000101010101" pitchFamily="34" charset="-127"/>
              </a:rPr>
              <a:t>in </a:t>
            </a:r>
            <a:r>
              <a:rPr lang="en-US" altLang="ko-KR" sz="1800" b="1" dirty="0" smtClean="0">
                <a:ea typeface="굴림" panose="020B0600000101010101" pitchFamily="34" charset="-127"/>
              </a:rPr>
              <a:t>a fine-grain atomicity</a:t>
            </a:r>
            <a:r>
              <a:rPr lang="en-US" altLang="ko-KR" sz="1800" dirty="0" smtClean="0">
                <a:ea typeface="굴림" panose="020B0600000101010101" pitchFamily="34" charset="-127"/>
              </a:rPr>
              <a:t>: only one read or write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b="1" dirty="0" smtClean="0">
                <a:ea typeface="굴림" panose="020B0600000101010101" pitchFamily="34" charset="-127"/>
              </a:rPr>
              <a:t>Coarse-grain atomicity </a:t>
            </a:r>
            <a:r>
              <a:rPr lang="en-US" altLang="ko-KR" sz="1800" dirty="0" smtClean="0">
                <a:ea typeface="굴림" panose="020B0600000101010101" pitchFamily="34" charset="-127"/>
              </a:rPr>
              <a:t>model: all the read can be done in a single step, but not write</a:t>
            </a:r>
            <a:endParaRPr lang="en-US" altLang="en-US" sz="18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In many shared-memory multiprocessors, special atomic instruction like </a:t>
            </a:r>
            <a:r>
              <a:rPr lang="en-US" altLang="en-US" i="1" dirty="0" smtClean="0"/>
              <a:t>test-and-set</a:t>
            </a:r>
            <a:r>
              <a:rPr lang="en-US" altLang="en-US" dirty="0" smtClean="0"/>
              <a:t> or </a:t>
            </a:r>
            <a:r>
              <a:rPr lang="en-US" altLang="en-US" i="1" dirty="0" smtClean="0"/>
              <a:t>compare-and-swap</a:t>
            </a:r>
            <a:r>
              <a:rPr lang="en-US" altLang="en-US" dirty="0" smtClean="0"/>
              <a:t> lock the memory bus (or switch) for two consecutive memory cycles, enabling the program to perform an indivisible read-modify-write operation.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If G</a:t>
            </a:r>
            <a:r>
              <a:rPr lang="en-US" altLang="en-US" dirty="0" smtClean="0">
                <a:sym typeface="Wingdings" panose="05000000000000000000" pitchFamily="2" charset="2"/>
              </a:rPr>
              <a:t> A is not an atomic operation: </a:t>
            </a:r>
            <a:r>
              <a:rPr lang="en-US" altLang="en-US" dirty="0" smtClean="0"/>
              <a:t>The example shows that, even if the two processes does not execute the statement </a:t>
            </a:r>
            <a:r>
              <a:rPr lang="en-US" altLang="en-US" dirty="0" err="1" smtClean="0"/>
              <a:t>parallelly</a:t>
            </a:r>
            <a:r>
              <a:rPr lang="en-US" altLang="en-US" dirty="0" smtClean="0"/>
              <a:t>, x ends up become not equal to y.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B1034BF-6884-4172-A3BC-7CE1D3B654A6}" type="slidenum">
              <a:rPr lang="en-US" altLang="en-US" sz="1200" b="0">
                <a:latin typeface="Times New Roman" panose="02020603050405020304" pitchFamily="18" charset="0"/>
              </a:rPr>
              <a:pPr/>
              <a:t>20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956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Can the other process B read the state of the process A while the process A is executing the if statement?</a:t>
            </a:r>
          </a:p>
          <a:p>
            <a:pPr eaLnBrk="1" hangingPunct="1">
              <a:lnSpc>
                <a:spcPct val="90000"/>
              </a:lnSpc>
            </a:pPr>
            <a:endParaRPr lang="en-US" altLang="ko-KR" sz="2000" dirty="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grain of atomicity.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u="sng" dirty="0" smtClean="0">
                <a:solidFill>
                  <a:srgbClr val="C00000"/>
                </a:solidFill>
                <a:ea typeface="굴림" panose="020B0600000101010101" pitchFamily="34" charset="-127"/>
              </a:rPr>
              <a:t>Read-write atomicity </a:t>
            </a:r>
            <a:r>
              <a:rPr lang="en-US" altLang="ko-KR" sz="1800" dirty="0" smtClean="0">
                <a:ea typeface="굴림" panose="020B0600000101010101" pitchFamily="34" charset="-127"/>
              </a:rPr>
              <a:t>in </a:t>
            </a:r>
            <a:r>
              <a:rPr lang="en-US" altLang="ko-KR" sz="1800" b="1" dirty="0" smtClean="0">
                <a:ea typeface="굴림" panose="020B0600000101010101" pitchFamily="34" charset="-127"/>
              </a:rPr>
              <a:t>a fine-grain atomicity</a:t>
            </a:r>
            <a:r>
              <a:rPr lang="en-US" altLang="ko-KR" sz="1800" dirty="0" smtClean="0">
                <a:ea typeface="굴림" panose="020B0600000101010101" pitchFamily="34" charset="-127"/>
              </a:rPr>
              <a:t>: only one read or write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1800" b="1" dirty="0" smtClean="0">
                <a:ea typeface="굴림" panose="020B0600000101010101" pitchFamily="34" charset="-127"/>
              </a:rPr>
              <a:t>Coarse-grain atomicity </a:t>
            </a:r>
            <a:r>
              <a:rPr lang="en-US" altLang="ko-KR" sz="1800" dirty="0" smtClean="0">
                <a:ea typeface="굴림" panose="020B0600000101010101" pitchFamily="34" charset="-127"/>
              </a:rPr>
              <a:t>model: all the read can be done in a single step, but not write</a:t>
            </a:r>
            <a:endParaRPr lang="en-US" altLang="en-US" sz="18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In many shared-memory multiprocessors, special atomic instruction like </a:t>
            </a:r>
            <a:r>
              <a:rPr lang="en-US" altLang="en-US" i="1" dirty="0" smtClean="0"/>
              <a:t>test-and-set</a:t>
            </a:r>
            <a:r>
              <a:rPr lang="en-US" altLang="en-US" dirty="0" smtClean="0"/>
              <a:t> or </a:t>
            </a:r>
            <a:r>
              <a:rPr lang="en-US" altLang="en-US" i="1" dirty="0" smtClean="0"/>
              <a:t>compare-and-swap</a:t>
            </a:r>
            <a:r>
              <a:rPr lang="en-US" altLang="en-US" dirty="0" smtClean="0"/>
              <a:t> lock the memory bus (or switch) for two consecutive memory cycles, enabling the program to perform an indivisible read-modify-write operation.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If G</a:t>
            </a:r>
            <a:r>
              <a:rPr lang="en-US" altLang="en-US" dirty="0" smtClean="0">
                <a:sym typeface="Wingdings" panose="05000000000000000000" pitchFamily="2" charset="2"/>
              </a:rPr>
              <a:t> A is not an atomic operation: </a:t>
            </a:r>
            <a:r>
              <a:rPr lang="en-US" altLang="en-US" dirty="0" smtClean="0"/>
              <a:t>The example shows that, even if the two processes does not execute the statement </a:t>
            </a:r>
            <a:r>
              <a:rPr lang="en-US" altLang="en-US" dirty="0" err="1" smtClean="0"/>
              <a:t>parallelly</a:t>
            </a:r>
            <a:r>
              <a:rPr lang="en-US" altLang="en-US" dirty="0" smtClean="0"/>
              <a:t>, x ends up become not equal to y.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B1034BF-6884-4172-A3BC-7CE1D3B654A6}" type="slidenum">
              <a:rPr lang="en-US" altLang="en-US" sz="1200" b="0">
                <a:latin typeface="Times New Roman" panose="02020603050405020304" pitchFamily="18" charset="0"/>
              </a:rPr>
              <a:pPr/>
              <a:t>21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796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Fairness is a property of a scheduler.</a:t>
            </a:r>
          </a:p>
          <a:p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3AFFA78-E9D7-437C-B238-A1ECA97A24BD}" type="slidenum">
              <a:rPr lang="en-US" altLang="en-US" sz="1200" b="0">
                <a:latin typeface="Times New Roman" panose="02020603050405020304" pitchFamily="18" charset="0"/>
              </a:rPr>
              <a:pPr/>
              <a:t>22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0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  <a:r>
              <a:rPr lang="ko-KR" altLang="en-US" dirty="0"/>
              <a:t>글자체 테스트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r>
              <a:rPr lang="ko-KR" altLang="en-US" dirty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"/>
            <a:ext cx="11734800" cy="2133600"/>
          </a:xfrm>
        </p:spPr>
        <p:txBody>
          <a:bodyPr>
            <a:normAutofit/>
          </a:bodyPr>
          <a:lstStyle/>
          <a:p>
            <a:r>
              <a:rPr lang="en-US" altLang="en-US" sz="4400" dirty="0"/>
              <a:t> </a:t>
            </a:r>
            <a:r>
              <a:rPr lang="en-US" altLang="en-US" sz="4400" dirty="0">
                <a:solidFill>
                  <a:schemeClr val="accent4"/>
                </a:solidFill>
              </a:rPr>
              <a:t>Lecture </a:t>
            </a:r>
            <a:r>
              <a:rPr lang="en-US" altLang="en-US" sz="4400" dirty="0" smtClean="0">
                <a:solidFill>
                  <a:schemeClr val="accent4"/>
                </a:solidFill>
              </a:rPr>
              <a:t>8 </a:t>
            </a:r>
            <a:r>
              <a:rPr lang="en-US" altLang="en-US" sz="4400" dirty="0"/>
              <a:t/>
            </a:r>
            <a:br>
              <a:rPr lang="en-US" altLang="en-US" sz="4400" dirty="0"/>
            </a:br>
            <a:r>
              <a:rPr lang="en-US" altLang="en-US" sz="4400" dirty="0" smtClean="0"/>
              <a:t/>
            </a:r>
            <a:br>
              <a:rPr lang="en-US" altLang="en-US" sz="4400" dirty="0" smtClean="0"/>
            </a:br>
            <a:r>
              <a:rPr lang="en-US" altLang="ko-KR" sz="4400" dirty="0" smtClean="0"/>
              <a:t>Representing Distributed Algorithms</a:t>
            </a:r>
            <a:endParaRPr lang="en-US" altLang="en-US" sz="4400" dirty="0"/>
          </a:p>
        </p:txBody>
      </p:sp>
      <p:pic>
        <p:nvPicPr>
          <p:cNvPr id="3" name="!!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219" y="2133601"/>
            <a:ext cx="13022434" cy="482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9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071688" y="22717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3171825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3171825" y="3048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41910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514600" y="2590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3581400" y="2514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3400425" y="3505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133601" y="227171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238626" y="213201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214688" y="304641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217863" y="425926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953000" y="3200400"/>
            <a:ext cx="483337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b="0">
                <a:latin typeface="Arial Narrow" panose="020B0606020202030204" pitchFamily="34" charset="0"/>
                <a:sym typeface="Symbol" panose="05050102010706020507" pitchFamily="18" charset="2"/>
              </a:rPr>
              <a:t>{program for process i}</a:t>
            </a:r>
          </a:p>
          <a:p>
            <a:pPr>
              <a:lnSpc>
                <a:spcPct val="150000"/>
              </a:lnSpc>
            </a:pPr>
            <a:r>
              <a:rPr lang="en-US" altLang="en-US">
                <a:latin typeface="Arial Narrow" panose="020B0606020202030204" pitchFamily="34" charset="0"/>
                <a:sym typeface="Symbol" panose="05050102010706020507" pitchFamily="18" charset="2"/>
              </a:rPr>
              <a:t>do</a:t>
            </a:r>
            <a:endParaRPr lang="en-US" altLang="en-US" b="0">
              <a:latin typeface="Arial Narrow" panose="020B0606020202030204" pitchFamily="34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altLang="en-US" b="0">
                <a:latin typeface="Arial Narrow" panose="020B0606020202030204" pitchFamily="34" charset="0"/>
                <a:sym typeface="Symbol" panose="05050102010706020507" pitchFamily="18" charset="2"/>
              </a:rPr>
              <a:t>j  neighbor(i): c(j) = c(i)  c(i) := 1-c(i)</a:t>
            </a:r>
          </a:p>
          <a:p>
            <a:pPr>
              <a:lnSpc>
                <a:spcPct val="150000"/>
              </a:lnSpc>
            </a:pPr>
            <a:r>
              <a:rPr lang="en-US" altLang="en-US">
                <a:latin typeface="Arial Narrow" panose="020B0606020202030204" pitchFamily="34" charset="0"/>
                <a:sym typeface="Symbol" panose="05050102010706020507" pitchFamily="18" charset="2"/>
              </a:rPr>
              <a:t>od</a:t>
            </a:r>
            <a:endParaRPr lang="en-US" altLang="en-US" b="0">
              <a:latin typeface="Arial Narrow" panose="020B0606020202030204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876800" y="3276600"/>
            <a:ext cx="48768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2514601" y="5791200"/>
            <a:ext cx="578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rgbClr val="C70F05"/>
                </a:solidFill>
                <a:latin typeface="Arial" panose="020B0604020202020204" pitchFamily="34" charset="0"/>
              </a:rPr>
              <a:t>Will the above computation terminate?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4800600" y="1692275"/>
            <a:ext cx="58332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200" b="0"/>
              <a:t>There are four processes. The system has to </a:t>
            </a:r>
          </a:p>
          <a:p>
            <a:r>
              <a:rPr lang="en-US" altLang="en-US" sz="2200" b="0"/>
              <a:t>reach a configuration in which no two </a:t>
            </a:r>
          </a:p>
          <a:p>
            <a:r>
              <a:rPr lang="en-US" altLang="en-US" sz="2200" b="0"/>
              <a:t>neighboring processes have the same color.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graph coloring</a:t>
            </a:r>
          </a:p>
        </p:txBody>
      </p:sp>
    </p:spTree>
    <p:extLst>
      <p:ext uri="{BB962C8B-B14F-4D97-AF65-F5344CB8AC3E}">
        <p14:creationId xmlns:p14="http://schemas.microsoft.com/office/powerpoint/2010/main" val="243018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76400"/>
            <a:ext cx="77724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		</a:t>
            </a:r>
            <a:r>
              <a:rPr lang="en-US" altLang="en-US" b="1">
                <a:latin typeface="Arial" panose="020B0604020202020204" pitchFamily="34" charset="0"/>
              </a:rPr>
              <a:t>program</a:t>
            </a:r>
            <a:r>
              <a:rPr lang="en-US" altLang="en-US">
                <a:latin typeface="Arial" panose="020B0604020202020204" pitchFamily="34" charset="0"/>
              </a:rPr>
              <a:t> 	uncertain;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	</a:t>
            </a:r>
            <a:r>
              <a:rPr lang="en-US" altLang="en-US" b="1">
                <a:latin typeface="Arial" panose="020B0604020202020204" pitchFamily="34" charset="0"/>
              </a:rPr>
              <a:t>define	</a:t>
            </a:r>
            <a:r>
              <a:rPr lang="en-US" altLang="en-US">
                <a:latin typeface="Arial" panose="020B0604020202020204" pitchFamily="34" charset="0"/>
              </a:rPr>
              <a:t>x  : 	integer;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	</a:t>
            </a:r>
            <a:r>
              <a:rPr lang="en-US" altLang="en-US" b="1">
                <a:latin typeface="Arial" panose="020B0604020202020204" pitchFamily="34" charset="0"/>
              </a:rPr>
              <a:t>initially</a:t>
            </a:r>
            <a:r>
              <a:rPr lang="en-US" altLang="en-US">
                <a:latin typeface="Arial" panose="020B0604020202020204" pitchFamily="34" charset="0"/>
              </a:rPr>
              <a:t> 	x = 0	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	</a:t>
            </a:r>
            <a:r>
              <a:rPr lang="en-US" altLang="en-US" b="1">
                <a:latin typeface="Arial" panose="020B0604020202020204" pitchFamily="34" charset="0"/>
              </a:rPr>
              <a:t>do</a:t>
            </a:r>
            <a:r>
              <a:rPr lang="en-US" altLang="en-US">
                <a:latin typeface="Arial" panose="020B0604020202020204" pitchFamily="34" charset="0"/>
              </a:rPr>
              <a:t>     x &lt; 4 </a:t>
            </a:r>
            <a:r>
              <a:rPr lang="en-US" altLang="en-US">
                <a:latin typeface="Arial" panose="020B0604020202020204" pitchFamily="34" charset="0"/>
                <a:sym typeface="Wingdings" panose="05000000000000000000" pitchFamily="2" charset="2"/>
              </a:rPr>
              <a:t> x := x + 1</a:t>
            </a:r>
            <a:endParaRPr lang="en-US" altLang="en-US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         </a:t>
            </a:r>
            <a:r>
              <a:rPr lang="en-US" altLang="en-US">
                <a:latin typeface="Arial" panose="020B0604020202020204" pitchFamily="34" charset="0"/>
              </a:rPr>
              <a:t>	x = 3    </a:t>
            </a:r>
            <a:r>
              <a:rPr lang="en-US" altLang="en-US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>
                <a:latin typeface="Arial" panose="020B0604020202020204" pitchFamily="34" charset="0"/>
              </a:rPr>
              <a:t>	x := 0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	</a:t>
            </a:r>
            <a:r>
              <a:rPr lang="en-US" altLang="en-US" b="1">
                <a:latin typeface="Arial" panose="020B0604020202020204" pitchFamily="34" charset="0"/>
              </a:rPr>
              <a:t>od</a:t>
            </a: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b="1">
                <a:solidFill>
                  <a:srgbClr val="C70F05"/>
                </a:solidFill>
                <a:latin typeface="Arial" panose="020B0604020202020204" pitchFamily="34" charset="0"/>
              </a:rPr>
              <a:t>Question.</a:t>
            </a:r>
            <a:r>
              <a:rPr lang="en-US" altLang="en-US">
                <a:solidFill>
                  <a:srgbClr val="C70F05"/>
                </a:solidFill>
                <a:latin typeface="Arial" panose="020B0604020202020204" pitchFamily="34" charset="0"/>
              </a:rPr>
              <a:t> Will the program terminate?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Our goal here is to understand </a:t>
            </a:r>
            <a:r>
              <a:rPr lang="en-US" altLang="en-US" b="1">
                <a:solidFill>
                  <a:schemeClr val="accent2"/>
                </a:solidFill>
                <a:latin typeface="Arial" panose="020B0604020202020204" pitchFamily="34" charset="0"/>
              </a:rPr>
              <a:t>fairness</a:t>
            </a:r>
            <a:endParaRPr lang="en-US" altLang="ko-KR">
              <a:solidFill>
                <a:schemeClr val="accent2"/>
              </a:solidFill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ko-KR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A Major issue in a distributed computation is </a:t>
            </a:r>
            <a:r>
              <a:rPr lang="en-US" altLang="ko-KR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global termination</a:t>
            </a:r>
            <a:endParaRPr lang="en-US" altLang="en-US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another example</a:t>
            </a:r>
          </a:p>
        </p:txBody>
      </p:sp>
    </p:spTree>
    <p:extLst>
      <p:ext uri="{BB962C8B-B14F-4D97-AF65-F5344CB8AC3E}">
        <p14:creationId xmlns:p14="http://schemas.microsoft.com/office/powerpoint/2010/main" val="11945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524000"/>
            <a:ext cx="57150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/>
              <a:t>	</a:t>
            </a:r>
            <a:r>
              <a:rPr lang="en-US" dirty="0"/>
              <a:t>A distributed computation can be viewed as a game between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 system </a:t>
            </a:r>
            <a:r>
              <a:rPr lang="en-US" dirty="0"/>
              <a:t>and an </a:t>
            </a:r>
            <a:r>
              <a:rPr lang="en-US" dirty="0">
                <a:solidFill>
                  <a:srgbClr val="C70F05"/>
                </a:solidFill>
              </a:rPr>
              <a:t>adversary</a:t>
            </a:r>
            <a:r>
              <a:rPr lang="en-US" dirty="0"/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	The adversary may come up with </a:t>
            </a:r>
            <a:r>
              <a:rPr lang="en-US" dirty="0">
                <a:solidFill>
                  <a:srgbClr val="C70F05"/>
                </a:solidFill>
              </a:rPr>
              <a:t>feasible</a:t>
            </a:r>
            <a:r>
              <a:rPr lang="en-US" dirty="0"/>
              <a:t> </a:t>
            </a:r>
            <a:r>
              <a:rPr lang="en-US" dirty="0">
                <a:solidFill>
                  <a:srgbClr val="C70F05"/>
                </a:solidFill>
              </a:rPr>
              <a:t>schedules</a:t>
            </a:r>
            <a:r>
              <a:rPr lang="en-US" dirty="0"/>
              <a:t> to challenge the system and cause “</a:t>
            </a:r>
            <a:r>
              <a:rPr lang="en-US" dirty="0">
                <a:solidFill>
                  <a:srgbClr val="C70F05"/>
                </a:solidFill>
              </a:rPr>
              <a:t>bad things</a:t>
            </a:r>
            <a:r>
              <a:rPr lang="en-US" dirty="0"/>
              <a:t>”.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	A correct algorithm must be able to prevent those bad things from happening. 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28800"/>
            <a:ext cx="2362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adversary</a:t>
            </a:r>
          </a:p>
        </p:txBody>
      </p:sp>
    </p:spTree>
    <p:extLst>
      <p:ext uri="{BB962C8B-B14F-4D97-AF65-F5344CB8AC3E}">
        <p14:creationId xmlns:p14="http://schemas.microsoft.com/office/powerpoint/2010/main" val="242333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altLang="ko-KR" sz="3200" dirty="0"/>
              <a:t>Deterministic Computation vs. Nondeterministic Comp.</a:t>
            </a:r>
            <a:endParaRPr lang="en-US" sz="32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ea typeface="굴림" panose="020B0600000101010101" pitchFamily="34" charset="-127"/>
              </a:rPr>
              <a:t>Deterministic Computation</a:t>
            </a:r>
          </a:p>
          <a:p>
            <a:pPr lvl="1" eaLnBrk="1" hangingPunct="1"/>
            <a:r>
              <a:rPr lang="en-US" altLang="ko-KR" dirty="0" smtClean="0">
                <a:ea typeface="굴림" panose="020B0600000101010101" pitchFamily="34" charset="-127"/>
              </a:rPr>
              <a:t>The behaviors remains the same during every run of the program</a:t>
            </a:r>
          </a:p>
          <a:p>
            <a:pPr eaLnBrk="1" hangingPunct="1"/>
            <a:r>
              <a:rPr lang="en-US" altLang="ko-KR" dirty="0" smtClean="0">
                <a:ea typeface="굴림" panose="020B0600000101010101" pitchFamily="34" charset="-127"/>
              </a:rPr>
              <a:t>Nondeterministic Computation</a:t>
            </a:r>
          </a:p>
          <a:p>
            <a:pPr lvl="1" eaLnBrk="1" hangingPunct="1"/>
            <a:r>
              <a:rPr lang="en-US" altLang="ko-KR" dirty="0" smtClean="0">
                <a:ea typeface="굴림" panose="020B0600000101010101" pitchFamily="34" charset="-127"/>
              </a:rPr>
              <a:t>The behaviors of a program may be different during different runs since the scheduler may choose other alternative actions.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477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8229600" cy="426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define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x: </a:t>
            </a: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array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[0..k-1] of </a:t>
            </a:r>
            <a:r>
              <a:rPr lang="en-US" altLang="ko-KR" sz="2400" b="1" dirty="0" err="1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boolean</a:t>
            </a:r>
            <a:endParaRPr lang="en-US" altLang="ko-KR" sz="2400" b="1" dirty="0">
              <a:latin typeface="Arial" panose="020B060402020202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initially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all channels are empty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do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¬ empty (c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0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) 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 send ACK along 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0</a:t>
            </a:r>
            <a:endParaRPr lang="en-US" altLang="en-US" sz="2400" baseline="-25000" dirty="0">
              <a:latin typeface="Arial" panose="020B060402020202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¬ empty (c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1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) 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 send ACK along 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	       …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 ¬ empty (c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k-1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) </a:t>
            </a:r>
            <a:r>
              <a:rPr lang="en-US" altLang="ko-KR" sz="24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 send ACK along c</a:t>
            </a:r>
            <a:r>
              <a:rPr lang="en-US" altLang="ko-KR" sz="2400" baseline="-25000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k-1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od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b="1" dirty="0">
              <a:latin typeface="Arial Narrow" panose="020B060602020203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è"/>
            </a:pPr>
            <a:r>
              <a:rPr lang="en-US" altLang="ko-KR" sz="2400" dirty="0">
                <a:ea typeface="굴림" panose="020B0600000101010101" pitchFamily="34" charset="-127"/>
                <a:cs typeface="Arial" panose="020B0604020202020204" pitchFamily="34" charset="0"/>
                <a:sym typeface="Wingdings" panose="05000000000000000000" pitchFamily="2" charset="2"/>
              </a:rPr>
              <a:t>For example, i</a:t>
            </a:r>
            <a:r>
              <a:rPr lang="en-US" altLang="en-US" sz="2400" dirty="0">
                <a:ea typeface="굴림" panose="020B0600000101010101" pitchFamily="34" charset="-127"/>
                <a:cs typeface="Arial" panose="020B0604020202020204" pitchFamily="34" charset="0"/>
              </a:rPr>
              <a:t>f all three requests are sent simultaneously, client 2 or 3 may never get the token with a deterministic scheduler! The outcome could</a:t>
            </a:r>
            <a:r>
              <a:rPr lang="en-US" altLang="ko-KR" sz="2400" dirty="0">
                <a:ea typeface="굴림" panose="020B0600000101010101" pitchFamily="34" charset="-127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ea typeface="굴림" panose="020B0600000101010101" pitchFamily="34" charset="-127"/>
                <a:cs typeface="Arial" panose="020B0604020202020204" pitchFamily="34" charset="0"/>
              </a:rPr>
              <a:t>have been different if the server makes a </a:t>
            </a:r>
            <a:r>
              <a:rPr lang="en-US" altLang="en-US" sz="2400" dirty="0">
                <a:solidFill>
                  <a:schemeClr val="accent2"/>
                </a:solidFill>
                <a:ea typeface="굴림" panose="020B0600000101010101" pitchFamily="34" charset="-127"/>
                <a:cs typeface="Arial" panose="020B0604020202020204" pitchFamily="34" charset="0"/>
              </a:rPr>
              <a:t>non-deterministic choice</a:t>
            </a:r>
          </a:p>
        </p:txBody>
      </p:sp>
      <p:sp>
        <p:nvSpPr>
          <p:cNvPr id="21508" name="Rectangle 13"/>
          <p:cNvSpPr>
            <a:spLocks noChangeArrowheads="1"/>
          </p:cNvSpPr>
          <p:nvPr/>
        </p:nvSpPr>
        <p:spPr bwMode="auto">
          <a:xfrm>
            <a:off x="1676400" y="5607051"/>
            <a:ext cx="88392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>
                <a:solidFill>
                  <a:srgbClr val="C70F05"/>
                </a:solidFill>
              </a:rPr>
              <a:t>Non-determinism is abundant in the real world. Examples?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8534400" y="1600200"/>
            <a:ext cx="1524000" cy="1143000"/>
          </a:xfrm>
          <a:prstGeom prst="wedgeRoundRectCallout">
            <a:avLst>
              <a:gd name="adj1" fmla="val -95086"/>
              <a:gd name="adj2" fmla="val 496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Is it fair?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Non-determinism</a:t>
            </a:r>
          </a:p>
        </p:txBody>
      </p:sp>
    </p:spTree>
    <p:extLst>
      <p:ext uri="{BB962C8B-B14F-4D97-AF65-F5344CB8AC3E}">
        <p14:creationId xmlns:p14="http://schemas.microsoft.com/office/powerpoint/2010/main" val="304066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>
          <a:xfrm>
            <a:off x="2057400" y="1447800"/>
            <a:ext cx="8305800" cy="4648200"/>
          </a:xfrm>
        </p:spPr>
        <p:txBody>
          <a:bodyPr/>
          <a:lstStyle/>
          <a:p>
            <a:pPr eaLnBrk="1" hangingPunct="1"/>
            <a:r>
              <a:rPr lang="en-US" altLang="en-US"/>
              <a:t>Non-determinism is abundant in the real world.</a:t>
            </a:r>
          </a:p>
          <a:p>
            <a:pPr lvl="1" eaLnBrk="1" hangingPunct="1"/>
            <a:r>
              <a:rPr lang="en-US" altLang="en-US"/>
              <a:t>If there are multiple processes ready to execute actions, who will execute the action first is nondeterministic</a:t>
            </a:r>
            <a:r>
              <a:rPr lang="en-US" altLang="ko-KR">
                <a:ea typeface="굴림" panose="020B0600000101010101" pitchFamily="34" charset="-127"/>
              </a:rPr>
              <a:t>.</a:t>
            </a:r>
            <a:endParaRPr lang="en-US" altLang="en-US"/>
          </a:p>
          <a:p>
            <a:pPr lvl="1" eaLnBrk="1" hangingPunct="1"/>
            <a:r>
              <a:rPr lang="en-US" altLang="en-US"/>
              <a:t>If message propagation delays are arbitrary,</a:t>
            </a:r>
            <a:r>
              <a:rPr lang="en-US" altLang="en-US">
                <a:solidFill>
                  <a:srgbClr val="C70F05"/>
                </a:solidFill>
              </a:rPr>
              <a:t> the order of message reception is non-deterministic</a:t>
            </a:r>
          </a:p>
          <a:p>
            <a:pPr eaLnBrk="1" hangingPunct="1"/>
            <a:endParaRPr lang="en-US" altLang="en-US" sz="2400"/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2057400" y="4724400"/>
            <a:ext cx="80772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i="1">
                <a:solidFill>
                  <a:schemeClr val="accent2"/>
                </a:solidFill>
                <a:latin typeface="Corbel" panose="020B0503020204020204" pitchFamily="34" charset="0"/>
              </a:rPr>
              <a:t>Determinism </a:t>
            </a:r>
            <a:r>
              <a:rPr lang="en-US" altLang="ko-KR" i="1">
                <a:solidFill>
                  <a:schemeClr val="accent2"/>
                </a:solidFill>
                <a:latin typeface="Corbel" panose="020B0503020204020204" pitchFamily="34" charset="0"/>
                <a:ea typeface="굴림" panose="020B0600000101010101" pitchFamily="34" charset="-127"/>
              </a:rPr>
              <a:t>has</a:t>
            </a:r>
            <a:r>
              <a:rPr lang="en-US" altLang="en-US" i="1">
                <a:solidFill>
                  <a:schemeClr val="accent2"/>
                </a:solidFill>
                <a:latin typeface="Corbel" panose="020B0503020204020204" pitchFamily="34" charset="0"/>
              </a:rPr>
              <a:t> a specific order and is a special case of non-determinism.</a:t>
            </a:r>
            <a:endParaRPr lang="en-US" altLang="en-US" b="0">
              <a:latin typeface="Corbel" panose="020B05030202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non-determinism</a:t>
            </a:r>
          </a:p>
        </p:txBody>
      </p:sp>
    </p:spTree>
    <p:extLst>
      <p:ext uri="{BB962C8B-B14F-4D97-AF65-F5344CB8AC3E}">
        <p14:creationId xmlns:p14="http://schemas.microsoft.com/office/powerpoint/2010/main" val="36865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57400" y="1905000"/>
            <a:ext cx="6858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70F05"/>
                </a:solidFill>
              </a:rPr>
              <a:t>Atomic = all or nothing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70F05"/>
                </a:solidFill>
              </a:rPr>
              <a:t>Atomic actions = </a:t>
            </a:r>
            <a:r>
              <a:rPr lang="en-US" altLang="en-US" sz="2400" b="1">
                <a:solidFill>
                  <a:srgbClr val="C70F05"/>
                </a:solidFill>
              </a:rPr>
              <a:t>indivisible</a:t>
            </a:r>
            <a:r>
              <a:rPr lang="en-US" altLang="en-US" sz="2400">
                <a:solidFill>
                  <a:srgbClr val="C70F05"/>
                </a:solidFill>
              </a:rPr>
              <a:t> actions</a:t>
            </a:r>
            <a:endParaRPr lang="en-US" altLang="en-US" sz="240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  red message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x:= 0   {red action}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 blue message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x:=7    {blue action}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Regardless of how nondeterminism is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handled, we would expect that  the value of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x</a:t>
            </a:r>
            <a:r>
              <a:rPr lang="en-US" altLang="en-US" sz="2400"/>
              <a:t> will be an arbitrary sequence of</a:t>
            </a:r>
            <a:r>
              <a:rPr lang="en-US" altLang="en-US" sz="2400" b="1"/>
              <a:t> 0</a:t>
            </a:r>
            <a:r>
              <a:rPr lang="en-US" altLang="en-US" sz="2400"/>
              <a:t> and </a:t>
            </a:r>
            <a:r>
              <a:rPr lang="en-US" altLang="en-US" sz="2400" b="1"/>
              <a:t>7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70F05"/>
                </a:solidFill>
              </a:rPr>
              <a:t>Right or wrong?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8077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7010400" y="25146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>
            <a:off x="8534400" y="2362200"/>
            <a:ext cx="8382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7315200" y="2895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7543800" y="3200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7772400" y="3505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8991600" y="2819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8686800" y="3352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8839200" y="3048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Atomicity</a:t>
            </a:r>
            <a:r>
              <a:rPr lang="en-US" altLang="ko-KR" dirty="0"/>
              <a:t> (or </a:t>
            </a:r>
            <a:r>
              <a:rPr lang="en-US" dirty="0"/>
              <a:t>granularity</a:t>
            </a:r>
            <a:r>
              <a:rPr lang="en-US" altLang="ko-KR" dirty="0"/>
              <a:t>)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2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57400" y="1676400"/>
            <a:ext cx="6248400" cy="4038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  red message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x:= 0   {red action}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	 blue message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x:=7    {blue action}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Let x be a 3-bit integer x2 x1 x0, so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x:=7 means x2:=1, x1:= 1, x2:=1, and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x:=0 means x2:=0, x1:= 0, x2:=0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If </a:t>
            </a:r>
            <a:r>
              <a:rPr lang="en-US" altLang="en-US" sz="2400">
                <a:solidFill>
                  <a:srgbClr val="FF0000"/>
                </a:solidFill>
              </a:rPr>
              <a:t>the assignment is not atomic</a:t>
            </a:r>
            <a:r>
              <a:rPr lang="en-US" altLang="en-US" sz="2400"/>
              <a:t>, then many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Interleavings are possible, leading to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any possible values of x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8077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7010400" y="25146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>
            <a:off x="8534400" y="2362200"/>
            <a:ext cx="8382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7315200" y="2895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7543800" y="3200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7772400" y="3505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8991600" y="2819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8686800" y="3352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8839200" y="3048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2133600" y="5486400"/>
            <a:ext cx="6421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i="1">
                <a:solidFill>
                  <a:schemeClr val="accent2"/>
                </a:solidFill>
              </a:rPr>
              <a:t>So, the answer may depend on atomicity</a:t>
            </a:r>
            <a:endParaRPr lang="en-US" altLang="en-US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Atomicity (</a:t>
            </a:r>
            <a:r>
              <a:rPr lang="en-US" altLang="ko-KR" dirty="0"/>
              <a:t>2</a:t>
            </a:r>
            <a:r>
              <a:rPr lang="en-US" dirty="0" smtClean="0"/>
              <a:t>): [</a:t>
            </a:r>
            <a:r>
              <a:rPr lang="en-US" dirty="0"/>
              <a:t>Q] Assignment?</a:t>
            </a:r>
          </a:p>
        </p:txBody>
      </p:sp>
    </p:spTree>
    <p:extLst>
      <p:ext uri="{BB962C8B-B14F-4D97-AF65-F5344CB8AC3E}">
        <p14:creationId xmlns:p14="http://schemas.microsoft.com/office/powerpoint/2010/main" val="215086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772400" cy="1143000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Atomicity (3)</a:t>
            </a:r>
            <a:br>
              <a:rPr lang="en-US" dirty="0"/>
            </a:br>
            <a:r>
              <a:rPr lang="en-US" dirty="0"/>
              <a:t> [Q] G</a:t>
            </a:r>
            <a:r>
              <a:rPr lang="en-US" dirty="0">
                <a:sym typeface="Wingdings" pitchFamily="2" charset="2"/>
              </a:rPr>
              <a:t> A ?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0" y="1524000"/>
            <a:ext cx="8305800" cy="40401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{Program for P}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define b: </a:t>
            </a:r>
            <a:r>
              <a:rPr lang="en-US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boolean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initially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 = true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do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b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send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 Q; b:= false</a:t>
            </a:r>
          </a:p>
          <a:p>
            <a:pPr lvl="2" algn="just" eaLnBrk="1" hangingPunct="1">
              <a:lnSpc>
                <a:spcPct val="90000"/>
              </a:lnSpc>
              <a:buFont typeface="Symbol" panose="05050102010706020507" pitchFamily="18" charset="2"/>
              <a:buChar char="ÿ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¬ empty(R,P)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receive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b := true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endParaRPr lang="en-US" altLang="en-US" sz="2200" dirty="0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79248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92202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6294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71628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84582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8478838" y="18049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8610600" y="2109788"/>
            <a:ext cx="381000" cy="762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8061325" y="24526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Times New Roman" panose="02020603050405020304" pitchFamily="18" charset="0"/>
              </a:rPr>
              <a:t>b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7696200" y="2109788"/>
            <a:ext cx="76200" cy="76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73152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86106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Box 14"/>
          <p:cNvSpPr txBox="1">
            <a:spLocks noChangeArrowheads="1"/>
          </p:cNvSpPr>
          <p:nvPr/>
        </p:nvSpPr>
        <p:spPr bwMode="auto">
          <a:xfrm>
            <a:off x="2362200" y="4876801"/>
            <a:ext cx="793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133600" y="4495800"/>
            <a:ext cx="7891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Do you see any problem?</a:t>
            </a:r>
          </a:p>
          <a:p>
            <a:pPr eaLnBrk="1" hangingPunct="1"/>
            <a:endParaRPr lang="en-US" alt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What if A is not atomic and is interrupted before b:=false </a:t>
            </a:r>
          </a:p>
          <a:p>
            <a:pPr eaLnBrk="1" hangingPunct="1"/>
            <a:r>
              <a:rPr lang="en-US" altLang="en-US" b="0" dirty="0">
                <a:latin typeface="Arial" panose="020B0604020202020204" pitchFamily="34" charset="0"/>
                <a:cs typeface="Arial" panose="020B0604020202020204" pitchFamily="34" charset="0"/>
              </a:rPr>
              <a:t>is executed?</a:t>
            </a:r>
          </a:p>
        </p:txBody>
      </p:sp>
    </p:spTree>
    <p:extLst>
      <p:ext uri="{BB962C8B-B14F-4D97-AF65-F5344CB8AC3E}">
        <p14:creationId xmlns:p14="http://schemas.microsoft.com/office/powerpoint/2010/main" val="127816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772400" cy="1143000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Atomicity (3)</a:t>
            </a:r>
            <a:br>
              <a:rPr lang="en-US" dirty="0"/>
            </a:br>
            <a:r>
              <a:rPr lang="en-US" dirty="0"/>
              <a:t> [Q] G</a:t>
            </a:r>
            <a:r>
              <a:rPr lang="en-US" dirty="0">
                <a:sym typeface="Wingdings" pitchFamily="2" charset="2"/>
              </a:rPr>
              <a:t> A ?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0" y="1524000"/>
            <a:ext cx="8305800" cy="4040188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{Program for P}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define b: boolean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initially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b = true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	do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	b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 send  msg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to Q</a:t>
            </a:r>
          </a:p>
          <a:p>
            <a:pPr lvl="2" algn="just" eaLnBrk="1" hangingPunct="1">
              <a:lnSpc>
                <a:spcPct val="90000"/>
              </a:lnSpc>
              <a:buFont typeface="Symbol" panose="05050102010706020507" pitchFamily="18" charset="2"/>
              <a:buChar char="ÿ"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¬ empty(R,P)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receive msg; b := false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	od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US" altLang="ko-KR" sz="2200">
                <a:ea typeface="굴림" panose="020B0600000101010101" pitchFamily="34" charset="-127"/>
                <a:sym typeface="Wingdings" panose="05000000000000000000" pitchFamily="2" charset="2"/>
              </a:rPr>
              <a:t></a:t>
            </a:r>
            <a:r>
              <a:rPr lang="en-US" altLang="en-US" sz="2400"/>
              <a:t>Suppose it takes </a:t>
            </a:r>
            <a:r>
              <a:rPr lang="en-US" altLang="en-US" sz="2400">
                <a:solidFill>
                  <a:srgbClr val="C70F05"/>
                </a:solidFill>
              </a:rPr>
              <a:t>15 seconds</a:t>
            </a:r>
            <a:r>
              <a:rPr lang="en-US" altLang="en-US" sz="2400"/>
              <a:t> to</a:t>
            </a:r>
            <a:r>
              <a:rPr lang="en-US" altLang="ko-KR" sz="2400">
                <a:ea typeface="굴림" panose="020B0600000101010101" pitchFamily="34" charset="-127"/>
              </a:rPr>
              <a:t> </a:t>
            </a:r>
            <a:r>
              <a:rPr lang="en-US" altLang="en-US" sz="2400"/>
              <a:t>send the message. After </a:t>
            </a:r>
            <a:r>
              <a:rPr lang="en-US" altLang="en-US" sz="2400">
                <a:solidFill>
                  <a:srgbClr val="C70F05"/>
                </a:solidFill>
              </a:rPr>
              <a:t>5 seconds</a:t>
            </a:r>
            <a:r>
              <a:rPr lang="en-US" altLang="en-US" sz="2400"/>
              <a:t>,</a:t>
            </a:r>
            <a:r>
              <a:rPr lang="en-US" altLang="ko-KR" sz="2400">
                <a:ea typeface="굴림" panose="020B0600000101010101" pitchFamily="34" charset="-127"/>
              </a:rPr>
              <a:t> </a:t>
            </a:r>
            <a:r>
              <a:rPr lang="en-US" altLang="en-US" sz="2400"/>
              <a:t>P receives a message from R. </a:t>
            </a:r>
            <a:r>
              <a:rPr lang="en-US" altLang="en-US" sz="2400" b="1"/>
              <a:t>Should the arrival of the message interrupt the send operation? </a:t>
            </a:r>
            <a:r>
              <a:rPr lang="en-US" altLang="en-US" sz="2400"/>
              <a:t>	</a:t>
            </a:r>
            <a:endParaRPr lang="en-US" altLang="ko-KR" sz="2400">
              <a:ea typeface="굴림" panose="020B0600000101010101" pitchFamily="34" charset="-127"/>
            </a:endParaRPr>
          </a:p>
          <a:p>
            <a:pPr algn="just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US" altLang="ko-KR" sz="2200" b="1">
                <a:solidFill>
                  <a:srgbClr val="C70F05"/>
                </a:solidFill>
                <a:ea typeface="굴림" panose="020B0600000101010101" pitchFamily="34" charset="-127"/>
              </a:rPr>
              <a:t>    </a:t>
            </a:r>
            <a:r>
              <a:rPr lang="en-US" altLang="en-US" sz="2200" b="1">
                <a:solidFill>
                  <a:srgbClr val="C70F05"/>
                </a:solidFill>
                <a:ea typeface="굴림" panose="020B0600000101010101" pitchFamily="34" charset="-127"/>
              </a:rPr>
              <a:t>  </a:t>
            </a:r>
            <a:endParaRPr lang="en-US" altLang="en-US" sz="2200" b="1"/>
          </a:p>
          <a:p>
            <a:pPr eaLnBrk="1" hangingPunct="1">
              <a:lnSpc>
                <a:spcPct val="90000"/>
              </a:lnSpc>
            </a:pPr>
            <a:endParaRPr lang="en-US" altLang="en-US" sz="2200"/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9248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92202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66294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1628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84582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8478838" y="18049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8610600" y="2109788"/>
            <a:ext cx="381000" cy="762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8061325" y="24526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Times New Roman" panose="02020603050405020304" pitchFamily="18" charset="0"/>
              </a:rPr>
              <a:t>b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7696200" y="2109788"/>
            <a:ext cx="76200" cy="76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73152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86106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Box 14"/>
          <p:cNvSpPr txBox="1">
            <a:spLocks noChangeArrowheads="1"/>
          </p:cNvSpPr>
          <p:nvPr/>
        </p:nvSpPr>
        <p:spPr bwMode="auto">
          <a:xfrm>
            <a:off x="2362200" y="4876801"/>
            <a:ext cx="793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6000" y="4800600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NO, as long as the send operation is treated as an atomic operation.</a:t>
            </a:r>
            <a:endParaRPr lang="en-US" altLang="en-US" sz="2000" b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86001" y="5532438"/>
            <a:ext cx="8297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If P recognizes the arrival of the msg from R before the send operation </a:t>
            </a:r>
          </a:p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is scheduled, it will execute the statement b:=false and the send </a:t>
            </a:r>
          </a:p>
          <a:p>
            <a:pPr eaLnBrk="1" hangingPunct="1"/>
            <a:r>
              <a:rPr lang="en-US" altLang="en-US" sz="2000" b="0">
                <a:solidFill>
                  <a:srgbClr val="C70F05"/>
                </a:solidFill>
              </a:rPr>
              <a:t>operation will not be scheduled at all.</a:t>
            </a:r>
            <a:endParaRPr lang="en-US" altLang="en-US" sz="2000" b="0"/>
          </a:p>
        </p:txBody>
      </p:sp>
      <p:sp>
        <p:nvSpPr>
          <p:cNvPr id="19" name="TextBox 18"/>
          <p:cNvSpPr txBox="1"/>
          <p:nvPr/>
        </p:nvSpPr>
        <p:spPr>
          <a:xfrm>
            <a:off x="2286001" y="5148263"/>
            <a:ext cx="256082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Do you see any problem?</a:t>
            </a:r>
          </a:p>
        </p:txBody>
      </p:sp>
    </p:spTree>
    <p:extLst>
      <p:ext uri="{BB962C8B-B14F-4D97-AF65-F5344CB8AC3E}">
        <p14:creationId xmlns:p14="http://schemas.microsoft.com/office/powerpoint/2010/main" val="171300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936"/>
            <a:ext cx="11734800" cy="90445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Representing </a:t>
            </a:r>
            <a:r>
              <a:rPr lang="en-US" dirty="0" smtClean="0"/>
              <a:t>distributed </a:t>
            </a:r>
            <a:r>
              <a:rPr lang="en-US" dirty="0"/>
              <a:t>algorithms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362200" y="3200401"/>
            <a:ext cx="7543800" cy="315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3"/>
            <a:endParaRPr lang="en-US" altLang="en-US" b="0">
              <a:latin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endParaRPr lang="en-US" altLang="en-US" sz="2800" b="0">
              <a:latin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r>
              <a:rPr lang="en-US" altLang="en-US" sz="2800" b="0">
                <a:latin typeface="Arial" panose="020B0604020202020204" pitchFamily="34" charset="0"/>
              </a:rPr>
              <a:t>Well, you need to capture the notions of </a:t>
            </a:r>
            <a:r>
              <a:rPr lang="en-US" altLang="en-US" sz="2800" b="0" i="1">
                <a:solidFill>
                  <a:srgbClr val="C70F05"/>
                </a:solidFill>
                <a:latin typeface="Arial" panose="020B0604020202020204" pitchFamily="34" charset="0"/>
              </a:rPr>
              <a:t>atomicity, non-determinism, fairness</a:t>
            </a:r>
            <a:r>
              <a:rPr lang="en-US" altLang="en-US" sz="2800" b="0" i="1">
                <a:latin typeface="Arial" panose="020B0604020202020204" pitchFamily="34" charset="0"/>
              </a:rPr>
              <a:t> </a:t>
            </a:r>
            <a:r>
              <a:rPr lang="en-US" altLang="en-US" sz="2800" b="0">
                <a:latin typeface="Arial" panose="020B0604020202020204" pitchFamily="34" charset="0"/>
              </a:rPr>
              <a:t>etc. These concepts are not built into languages like JAVA, C++ etc! </a:t>
            </a:r>
          </a:p>
        </p:txBody>
      </p:sp>
      <p:pic>
        <p:nvPicPr>
          <p:cNvPr id="9220" name="Picture 6" descr="C:\Documents and Settings\hlee3\Local Settings\Temporary Internet Files\Content.IE5\5978BFG0\MC9004174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2133600"/>
            <a:ext cx="147478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Callout 7"/>
          <p:cNvSpPr/>
          <p:nvPr/>
        </p:nvSpPr>
        <p:spPr>
          <a:xfrm>
            <a:off x="2057400" y="1676400"/>
            <a:ext cx="5791200" cy="2209800"/>
          </a:xfrm>
          <a:prstGeom prst="cloudCallout">
            <a:avLst>
              <a:gd name="adj1" fmla="val 59437"/>
              <a:gd name="adj2" fmla="val 2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lnSpc>
                <a:spcPct val="125000"/>
              </a:lnSpc>
              <a:defRPr/>
            </a:pPr>
            <a:r>
              <a:rPr lang="en-US" dirty="0">
                <a:latin typeface="Arial" charset="0"/>
              </a:rPr>
              <a:t>Why do we need these? </a:t>
            </a:r>
          </a:p>
          <a:p>
            <a:pPr eaLnBrk="0" hangingPunct="0">
              <a:lnSpc>
                <a:spcPct val="125000"/>
              </a:lnSpc>
              <a:defRPr/>
            </a:pPr>
            <a:r>
              <a:rPr lang="en-US" dirty="0">
                <a:latin typeface="Arial" charset="0"/>
              </a:rPr>
              <a:t>Don’t we already know      </a:t>
            </a:r>
          </a:p>
          <a:p>
            <a:pPr eaLnBrk="0" hangingPunct="0">
              <a:lnSpc>
                <a:spcPct val="125000"/>
              </a:lnSpc>
              <a:defRPr/>
            </a:pPr>
            <a:r>
              <a:rPr lang="en-US" dirty="0">
                <a:latin typeface="Arial" charset="0"/>
              </a:rPr>
              <a:t>a lot about programming? </a:t>
            </a:r>
          </a:p>
        </p:txBody>
      </p:sp>
    </p:spTree>
    <p:extLst>
      <p:ext uri="{BB962C8B-B14F-4D97-AF65-F5344CB8AC3E}">
        <p14:creationId xmlns:p14="http://schemas.microsoft.com/office/powerpoint/2010/main" val="225295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772400" cy="1143000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Atomicity (4)</a:t>
            </a:r>
            <a:br>
              <a:rPr lang="en-US" dirty="0"/>
            </a:br>
            <a:r>
              <a:rPr lang="en-US" dirty="0"/>
              <a:t> [Q] Critical Section Code?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0" y="1524000"/>
            <a:ext cx="5943600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</a:t>
            </a:r>
            <a:r>
              <a:rPr lang="en-US" altLang="en-US" sz="2400" dirty="0"/>
              <a:t>Unless stated, we will assume that </a:t>
            </a:r>
            <a:r>
              <a:rPr lang="en-US" altLang="en-US" sz="2400" dirty="0">
                <a:solidFill>
                  <a:srgbClr val="C70F05"/>
                </a:solidFill>
              </a:rPr>
              <a:t>G </a:t>
            </a:r>
            <a:r>
              <a:rPr lang="en-US" altLang="en-US" sz="2400" dirty="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C70F05"/>
                </a:solidFill>
              </a:rPr>
              <a:t> A</a:t>
            </a:r>
            <a:r>
              <a:rPr lang="en-US" altLang="en-US" sz="2400" dirty="0"/>
              <a:t> is an “</a:t>
            </a:r>
            <a:r>
              <a:rPr lang="en-US" altLang="en-US" sz="2400" b="1" dirty="0">
                <a:solidFill>
                  <a:srgbClr val="C70F05"/>
                </a:solidFill>
              </a:rPr>
              <a:t>atomic operation</a:t>
            </a:r>
            <a:r>
              <a:rPr lang="en-US" altLang="en-US" sz="2400" dirty="0"/>
              <a:t>.” Does it make a difference if it is not so?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Transactions are atomic by definition (in spite of process failures). Also, </a:t>
            </a:r>
            <a:r>
              <a:rPr lang="en-US" altLang="en-US" sz="2400" b="1" dirty="0">
                <a:solidFill>
                  <a:srgbClr val="C00000"/>
                </a:solidFill>
              </a:rPr>
              <a:t>critical section codes are atomic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400" dirty="0"/>
              <a:t>	</a:t>
            </a:r>
            <a:r>
              <a:rPr lang="en-US" altLang="ko-KR" sz="2400" dirty="0">
                <a:ea typeface="굴림" panose="020B0600000101010101" pitchFamily="34" charset="-127"/>
              </a:rPr>
              <a:t> Can the other process B read the state of the process A while the process A is executing the if statement?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altLang="ko-KR" sz="2400" dirty="0">
              <a:ea typeface="굴림" panose="020B0600000101010101" pitchFamily="34" charset="-127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   Does hardware guarantee any form of atomicity? Yes!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8247063" y="4495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8247063" y="2667000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8399463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8932863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7561264" y="5257801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</a:rPr>
              <a:t> y:=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y</a:t>
            </a:r>
            <a:r>
              <a:rPr lang="en-US" altLang="en-US" b="0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637464" y="2057401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x:=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x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58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0" y="1524000"/>
            <a:ext cx="5943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</a:t>
            </a:r>
            <a:r>
              <a:rPr lang="en-US" altLang="en-US" sz="2400" dirty="0"/>
              <a:t>Unless stated, we will assume that </a:t>
            </a:r>
            <a:r>
              <a:rPr lang="en-US" altLang="en-US" sz="2400" dirty="0">
                <a:solidFill>
                  <a:srgbClr val="C70F05"/>
                </a:solidFill>
              </a:rPr>
              <a:t>G </a:t>
            </a:r>
            <a:r>
              <a:rPr lang="en-US" altLang="en-US" sz="2400" dirty="0">
                <a:solidFill>
                  <a:srgbClr val="C70F05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2400" dirty="0">
                <a:solidFill>
                  <a:srgbClr val="C70F05"/>
                </a:solidFill>
              </a:rPr>
              <a:t> A</a:t>
            </a:r>
            <a:r>
              <a:rPr lang="en-US" altLang="en-US" sz="2400" dirty="0"/>
              <a:t> is an “</a:t>
            </a:r>
            <a:r>
              <a:rPr lang="en-US" altLang="en-US" sz="2400" b="1" dirty="0">
                <a:solidFill>
                  <a:srgbClr val="C70F05"/>
                </a:solidFill>
              </a:rPr>
              <a:t>atomic operation</a:t>
            </a:r>
            <a:r>
              <a:rPr lang="en-US" altLang="en-US" sz="2400" dirty="0"/>
              <a:t>.” Does it make a difference if it is not so?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Transactions are atomic by definition (in spite of process failures). Also, </a:t>
            </a:r>
            <a:r>
              <a:rPr lang="en-US" altLang="en-US" sz="2400" b="1" dirty="0">
                <a:solidFill>
                  <a:srgbClr val="C00000"/>
                </a:solidFill>
              </a:rPr>
              <a:t>critical section codes are atomic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400" dirty="0"/>
              <a:t>	</a:t>
            </a:r>
            <a:r>
              <a:rPr lang="en-US" altLang="ko-KR" sz="2400" dirty="0">
                <a:ea typeface="굴림" panose="020B0600000101010101" pitchFamily="34" charset="-127"/>
              </a:rPr>
              <a:t> Can the other process B read the state of the process A while the process A is executing the if statement?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8247063" y="4495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8247063" y="2667000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8399463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8932863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7561264" y="5257801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</a:rPr>
              <a:t> y:=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y</a:t>
            </a:r>
            <a:r>
              <a:rPr lang="en-US" altLang="en-US" b="0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637464" y="2057401"/>
            <a:ext cx="272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if</a:t>
            </a:r>
            <a:r>
              <a:rPr lang="en-US" altLang="en-US" b="0">
                <a:latin typeface="Times New Roman" panose="02020603050405020304" pitchFamily="18" charset="0"/>
              </a:rPr>
              <a:t> x ≠ y 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x:= </a:t>
            </a:r>
            <a:r>
              <a:rPr lang="en-US" altLang="ko-KR" b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¬ x</a:t>
            </a:r>
            <a:r>
              <a:rPr lang="en-US" alt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endParaRPr lang="en-US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Atomicity (4</a:t>
            </a:r>
            <a:r>
              <a:rPr lang="en-US" dirty="0" smtClean="0"/>
              <a:t>):  </a:t>
            </a:r>
            <a:r>
              <a:rPr lang="en-US" dirty="0"/>
              <a:t>[Q] Critical Section Code?</a:t>
            </a:r>
          </a:p>
        </p:txBody>
      </p:sp>
    </p:spTree>
    <p:extLst>
      <p:ext uri="{BB962C8B-B14F-4D97-AF65-F5344CB8AC3E}">
        <p14:creationId xmlns:p14="http://schemas.microsoft.com/office/powerpoint/2010/main" val="80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447800"/>
            <a:ext cx="5105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3000"/>
              <a:t>	</a:t>
            </a:r>
            <a:r>
              <a:rPr lang="en-US" altLang="en-US" sz="2400"/>
              <a:t>Defines the </a:t>
            </a:r>
            <a:r>
              <a:rPr lang="en-US" altLang="en-US" sz="2400">
                <a:solidFill>
                  <a:srgbClr val="C70F05"/>
                </a:solidFill>
              </a:rPr>
              <a:t>choices or restrictions on the scheduling</a:t>
            </a:r>
            <a:r>
              <a:rPr lang="en-US" altLang="en-US" sz="2400"/>
              <a:t> of actions. </a:t>
            </a:r>
            <a:r>
              <a:rPr lang="en-US" altLang="en-US" sz="2400">
                <a:solidFill>
                  <a:srgbClr val="C70F05"/>
                </a:solidFill>
              </a:rPr>
              <a:t>No such restriction</a:t>
            </a:r>
            <a:r>
              <a:rPr lang="en-US" altLang="en-US" sz="2400"/>
              <a:t> implies an </a:t>
            </a:r>
            <a:r>
              <a:rPr lang="en-US" altLang="en-US" sz="2400">
                <a:solidFill>
                  <a:schemeClr val="accent2"/>
                </a:solidFill>
              </a:rPr>
              <a:t>unfair scheduler.</a:t>
            </a:r>
            <a:r>
              <a:rPr lang="en-US" altLang="en-US" sz="2400" b="1">
                <a:solidFill>
                  <a:schemeClr val="accent2"/>
                </a:solidFill>
              </a:rPr>
              <a:t> </a:t>
            </a:r>
            <a:r>
              <a:rPr lang="en-US" altLang="en-US" sz="2400"/>
              <a:t>For fair schedulers, the following types of fairness have received attention: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 lvl="1" eaLnBrk="1" hangingPunct="1">
              <a:lnSpc>
                <a:spcPct val="110000"/>
              </a:lnSpc>
            </a:pPr>
            <a:r>
              <a:rPr lang="en-US" altLang="en-US">
                <a:solidFill>
                  <a:srgbClr val="C70F05"/>
                </a:solidFill>
              </a:rPr>
              <a:t>Unconditional fairness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>
                <a:solidFill>
                  <a:srgbClr val="C70F05"/>
                </a:solidFill>
              </a:rPr>
              <a:t>Weak fairness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>
                <a:solidFill>
                  <a:srgbClr val="C70F05"/>
                </a:solidFill>
              </a:rPr>
              <a:t>Strong fairness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8185150" y="22383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28800"/>
            <a:ext cx="2362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7372350" y="5297489"/>
            <a:ext cx="2838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accent2"/>
                </a:solidFill>
              </a:rPr>
              <a:t>Scheduler / demon /</a:t>
            </a:r>
          </a:p>
          <a:p>
            <a:pPr algn="ctr"/>
            <a:r>
              <a:rPr lang="en-US" altLang="en-US" sz="2000">
                <a:solidFill>
                  <a:schemeClr val="accent2"/>
                </a:solidFill>
              </a:rPr>
              <a:t>adversary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</a:t>
            </a:r>
          </a:p>
        </p:txBody>
      </p:sp>
    </p:spTree>
    <p:extLst>
      <p:ext uri="{BB962C8B-B14F-4D97-AF65-F5344CB8AC3E}">
        <p14:creationId xmlns:p14="http://schemas.microsoft.com/office/powerpoint/2010/main" val="29384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1" y="1600200"/>
            <a:ext cx="3813175" cy="41148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Program	</a:t>
            </a:r>
            <a:r>
              <a:rPr lang="en-US" altLang="en-US" sz="2400"/>
              <a:t>test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define</a:t>
            </a:r>
            <a:r>
              <a:rPr lang="en-US" altLang="en-US" sz="2400"/>
              <a:t>	x  : integer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{initial value unknown}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do</a:t>
            </a:r>
            <a:r>
              <a:rPr lang="en-US" altLang="en-US" sz="2400"/>
              <a:t>	true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0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0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1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1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2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od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638800" y="1600200"/>
            <a:ext cx="50292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An </a:t>
            </a:r>
            <a:r>
              <a:rPr lang="en-US" altLang="en-US" sz="2400" b="1">
                <a:solidFill>
                  <a:srgbClr val="C70F05"/>
                </a:solidFill>
              </a:rPr>
              <a:t>unfair scheduler</a:t>
            </a:r>
            <a:r>
              <a:rPr lang="en-US" altLang="en-US" sz="2400"/>
              <a:t> </a:t>
            </a:r>
            <a:r>
              <a:rPr lang="en-US" altLang="en-US" sz="2400" i="1"/>
              <a:t>may never</a:t>
            </a:r>
            <a:r>
              <a:rPr lang="en-US" altLang="en-US" sz="2400"/>
              <a:t> schedule the second (or the third actions). So, x may always be equal to zero.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An </a:t>
            </a:r>
            <a:r>
              <a:rPr lang="en-US" altLang="en-US" sz="2400" b="1">
                <a:solidFill>
                  <a:srgbClr val="C70F05"/>
                </a:solidFill>
              </a:rPr>
              <a:t>unconditionally fair scheduler</a:t>
            </a:r>
            <a:r>
              <a:rPr lang="en-US" altLang="en-US" sz="2400"/>
              <a:t> will </a:t>
            </a:r>
            <a:r>
              <a:rPr lang="en-US" altLang="en-US" sz="2400" b="1" i="1"/>
              <a:t>eventually</a:t>
            </a:r>
            <a:r>
              <a:rPr lang="en-US" altLang="en-US" sz="2400"/>
              <a:t> give every statement a chance to  execute without checking their eligibility. (Example: process scheduler in a multiprogrammed OS.)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</a:t>
            </a:r>
          </a:p>
        </p:txBody>
      </p:sp>
    </p:spTree>
    <p:extLst>
      <p:ext uri="{BB962C8B-B14F-4D97-AF65-F5344CB8AC3E}">
        <p14:creationId xmlns:p14="http://schemas.microsoft.com/office/powerpoint/2010/main" val="23432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1" y="1600200"/>
            <a:ext cx="3813175" cy="41148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Program </a:t>
            </a:r>
            <a:r>
              <a:rPr lang="en-US" altLang="en-US" sz="2400"/>
              <a:t>test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define</a:t>
            </a:r>
            <a:r>
              <a:rPr lang="en-US" altLang="en-US" sz="2400"/>
              <a:t>	 x  : integer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{initial value unknown}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do</a:t>
            </a:r>
            <a:r>
              <a:rPr lang="en-US" altLang="en-US" sz="2400"/>
              <a:t>	true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0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0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1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1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2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od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715000" y="1752600"/>
            <a:ext cx="44196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scheduler is </a:t>
            </a:r>
            <a:r>
              <a:rPr lang="en-US" altLang="en-US" sz="2400" b="1">
                <a:solidFill>
                  <a:srgbClr val="C70F05"/>
                </a:solidFill>
              </a:rPr>
              <a:t>weakly fair,</a:t>
            </a:r>
            <a:r>
              <a:rPr lang="en-US" altLang="en-US" sz="2400"/>
              <a:t> when it eventually executes every guarded action whose guard </a:t>
            </a:r>
            <a:r>
              <a:rPr lang="en-US" altLang="en-US" sz="2400" b="1">
                <a:solidFill>
                  <a:srgbClr val="C70F05"/>
                </a:solidFill>
              </a:rPr>
              <a:t>becomes true, and remains true thereafter</a:t>
            </a: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weakly fair scheduler will eventually execute the second action, but may </a:t>
            </a:r>
            <a:r>
              <a:rPr lang="en-US" altLang="en-US" sz="2400" b="1">
                <a:solidFill>
                  <a:srgbClr val="C70F05"/>
                </a:solidFill>
              </a:rPr>
              <a:t>never execute the third action</a:t>
            </a:r>
            <a:r>
              <a:rPr lang="en-US" altLang="en-US" sz="2400"/>
              <a:t>. Why?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fairness</a:t>
            </a:r>
          </a:p>
        </p:txBody>
      </p:sp>
    </p:spTree>
    <p:extLst>
      <p:ext uri="{BB962C8B-B14F-4D97-AF65-F5344CB8AC3E}">
        <p14:creationId xmlns:p14="http://schemas.microsoft.com/office/powerpoint/2010/main" val="22943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01826" y="1676400"/>
            <a:ext cx="3813175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Program	</a:t>
            </a:r>
            <a:r>
              <a:rPr lang="en-US" altLang="en-US" sz="2400"/>
              <a:t>test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define </a:t>
            </a:r>
            <a:r>
              <a:rPr lang="en-US" altLang="en-US" sz="2400"/>
              <a:t>	x  : integer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{initial value unknown}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do</a:t>
            </a:r>
            <a:r>
              <a:rPr lang="en-US" altLang="en-US" sz="2400"/>
              <a:t>	true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0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0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1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</a:t>
            </a:r>
            <a:r>
              <a:rPr lang="en-US" altLang="en-US" sz="2400"/>
              <a:t>		x = 1	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r>
              <a:rPr lang="en-US" altLang="en-US" sz="2400"/>
              <a:t>    x : = 2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od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867400" y="1752600"/>
            <a:ext cx="4800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scheduler is </a:t>
            </a:r>
            <a:r>
              <a:rPr lang="en-US" altLang="en-US" sz="2400" b="1">
                <a:solidFill>
                  <a:srgbClr val="C70F05"/>
                </a:solidFill>
              </a:rPr>
              <a:t>strongly fair</a:t>
            </a:r>
            <a:r>
              <a:rPr lang="en-US" altLang="en-US" sz="2400"/>
              <a:t>, when it eventually executes every guarded action whose guard </a:t>
            </a:r>
            <a:r>
              <a:rPr lang="en-US" altLang="en-US" sz="2400" b="1">
                <a:solidFill>
                  <a:srgbClr val="C70F05"/>
                </a:solidFill>
              </a:rPr>
              <a:t>is true infinitely often.</a:t>
            </a: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/>
            <a:r>
              <a:rPr lang="en-US" altLang="en-US" sz="2400"/>
              <a:t>The third statement will be executed under a strongly fair scheduler. Why?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fairness</a:t>
            </a:r>
          </a:p>
        </p:txBody>
      </p:sp>
    </p:spTree>
    <p:extLst>
      <p:ext uri="{BB962C8B-B14F-4D97-AF65-F5344CB8AC3E}">
        <p14:creationId xmlns:p14="http://schemas.microsoft.com/office/powerpoint/2010/main" val="253900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05000" y="1981200"/>
            <a:ext cx="41148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ea typeface="굴림" pitchFamily="34" charset="-127"/>
              </a:rPr>
              <a:t>Distributed Scheduler</a:t>
            </a:r>
          </a:p>
          <a:p>
            <a:pPr lvl="1" eaLnBrk="1" hangingPunct="1">
              <a:defRPr/>
            </a:pPr>
            <a:r>
              <a:rPr lang="en-US" altLang="ko-KR" sz="2000" dirty="0">
                <a:ea typeface="굴림" pitchFamily="34" charset="-127"/>
              </a:rPr>
              <a:t>Since each individual process has a local scheduler, it leaves the scheduling decision to these individual schedulers, </a:t>
            </a:r>
            <a:r>
              <a:rPr lang="en-US" altLang="ko-KR" sz="2000" dirty="0">
                <a:solidFill>
                  <a:schemeClr val="accent2">
                    <a:lumMod val="75000"/>
                  </a:schemeClr>
                </a:solidFill>
                <a:ea typeface="굴림" pitchFamily="34" charset="-127"/>
              </a:rPr>
              <a:t>without attempting any kind of global coordination.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2200" y="1981200"/>
            <a:ext cx="4191000" cy="4267200"/>
          </a:xfrm>
        </p:spPr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Central Scheduler or Serial Scheduler</a:t>
            </a:r>
          </a:p>
          <a:p>
            <a:pPr lvl="1" eaLnBrk="1" hangingPunct="1"/>
            <a:r>
              <a:rPr lang="en-US" altLang="ko-KR" sz="2000">
                <a:ea typeface="굴림" panose="020B0600000101010101" pitchFamily="34" charset="-127"/>
              </a:rPr>
              <a:t>It based on the interleaving of actions. It assumes that an invisible demon </a:t>
            </a:r>
            <a:r>
              <a:rPr lang="en-US" altLang="ko-KR" sz="2000" u="sng">
                <a:ea typeface="굴림" panose="020B0600000101010101" pitchFamily="34" charset="-127"/>
              </a:rPr>
              <a:t>finds out</a:t>
            </a:r>
            <a:r>
              <a:rPr lang="en-US" altLang="ko-KR" sz="2000">
                <a:ea typeface="굴림" panose="020B0600000101010101" pitchFamily="34" charset="-127"/>
              </a:rPr>
              <a:t> all the guards that are enabled, arbitrarily </a:t>
            </a:r>
            <a:r>
              <a:rPr lang="en-US" altLang="ko-KR" sz="2000" u="sng">
                <a:ea typeface="굴림" panose="020B0600000101010101" pitchFamily="34" charset="-127"/>
              </a:rPr>
              <a:t>picks</a:t>
            </a:r>
            <a:r>
              <a:rPr lang="en-US" altLang="ko-KR" sz="2000">
                <a:ea typeface="굴림" panose="020B0600000101010101" pitchFamily="34" charset="-127"/>
              </a:rPr>
              <a:t> any one of these guards, </a:t>
            </a:r>
            <a:r>
              <a:rPr lang="en-US" altLang="ko-KR" sz="2000" u="sng">
                <a:ea typeface="굴림" panose="020B0600000101010101" pitchFamily="34" charset="-127"/>
              </a:rPr>
              <a:t>schedules</a:t>
            </a:r>
            <a:r>
              <a:rPr lang="en-US" altLang="ko-KR" sz="2000">
                <a:ea typeface="굴림" panose="020B0600000101010101" pitchFamily="34" charset="-127"/>
              </a:rPr>
              <a:t> the corresponding actions, and </a:t>
            </a:r>
            <a:r>
              <a:rPr lang="en-US" altLang="ko-KR" sz="2000" u="sng">
                <a:solidFill>
                  <a:srgbClr val="3792AA"/>
                </a:solidFill>
                <a:ea typeface="굴림" panose="020B0600000101010101" pitchFamily="34" charset="-127"/>
              </a:rPr>
              <a:t>waits</a:t>
            </a:r>
            <a:r>
              <a:rPr lang="en-US" altLang="ko-KR" sz="2000">
                <a:solidFill>
                  <a:srgbClr val="3792AA"/>
                </a:solidFill>
                <a:ea typeface="굴림" panose="020B0600000101010101" pitchFamily="34" charset="-127"/>
              </a:rPr>
              <a:t> for the completion of this action before re-evaluating the guards.</a:t>
            </a:r>
            <a:endParaRPr lang="en-US" altLang="en-US" sz="2000">
              <a:solidFill>
                <a:srgbClr val="3792A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Central vs. Distributed Scheduler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825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Goal: To make x[i+1 mod 2] = x[i]</a:t>
            </a:r>
          </a:p>
          <a:p>
            <a:pPr eaLnBrk="1" hangingPunct="1">
              <a:lnSpc>
                <a:spcPct val="90000"/>
              </a:lnSpc>
            </a:pPr>
            <a:endParaRPr lang="en-US" altLang="ko-KR">
              <a:ea typeface="굴림" panose="020B0600000101010101" pitchFamily="34" charset="-127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ea typeface="굴림" panose="020B0600000101010101" pitchFamily="34" charset="-127"/>
              </a:rPr>
              <a:t>{in all the processors i}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ea typeface="굴림" panose="020B0600000101010101" pitchFamily="34" charset="-127"/>
              </a:rPr>
              <a:t>do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ym typeface="Symbol" panose="05050102010706020507" pitchFamily="18" charset="2"/>
              </a:rPr>
              <a:t>  </a:t>
            </a:r>
            <a:r>
              <a:rPr lang="en-US" altLang="ko-KR" smtClean="0">
                <a:ea typeface="굴림" panose="020B0600000101010101" pitchFamily="34" charset="-127"/>
              </a:rPr>
              <a:t>x[i+1 mod 2] </a:t>
            </a:r>
            <a:r>
              <a:rPr lang="en-US" altLang="ko-KR" smtClean="0">
                <a:ea typeface="굴림" panose="020B0600000101010101" pitchFamily="34" charset="-127"/>
                <a:cs typeface="Tahoma" panose="020B0604030504040204" pitchFamily="34" charset="0"/>
              </a:rPr>
              <a:t>≠ x[i] </a:t>
            </a:r>
            <a:r>
              <a:rPr lang="en-US" altLang="ko-KR" smtClean="0"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 x [i] := ¬ x[i]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od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>
              <a:ea typeface="굴림" panose="020B0600000101010101" pitchFamily="34" charset="-127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3792AA"/>
                </a:solidFill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Will this program terminate?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solidFill>
                  <a:srgbClr val="3792AA"/>
                </a:solidFill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	using distributed scheduler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solidFill>
                  <a:srgbClr val="3792AA"/>
                </a:solidFill>
                <a:ea typeface="굴림" panose="020B0600000101010101" pitchFamily="34" charset="-127"/>
                <a:cs typeface="Tahoma" panose="020B0604030504040204" pitchFamily="34" charset="0"/>
                <a:sym typeface="Wingdings" panose="05000000000000000000" pitchFamily="2" charset="2"/>
              </a:rPr>
              <a:t>	using central scheduler </a:t>
            </a:r>
            <a:endParaRPr lang="en-US" altLang="en-US">
              <a:solidFill>
                <a:srgbClr val="3792AA"/>
              </a:solidFill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Example: Central </a:t>
            </a:r>
            <a:r>
              <a:rPr lang="en-US" altLang="ko-KR" dirty="0"/>
              <a:t>vs. Distributed Scheduler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846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altLang="ko-KR" sz="4000" dirty="0"/>
              <a:t>Simulation of </a:t>
            </a:r>
            <a:r>
              <a:rPr lang="en-US" altLang="ko-KR" sz="4000" dirty="0" smtClean="0"/>
              <a:t>a </a:t>
            </a:r>
            <a:r>
              <a:rPr lang="en-US" altLang="ko-KR" sz="4000" dirty="0"/>
              <a:t>Distributed scheduling model</a:t>
            </a:r>
            <a:endParaRPr lang="en-US" sz="40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981200"/>
            <a:ext cx="830580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Let </a:t>
            </a:r>
            <a:r>
              <a:rPr lang="en-US" altLang="ko-KR" b="1">
                <a:ea typeface="굴림" panose="020B0600000101010101" pitchFamily="34" charset="-127"/>
              </a:rPr>
              <a:t>y[k,i]</a:t>
            </a:r>
            <a:r>
              <a:rPr lang="en-US" altLang="ko-KR">
                <a:ea typeface="굴림" panose="020B0600000101010101" pitchFamily="34" charset="-127"/>
              </a:rPr>
              <a:t> denotes the local copy of </a:t>
            </a:r>
            <a:r>
              <a:rPr lang="en-US" altLang="ko-KR" b="1">
                <a:ea typeface="굴림" panose="020B0600000101010101" pitchFamily="34" charset="-127"/>
              </a:rPr>
              <a:t>the state x[k]</a:t>
            </a:r>
            <a:r>
              <a:rPr lang="en-US" altLang="ko-KR">
                <a:ea typeface="굴림" panose="020B0600000101010101" pitchFamily="34" charset="-127"/>
              </a:rPr>
              <a:t> of process k as maintained by a neighboring </a:t>
            </a:r>
            <a:r>
              <a:rPr lang="en-US" altLang="ko-KR" b="1">
                <a:ea typeface="굴림" panose="020B0600000101010101" pitchFamily="34" charset="-127"/>
              </a:rPr>
              <a:t>process i</a:t>
            </a:r>
            <a:r>
              <a:rPr lang="en-US" altLang="ko-KR">
                <a:ea typeface="굴림" panose="020B0600000101010101" pitchFamily="34" charset="-127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To evaluate the guard by process i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process i copies the state of each neighbor k, that is, y[k,i] := x[k]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Each process evaluates its guard(s) using the local copies of its neighbors’ state and decides if an action will be scheduled.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The number of steps allowed to copy the neighbors’ states will depend on the grain of atomicity.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Read-write atomicity in a fine-grain atomicity: only one read at a time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Coarse-grain atomicity model: all the read can be done in a single step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791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ko-KR" sz="3600" dirty="0"/>
              <a:t>Advantage &amp; Disadvantage of Central scheduling</a:t>
            </a:r>
            <a:endParaRPr lang="en-US" sz="36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Advantage</a:t>
            </a:r>
          </a:p>
          <a:p>
            <a:pPr lvl="1" eaLnBrk="1" hangingPunct="1"/>
            <a:r>
              <a:rPr lang="en-US" altLang="ko-KR" u="sng">
                <a:ea typeface="굴림" panose="020B0600000101010101" pitchFamily="34" charset="-127"/>
              </a:rPr>
              <a:t>Relatively easy of </a:t>
            </a:r>
            <a:r>
              <a:rPr lang="en-US" altLang="ko-KR" u="sng">
                <a:solidFill>
                  <a:srgbClr val="C00000"/>
                </a:solidFill>
                <a:ea typeface="굴림" panose="020B0600000101010101" pitchFamily="34" charset="-127"/>
              </a:rPr>
              <a:t>correctness proof</a:t>
            </a:r>
          </a:p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Disadvantage</a:t>
            </a:r>
          </a:p>
          <a:p>
            <a:pPr lvl="1" eaLnBrk="1" hangingPunct="1"/>
            <a:r>
              <a:rPr lang="en-US" altLang="ko-KR">
                <a:ea typeface="굴림" panose="020B0600000101010101" pitchFamily="34" charset="-127"/>
              </a:rPr>
              <a:t>Poor parallelism and poor scalability</a:t>
            </a:r>
          </a:p>
          <a:p>
            <a:pPr lvl="1"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>
                <a:sym typeface="Wingdings" panose="05000000000000000000" pitchFamily="2" charset="2"/>
              </a:rPr>
              <a:t> To avoid a serious problem, a correctness proof of the designed scheduler (scheduling algorithm) is very important.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320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728"/>
            <a:ext cx="11734800" cy="899809"/>
          </a:xfr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Syntax &amp; semantics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447800"/>
            <a:ext cx="8382000" cy="5410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Structure of a program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In the opening line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program &lt;name&gt;;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To define variables and constants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define &lt;variable name&gt;: &lt;variable type&gt;;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(ex 1) define n: message;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(ex 2) type message = record</a:t>
            </a:r>
          </a:p>
          <a:p>
            <a:pPr lvl="3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		a: integer</a:t>
            </a:r>
          </a:p>
          <a:p>
            <a:pPr lvl="3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		b: integer</a:t>
            </a:r>
          </a:p>
          <a:p>
            <a:pPr lvl="3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		c: boolean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		end</a:t>
            </a:r>
          </a:p>
          <a:p>
            <a:pPr lvl="2" eaLnBrk="1" hangingPunct="1">
              <a:lnSpc>
                <a:spcPct val="110000"/>
              </a:lnSpc>
              <a:buFontTx/>
              <a:buNone/>
            </a:pPr>
            <a:r>
              <a:rPr lang="en-US" altLang="ko-KR">
                <a:latin typeface="Arial" panose="020B0604020202020204" pitchFamily="34" charset="0"/>
                <a:ea typeface="굴림" panose="020B0600000101010101" pitchFamily="34" charset="-127"/>
              </a:rPr>
              <a:t>	       define	m: message</a:t>
            </a:r>
            <a:endParaRPr lang="en-US" altLang="en-US"/>
          </a:p>
        </p:txBody>
      </p:sp>
      <p:pic>
        <p:nvPicPr>
          <p:cNvPr id="10244" name="Picture 6" descr="C:\Documents and Settings\hlee3\Local Settings\Temporary Internet Files\Content.IE5\G2WFBLVG\MC9000282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76" y="1752600"/>
            <a:ext cx="3349625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0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ko-KR" dirty="0" smtClean="0"/>
              <a:t>Example: Correctness </a:t>
            </a:r>
            <a:r>
              <a:rPr lang="en-US" altLang="ko-KR" dirty="0"/>
              <a:t>proof (1</a:t>
            </a:r>
            <a:r>
              <a:rPr lang="en-US" altLang="ko-KR" dirty="0" smtClean="0"/>
              <a:t>)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>
                <a:ea typeface="굴림" panose="020B0600000101010101" pitchFamily="34" charset="-127"/>
              </a:rPr>
              <a:t>No System function correctly with distributed schedulers unless it functions correctly under a central scheduler.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>
                <a:ea typeface="굴림" panose="020B0600000101010101" pitchFamily="34" charset="-127"/>
              </a:rPr>
              <a:t>In restricted cases, correct behavior with a central scheduler guarantees correct behavior with a distributed scheduler.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b="1">
                <a:solidFill>
                  <a:srgbClr val="FF0000"/>
                </a:solidFill>
                <a:ea typeface="굴림" panose="020B0600000101010101" pitchFamily="34" charset="-127"/>
              </a:rPr>
              <a:t>Theorem 4.1</a:t>
            </a:r>
            <a:r>
              <a:rPr lang="en-US" altLang="ko-KR">
                <a:solidFill>
                  <a:srgbClr val="FF0000"/>
                </a:solidFill>
                <a:ea typeface="굴림" panose="020B0600000101010101" pitchFamily="34" charset="-127"/>
              </a:rPr>
              <a:t> </a:t>
            </a:r>
            <a:r>
              <a:rPr lang="en-US" altLang="ko-KR">
                <a:ea typeface="굴림" panose="020B0600000101010101" pitchFamily="34" charset="-127"/>
              </a:rPr>
              <a:t>If a distributed system works correctly with a central scheduler and no enabled guard of a process is disabled by the actions of their neighbors, the system is also correct with a distributed scheduler.</a:t>
            </a:r>
          </a:p>
        </p:txBody>
      </p:sp>
    </p:spTree>
    <p:extLst>
      <p:ext uri="{BB962C8B-B14F-4D97-AF65-F5344CB8AC3E}">
        <p14:creationId xmlns:p14="http://schemas.microsoft.com/office/powerpoint/2010/main" val="2101262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ko-KR" dirty="0" smtClean="0"/>
              <a:t>Example: Correctness </a:t>
            </a:r>
            <a:r>
              <a:rPr lang="en-US" altLang="ko-KR" dirty="0"/>
              <a:t>proof (2</a:t>
            </a:r>
            <a:r>
              <a:rPr lang="en-US" altLang="ko-KR" dirty="0" smtClean="0"/>
              <a:t>)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ko-KR" sz="2000" b="1">
                <a:ea typeface="굴림" panose="020B0600000101010101" pitchFamily="34" charset="-127"/>
              </a:rPr>
              <a:t>Proof.</a:t>
            </a:r>
            <a:r>
              <a:rPr lang="en-US" altLang="ko-KR" sz="2000">
                <a:ea typeface="굴림" panose="020B0600000101010101" pitchFamily="34" charset="-127"/>
              </a:rPr>
              <a:t> Assume that i and j are neighboring processes. Consider the following four events: (1) the evaluation of G</a:t>
            </a:r>
            <a:r>
              <a:rPr lang="en-US" altLang="ko-KR" sz="2000" baseline="-25000">
                <a:ea typeface="굴림" panose="020B0600000101010101" pitchFamily="34" charset="-127"/>
              </a:rPr>
              <a:t>i </a:t>
            </a:r>
            <a:r>
              <a:rPr lang="en-US" altLang="ko-KR" sz="2000">
                <a:ea typeface="굴림" panose="020B0600000101010101" pitchFamily="34" charset="-127"/>
              </a:rPr>
              <a:t>as true; (2) the execution of S</a:t>
            </a:r>
            <a:r>
              <a:rPr lang="en-US" altLang="ko-KR" sz="2000" baseline="-25000">
                <a:ea typeface="굴림" panose="020B0600000101010101" pitchFamily="34" charset="-127"/>
              </a:rPr>
              <a:t>i</a:t>
            </a:r>
            <a:r>
              <a:rPr lang="en-US" altLang="ko-KR" sz="2000">
                <a:ea typeface="굴림" panose="020B0600000101010101" pitchFamily="34" charset="-127"/>
              </a:rPr>
              <a:t>; (3) the evaluation of G</a:t>
            </a:r>
            <a:r>
              <a:rPr lang="en-US" altLang="ko-KR" sz="2000" baseline="-25000">
                <a:ea typeface="굴림" panose="020B0600000101010101" pitchFamily="34" charset="-127"/>
              </a:rPr>
              <a:t>j </a:t>
            </a:r>
            <a:r>
              <a:rPr lang="en-US" altLang="ko-KR" sz="2000">
                <a:ea typeface="굴림" panose="020B0600000101010101" pitchFamily="34" charset="-127"/>
              </a:rPr>
              <a:t>as true; and (4) the execution of S</a:t>
            </a:r>
            <a:r>
              <a:rPr lang="en-US" altLang="ko-KR" sz="2000" baseline="-25000">
                <a:ea typeface="굴림" panose="020B0600000101010101" pitchFamily="34" charset="-127"/>
              </a:rPr>
              <a:t>j</a:t>
            </a:r>
            <a:r>
              <a:rPr lang="en-US" altLang="ko-KR" sz="2000">
                <a:ea typeface="굴림" panose="020B0600000101010101" pitchFamily="34" charset="-127"/>
              </a:rPr>
              <a:t>. Distributed schedulers allow the following schedules: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z="2000">
              <a:ea typeface="굴림" panose="020B0600000101010101" pitchFamily="34" charset="-127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ko-KR" sz="1800">
                <a:ea typeface="굴림" panose="020B0600000101010101" pitchFamily="34" charset="-127"/>
              </a:rPr>
              <a:t>Case 1: (1)(2)(3)(4)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sz="1800">
                <a:ea typeface="굴림" panose="020B0600000101010101" pitchFamily="34" charset="-127"/>
              </a:rPr>
              <a:t>Case 2: (1)(3)(4)(2)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sz="1800">
                <a:ea typeface="굴림" panose="020B0600000101010101" pitchFamily="34" charset="-127"/>
              </a:rPr>
              <a:t>Case 3: (1)(3)(2)(4)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>
                <a:ea typeface="굴림" panose="020B0600000101010101" pitchFamily="34" charset="-127"/>
              </a:rPr>
              <a:t>	Since the case 2 and the case 3 can be reduced to the case 1 and the case 1 corresponds to that of a central schedule. Thus, the theorem is proven.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60535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05000"/>
            <a:ext cx="77724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To assign </a:t>
            </a:r>
            <a:r>
              <a:rPr lang="en-US" altLang="ko-KR" u="sng">
                <a:ea typeface="굴림" panose="020B0600000101010101" pitchFamily="34" charset="-127"/>
              </a:rPr>
              <a:t>an initial value</a:t>
            </a:r>
            <a:r>
              <a:rPr lang="en-US" altLang="ko-KR">
                <a:ea typeface="굴림" panose="020B0600000101010101" pitchFamily="34" charset="-127"/>
              </a:rPr>
              <a:t> to a variable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Initially &lt;variable&gt; = &lt;initial value&gt;;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anose="020B0600000101010101" pitchFamily="34" charset="-127"/>
              </a:rPr>
              <a:t>(ex) initially x = 0;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A simple assignment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&lt;variable&gt; := &lt;expression&gt;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anose="020B0600000101010101" pitchFamily="34" charset="-127"/>
              </a:rPr>
              <a:t>(ex) x := 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ea typeface="굴림" panose="020B0600000101010101" pitchFamily="34" charset="-127"/>
              </a:rPr>
              <a:t>A compound assignment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&lt;variable 1&gt;[,&lt;variable n&gt;] := 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			&lt;expression 1&gt;[,&lt;expression n&gt;]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anose="020B0600000101010101" pitchFamily="34" charset="-127"/>
              </a:rPr>
              <a:t>(ex) x, y := m.a, 2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altLang="ko-KR" smtClean="0">
                <a:ea typeface="굴림" panose="020B0600000101010101" pitchFamily="34" charset="-127"/>
              </a:rPr>
              <a:t>	It is equivalent to x := m.a and y := 2</a:t>
            </a:r>
            <a:endParaRPr altLang="en-US" smtClean="0"/>
          </a:p>
        </p:txBody>
      </p:sp>
      <p:pic>
        <p:nvPicPr>
          <p:cNvPr id="11268" name="Picture 4" descr="C:\Documents and Settings\hlee3\Local Settings\Temporary Internet Files\Content.IE5\G2WFBLVG\MC9003565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905001"/>
            <a:ext cx="1981200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376100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Example (We will revisit this program later.)</a:t>
            </a:r>
          </a:p>
          <a:p>
            <a:pPr lvl="2" eaLnBrk="1" hangingPunct="1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program</a:t>
            </a:r>
            <a:r>
              <a:rPr lang="en-US" altLang="ko-KR" smtClean="0">
                <a:ea typeface="굴림" panose="020B0600000101010101" pitchFamily="34" charset="-127"/>
              </a:rPr>
              <a:t> uncertain;</a:t>
            </a:r>
          </a:p>
          <a:p>
            <a:pPr lvl="2" eaLnBrk="1" hangingPunct="1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define</a:t>
            </a:r>
            <a:r>
              <a:rPr lang="en-US" altLang="ko-KR" smtClean="0">
                <a:ea typeface="굴림" panose="020B0600000101010101" pitchFamily="34" charset="-127"/>
              </a:rPr>
              <a:t> x : integer;</a:t>
            </a:r>
          </a:p>
          <a:p>
            <a:pPr lvl="2" eaLnBrk="1" hangingPunct="1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initially</a:t>
            </a:r>
            <a:r>
              <a:rPr lang="en-US" altLang="ko-KR" smtClean="0">
                <a:ea typeface="굴림" panose="020B0600000101010101" pitchFamily="34" charset="-127"/>
              </a:rPr>
              <a:t> x = 0;</a:t>
            </a:r>
          </a:p>
          <a:p>
            <a:pPr lvl="2" eaLnBrk="1" hangingPunct="1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do</a:t>
            </a:r>
            <a:r>
              <a:rPr lang="en-US" altLang="ko-KR" smtClean="0">
                <a:ea typeface="굴림" panose="020B0600000101010101" pitchFamily="34" charset="-127"/>
              </a:rPr>
              <a:t> x &lt; 4 </a:t>
            </a:r>
            <a:r>
              <a:rPr lang="en-US" altLang="ko-KR" smtClean="0">
                <a:ea typeface="굴림" panose="020B0600000101010101" pitchFamily="34" charset="-127"/>
                <a:sym typeface="Wingdings" panose="05000000000000000000" pitchFamily="2" charset="2"/>
              </a:rPr>
              <a:t> x := x + 1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ko-KR" smtClean="0">
                <a:ea typeface="굴림" panose="020B0600000101010101" pitchFamily="34" charset="-127"/>
                <a:sym typeface="Wingdings" panose="05000000000000000000" pitchFamily="2" charset="2"/>
              </a:rPr>
              <a:t> </a:t>
            </a:r>
            <a:r>
              <a:rPr lang="en-US" altLang="ko-KR" smtClean="0">
                <a:ea typeface="굴림" panose="020B0600000101010101" pitchFamily="34" charset="-127"/>
              </a:rPr>
              <a:t>x = 3 </a:t>
            </a:r>
            <a:r>
              <a:rPr lang="en-US" altLang="ko-KR" smtClean="0">
                <a:ea typeface="굴림" panose="020B0600000101010101" pitchFamily="34" charset="-127"/>
                <a:sym typeface="Wingdings" panose="05000000000000000000" pitchFamily="2" charset="2"/>
              </a:rPr>
              <a:t> x := 0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anose="020B0600000101010101" pitchFamily="34" charset="-127"/>
              </a:rPr>
              <a:t>od</a:t>
            </a:r>
          </a:p>
          <a:p>
            <a:pPr lvl="2" eaLnBrk="1" hangingPunct="1"/>
            <a:endParaRPr lang="en-US" altLang="en-US" smtClean="0"/>
          </a:p>
        </p:txBody>
      </p:sp>
      <p:pic>
        <p:nvPicPr>
          <p:cNvPr id="12292" name="Picture 4" descr="C:\Documents and Settings\hlee3\Local Settings\Temporary Internet Files\Content.IE5\9ZONLI16\MC9003565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971800"/>
            <a:ext cx="24384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37192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ko-KR" sz="2400">
                <a:ea typeface="굴림" panose="020B0600000101010101" pitchFamily="34" charset="-127"/>
              </a:rPr>
              <a:t>Guarded Action: Conditional Statement</a:t>
            </a:r>
            <a:endParaRPr lang="en-US" altLang="en-US" sz="240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		</a:t>
            </a:r>
            <a:r>
              <a:rPr lang="en-US" altLang="en-US" sz="2400">
                <a:solidFill>
                  <a:schemeClr val="accent2"/>
                </a:solidFill>
              </a:rPr>
              <a:t>&lt;guard G&gt;</a:t>
            </a:r>
            <a:r>
              <a:rPr lang="en-US" altLang="en-US">
                <a:solidFill>
                  <a:schemeClr val="accent2"/>
                </a:solidFill>
              </a:rPr>
              <a:t>  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 sz="2400">
                <a:solidFill>
                  <a:schemeClr val="accent2"/>
                </a:solidFill>
              </a:rPr>
              <a:t>&lt;action A&gt;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accent2"/>
              </a:solidFill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			is equivalent to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			</a:t>
            </a:r>
            <a:r>
              <a:rPr lang="en-US" altLang="en-US" sz="2400" b="1"/>
              <a:t>if</a:t>
            </a:r>
            <a:r>
              <a:rPr lang="en-US" altLang="en-US" sz="2400"/>
              <a:t> G </a:t>
            </a:r>
            <a:r>
              <a:rPr lang="en-US" altLang="en-US" sz="2400" b="1"/>
              <a:t>then</a:t>
            </a:r>
            <a:r>
              <a:rPr lang="en-US" altLang="en-US" sz="2400"/>
              <a:t> </a:t>
            </a:r>
            <a:r>
              <a:rPr lang="en-US" altLang="ko-KR" sz="2400">
                <a:ea typeface="굴림" panose="020B0600000101010101" pitchFamily="34" charset="-127"/>
              </a:rPr>
              <a:t>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2400">
                <a:ea typeface="굴림" panose="020B0600000101010101" pitchFamily="34" charset="-127"/>
              </a:rPr>
              <a:t>Not: </a:t>
            </a:r>
            <a:r>
              <a:rPr lang="en-US" altLang="ko-KR" sz="2400">
                <a:solidFill>
                  <a:schemeClr val="accent2"/>
                </a:solidFill>
                <a:ea typeface="굴림" panose="020B0600000101010101" pitchFamily="34" charset="-127"/>
                <a:cs typeface="Tahoma" panose="020B0604030504040204" pitchFamily="34" charset="0"/>
              </a:rPr>
              <a:t>¬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>
              <a:solidFill>
                <a:schemeClr val="accent2"/>
              </a:solidFill>
            </a:endParaRPr>
          </a:p>
        </p:txBody>
      </p:sp>
      <p:pic>
        <p:nvPicPr>
          <p:cNvPr id="13316" name="Picture 5" descr="C:\Documents and Settings\hlee3\Local Settings\Temporary Internet Files\Content.IE5\5978BFG0\MC9003565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667000"/>
            <a:ext cx="17970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202071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76400"/>
            <a:ext cx="80772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000" i="1">
              <a:latin typeface="Comic Sans MS" panose="030F0702030302020204" pitchFamily="66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2400" i="1">
                <a:latin typeface="Arial" panose="020B0604020202020204" pitchFamily="34" charset="0"/>
              </a:rPr>
              <a:t>Sequential actions</a:t>
            </a:r>
            <a:r>
              <a:rPr lang="en-US" altLang="en-US" sz="2400">
                <a:latin typeface="Arial" panose="020B0604020202020204" pitchFamily="34" charset="0"/>
              </a:rPr>
              <a:t>	S0; S1; S2; . . . ; Sn</a:t>
            </a:r>
            <a:endParaRPr lang="en-US" altLang="ko-KR" sz="2400" i="1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2400" i="1">
                <a:latin typeface="Arial" panose="020B0604020202020204" pitchFamily="34" charset="0"/>
              </a:rPr>
              <a:t>Alternative constructs</a:t>
            </a:r>
            <a:r>
              <a:rPr lang="en-US" altLang="en-US" sz="2400">
                <a:latin typeface="Arial" panose="020B0604020202020204" pitchFamily="34" charset="0"/>
              </a:rPr>
              <a:t>	</a:t>
            </a:r>
            <a:r>
              <a:rPr lang="en-US" altLang="en-US" sz="2400" b="1">
                <a:latin typeface="Arial" panose="020B0604020202020204" pitchFamily="34" charset="0"/>
              </a:rPr>
              <a:t>if</a:t>
            </a:r>
            <a:r>
              <a:rPr lang="en-US" altLang="en-US" sz="2400">
                <a:latin typeface="Arial" panose="020B0604020202020204" pitchFamily="34" charset="0"/>
              </a:rPr>
              <a:t> . . . . . . . . . . </a:t>
            </a:r>
            <a:r>
              <a:rPr lang="en-US" altLang="en-US" sz="2400" b="1">
                <a:latin typeface="Arial" panose="020B0604020202020204" pitchFamily="34" charset="0"/>
              </a:rPr>
              <a:t>fi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2400" i="1">
                <a:latin typeface="Arial" panose="020B0604020202020204" pitchFamily="34" charset="0"/>
              </a:rPr>
              <a:t>Repetitive constructs</a:t>
            </a:r>
            <a:r>
              <a:rPr lang="en-US" altLang="en-US" sz="2400">
                <a:latin typeface="Arial" panose="020B0604020202020204" pitchFamily="34" charset="0"/>
              </a:rPr>
              <a:t>	</a:t>
            </a:r>
            <a:r>
              <a:rPr lang="en-US" altLang="en-US" sz="2400" b="1">
                <a:latin typeface="Arial" panose="020B0604020202020204" pitchFamily="34" charset="0"/>
              </a:rPr>
              <a:t>do</a:t>
            </a:r>
            <a:r>
              <a:rPr lang="en-US" altLang="en-US" sz="2400">
                <a:latin typeface="Arial" panose="020B0604020202020204" pitchFamily="34" charset="0"/>
              </a:rPr>
              <a:t> . . . . . . . . . </a:t>
            </a:r>
            <a:r>
              <a:rPr lang="en-US" altLang="en-US" sz="2400" b="1">
                <a:latin typeface="Arial" panose="020B0604020202020204" pitchFamily="34" charset="0"/>
              </a:rPr>
              <a:t>od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	</a:t>
            </a:r>
            <a:r>
              <a:rPr lang="en-US" altLang="en-US" b="1">
                <a:solidFill>
                  <a:srgbClr val="C70F05"/>
                </a:solidFill>
                <a:latin typeface="Arial" panose="020B0604020202020204" pitchFamily="34" charset="0"/>
              </a:rPr>
              <a:t>The specification is useful for </a:t>
            </a:r>
            <a:r>
              <a:rPr lang="en-US" altLang="ko-KR" b="1">
                <a:solidFill>
                  <a:srgbClr val="C70F05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r</a:t>
            </a:r>
            <a:r>
              <a:rPr lang="en-US" altLang="en-US" b="1">
                <a:solidFill>
                  <a:srgbClr val="C70F05"/>
                </a:solidFill>
                <a:latin typeface="Arial" panose="020B0604020202020204" pitchFamily="34" charset="0"/>
              </a:rPr>
              <a:t>epresenting abstract algorithms, not executable codes.</a:t>
            </a:r>
            <a:endParaRPr lang="en-US" altLang="en-US" sz="2400" b="1">
              <a:solidFill>
                <a:srgbClr val="C70F05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Arial Black" panose="020B0A04020102020204" pitchFamily="34" charset="0"/>
            </a:endParaRPr>
          </a:p>
        </p:txBody>
      </p:sp>
      <p:pic>
        <p:nvPicPr>
          <p:cNvPr id="14340" name="Picture 4" descr="C:\Documents and Settings\hlee3\Local Settings\Temporary Internet Files\Content.IE5\5XWKJ5NE\MC9000370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89" y="2028825"/>
            <a:ext cx="1819275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28759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447800"/>
            <a:ext cx="77724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i="1" dirty="0">
                <a:latin typeface="Arial" panose="020B0604020202020204" pitchFamily="34" charset="0"/>
              </a:rPr>
              <a:t>Alternative construct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</a:t>
            </a:r>
            <a:r>
              <a:rPr lang="en-US" altLang="en-US" sz="2400" b="1" dirty="0">
                <a:latin typeface="Arial" panose="020B0604020202020204" pitchFamily="34" charset="0"/>
                <a:sym typeface="Symbol" panose="05050102010706020507" pitchFamily="18" charset="2"/>
              </a:rPr>
              <a:t>if</a:t>
            </a:r>
            <a:r>
              <a:rPr lang="en-US" altLang="en-US" sz="2400" dirty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>
                <a:latin typeface="Arial" panose="020B0604020202020204" pitchFamily="34" charset="0"/>
              </a:rPr>
              <a:t>1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</a:t>
            </a:r>
            <a:r>
              <a:rPr lang="en-US" altLang="en-US" sz="2400" dirty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>
                <a:latin typeface="Arial" panose="020B0604020202020204" pitchFamily="34" charset="0"/>
              </a:rPr>
              <a:t>2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>
                <a:latin typeface="Arial" panose="020B0604020202020204" pitchFamily="34" charset="0"/>
              </a:rPr>
              <a:t>2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aseline="-25000" dirty="0">
                <a:latin typeface="Arial" panose="020B0604020202020204" pitchFamily="34" charset="0"/>
              </a:rPr>
              <a:t>		…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</a:t>
            </a:r>
            <a:r>
              <a:rPr lang="en-US" altLang="en-US" sz="2400" dirty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>
                <a:latin typeface="Arial" panose="020B0604020202020204" pitchFamily="34" charset="0"/>
              </a:rPr>
              <a:t>	</a:t>
            </a:r>
            <a:r>
              <a:rPr lang="en-US" altLang="en-US" sz="2400" dirty="0" err="1">
                <a:latin typeface="Arial" panose="020B0604020202020204" pitchFamily="34" charset="0"/>
              </a:rPr>
              <a:t>G</a:t>
            </a:r>
            <a:r>
              <a:rPr lang="en-US" altLang="en-US" sz="2400" baseline="-25000" dirty="0" err="1">
                <a:latin typeface="Arial" panose="020B0604020202020204" pitchFamily="34" charset="0"/>
              </a:rPr>
              <a:t>n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latin typeface="Arial" panose="020B0604020202020204" pitchFamily="34" charset="0"/>
              </a:rPr>
              <a:t>S</a:t>
            </a:r>
            <a:r>
              <a:rPr lang="en-US" altLang="en-US" sz="2400" baseline="-25000" dirty="0">
                <a:latin typeface="Arial" panose="020B0604020202020204" pitchFamily="34" charset="0"/>
              </a:rPr>
              <a:t>n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</a:t>
            </a:r>
            <a:r>
              <a:rPr lang="en-US" altLang="en-US" sz="2400" b="1" dirty="0">
                <a:latin typeface="Arial" panose="020B0604020202020204" pitchFamily="34" charset="0"/>
              </a:rPr>
              <a:t>fi</a:t>
            </a:r>
          </a:p>
          <a:p>
            <a:pPr eaLnBrk="1" hangingPunct="1">
              <a:lnSpc>
                <a:spcPct val="115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15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When no guard is true, </a:t>
            </a:r>
            <a:r>
              <a:rPr lang="en-US" altLang="en-US" sz="2400" b="1" dirty="0">
                <a:latin typeface="Arial" panose="020B0604020202020204" pitchFamily="34" charset="0"/>
              </a:rPr>
              <a:t>skip</a:t>
            </a:r>
            <a:r>
              <a:rPr lang="en-US" altLang="en-US" sz="2400" dirty="0">
                <a:latin typeface="Arial" panose="020B0604020202020204" pitchFamily="34" charset="0"/>
              </a:rPr>
              <a:t> (do nothing). When multiple guards are true, the choice of the action to be executed is </a:t>
            </a:r>
            <a:r>
              <a:rPr lang="en-US" altLang="en-US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completely arbitrary</a:t>
            </a:r>
            <a:r>
              <a:rPr lang="en-US" altLang="en-US" sz="24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25306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77724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dirty="0">
                <a:latin typeface="Arial" panose="020B0604020202020204" pitchFamily="34" charset="0"/>
              </a:rPr>
              <a:t>	</a:t>
            </a:r>
            <a:r>
              <a:rPr lang="en-US" altLang="en-US" sz="2400" b="1" i="1" dirty="0">
                <a:latin typeface="Arial" panose="020B0604020202020204" pitchFamily="34" charset="0"/>
              </a:rPr>
              <a:t>Repetitive construct</a:t>
            </a:r>
            <a:endParaRPr lang="en-US" altLang="en-US" sz="2400" i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</a:t>
            </a:r>
            <a:r>
              <a:rPr lang="en-US" altLang="en-US" sz="2400" b="1" dirty="0">
                <a:latin typeface="Arial" panose="020B0604020202020204" pitchFamily="34" charset="0"/>
              </a:rPr>
              <a:t>do</a:t>
            </a:r>
            <a:r>
              <a:rPr lang="en-US" altLang="en-US" sz="2400" dirty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latin typeface="Arial" panose="020B0604020202020204" pitchFamily="34" charset="0"/>
              </a:rPr>
              <a:t>S</a:t>
            </a:r>
            <a:r>
              <a:rPr lang="en-US" altLang="en-US" sz="2400" baseline="-25000" dirty="0">
                <a:latin typeface="Arial" panose="020B0604020202020204" pitchFamily="34" charset="0"/>
              </a:rPr>
              <a:t>1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</a:t>
            </a:r>
            <a:r>
              <a:rPr lang="en-US" altLang="en-US" sz="2400" dirty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>
                <a:latin typeface="Arial" panose="020B0604020202020204" pitchFamily="34" charset="0"/>
              </a:rPr>
              <a:t>	G</a:t>
            </a:r>
            <a:r>
              <a:rPr lang="en-US" altLang="en-US" sz="2400" baseline="-25000" dirty="0">
                <a:latin typeface="Arial" panose="020B0604020202020204" pitchFamily="34" charset="0"/>
              </a:rPr>
              <a:t>2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>
                <a:latin typeface="Arial" panose="020B0604020202020204" pitchFamily="34" charset="0"/>
              </a:rPr>
              <a:t>2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</a:t>
            </a:r>
            <a:r>
              <a:rPr lang="en-US" altLang="en-US" sz="2400" dirty="0">
                <a:latin typeface="Arial" panose="020B0604020202020204" pitchFamily="34" charset="0"/>
                <a:sym typeface="Symbol" panose="05050102010706020507" pitchFamily="18" charset="2"/>
              </a:rPr>
              <a:t></a:t>
            </a:r>
            <a:r>
              <a:rPr lang="en-US" altLang="en-US" sz="2400" dirty="0">
                <a:latin typeface="Arial" panose="020B0604020202020204" pitchFamily="34" charset="0"/>
              </a:rPr>
              <a:t>	</a:t>
            </a:r>
            <a:r>
              <a:rPr lang="en-US" altLang="en-US" sz="2400" dirty="0" err="1">
                <a:latin typeface="Arial" panose="020B0604020202020204" pitchFamily="34" charset="0"/>
              </a:rPr>
              <a:t>G</a:t>
            </a:r>
            <a:r>
              <a:rPr lang="en-US" altLang="en-US" sz="2400" baseline="-25000" dirty="0" err="1">
                <a:latin typeface="Arial" panose="020B0604020202020204" pitchFamily="34" charset="0"/>
              </a:rPr>
              <a:t>n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Arial" panose="020B0604020202020204" pitchFamily="34" charset="0"/>
              </a:rPr>
              <a:t> S</a:t>
            </a:r>
            <a:r>
              <a:rPr lang="en-US" altLang="en-US" sz="2400" baseline="-25000" dirty="0">
                <a:latin typeface="Arial" panose="020B0604020202020204" pitchFamily="34" charset="0"/>
              </a:rPr>
              <a:t>n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</a:t>
            </a:r>
            <a:r>
              <a:rPr lang="en-US" altLang="en-US" sz="2400" b="1" dirty="0">
                <a:latin typeface="Arial" panose="020B0604020202020204" pitchFamily="34" charset="0"/>
              </a:rPr>
              <a:t>od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Keep executing the actions until </a:t>
            </a:r>
            <a:r>
              <a:rPr lang="en-US" altLang="en-US" sz="2400" i="1" dirty="0">
                <a:latin typeface="Arial" panose="020B0604020202020204" pitchFamily="34" charset="0"/>
              </a:rPr>
              <a:t>all guards</a:t>
            </a:r>
            <a:r>
              <a:rPr lang="en-US" altLang="en-US" sz="2400" dirty="0">
                <a:latin typeface="Arial" panose="020B0604020202020204" pitchFamily="34" charset="0"/>
              </a:rPr>
              <a:t> are false and the </a:t>
            </a:r>
            <a:r>
              <a:rPr lang="en-US" altLang="en-US" sz="2400" dirty="0">
                <a:solidFill>
                  <a:srgbClr val="C70F05"/>
                </a:solidFill>
                <a:latin typeface="Arial" panose="020B0604020202020204" pitchFamily="34" charset="0"/>
              </a:rPr>
              <a:t>program terminates</a:t>
            </a:r>
            <a:r>
              <a:rPr lang="en-US" altLang="en-US" sz="2400" dirty="0">
                <a:latin typeface="Arial" panose="020B0604020202020204" pitchFamily="34" charset="0"/>
              </a:rPr>
              <a:t>. When multiple guards are true, the </a:t>
            </a:r>
            <a:r>
              <a:rPr lang="en-US" altLang="en-US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choice of the action is arbitrary.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&amp; semantics</a:t>
            </a:r>
          </a:p>
        </p:txBody>
      </p:sp>
    </p:spTree>
    <p:extLst>
      <p:ext uri="{BB962C8B-B14F-4D97-AF65-F5344CB8AC3E}">
        <p14:creationId xmlns:p14="http://schemas.microsoft.com/office/powerpoint/2010/main" val="383860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653040-6DA6-404A-878A-9655FCD19C7B}">
  <ds:schemaRefs>
    <ds:schemaRef ds:uri="http://purl.org/dc/terms/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2eb25448-20fa-4ef5-83b3-759cb732aca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3277</TotalTime>
  <Words>3029</Words>
  <Application>Microsoft Office PowerPoint</Application>
  <PresentationFormat>Widescreen</PresentationFormat>
  <Paragraphs>335</Paragraphs>
  <Slides>31</Slides>
  <Notes>8</Notes>
  <HiddenSlides>5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6" baseType="lpstr">
      <vt:lpstr>굴림</vt:lpstr>
      <vt:lpstr>NanumSquareRound ExtraBold</vt:lpstr>
      <vt:lpstr>TmonMonsori Black</vt:lpstr>
      <vt:lpstr>Arial</vt:lpstr>
      <vt:lpstr>Arial Black</vt:lpstr>
      <vt:lpstr>Arial Narrow</vt:lpstr>
      <vt:lpstr>Calibri</vt:lpstr>
      <vt:lpstr>Comic Sans MS</vt:lpstr>
      <vt:lpstr>Corbel</vt:lpstr>
      <vt:lpstr>Symbol</vt:lpstr>
      <vt:lpstr>Tahoma</vt:lpstr>
      <vt:lpstr>Times New Roman</vt:lpstr>
      <vt:lpstr>Wingdings</vt:lpstr>
      <vt:lpstr>Wingdings 2</vt:lpstr>
      <vt:lpstr>Office Theme</vt:lpstr>
      <vt:lpstr> Lecture 8   Representing Distributed Algorithms</vt:lpstr>
      <vt:lpstr>Representing distributed algorithms</vt:lpstr>
      <vt:lpstr>Syntax &amp; semantics</vt:lpstr>
      <vt:lpstr>Syntax &amp; semantics</vt:lpstr>
      <vt:lpstr>Syntax &amp; semantics</vt:lpstr>
      <vt:lpstr>Syntax &amp; semantics</vt:lpstr>
      <vt:lpstr>Syntax &amp; semantics</vt:lpstr>
      <vt:lpstr>Syntax &amp; semantics</vt:lpstr>
      <vt:lpstr>Syntax &amp; semantics</vt:lpstr>
      <vt:lpstr>Example: graph coloring</vt:lpstr>
      <vt:lpstr>Consider another example</vt:lpstr>
      <vt:lpstr>The adversary</vt:lpstr>
      <vt:lpstr>Deterministic Computation vs. Nondeterministic Comp.</vt:lpstr>
      <vt:lpstr>Non-determinism</vt:lpstr>
      <vt:lpstr>Examples of non-determinism</vt:lpstr>
      <vt:lpstr>Atomicity (or granularity) (1)</vt:lpstr>
      <vt:lpstr>Atomicity (2): [Q] Assignment?</vt:lpstr>
      <vt:lpstr>Atomicity (3)  [Q] G A ?</vt:lpstr>
      <vt:lpstr>Atomicity (3)  [Q] G A ?</vt:lpstr>
      <vt:lpstr>Atomicity (4)  [Q] Critical Section Code?</vt:lpstr>
      <vt:lpstr>Atomicity (4):  [Q] Critical Section Code?</vt:lpstr>
      <vt:lpstr>Fairness</vt:lpstr>
      <vt:lpstr>Fairness</vt:lpstr>
      <vt:lpstr>Weak fairness</vt:lpstr>
      <vt:lpstr>Strong fairness</vt:lpstr>
      <vt:lpstr>Central vs. Distributed Scheduler</vt:lpstr>
      <vt:lpstr>Example: Central vs. Distributed Scheduler </vt:lpstr>
      <vt:lpstr>Simulation of a Distributed scheduling model</vt:lpstr>
      <vt:lpstr>Advantage &amp; Disadvantage of Central scheduling</vt:lpstr>
      <vt:lpstr>Example: Correctness proof (1)</vt:lpstr>
      <vt:lpstr>Example: Correctness proof (2)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80</cp:revision>
  <dcterms:created xsi:type="dcterms:W3CDTF">2020-07-03T17:09:21Z</dcterms:created>
  <dcterms:modified xsi:type="dcterms:W3CDTF">2020-10-14T14:59:59Z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