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43" r:id="rId2"/>
    <p:sldId id="671" r:id="rId3"/>
    <p:sldId id="661" r:id="rId4"/>
    <p:sldId id="672" r:id="rId5"/>
    <p:sldId id="568" r:id="rId6"/>
    <p:sldId id="584" r:id="rId7"/>
    <p:sldId id="705" r:id="rId8"/>
    <p:sldId id="677" r:id="rId9"/>
    <p:sldId id="706" r:id="rId10"/>
    <p:sldId id="707" r:id="rId11"/>
    <p:sldId id="714" r:id="rId12"/>
    <p:sldId id="708" r:id="rId13"/>
    <p:sldId id="709" r:id="rId14"/>
    <p:sldId id="666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00"/>
    <a:srgbClr val="00FFFF"/>
    <a:srgbClr val="FFFF66"/>
    <a:srgbClr val="66FFFF"/>
    <a:srgbClr val="FF99FF"/>
    <a:srgbClr val="FF0000"/>
    <a:srgbClr val="67C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163" autoAdjust="0"/>
    <p:restoredTop sz="84223" autoAdjust="0"/>
  </p:normalViewPr>
  <p:slideViewPr>
    <p:cSldViewPr snapToGrid="0">
      <p:cViewPr varScale="1">
        <p:scale>
          <a:sx n="56" d="100"/>
          <a:sy n="56" d="100"/>
        </p:scale>
        <p:origin x="456" y="40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864" y="215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BEE24B5-3108-482F-B9C5-F0F8B5067F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 smtClean="0">
                <a:effectLst/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0C9BBC5-E47B-4A38-8D39-6E363FD0ED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smtClean="0">
                <a:effectLst/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386F2C5-4B2A-4923-B116-EC14CF67F68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662738" y="9120188"/>
            <a:ext cx="65246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ea typeface="宋体" panose="02010600030101010101" pitchFamily="2" charset="-122"/>
              </a:defRPr>
            </a:lvl1pPr>
          </a:lstStyle>
          <a:p>
            <a:fld id="{5194B4F7-0387-42B2-B463-F62C1130934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56B6711-E9D5-4DE7-A0A3-029FD0813E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t" anchorCtr="0" compatLnSpc="1">
            <a:prstTxWarp prst="textNoShape">
              <a:avLst/>
            </a:prstTxWarp>
          </a:bodyPr>
          <a:lstStyle>
            <a:lvl1pPr defTabSz="966788">
              <a:defRPr sz="1200" b="0" smtClean="0">
                <a:effectLst/>
                <a:latin typeface="Times New Roman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B2DBC69-DBCF-49DD-BB58-4995A00382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b="0" smtClean="0">
                <a:effectLst/>
                <a:latin typeface="Times New Roman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DDCC4538-F009-4EA4-9D6D-DAD5BF2CB32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6F3891F1-9EC5-498A-B712-67EFFEE8452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BEAC7588-83FC-461F-88B7-ED8DA96FF1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b" anchorCtr="0" compatLnSpc="1">
            <a:prstTxWarp prst="textNoShape">
              <a:avLst/>
            </a:prstTxWarp>
          </a:bodyPr>
          <a:lstStyle>
            <a:lvl1pPr defTabSz="966788">
              <a:defRPr sz="1200" b="0" smtClean="0">
                <a:effectLst/>
                <a:latin typeface="Times New Roman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551897E4-AF9C-44CA-B571-133EA0AEDC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6626" tIns="48314" rIns="96626" bIns="4831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 b="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fld id="{AE863681-B155-45E5-966A-C425A0C62D0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778A33-CE06-4CB7-91B9-BED3B05C96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5104AA-5384-46D9-8018-8837930922DA}" type="slidenum">
              <a:rPr lang="zh-CN" altLang="en-US" sz="1200" b="0">
                <a:latin typeface="Times New Roman" panose="02020603050405020304" pitchFamily="18" charset="0"/>
                <a:ea typeface="宋体" panose="02010600030101010101" pitchFamily="2" charset="-122"/>
              </a:rPr>
              <a:pPr eaLnBrk="1" hangingPunct="1"/>
              <a:t>1</a:t>
            </a:fld>
            <a:endParaRPr lang="en-US" altLang="zh-CN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67010" name="Rectangle 2">
            <a:extLst>
              <a:ext uri="{FF2B5EF4-FFF2-40B4-BE49-F238E27FC236}">
                <a16:creationId xmlns:a16="http://schemas.microsoft.com/office/drawing/2014/main" id="{06C9ED95-D93C-4B41-8F62-BBFD241126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4288" y="742950"/>
            <a:ext cx="4762500" cy="357187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67011" name="Rectangle 3">
            <a:extLst>
              <a:ext uri="{FF2B5EF4-FFF2-40B4-BE49-F238E27FC236}">
                <a16:creationId xmlns:a16="http://schemas.microsoft.com/office/drawing/2014/main" id="{38D00A8C-5FE9-454F-B0BB-EBD94B5FAF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03712"/>
          </a:xfrm>
        </p:spPr>
        <p:txBody>
          <a:bodyPr lIns="94820" tIns="47409" rIns="94820" bIns="47409"/>
          <a:lstStyle/>
          <a:p>
            <a:pPr defTabSz="958850" eaLnBrk="1" hangingPunct="1">
              <a:defRPr/>
            </a:pPr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rPr>
              <a:t>E-Science or eScience is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rPr>
              <a:t>computationally intensive science that is carried out in highly distributed network environments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rPr>
              <a:t>, or science that uses immense data sets that require grid computing; the term sometimes includes technologies that enable distributed collaboration, such as the Access Grid.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863681-B155-45E5-966A-C425A0C62D01}" type="slidenum">
              <a:rPr lang="zh-CN" altLang="en-US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993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Computing Paradigms</a:t>
            </a:r>
          </a:p>
          <a:p>
            <a:endParaRPr lang="en-US" dirty="0"/>
          </a:p>
          <a:p>
            <a:r>
              <a:rPr lang="en-US" dirty="0"/>
              <a:t>Some common characteristics: design objectives</a:t>
            </a:r>
          </a:p>
          <a:p>
            <a:endParaRPr lang="en-US" dirty="0"/>
          </a:p>
          <a:p>
            <a:r>
              <a:rPr lang="en-US" dirty="0"/>
              <a:t>Major technological challenges </a:t>
            </a:r>
          </a:p>
          <a:p>
            <a:r>
              <a:rPr lang="en-US" dirty="0"/>
              <a:t>(to build distributed system that explore massive parallelism at all processing levels.)</a:t>
            </a:r>
          </a:p>
          <a:p>
            <a:pPr marL="228600" indent="-228600">
              <a:buAutoNum type="arabicPeriod"/>
            </a:pPr>
            <a:r>
              <a:rPr lang="en-US" dirty="0"/>
              <a:t>New network-efficient processors</a:t>
            </a:r>
          </a:p>
          <a:p>
            <a:pPr marL="228600" indent="-228600">
              <a:buAutoNum type="arabicPeriod"/>
            </a:pPr>
            <a:r>
              <a:rPr lang="en-US" dirty="0"/>
              <a:t>Scalable memory and storage schemes</a:t>
            </a:r>
          </a:p>
          <a:p>
            <a:pPr marL="228600" indent="-228600">
              <a:buAutoNum type="arabicPeriod"/>
            </a:pPr>
            <a:r>
              <a:rPr lang="en-US" dirty="0"/>
              <a:t>Distributed OSes</a:t>
            </a:r>
          </a:p>
          <a:p>
            <a:pPr marL="228600" indent="-228600">
              <a:buAutoNum type="arabicPeriod"/>
            </a:pPr>
            <a:r>
              <a:rPr lang="en-US" dirty="0"/>
              <a:t>Middleware for machine virtualization</a:t>
            </a:r>
          </a:p>
          <a:p>
            <a:pPr marL="228600" indent="-228600">
              <a:buAutoNum type="arabicPeriod"/>
            </a:pPr>
            <a:r>
              <a:rPr lang="en-US" dirty="0"/>
              <a:t>New programming models</a:t>
            </a:r>
          </a:p>
          <a:p>
            <a:pPr marL="228600" indent="-228600">
              <a:buAutoNum type="arabicPeriod"/>
            </a:pPr>
            <a:r>
              <a:rPr lang="en-US" dirty="0"/>
              <a:t>Efficient resource management </a:t>
            </a:r>
          </a:p>
          <a:p>
            <a:pPr marL="228600" indent="-228600">
              <a:buAutoNum type="arabicPeriod"/>
            </a:pPr>
            <a:r>
              <a:rPr lang="en-US" dirty="0"/>
              <a:t>Application program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863681-B155-45E5-966A-C425A0C62D01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6559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https://www.gartner.com/en/newsroom/press-releases/2021-08-23-gartner-identifies-key-emerging-technologies-spurring-innovation-through-trust-growth-and-change</a:t>
            </a:r>
          </a:p>
          <a:p>
            <a:endParaRPr lang="en-US" dirty="0"/>
          </a:p>
          <a:p>
            <a:endParaRPr lang="en-US" sz="1200" b="1" i="0" kern="1200" dirty="0">
              <a:solidFill>
                <a:schemeClr val="tx1"/>
              </a:solidFill>
              <a:effectLst/>
              <a:latin typeface="Times New Roman" charset="0"/>
              <a:ea typeface="ＭＳ Ｐゴシック" charset="0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  <a:cs typeface="+mn-cs"/>
              </a:rPr>
              <a:t>https://en.wikipedia.org/wiki/Gartner_hype_cycle</a:t>
            </a:r>
          </a:p>
          <a:p>
            <a:endParaRPr lang="en-US" sz="1200" b="1" i="0" kern="1200" dirty="0">
              <a:solidFill>
                <a:schemeClr val="tx1"/>
              </a:solidFill>
              <a:effectLst/>
              <a:latin typeface="Times New Roman" charset="0"/>
              <a:ea typeface="ＭＳ Ｐゴシック" charset="0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863681-B155-45E5-966A-C425A0C62D01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4960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280FD7-5187-4F57-8F1A-74FB5C6020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BBD84B9-7E37-476D-8AEF-40C6A66C9903}" type="slidenum">
              <a:rPr lang="zh-CN" altLang="en-US" sz="1200" b="0">
                <a:latin typeface="Times New Roman" panose="02020603050405020304" pitchFamily="18" charset="0"/>
                <a:ea typeface="宋体" panose="02010600030101010101" pitchFamily="2" charset="-122"/>
              </a:rPr>
              <a:pPr eaLnBrk="1" hangingPunct="1"/>
              <a:t>14</a:t>
            </a:fld>
            <a:endParaRPr lang="en-US" altLang="zh-CN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42114" name="Rectangle 2">
            <a:extLst>
              <a:ext uri="{FF2B5EF4-FFF2-40B4-BE49-F238E27FC236}">
                <a16:creationId xmlns:a16="http://schemas.microsoft.com/office/drawing/2014/main" id="{82F5BBA6-385C-4D0F-B228-C72616F927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4288" y="742950"/>
            <a:ext cx="4762500" cy="357187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42115" name="Rectangle 3">
            <a:extLst>
              <a:ext uri="{FF2B5EF4-FFF2-40B4-BE49-F238E27FC236}">
                <a16:creationId xmlns:a16="http://schemas.microsoft.com/office/drawing/2014/main" id="{A0DDCE9E-6F94-4AF9-828F-90C0DA6EE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03712"/>
          </a:xfrm>
        </p:spPr>
        <p:txBody>
          <a:bodyPr lIns="94832" tIns="47415" rIns="94832" bIns="47415"/>
          <a:lstStyle/>
          <a:p>
            <a:pPr defTabSz="958850" eaLnBrk="1" hangingPunct="1">
              <a:defRPr/>
            </a:pPr>
            <a:endParaRPr lang="zh-CN" altLang="en-US"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1">
            <a:extLst>
              <a:ext uri="{FF2B5EF4-FFF2-40B4-BE49-F238E27FC236}">
                <a16:creationId xmlns:a16="http://schemas.microsoft.com/office/drawing/2014/main" id="{01A679AB-FCCE-49B1-8D59-7EE8FC07431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05813" y="6511925"/>
            <a:ext cx="7381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473DB1D-8BFF-48B5-83F9-F5F338834C98}" type="slidenum">
              <a:rPr lang="en-US" altLang="en-US" sz="1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en-US" altLang="en-US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1141500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3323278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00025"/>
            <a:ext cx="2097088" cy="2773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00025"/>
            <a:ext cx="6143625" cy="2773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301213"/>
      </p:ext>
    </p:extLst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200025"/>
            <a:ext cx="8393113" cy="2773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59101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299257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6948327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8388"/>
            <a:ext cx="4117975" cy="190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068388"/>
            <a:ext cx="4117975" cy="190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944382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4600713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3500446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74338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246851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4739262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AF7D96-341A-4D03-814F-3C7799FFF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00025"/>
            <a:ext cx="83931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zh-CN" dirty="0"/>
              <a:t>Click to edit Title Slide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9520E2E3-4E2C-4970-8A02-EB6D838B4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8388"/>
            <a:ext cx="838835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38" name="Text Box 14">
            <a:extLst>
              <a:ext uri="{FF2B5EF4-FFF2-40B4-BE49-F238E27FC236}">
                <a16:creationId xmlns:a16="http://schemas.microsoft.com/office/drawing/2014/main" id="{D801BB47-807D-4267-9C71-97B2C23275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62571" y="6383337"/>
            <a:ext cx="520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C943B832-792A-4334-8AC8-AC2D57E1A77C}" type="slidenum">
              <a:rPr lang="zh-CN" altLang="en-US" sz="1200"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en-US" altLang="zh-CN" sz="1200" dirty="0">
              <a:effectLst>
                <a:outerShdw blurRad="38100" dist="38100" dir="2700000" algn="tl">
                  <a:srgbClr val="000000"/>
                </a:outerShdw>
              </a:effectLst>
              <a:ea typeface="宋体" panose="02010600030101010101" pitchFamily="2" charset="-122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ransition>
    <p:strips dir="r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571500" indent="-5715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8700" indent="-4556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Ø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428750" indent="-3984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828800" indent="-3984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227263" indent="-3968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684463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3141663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598863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4056063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Gartner_hype_cycl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>
            <a:extLst>
              <a:ext uri="{FF2B5EF4-FFF2-40B4-BE49-F238E27FC236}">
                <a16:creationId xmlns:a16="http://schemas.microsoft.com/office/drawing/2014/main" id="{EF67A3B3-D480-49C3-AC31-D00044D3979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6567" y="1468630"/>
            <a:ext cx="8662737" cy="34335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 anchor="b"/>
          <a:lstStyle/>
          <a:p>
            <a:pPr algn="ctr" eaLnBrk="1" hangingPunct="1">
              <a:lnSpc>
                <a:spcPct val="120000"/>
              </a:lnSpc>
            </a:pPr>
            <a:r>
              <a:rPr lang="en-US" altLang="zh-CN" sz="4000" dirty="0">
                <a:solidFill>
                  <a:srgbClr val="FFFF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Distributed and Cloud Computing</a:t>
            </a:r>
            <a:br>
              <a:rPr lang="en-US" altLang="zh-CN" sz="3600" dirty="0">
                <a:solidFill>
                  <a:srgbClr val="FFFF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400" dirty="0">
                <a:solidFill>
                  <a:srgbClr val="00FF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K. Hwang, G. Fox and J. </a:t>
            </a:r>
            <a:r>
              <a:rPr lang="en-US" altLang="zh-CN" sz="2400" dirty="0" err="1">
                <a:solidFill>
                  <a:srgbClr val="00FF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Dongarra</a:t>
            </a:r>
            <a:br>
              <a:rPr lang="en-US" altLang="zh-CN" sz="3200" dirty="0">
                <a:solidFill>
                  <a:srgbClr val="FFFF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</a:br>
            <a:br>
              <a:rPr lang="en-US" altLang="zh-CN" sz="3200" dirty="0">
                <a:solidFill>
                  <a:srgbClr val="FFFF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dirty="0">
                <a:solidFill>
                  <a:srgbClr val="00FF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Lecture Note 1:   Enabling Technologies</a:t>
            </a:r>
            <a:br>
              <a:rPr lang="en-US" altLang="zh-CN" sz="2800" dirty="0">
                <a:solidFill>
                  <a:srgbClr val="00FF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dirty="0">
                <a:solidFill>
                  <a:srgbClr val="00FF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and Distributed System Models</a:t>
            </a:r>
            <a:br>
              <a:rPr lang="en-US" altLang="zh-CN" sz="2800" dirty="0">
                <a:solidFill>
                  <a:srgbClr val="00FF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</a:br>
            <a:br>
              <a:rPr lang="en-US" altLang="zh-CN" sz="1800" dirty="0">
                <a:solidFill>
                  <a:srgbClr val="66FFFF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en-US" altLang="zh-CN" sz="1200" dirty="0">
              <a:solidFill>
                <a:srgbClr val="66FFFF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ext Box 10">
            <a:extLst>
              <a:ext uri="{FF2B5EF4-FFF2-40B4-BE49-F238E27FC236}">
                <a16:creationId xmlns:a16="http://schemas.microsoft.com/office/drawing/2014/main" id="{5CA87823-F589-4FA7-B402-66F5FCF96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7" y="6451600"/>
            <a:ext cx="4022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000" dirty="0"/>
              <a:t>Copyright © Elsevier Inc. All rights reserved.</a:t>
            </a:r>
            <a:endParaRPr lang="en-US" altLang="en-US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54DE-66EA-46BE-A8B9-EF758C00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Internet of Things (IoT)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D969-5600-4698-AF15-B9210ADBF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8388"/>
            <a:ext cx="8388350" cy="3397853"/>
          </a:xfrm>
        </p:spPr>
        <p:txBody>
          <a:bodyPr/>
          <a:lstStyle/>
          <a:p>
            <a:r>
              <a:rPr lang="en-US" dirty="0"/>
              <a:t>Introduced in 1999 at MIT</a:t>
            </a:r>
          </a:p>
          <a:p>
            <a:endParaRPr lang="en-US" dirty="0"/>
          </a:p>
          <a:p>
            <a:r>
              <a:rPr lang="en-US" dirty="0"/>
              <a:t>What is IoT?</a:t>
            </a:r>
          </a:p>
          <a:p>
            <a:pPr lvl="1"/>
            <a:r>
              <a:rPr lang="en-US" dirty="0"/>
              <a:t>The networked interconnection of everyday objects, tools, devices, software, processing ability, sensors, computers, and other technologies.</a:t>
            </a:r>
          </a:p>
          <a:p>
            <a:pPr lvl="1"/>
            <a:r>
              <a:rPr lang="en-US" dirty="0"/>
              <a:t>A wireless network of sensors that interconnect all things in our daily life.</a:t>
            </a:r>
          </a:p>
        </p:txBody>
      </p:sp>
    </p:spTree>
    <p:extLst>
      <p:ext uri="{BB962C8B-B14F-4D97-AF65-F5344CB8AC3E}">
        <p14:creationId xmlns:p14="http://schemas.microsoft.com/office/powerpoint/2010/main" val="1348620648"/>
      </p:ext>
    </p:extLst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54DE-66EA-46BE-A8B9-EF758C00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Internet of Things (IoT)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D969-5600-4698-AF15-B9210ADBF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8388"/>
            <a:ext cx="8515696" cy="3323987"/>
          </a:xfrm>
        </p:spPr>
        <p:txBody>
          <a:bodyPr/>
          <a:lstStyle/>
          <a:p>
            <a:r>
              <a:rPr lang="en-US" dirty="0"/>
              <a:t>Idea of IoT</a:t>
            </a:r>
          </a:p>
          <a:p>
            <a:pPr lvl="1"/>
            <a:r>
              <a:rPr lang="en-US" dirty="0"/>
              <a:t>To tag every object using RFID or a related sensor or electronic technology such as GPS.</a:t>
            </a:r>
          </a:p>
          <a:p>
            <a:pPr lvl="1"/>
            <a:r>
              <a:rPr lang="en-US" dirty="0"/>
              <a:t>With IPv6 protocol, 2</a:t>
            </a:r>
            <a:r>
              <a:rPr lang="en-US" baseline="30000" dirty="0"/>
              <a:t>128</a:t>
            </a:r>
            <a:r>
              <a:rPr lang="en-US" dirty="0"/>
              <a:t> IP addresses are available to distinguish all the objects on Earth, including all computers and pervasive devices</a:t>
            </a:r>
          </a:p>
          <a:p>
            <a:r>
              <a:rPr lang="en-US" dirty="0"/>
              <a:t>Let’s review Computer Network Fundamental.</a:t>
            </a:r>
          </a:p>
          <a:p>
            <a:pPr lvl="1"/>
            <a:r>
              <a:rPr lang="en-US" dirty="0"/>
              <a:t>Lecture Notes 1-1, 1-2, 1-3</a:t>
            </a:r>
          </a:p>
        </p:txBody>
      </p:sp>
    </p:spTree>
    <p:extLst>
      <p:ext uri="{BB962C8B-B14F-4D97-AF65-F5344CB8AC3E}">
        <p14:creationId xmlns:p14="http://schemas.microsoft.com/office/powerpoint/2010/main" val="177316208"/>
      </p:ext>
    </p:extLst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54DE-66EA-46BE-A8B9-EF758C00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Internet of Things (IoT)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D969-5600-4698-AF15-B9210ADBF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8388"/>
            <a:ext cx="8388350" cy="5539978"/>
          </a:xfrm>
        </p:spPr>
        <p:txBody>
          <a:bodyPr/>
          <a:lstStyle/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Track 100 trillion static or moving object simultaneously.</a:t>
            </a:r>
          </a:p>
          <a:p>
            <a:pPr lvl="1"/>
            <a:r>
              <a:rPr lang="en-US" dirty="0"/>
              <a:t>Need universal addressability of all of the objects or things.</a:t>
            </a:r>
          </a:p>
          <a:p>
            <a:pPr lvl="1"/>
            <a:r>
              <a:rPr lang="en-US" dirty="0"/>
              <a:t>To reduce the complexity of identification, search, and storage, one can set the threshold to filter out fine-grain objects.</a:t>
            </a:r>
          </a:p>
          <a:p>
            <a:pPr lvl="1"/>
            <a:r>
              <a:rPr lang="en-US" dirty="0"/>
              <a:t>Now, we also have IoT which is not connected to the public Internet and just connected to a private network.</a:t>
            </a:r>
          </a:p>
          <a:p>
            <a:r>
              <a:rPr lang="en-US" dirty="0"/>
              <a:t>All the objects and devices:</a:t>
            </a:r>
          </a:p>
          <a:p>
            <a:pPr lvl="1"/>
            <a:r>
              <a:rPr lang="en-US" dirty="0"/>
              <a:t>Instrumented, interconnected, and interacted with each other intelligently.</a:t>
            </a:r>
          </a:p>
        </p:txBody>
      </p:sp>
    </p:spTree>
    <p:extLst>
      <p:ext uri="{BB962C8B-B14F-4D97-AF65-F5344CB8AC3E}">
        <p14:creationId xmlns:p14="http://schemas.microsoft.com/office/powerpoint/2010/main" val="3233374910"/>
      </p:ext>
    </p:extLst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54DE-66EA-46BE-A8B9-EF758C00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Internet of Things (IoT)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4D969-5600-4698-AF15-B9210ADBF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8388"/>
            <a:ext cx="8388350" cy="2326791"/>
          </a:xfrm>
        </p:spPr>
        <p:txBody>
          <a:bodyPr/>
          <a:lstStyle/>
          <a:p>
            <a:r>
              <a:rPr lang="en-US" dirty="0"/>
              <a:t>Communication Patterns</a:t>
            </a:r>
          </a:p>
          <a:p>
            <a:pPr lvl="1"/>
            <a:r>
              <a:rPr lang="en-US" dirty="0"/>
              <a:t>H2H (human-to-human)</a:t>
            </a:r>
          </a:p>
          <a:p>
            <a:pPr lvl="1"/>
            <a:r>
              <a:rPr lang="en-US" dirty="0"/>
              <a:t>H2T (human-to-thing)</a:t>
            </a:r>
          </a:p>
          <a:p>
            <a:pPr lvl="1"/>
            <a:r>
              <a:rPr lang="en-US" dirty="0"/>
              <a:t>T2T (thing-to-thing)</a:t>
            </a:r>
          </a:p>
          <a:p>
            <a:r>
              <a:rPr lang="en-US" dirty="0"/>
              <a:t>What to achieve: a smart Earth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4BB4F8-B518-4A12-8B3D-32CEBBA310B5}"/>
              </a:ext>
            </a:extLst>
          </p:cNvPr>
          <p:cNvSpPr txBox="1"/>
          <p:nvPr/>
        </p:nvSpPr>
        <p:spPr>
          <a:xfrm>
            <a:off x="553453" y="3392906"/>
            <a:ext cx="47043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Intelligent cities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Clean water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Efficient power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Convenient transportation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Good food supplies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Responsible banks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BF4B93-EEB2-4913-B5B5-E314689D91DC}"/>
              </a:ext>
            </a:extLst>
          </p:cNvPr>
          <p:cNvSpPr txBox="1"/>
          <p:nvPr/>
        </p:nvSpPr>
        <p:spPr>
          <a:xfrm>
            <a:off x="4572000" y="3370363"/>
            <a:ext cx="4116833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Fast telecommunications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Green IT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Better schools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Good health care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Abundant resource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200" b="0" dirty="0"/>
              <a:t>and so on</a:t>
            </a:r>
          </a:p>
          <a:p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2005034647"/>
      </p:ext>
    </p:extLst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090" name="Text Box 2">
            <a:extLst>
              <a:ext uri="{FF2B5EF4-FFF2-40B4-BE49-F238E27FC236}">
                <a16:creationId xmlns:a16="http://schemas.microsoft.com/office/drawing/2014/main" id="{5A25FD2C-E4D0-4C9A-8479-34911F23E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425450"/>
            <a:ext cx="8731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1241091" name="Text Box 3">
            <a:extLst>
              <a:ext uri="{FF2B5EF4-FFF2-40B4-BE49-F238E27FC236}">
                <a16:creationId xmlns:a16="http://schemas.microsoft.com/office/drawing/2014/main" id="{833622FD-82B6-40CB-ABBA-E87F6A03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625475"/>
            <a:ext cx="8767762" cy="555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Four Reference Books: 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  <a:buClr>
                <a:srgbClr val="FFFF00"/>
              </a:buClr>
              <a:buFontTx/>
              <a:buAutoNum type="arabicPeriod"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K. Hwang, G. Fox, and J. Dongarra, </a:t>
            </a:r>
            <a:r>
              <a:rPr lang="en-US" altLang="en-US" sz="20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Distributed and Cloud Computing: from Parallel Processing to the Internet of Things</a:t>
            </a:r>
            <a:r>
              <a:rPr lang="en-US" altLang="en-US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 Morgan Kauffmann Publishers</a:t>
            </a: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, 2011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  <a:buClr>
                <a:srgbClr val="FFFF00"/>
              </a:buClr>
              <a:buFontTx/>
              <a:buAutoNum type="arabicPeriod"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R. Buyya, J. Broberg, and A. Goscinski (eds), </a:t>
            </a:r>
            <a:r>
              <a:rPr lang="en-US" altLang="en-US" sz="20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Cloud Computing: Principles and Paradigms</a:t>
            </a: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, ISBN-13: 978-0470887998, Wiley Press, USA, February 2011.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  <a:buClr>
                <a:srgbClr val="FFFF00"/>
              </a:buClr>
              <a:buFontTx/>
              <a:buAutoNum type="arabicPeriod"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T. Chou, </a:t>
            </a:r>
            <a:r>
              <a:rPr lang="en-US" altLang="en-US" sz="20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Cloud Computing: Business and Technology,</a:t>
            </a:r>
            <a:r>
              <a:rPr lang="en-US" altLang="en-US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Lecture Notes at Stanford University and at Tsinghua University,</a:t>
            </a:r>
            <a:r>
              <a:rPr lang="en-US" altLang="en-US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Active Book Press, 2010.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  <a:buClr>
                <a:srgbClr val="FFFF00"/>
              </a:buClr>
              <a:buFontTx/>
              <a:buAutoNum type="arabicPeriod"/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T. Hey, Tansley and Tolle (Editors),  </a:t>
            </a:r>
            <a:r>
              <a:rPr lang="en-US" altLang="en-US" sz="20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Fourth Paradigm : Data-Intensive Scientific Discovery</a:t>
            </a:r>
            <a:r>
              <a:rPr lang="en-US" altLang="en-US" sz="20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Microsoft Research, 2009.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>
            <a:extLst>
              <a:ext uri="{FF2B5EF4-FFF2-40B4-BE49-F238E27FC236}">
                <a16:creationId xmlns:a16="http://schemas.microsoft.com/office/drawing/2014/main" id="{2C3157EF-2E00-4DCC-9345-94F2DDB6A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23988"/>
            <a:ext cx="7439025" cy="4251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0"/>
            </a:endParaRPr>
          </a:p>
        </p:txBody>
      </p:sp>
      <p:pic>
        <p:nvPicPr>
          <p:cNvPr id="7170" name="Picture 3">
            <a:extLst>
              <a:ext uri="{FF2B5EF4-FFF2-40B4-BE49-F238E27FC236}">
                <a16:creationId xmlns:a16="http://schemas.microsoft.com/office/drawing/2014/main" id="{D8A069D1-BA15-4715-873D-79F7D0E77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1530350"/>
            <a:ext cx="71151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284" name="Text Box 4">
            <a:extLst>
              <a:ext uri="{FF2B5EF4-FFF2-40B4-BE49-F238E27FC236}">
                <a16:creationId xmlns:a16="http://schemas.microsoft.com/office/drawing/2014/main" id="{4CE91551-BE20-4224-B4BD-AAC405A92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368300"/>
            <a:ext cx="8004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Data Deluge Enabling New Challenges</a:t>
            </a: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DC4318D2-B0A6-4590-8788-EE9E80610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738" y="5876925"/>
            <a:ext cx="3879850" cy="2746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solidFill>
                  <a:srgbClr val="66FFFF"/>
                </a:solidFill>
              </a:rPr>
              <a:t>(Courtesy of Judy Qiu, Indiana University, 2011)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>
            <a:extLst>
              <a:ext uri="{FF2B5EF4-FFF2-40B4-BE49-F238E27FC236}">
                <a16:creationId xmlns:a16="http://schemas.microsoft.com/office/drawing/2014/main" id="{24256D83-E8AC-47BE-A05C-0873774A2594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53453" y="256923"/>
            <a:ext cx="8303210" cy="1089529"/>
          </a:xfrm>
        </p:spPr>
        <p:txBody>
          <a:bodyPr anchor="ctr"/>
          <a:lstStyle/>
          <a:p>
            <a:pPr eaLnBrk="1" hangingPunct="1"/>
            <a:r>
              <a:rPr lang="en-US" altLang="zh-CN" sz="3600" dirty="0">
                <a:solidFill>
                  <a:srgbClr val="FFFF00"/>
                </a:solidFill>
                <a:ea typeface="宋体" panose="02010600030101010101" pitchFamily="2" charset="-122"/>
              </a:rPr>
              <a:t>From Desktop/HPC/Grids </a:t>
            </a:r>
            <a:br>
              <a:rPr lang="en-US" altLang="zh-CN" sz="3600" dirty="0">
                <a:solidFill>
                  <a:srgbClr val="FFFF00"/>
                </a:solidFill>
                <a:ea typeface="宋体" panose="02010600030101010101" pitchFamily="2" charset="-122"/>
              </a:rPr>
            </a:br>
            <a:r>
              <a:rPr lang="en-US" altLang="zh-CN" sz="3600" dirty="0">
                <a:solidFill>
                  <a:srgbClr val="FFFF00"/>
                </a:solidFill>
                <a:ea typeface="宋体" panose="02010600030101010101" pitchFamily="2" charset="-122"/>
              </a:rPr>
              <a:t>to Internet Clouds in 30 Years</a:t>
            </a:r>
          </a:p>
        </p:txBody>
      </p:sp>
      <p:sp>
        <p:nvSpPr>
          <p:cNvPr id="8194" name="Text Box 3">
            <a:extLst>
              <a:ext uri="{FF2B5EF4-FFF2-40B4-BE49-F238E27FC236}">
                <a16:creationId xmlns:a16="http://schemas.microsoft.com/office/drawing/2014/main" id="{6F6E884D-60A4-4F18-9D5B-E065FB401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646238"/>
            <a:ext cx="7859713" cy="436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  <a:buClr>
                <a:srgbClr val="FFFF00"/>
              </a:buClr>
              <a:buSzPct val="135000"/>
              <a:buFont typeface="Wingdings" panose="05000000000000000000" pitchFamily="2" charset="2"/>
              <a:buChar char="n"/>
            </a:pPr>
            <a:r>
              <a:rPr kumimoji="1" lang="en-US" altLang="zh-CN" sz="2000" dirty="0">
                <a:solidFill>
                  <a:srgbClr val="66FFFF"/>
                </a:solidFill>
              </a:rPr>
              <a:t>   HPC  moving from centralized supercomputers </a:t>
            </a:r>
            <a:br>
              <a:rPr kumimoji="1" lang="en-US" altLang="zh-CN" sz="2000" dirty="0">
                <a:solidFill>
                  <a:srgbClr val="66FFFF"/>
                </a:solidFill>
              </a:rPr>
            </a:br>
            <a:r>
              <a:rPr kumimoji="1" lang="en-US" altLang="zh-CN" sz="2000" dirty="0">
                <a:solidFill>
                  <a:srgbClr val="66FFFF"/>
                </a:solidFill>
              </a:rPr>
              <a:t>       to  geographically  distributed desktops, </a:t>
            </a:r>
            <a:r>
              <a:rPr kumimoji="1" lang="en-US" altLang="zh-CN" sz="2000" dirty="0" err="1">
                <a:solidFill>
                  <a:srgbClr val="66FFFF"/>
                </a:solidFill>
              </a:rPr>
              <a:t>desksides</a:t>
            </a:r>
            <a:r>
              <a:rPr kumimoji="1" lang="en-US" altLang="zh-CN" sz="2000" dirty="0">
                <a:solidFill>
                  <a:srgbClr val="66FFFF"/>
                </a:solidFill>
              </a:rPr>
              <a:t>, </a:t>
            </a:r>
            <a:br>
              <a:rPr kumimoji="1" lang="en-US" altLang="zh-CN" sz="2000" dirty="0">
                <a:solidFill>
                  <a:srgbClr val="66FFFF"/>
                </a:solidFill>
              </a:rPr>
            </a:br>
            <a:r>
              <a:rPr kumimoji="1" lang="en-US" altLang="zh-CN" sz="2000" dirty="0">
                <a:solidFill>
                  <a:srgbClr val="66FFFF"/>
                </a:solidFill>
              </a:rPr>
              <a:t>       clusters, and grids to clouds over  last 30 years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  <a:buClr>
                <a:srgbClr val="FFFF00"/>
              </a:buClr>
              <a:buSzPct val="135000"/>
              <a:buFont typeface="Wingdings" panose="05000000000000000000" pitchFamily="2" charset="2"/>
              <a:buChar char="n"/>
            </a:pPr>
            <a:r>
              <a:rPr kumimoji="1" lang="en-US" altLang="zh-CN" sz="2000" dirty="0">
                <a:solidFill>
                  <a:srgbClr val="66FFFF"/>
                </a:solidFill>
                <a:latin typeface="Times New Roman" panose="02020603050405020304" pitchFamily="18" charset="0"/>
              </a:rPr>
              <a:t>    </a:t>
            </a:r>
            <a:r>
              <a:rPr kumimoji="1" lang="en-US" altLang="zh-CN" sz="2000" dirty="0">
                <a:solidFill>
                  <a:srgbClr val="00FF00"/>
                </a:solidFill>
              </a:rPr>
              <a:t>R/D efforts on HPC, clusters, Grids, P2P, and virtual </a:t>
            </a:r>
            <a:br>
              <a:rPr kumimoji="1" lang="en-US" altLang="zh-CN" sz="2000" dirty="0">
                <a:solidFill>
                  <a:srgbClr val="00FF00"/>
                </a:solidFill>
              </a:rPr>
            </a:br>
            <a:r>
              <a:rPr kumimoji="1" lang="en-US" altLang="zh-CN" sz="2000" dirty="0">
                <a:solidFill>
                  <a:srgbClr val="00FF00"/>
                </a:solidFill>
              </a:rPr>
              <a:t>       machines has laid the foundation of cloud computing </a:t>
            </a:r>
            <a:br>
              <a:rPr kumimoji="1" lang="en-US" altLang="zh-CN" sz="2000" dirty="0">
                <a:solidFill>
                  <a:srgbClr val="00FF00"/>
                </a:solidFill>
              </a:rPr>
            </a:br>
            <a:r>
              <a:rPr kumimoji="1" lang="en-US" altLang="zh-CN" sz="2000" dirty="0">
                <a:solidFill>
                  <a:srgbClr val="00FF00"/>
                </a:solidFill>
              </a:rPr>
              <a:t>       that has been greatly advocated since 2007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  <a:buClr>
                <a:srgbClr val="FFFF00"/>
              </a:buClr>
              <a:buSzPct val="135000"/>
              <a:buFont typeface="Wingdings" panose="05000000000000000000" pitchFamily="2" charset="2"/>
              <a:buChar char="n"/>
            </a:pPr>
            <a:r>
              <a:rPr kumimoji="1" lang="en-US" altLang="zh-CN" sz="2000" dirty="0">
                <a:solidFill>
                  <a:srgbClr val="CC3300"/>
                </a:solidFill>
                <a:latin typeface="Times New Roman" panose="02020603050405020304" pitchFamily="18" charset="0"/>
              </a:rPr>
              <a:t>    </a:t>
            </a:r>
            <a:r>
              <a:rPr kumimoji="1" lang="en-US" altLang="zh-CN" sz="2000" dirty="0">
                <a:solidFill>
                  <a:srgbClr val="66FFFF"/>
                </a:solidFill>
              </a:rPr>
              <a:t>Location of computing infrastructure in areas with </a:t>
            </a:r>
            <a:br>
              <a:rPr kumimoji="1" lang="en-US" altLang="zh-CN" sz="2000" dirty="0">
                <a:solidFill>
                  <a:srgbClr val="66FFFF"/>
                </a:solidFill>
              </a:rPr>
            </a:br>
            <a:r>
              <a:rPr kumimoji="1" lang="en-US" altLang="zh-CN" sz="2000" dirty="0">
                <a:solidFill>
                  <a:srgbClr val="66FFFF"/>
                </a:solidFill>
              </a:rPr>
              <a:t>       lower costs in hardware, software, datasets, </a:t>
            </a:r>
            <a:br>
              <a:rPr kumimoji="1" lang="en-US" altLang="zh-CN" sz="2000" dirty="0">
                <a:solidFill>
                  <a:srgbClr val="66FFFF"/>
                </a:solidFill>
              </a:rPr>
            </a:br>
            <a:r>
              <a:rPr kumimoji="1" lang="en-US" altLang="zh-CN" sz="2000" dirty="0">
                <a:solidFill>
                  <a:srgbClr val="66FFFF"/>
                </a:solidFill>
              </a:rPr>
              <a:t>       space,  and power  requirements – moving from </a:t>
            </a:r>
            <a:br>
              <a:rPr kumimoji="1" lang="en-US" altLang="zh-CN" sz="2000" dirty="0">
                <a:solidFill>
                  <a:srgbClr val="66FFFF"/>
                </a:solidFill>
              </a:rPr>
            </a:br>
            <a:r>
              <a:rPr kumimoji="1" lang="en-US" altLang="zh-CN" sz="2000" dirty="0">
                <a:solidFill>
                  <a:srgbClr val="66FFFF"/>
                </a:solidFill>
              </a:rPr>
              <a:t>       desktop  computing to datacenter-based clouds</a:t>
            </a:r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20">
            <a:extLst>
              <a:ext uri="{FF2B5EF4-FFF2-40B4-BE49-F238E27FC236}">
                <a16:creationId xmlns:a16="http://schemas.microsoft.com/office/drawing/2014/main" id="{8E995300-192E-4C67-98D6-88EA8E328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968" y="1909762"/>
            <a:ext cx="4487863" cy="410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0307" name="Text Box 3">
            <a:extLst>
              <a:ext uri="{FF2B5EF4-FFF2-40B4-BE49-F238E27FC236}">
                <a16:creationId xmlns:a16="http://schemas.microsoft.com/office/drawing/2014/main" id="{72C26310-53B8-475D-9BD5-DD92B00B2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03" y="273050"/>
            <a:ext cx="849554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Interactions among 4 technical challenges: </a:t>
            </a:r>
            <a:br>
              <a:rPr lang="en-US" sz="2800" dirty="0">
                <a:solidFill>
                  <a:srgbClr val="FFFF00"/>
                </a:solidFill>
                <a:latin typeface="Arial" charset="0"/>
                <a:ea typeface="ＭＳ Ｐゴシック" charset="0"/>
              </a:rPr>
            </a:br>
            <a:r>
              <a:rPr lang="en-US" sz="2800" dirty="0">
                <a:solidFill>
                  <a:srgbClr val="00FF00"/>
                </a:solidFill>
                <a:latin typeface="Arial" charset="0"/>
                <a:ea typeface="ＭＳ Ｐゴシック" charset="0"/>
              </a:rPr>
              <a:t>Data Deluge, Cloud Technology, eScience, </a:t>
            </a:r>
            <a:br>
              <a:rPr lang="en-US" sz="2800" dirty="0">
                <a:solidFill>
                  <a:srgbClr val="00FF00"/>
                </a:solidFill>
                <a:latin typeface="Arial" charset="0"/>
                <a:ea typeface="ＭＳ Ｐゴシック" charset="0"/>
              </a:rPr>
            </a:br>
            <a:r>
              <a:rPr lang="en-US" sz="2800" dirty="0">
                <a:solidFill>
                  <a:srgbClr val="00FF00"/>
                </a:solidFill>
                <a:latin typeface="Arial" charset="0"/>
                <a:ea typeface="ＭＳ Ｐゴシック" charset="0"/>
              </a:rPr>
              <a:t>and Multicore/</a:t>
            </a:r>
            <a:r>
              <a:rPr lang="en-US" sz="2800" dirty="0" err="1">
                <a:solidFill>
                  <a:srgbClr val="00FF00"/>
                </a:solidFill>
                <a:latin typeface="Arial" charset="0"/>
                <a:ea typeface="ＭＳ Ｐゴシック" charset="0"/>
              </a:rPr>
              <a:t>Pareallel</a:t>
            </a:r>
            <a:r>
              <a:rPr lang="en-US" sz="2800" dirty="0">
                <a:solidFill>
                  <a:srgbClr val="00FF00"/>
                </a:solidFill>
                <a:latin typeface="Arial" charset="0"/>
                <a:ea typeface="ＭＳ Ｐゴシック" charset="0"/>
              </a:rPr>
              <a:t> Computing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D0AFE618-B9E0-4B6F-8980-35C56DDC8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8" y="6010275"/>
            <a:ext cx="3879850" cy="2746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>
                <a:solidFill>
                  <a:srgbClr val="66FFFF"/>
                </a:solidFill>
              </a:rPr>
              <a:t>(Courtesy of Judy </a:t>
            </a:r>
            <a:r>
              <a:rPr lang="en-US" altLang="en-US" sz="1200" dirty="0" err="1">
                <a:solidFill>
                  <a:srgbClr val="66FFFF"/>
                </a:solidFill>
              </a:rPr>
              <a:t>Qiu</a:t>
            </a:r>
            <a:r>
              <a:rPr lang="en-US" altLang="en-US" sz="1200" dirty="0">
                <a:solidFill>
                  <a:srgbClr val="66FFFF"/>
                </a:solidFill>
              </a:rPr>
              <a:t>, Indiana University, 2011)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">
            <a:extLst>
              <a:ext uri="{FF2B5EF4-FFF2-40B4-BE49-F238E27FC236}">
                <a16:creationId xmlns:a16="http://schemas.microsoft.com/office/drawing/2014/main" id="{5EF301B4-E5EB-4ACE-86A0-E160EE849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31504"/>
            <a:ext cx="6858000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0803" name="Rectangle 3">
            <a:extLst>
              <a:ext uri="{FF2B5EF4-FFF2-40B4-BE49-F238E27FC236}">
                <a16:creationId xmlns:a16="http://schemas.microsoft.com/office/drawing/2014/main" id="{7B08E4A4-00AF-4C03-975E-16EB6614234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92100" y="112713"/>
            <a:ext cx="8623300" cy="1034129"/>
          </a:xfrm>
          <a:solidFill>
            <a:schemeClr val="bg2"/>
          </a:solidFill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altLang="zh-CN" sz="3600" dirty="0">
                <a:solidFill>
                  <a:srgbClr val="FFFF00"/>
                </a:solidFill>
                <a:effectLst/>
                <a:ea typeface="宋体" panose="02010600030101010101" pitchFamily="2" charset="-122"/>
              </a:rPr>
              <a:t>Evolutionary Trend </a:t>
            </a:r>
            <a:br>
              <a:rPr lang="en-US" altLang="zh-CN" sz="3600" dirty="0">
                <a:solidFill>
                  <a:srgbClr val="FFFF00"/>
                </a:solidFill>
                <a:effectLst/>
                <a:ea typeface="宋体" panose="02010600030101010101" pitchFamily="2" charset="-122"/>
              </a:rPr>
            </a:br>
            <a:r>
              <a:rPr lang="en-US" altLang="zh-CN" sz="3200" dirty="0">
                <a:solidFill>
                  <a:srgbClr val="00FF00"/>
                </a:solidFill>
                <a:effectLst/>
                <a:ea typeface="宋体" panose="02010600030101010101" pitchFamily="2" charset="-122"/>
              </a:rPr>
              <a:t>toward Clouds and Internet of Things</a:t>
            </a:r>
            <a:endParaRPr lang="en-US" altLang="zh-CN" sz="3600" dirty="0">
              <a:solidFill>
                <a:srgbClr val="00FF00"/>
              </a:solidFill>
              <a:effectLst/>
              <a:ea typeface="宋体" panose="02010600030101010101" pitchFamily="2" charset="-122"/>
            </a:endParaRPr>
          </a:p>
        </p:txBody>
      </p:sp>
      <p:sp>
        <p:nvSpPr>
          <p:cNvPr id="1100804" name="Text Box 4">
            <a:extLst>
              <a:ext uri="{FF2B5EF4-FFF2-40B4-BE49-F238E27FC236}">
                <a16:creationId xmlns:a16="http://schemas.microsoft.com/office/drawing/2014/main" id="{9864E9D8-F2D0-4428-AB3A-357F87C37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097088"/>
            <a:ext cx="395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kumimoji="1" lang="en-US" sz="1600">
              <a:solidFill>
                <a:srgbClr val="CC3300"/>
              </a:solidFill>
              <a:latin typeface="Times New Roman" charset="0"/>
              <a:ea typeface="ＭＳ Ｐゴシック" charset="0"/>
              <a:cs typeface="魏碑" charset="0"/>
            </a:endParaRPr>
          </a:p>
        </p:txBody>
      </p:sp>
      <p:sp>
        <p:nvSpPr>
          <p:cNvPr id="1100805" name="Text Box 5">
            <a:extLst>
              <a:ext uri="{FF2B5EF4-FFF2-40B4-BE49-F238E27FC236}">
                <a16:creationId xmlns:a16="http://schemas.microsoft.com/office/drawing/2014/main" id="{F9062800-D003-4E15-9866-82513EC50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8632" y="1179100"/>
            <a:ext cx="2057400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kumimoji="1" lang="en-US" altLang="zh-CN" sz="2000" dirty="0">
                <a:solidFill>
                  <a:srgbClr val="00FF00"/>
                </a:solidFill>
                <a:latin typeface="Arial Unicode MS" charset="0"/>
                <a:ea typeface="ＭＳ Ｐゴシック" charset="0"/>
                <a:cs typeface="Arial Unicode MS" charset="0"/>
              </a:rPr>
              <a:t>HPC:</a:t>
            </a:r>
            <a:r>
              <a:rPr kumimoji="1" lang="en-US" altLang="zh-CN" sz="2000" dirty="0">
                <a:latin typeface="Arial Unicode MS" charset="0"/>
                <a:ea typeface="ＭＳ Ｐゴシック" charset="0"/>
                <a:cs typeface="Arial Unicode MS" charset="0"/>
              </a:rPr>
              <a:t> </a:t>
            </a:r>
            <a:r>
              <a:rPr kumimoji="1" lang="en-US" altLang="zh-CN" sz="1800" dirty="0">
                <a:latin typeface="Arial Unicode MS" charset="0"/>
                <a:ea typeface="ＭＳ Ｐゴシック" charset="0"/>
                <a:cs typeface="Arial Unicode MS" charset="0"/>
              </a:rPr>
              <a:t>High-Performance Computing</a:t>
            </a: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kumimoji="1" lang="en-US" altLang="zh-CN" sz="2000" dirty="0">
                <a:solidFill>
                  <a:srgbClr val="00FF00"/>
                </a:solidFill>
                <a:latin typeface="Arial Unicode MS" charset="0"/>
                <a:ea typeface="ＭＳ Ｐゴシック" charset="0"/>
                <a:cs typeface="Arial Unicode MS" charset="0"/>
              </a:rPr>
              <a:t>HTC:</a:t>
            </a:r>
            <a:r>
              <a:rPr kumimoji="1" lang="en-US" altLang="zh-CN" sz="2000" dirty="0">
                <a:latin typeface="Arial Unicode MS" charset="0"/>
                <a:ea typeface="ＭＳ Ｐゴシック" charset="0"/>
                <a:cs typeface="Arial Unicode MS" charset="0"/>
              </a:rPr>
              <a:t> </a:t>
            </a:r>
            <a:r>
              <a:rPr kumimoji="1" lang="en-US" altLang="zh-CN" sz="1800" dirty="0">
                <a:latin typeface="Arial Unicode MS" charset="0"/>
                <a:ea typeface="ＭＳ Ｐゴシック" charset="0"/>
                <a:cs typeface="Arial Unicode MS" charset="0"/>
              </a:rPr>
              <a:t>High-Throughput Computing</a:t>
            </a: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kumimoji="1" lang="en-US" altLang="zh-CN" sz="2000" dirty="0">
                <a:solidFill>
                  <a:srgbClr val="00FF00"/>
                </a:solidFill>
                <a:latin typeface="Arial Unicode MS" charset="0"/>
                <a:ea typeface="ＭＳ Ｐゴシック" charset="0"/>
                <a:cs typeface="Arial Unicode MS" charset="0"/>
              </a:rPr>
              <a:t>P2P:</a:t>
            </a:r>
            <a:r>
              <a:rPr kumimoji="1" lang="en-US" altLang="zh-CN" sz="2000" dirty="0">
                <a:latin typeface="Arial Unicode MS" charset="0"/>
                <a:ea typeface="ＭＳ Ｐゴシック" charset="0"/>
                <a:cs typeface="Arial Unicode MS" charset="0"/>
              </a:rPr>
              <a:t> </a:t>
            </a:r>
            <a:br>
              <a:rPr kumimoji="1" lang="en-US" altLang="zh-CN" sz="2000" dirty="0">
                <a:latin typeface="Arial Unicode MS" charset="0"/>
                <a:ea typeface="ＭＳ Ｐゴシック" charset="0"/>
                <a:cs typeface="Arial Unicode MS" charset="0"/>
              </a:rPr>
            </a:br>
            <a:r>
              <a:rPr kumimoji="1" lang="en-US" altLang="zh-CN" sz="1800" dirty="0">
                <a:latin typeface="Arial Unicode MS" charset="0"/>
                <a:ea typeface="ＭＳ Ｐゴシック" charset="0"/>
                <a:cs typeface="Arial Unicode MS" charset="0"/>
              </a:rPr>
              <a:t>Peer to Peer</a:t>
            </a: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kumimoji="1" lang="en-US" altLang="zh-CN" sz="2000" dirty="0">
                <a:solidFill>
                  <a:srgbClr val="00FF00"/>
                </a:solidFill>
                <a:latin typeface="Arial Unicode MS" charset="0"/>
                <a:ea typeface="ＭＳ Ｐゴシック" charset="0"/>
                <a:cs typeface="Arial Unicode MS" charset="0"/>
              </a:rPr>
              <a:t>MPP: </a:t>
            </a:r>
            <a:br>
              <a:rPr kumimoji="1" lang="en-US" altLang="zh-CN" sz="2000" dirty="0">
                <a:solidFill>
                  <a:srgbClr val="00FF00"/>
                </a:solidFill>
                <a:latin typeface="Arial Unicode MS" charset="0"/>
                <a:ea typeface="ＭＳ Ｐゴシック" charset="0"/>
                <a:cs typeface="Arial Unicode MS" charset="0"/>
              </a:rPr>
            </a:br>
            <a:r>
              <a:rPr kumimoji="1" lang="en-US" altLang="zh-CN" sz="1800" dirty="0">
                <a:latin typeface="Arial Unicode MS" charset="0"/>
                <a:ea typeface="ＭＳ Ｐゴシック" charset="0"/>
                <a:cs typeface="Arial Unicode MS" charset="0"/>
              </a:rPr>
              <a:t>Massively Parallel Processors</a:t>
            </a:r>
          </a:p>
        </p:txBody>
      </p:sp>
      <p:sp>
        <p:nvSpPr>
          <p:cNvPr id="1100806" name="Text Box 6">
            <a:extLst>
              <a:ext uri="{FF2B5EF4-FFF2-40B4-BE49-F238E27FC236}">
                <a16:creationId xmlns:a16="http://schemas.microsoft.com/office/drawing/2014/main" id="{A6C5BF83-456A-47D1-8B29-E5B961515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5646824"/>
            <a:ext cx="566102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Source:</a:t>
            </a:r>
            <a:r>
              <a:rPr lang="en-US" altLang="en-US" sz="1600"/>
              <a:t>  K. Hwang,  G. Fox,  and  J. Dongarra,</a:t>
            </a:r>
            <a:r>
              <a:rPr lang="en-US" altLang="en-US" sz="1600" i="1"/>
              <a:t> </a:t>
            </a:r>
            <a:br>
              <a:rPr lang="en-US" altLang="en-US" sz="1600" i="1"/>
            </a:br>
            <a:r>
              <a:rPr lang="en-US" altLang="en-US" sz="1800" i="1">
                <a:solidFill>
                  <a:srgbClr val="00FF00"/>
                </a:solidFill>
              </a:rPr>
              <a:t>Distributed and Cloud Computing,</a:t>
            </a:r>
            <a:r>
              <a:rPr lang="en-US" altLang="en-US" sz="1800" i="1"/>
              <a:t> </a:t>
            </a:r>
            <a:br>
              <a:rPr lang="en-US" altLang="en-US" sz="1800" i="1"/>
            </a:br>
            <a:r>
              <a:rPr lang="en-US" altLang="en-US" sz="1600"/>
              <a:t>Morgan Kaufmann, 2012.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Text Box 2">
            <a:extLst>
              <a:ext uri="{FF2B5EF4-FFF2-40B4-BE49-F238E27FC236}">
                <a16:creationId xmlns:a16="http://schemas.microsoft.com/office/drawing/2014/main" id="{E7D26D84-4662-47B4-8182-920B48456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zh-CN" altLang="en-US" sz="2400" b="0">
              <a:solidFill>
                <a:srgbClr val="FFFF00"/>
              </a:solidFill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1105923" name="Text Box 3">
            <a:extLst>
              <a:ext uri="{FF2B5EF4-FFF2-40B4-BE49-F238E27FC236}">
                <a16:creationId xmlns:a16="http://schemas.microsoft.com/office/drawing/2014/main" id="{39B012FD-8044-4575-AECD-3FE4FBA66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57200"/>
            <a:ext cx="731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zh-CN" altLang="en-US">
              <a:solidFill>
                <a:srgbClr val="FFFF00"/>
              </a:solidFill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1105924" name="Text Box 4">
            <a:extLst>
              <a:ext uri="{FF2B5EF4-FFF2-40B4-BE49-F238E27FC236}">
                <a16:creationId xmlns:a16="http://schemas.microsoft.com/office/drawing/2014/main" id="{64AD747E-51F9-4B9F-B157-F3DF51DBA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zh-CN" altLang="en-US" sz="2400">
              <a:solidFill>
                <a:srgbClr val="FFFF00"/>
              </a:solidFill>
              <a:latin typeface="Times New Roman" charset="0"/>
              <a:ea typeface="宋体" charset="0"/>
              <a:cs typeface="宋体" charset="0"/>
            </a:endParaRPr>
          </a:p>
        </p:txBody>
      </p:sp>
      <p:pic>
        <p:nvPicPr>
          <p:cNvPr id="11268" name="Picture 14">
            <a:extLst>
              <a:ext uri="{FF2B5EF4-FFF2-40B4-BE49-F238E27FC236}">
                <a16:creationId xmlns:a16="http://schemas.microsoft.com/office/drawing/2014/main" id="{DBCBAAAE-110E-447F-B047-95CAA6E76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5" b="4391"/>
          <a:stretch>
            <a:fillRect/>
          </a:stretch>
        </p:blipFill>
        <p:spPr bwMode="auto">
          <a:xfrm>
            <a:off x="530225" y="1695450"/>
            <a:ext cx="8316913" cy="408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26" name="Text Box 6">
            <a:extLst>
              <a:ext uri="{FF2B5EF4-FFF2-40B4-BE49-F238E27FC236}">
                <a16:creationId xmlns:a16="http://schemas.microsoft.com/office/drawing/2014/main" id="{4E14FD49-F082-4CC7-89D8-8D341B285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46100"/>
            <a:ext cx="8280400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altLang="zh-CN" dirty="0">
                <a:solidFill>
                  <a:srgbClr val="FFFF00"/>
                </a:solidFill>
                <a:latin typeface="+mj-lt"/>
                <a:ea typeface="ＭＳ Ｐゴシック" charset="0"/>
                <a:cs typeface="魏碑" charset="0"/>
              </a:rPr>
              <a:t>Technology Convergence toward HPC for Science and HTC for Business</a:t>
            </a:r>
          </a:p>
        </p:txBody>
      </p:sp>
      <p:sp>
        <p:nvSpPr>
          <p:cNvPr id="11279" name="Text Box 15">
            <a:extLst>
              <a:ext uri="{FF2B5EF4-FFF2-40B4-BE49-F238E27FC236}">
                <a16:creationId xmlns:a16="http://schemas.microsoft.com/office/drawing/2014/main" id="{882957D1-E67D-4F26-BD34-219382AB4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5957888"/>
            <a:ext cx="5122862" cy="27463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solidFill>
                  <a:srgbClr val="66FFFF"/>
                </a:solidFill>
              </a:rPr>
              <a:t>(Courtesy of Raj Buyya, University of Melbourne, 2011)</a:t>
            </a:r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9F85C-73B8-4A1C-9350-BEE13FFE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00025"/>
            <a:ext cx="8393113" cy="1089529"/>
          </a:xfrm>
        </p:spPr>
        <p:txBody>
          <a:bodyPr/>
          <a:lstStyle/>
          <a:p>
            <a:r>
              <a:rPr lang="en-US" sz="4000" dirty="0">
                <a:solidFill>
                  <a:srgbClr val="FFFF00"/>
                </a:solidFill>
                <a:effectLst/>
              </a:rPr>
              <a:t>Major technological challenges </a:t>
            </a:r>
            <a:br>
              <a:rPr lang="en-US" sz="4000" dirty="0"/>
            </a:br>
            <a:r>
              <a:rPr lang="en-US" sz="3200" dirty="0">
                <a:solidFill>
                  <a:srgbClr val="00FF00"/>
                </a:solidFill>
                <a:effectLst/>
              </a:rPr>
              <a:t>to build distributed system </a:t>
            </a:r>
            <a:endParaRPr lang="en-US" sz="4000" dirty="0">
              <a:solidFill>
                <a:srgbClr val="00FF00"/>
              </a:solidFill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A25D6-9371-44ED-AEC9-A0B488C6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18617"/>
            <a:ext cx="8388350" cy="4099584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New network-efficient processors</a:t>
            </a:r>
          </a:p>
          <a:p>
            <a:pPr marL="228600" indent="-2286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Scalable memory and storage schemes</a:t>
            </a:r>
          </a:p>
          <a:p>
            <a:pPr marL="228600" indent="-2286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Distributed OSes</a:t>
            </a:r>
          </a:p>
          <a:p>
            <a:pPr marL="228600" indent="-2286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Middleware for machine virtualization</a:t>
            </a:r>
          </a:p>
          <a:p>
            <a:pPr marL="228600" indent="-2286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New programming models</a:t>
            </a:r>
          </a:p>
          <a:p>
            <a:pPr marL="228600" indent="-2286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Efficient resource management </a:t>
            </a:r>
          </a:p>
          <a:p>
            <a:pPr marL="228600" indent="-2286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 program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32588"/>
      </p:ext>
    </p:extLst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5">
            <a:extLst>
              <a:ext uri="{FF2B5EF4-FFF2-40B4-BE49-F238E27FC236}">
                <a16:creationId xmlns:a16="http://schemas.microsoft.com/office/drawing/2014/main" id="{8832EFEB-2443-4BCA-AC12-4AC85516B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33" b="-32"/>
          <a:stretch>
            <a:fillRect/>
          </a:stretch>
        </p:blipFill>
        <p:spPr bwMode="auto">
          <a:xfrm>
            <a:off x="104775" y="1158875"/>
            <a:ext cx="88042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7475" name="Title 1">
            <a:extLst>
              <a:ext uri="{FF2B5EF4-FFF2-40B4-BE49-F238E27FC236}">
                <a16:creationId xmlns:a16="http://schemas.microsoft.com/office/drawing/2014/main" id="{57671BF9-AC57-40FB-8054-CB946163BC8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336550"/>
            <a:ext cx="8897938" cy="420688"/>
          </a:xfrm>
        </p:spPr>
        <p:txBody>
          <a:bodyPr lIns="91380" tIns="45692" rIns="91380" bIns="45692" anchor="ctr"/>
          <a:lstStyle/>
          <a:p>
            <a:pPr eaLnBrk="1" hangingPunct="1"/>
            <a:r>
              <a:rPr lang="en-AU" altLang="en-US" sz="2400" dirty="0">
                <a:solidFill>
                  <a:srgbClr val="FFFF00"/>
                </a:solidFill>
              </a:rPr>
              <a:t>2011 Gartner “IT Hype Cycle” for Emerging Technologies</a:t>
            </a:r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14C247FB-6329-41B1-80E4-6687225B3D66}"/>
              </a:ext>
            </a:extLst>
          </p:cNvPr>
          <p:cNvGrpSpPr>
            <a:grpSpLocks/>
          </p:cNvGrpSpPr>
          <p:nvPr/>
        </p:nvGrpSpPr>
        <p:grpSpPr bwMode="auto">
          <a:xfrm>
            <a:off x="0" y="814388"/>
            <a:ext cx="6046788" cy="3703637"/>
            <a:chOff x="284177" y="1371600"/>
            <a:chExt cx="6046773" cy="370441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5C8027F2-6FD0-4E5D-A74B-783C2004BA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38214" y="4953748"/>
              <a:ext cx="761998" cy="1587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" name="Straight Arrow Connector 5">
              <a:extLst>
                <a:ext uri="{FF2B5EF4-FFF2-40B4-BE49-F238E27FC236}">
                  <a16:creationId xmlns:a16="http://schemas.microsoft.com/office/drawing/2014/main" id="{20972034-BAA4-4C5F-AF05-105DA2CC57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14413" y="3046762"/>
              <a:ext cx="761998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295" name="TextBox 13">
              <a:extLst>
                <a:ext uri="{FF2B5EF4-FFF2-40B4-BE49-F238E27FC236}">
                  <a16:creationId xmlns:a16="http://schemas.microsoft.com/office/drawing/2014/main" id="{B114B2B4-6E72-4DBE-834E-EE51125C7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177" y="4801316"/>
              <a:ext cx="615949" cy="274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AU" altLang="en-US" sz="1200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2007</a:t>
              </a:r>
            </a:p>
          </p:txBody>
        </p:sp>
        <p:sp>
          <p:nvSpPr>
            <p:cNvPr id="12296" name="TextBox 14">
              <a:extLst>
                <a:ext uri="{FF2B5EF4-FFF2-40B4-BE49-F238E27FC236}">
                  <a16:creationId xmlns:a16="http://schemas.microsoft.com/office/drawing/2014/main" id="{7D3911B2-D829-4776-89AC-C4606D1ECF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77" y="2924499"/>
              <a:ext cx="615949" cy="2746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AU" altLang="en-US" sz="1200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2008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8F642CD-2A19-4926-ABF4-F322FCEFBF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90638" y="1981327"/>
              <a:ext cx="1933570" cy="30486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298" name="TextBox 14">
              <a:extLst>
                <a:ext uri="{FF2B5EF4-FFF2-40B4-BE49-F238E27FC236}">
                  <a16:creationId xmlns:a16="http://schemas.microsoft.com/office/drawing/2014/main" id="{BCBB738F-EDB0-43FA-8D75-80A94706DE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14" y="1752600"/>
              <a:ext cx="728648" cy="277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AU" altLang="en-US" sz="1200">
                  <a:solidFill>
                    <a:schemeClr val="bg1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2009</a:t>
              </a:r>
            </a:p>
          </p:txBody>
        </p:sp>
        <p:grpSp>
          <p:nvGrpSpPr>
            <p:cNvPr id="12299" name="Group 19">
              <a:extLst>
                <a:ext uri="{FF2B5EF4-FFF2-40B4-BE49-F238E27FC236}">
                  <a16:creationId xmlns:a16="http://schemas.microsoft.com/office/drawing/2014/main" id="{1E68075F-7316-4765-90D7-ECEF3EC3CE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1407" y="1371600"/>
              <a:ext cx="1600195" cy="671653"/>
              <a:chOff x="3048007" y="1704752"/>
              <a:chExt cx="1601159" cy="671765"/>
            </a:xfrm>
          </p:grpSpPr>
          <p:sp>
            <p:nvSpPr>
              <p:cNvPr id="12305" name="Rectangle 4">
                <a:extLst>
                  <a:ext uri="{FF2B5EF4-FFF2-40B4-BE49-F238E27FC236}">
                    <a16:creationId xmlns:a16="http://schemas.microsoft.com/office/drawing/2014/main" id="{4F7F9AED-E509-42E7-AA08-43EA40C64C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288" y="1704752"/>
                <a:ext cx="1136878" cy="304800"/>
              </a:xfrm>
              <a:prstGeom prst="rect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380" tIns="45692" rIns="91380" bIns="45692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/>
                <a:endParaRPr lang="en-AU" altLang="en-US" sz="1200" b="0"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6" name="TextBox 14">
                <a:extLst>
                  <a:ext uri="{FF2B5EF4-FFF2-40B4-BE49-F238E27FC236}">
                    <a16:creationId xmlns:a16="http://schemas.microsoft.com/office/drawing/2014/main" id="{AA47008D-92B7-435D-AD17-BBDB8C76F8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88487" y="1704756"/>
                <a:ext cx="831942" cy="277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en-AU" altLang="en-US" sz="1200">
                    <a:latin typeface="Verdana" panose="020B0604030504040204" pitchFamily="34" charset="0"/>
                    <a:ea typeface="宋体" panose="02010600030101010101" pitchFamily="2" charset="-122"/>
                  </a:rPr>
                  <a:t>2010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A9E0572C-A483-4956-AFED-AAEA3705586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048007" y="1919144"/>
                <a:ext cx="762457" cy="457372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2300" name="Group 19">
              <a:extLst>
                <a:ext uri="{FF2B5EF4-FFF2-40B4-BE49-F238E27FC236}">
                  <a16:creationId xmlns:a16="http://schemas.microsoft.com/office/drawing/2014/main" id="{75631303-7555-4986-BF9F-71A9DA8300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5400" y="1752600"/>
              <a:ext cx="1225550" cy="671516"/>
              <a:chOff x="3048000" y="1704752"/>
              <a:chExt cx="1226288" cy="671628"/>
            </a:xfrm>
          </p:grpSpPr>
          <p:sp>
            <p:nvSpPr>
              <p:cNvPr id="12302" name="Rectangle 4">
                <a:extLst>
                  <a:ext uri="{FF2B5EF4-FFF2-40B4-BE49-F238E27FC236}">
                    <a16:creationId xmlns:a16="http://schemas.microsoft.com/office/drawing/2014/main" id="{22ADABCC-644A-4BF2-A518-BEFD318CC7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2288" y="1704752"/>
                <a:ext cx="762000" cy="304800"/>
              </a:xfrm>
              <a:prstGeom prst="rect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380" tIns="45692" rIns="91380" bIns="45692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/>
                <a:endParaRPr lang="en-AU" altLang="en-US" sz="1200" b="0"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2303" name="TextBox 14">
                <a:extLst>
                  <a:ext uri="{FF2B5EF4-FFF2-40B4-BE49-F238E27FC236}">
                    <a16:creationId xmlns:a16="http://schemas.microsoft.com/office/drawing/2014/main" id="{3AE38025-D17A-4F2C-9444-BF16442ACD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5425" y="1704756"/>
                <a:ext cx="652509" cy="2770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en-AU" altLang="en-US" sz="1200">
                    <a:solidFill>
                      <a:schemeClr val="bg1"/>
                    </a:solidFill>
                    <a:latin typeface="Verdana" panose="020B0604030504040204" pitchFamily="34" charset="0"/>
                    <a:ea typeface="宋体" panose="02010600030101010101" pitchFamily="2" charset="-122"/>
                  </a:rPr>
                  <a:t>2011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D2B30C64-C683-4815-8D68-A55B055DE67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048003" y="1919224"/>
                <a:ext cx="762457" cy="457372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12301" name="Rectangle 19">
              <a:extLst>
                <a:ext uri="{FF2B5EF4-FFF2-40B4-BE49-F238E27FC236}">
                  <a16:creationId xmlns:a16="http://schemas.microsoft.com/office/drawing/2014/main" id="{AC0B0A91-842A-4E3F-90EA-3DA659FFF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0" y="1981200"/>
              <a:ext cx="1600200" cy="5334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380" tIns="45692" rIns="91380" bIns="45692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AU" altLang="en-US" sz="1200" b="0"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1257492" name="Picture 20">
            <a:extLst>
              <a:ext uri="{FF2B5EF4-FFF2-40B4-BE49-F238E27FC236}">
                <a16:creationId xmlns:a16="http://schemas.microsoft.com/office/drawing/2014/main" id="{1B72B55D-FA50-4163-AE8C-F15B68DB9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6" t="77969" b="13419"/>
          <a:stretch>
            <a:fillRect/>
          </a:stretch>
        </p:blipFill>
        <p:spPr bwMode="auto">
          <a:xfrm>
            <a:off x="1306513" y="5954713"/>
            <a:ext cx="6931025" cy="473075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23D01E-EF28-46BD-8444-362C09BAF377}"/>
              </a:ext>
            </a:extLst>
          </p:cNvPr>
          <p:cNvSpPr txBox="1"/>
          <p:nvPr/>
        </p:nvSpPr>
        <p:spPr>
          <a:xfrm>
            <a:off x="2061105" y="6521450"/>
            <a:ext cx="49439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cs typeface="Arial" panose="020B0604020202020204" pitchFamily="34" charset="0"/>
              </a:rPr>
              <a:t>What is Gartner Hype cycle?  </a:t>
            </a:r>
            <a:r>
              <a:rPr lang="en-US" sz="1000" dirty="0">
                <a:ea typeface="ＭＳ Ｐゴシック" charset="0"/>
                <a:cs typeface="Arial" panose="020B0604020202020204" pitchFamily="34" charset="0"/>
                <a:hlinkClick r:id="rId4"/>
              </a:rPr>
              <a:t>https://en.wikipedia.org/wiki/Gartner_hype_cycle</a:t>
            </a:r>
            <a:r>
              <a:rPr lang="en-US" sz="1000" dirty="0">
                <a:ea typeface="ＭＳ Ｐゴシック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AEF9583-6CD8-4B8D-B3A9-AA2B4C58D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24" y="-307623"/>
            <a:ext cx="8484832" cy="780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841810"/>
      </p:ext>
    </p:extLst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Hwang-EE657-Lecture1-Intruction-Aug31-2007">
  <a:themeElements>
    <a:clrScheme name="Hwang-EE657-Lecture1-Intruction-Aug31-2007 1">
      <a:dk1>
        <a:srgbClr val="000000"/>
      </a:dk1>
      <a:lt1>
        <a:srgbClr val="FFFFFF"/>
      </a:lt1>
      <a:dk2>
        <a:srgbClr val="00478E"/>
      </a:dk2>
      <a:lt2>
        <a:srgbClr val="FFCC29"/>
      </a:lt2>
      <a:accent1>
        <a:srgbClr val="FCEB98"/>
      </a:accent1>
      <a:accent2>
        <a:srgbClr val="6699FF"/>
      </a:accent2>
      <a:accent3>
        <a:srgbClr val="AAB1C6"/>
      </a:accent3>
      <a:accent4>
        <a:srgbClr val="DADADA"/>
      </a:accent4>
      <a:accent5>
        <a:srgbClr val="FDF3CA"/>
      </a:accent5>
      <a:accent6>
        <a:srgbClr val="5C8AE7"/>
      </a:accent6>
      <a:hlink>
        <a:srgbClr val="66CC66"/>
      </a:hlink>
      <a:folHlink>
        <a:srgbClr val="FA7438"/>
      </a:folHlink>
    </a:clrScheme>
    <a:fontScheme name="Hwang-EE657-Lecture1-Intruction-Aug31-2007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Hwang-EE657-Lecture1-Intruction-Aug31-2007 1">
        <a:dk1>
          <a:srgbClr val="000000"/>
        </a:dk1>
        <a:lt1>
          <a:srgbClr val="FFFFFF"/>
        </a:lt1>
        <a:dk2>
          <a:srgbClr val="00478E"/>
        </a:dk2>
        <a:lt2>
          <a:srgbClr val="FFCC29"/>
        </a:lt2>
        <a:accent1>
          <a:srgbClr val="FCEB98"/>
        </a:accent1>
        <a:accent2>
          <a:srgbClr val="6699FF"/>
        </a:accent2>
        <a:accent3>
          <a:srgbClr val="AAB1C6"/>
        </a:accent3>
        <a:accent4>
          <a:srgbClr val="DADADA"/>
        </a:accent4>
        <a:accent5>
          <a:srgbClr val="FDF3CA"/>
        </a:accent5>
        <a:accent6>
          <a:srgbClr val="5C8AE7"/>
        </a:accent6>
        <a:hlink>
          <a:srgbClr val="66CC66"/>
        </a:hlink>
        <a:folHlink>
          <a:srgbClr val="FA743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Hwang-EE657-Lecture1-Intruction-Aug31-2007</Template>
  <TotalTime>5388</TotalTime>
  <Words>852</Words>
  <Application>Microsoft Office PowerPoint</Application>
  <PresentationFormat>On-screen Show (4:3)</PresentationFormat>
  <Paragraphs>99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ＭＳ Ｐゴシック</vt:lpstr>
      <vt:lpstr>宋体</vt:lpstr>
      <vt:lpstr>魏碑</vt:lpstr>
      <vt:lpstr>Arial</vt:lpstr>
      <vt:lpstr>Times New Roman</vt:lpstr>
      <vt:lpstr>Verdana</vt:lpstr>
      <vt:lpstr>Wingdings</vt:lpstr>
      <vt:lpstr>Hwang-EE657-Lecture1-Intruction-Aug31-2007</vt:lpstr>
      <vt:lpstr>Distributed and Cloud Computing K. Hwang, G. Fox and J. Dongarra  Lecture Note 1:   Enabling Technologies and Distributed System Models  </vt:lpstr>
      <vt:lpstr>PowerPoint Presentation</vt:lpstr>
      <vt:lpstr>From Desktop/HPC/Grids  to Internet Clouds in 30 Years</vt:lpstr>
      <vt:lpstr>PowerPoint Presentation</vt:lpstr>
      <vt:lpstr>Evolutionary Trend  toward Clouds and Internet of Things</vt:lpstr>
      <vt:lpstr>PowerPoint Presentation</vt:lpstr>
      <vt:lpstr>Major technological challenges  to build distributed system </vt:lpstr>
      <vt:lpstr>2011 Gartner “IT Hype Cycle” for Emerging Technologies</vt:lpstr>
      <vt:lpstr>PowerPoint Presentation</vt:lpstr>
      <vt:lpstr>Internet of Things (IoT)</vt:lpstr>
      <vt:lpstr>Internet of Things (IoT)</vt:lpstr>
      <vt:lpstr>Internet of Things (IoT)</vt:lpstr>
      <vt:lpstr>Internet of Things (IoT)</vt:lpstr>
      <vt:lpstr>PowerPoint Presentation</vt:lpstr>
    </vt:vector>
  </TitlesOfParts>
  <Company>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657, Fall 2007 Parallel and Distributed Computing  Lecture 1 on August 31, 2007  Course Introduction and  Advanced Processors  Professor Kai Hwang USC Internet and Grid Computing Laboratory   Email: kaihwang@usc.edu  Class DEN website : http://den.usc.edu</dc:title>
  <dc:subject>Event Name</dc:subject>
  <dc:creator>kai hwang</dc:creator>
  <dc:description>Template design: Polly M., Silver Fox Productions, Inc._x000d_
Formatter:_x000d_
Event Date:_x000d_
Event Location:_x000d_
Speech Length:_x000d_
Audience:_x000d_
Key Topics:</dc:description>
  <cp:lastModifiedBy>Lee, Hwajung</cp:lastModifiedBy>
  <cp:revision>135</cp:revision>
  <dcterms:created xsi:type="dcterms:W3CDTF">2007-08-22T21:42:45Z</dcterms:created>
  <dcterms:modified xsi:type="dcterms:W3CDTF">2022-10-11T14:37:23Z</dcterms:modified>
</cp:coreProperties>
</file>