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8"/>
  </p:notesMasterIdLst>
  <p:handoutMasterIdLst>
    <p:handoutMasterId r:id="rId59"/>
  </p:handoutMasterIdLst>
  <p:sldIdLst>
    <p:sldId id="259" r:id="rId5"/>
    <p:sldId id="260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313" r:id="rId27"/>
    <p:sldId id="314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2" autoAdjust="0"/>
    <p:restoredTop sz="94660"/>
  </p:normalViewPr>
  <p:slideViewPr>
    <p:cSldViewPr snapToGrid="0">
      <p:cViewPr varScale="1">
        <p:scale>
          <a:sx n="58" d="100"/>
          <a:sy n="58" d="100"/>
        </p:scale>
        <p:origin x="5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016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42A18-7283-4A5A-8FA9-A832EE10E90E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0E35E-1BD7-462B-A7E1-5A0E1DB5D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24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9070D-D3FF-4AD5-9801-709B6A2CF70C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E4C85-DC5E-4D0F-ACA0-B2A46152C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319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36D56B9-BDEC-409C-B1F4-09320634C775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4338" y="701675"/>
            <a:ext cx="6157912" cy="3463925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120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380C62-22CD-4F36-9537-5A3DE4D7B433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1675"/>
            <a:ext cx="4618038" cy="3463925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362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D7C418-DB50-4DC7-ADA8-53B8199CD7F3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1675"/>
            <a:ext cx="4618038" cy="3463925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616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661AB5-A0BD-4BCF-AAC5-746A571F6E4B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1675"/>
            <a:ext cx="4618038" cy="3463925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232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DD5CF3-5B07-41F6-9F01-51E7B6D62EB1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1675"/>
            <a:ext cx="4618038" cy="3463925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976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344688-4DBB-41B1-8463-58F047B95473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1675"/>
            <a:ext cx="4618038" cy="3463925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556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052CB0F-75F3-48F7-A51E-E31A86231BFC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4338" y="701675"/>
            <a:ext cx="6157912" cy="3463925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595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951D97-F748-47FC-B85F-1C4FD114448C}" type="slidenum">
              <a:rPr lang="en-US" altLang="en-US" smtClean="0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4338" y="701675"/>
            <a:ext cx="6157912" cy="3463925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413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3C70F0-F594-4FFF-AEC4-26CE91DE3BED}" type="slidenum">
              <a:rPr lang="en-US" altLang="en-US" smtClean="0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4338" y="701675"/>
            <a:ext cx="6157912" cy="3463925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910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427" y="0"/>
            <a:ext cx="11778343" cy="350996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427" y="3602038"/>
            <a:ext cx="1129937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78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31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30542" y="365125"/>
            <a:ext cx="13716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365125"/>
            <a:ext cx="9786257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34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122239"/>
            <a:ext cx="10972800" cy="6008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32A42-33C8-4F46-87FC-CE5B7A11AB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7399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020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447800"/>
            <a:ext cx="10972800" cy="46831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7B8FF-C7A3-42C2-AFC4-8BF8895191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9027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9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11734800" cy="4562475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4589463"/>
            <a:ext cx="1124494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46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3515"/>
            <a:ext cx="5562600" cy="527344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903515"/>
            <a:ext cx="5606143" cy="527344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</p:spPr>
        <p:txBody>
          <a:bodyPr/>
          <a:lstStyle/>
          <a:p>
            <a:fld id="{DE28A5CF-960C-43F4-A9FF-1F4744ECDD93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35142" y="6356349"/>
            <a:ext cx="2743200" cy="365125"/>
          </a:xfrm>
        </p:spPr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265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"/>
            <a:ext cx="11734801" cy="9143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55403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1828799"/>
            <a:ext cx="5540377" cy="436086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914400"/>
            <a:ext cx="552994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828799"/>
            <a:ext cx="5529942" cy="436086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668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84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4314826" cy="105591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4613" y="1"/>
            <a:ext cx="6547529" cy="58610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55914"/>
            <a:ext cx="4314826" cy="48130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4314826" cy="98742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48943" y="1"/>
            <a:ext cx="6553199" cy="5861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87425"/>
            <a:ext cx="4314826" cy="48815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23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045029"/>
            <a:ext cx="11244943" cy="5131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  <a:r>
              <a:rPr lang="ko-KR" altLang="en-US" dirty="0"/>
              <a:t>글자체 테스트</a:t>
            </a:r>
            <a:endParaRPr lang="en-US" dirty="0"/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199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8A5CF-960C-43F4-A9FF-1F4744ECDD93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58942" y="63611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0" y="0"/>
            <a:ext cx="457200" cy="903515"/>
          </a:xfrm>
          <a:prstGeom prst="rect">
            <a:avLst/>
          </a:prstGeom>
          <a:solidFill>
            <a:srgbClr val="FF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monMonsori Black" panose="02000A03000000000000" pitchFamily="2" charset="-127"/>
                <a:ea typeface="TmonMonsori Black" panose="02000A03000000000000" pitchFamily="2" charset="-127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11734800" cy="90351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  <a:r>
              <a:rPr lang="ko-KR" altLang="en-US" dirty="0"/>
              <a:t>클릭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03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monMonsori Black" panose="02000A03000000000000" pitchFamily="2" charset="-127"/>
          <a:ea typeface="TmonMonsori Black" panose="02000A03000000000000" pitchFamily="2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NanumSquareRound ExtraBold" panose="020B0600000101010101" pitchFamily="34" charset="-127"/>
          <a:ea typeface="NanumSquareRound ExtraBold" panose="020B0600000101010101" pitchFamily="34" charset="-127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NanumSquareRound ExtraBold" panose="020B0600000101010101" pitchFamily="34" charset="-127"/>
          <a:ea typeface="NanumSquareRound ExtraBold" panose="020B0600000101010101" pitchFamily="34" charset="-127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NanumSquareRound ExtraBold" panose="020B0600000101010101" pitchFamily="34" charset="-127"/>
          <a:ea typeface="NanumSquareRound ExtraBold" panose="020B0600000101010101" pitchFamily="34" charset="-127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anumSquareRound ExtraBold" panose="020B0600000101010101" pitchFamily="34" charset="-127"/>
          <a:ea typeface="NanumSquareRound ExtraBold" panose="020B0600000101010101" pitchFamily="34" charset="-127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anumSquareRound ExtraBold" panose="020B0600000101010101" pitchFamily="34" charset="-127"/>
          <a:ea typeface="NanumSquareRound ExtraBold" panose="020B0600000101010101" pitchFamily="34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!!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"/>
            <a:ext cx="11734800" cy="2133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dirty="0">
                <a:solidFill>
                  <a:srgbClr val="FFC000"/>
                </a:solidFill>
              </a:rPr>
              <a:t> Lecture 4 </a:t>
            </a:r>
            <a:br>
              <a:rPr lang="en-US" altLang="en-US" sz="4400" dirty="0"/>
            </a:br>
            <a:r>
              <a:rPr lang="en-US" altLang="en-US" sz="4400" dirty="0"/>
              <a:t>Routing</a:t>
            </a:r>
          </a:p>
        </p:txBody>
      </p:sp>
      <p:sp>
        <p:nvSpPr>
          <p:cNvPr id="5" name="!!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33006" y="2477311"/>
            <a:ext cx="7481441" cy="507713"/>
          </a:xfrm>
        </p:spPr>
        <p:txBody>
          <a:bodyPr>
            <a:noAutofit/>
          </a:bodyPr>
          <a:lstStyle/>
          <a:p>
            <a:r>
              <a:rPr lang="en-US" altLang="en-US" sz="3200" dirty="0"/>
              <a:t>Routing in Packet Networks</a:t>
            </a:r>
          </a:p>
        </p:txBody>
      </p:sp>
      <p:sp>
        <p:nvSpPr>
          <p:cNvPr id="6" name="!!Rectangle 4"/>
          <p:cNvSpPr txBox="1">
            <a:spLocks noChangeArrowheads="1"/>
          </p:cNvSpPr>
          <p:nvPr/>
        </p:nvSpPr>
        <p:spPr>
          <a:xfrm>
            <a:off x="2224118" y="2985024"/>
            <a:ext cx="7481441" cy="572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/>
              <a:t>Shortest Path Routing</a:t>
            </a:r>
          </a:p>
        </p:txBody>
      </p:sp>
      <p:pic>
        <p:nvPicPr>
          <p:cNvPr id="9" name="!!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300" y="3901454"/>
            <a:ext cx="12408310" cy="3571700"/>
          </a:xfrm>
          <a:prstGeom prst="rect">
            <a:avLst/>
          </a:prstGeom>
          <a:effectLst>
            <a:softEdge rad="457200"/>
          </a:effectLst>
        </p:spPr>
      </p:pic>
    </p:spTree>
    <p:extLst>
      <p:ext uri="{BB962C8B-B14F-4D97-AF65-F5344CB8AC3E}">
        <p14:creationId xmlns:p14="http://schemas.microsoft.com/office/powerpoint/2010/main" val="275152092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Static vs Dynamic Routing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600"/>
              <a:t>Static Routing</a:t>
            </a:r>
          </a:p>
          <a:p>
            <a:pPr marL="742950" lvl="1" indent="-285750"/>
            <a:r>
              <a:rPr lang="en-US" altLang="en-US" sz="2200"/>
              <a:t>Set up manually, do not change;  requires administration</a:t>
            </a:r>
          </a:p>
          <a:p>
            <a:pPr marL="742950" lvl="1" indent="-285750"/>
            <a:r>
              <a:rPr lang="en-US" altLang="en-US" sz="2200"/>
              <a:t>Works when traffic predictable &amp; network is simple</a:t>
            </a:r>
          </a:p>
          <a:p>
            <a:pPr marL="742950" lvl="1" indent="-285750"/>
            <a:r>
              <a:rPr lang="en-US" altLang="en-US" sz="2200"/>
              <a:t>Used to override some routes set by dynamic algorithm</a:t>
            </a:r>
          </a:p>
          <a:p>
            <a:pPr marL="742950" lvl="1" indent="-285750"/>
            <a:r>
              <a:rPr lang="en-US" altLang="en-US" sz="2200"/>
              <a:t>Used to provide default router</a:t>
            </a:r>
          </a:p>
          <a:p>
            <a:pPr eaLnBrk="1" hangingPunct="1"/>
            <a:r>
              <a:rPr lang="en-US" altLang="en-US" sz="2600"/>
              <a:t>Dynamic Routing</a:t>
            </a:r>
          </a:p>
          <a:p>
            <a:pPr marL="742950" lvl="1" indent="-285750"/>
            <a:r>
              <a:rPr lang="en-US" altLang="en-US" sz="2200"/>
              <a:t>Adapt to changes in network conditions</a:t>
            </a:r>
          </a:p>
          <a:p>
            <a:pPr marL="742950" lvl="1" indent="-285750"/>
            <a:r>
              <a:rPr lang="en-US" altLang="en-US" sz="2200"/>
              <a:t>Automated</a:t>
            </a:r>
          </a:p>
          <a:p>
            <a:pPr marL="742950" lvl="1" indent="-285750"/>
            <a:r>
              <a:rPr lang="en-US" altLang="en-US" sz="2200"/>
              <a:t>Calculates routes based on received updated network state information</a:t>
            </a:r>
          </a:p>
          <a:p>
            <a:pPr eaLnBrk="1" hangingPunct="1"/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74677629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2546350" y="1798638"/>
            <a:ext cx="7054850" cy="3073400"/>
            <a:chOff x="596" y="1253"/>
            <a:chExt cx="4444" cy="1936"/>
          </a:xfrm>
        </p:grpSpPr>
        <p:sp>
          <p:nvSpPr>
            <p:cNvPr id="17413" name="Freeform 3"/>
            <p:cNvSpPr>
              <a:spLocks/>
            </p:cNvSpPr>
            <p:nvPr/>
          </p:nvSpPr>
          <p:spPr bwMode="auto">
            <a:xfrm>
              <a:off x="950" y="1551"/>
              <a:ext cx="3821" cy="1395"/>
            </a:xfrm>
            <a:custGeom>
              <a:avLst/>
              <a:gdLst>
                <a:gd name="T0" fmla="*/ 0 w 3416"/>
                <a:gd name="T1" fmla="*/ 4784 h 1136"/>
                <a:gd name="T2" fmla="*/ 1069 w 3416"/>
                <a:gd name="T3" fmla="*/ 4411 h 1136"/>
                <a:gd name="T4" fmla="*/ 1649 w 3416"/>
                <a:gd name="T5" fmla="*/ 3941 h 1136"/>
                <a:gd name="T6" fmla="*/ 3384 w 3416"/>
                <a:gd name="T7" fmla="*/ 2730 h 1136"/>
                <a:gd name="T8" fmla="*/ 3894 w 3416"/>
                <a:gd name="T9" fmla="*/ 2090 h 1136"/>
                <a:gd name="T10" fmla="*/ 4119 w 3416"/>
                <a:gd name="T11" fmla="*/ 302 h 1136"/>
                <a:gd name="T12" fmla="*/ 4329 w 3416"/>
                <a:gd name="T13" fmla="*/ 33 h 1136"/>
                <a:gd name="T14" fmla="*/ 6082 w 3416"/>
                <a:gd name="T15" fmla="*/ 673 h 1136"/>
                <a:gd name="T16" fmla="*/ 6678 w 3416"/>
                <a:gd name="T17" fmla="*/ 739 h 1136"/>
                <a:gd name="T18" fmla="*/ 7484 w 3416"/>
                <a:gd name="T19" fmla="*/ 0 h 11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16"/>
                <a:gd name="T31" fmla="*/ 0 h 1136"/>
                <a:gd name="T32" fmla="*/ 3416 w 3416"/>
                <a:gd name="T33" fmla="*/ 1136 h 11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16" h="1136">
                  <a:moveTo>
                    <a:pt x="0" y="1136"/>
                  </a:moveTo>
                  <a:lnTo>
                    <a:pt x="488" y="1048"/>
                  </a:lnTo>
                  <a:lnTo>
                    <a:pt x="752" y="936"/>
                  </a:lnTo>
                  <a:lnTo>
                    <a:pt x="1544" y="648"/>
                  </a:lnTo>
                  <a:lnTo>
                    <a:pt x="1776" y="496"/>
                  </a:lnTo>
                  <a:lnTo>
                    <a:pt x="1880" y="72"/>
                  </a:lnTo>
                  <a:lnTo>
                    <a:pt x="1976" y="8"/>
                  </a:lnTo>
                  <a:lnTo>
                    <a:pt x="2776" y="160"/>
                  </a:lnTo>
                  <a:lnTo>
                    <a:pt x="3048" y="176"/>
                  </a:lnTo>
                  <a:lnTo>
                    <a:pt x="3416" y="0"/>
                  </a:lnTo>
                </a:path>
              </a:pathLst>
            </a:custGeom>
            <a:noFill/>
            <a:ln w="28575">
              <a:solidFill>
                <a:srgbClr val="FF99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4" name="Freeform 4"/>
            <p:cNvSpPr>
              <a:spLocks/>
            </p:cNvSpPr>
            <p:nvPr/>
          </p:nvSpPr>
          <p:spPr bwMode="auto">
            <a:xfrm>
              <a:off x="878" y="1561"/>
              <a:ext cx="3231" cy="1543"/>
            </a:xfrm>
            <a:custGeom>
              <a:avLst/>
              <a:gdLst>
                <a:gd name="T0" fmla="*/ 0 w 2888"/>
                <a:gd name="T1" fmla="*/ 608 h 1256"/>
                <a:gd name="T2" fmla="*/ 1228 w 2888"/>
                <a:gd name="T3" fmla="*/ 71 h 1256"/>
                <a:gd name="T4" fmla="*/ 1862 w 2888"/>
                <a:gd name="T5" fmla="*/ 0 h 1256"/>
                <a:gd name="T6" fmla="*/ 3896 w 2888"/>
                <a:gd name="T7" fmla="*/ 0 h 1256"/>
                <a:gd name="T8" fmla="*/ 4039 w 2888"/>
                <a:gd name="T9" fmla="*/ 302 h 1256"/>
                <a:gd name="T10" fmla="*/ 3792 w 2888"/>
                <a:gd name="T11" fmla="*/ 1891 h 1256"/>
                <a:gd name="T12" fmla="*/ 3879 w 2888"/>
                <a:gd name="T13" fmla="*/ 2871 h 1256"/>
                <a:gd name="T14" fmla="*/ 4353 w 2888"/>
                <a:gd name="T15" fmla="*/ 4088 h 1256"/>
                <a:gd name="T16" fmla="*/ 4879 w 2888"/>
                <a:gd name="T17" fmla="*/ 4797 h 1256"/>
                <a:gd name="T18" fmla="*/ 6334 w 2888"/>
                <a:gd name="T19" fmla="*/ 5305 h 12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88"/>
                <a:gd name="T31" fmla="*/ 0 h 1256"/>
                <a:gd name="T32" fmla="*/ 2888 w 2888"/>
                <a:gd name="T33" fmla="*/ 1256 h 12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88" h="1256">
                  <a:moveTo>
                    <a:pt x="0" y="144"/>
                  </a:moveTo>
                  <a:lnTo>
                    <a:pt x="560" y="16"/>
                  </a:lnTo>
                  <a:lnTo>
                    <a:pt x="848" y="0"/>
                  </a:lnTo>
                  <a:lnTo>
                    <a:pt x="1776" y="0"/>
                  </a:lnTo>
                  <a:lnTo>
                    <a:pt x="1840" y="72"/>
                  </a:lnTo>
                  <a:lnTo>
                    <a:pt x="1728" y="448"/>
                  </a:lnTo>
                  <a:lnTo>
                    <a:pt x="1768" y="680"/>
                  </a:lnTo>
                  <a:lnTo>
                    <a:pt x="1984" y="968"/>
                  </a:lnTo>
                  <a:lnTo>
                    <a:pt x="2224" y="1136"/>
                  </a:lnTo>
                  <a:lnTo>
                    <a:pt x="2888" y="1256"/>
                  </a:lnTo>
                </a:path>
              </a:pathLst>
            </a:custGeom>
            <a:noFill/>
            <a:ln w="28575">
              <a:solidFill>
                <a:srgbClr val="FF33CC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5" name="Freeform 5"/>
            <p:cNvSpPr>
              <a:spLocks/>
            </p:cNvSpPr>
            <p:nvPr/>
          </p:nvSpPr>
          <p:spPr bwMode="auto">
            <a:xfrm>
              <a:off x="887" y="1414"/>
              <a:ext cx="3876" cy="216"/>
            </a:xfrm>
            <a:custGeom>
              <a:avLst/>
              <a:gdLst>
                <a:gd name="T0" fmla="*/ 0 w 3464"/>
                <a:gd name="T1" fmla="*/ 637 h 176"/>
                <a:gd name="T2" fmla="*/ 1250 w 3464"/>
                <a:gd name="T3" fmla="*/ 71 h 176"/>
                <a:gd name="T4" fmla="*/ 1793 w 3464"/>
                <a:gd name="T5" fmla="*/ 0 h 176"/>
                <a:gd name="T6" fmla="*/ 3880 w 3464"/>
                <a:gd name="T7" fmla="*/ 71 h 176"/>
                <a:gd name="T8" fmla="*/ 4443 w 3464"/>
                <a:gd name="T9" fmla="*/ 33 h 176"/>
                <a:gd name="T10" fmla="*/ 6291 w 3464"/>
                <a:gd name="T11" fmla="*/ 738 h 176"/>
                <a:gd name="T12" fmla="*/ 6782 w 3464"/>
                <a:gd name="T13" fmla="*/ 702 h 176"/>
                <a:gd name="T14" fmla="*/ 7608 w 3464"/>
                <a:gd name="T15" fmla="*/ 71 h 1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64"/>
                <a:gd name="T25" fmla="*/ 0 h 176"/>
                <a:gd name="T26" fmla="*/ 3464 w 3464"/>
                <a:gd name="T27" fmla="*/ 176 h 1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64" h="176">
                  <a:moveTo>
                    <a:pt x="0" y="152"/>
                  </a:moveTo>
                  <a:lnTo>
                    <a:pt x="568" y="16"/>
                  </a:lnTo>
                  <a:lnTo>
                    <a:pt x="816" y="0"/>
                  </a:lnTo>
                  <a:lnTo>
                    <a:pt x="1768" y="16"/>
                  </a:lnTo>
                  <a:lnTo>
                    <a:pt x="2024" y="8"/>
                  </a:lnTo>
                  <a:lnTo>
                    <a:pt x="2864" y="176"/>
                  </a:lnTo>
                  <a:lnTo>
                    <a:pt x="3088" y="168"/>
                  </a:lnTo>
                  <a:lnTo>
                    <a:pt x="3464" y="16"/>
                  </a:lnTo>
                </a:path>
              </a:pathLst>
            </a:custGeom>
            <a:noFill/>
            <a:ln w="28575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6" name="Oval 6"/>
            <p:cNvSpPr>
              <a:spLocks noChangeArrowheads="1"/>
            </p:cNvSpPr>
            <p:nvPr/>
          </p:nvSpPr>
          <p:spPr bwMode="auto">
            <a:xfrm>
              <a:off x="1488" y="1355"/>
              <a:ext cx="325" cy="312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7417" name="Oval 7"/>
            <p:cNvSpPr>
              <a:spLocks noChangeArrowheads="1"/>
            </p:cNvSpPr>
            <p:nvPr/>
          </p:nvSpPr>
          <p:spPr bwMode="auto">
            <a:xfrm>
              <a:off x="1475" y="2589"/>
              <a:ext cx="325" cy="315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7418" name="Oval 8"/>
            <p:cNvSpPr>
              <a:spLocks noChangeArrowheads="1"/>
            </p:cNvSpPr>
            <p:nvPr/>
          </p:nvSpPr>
          <p:spPr bwMode="auto">
            <a:xfrm>
              <a:off x="2843" y="1355"/>
              <a:ext cx="325" cy="312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7419" name="Oval 9"/>
            <p:cNvSpPr>
              <a:spLocks noChangeArrowheads="1"/>
            </p:cNvSpPr>
            <p:nvPr/>
          </p:nvSpPr>
          <p:spPr bwMode="auto">
            <a:xfrm>
              <a:off x="3081" y="2702"/>
              <a:ext cx="326" cy="313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7420" name="Oval 10"/>
            <p:cNvSpPr>
              <a:spLocks noChangeArrowheads="1"/>
            </p:cNvSpPr>
            <p:nvPr/>
          </p:nvSpPr>
          <p:spPr bwMode="auto">
            <a:xfrm>
              <a:off x="2645" y="2093"/>
              <a:ext cx="325" cy="312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7421" name="Oval 11"/>
            <p:cNvSpPr>
              <a:spLocks noChangeArrowheads="1"/>
            </p:cNvSpPr>
            <p:nvPr/>
          </p:nvSpPr>
          <p:spPr bwMode="auto">
            <a:xfrm>
              <a:off x="4045" y="1564"/>
              <a:ext cx="326" cy="314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7422" name="Rectangle 12"/>
            <p:cNvSpPr>
              <a:spLocks noChangeArrowheads="1"/>
            </p:cNvSpPr>
            <p:nvPr/>
          </p:nvSpPr>
          <p:spPr bwMode="auto">
            <a:xfrm>
              <a:off x="1611" y="1422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1</a:t>
              </a:r>
              <a:endParaRPr lang="en-US" altLang="en-US" sz="2000"/>
            </a:p>
          </p:txBody>
        </p:sp>
        <p:sp>
          <p:nvSpPr>
            <p:cNvPr id="17423" name="Rectangle 13"/>
            <p:cNvSpPr>
              <a:spLocks noChangeArrowheads="1"/>
            </p:cNvSpPr>
            <p:nvPr/>
          </p:nvSpPr>
          <p:spPr bwMode="auto">
            <a:xfrm>
              <a:off x="1594" y="2676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2</a:t>
              </a:r>
              <a:endParaRPr lang="en-US" altLang="en-US" sz="2000"/>
            </a:p>
          </p:txBody>
        </p:sp>
        <p:sp>
          <p:nvSpPr>
            <p:cNvPr id="17424" name="Rectangle 14"/>
            <p:cNvSpPr>
              <a:spLocks noChangeArrowheads="1"/>
            </p:cNvSpPr>
            <p:nvPr/>
          </p:nvSpPr>
          <p:spPr bwMode="auto">
            <a:xfrm>
              <a:off x="2956" y="1443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3</a:t>
              </a:r>
              <a:endParaRPr lang="en-US" altLang="en-US" sz="2000"/>
            </a:p>
          </p:txBody>
        </p:sp>
        <p:sp>
          <p:nvSpPr>
            <p:cNvPr id="17425" name="Rectangle 15"/>
            <p:cNvSpPr>
              <a:spLocks noChangeArrowheads="1"/>
            </p:cNvSpPr>
            <p:nvPr/>
          </p:nvSpPr>
          <p:spPr bwMode="auto">
            <a:xfrm>
              <a:off x="2770" y="2169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4</a:t>
              </a:r>
              <a:endParaRPr lang="en-US" altLang="en-US" sz="2000"/>
            </a:p>
          </p:txBody>
        </p:sp>
        <p:sp>
          <p:nvSpPr>
            <p:cNvPr id="17426" name="Rectangle 16"/>
            <p:cNvSpPr>
              <a:spLocks noChangeArrowheads="1"/>
            </p:cNvSpPr>
            <p:nvPr/>
          </p:nvSpPr>
          <p:spPr bwMode="auto">
            <a:xfrm>
              <a:off x="3206" y="2784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5</a:t>
              </a:r>
              <a:endParaRPr lang="en-US" altLang="en-US" sz="2000"/>
            </a:p>
          </p:txBody>
        </p:sp>
        <p:sp>
          <p:nvSpPr>
            <p:cNvPr id="17427" name="Rectangle 17"/>
            <p:cNvSpPr>
              <a:spLocks noChangeArrowheads="1"/>
            </p:cNvSpPr>
            <p:nvPr/>
          </p:nvSpPr>
          <p:spPr bwMode="auto">
            <a:xfrm>
              <a:off x="4158" y="1648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6</a:t>
              </a:r>
              <a:endParaRPr lang="en-US" altLang="en-US" sz="2000"/>
            </a:p>
          </p:txBody>
        </p:sp>
        <p:sp>
          <p:nvSpPr>
            <p:cNvPr id="17428" name="Rectangle 18"/>
            <p:cNvSpPr>
              <a:spLocks noChangeArrowheads="1"/>
            </p:cNvSpPr>
            <p:nvPr/>
          </p:nvSpPr>
          <p:spPr bwMode="auto">
            <a:xfrm>
              <a:off x="596" y="1521"/>
              <a:ext cx="279" cy="251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7429" name="Rectangle 19"/>
            <p:cNvSpPr>
              <a:spLocks noChangeArrowheads="1"/>
            </p:cNvSpPr>
            <p:nvPr/>
          </p:nvSpPr>
          <p:spPr bwMode="auto">
            <a:xfrm>
              <a:off x="4761" y="1357"/>
              <a:ext cx="279" cy="253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7430" name="Rectangle 20"/>
            <p:cNvSpPr>
              <a:spLocks noChangeArrowheads="1"/>
            </p:cNvSpPr>
            <p:nvPr/>
          </p:nvSpPr>
          <p:spPr bwMode="auto">
            <a:xfrm>
              <a:off x="688" y="1569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A</a:t>
              </a:r>
              <a:endParaRPr lang="en-US" altLang="en-US" sz="2000"/>
            </a:p>
          </p:txBody>
        </p:sp>
        <p:sp>
          <p:nvSpPr>
            <p:cNvPr id="17431" name="Rectangle 21"/>
            <p:cNvSpPr>
              <a:spLocks noChangeArrowheads="1"/>
            </p:cNvSpPr>
            <p:nvPr/>
          </p:nvSpPr>
          <p:spPr bwMode="auto">
            <a:xfrm>
              <a:off x="4846" y="1415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B</a:t>
              </a:r>
              <a:endParaRPr lang="en-US" altLang="en-US" sz="2000"/>
            </a:p>
          </p:txBody>
        </p:sp>
        <p:sp>
          <p:nvSpPr>
            <p:cNvPr id="17432" name="Rectangle 22"/>
            <p:cNvSpPr>
              <a:spLocks noChangeArrowheads="1"/>
            </p:cNvSpPr>
            <p:nvPr/>
          </p:nvSpPr>
          <p:spPr bwMode="auto">
            <a:xfrm>
              <a:off x="665" y="2746"/>
              <a:ext cx="279" cy="252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7433" name="Rectangle 23"/>
            <p:cNvSpPr>
              <a:spLocks noChangeArrowheads="1"/>
            </p:cNvSpPr>
            <p:nvPr/>
          </p:nvSpPr>
          <p:spPr bwMode="auto">
            <a:xfrm>
              <a:off x="752" y="2803"/>
              <a:ext cx="9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C</a:t>
              </a:r>
              <a:endParaRPr lang="en-US" altLang="en-US" sz="2000"/>
            </a:p>
          </p:txBody>
        </p:sp>
        <p:sp>
          <p:nvSpPr>
            <p:cNvPr id="17434" name="Rectangle 24"/>
            <p:cNvSpPr>
              <a:spLocks noChangeArrowheads="1"/>
            </p:cNvSpPr>
            <p:nvPr/>
          </p:nvSpPr>
          <p:spPr bwMode="auto">
            <a:xfrm>
              <a:off x="4096" y="2919"/>
              <a:ext cx="278" cy="251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7435" name="Rectangle 25"/>
            <p:cNvSpPr>
              <a:spLocks noChangeArrowheads="1"/>
            </p:cNvSpPr>
            <p:nvPr/>
          </p:nvSpPr>
          <p:spPr bwMode="auto">
            <a:xfrm>
              <a:off x="4177" y="2975"/>
              <a:ext cx="9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D</a:t>
              </a:r>
              <a:endParaRPr lang="en-US" altLang="en-US" sz="2000"/>
            </a:p>
          </p:txBody>
        </p:sp>
        <p:sp>
          <p:nvSpPr>
            <p:cNvPr id="17436" name="Rectangle 26"/>
            <p:cNvSpPr>
              <a:spLocks noChangeArrowheads="1"/>
            </p:cNvSpPr>
            <p:nvPr/>
          </p:nvSpPr>
          <p:spPr bwMode="auto">
            <a:xfrm>
              <a:off x="1174" y="1335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1</a:t>
              </a:r>
              <a:endParaRPr lang="en-US" altLang="en-US" sz="2000"/>
            </a:p>
          </p:txBody>
        </p:sp>
        <p:sp>
          <p:nvSpPr>
            <p:cNvPr id="17437" name="Rectangle 27"/>
            <p:cNvSpPr>
              <a:spLocks noChangeArrowheads="1"/>
            </p:cNvSpPr>
            <p:nvPr/>
          </p:nvSpPr>
          <p:spPr bwMode="auto">
            <a:xfrm>
              <a:off x="1174" y="1673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5</a:t>
              </a:r>
              <a:endParaRPr lang="en-US" altLang="en-US" sz="2000"/>
            </a:p>
          </p:txBody>
        </p:sp>
        <p:sp>
          <p:nvSpPr>
            <p:cNvPr id="17438" name="Rectangle 28"/>
            <p:cNvSpPr>
              <a:spLocks noChangeArrowheads="1"/>
            </p:cNvSpPr>
            <p:nvPr/>
          </p:nvSpPr>
          <p:spPr bwMode="auto">
            <a:xfrm>
              <a:off x="2264" y="1253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2</a:t>
              </a:r>
              <a:endParaRPr lang="en-US" altLang="en-US" sz="2000"/>
            </a:p>
          </p:txBody>
        </p:sp>
        <p:sp>
          <p:nvSpPr>
            <p:cNvPr id="17439" name="Rectangle 29"/>
            <p:cNvSpPr>
              <a:spLocks noChangeArrowheads="1"/>
            </p:cNvSpPr>
            <p:nvPr/>
          </p:nvSpPr>
          <p:spPr bwMode="auto">
            <a:xfrm>
              <a:off x="2274" y="1566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3</a:t>
              </a:r>
              <a:endParaRPr lang="en-US" altLang="en-US" sz="2000"/>
            </a:p>
          </p:txBody>
        </p:sp>
        <p:sp>
          <p:nvSpPr>
            <p:cNvPr id="17440" name="Rectangle 30"/>
            <p:cNvSpPr>
              <a:spLocks noChangeArrowheads="1"/>
            </p:cNvSpPr>
            <p:nvPr/>
          </p:nvSpPr>
          <p:spPr bwMode="auto">
            <a:xfrm>
              <a:off x="3672" y="1325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7</a:t>
              </a:r>
              <a:endParaRPr lang="en-US" altLang="en-US" sz="2000"/>
            </a:p>
          </p:txBody>
        </p:sp>
        <p:sp>
          <p:nvSpPr>
            <p:cNvPr id="17441" name="Rectangle 31"/>
            <p:cNvSpPr>
              <a:spLocks noChangeArrowheads="1"/>
            </p:cNvSpPr>
            <p:nvPr/>
          </p:nvSpPr>
          <p:spPr bwMode="auto">
            <a:xfrm>
              <a:off x="3573" y="1657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1</a:t>
              </a:r>
              <a:endParaRPr lang="en-US" altLang="en-US" sz="2000"/>
            </a:p>
          </p:txBody>
        </p:sp>
        <p:sp>
          <p:nvSpPr>
            <p:cNvPr id="17442" name="Rectangle 32"/>
            <p:cNvSpPr>
              <a:spLocks noChangeArrowheads="1"/>
            </p:cNvSpPr>
            <p:nvPr/>
          </p:nvSpPr>
          <p:spPr bwMode="auto">
            <a:xfrm>
              <a:off x="4514" y="1354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8</a:t>
              </a:r>
              <a:endParaRPr lang="en-US" altLang="en-US" sz="2000"/>
            </a:p>
          </p:txBody>
        </p:sp>
        <p:sp>
          <p:nvSpPr>
            <p:cNvPr id="17443" name="Rectangle 33"/>
            <p:cNvSpPr>
              <a:spLocks noChangeArrowheads="1"/>
            </p:cNvSpPr>
            <p:nvPr/>
          </p:nvSpPr>
          <p:spPr bwMode="auto">
            <a:xfrm>
              <a:off x="4604" y="1656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5</a:t>
              </a:r>
              <a:endParaRPr lang="en-US" altLang="en-US" sz="2000"/>
            </a:p>
          </p:txBody>
        </p:sp>
        <p:sp>
          <p:nvSpPr>
            <p:cNvPr id="17444" name="Rectangle 34"/>
            <p:cNvSpPr>
              <a:spLocks noChangeArrowheads="1"/>
            </p:cNvSpPr>
            <p:nvPr/>
          </p:nvSpPr>
          <p:spPr bwMode="auto">
            <a:xfrm>
              <a:off x="2764" y="1755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4</a:t>
              </a:r>
              <a:endParaRPr lang="en-US" altLang="en-US" sz="2000"/>
            </a:p>
          </p:txBody>
        </p:sp>
        <p:sp>
          <p:nvSpPr>
            <p:cNvPr id="17445" name="Rectangle 35"/>
            <p:cNvSpPr>
              <a:spLocks noChangeArrowheads="1"/>
            </p:cNvSpPr>
            <p:nvPr/>
          </p:nvSpPr>
          <p:spPr bwMode="auto">
            <a:xfrm>
              <a:off x="3047" y="1819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2</a:t>
              </a:r>
              <a:endParaRPr lang="en-US" altLang="en-US" sz="2000"/>
            </a:p>
          </p:txBody>
        </p:sp>
        <p:sp>
          <p:nvSpPr>
            <p:cNvPr id="17446" name="Rectangle 36"/>
            <p:cNvSpPr>
              <a:spLocks noChangeArrowheads="1"/>
            </p:cNvSpPr>
            <p:nvPr/>
          </p:nvSpPr>
          <p:spPr bwMode="auto">
            <a:xfrm>
              <a:off x="2284" y="2517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3</a:t>
              </a:r>
              <a:endParaRPr lang="en-US" altLang="en-US" sz="2000"/>
            </a:p>
          </p:txBody>
        </p:sp>
        <p:sp>
          <p:nvSpPr>
            <p:cNvPr id="17447" name="Rectangle 37"/>
            <p:cNvSpPr>
              <a:spLocks noChangeArrowheads="1"/>
            </p:cNvSpPr>
            <p:nvPr/>
          </p:nvSpPr>
          <p:spPr bwMode="auto">
            <a:xfrm>
              <a:off x="1234" y="2890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6</a:t>
              </a:r>
              <a:endParaRPr lang="en-US" altLang="en-US" sz="2000"/>
            </a:p>
          </p:txBody>
        </p:sp>
        <p:sp>
          <p:nvSpPr>
            <p:cNvPr id="17448" name="Rectangle 38"/>
            <p:cNvSpPr>
              <a:spLocks noChangeArrowheads="1"/>
            </p:cNvSpPr>
            <p:nvPr/>
          </p:nvSpPr>
          <p:spPr bwMode="auto">
            <a:xfrm>
              <a:off x="2880" y="2535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5</a:t>
              </a:r>
              <a:endParaRPr lang="en-US" altLang="en-US" sz="2000"/>
            </a:p>
          </p:txBody>
        </p:sp>
        <p:sp>
          <p:nvSpPr>
            <p:cNvPr id="17449" name="Rectangle 39"/>
            <p:cNvSpPr>
              <a:spLocks noChangeArrowheads="1"/>
            </p:cNvSpPr>
            <p:nvPr/>
          </p:nvSpPr>
          <p:spPr bwMode="auto">
            <a:xfrm>
              <a:off x="3692" y="3035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</a:rPr>
                <a:t>2</a:t>
              </a:r>
              <a:endParaRPr lang="en-US" altLang="en-US" sz="2000"/>
            </a:p>
          </p:txBody>
        </p:sp>
        <p:sp>
          <p:nvSpPr>
            <p:cNvPr id="17450" name="Rectangle 40"/>
            <p:cNvSpPr>
              <a:spLocks noChangeArrowheads="1"/>
            </p:cNvSpPr>
            <p:nvPr/>
          </p:nvSpPr>
          <p:spPr bwMode="auto">
            <a:xfrm>
              <a:off x="3884" y="2482"/>
              <a:ext cx="96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</a:rPr>
                <a:t>Switch or router</a:t>
              </a:r>
              <a:endParaRPr lang="en-US" altLang="en-US" sz="2000"/>
            </a:p>
          </p:txBody>
        </p:sp>
        <p:sp>
          <p:nvSpPr>
            <p:cNvPr id="17451" name="Rectangle 41"/>
            <p:cNvSpPr>
              <a:spLocks noChangeArrowheads="1"/>
            </p:cNvSpPr>
            <p:nvPr/>
          </p:nvSpPr>
          <p:spPr bwMode="auto">
            <a:xfrm>
              <a:off x="703" y="2195"/>
              <a:ext cx="28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</a:rPr>
                <a:t>Host</a:t>
              </a:r>
              <a:endParaRPr lang="en-US" altLang="en-US" sz="2000"/>
            </a:p>
          </p:txBody>
        </p:sp>
        <p:sp>
          <p:nvSpPr>
            <p:cNvPr id="17452" name="Line 42"/>
            <p:cNvSpPr>
              <a:spLocks noChangeShapeType="1"/>
            </p:cNvSpPr>
            <p:nvPr/>
          </p:nvSpPr>
          <p:spPr bwMode="auto">
            <a:xfrm flipH="1" flipV="1">
              <a:off x="717" y="1784"/>
              <a:ext cx="96" cy="3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3" name="Line 43"/>
            <p:cNvSpPr>
              <a:spLocks noChangeShapeType="1"/>
            </p:cNvSpPr>
            <p:nvPr/>
          </p:nvSpPr>
          <p:spPr bwMode="auto">
            <a:xfrm flipH="1">
              <a:off x="3427" y="2567"/>
              <a:ext cx="432" cy="2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4" name="Line 44"/>
            <p:cNvSpPr>
              <a:spLocks noChangeShapeType="1"/>
            </p:cNvSpPr>
            <p:nvPr/>
          </p:nvSpPr>
          <p:spPr bwMode="auto">
            <a:xfrm flipV="1">
              <a:off x="878" y="1522"/>
              <a:ext cx="609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5" name="Line 45"/>
            <p:cNvSpPr>
              <a:spLocks noChangeShapeType="1"/>
            </p:cNvSpPr>
            <p:nvPr/>
          </p:nvSpPr>
          <p:spPr bwMode="auto">
            <a:xfrm>
              <a:off x="1818" y="1502"/>
              <a:ext cx="1029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6" name="Line 46"/>
            <p:cNvSpPr>
              <a:spLocks noChangeShapeType="1"/>
            </p:cNvSpPr>
            <p:nvPr/>
          </p:nvSpPr>
          <p:spPr bwMode="auto">
            <a:xfrm>
              <a:off x="3169" y="1502"/>
              <a:ext cx="886" cy="1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7" name="Line 47"/>
            <p:cNvSpPr>
              <a:spLocks noChangeShapeType="1"/>
            </p:cNvSpPr>
            <p:nvPr/>
          </p:nvSpPr>
          <p:spPr bwMode="auto">
            <a:xfrm flipV="1">
              <a:off x="4369" y="1502"/>
              <a:ext cx="394" cy="1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8" name="Line 48"/>
            <p:cNvSpPr>
              <a:spLocks noChangeShapeType="1"/>
            </p:cNvSpPr>
            <p:nvPr/>
          </p:nvSpPr>
          <p:spPr bwMode="auto">
            <a:xfrm flipH="1">
              <a:off x="1648" y="1669"/>
              <a:ext cx="9" cy="9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9" name="Line 49"/>
            <p:cNvSpPr>
              <a:spLocks noChangeShapeType="1"/>
            </p:cNvSpPr>
            <p:nvPr/>
          </p:nvSpPr>
          <p:spPr bwMode="auto">
            <a:xfrm>
              <a:off x="1791" y="1610"/>
              <a:ext cx="877" cy="5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0" name="Line 50"/>
            <p:cNvSpPr>
              <a:spLocks noChangeShapeType="1"/>
            </p:cNvSpPr>
            <p:nvPr/>
          </p:nvSpPr>
          <p:spPr bwMode="auto">
            <a:xfrm flipH="1">
              <a:off x="2883" y="1669"/>
              <a:ext cx="116" cy="4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1" name="Line 51"/>
            <p:cNvSpPr>
              <a:spLocks noChangeShapeType="1"/>
            </p:cNvSpPr>
            <p:nvPr/>
          </p:nvSpPr>
          <p:spPr bwMode="auto">
            <a:xfrm flipV="1">
              <a:off x="941" y="2789"/>
              <a:ext cx="546" cy="1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2" name="Line 52"/>
            <p:cNvSpPr>
              <a:spLocks noChangeShapeType="1"/>
            </p:cNvSpPr>
            <p:nvPr/>
          </p:nvSpPr>
          <p:spPr bwMode="auto">
            <a:xfrm>
              <a:off x="1800" y="2789"/>
              <a:ext cx="1280" cy="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3" name="Line 53"/>
            <p:cNvSpPr>
              <a:spLocks noChangeShapeType="1"/>
            </p:cNvSpPr>
            <p:nvPr/>
          </p:nvSpPr>
          <p:spPr bwMode="auto">
            <a:xfrm flipV="1">
              <a:off x="1755" y="2298"/>
              <a:ext cx="895" cy="3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4" name="Line 54"/>
            <p:cNvSpPr>
              <a:spLocks noChangeShapeType="1"/>
            </p:cNvSpPr>
            <p:nvPr/>
          </p:nvSpPr>
          <p:spPr bwMode="auto">
            <a:xfrm>
              <a:off x="2928" y="2347"/>
              <a:ext cx="241" cy="3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5" name="Line 55"/>
            <p:cNvSpPr>
              <a:spLocks noChangeShapeType="1"/>
            </p:cNvSpPr>
            <p:nvPr/>
          </p:nvSpPr>
          <p:spPr bwMode="auto">
            <a:xfrm flipH="1">
              <a:off x="3393" y="1866"/>
              <a:ext cx="761" cy="8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6" name="Line 56"/>
            <p:cNvSpPr>
              <a:spLocks noChangeShapeType="1"/>
            </p:cNvSpPr>
            <p:nvPr/>
          </p:nvSpPr>
          <p:spPr bwMode="auto">
            <a:xfrm>
              <a:off x="3402" y="2917"/>
              <a:ext cx="698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7" name="Text Box 57"/>
            <p:cNvSpPr txBox="1">
              <a:spLocks noChangeArrowheads="1"/>
            </p:cNvSpPr>
            <p:nvPr/>
          </p:nvSpPr>
          <p:spPr bwMode="auto">
            <a:xfrm>
              <a:off x="1198" y="2034"/>
              <a:ext cx="32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/>
                <a:t>VCI</a:t>
              </a:r>
            </a:p>
          </p:txBody>
        </p:sp>
        <p:sp>
          <p:nvSpPr>
            <p:cNvPr id="17468" name="Line 58"/>
            <p:cNvSpPr>
              <a:spLocks noChangeShapeType="1"/>
            </p:cNvSpPr>
            <p:nvPr/>
          </p:nvSpPr>
          <p:spPr bwMode="auto">
            <a:xfrm flipH="1" flipV="1">
              <a:off x="1227" y="1807"/>
              <a:ext cx="90" cy="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11" name="Rectangle 5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/>
              <a:t>Routing in Virtual-Circuit Packet Networks</a:t>
            </a:r>
          </a:p>
        </p:txBody>
      </p:sp>
      <p:sp>
        <p:nvSpPr>
          <p:cNvPr id="17412" name="Rectangle 60"/>
          <p:cNvSpPr>
            <a:spLocks noGrp="1" noChangeArrowheads="1"/>
          </p:cNvSpPr>
          <p:nvPr>
            <p:ph type="body" idx="1"/>
          </p:nvPr>
        </p:nvSpPr>
        <p:spPr>
          <a:xfrm>
            <a:off x="1981200" y="5268913"/>
            <a:ext cx="8229600" cy="13192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/>
              <a:t>Route determined during connection setup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Tables in switches implement forwarding that realizes selected route</a:t>
            </a:r>
          </a:p>
        </p:txBody>
      </p:sp>
    </p:spTree>
    <p:extLst>
      <p:ext uri="{BB962C8B-B14F-4D97-AF65-F5344CB8AC3E}">
        <p14:creationId xmlns:p14="http://schemas.microsoft.com/office/powerpoint/2010/main" val="233179756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2338389" y="1395414"/>
            <a:ext cx="7469187" cy="3887787"/>
            <a:chOff x="601" y="935"/>
            <a:chExt cx="4705" cy="2449"/>
          </a:xfrm>
        </p:grpSpPr>
        <p:sp>
          <p:nvSpPr>
            <p:cNvPr id="19473" name="Rectangle 3"/>
            <p:cNvSpPr>
              <a:spLocks noChangeArrowheads="1"/>
            </p:cNvSpPr>
            <p:nvPr/>
          </p:nvSpPr>
          <p:spPr bwMode="auto">
            <a:xfrm>
              <a:off x="612" y="1630"/>
              <a:ext cx="1246" cy="498"/>
            </a:xfrm>
            <a:prstGeom prst="rect">
              <a:avLst/>
            </a:prstGeom>
            <a:solidFill>
              <a:schemeClr val="folHlink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9474" name="Rectangle 4"/>
            <p:cNvSpPr>
              <a:spLocks noChangeArrowheads="1"/>
            </p:cNvSpPr>
            <p:nvPr/>
          </p:nvSpPr>
          <p:spPr bwMode="auto">
            <a:xfrm>
              <a:off x="2234" y="1341"/>
              <a:ext cx="1246" cy="761"/>
            </a:xfrm>
            <a:prstGeom prst="rect">
              <a:avLst/>
            </a:prstGeom>
            <a:solidFill>
              <a:schemeClr val="folHlink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9475" name="Rectangle 5"/>
            <p:cNvSpPr>
              <a:spLocks noChangeArrowheads="1"/>
            </p:cNvSpPr>
            <p:nvPr/>
          </p:nvSpPr>
          <p:spPr bwMode="auto">
            <a:xfrm>
              <a:off x="4030" y="1595"/>
              <a:ext cx="1246" cy="498"/>
            </a:xfrm>
            <a:prstGeom prst="rect">
              <a:avLst/>
            </a:prstGeom>
            <a:solidFill>
              <a:schemeClr val="folHlink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9476" name="Rectangle 6"/>
            <p:cNvSpPr>
              <a:spLocks noChangeArrowheads="1"/>
            </p:cNvSpPr>
            <p:nvPr/>
          </p:nvSpPr>
          <p:spPr bwMode="auto">
            <a:xfrm>
              <a:off x="601" y="3090"/>
              <a:ext cx="1247" cy="262"/>
            </a:xfrm>
            <a:prstGeom prst="rect">
              <a:avLst/>
            </a:prstGeom>
            <a:solidFill>
              <a:schemeClr val="folHlink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9477" name="Rectangle 7"/>
            <p:cNvSpPr>
              <a:spLocks noChangeArrowheads="1"/>
            </p:cNvSpPr>
            <p:nvPr/>
          </p:nvSpPr>
          <p:spPr bwMode="auto">
            <a:xfrm>
              <a:off x="2234" y="2635"/>
              <a:ext cx="1246" cy="498"/>
            </a:xfrm>
            <a:prstGeom prst="rect">
              <a:avLst/>
            </a:prstGeom>
            <a:solidFill>
              <a:schemeClr val="folHlink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9478" name="Rectangle 8"/>
            <p:cNvSpPr>
              <a:spLocks noChangeArrowheads="1"/>
            </p:cNvSpPr>
            <p:nvPr/>
          </p:nvSpPr>
          <p:spPr bwMode="auto">
            <a:xfrm>
              <a:off x="4060" y="3116"/>
              <a:ext cx="1246" cy="262"/>
            </a:xfrm>
            <a:prstGeom prst="rect">
              <a:avLst/>
            </a:prstGeom>
            <a:solidFill>
              <a:schemeClr val="folHlink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9479" name="Rectangle 9"/>
            <p:cNvSpPr>
              <a:spLocks noChangeArrowheads="1"/>
            </p:cNvSpPr>
            <p:nvPr/>
          </p:nvSpPr>
          <p:spPr bwMode="auto">
            <a:xfrm>
              <a:off x="612" y="1358"/>
              <a:ext cx="1246" cy="271"/>
            </a:xfrm>
            <a:prstGeom prst="rect">
              <a:avLst/>
            </a:prstGeom>
            <a:solidFill>
              <a:srgbClr val="B1CCCB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9480" name="Rectangle 10"/>
            <p:cNvSpPr>
              <a:spLocks noChangeArrowheads="1"/>
            </p:cNvSpPr>
            <p:nvPr/>
          </p:nvSpPr>
          <p:spPr bwMode="auto">
            <a:xfrm>
              <a:off x="2234" y="1070"/>
              <a:ext cx="1246" cy="270"/>
            </a:xfrm>
            <a:prstGeom prst="rect">
              <a:avLst/>
            </a:prstGeom>
            <a:solidFill>
              <a:srgbClr val="B1CCCB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9481" name="Rectangle 11"/>
            <p:cNvSpPr>
              <a:spLocks noChangeArrowheads="1"/>
            </p:cNvSpPr>
            <p:nvPr/>
          </p:nvSpPr>
          <p:spPr bwMode="auto">
            <a:xfrm>
              <a:off x="4030" y="1331"/>
              <a:ext cx="1246" cy="271"/>
            </a:xfrm>
            <a:prstGeom prst="rect">
              <a:avLst/>
            </a:prstGeom>
            <a:solidFill>
              <a:srgbClr val="B1CCCB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9482" name="Rectangle 12"/>
            <p:cNvSpPr>
              <a:spLocks noChangeArrowheads="1"/>
            </p:cNvSpPr>
            <p:nvPr/>
          </p:nvSpPr>
          <p:spPr bwMode="auto">
            <a:xfrm>
              <a:off x="2234" y="2364"/>
              <a:ext cx="1246" cy="270"/>
            </a:xfrm>
            <a:prstGeom prst="rect">
              <a:avLst/>
            </a:prstGeom>
            <a:solidFill>
              <a:srgbClr val="B1CCCB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9483" name="Rectangle 13"/>
            <p:cNvSpPr>
              <a:spLocks noChangeArrowheads="1"/>
            </p:cNvSpPr>
            <p:nvPr/>
          </p:nvSpPr>
          <p:spPr bwMode="auto">
            <a:xfrm>
              <a:off x="4060" y="2844"/>
              <a:ext cx="1246" cy="271"/>
            </a:xfrm>
            <a:prstGeom prst="rect">
              <a:avLst/>
            </a:prstGeom>
            <a:solidFill>
              <a:srgbClr val="B1CCCB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9484" name="Rectangle 14"/>
            <p:cNvSpPr>
              <a:spLocks noChangeArrowheads="1"/>
            </p:cNvSpPr>
            <p:nvPr/>
          </p:nvSpPr>
          <p:spPr bwMode="auto">
            <a:xfrm>
              <a:off x="601" y="2818"/>
              <a:ext cx="1247" cy="271"/>
            </a:xfrm>
            <a:prstGeom prst="rect">
              <a:avLst/>
            </a:prstGeom>
            <a:solidFill>
              <a:srgbClr val="B1CCCB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9485" name="Rectangle 15"/>
            <p:cNvSpPr>
              <a:spLocks noChangeArrowheads="1"/>
            </p:cNvSpPr>
            <p:nvPr/>
          </p:nvSpPr>
          <p:spPr bwMode="auto">
            <a:xfrm>
              <a:off x="660" y="1389"/>
              <a:ext cx="105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Incoming       Outgoing</a:t>
              </a:r>
              <a:endParaRPr lang="en-US" altLang="en-US" sz="1800"/>
            </a:p>
          </p:txBody>
        </p:sp>
        <p:sp>
          <p:nvSpPr>
            <p:cNvPr id="19486" name="Rectangle 16"/>
            <p:cNvSpPr>
              <a:spLocks noChangeArrowheads="1"/>
            </p:cNvSpPr>
            <p:nvPr/>
          </p:nvSpPr>
          <p:spPr bwMode="auto">
            <a:xfrm>
              <a:off x="660" y="1515"/>
              <a:ext cx="111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Node  VCI     Node  VCI</a:t>
              </a:r>
              <a:endParaRPr lang="en-US" altLang="en-US" sz="1800"/>
            </a:p>
          </p:txBody>
        </p:sp>
        <p:sp>
          <p:nvSpPr>
            <p:cNvPr id="19487" name="Rectangle 17"/>
            <p:cNvSpPr>
              <a:spLocks noChangeArrowheads="1"/>
            </p:cNvSpPr>
            <p:nvPr/>
          </p:nvSpPr>
          <p:spPr bwMode="auto">
            <a:xfrm>
              <a:off x="660" y="1633"/>
              <a:ext cx="99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A      1           3       2</a:t>
              </a:r>
              <a:endParaRPr lang="en-US" altLang="en-US" sz="1800"/>
            </a:p>
          </p:txBody>
        </p:sp>
        <p:sp>
          <p:nvSpPr>
            <p:cNvPr id="19488" name="Rectangle 18"/>
            <p:cNvSpPr>
              <a:spLocks noChangeArrowheads="1"/>
            </p:cNvSpPr>
            <p:nvPr/>
          </p:nvSpPr>
          <p:spPr bwMode="auto">
            <a:xfrm>
              <a:off x="660" y="1758"/>
              <a:ext cx="99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A      5           3       3</a:t>
              </a:r>
              <a:endParaRPr lang="en-US" altLang="en-US" sz="1800"/>
            </a:p>
          </p:txBody>
        </p:sp>
        <p:sp>
          <p:nvSpPr>
            <p:cNvPr id="19489" name="Rectangle 19"/>
            <p:cNvSpPr>
              <a:spLocks noChangeArrowheads="1"/>
            </p:cNvSpPr>
            <p:nvPr/>
          </p:nvSpPr>
          <p:spPr bwMode="auto">
            <a:xfrm>
              <a:off x="660" y="1884"/>
              <a:ext cx="99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3       2           A      1</a:t>
              </a:r>
              <a:endParaRPr lang="en-US" altLang="en-US" sz="1800"/>
            </a:p>
          </p:txBody>
        </p:sp>
        <p:sp>
          <p:nvSpPr>
            <p:cNvPr id="19490" name="Rectangle 20"/>
            <p:cNvSpPr>
              <a:spLocks noChangeArrowheads="1"/>
            </p:cNvSpPr>
            <p:nvPr/>
          </p:nvSpPr>
          <p:spPr bwMode="auto">
            <a:xfrm>
              <a:off x="660" y="2010"/>
              <a:ext cx="99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3       3           A      5</a:t>
              </a:r>
              <a:endParaRPr lang="en-US" altLang="en-US" sz="1800"/>
            </a:p>
          </p:txBody>
        </p:sp>
        <p:sp>
          <p:nvSpPr>
            <p:cNvPr id="19491" name="Line 21"/>
            <p:cNvSpPr>
              <a:spLocks noChangeShapeType="1"/>
            </p:cNvSpPr>
            <p:nvPr/>
          </p:nvSpPr>
          <p:spPr bwMode="auto">
            <a:xfrm>
              <a:off x="1219" y="1345"/>
              <a:ext cx="1" cy="78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2" name="Rectangle 22"/>
            <p:cNvSpPr>
              <a:spLocks noChangeArrowheads="1"/>
            </p:cNvSpPr>
            <p:nvPr/>
          </p:nvSpPr>
          <p:spPr bwMode="auto">
            <a:xfrm>
              <a:off x="2282" y="1101"/>
              <a:ext cx="105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Incoming       Outgoing</a:t>
              </a:r>
              <a:endParaRPr lang="en-US" altLang="en-US" sz="1800"/>
            </a:p>
          </p:txBody>
        </p:sp>
        <p:sp>
          <p:nvSpPr>
            <p:cNvPr id="19493" name="Rectangle 23"/>
            <p:cNvSpPr>
              <a:spLocks noChangeArrowheads="1"/>
            </p:cNvSpPr>
            <p:nvPr/>
          </p:nvSpPr>
          <p:spPr bwMode="auto">
            <a:xfrm>
              <a:off x="2282" y="1226"/>
              <a:ext cx="111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Node  VCI     Node  VCI</a:t>
              </a:r>
              <a:endParaRPr lang="en-US" altLang="en-US" sz="1800"/>
            </a:p>
          </p:txBody>
        </p:sp>
        <p:sp>
          <p:nvSpPr>
            <p:cNvPr id="19494" name="Rectangle 24"/>
            <p:cNvSpPr>
              <a:spLocks noChangeArrowheads="1"/>
            </p:cNvSpPr>
            <p:nvPr/>
          </p:nvSpPr>
          <p:spPr bwMode="auto">
            <a:xfrm>
              <a:off x="2282" y="1344"/>
              <a:ext cx="102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1       2           6       7</a:t>
              </a:r>
              <a:endParaRPr lang="en-US" altLang="en-US" sz="1800"/>
            </a:p>
          </p:txBody>
        </p:sp>
        <p:sp>
          <p:nvSpPr>
            <p:cNvPr id="19495" name="Rectangle 25"/>
            <p:cNvSpPr>
              <a:spLocks noChangeArrowheads="1"/>
            </p:cNvSpPr>
            <p:nvPr/>
          </p:nvSpPr>
          <p:spPr bwMode="auto">
            <a:xfrm>
              <a:off x="2282" y="1470"/>
              <a:ext cx="102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1       3           4       4</a:t>
              </a:r>
              <a:endParaRPr lang="en-US" altLang="en-US" sz="1800"/>
            </a:p>
          </p:txBody>
        </p:sp>
        <p:sp>
          <p:nvSpPr>
            <p:cNvPr id="19496" name="Rectangle 26"/>
            <p:cNvSpPr>
              <a:spLocks noChangeArrowheads="1"/>
            </p:cNvSpPr>
            <p:nvPr/>
          </p:nvSpPr>
          <p:spPr bwMode="auto">
            <a:xfrm>
              <a:off x="2282" y="1595"/>
              <a:ext cx="102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4       2           6       1</a:t>
              </a:r>
              <a:endParaRPr lang="en-US" altLang="en-US" sz="1800"/>
            </a:p>
          </p:txBody>
        </p:sp>
        <p:sp>
          <p:nvSpPr>
            <p:cNvPr id="19497" name="Rectangle 27"/>
            <p:cNvSpPr>
              <a:spLocks noChangeArrowheads="1"/>
            </p:cNvSpPr>
            <p:nvPr/>
          </p:nvSpPr>
          <p:spPr bwMode="auto">
            <a:xfrm>
              <a:off x="2282" y="1721"/>
              <a:ext cx="102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6       7           1       2</a:t>
              </a:r>
              <a:endParaRPr lang="en-US" altLang="en-US" sz="1800"/>
            </a:p>
          </p:txBody>
        </p:sp>
        <p:sp>
          <p:nvSpPr>
            <p:cNvPr id="19498" name="Rectangle 28"/>
            <p:cNvSpPr>
              <a:spLocks noChangeArrowheads="1"/>
            </p:cNvSpPr>
            <p:nvPr/>
          </p:nvSpPr>
          <p:spPr bwMode="auto">
            <a:xfrm>
              <a:off x="2282" y="1847"/>
              <a:ext cx="102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6       1           4       2</a:t>
              </a:r>
              <a:endParaRPr lang="en-US" altLang="en-US" sz="1800"/>
            </a:p>
          </p:txBody>
        </p:sp>
        <p:sp>
          <p:nvSpPr>
            <p:cNvPr id="19499" name="Rectangle 29"/>
            <p:cNvSpPr>
              <a:spLocks noChangeArrowheads="1"/>
            </p:cNvSpPr>
            <p:nvPr/>
          </p:nvSpPr>
          <p:spPr bwMode="auto">
            <a:xfrm>
              <a:off x="2282" y="1972"/>
              <a:ext cx="102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4       4           1       3</a:t>
              </a:r>
              <a:endParaRPr lang="en-US" altLang="en-US" sz="1800"/>
            </a:p>
          </p:txBody>
        </p:sp>
        <p:sp>
          <p:nvSpPr>
            <p:cNvPr id="19500" name="Line 30"/>
            <p:cNvSpPr>
              <a:spLocks noChangeShapeType="1"/>
            </p:cNvSpPr>
            <p:nvPr/>
          </p:nvSpPr>
          <p:spPr bwMode="auto">
            <a:xfrm>
              <a:off x="2841" y="1057"/>
              <a:ext cx="1" cy="105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1" name="Rectangle 31"/>
            <p:cNvSpPr>
              <a:spLocks noChangeArrowheads="1"/>
            </p:cNvSpPr>
            <p:nvPr/>
          </p:nvSpPr>
          <p:spPr bwMode="auto">
            <a:xfrm>
              <a:off x="4078" y="1362"/>
              <a:ext cx="105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Incoming       Outgoing</a:t>
              </a:r>
              <a:endParaRPr lang="en-US" altLang="en-US" sz="1800"/>
            </a:p>
          </p:txBody>
        </p:sp>
        <p:sp>
          <p:nvSpPr>
            <p:cNvPr id="19502" name="Rectangle 32"/>
            <p:cNvSpPr>
              <a:spLocks noChangeArrowheads="1"/>
            </p:cNvSpPr>
            <p:nvPr/>
          </p:nvSpPr>
          <p:spPr bwMode="auto">
            <a:xfrm>
              <a:off x="4078" y="1488"/>
              <a:ext cx="111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Node  VCI     Node  VCI</a:t>
              </a:r>
              <a:endParaRPr lang="en-US" altLang="en-US" sz="1800"/>
            </a:p>
          </p:txBody>
        </p:sp>
        <p:sp>
          <p:nvSpPr>
            <p:cNvPr id="19503" name="Rectangle 33"/>
            <p:cNvSpPr>
              <a:spLocks noChangeArrowheads="1"/>
            </p:cNvSpPr>
            <p:nvPr/>
          </p:nvSpPr>
          <p:spPr bwMode="auto">
            <a:xfrm>
              <a:off x="4078" y="1606"/>
              <a:ext cx="100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3       7           B      8</a:t>
              </a:r>
              <a:endParaRPr lang="en-US" altLang="en-US" sz="1800"/>
            </a:p>
          </p:txBody>
        </p:sp>
        <p:sp>
          <p:nvSpPr>
            <p:cNvPr id="19504" name="Rectangle 34"/>
            <p:cNvSpPr>
              <a:spLocks noChangeArrowheads="1"/>
            </p:cNvSpPr>
            <p:nvPr/>
          </p:nvSpPr>
          <p:spPr bwMode="auto">
            <a:xfrm>
              <a:off x="4078" y="1723"/>
              <a:ext cx="100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3       1           B      5</a:t>
              </a:r>
              <a:endParaRPr lang="en-US" altLang="en-US" sz="1800"/>
            </a:p>
          </p:txBody>
        </p:sp>
        <p:sp>
          <p:nvSpPr>
            <p:cNvPr id="19505" name="Rectangle 35"/>
            <p:cNvSpPr>
              <a:spLocks noChangeArrowheads="1"/>
            </p:cNvSpPr>
            <p:nvPr/>
          </p:nvSpPr>
          <p:spPr bwMode="auto">
            <a:xfrm>
              <a:off x="4078" y="1849"/>
              <a:ext cx="100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B      5            3      1</a:t>
              </a:r>
              <a:endParaRPr lang="en-US" altLang="en-US" sz="1800"/>
            </a:p>
          </p:txBody>
        </p:sp>
        <p:sp>
          <p:nvSpPr>
            <p:cNvPr id="19506" name="Rectangle 36"/>
            <p:cNvSpPr>
              <a:spLocks noChangeArrowheads="1"/>
            </p:cNvSpPr>
            <p:nvPr/>
          </p:nvSpPr>
          <p:spPr bwMode="auto">
            <a:xfrm>
              <a:off x="4078" y="1975"/>
              <a:ext cx="100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B      8            3      7</a:t>
              </a:r>
              <a:endParaRPr lang="en-US" altLang="en-US" sz="1800"/>
            </a:p>
          </p:txBody>
        </p:sp>
        <p:sp>
          <p:nvSpPr>
            <p:cNvPr id="19507" name="Line 37"/>
            <p:cNvSpPr>
              <a:spLocks noChangeShapeType="1"/>
            </p:cNvSpPr>
            <p:nvPr/>
          </p:nvSpPr>
          <p:spPr bwMode="auto">
            <a:xfrm>
              <a:off x="4637" y="1310"/>
              <a:ext cx="1" cy="78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8" name="Rectangle 38"/>
            <p:cNvSpPr>
              <a:spLocks noChangeArrowheads="1"/>
            </p:cNvSpPr>
            <p:nvPr/>
          </p:nvSpPr>
          <p:spPr bwMode="auto">
            <a:xfrm>
              <a:off x="650" y="2849"/>
              <a:ext cx="105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Incoming       Outgoing</a:t>
              </a:r>
              <a:endParaRPr lang="en-US" altLang="en-US" sz="1800"/>
            </a:p>
          </p:txBody>
        </p:sp>
        <p:sp>
          <p:nvSpPr>
            <p:cNvPr id="19509" name="Rectangle 39"/>
            <p:cNvSpPr>
              <a:spLocks noChangeArrowheads="1"/>
            </p:cNvSpPr>
            <p:nvPr/>
          </p:nvSpPr>
          <p:spPr bwMode="auto">
            <a:xfrm>
              <a:off x="650" y="2975"/>
              <a:ext cx="111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Node  VCI     Node  VCI</a:t>
              </a:r>
              <a:endParaRPr lang="en-US" altLang="en-US" sz="1800"/>
            </a:p>
          </p:txBody>
        </p:sp>
        <p:sp>
          <p:nvSpPr>
            <p:cNvPr id="19510" name="Rectangle 40"/>
            <p:cNvSpPr>
              <a:spLocks noChangeArrowheads="1"/>
            </p:cNvSpPr>
            <p:nvPr/>
          </p:nvSpPr>
          <p:spPr bwMode="auto">
            <a:xfrm>
              <a:off x="650" y="3093"/>
              <a:ext cx="101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C      6           4       3</a:t>
              </a:r>
              <a:endParaRPr lang="en-US" altLang="en-US" sz="1800"/>
            </a:p>
          </p:txBody>
        </p:sp>
        <p:sp>
          <p:nvSpPr>
            <p:cNvPr id="19511" name="Rectangle 41"/>
            <p:cNvSpPr>
              <a:spLocks noChangeArrowheads="1"/>
            </p:cNvSpPr>
            <p:nvPr/>
          </p:nvSpPr>
          <p:spPr bwMode="auto">
            <a:xfrm>
              <a:off x="650" y="3218"/>
              <a:ext cx="101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4       3           C      6</a:t>
              </a:r>
              <a:endParaRPr lang="en-US" altLang="en-US" sz="1800"/>
            </a:p>
          </p:txBody>
        </p:sp>
        <p:sp>
          <p:nvSpPr>
            <p:cNvPr id="19512" name="Line 42"/>
            <p:cNvSpPr>
              <a:spLocks noChangeShapeType="1"/>
            </p:cNvSpPr>
            <p:nvPr/>
          </p:nvSpPr>
          <p:spPr bwMode="auto">
            <a:xfrm>
              <a:off x="1209" y="2805"/>
              <a:ext cx="1" cy="55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3" name="Rectangle 43"/>
            <p:cNvSpPr>
              <a:spLocks noChangeArrowheads="1"/>
            </p:cNvSpPr>
            <p:nvPr/>
          </p:nvSpPr>
          <p:spPr bwMode="auto">
            <a:xfrm>
              <a:off x="2282" y="2395"/>
              <a:ext cx="105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Incoming       Outgoing</a:t>
              </a:r>
              <a:endParaRPr lang="en-US" altLang="en-US" sz="1800"/>
            </a:p>
          </p:txBody>
        </p:sp>
        <p:sp>
          <p:nvSpPr>
            <p:cNvPr id="19514" name="Rectangle 44"/>
            <p:cNvSpPr>
              <a:spLocks noChangeArrowheads="1"/>
            </p:cNvSpPr>
            <p:nvPr/>
          </p:nvSpPr>
          <p:spPr bwMode="auto">
            <a:xfrm>
              <a:off x="2282" y="2520"/>
              <a:ext cx="111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Node  VCI     Node  VCI</a:t>
              </a:r>
              <a:endParaRPr lang="en-US" altLang="en-US" sz="1800"/>
            </a:p>
          </p:txBody>
        </p:sp>
        <p:sp>
          <p:nvSpPr>
            <p:cNvPr id="19515" name="Rectangle 45"/>
            <p:cNvSpPr>
              <a:spLocks noChangeArrowheads="1"/>
            </p:cNvSpPr>
            <p:nvPr/>
          </p:nvSpPr>
          <p:spPr bwMode="auto">
            <a:xfrm>
              <a:off x="2282" y="2638"/>
              <a:ext cx="102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2       3           3       2</a:t>
              </a:r>
              <a:endParaRPr lang="en-US" altLang="en-US" sz="1800"/>
            </a:p>
          </p:txBody>
        </p:sp>
        <p:sp>
          <p:nvSpPr>
            <p:cNvPr id="19516" name="Rectangle 46"/>
            <p:cNvSpPr>
              <a:spLocks noChangeArrowheads="1"/>
            </p:cNvSpPr>
            <p:nvPr/>
          </p:nvSpPr>
          <p:spPr bwMode="auto">
            <a:xfrm>
              <a:off x="2282" y="2764"/>
              <a:ext cx="102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3       4           5       5</a:t>
              </a:r>
              <a:endParaRPr lang="en-US" altLang="en-US" sz="1800"/>
            </a:p>
          </p:txBody>
        </p:sp>
        <p:sp>
          <p:nvSpPr>
            <p:cNvPr id="19517" name="Rectangle 47"/>
            <p:cNvSpPr>
              <a:spLocks noChangeArrowheads="1"/>
            </p:cNvSpPr>
            <p:nvPr/>
          </p:nvSpPr>
          <p:spPr bwMode="auto">
            <a:xfrm>
              <a:off x="2282" y="2889"/>
              <a:ext cx="102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3       2           2       3</a:t>
              </a:r>
              <a:endParaRPr lang="en-US" altLang="en-US" sz="1800"/>
            </a:p>
          </p:txBody>
        </p:sp>
        <p:sp>
          <p:nvSpPr>
            <p:cNvPr id="19518" name="Rectangle 48"/>
            <p:cNvSpPr>
              <a:spLocks noChangeArrowheads="1"/>
            </p:cNvSpPr>
            <p:nvPr/>
          </p:nvSpPr>
          <p:spPr bwMode="auto">
            <a:xfrm>
              <a:off x="2282" y="3015"/>
              <a:ext cx="102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5       5           3       4</a:t>
              </a:r>
              <a:endParaRPr lang="en-US" altLang="en-US" sz="1800"/>
            </a:p>
          </p:txBody>
        </p:sp>
        <p:sp>
          <p:nvSpPr>
            <p:cNvPr id="19519" name="Line 49"/>
            <p:cNvSpPr>
              <a:spLocks noChangeShapeType="1"/>
            </p:cNvSpPr>
            <p:nvPr/>
          </p:nvSpPr>
          <p:spPr bwMode="auto">
            <a:xfrm>
              <a:off x="2841" y="2351"/>
              <a:ext cx="1" cy="78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0" name="Rectangle 50"/>
            <p:cNvSpPr>
              <a:spLocks noChangeArrowheads="1"/>
            </p:cNvSpPr>
            <p:nvPr/>
          </p:nvSpPr>
          <p:spPr bwMode="auto">
            <a:xfrm>
              <a:off x="4109" y="2876"/>
              <a:ext cx="105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Incoming       Outgoing</a:t>
              </a:r>
              <a:endParaRPr lang="en-US" altLang="en-US" sz="1800"/>
            </a:p>
          </p:txBody>
        </p:sp>
        <p:sp>
          <p:nvSpPr>
            <p:cNvPr id="19521" name="Rectangle 51"/>
            <p:cNvSpPr>
              <a:spLocks noChangeArrowheads="1"/>
            </p:cNvSpPr>
            <p:nvPr/>
          </p:nvSpPr>
          <p:spPr bwMode="auto">
            <a:xfrm>
              <a:off x="4109" y="3001"/>
              <a:ext cx="111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Node  VCI     Node  VCI</a:t>
              </a:r>
              <a:endParaRPr lang="en-US" altLang="en-US" sz="1800"/>
            </a:p>
          </p:txBody>
        </p:sp>
        <p:sp>
          <p:nvSpPr>
            <p:cNvPr id="19522" name="Rectangle 52"/>
            <p:cNvSpPr>
              <a:spLocks noChangeArrowheads="1"/>
            </p:cNvSpPr>
            <p:nvPr/>
          </p:nvSpPr>
          <p:spPr bwMode="auto">
            <a:xfrm>
              <a:off x="4109" y="3119"/>
              <a:ext cx="101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4       5           D      2</a:t>
              </a:r>
              <a:endParaRPr lang="en-US" altLang="en-US" sz="1800"/>
            </a:p>
          </p:txBody>
        </p:sp>
        <p:sp>
          <p:nvSpPr>
            <p:cNvPr id="19523" name="Rectangle 53"/>
            <p:cNvSpPr>
              <a:spLocks noChangeArrowheads="1"/>
            </p:cNvSpPr>
            <p:nvPr/>
          </p:nvSpPr>
          <p:spPr bwMode="auto">
            <a:xfrm>
              <a:off x="4109" y="3245"/>
              <a:ext cx="101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D      2           4       5</a:t>
              </a:r>
              <a:endParaRPr lang="en-US" altLang="en-US" sz="1800"/>
            </a:p>
          </p:txBody>
        </p:sp>
        <p:sp>
          <p:nvSpPr>
            <p:cNvPr id="19524" name="Line 54"/>
            <p:cNvSpPr>
              <a:spLocks noChangeShapeType="1"/>
            </p:cNvSpPr>
            <p:nvPr/>
          </p:nvSpPr>
          <p:spPr bwMode="auto">
            <a:xfrm>
              <a:off x="4667" y="2831"/>
              <a:ext cx="1" cy="55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5" name="Line 55"/>
            <p:cNvSpPr>
              <a:spLocks noChangeShapeType="1"/>
            </p:cNvSpPr>
            <p:nvPr/>
          </p:nvSpPr>
          <p:spPr bwMode="auto">
            <a:xfrm flipV="1">
              <a:off x="1862" y="1669"/>
              <a:ext cx="367" cy="7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6" name="Line 56"/>
            <p:cNvSpPr>
              <a:spLocks noChangeShapeType="1"/>
            </p:cNvSpPr>
            <p:nvPr/>
          </p:nvSpPr>
          <p:spPr bwMode="auto">
            <a:xfrm>
              <a:off x="3484" y="1607"/>
              <a:ext cx="541" cy="97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7" name="Line 57"/>
            <p:cNvSpPr>
              <a:spLocks noChangeShapeType="1"/>
            </p:cNvSpPr>
            <p:nvPr/>
          </p:nvSpPr>
          <p:spPr bwMode="auto">
            <a:xfrm>
              <a:off x="1158" y="2132"/>
              <a:ext cx="1" cy="675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8" name="Line 58"/>
            <p:cNvSpPr>
              <a:spLocks noChangeShapeType="1"/>
            </p:cNvSpPr>
            <p:nvPr/>
          </p:nvSpPr>
          <p:spPr bwMode="auto">
            <a:xfrm>
              <a:off x="1862" y="2036"/>
              <a:ext cx="357" cy="472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9" name="Line 59"/>
            <p:cNvSpPr>
              <a:spLocks noChangeShapeType="1"/>
            </p:cNvSpPr>
            <p:nvPr/>
          </p:nvSpPr>
          <p:spPr bwMode="auto">
            <a:xfrm flipH="1">
              <a:off x="4576" y="2097"/>
              <a:ext cx="163" cy="734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0" name="Line 60"/>
            <p:cNvSpPr>
              <a:spLocks noChangeShapeType="1"/>
            </p:cNvSpPr>
            <p:nvPr/>
          </p:nvSpPr>
          <p:spPr bwMode="auto">
            <a:xfrm>
              <a:off x="1851" y="3277"/>
              <a:ext cx="2204" cy="44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1" name="Line 61"/>
            <p:cNvSpPr>
              <a:spLocks noChangeShapeType="1"/>
            </p:cNvSpPr>
            <p:nvPr/>
          </p:nvSpPr>
          <p:spPr bwMode="auto">
            <a:xfrm flipV="1">
              <a:off x="2739" y="2106"/>
              <a:ext cx="184" cy="245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2" name="Line 62"/>
            <p:cNvSpPr>
              <a:spLocks noChangeShapeType="1"/>
            </p:cNvSpPr>
            <p:nvPr/>
          </p:nvSpPr>
          <p:spPr bwMode="auto">
            <a:xfrm flipV="1">
              <a:off x="1851" y="2770"/>
              <a:ext cx="378" cy="227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3" name="Line 63"/>
            <p:cNvSpPr>
              <a:spLocks noChangeShapeType="1"/>
            </p:cNvSpPr>
            <p:nvPr/>
          </p:nvSpPr>
          <p:spPr bwMode="auto">
            <a:xfrm>
              <a:off x="3484" y="2726"/>
              <a:ext cx="571" cy="289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4" name="Rectangle 64"/>
            <p:cNvSpPr>
              <a:spLocks noChangeArrowheads="1"/>
            </p:cNvSpPr>
            <p:nvPr/>
          </p:nvSpPr>
          <p:spPr bwMode="auto">
            <a:xfrm>
              <a:off x="1054" y="1214"/>
              <a:ext cx="33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Node 1</a:t>
              </a:r>
              <a:endParaRPr lang="en-US" altLang="en-US" sz="1800"/>
            </a:p>
          </p:txBody>
        </p:sp>
        <p:sp>
          <p:nvSpPr>
            <p:cNvPr id="19535" name="Rectangle 65"/>
            <p:cNvSpPr>
              <a:spLocks noChangeArrowheads="1"/>
            </p:cNvSpPr>
            <p:nvPr/>
          </p:nvSpPr>
          <p:spPr bwMode="auto">
            <a:xfrm>
              <a:off x="1228" y="2683"/>
              <a:ext cx="33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Node 2</a:t>
              </a:r>
              <a:endParaRPr lang="en-US" altLang="en-US" sz="1800"/>
            </a:p>
          </p:txBody>
        </p:sp>
        <p:sp>
          <p:nvSpPr>
            <p:cNvPr id="19536" name="Rectangle 66"/>
            <p:cNvSpPr>
              <a:spLocks noChangeArrowheads="1"/>
            </p:cNvSpPr>
            <p:nvPr/>
          </p:nvSpPr>
          <p:spPr bwMode="auto">
            <a:xfrm>
              <a:off x="2677" y="935"/>
              <a:ext cx="33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Node 3</a:t>
              </a:r>
              <a:endParaRPr lang="en-US" altLang="en-US" sz="1800"/>
            </a:p>
          </p:txBody>
        </p:sp>
        <p:sp>
          <p:nvSpPr>
            <p:cNvPr id="19537" name="Rectangle 67"/>
            <p:cNvSpPr>
              <a:spLocks noChangeArrowheads="1"/>
            </p:cNvSpPr>
            <p:nvPr/>
          </p:nvSpPr>
          <p:spPr bwMode="auto">
            <a:xfrm>
              <a:off x="2870" y="2229"/>
              <a:ext cx="33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Node 4</a:t>
              </a:r>
              <a:endParaRPr lang="en-US" altLang="en-US" sz="1800"/>
            </a:p>
          </p:txBody>
        </p:sp>
        <p:sp>
          <p:nvSpPr>
            <p:cNvPr id="19538" name="Rectangle 68"/>
            <p:cNvSpPr>
              <a:spLocks noChangeArrowheads="1"/>
            </p:cNvSpPr>
            <p:nvPr/>
          </p:nvSpPr>
          <p:spPr bwMode="auto">
            <a:xfrm>
              <a:off x="4472" y="1205"/>
              <a:ext cx="33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Node 6</a:t>
              </a:r>
              <a:endParaRPr lang="en-US" altLang="en-US" sz="1800"/>
            </a:p>
          </p:txBody>
        </p:sp>
        <p:sp>
          <p:nvSpPr>
            <p:cNvPr id="19539" name="Rectangle 69"/>
            <p:cNvSpPr>
              <a:spLocks noChangeArrowheads="1"/>
            </p:cNvSpPr>
            <p:nvPr/>
          </p:nvSpPr>
          <p:spPr bwMode="auto">
            <a:xfrm>
              <a:off x="4697" y="2709"/>
              <a:ext cx="33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Node 5</a:t>
              </a:r>
              <a:endParaRPr lang="en-US" altLang="en-US" sz="1800"/>
            </a:p>
          </p:txBody>
        </p:sp>
      </p:grpSp>
      <p:sp>
        <p:nvSpPr>
          <p:cNvPr id="19459" name="Rectangle 7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/>
              <a:t>Routing Tables in VC Packet Networks</a:t>
            </a:r>
          </a:p>
        </p:txBody>
      </p:sp>
      <p:sp>
        <p:nvSpPr>
          <p:cNvPr id="19460" name="Rectangle 71"/>
          <p:cNvSpPr>
            <a:spLocks noChangeArrowheads="1"/>
          </p:cNvSpPr>
          <p:nvPr/>
        </p:nvSpPr>
        <p:spPr bwMode="auto">
          <a:xfrm>
            <a:off x="2051050" y="5407026"/>
            <a:ext cx="822960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2150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/>
              <a:t>Example:  VCI from A to 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/>
              <a:t>From A &amp; VCI 5 </a:t>
            </a:r>
            <a:r>
              <a:rPr lang="en-US" altLang="en-US" sz="2200">
                <a:cs typeface="Arial" panose="020B0604020202020204" pitchFamily="34" charset="0"/>
              </a:rPr>
              <a:t>→ 3 &amp; VCI 3 → 4 &amp; VCI 4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>
                <a:cs typeface="Arial" panose="020B0604020202020204" pitchFamily="34" charset="0"/>
              </a:rPr>
              <a:t>→ 5 &amp; VCI 5 → D &amp; VCI 2</a:t>
            </a:r>
          </a:p>
        </p:txBody>
      </p:sp>
      <p:sp>
        <p:nvSpPr>
          <p:cNvPr id="944201" name="Rectangle 73"/>
          <p:cNvSpPr>
            <a:spLocks noChangeArrowheads="1"/>
          </p:cNvSpPr>
          <p:nvPr/>
        </p:nvSpPr>
        <p:spPr bwMode="auto">
          <a:xfrm>
            <a:off x="3525838" y="5797551"/>
            <a:ext cx="1300162" cy="396875"/>
          </a:xfrm>
          <a:prstGeom prst="rect">
            <a:avLst/>
          </a:prstGeom>
          <a:noFill/>
          <a:ln w="25400" algn="ctr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944202" name="Rectangle 74"/>
          <p:cNvSpPr>
            <a:spLocks noChangeArrowheads="1"/>
          </p:cNvSpPr>
          <p:nvPr/>
        </p:nvSpPr>
        <p:spPr bwMode="auto">
          <a:xfrm>
            <a:off x="2332039" y="2682875"/>
            <a:ext cx="2035175" cy="268288"/>
          </a:xfrm>
          <a:prstGeom prst="rect">
            <a:avLst/>
          </a:prstGeom>
          <a:noFill/>
          <a:ln w="25400" algn="ctr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944203" name="Rectangle 75"/>
          <p:cNvSpPr>
            <a:spLocks noChangeArrowheads="1"/>
          </p:cNvSpPr>
          <p:nvPr/>
        </p:nvSpPr>
        <p:spPr bwMode="auto">
          <a:xfrm>
            <a:off x="4918076" y="2197100"/>
            <a:ext cx="2035175" cy="268288"/>
          </a:xfrm>
          <a:prstGeom prst="rect">
            <a:avLst/>
          </a:prstGeom>
          <a:noFill/>
          <a:ln w="25400" algn="ctr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944204" name="Rectangle 76"/>
          <p:cNvSpPr>
            <a:spLocks noChangeArrowheads="1"/>
          </p:cNvSpPr>
          <p:nvPr/>
        </p:nvSpPr>
        <p:spPr bwMode="auto">
          <a:xfrm>
            <a:off x="4905376" y="4273550"/>
            <a:ext cx="2035175" cy="268288"/>
          </a:xfrm>
          <a:prstGeom prst="rect">
            <a:avLst/>
          </a:prstGeom>
          <a:noFill/>
          <a:ln w="25400" algn="ctr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944205" name="Rectangle 77"/>
          <p:cNvSpPr>
            <a:spLocks noChangeArrowheads="1"/>
          </p:cNvSpPr>
          <p:nvPr/>
        </p:nvSpPr>
        <p:spPr bwMode="auto">
          <a:xfrm>
            <a:off x="7775575" y="4822825"/>
            <a:ext cx="2120900" cy="268288"/>
          </a:xfrm>
          <a:prstGeom prst="rect">
            <a:avLst/>
          </a:prstGeom>
          <a:noFill/>
          <a:ln w="25400" algn="ctr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944208" name="Rectangle 80"/>
          <p:cNvSpPr>
            <a:spLocks noChangeArrowheads="1"/>
          </p:cNvSpPr>
          <p:nvPr/>
        </p:nvSpPr>
        <p:spPr bwMode="auto">
          <a:xfrm>
            <a:off x="5146676" y="5799139"/>
            <a:ext cx="1300163" cy="396875"/>
          </a:xfrm>
          <a:prstGeom prst="rect">
            <a:avLst/>
          </a:prstGeom>
          <a:noFill/>
          <a:ln w="25400" algn="ctr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944209" name="Rectangle 81"/>
          <p:cNvSpPr>
            <a:spLocks noChangeArrowheads="1"/>
          </p:cNvSpPr>
          <p:nvPr/>
        </p:nvSpPr>
        <p:spPr bwMode="auto">
          <a:xfrm>
            <a:off x="6791326" y="5800726"/>
            <a:ext cx="1300163" cy="396875"/>
          </a:xfrm>
          <a:prstGeom prst="rect">
            <a:avLst/>
          </a:prstGeom>
          <a:noFill/>
          <a:ln w="25400" algn="ctr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944210" name="Rectangle 82"/>
          <p:cNvSpPr>
            <a:spLocks noChangeArrowheads="1"/>
          </p:cNvSpPr>
          <p:nvPr/>
        </p:nvSpPr>
        <p:spPr bwMode="auto">
          <a:xfrm>
            <a:off x="3121026" y="6207126"/>
            <a:ext cx="1300163" cy="396875"/>
          </a:xfrm>
          <a:prstGeom prst="rect">
            <a:avLst/>
          </a:prstGeom>
          <a:noFill/>
          <a:ln w="25400" algn="ctr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944211" name="Rectangle 83"/>
          <p:cNvSpPr>
            <a:spLocks noChangeArrowheads="1"/>
          </p:cNvSpPr>
          <p:nvPr/>
        </p:nvSpPr>
        <p:spPr bwMode="auto">
          <a:xfrm>
            <a:off x="4816476" y="6203951"/>
            <a:ext cx="1300163" cy="396875"/>
          </a:xfrm>
          <a:prstGeom prst="rect">
            <a:avLst/>
          </a:prstGeom>
          <a:noFill/>
          <a:ln w="25400" algn="ctr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944212" name="Line 84"/>
          <p:cNvSpPr>
            <a:spLocks noChangeShapeType="1"/>
          </p:cNvSpPr>
          <p:nvPr/>
        </p:nvSpPr>
        <p:spPr bwMode="auto">
          <a:xfrm flipV="1">
            <a:off x="4310063" y="2433638"/>
            <a:ext cx="665162" cy="3349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4213" name="Line 85"/>
          <p:cNvSpPr>
            <a:spLocks noChangeShapeType="1"/>
          </p:cNvSpPr>
          <p:nvPr/>
        </p:nvSpPr>
        <p:spPr bwMode="auto">
          <a:xfrm>
            <a:off x="5734050" y="3268663"/>
            <a:ext cx="7938" cy="98425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4214" name="Line 86"/>
          <p:cNvSpPr>
            <a:spLocks noChangeShapeType="1"/>
          </p:cNvSpPr>
          <p:nvPr/>
        </p:nvSpPr>
        <p:spPr bwMode="auto">
          <a:xfrm>
            <a:off x="6985000" y="4451350"/>
            <a:ext cx="706438" cy="43180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129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44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44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4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44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44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4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944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944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94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94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944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94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4201" grpId="0" animBg="1"/>
      <p:bldP spid="944202" grpId="0" animBg="1"/>
      <p:bldP spid="944203" grpId="0" animBg="1"/>
      <p:bldP spid="944204" grpId="0" animBg="1"/>
      <p:bldP spid="944205" grpId="0" animBg="1"/>
      <p:bldP spid="944208" grpId="0" animBg="1"/>
      <p:bldP spid="944209" grpId="0" animBg="1"/>
      <p:bldP spid="944210" grpId="0" animBg="1"/>
      <p:bldP spid="9442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73"/>
          <p:cNvGrpSpPr>
            <a:grpSpLocks/>
          </p:cNvGrpSpPr>
          <p:nvPr/>
        </p:nvGrpSpPr>
        <p:grpSpPr bwMode="auto">
          <a:xfrm>
            <a:off x="1806575" y="1490664"/>
            <a:ext cx="8542338" cy="4314825"/>
            <a:chOff x="178" y="822"/>
            <a:chExt cx="5381" cy="2718"/>
          </a:xfrm>
        </p:grpSpPr>
        <p:sp>
          <p:nvSpPr>
            <p:cNvPr id="21512" name="Rectangle 3"/>
            <p:cNvSpPr>
              <a:spLocks noChangeArrowheads="1"/>
            </p:cNvSpPr>
            <p:nvPr/>
          </p:nvSpPr>
          <p:spPr bwMode="auto">
            <a:xfrm>
              <a:off x="178" y="2716"/>
              <a:ext cx="1426" cy="145"/>
            </a:xfrm>
            <a:prstGeom prst="rect">
              <a:avLst/>
            </a:prstGeom>
            <a:solidFill>
              <a:srgbClr val="B1CCCB"/>
            </a:solidFill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21513" name="Rectangle 4"/>
            <p:cNvSpPr>
              <a:spLocks noChangeArrowheads="1"/>
            </p:cNvSpPr>
            <p:nvPr/>
          </p:nvSpPr>
          <p:spPr bwMode="auto">
            <a:xfrm>
              <a:off x="190" y="1319"/>
              <a:ext cx="1425" cy="659"/>
            </a:xfrm>
            <a:prstGeom prst="rect">
              <a:avLst/>
            </a:prstGeom>
            <a:solidFill>
              <a:schemeClr val="folHlink"/>
            </a:solidFill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21514" name="Rectangle 5"/>
            <p:cNvSpPr>
              <a:spLocks noChangeArrowheads="1"/>
            </p:cNvSpPr>
            <p:nvPr/>
          </p:nvSpPr>
          <p:spPr bwMode="auto">
            <a:xfrm>
              <a:off x="2033" y="1137"/>
              <a:ext cx="1425" cy="657"/>
            </a:xfrm>
            <a:prstGeom prst="rect">
              <a:avLst/>
            </a:prstGeom>
            <a:solidFill>
              <a:schemeClr val="folHlink"/>
            </a:solidFill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21515" name="Rectangle 6"/>
            <p:cNvSpPr>
              <a:spLocks noChangeArrowheads="1"/>
            </p:cNvSpPr>
            <p:nvPr/>
          </p:nvSpPr>
          <p:spPr bwMode="auto">
            <a:xfrm>
              <a:off x="4098" y="1283"/>
              <a:ext cx="1426" cy="658"/>
            </a:xfrm>
            <a:prstGeom prst="rect">
              <a:avLst/>
            </a:prstGeom>
            <a:solidFill>
              <a:schemeClr val="folHlink"/>
            </a:solidFill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21516" name="Rectangle 7"/>
            <p:cNvSpPr>
              <a:spLocks noChangeArrowheads="1"/>
            </p:cNvSpPr>
            <p:nvPr/>
          </p:nvSpPr>
          <p:spPr bwMode="auto">
            <a:xfrm>
              <a:off x="178" y="2847"/>
              <a:ext cx="1426" cy="659"/>
            </a:xfrm>
            <a:prstGeom prst="rect">
              <a:avLst/>
            </a:prstGeom>
            <a:solidFill>
              <a:schemeClr val="folHlink"/>
            </a:solidFill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21517" name="Rectangle 8"/>
            <p:cNvSpPr>
              <a:spLocks noChangeArrowheads="1"/>
            </p:cNvSpPr>
            <p:nvPr/>
          </p:nvSpPr>
          <p:spPr bwMode="auto">
            <a:xfrm>
              <a:off x="4133" y="2875"/>
              <a:ext cx="1426" cy="658"/>
            </a:xfrm>
            <a:prstGeom prst="rect">
              <a:avLst/>
            </a:prstGeom>
            <a:solidFill>
              <a:schemeClr val="folHlink"/>
            </a:solidFill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21518" name="Rectangle 9"/>
            <p:cNvSpPr>
              <a:spLocks noChangeArrowheads="1"/>
            </p:cNvSpPr>
            <p:nvPr/>
          </p:nvSpPr>
          <p:spPr bwMode="auto">
            <a:xfrm>
              <a:off x="2045" y="2372"/>
              <a:ext cx="1425" cy="658"/>
            </a:xfrm>
            <a:prstGeom prst="rect">
              <a:avLst/>
            </a:prstGeom>
            <a:solidFill>
              <a:schemeClr val="folHlink"/>
            </a:solidFill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21519" name="Rectangle 10"/>
            <p:cNvSpPr>
              <a:spLocks noChangeArrowheads="1"/>
            </p:cNvSpPr>
            <p:nvPr/>
          </p:nvSpPr>
          <p:spPr bwMode="auto">
            <a:xfrm>
              <a:off x="246" y="1328"/>
              <a:ext cx="98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2                       2</a:t>
              </a:r>
              <a:endParaRPr lang="en-US" altLang="en-US" sz="1800"/>
            </a:p>
          </p:txBody>
        </p:sp>
        <p:sp>
          <p:nvSpPr>
            <p:cNvPr id="21520" name="Rectangle 11"/>
            <p:cNvSpPr>
              <a:spLocks noChangeArrowheads="1"/>
            </p:cNvSpPr>
            <p:nvPr/>
          </p:nvSpPr>
          <p:spPr bwMode="auto">
            <a:xfrm>
              <a:off x="246" y="1460"/>
              <a:ext cx="98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3                       3</a:t>
              </a:r>
              <a:endParaRPr lang="en-US" altLang="en-US" sz="1800"/>
            </a:p>
          </p:txBody>
        </p:sp>
        <p:sp>
          <p:nvSpPr>
            <p:cNvPr id="21521" name="Rectangle 12"/>
            <p:cNvSpPr>
              <a:spLocks noChangeArrowheads="1"/>
            </p:cNvSpPr>
            <p:nvPr/>
          </p:nvSpPr>
          <p:spPr bwMode="auto">
            <a:xfrm>
              <a:off x="246" y="1591"/>
              <a:ext cx="98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4                       4</a:t>
              </a:r>
              <a:endParaRPr lang="en-US" altLang="en-US" sz="1800"/>
            </a:p>
          </p:txBody>
        </p:sp>
        <p:sp>
          <p:nvSpPr>
            <p:cNvPr id="21522" name="Rectangle 13"/>
            <p:cNvSpPr>
              <a:spLocks noChangeArrowheads="1"/>
            </p:cNvSpPr>
            <p:nvPr/>
          </p:nvSpPr>
          <p:spPr bwMode="auto">
            <a:xfrm>
              <a:off x="246" y="1723"/>
              <a:ext cx="98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5                       2</a:t>
              </a:r>
              <a:endParaRPr lang="en-US" altLang="en-US" sz="1800"/>
            </a:p>
          </p:txBody>
        </p:sp>
        <p:sp>
          <p:nvSpPr>
            <p:cNvPr id="21523" name="Rectangle 14"/>
            <p:cNvSpPr>
              <a:spLocks noChangeArrowheads="1"/>
            </p:cNvSpPr>
            <p:nvPr/>
          </p:nvSpPr>
          <p:spPr bwMode="auto">
            <a:xfrm>
              <a:off x="246" y="1855"/>
              <a:ext cx="98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6                       3</a:t>
              </a:r>
              <a:endParaRPr lang="en-US" altLang="en-US" sz="1800"/>
            </a:p>
          </p:txBody>
        </p:sp>
        <p:sp>
          <p:nvSpPr>
            <p:cNvPr id="21524" name="Rectangle 15"/>
            <p:cNvSpPr>
              <a:spLocks noChangeArrowheads="1"/>
            </p:cNvSpPr>
            <p:nvPr/>
          </p:nvSpPr>
          <p:spPr bwMode="auto">
            <a:xfrm>
              <a:off x="190" y="1188"/>
              <a:ext cx="1425" cy="145"/>
            </a:xfrm>
            <a:prstGeom prst="rect">
              <a:avLst/>
            </a:prstGeom>
            <a:solidFill>
              <a:srgbClr val="B1CCCB"/>
            </a:solidFill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21525" name="Line 16"/>
            <p:cNvSpPr>
              <a:spLocks noChangeShapeType="1"/>
            </p:cNvSpPr>
            <p:nvPr/>
          </p:nvSpPr>
          <p:spPr bwMode="auto">
            <a:xfrm>
              <a:off x="931" y="1184"/>
              <a:ext cx="1" cy="79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6" name="Line 17"/>
            <p:cNvSpPr>
              <a:spLocks noChangeShapeType="1"/>
            </p:cNvSpPr>
            <p:nvPr/>
          </p:nvSpPr>
          <p:spPr bwMode="auto">
            <a:xfrm flipV="1">
              <a:off x="1619" y="1497"/>
              <a:ext cx="420" cy="73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7" name="Line 18"/>
            <p:cNvSpPr>
              <a:spLocks noChangeShapeType="1"/>
            </p:cNvSpPr>
            <p:nvPr/>
          </p:nvSpPr>
          <p:spPr bwMode="auto">
            <a:xfrm>
              <a:off x="3474" y="1432"/>
              <a:ext cx="618" cy="102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8" name="Line 19"/>
            <p:cNvSpPr>
              <a:spLocks noChangeShapeType="1"/>
            </p:cNvSpPr>
            <p:nvPr/>
          </p:nvSpPr>
          <p:spPr bwMode="auto">
            <a:xfrm>
              <a:off x="814" y="1982"/>
              <a:ext cx="1" cy="707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9" name="Line 20"/>
            <p:cNvSpPr>
              <a:spLocks noChangeShapeType="1"/>
            </p:cNvSpPr>
            <p:nvPr/>
          </p:nvSpPr>
          <p:spPr bwMode="auto">
            <a:xfrm>
              <a:off x="1619" y="1881"/>
              <a:ext cx="408" cy="494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0" name="Line 21"/>
            <p:cNvSpPr>
              <a:spLocks noChangeShapeType="1"/>
            </p:cNvSpPr>
            <p:nvPr/>
          </p:nvSpPr>
          <p:spPr bwMode="auto">
            <a:xfrm flipH="1">
              <a:off x="4723" y="1945"/>
              <a:ext cx="186" cy="769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1" name="Line 22"/>
            <p:cNvSpPr>
              <a:spLocks noChangeShapeType="1"/>
            </p:cNvSpPr>
            <p:nvPr/>
          </p:nvSpPr>
          <p:spPr bwMode="auto">
            <a:xfrm>
              <a:off x="1608" y="3364"/>
              <a:ext cx="2532" cy="12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2" name="Line 23"/>
            <p:cNvSpPr>
              <a:spLocks noChangeShapeType="1"/>
            </p:cNvSpPr>
            <p:nvPr/>
          </p:nvSpPr>
          <p:spPr bwMode="auto">
            <a:xfrm flipV="1">
              <a:off x="2622" y="1799"/>
              <a:ext cx="281" cy="411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3" name="Line 24"/>
            <p:cNvSpPr>
              <a:spLocks noChangeShapeType="1"/>
            </p:cNvSpPr>
            <p:nvPr/>
          </p:nvSpPr>
          <p:spPr bwMode="auto">
            <a:xfrm flipV="1">
              <a:off x="1608" y="2650"/>
              <a:ext cx="431" cy="238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4" name="Line 25"/>
            <p:cNvSpPr>
              <a:spLocks noChangeShapeType="1"/>
            </p:cNvSpPr>
            <p:nvPr/>
          </p:nvSpPr>
          <p:spPr bwMode="auto">
            <a:xfrm>
              <a:off x="3474" y="2604"/>
              <a:ext cx="654" cy="302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5" name="Rectangle 26"/>
            <p:cNvSpPr>
              <a:spLocks noChangeArrowheads="1"/>
            </p:cNvSpPr>
            <p:nvPr/>
          </p:nvSpPr>
          <p:spPr bwMode="auto">
            <a:xfrm>
              <a:off x="696" y="1037"/>
              <a:ext cx="33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Node 1</a:t>
              </a:r>
              <a:endParaRPr lang="en-US" altLang="en-US" sz="1800"/>
            </a:p>
          </p:txBody>
        </p:sp>
        <p:sp>
          <p:nvSpPr>
            <p:cNvPr id="21536" name="Rectangle 27"/>
            <p:cNvSpPr>
              <a:spLocks noChangeArrowheads="1"/>
            </p:cNvSpPr>
            <p:nvPr/>
          </p:nvSpPr>
          <p:spPr bwMode="auto">
            <a:xfrm>
              <a:off x="894" y="2575"/>
              <a:ext cx="33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Node 2</a:t>
              </a:r>
              <a:endParaRPr lang="en-US" altLang="en-US" sz="1800"/>
            </a:p>
          </p:txBody>
        </p:sp>
        <p:sp>
          <p:nvSpPr>
            <p:cNvPr id="21537" name="Rectangle 28"/>
            <p:cNvSpPr>
              <a:spLocks noChangeArrowheads="1"/>
            </p:cNvSpPr>
            <p:nvPr/>
          </p:nvSpPr>
          <p:spPr bwMode="auto">
            <a:xfrm>
              <a:off x="2551" y="822"/>
              <a:ext cx="33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Node 3</a:t>
              </a:r>
              <a:endParaRPr lang="en-US" altLang="en-US" sz="1800"/>
            </a:p>
          </p:txBody>
        </p:sp>
        <p:sp>
          <p:nvSpPr>
            <p:cNvPr id="21538" name="Rectangle 29"/>
            <p:cNvSpPr>
              <a:spLocks noChangeArrowheads="1"/>
            </p:cNvSpPr>
            <p:nvPr/>
          </p:nvSpPr>
          <p:spPr bwMode="auto">
            <a:xfrm>
              <a:off x="2773" y="2091"/>
              <a:ext cx="33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Node 4</a:t>
              </a:r>
              <a:endParaRPr lang="en-US" altLang="en-US" sz="1800"/>
            </a:p>
          </p:txBody>
        </p:sp>
        <p:sp>
          <p:nvSpPr>
            <p:cNvPr id="21539" name="Rectangle 30"/>
            <p:cNvSpPr>
              <a:spLocks noChangeArrowheads="1"/>
            </p:cNvSpPr>
            <p:nvPr/>
          </p:nvSpPr>
          <p:spPr bwMode="auto">
            <a:xfrm>
              <a:off x="4605" y="993"/>
              <a:ext cx="33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Node 6</a:t>
              </a:r>
              <a:endParaRPr lang="en-US" altLang="en-US" sz="1800"/>
            </a:p>
          </p:txBody>
        </p:sp>
        <p:sp>
          <p:nvSpPr>
            <p:cNvPr id="21540" name="Rectangle 31"/>
            <p:cNvSpPr>
              <a:spLocks noChangeArrowheads="1"/>
            </p:cNvSpPr>
            <p:nvPr/>
          </p:nvSpPr>
          <p:spPr bwMode="auto">
            <a:xfrm>
              <a:off x="4862" y="2595"/>
              <a:ext cx="33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Node 5</a:t>
              </a:r>
              <a:endParaRPr lang="en-US" altLang="en-US" sz="1800"/>
            </a:p>
          </p:txBody>
        </p:sp>
        <p:sp>
          <p:nvSpPr>
            <p:cNvPr id="21541" name="Rectangle 32"/>
            <p:cNvSpPr>
              <a:spLocks noChangeArrowheads="1"/>
            </p:cNvSpPr>
            <p:nvPr/>
          </p:nvSpPr>
          <p:spPr bwMode="auto">
            <a:xfrm>
              <a:off x="2089" y="1145"/>
              <a:ext cx="98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1                       1</a:t>
              </a:r>
              <a:endParaRPr lang="en-US" altLang="en-US" sz="1800"/>
            </a:p>
          </p:txBody>
        </p:sp>
        <p:sp>
          <p:nvSpPr>
            <p:cNvPr id="21542" name="Rectangle 33"/>
            <p:cNvSpPr>
              <a:spLocks noChangeArrowheads="1"/>
            </p:cNvSpPr>
            <p:nvPr/>
          </p:nvSpPr>
          <p:spPr bwMode="auto">
            <a:xfrm>
              <a:off x="2089" y="1276"/>
              <a:ext cx="98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2                       4</a:t>
              </a:r>
              <a:endParaRPr lang="en-US" altLang="en-US" sz="1800"/>
            </a:p>
          </p:txBody>
        </p:sp>
        <p:sp>
          <p:nvSpPr>
            <p:cNvPr id="21543" name="Rectangle 34"/>
            <p:cNvSpPr>
              <a:spLocks noChangeArrowheads="1"/>
            </p:cNvSpPr>
            <p:nvPr/>
          </p:nvSpPr>
          <p:spPr bwMode="auto">
            <a:xfrm>
              <a:off x="2089" y="1408"/>
              <a:ext cx="98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4                       4</a:t>
              </a:r>
              <a:endParaRPr lang="en-US" altLang="en-US" sz="1800"/>
            </a:p>
          </p:txBody>
        </p:sp>
        <p:sp>
          <p:nvSpPr>
            <p:cNvPr id="21544" name="Rectangle 35"/>
            <p:cNvSpPr>
              <a:spLocks noChangeArrowheads="1"/>
            </p:cNvSpPr>
            <p:nvPr/>
          </p:nvSpPr>
          <p:spPr bwMode="auto">
            <a:xfrm>
              <a:off x="2089" y="1540"/>
              <a:ext cx="98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5                       6</a:t>
              </a:r>
              <a:endParaRPr lang="en-US" altLang="en-US" sz="1800"/>
            </a:p>
          </p:txBody>
        </p:sp>
        <p:sp>
          <p:nvSpPr>
            <p:cNvPr id="21545" name="Rectangle 36"/>
            <p:cNvSpPr>
              <a:spLocks noChangeArrowheads="1"/>
            </p:cNvSpPr>
            <p:nvPr/>
          </p:nvSpPr>
          <p:spPr bwMode="auto">
            <a:xfrm>
              <a:off x="2089" y="1671"/>
              <a:ext cx="98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6                       6</a:t>
              </a:r>
              <a:endParaRPr lang="en-US" altLang="en-US" sz="1800"/>
            </a:p>
          </p:txBody>
        </p:sp>
        <p:sp>
          <p:nvSpPr>
            <p:cNvPr id="21546" name="Rectangle 37"/>
            <p:cNvSpPr>
              <a:spLocks noChangeArrowheads="1"/>
            </p:cNvSpPr>
            <p:nvPr/>
          </p:nvSpPr>
          <p:spPr bwMode="auto">
            <a:xfrm>
              <a:off x="2033" y="996"/>
              <a:ext cx="1425" cy="147"/>
            </a:xfrm>
            <a:prstGeom prst="rect">
              <a:avLst/>
            </a:prstGeom>
            <a:solidFill>
              <a:srgbClr val="B1CCCB"/>
            </a:solidFill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21547" name="Line 38"/>
            <p:cNvSpPr>
              <a:spLocks noChangeShapeType="1"/>
            </p:cNvSpPr>
            <p:nvPr/>
          </p:nvSpPr>
          <p:spPr bwMode="auto">
            <a:xfrm>
              <a:off x="2766" y="999"/>
              <a:ext cx="1" cy="79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8" name="Rectangle 39"/>
            <p:cNvSpPr>
              <a:spLocks noChangeArrowheads="1"/>
            </p:cNvSpPr>
            <p:nvPr/>
          </p:nvSpPr>
          <p:spPr bwMode="auto">
            <a:xfrm>
              <a:off x="4154" y="1292"/>
              <a:ext cx="101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1                        3</a:t>
              </a:r>
              <a:endParaRPr lang="en-US" altLang="en-US" sz="1800"/>
            </a:p>
          </p:txBody>
        </p:sp>
        <p:sp>
          <p:nvSpPr>
            <p:cNvPr id="21549" name="Rectangle 40"/>
            <p:cNvSpPr>
              <a:spLocks noChangeArrowheads="1"/>
            </p:cNvSpPr>
            <p:nvPr/>
          </p:nvSpPr>
          <p:spPr bwMode="auto">
            <a:xfrm>
              <a:off x="4154" y="1424"/>
              <a:ext cx="101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2                        5</a:t>
              </a:r>
              <a:endParaRPr lang="en-US" altLang="en-US" sz="1800"/>
            </a:p>
          </p:txBody>
        </p:sp>
        <p:sp>
          <p:nvSpPr>
            <p:cNvPr id="21550" name="Rectangle 41"/>
            <p:cNvSpPr>
              <a:spLocks noChangeArrowheads="1"/>
            </p:cNvSpPr>
            <p:nvPr/>
          </p:nvSpPr>
          <p:spPr bwMode="auto">
            <a:xfrm>
              <a:off x="4154" y="1555"/>
              <a:ext cx="101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3                        3</a:t>
              </a:r>
              <a:endParaRPr lang="en-US" altLang="en-US" sz="1800"/>
            </a:p>
          </p:txBody>
        </p:sp>
        <p:sp>
          <p:nvSpPr>
            <p:cNvPr id="21551" name="Rectangle 42"/>
            <p:cNvSpPr>
              <a:spLocks noChangeArrowheads="1"/>
            </p:cNvSpPr>
            <p:nvPr/>
          </p:nvSpPr>
          <p:spPr bwMode="auto">
            <a:xfrm>
              <a:off x="4154" y="1687"/>
              <a:ext cx="101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4                        3</a:t>
              </a:r>
              <a:endParaRPr lang="en-US" altLang="en-US" sz="1800"/>
            </a:p>
          </p:txBody>
        </p:sp>
        <p:sp>
          <p:nvSpPr>
            <p:cNvPr id="21552" name="Rectangle 43"/>
            <p:cNvSpPr>
              <a:spLocks noChangeArrowheads="1"/>
            </p:cNvSpPr>
            <p:nvPr/>
          </p:nvSpPr>
          <p:spPr bwMode="auto">
            <a:xfrm>
              <a:off x="4154" y="1817"/>
              <a:ext cx="101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5                        5</a:t>
              </a:r>
              <a:endParaRPr lang="en-US" altLang="en-US" sz="1800"/>
            </a:p>
          </p:txBody>
        </p:sp>
        <p:sp>
          <p:nvSpPr>
            <p:cNvPr id="21553" name="Rectangle 44"/>
            <p:cNvSpPr>
              <a:spLocks noChangeArrowheads="1"/>
            </p:cNvSpPr>
            <p:nvPr/>
          </p:nvSpPr>
          <p:spPr bwMode="auto">
            <a:xfrm>
              <a:off x="4098" y="1144"/>
              <a:ext cx="1426" cy="145"/>
            </a:xfrm>
            <a:prstGeom prst="rect">
              <a:avLst/>
            </a:prstGeom>
            <a:solidFill>
              <a:srgbClr val="B1CCCB"/>
            </a:solidFill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21554" name="Line 45"/>
            <p:cNvSpPr>
              <a:spLocks noChangeShapeType="1"/>
            </p:cNvSpPr>
            <p:nvPr/>
          </p:nvSpPr>
          <p:spPr bwMode="auto">
            <a:xfrm>
              <a:off x="4840" y="1139"/>
              <a:ext cx="1" cy="80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5" name="Rectangle 46"/>
            <p:cNvSpPr>
              <a:spLocks noChangeArrowheads="1"/>
            </p:cNvSpPr>
            <p:nvPr/>
          </p:nvSpPr>
          <p:spPr bwMode="auto">
            <a:xfrm>
              <a:off x="256" y="2714"/>
              <a:ext cx="119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Destination       Next node</a:t>
              </a:r>
              <a:endParaRPr lang="en-US" altLang="en-US" sz="1800"/>
            </a:p>
          </p:txBody>
        </p:sp>
        <p:sp>
          <p:nvSpPr>
            <p:cNvPr id="21556" name="Rectangle 47"/>
            <p:cNvSpPr>
              <a:spLocks noChangeArrowheads="1"/>
            </p:cNvSpPr>
            <p:nvPr/>
          </p:nvSpPr>
          <p:spPr bwMode="auto">
            <a:xfrm>
              <a:off x="233" y="2856"/>
              <a:ext cx="101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1                        1</a:t>
              </a:r>
              <a:endParaRPr lang="en-US" altLang="en-US" sz="1800"/>
            </a:p>
          </p:txBody>
        </p:sp>
        <p:sp>
          <p:nvSpPr>
            <p:cNvPr id="21557" name="Rectangle 48"/>
            <p:cNvSpPr>
              <a:spLocks noChangeArrowheads="1"/>
            </p:cNvSpPr>
            <p:nvPr/>
          </p:nvSpPr>
          <p:spPr bwMode="auto">
            <a:xfrm>
              <a:off x="233" y="2988"/>
              <a:ext cx="101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3         	             1</a:t>
              </a:r>
              <a:endParaRPr lang="en-US" altLang="en-US" sz="1800"/>
            </a:p>
          </p:txBody>
        </p:sp>
        <p:sp>
          <p:nvSpPr>
            <p:cNvPr id="21558" name="Rectangle 49"/>
            <p:cNvSpPr>
              <a:spLocks noChangeArrowheads="1"/>
            </p:cNvSpPr>
            <p:nvPr/>
          </p:nvSpPr>
          <p:spPr bwMode="auto">
            <a:xfrm>
              <a:off x="233" y="3120"/>
              <a:ext cx="101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4                        4</a:t>
              </a:r>
              <a:endParaRPr lang="en-US" altLang="en-US" sz="1800"/>
            </a:p>
          </p:txBody>
        </p:sp>
        <p:sp>
          <p:nvSpPr>
            <p:cNvPr id="21559" name="Rectangle 50"/>
            <p:cNvSpPr>
              <a:spLocks noChangeArrowheads="1"/>
            </p:cNvSpPr>
            <p:nvPr/>
          </p:nvSpPr>
          <p:spPr bwMode="auto">
            <a:xfrm>
              <a:off x="233" y="3251"/>
              <a:ext cx="101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5                        5</a:t>
              </a:r>
              <a:endParaRPr lang="en-US" altLang="en-US" sz="1800"/>
            </a:p>
          </p:txBody>
        </p:sp>
        <p:sp>
          <p:nvSpPr>
            <p:cNvPr id="21560" name="Rectangle 51"/>
            <p:cNvSpPr>
              <a:spLocks noChangeArrowheads="1"/>
            </p:cNvSpPr>
            <p:nvPr/>
          </p:nvSpPr>
          <p:spPr bwMode="auto">
            <a:xfrm>
              <a:off x="233" y="3383"/>
              <a:ext cx="101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6        	             5</a:t>
              </a:r>
              <a:endParaRPr lang="en-US" altLang="en-US" sz="1800"/>
            </a:p>
          </p:txBody>
        </p:sp>
        <p:sp>
          <p:nvSpPr>
            <p:cNvPr id="21561" name="Line 52"/>
            <p:cNvSpPr>
              <a:spLocks noChangeShapeType="1"/>
            </p:cNvSpPr>
            <p:nvPr/>
          </p:nvSpPr>
          <p:spPr bwMode="auto">
            <a:xfrm>
              <a:off x="920" y="2711"/>
              <a:ext cx="1" cy="78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2" name="Rectangle 53"/>
            <p:cNvSpPr>
              <a:spLocks noChangeArrowheads="1"/>
            </p:cNvSpPr>
            <p:nvPr/>
          </p:nvSpPr>
          <p:spPr bwMode="auto">
            <a:xfrm>
              <a:off x="4189" y="2884"/>
              <a:ext cx="98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1                       4</a:t>
              </a:r>
              <a:endParaRPr lang="en-US" altLang="en-US" sz="1800"/>
            </a:p>
          </p:txBody>
        </p:sp>
        <p:sp>
          <p:nvSpPr>
            <p:cNvPr id="21563" name="Rectangle 54"/>
            <p:cNvSpPr>
              <a:spLocks noChangeArrowheads="1"/>
            </p:cNvSpPr>
            <p:nvPr/>
          </p:nvSpPr>
          <p:spPr bwMode="auto">
            <a:xfrm>
              <a:off x="4189" y="3016"/>
              <a:ext cx="98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2                       2</a:t>
              </a:r>
              <a:endParaRPr lang="en-US" altLang="en-US" sz="1800"/>
            </a:p>
          </p:txBody>
        </p:sp>
        <p:sp>
          <p:nvSpPr>
            <p:cNvPr id="21564" name="Rectangle 55"/>
            <p:cNvSpPr>
              <a:spLocks noChangeArrowheads="1"/>
            </p:cNvSpPr>
            <p:nvPr/>
          </p:nvSpPr>
          <p:spPr bwMode="auto">
            <a:xfrm>
              <a:off x="4189" y="3146"/>
              <a:ext cx="98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3                       4</a:t>
              </a:r>
              <a:endParaRPr lang="en-US" altLang="en-US" sz="1800"/>
            </a:p>
          </p:txBody>
        </p:sp>
        <p:sp>
          <p:nvSpPr>
            <p:cNvPr id="21565" name="Rectangle 56"/>
            <p:cNvSpPr>
              <a:spLocks noChangeArrowheads="1"/>
            </p:cNvSpPr>
            <p:nvPr/>
          </p:nvSpPr>
          <p:spPr bwMode="auto">
            <a:xfrm>
              <a:off x="4189" y="3278"/>
              <a:ext cx="98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4                       4</a:t>
              </a:r>
              <a:endParaRPr lang="en-US" altLang="en-US" sz="1800"/>
            </a:p>
          </p:txBody>
        </p:sp>
        <p:sp>
          <p:nvSpPr>
            <p:cNvPr id="21566" name="Rectangle 57"/>
            <p:cNvSpPr>
              <a:spLocks noChangeArrowheads="1"/>
            </p:cNvSpPr>
            <p:nvPr/>
          </p:nvSpPr>
          <p:spPr bwMode="auto">
            <a:xfrm>
              <a:off x="4189" y="3410"/>
              <a:ext cx="98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6                       6</a:t>
              </a:r>
              <a:endParaRPr lang="en-US" altLang="en-US" sz="1800"/>
            </a:p>
          </p:txBody>
        </p:sp>
        <p:sp>
          <p:nvSpPr>
            <p:cNvPr id="21567" name="Rectangle 58"/>
            <p:cNvSpPr>
              <a:spLocks noChangeArrowheads="1"/>
            </p:cNvSpPr>
            <p:nvPr/>
          </p:nvSpPr>
          <p:spPr bwMode="auto">
            <a:xfrm>
              <a:off x="4133" y="2735"/>
              <a:ext cx="1426" cy="146"/>
            </a:xfrm>
            <a:prstGeom prst="rect">
              <a:avLst/>
            </a:prstGeom>
            <a:solidFill>
              <a:srgbClr val="B1CCCB"/>
            </a:solidFill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21568" name="Line 59"/>
            <p:cNvSpPr>
              <a:spLocks noChangeShapeType="1"/>
            </p:cNvSpPr>
            <p:nvPr/>
          </p:nvSpPr>
          <p:spPr bwMode="auto">
            <a:xfrm>
              <a:off x="4874" y="2739"/>
              <a:ext cx="1" cy="80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9" name="Rectangle 60"/>
            <p:cNvSpPr>
              <a:spLocks noChangeArrowheads="1"/>
            </p:cNvSpPr>
            <p:nvPr/>
          </p:nvSpPr>
          <p:spPr bwMode="auto">
            <a:xfrm>
              <a:off x="2100" y="2381"/>
              <a:ext cx="101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1                        1</a:t>
              </a:r>
              <a:endParaRPr lang="en-US" altLang="en-US" sz="1800"/>
            </a:p>
          </p:txBody>
        </p:sp>
        <p:sp>
          <p:nvSpPr>
            <p:cNvPr id="21570" name="Rectangle 61"/>
            <p:cNvSpPr>
              <a:spLocks noChangeArrowheads="1"/>
            </p:cNvSpPr>
            <p:nvPr/>
          </p:nvSpPr>
          <p:spPr bwMode="auto">
            <a:xfrm>
              <a:off x="2100" y="2512"/>
              <a:ext cx="101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2                        2</a:t>
              </a:r>
              <a:endParaRPr lang="en-US" altLang="en-US" sz="1800"/>
            </a:p>
          </p:txBody>
        </p:sp>
        <p:sp>
          <p:nvSpPr>
            <p:cNvPr id="21571" name="Rectangle 62"/>
            <p:cNvSpPr>
              <a:spLocks noChangeArrowheads="1"/>
            </p:cNvSpPr>
            <p:nvPr/>
          </p:nvSpPr>
          <p:spPr bwMode="auto">
            <a:xfrm>
              <a:off x="2100" y="2644"/>
              <a:ext cx="101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3                        3</a:t>
              </a:r>
              <a:endParaRPr lang="en-US" altLang="en-US" sz="1800"/>
            </a:p>
          </p:txBody>
        </p:sp>
        <p:sp>
          <p:nvSpPr>
            <p:cNvPr id="21572" name="Rectangle 63"/>
            <p:cNvSpPr>
              <a:spLocks noChangeArrowheads="1"/>
            </p:cNvSpPr>
            <p:nvPr/>
          </p:nvSpPr>
          <p:spPr bwMode="auto">
            <a:xfrm>
              <a:off x="2100" y="2776"/>
              <a:ext cx="101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5                        5</a:t>
              </a:r>
              <a:endParaRPr lang="en-US" altLang="en-US" sz="1800"/>
            </a:p>
          </p:txBody>
        </p:sp>
        <p:sp>
          <p:nvSpPr>
            <p:cNvPr id="21573" name="Rectangle 64"/>
            <p:cNvSpPr>
              <a:spLocks noChangeArrowheads="1"/>
            </p:cNvSpPr>
            <p:nvPr/>
          </p:nvSpPr>
          <p:spPr bwMode="auto">
            <a:xfrm>
              <a:off x="2100" y="2906"/>
              <a:ext cx="101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       6                        3</a:t>
              </a:r>
              <a:endParaRPr lang="en-US" altLang="en-US" sz="1800"/>
            </a:p>
          </p:txBody>
        </p:sp>
        <p:sp>
          <p:nvSpPr>
            <p:cNvPr id="21574" name="Rectangle 65"/>
            <p:cNvSpPr>
              <a:spLocks noChangeArrowheads="1"/>
            </p:cNvSpPr>
            <p:nvPr/>
          </p:nvSpPr>
          <p:spPr bwMode="auto">
            <a:xfrm>
              <a:off x="2045" y="2232"/>
              <a:ext cx="1425" cy="146"/>
            </a:xfrm>
            <a:prstGeom prst="rect">
              <a:avLst/>
            </a:prstGeom>
            <a:solidFill>
              <a:srgbClr val="B1CCCB"/>
            </a:solidFill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21575" name="Line 66"/>
            <p:cNvSpPr>
              <a:spLocks noChangeShapeType="1"/>
            </p:cNvSpPr>
            <p:nvPr/>
          </p:nvSpPr>
          <p:spPr bwMode="auto">
            <a:xfrm flipH="1">
              <a:off x="2778" y="2240"/>
              <a:ext cx="4" cy="79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6" name="Rectangle 67"/>
            <p:cNvSpPr>
              <a:spLocks noChangeArrowheads="1"/>
            </p:cNvSpPr>
            <p:nvPr/>
          </p:nvSpPr>
          <p:spPr bwMode="auto">
            <a:xfrm>
              <a:off x="309" y="1183"/>
              <a:ext cx="119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Destination       Next node</a:t>
              </a:r>
              <a:endParaRPr lang="en-US" altLang="en-US" sz="1800"/>
            </a:p>
          </p:txBody>
        </p:sp>
        <p:sp>
          <p:nvSpPr>
            <p:cNvPr id="21577" name="Rectangle 68"/>
            <p:cNvSpPr>
              <a:spLocks noChangeArrowheads="1"/>
            </p:cNvSpPr>
            <p:nvPr/>
          </p:nvSpPr>
          <p:spPr bwMode="auto">
            <a:xfrm>
              <a:off x="4246" y="2732"/>
              <a:ext cx="119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Destination       Next node</a:t>
              </a:r>
              <a:endParaRPr lang="en-US" altLang="en-US" sz="1800"/>
            </a:p>
          </p:txBody>
        </p:sp>
        <p:sp>
          <p:nvSpPr>
            <p:cNvPr id="21578" name="Rectangle 69"/>
            <p:cNvSpPr>
              <a:spLocks noChangeArrowheads="1"/>
            </p:cNvSpPr>
            <p:nvPr/>
          </p:nvSpPr>
          <p:spPr bwMode="auto">
            <a:xfrm>
              <a:off x="2127" y="2239"/>
              <a:ext cx="119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Destination       Next node</a:t>
              </a:r>
              <a:endParaRPr lang="en-US" altLang="en-US" sz="1800"/>
            </a:p>
          </p:txBody>
        </p:sp>
        <p:sp>
          <p:nvSpPr>
            <p:cNvPr id="21579" name="Rectangle 70"/>
            <p:cNvSpPr>
              <a:spLocks noChangeArrowheads="1"/>
            </p:cNvSpPr>
            <p:nvPr/>
          </p:nvSpPr>
          <p:spPr bwMode="auto">
            <a:xfrm>
              <a:off x="4176" y="1148"/>
              <a:ext cx="121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Destination       Next node</a:t>
              </a:r>
              <a:endParaRPr lang="en-US" altLang="en-US" sz="1800"/>
            </a:p>
          </p:txBody>
        </p:sp>
        <p:sp>
          <p:nvSpPr>
            <p:cNvPr id="21580" name="Rectangle 71"/>
            <p:cNvSpPr>
              <a:spLocks noChangeArrowheads="1"/>
            </p:cNvSpPr>
            <p:nvPr/>
          </p:nvSpPr>
          <p:spPr bwMode="auto">
            <a:xfrm>
              <a:off x="2109" y="990"/>
              <a:ext cx="121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</a:rPr>
                <a:t>Destination       Next node</a:t>
              </a:r>
              <a:endParaRPr lang="en-US" altLang="en-US" sz="1800"/>
            </a:p>
          </p:txBody>
        </p:sp>
      </p:grpSp>
      <p:sp>
        <p:nvSpPr>
          <p:cNvPr id="21507" name="Rectangle 7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/>
              <a:t>Routing Tables in Datagram Packet Networks</a:t>
            </a:r>
          </a:p>
        </p:txBody>
      </p:sp>
      <p:sp>
        <p:nvSpPr>
          <p:cNvPr id="942154" name="Rectangle 74"/>
          <p:cNvSpPr>
            <a:spLocks noChangeArrowheads="1"/>
          </p:cNvSpPr>
          <p:nvPr/>
        </p:nvSpPr>
        <p:spPr bwMode="auto">
          <a:xfrm>
            <a:off x="1862139" y="2892425"/>
            <a:ext cx="2276475" cy="268288"/>
          </a:xfrm>
          <a:prstGeom prst="rect">
            <a:avLst/>
          </a:prstGeom>
          <a:noFill/>
          <a:ln w="25400" algn="ctr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942155" name="Line 75"/>
          <p:cNvSpPr>
            <a:spLocks noChangeShapeType="1"/>
          </p:cNvSpPr>
          <p:nvPr/>
        </p:nvSpPr>
        <p:spPr bwMode="auto">
          <a:xfrm>
            <a:off x="2895600" y="3148014"/>
            <a:ext cx="0" cy="1260475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56" name="Rectangle 76"/>
          <p:cNvSpPr>
            <a:spLocks noChangeArrowheads="1"/>
          </p:cNvSpPr>
          <p:nvPr/>
        </p:nvSpPr>
        <p:spPr bwMode="auto">
          <a:xfrm>
            <a:off x="1816101" y="5305425"/>
            <a:ext cx="2276475" cy="268288"/>
          </a:xfrm>
          <a:prstGeom prst="rect">
            <a:avLst/>
          </a:prstGeom>
          <a:noFill/>
          <a:ln w="25400" algn="ctr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942157" name="Line 77"/>
          <p:cNvSpPr>
            <a:spLocks noChangeShapeType="1"/>
          </p:cNvSpPr>
          <p:nvPr/>
        </p:nvSpPr>
        <p:spPr bwMode="auto">
          <a:xfrm flipV="1">
            <a:off x="4259263" y="5383214"/>
            <a:ext cx="3708400" cy="7937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110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42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42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42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42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54" grpId="0" animBg="1"/>
      <p:bldP spid="94215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Flat vs Hierarchical Routing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600"/>
              <a:t>Flat Routing</a:t>
            </a:r>
          </a:p>
          <a:p>
            <a:pPr marL="742950" lvl="1" indent="-285750"/>
            <a:r>
              <a:rPr lang="en-US" altLang="en-US" sz="2200"/>
              <a:t>All routers are peers</a:t>
            </a:r>
          </a:p>
          <a:p>
            <a:pPr marL="742950" lvl="1" indent="-285750"/>
            <a:r>
              <a:rPr lang="en-US" altLang="en-US" sz="2200"/>
              <a:t>Does not scale</a:t>
            </a:r>
          </a:p>
          <a:p>
            <a:pPr eaLnBrk="1" hangingPunct="1"/>
            <a:r>
              <a:rPr lang="en-US" altLang="en-US" sz="2600"/>
              <a:t>Hierarchical Routing</a:t>
            </a:r>
          </a:p>
          <a:p>
            <a:pPr marL="742950" lvl="1" indent="-285750"/>
            <a:r>
              <a:rPr lang="en-US" altLang="en-US" sz="2200"/>
              <a:t>Partitioning:  Domains, autonomous systems, areas... </a:t>
            </a:r>
          </a:p>
          <a:p>
            <a:pPr marL="742950" lvl="1" indent="-285750"/>
            <a:r>
              <a:rPr lang="en-US" altLang="en-US" sz="2200"/>
              <a:t>Some routers part of routing backbone</a:t>
            </a:r>
          </a:p>
          <a:p>
            <a:pPr marL="742950" lvl="1" indent="-285750"/>
            <a:r>
              <a:rPr lang="en-US" altLang="en-US" sz="2200"/>
              <a:t>Some routers only communicate within an area</a:t>
            </a:r>
          </a:p>
          <a:p>
            <a:pPr marL="742950" lvl="1" indent="-285750"/>
            <a:r>
              <a:rPr lang="en-US" altLang="en-US" sz="2200"/>
              <a:t>Efficient because it matches typical traffic flow patterns</a:t>
            </a:r>
          </a:p>
          <a:p>
            <a:pPr marL="742950" lvl="1" indent="-285750"/>
            <a:r>
              <a:rPr lang="en-US" altLang="en-US" sz="2200"/>
              <a:t>Scales</a:t>
            </a:r>
          </a:p>
          <a:p>
            <a:pPr marL="742950" lvl="1" indent="-285750"/>
            <a:endParaRPr lang="en-US" altLang="en-US" sz="2200"/>
          </a:p>
          <a:p>
            <a:pPr eaLnBrk="1" hangingPunct="1"/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350777610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30"/>
          <p:cNvGrpSpPr>
            <a:grpSpLocks/>
          </p:cNvGrpSpPr>
          <p:nvPr/>
        </p:nvGrpSpPr>
        <p:grpSpPr bwMode="auto">
          <a:xfrm>
            <a:off x="2293938" y="1331913"/>
            <a:ext cx="6654800" cy="2908300"/>
            <a:chOff x="688" y="1952"/>
            <a:chExt cx="4192" cy="1832"/>
          </a:xfrm>
        </p:grpSpPr>
        <p:sp>
          <p:nvSpPr>
            <p:cNvPr id="24581" name="Oval 31"/>
            <p:cNvSpPr>
              <a:spLocks noChangeArrowheads="1"/>
            </p:cNvSpPr>
            <p:nvPr/>
          </p:nvSpPr>
          <p:spPr bwMode="auto">
            <a:xfrm>
              <a:off x="1559" y="2256"/>
              <a:ext cx="162" cy="35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90488" tIns="44450" rIns="90488" bIns="44450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24582" name="Text Box 32"/>
            <p:cNvSpPr txBox="1">
              <a:spLocks noChangeArrowheads="1"/>
            </p:cNvSpPr>
            <p:nvPr/>
          </p:nvSpPr>
          <p:spPr bwMode="auto">
            <a:xfrm>
              <a:off x="1424" y="2168"/>
              <a:ext cx="408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200"/>
                <a:t>0000 0111 1010 1101</a:t>
              </a:r>
            </a:p>
          </p:txBody>
        </p:sp>
        <p:sp>
          <p:nvSpPr>
            <p:cNvPr id="24583" name="Oval 33"/>
            <p:cNvSpPr>
              <a:spLocks noChangeArrowheads="1"/>
            </p:cNvSpPr>
            <p:nvPr/>
          </p:nvSpPr>
          <p:spPr bwMode="auto">
            <a:xfrm>
              <a:off x="4543" y="2240"/>
              <a:ext cx="162" cy="35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90488" tIns="44450" rIns="90488" bIns="44450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24584" name="Text Box 34"/>
            <p:cNvSpPr txBox="1">
              <a:spLocks noChangeArrowheads="1"/>
            </p:cNvSpPr>
            <p:nvPr/>
          </p:nvSpPr>
          <p:spPr bwMode="auto">
            <a:xfrm>
              <a:off x="4408" y="2152"/>
              <a:ext cx="408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200"/>
                <a:t>0001 0100 1011 1110</a:t>
              </a:r>
            </a:p>
          </p:txBody>
        </p:sp>
        <p:sp>
          <p:nvSpPr>
            <p:cNvPr id="24585" name="Oval 35"/>
            <p:cNvSpPr>
              <a:spLocks noChangeArrowheads="1"/>
            </p:cNvSpPr>
            <p:nvPr/>
          </p:nvSpPr>
          <p:spPr bwMode="auto">
            <a:xfrm>
              <a:off x="4607" y="3152"/>
              <a:ext cx="162" cy="35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90488" tIns="44450" rIns="90488" bIns="44450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24586" name="Text Box 36"/>
            <p:cNvSpPr txBox="1">
              <a:spLocks noChangeArrowheads="1"/>
            </p:cNvSpPr>
            <p:nvPr/>
          </p:nvSpPr>
          <p:spPr bwMode="auto">
            <a:xfrm>
              <a:off x="4472" y="3064"/>
              <a:ext cx="408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200"/>
                <a:t>0011 0101 1000 1111</a:t>
              </a:r>
            </a:p>
          </p:txBody>
        </p:sp>
        <p:sp>
          <p:nvSpPr>
            <p:cNvPr id="24587" name="Oval 37"/>
            <p:cNvSpPr>
              <a:spLocks noChangeArrowheads="1"/>
            </p:cNvSpPr>
            <p:nvPr/>
          </p:nvSpPr>
          <p:spPr bwMode="auto">
            <a:xfrm>
              <a:off x="1567" y="3168"/>
              <a:ext cx="162" cy="35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90488" tIns="44450" rIns="90488" bIns="44450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24588" name="Text Box 38"/>
            <p:cNvSpPr txBox="1">
              <a:spLocks noChangeArrowheads="1"/>
            </p:cNvSpPr>
            <p:nvPr/>
          </p:nvSpPr>
          <p:spPr bwMode="auto">
            <a:xfrm>
              <a:off x="1432" y="3080"/>
              <a:ext cx="408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200"/>
                <a:t>0011 0110 1001 1100</a:t>
              </a:r>
            </a:p>
          </p:txBody>
        </p:sp>
        <p:sp>
          <p:nvSpPr>
            <p:cNvPr id="24589" name="Line 39"/>
            <p:cNvSpPr>
              <a:spLocks noChangeShapeType="1"/>
            </p:cNvSpPr>
            <p:nvPr/>
          </p:nvSpPr>
          <p:spPr bwMode="auto">
            <a:xfrm>
              <a:off x="1960" y="2488"/>
              <a:ext cx="640" cy="29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24590" name="Line 40"/>
            <p:cNvSpPr>
              <a:spLocks noChangeShapeType="1"/>
            </p:cNvSpPr>
            <p:nvPr/>
          </p:nvSpPr>
          <p:spPr bwMode="auto">
            <a:xfrm>
              <a:off x="3720" y="2920"/>
              <a:ext cx="656" cy="2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24591" name="Oval 41"/>
            <p:cNvSpPr>
              <a:spLocks noChangeArrowheads="1"/>
            </p:cNvSpPr>
            <p:nvPr/>
          </p:nvSpPr>
          <p:spPr bwMode="auto">
            <a:xfrm>
              <a:off x="2683" y="2680"/>
              <a:ext cx="162" cy="352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90488" tIns="44450" rIns="90488" bIns="44450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24592" name="Text Box 42"/>
            <p:cNvSpPr txBox="1">
              <a:spLocks noChangeArrowheads="1"/>
            </p:cNvSpPr>
            <p:nvPr/>
          </p:nvSpPr>
          <p:spPr bwMode="auto">
            <a:xfrm>
              <a:off x="2560" y="2760"/>
              <a:ext cx="392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/>
                <a:t>R</a:t>
              </a:r>
              <a:r>
                <a:rPr lang="en-US" altLang="en-US" sz="1600" baseline="-25000"/>
                <a:t>1</a:t>
              </a:r>
              <a:endParaRPr lang="en-US" altLang="en-US" sz="1600" b="1"/>
            </a:p>
          </p:txBody>
        </p:sp>
        <p:sp>
          <p:nvSpPr>
            <p:cNvPr id="24593" name="Line 43"/>
            <p:cNvSpPr>
              <a:spLocks noChangeShapeType="1"/>
            </p:cNvSpPr>
            <p:nvPr/>
          </p:nvSpPr>
          <p:spPr bwMode="auto">
            <a:xfrm>
              <a:off x="2976" y="2872"/>
              <a:ext cx="400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24594" name="Line 44"/>
            <p:cNvSpPr>
              <a:spLocks noChangeShapeType="1"/>
            </p:cNvSpPr>
            <p:nvPr/>
          </p:nvSpPr>
          <p:spPr bwMode="auto">
            <a:xfrm flipH="1">
              <a:off x="1976" y="2984"/>
              <a:ext cx="608" cy="2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24595" name="Line 45"/>
            <p:cNvSpPr>
              <a:spLocks noChangeShapeType="1"/>
            </p:cNvSpPr>
            <p:nvPr/>
          </p:nvSpPr>
          <p:spPr bwMode="auto">
            <a:xfrm flipV="1">
              <a:off x="3744" y="2488"/>
              <a:ext cx="544" cy="30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24596" name="Text Box 46"/>
            <p:cNvSpPr txBox="1">
              <a:spLocks noChangeArrowheads="1"/>
            </p:cNvSpPr>
            <p:nvPr/>
          </p:nvSpPr>
          <p:spPr bwMode="auto">
            <a:xfrm>
              <a:off x="2096" y="2328"/>
              <a:ext cx="28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/>
                <a:t>1</a:t>
              </a:r>
              <a:endParaRPr lang="en-US" altLang="en-US" sz="1600" b="1"/>
            </a:p>
          </p:txBody>
        </p:sp>
        <p:sp>
          <p:nvSpPr>
            <p:cNvPr id="24597" name="Text Box 47"/>
            <p:cNvSpPr txBox="1">
              <a:spLocks noChangeArrowheads="1"/>
            </p:cNvSpPr>
            <p:nvPr/>
          </p:nvSpPr>
          <p:spPr bwMode="auto">
            <a:xfrm>
              <a:off x="2104" y="2912"/>
              <a:ext cx="28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  <a:endParaRPr lang="en-US" altLang="en-US" sz="1600" b="1"/>
            </a:p>
          </p:txBody>
        </p:sp>
        <p:sp>
          <p:nvSpPr>
            <p:cNvPr id="24598" name="Text Box 48"/>
            <p:cNvSpPr txBox="1">
              <a:spLocks noChangeArrowheads="1"/>
            </p:cNvSpPr>
            <p:nvPr/>
          </p:nvSpPr>
          <p:spPr bwMode="auto">
            <a:xfrm>
              <a:off x="4000" y="2904"/>
              <a:ext cx="28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/>
                <a:t>5</a:t>
              </a:r>
              <a:endParaRPr lang="en-US" altLang="en-US" sz="1600" b="1"/>
            </a:p>
          </p:txBody>
        </p:sp>
        <p:sp>
          <p:nvSpPr>
            <p:cNvPr id="24599" name="Text Box 49"/>
            <p:cNvSpPr txBox="1">
              <a:spLocks noChangeArrowheads="1"/>
            </p:cNvSpPr>
            <p:nvPr/>
          </p:nvSpPr>
          <p:spPr bwMode="auto">
            <a:xfrm>
              <a:off x="3864" y="2384"/>
              <a:ext cx="28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/>
                <a:t>4</a:t>
              </a:r>
              <a:endParaRPr lang="en-US" altLang="en-US" sz="1600" b="1"/>
            </a:p>
          </p:txBody>
        </p:sp>
        <p:sp>
          <p:nvSpPr>
            <p:cNvPr id="24600" name="Text Box 50"/>
            <p:cNvSpPr txBox="1">
              <a:spLocks noChangeArrowheads="1"/>
            </p:cNvSpPr>
            <p:nvPr/>
          </p:nvSpPr>
          <p:spPr bwMode="auto">
            <a:xfrm>
              <a:off x="3016" y="2616"/>
              <a:ext cx="28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/>
                <a:t>3</a:t>
              </a:r>
              <a:endParaRPr lang="en-US" altLang="en-US" sz="1600" b="1"/>
            </a:p>
          </p:txBody>
        </p:sp>
        <p:sp>
          <p:nvSpPr>
            <p:cNvPr id="24601" name="Text Box 51"/>
            <p:cNvSpPr txBox="1">
              <a:spLocks noChangeArrowheads="1"/>
            </p:cNvSpPr>
            <p:nvPr/>
          </p:nvSpPr>
          <p:spPr bwMode="auto">
            <a:xfrm>
              <a:off x="2480" y="3168"/>
              <a:ext cx="592" cy="6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/>
                <a:t>0000   1 0111   1 1010   1 </a:t>
              </a:r>
              <a:r>
                <a:rPr lang="en-US" altLang="en-US" sz="1400" b="1"/>
                <a:t>…       …</a:t>
              </a:r>
            </a:p>
          </p:txBody>
        </p:sp>
        <p:sp>
          <p:nvSpPr>
            <p:cNvPr id="24602" name="Line 52"/>
            <p:cNvSpPr>
              <a:spLocks noChangeShapeType="1"/>
            </p:cNvSpPr>
            <p:nvPr/>
          </p:nvSpPr>
          <p:spPr bwMode="auto">
            <a:xfrm>
              <a:off x="2832" y="3176"/>
              <a:ext cx="0" cy="60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24603" name="Text Box 53"/>
            <p:cNvSpPr txBox="1">
              <a:spLocks noChangeArrowheads="1"/>
            </p:cNvSpPr>
            <p:nvPr/>
          </p:nvSpPr>
          <p:spPr bwMode="auto">
            <a:xfrm>
              <a:off x="3320" y="3160"/>
              <a:ext cx="568" cy="6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/>
                <a:t>0001   4 0100   4 1011   4 </a:t>
              </a:r>
              <a:r>
                <a:rPr lang="en-US" altLang="en-US" sz="1400" b="1"/>
                <a:t>…      …</a:t>
              </a:r>
              <a:endParaRPr lang="en-US" altLang="en-US" sz="1400"/>
            </a:p>
          </p:txBody>
        </p:sp>
        <p:sp>
          <p:nvSpPr>
            <p:cNvPr id="24604" name="Line 54"/>
            <p:cNvSpPr>
              <a:spLocks noChangeShapeType="1"/>
            </p:cNvSpPr>
            <p:nvPr/>
          </p:nvSpPr>
          <p:spPr bwMode="auto">
            <a:xfrm>
              <a:off x="3656" y="3168"/>
              <a:ext cx="0" cy="60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24605" name="Text Box 55"/>
            <p:cNvSpPr txBox="1">
              <a:spLocks noChangeArrowheads="1"/>
            </p:cNvSpPr>
            <p:nvPr/>
          </p:nvSpPr>
          <p:spPr bwMode="auto">
            <a:xfrm>
              <a:off x="688" y="1952"/>
              <a:ext cx="32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en-US" sz="1600"/>
            </a:p>
          </p:txBody>
        </p:sp>
        <p:sp>
          <p:nvSpPr>
            <p:cNvPr id="24606" name="Oval 56"/>
            <p:cNvSpPr>
              <a:spLocks noChangeArrowheads="1"/>
            </p:cNvSpPr>
            <p:nvPr/>
          </p:nvSpPr>
          <p:spPr bwMode="auto">
            <a:xfrm>
              <a:off x="3483" y="2672"/>
              <a:ext cx="162" cy="352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90488" tIns="44450" rIns="90488" bIns="44450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24607" name="Text Box 57"/>
            <p:cNvSpPr txBox="1">
              <a:spLocks noChangeArrowheads="1"/>
            </p:cNvSpPr>
            <p:nvPr/>
          </p:nvSpPr>
          <p:spPr bwMode="auto">
            <a:xfrm>
              <a:off x="3368" y="2744"/>
              <a:ext cx="392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/>
                <a:t>R</a:t>
              </a:r>
              <a:r>
                <a:rPr lang="en-US" altLang="en-US" sz="1600" baseline="-25000"/>
                <a:t>2</a:t>
              </a:r>
              <a:endParaRPr lang="en-US" altLang="en-US" sz="1600" b="1"/>
            </a:p>
          </p:txBody>
        </p:sp>
      </p:grpSp>
      <p:sp>
        <p:nvSpPr>
          <p:cNvPr id="24579" name="Rectangle 5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/>
              <a:t>Non-Hierarchical Addresses and Routing</a:t>
            </a:r>
          </a:p>
        </p:txBody>
      </p:sp>
      <p:sp>
        <p:nvSpPr>
          <p:cNvPr id="24580" name="Rectangle 59"/>
          <p:cNvSpPr>
            <a:spLocks noGrp="1" noChangeArrowheads="1"/>
          </p:cNvSpPr>
          <p:nvPr>
            <p:ph type="body" idx="1"/>
          </p:nvPr>
        </p:nvSpPr>
        <p:spPr>
          <a:xfrm>
            <a:off x="1981200" y="4510089"/>
            <a:ext cx="8229600" cy="1844675"/>
          </a:xfrm>
        </p:spPr>
        <p:txBody>
          <a:bodyPr/>
          <a:lstStyle/>
          <a:p>
            <a:pPr eaLnBrk="1" hangingPunct="1"/>
            <a:r>
              <a:rPr lang="en-US" altLang="en-US"/>
              <a:t>No relationship between addresses &amp; routing proximity</a:t>
            </a:r>
          </a:p>
          <a:p>
            <a:pPr eaLnBrk="1" hangingPunct="1"/>
            <a:r>
              <a:rPr lang="en-US" altLang="en-US"/>
              <a:t>Routing tables require 16 entries each</a:t>
            </a:r>
          </a:p>
        </p:txBody>
      </p:sp>
    </p:spTree>
    <p:extLst>
      <p:ext uri="{BB962C8B-B14F-4D97-AF65-F5344CB8AC3E}">
        <p14:creationId xmlns:p14="http://schemas.microsoft.com/office/powerpoint/2010/main" val="2908486728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2298700" y="1023938"/>
            <a:ext cx="6654800" cy="2908300"/>
            <a:chOff x="688" y="168"/>
            <a:chExt cx="4192" cy="1832"/>
          </a:xfrm>
        </p:grpSpPr>
        <p:sp>
          <p:nvSpPr>
            <p:cNvPr id="26629" name="Oval 3"/>
            <p:cNvSpPr>
              <a:spLocks noChangeArrowheads="1"/>
            </p:cNvSpPr>
            <p:nvPr/>
          </p:nvSpPr>
          <p:spPr bwMode="auto">
            <a:xfrm>
              <a:off x="1559" y="472"/>
              <a:ext cx="162" cy="35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90488" tIns="44450" rIns="90488" bIns="44450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26630" name="Text Box 4"/>
            <p:cNvSpPr txBox="1">
              <a:spLocks noChangeArrowheads="1"/>
            </p:cNvSpPr>
            <p:nvPr/>
          </p:nvSpPr>
          <p:spPr bwMode="auto">
            <a:xfrm>
              <a:off x="1424" y="384"/>
              <a:ext cx="408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200"/>
                <a:t>0000 0001 0010 0011</a:t>
              </a:r>
            </a:p>
          </p:txBody>
        </p:sp>
        <p:sp>
          <p:nvSpPr>
            <p:cNvPr id="26631" name="Oval 5"/>
            <p:cNvSpPr>
              <a:spLocks noChangeArrowheads="1"/>
            </p:cNvSpPr>
            <p:nvPr/>
          </p:nvSpPr>
          <p:spPr bwMode="auto">
            <a:xfrm>
              <a:off x="4543" y="456"/>
              <a:ext cx="162" cy="35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90488" tIns="44450" rIns="90488" bIns="44450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26632" name="Text Box 6"/>
            <p:cNvSpPr txBox="1">
              <a:spLocks noChangeArrowheads="1"/>
            </p:cNvSpPr>
            <p:nvPr/>
          </p:nvSpPr>
          <p:spPr bwMode="auto">
            <a:xfrm>
              <a:off x="4408" y="368"/>
              <a:ext cx="408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200"/>
                <a:t>0100 0101 0110 0111</a:t>
              </a:r>
            </a:p>
          </p:txBody>
        </p:sp>
        <p:sp>
          <p:nvSpPr>
            <p:cNvPr id="26633" name="Oval 7"/>
            <p:cNvSpPr>
              <a:spLocks noChangeArrowheads="1"/>
            </p:cNvSpPr>
            <p:nvPr/>
          </p:nvSpPr>
          <p:spPr bwMode="auto">
            <a:xfrm>
              <a:off x="4607" y="1368"/>
              <a:ext cx="162" cy="35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90488" tIns="44450" rIns="90488" bIns="44450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26634" name="Text Box 8"/>
            <p:cNvSpPr txBox="1">
              <a:spLocks noChangeArrowheads="1"/>
            </p:cNvSpPr>
            <p:nvPr/>
          </p:nvSpPr>
          <p:spPr bwMode="auto">
            <a:xfrm>
              <a:off x="4472" y="1280"/>
              <a:ext cx="408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200"/>
                <a:t>1100 1101 1110 1111</a:t>
              </a:r>
            </a:p>
          </p:txBody>
        </p:sp>
        <p:sp>
          <p:nvSpPr>
            <p:cNvPr id="26635" name="Oval 9"/>
            <p:cNvSpPr>
              <a:spLocks noChangeArrowheads="1"/>
            </p:cNvSpPr>
            <p:nvPr/>
          </p:nvSpPr>
          <p:spPr bwMode="auto">
            <a:xfrm>
              <a:off x="1567" y="1384"/>
              <a:ext cx="162" cy="35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90488" tIns="44450" rIns="90488" bIns="44450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26636" name="Text Box 10"/>
            <p:cNvSpPr txBox="1">
              <a:spLocks noChangeArrowheads="1"/>
            </p:cNvSpPr>
            <p:nvPr/>
          </p:nvSpPr>
          <p:spPr bwMode="auto">
            <a:xfrm>
              <a:off x="1432" y="1296"/>
              <a:ext cx="408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200"/>
                <a:t>1000 1001 1010 1011</a:t>
              </a:r>
            </a:p>
          </p:txBody>
        </p:sp>
        <p:sp>
          <p:nvSpPr>
            <p:cNvPr id="26637" name="Line 11"/>
            <p:cNvSpPr>
              <a:spLocks noChangeShapeType="1"/>
            </p:cNvSpPr>
            <p:nvPr/>
          </p:nvSpPr>
          <p:spPr bwMode="auto">
            <a:xfrm>
              <a:off x="1960" y="704"/>
              <a:ext cx="640" cy="29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26638" name="Line 12"/>
            <p:cNvSpPr>
              <a:spLocks noChangeShapeType="1"/>
            </p:cNvSpPr>
            <p:nvPr/>
          </p:nvSpPr>
          <p:spPr bwMode="auto">
            <a:xfrm>
              <a:off x="3720" y="1136"/>
              <a:ext cx="656" cy="2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26639" name="Oval 13"/>
            <p:cNvSpPr>
              <a:spLocks noChangeArrowheads="1"/>
            </p:cNvSpPr>
            <p:nvPr/>
          </p:nvSpPr>
          <p:spPr bwMode="auto">
            <a:xfrm>
              <a:off x="2683" y="896"/>
              <a:ext cx="162" cy="352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90488" tIns="44450" rIns="90488" bIns="44450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26640" name="Text Box 14"/>
            <p:cNvSpPr txBox="1">
              <a:spLocks noChangeArrowheads="1"/>
            </p:cNvSpPr>
            <p:nvPr/>
          </p:nvSpPr>
          <p:spPr bwMode="auto">
            <a:xfrm>
              <a:off x="2560" y="976"/>
              <a:ext cx="392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/>
                <a:t>R</a:t>
              </a:r>
              <a:r>
                <a:rPr lang="en-US" altLang="en-US" sz="1600" baseline="-25000"/>
                <a:t>1</a:t>
              </a:r>
              <a:endParaRPr lang="en-US" altLang="en-US" sz="1600" b="1"/>
            </a:p>
          </p:txBody>
        </p:sp>
        <p:sp>
          <p:nvSpPr>
            <p:cNvPr id="26641" name="Oval 15"/>
            <p:cNvSpPr>
              <a:spLocks noChangeArrowheads="1"/>
            </p:cNvSpPr>
            <p:nvPr/>
          </p:nvSpPr>
          <p:spPr bwMode="auto">
            <a:xfrm>
              <a:off x="3483" y="888"/>
              <a:ext cx="162" cy="352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90488" tIns="44450" rIns="90488" bIns="44450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26642" name="Text Box 16"/>
            <p:cNvSpPr txBox="1">
              <a:spLocks noChangeArrowheads="1"/>
            </p:cNvSpPr>
            <p:nvPr/>
          </p:nvSpPr>
          <p:spPr bwMode="auto">
            <a:xfrm>
              <a:off x="3368" y="960"/>
              <a:ext cx="392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/>
                <a:t>R</a:t>
              </a:r>
              <a:r>
                <a:rPr lang="en-US" altLang="en-US" sz="1600" baseline="-25000"/>
                <a:t>2</a:t>
              </a:r>
              <a:endParaRPr lang="en-US" altLang="en-US" sz="1600" b="1"/>
            </a:p>
          </p:txBody>
        </p:sp>
        <p:sp>
          <p:nvSpPr>
            <p:cNvPr id="26643" name="Line 17"/>
            <p:cNvSpPr>
              <a:spLocks noChangeShapeType="1"/>
            </p:cNvSpPr>
            <p:nvPr/>
          </p:nvSpPr>
          <p:spPr bwMode="auto">
            <a:xfrm>
              <a:off x="2976" y="1088"/>
              <a:ext cx="400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26644" name="Line 18"/>
            <p:cNvSpPr>
              <a:spLocks noChangeShapeType="1"/>
            </p:cNvSpPr>
            <p:nvPr/>
          </p:nvSpPr>
          <p:spPr bwMode="auto">
            <a:xfrm flipH="1">
              <a:off x="1976" y="1200"/>
              <a:ext cx="608" cy="2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26645" name="Line 19"/>
            <p:cNvSpPr>
              <a:spLocks noChangeShapeType="1"/>
            </p:cNvSpPr>
            <p:nvPr/>
          </p:nvSpPr>
          <p:spPr bwMode="auto">
            <a:xfrm flipV="1">
              <a:off x="3744" y="704"/>
              <a:ext cx="544" cy="30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26646" name="Text Box 20"/>
            <p:cNvSpPr txBox="1">
              <a:spLocks noChangeArrowheads="1"/>
            </p:cNvSpPr>
            <p:nvPr/>
          </p:nvSpPr>
          <p:spPr bwMode="auto">
            <a:xfrm>
              <a:off x="2096" y="544"/>
              <a:ext cx="28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/>
                <a:t>1</a:t>
              </a:r>
              <a:endParaRPr lang="en-US" altLang="en-US" sz="1600" b="1"/>
            </a:p>
          </p:txBody>
        </p:sp>
        <p:sp>
          <p:nvSpPr>
            <p:cNvPr id="26647" name="Text Box 21"/>
            <p:cNvSpPr txBox="1">
              <a:spLocks noChangeArrowheads="1"/>
            </p:cNvSpPr>
            <p:nvPr/>
          </p:nvSpPr>
          <p:spPr bwMode="auto">
            <a:xfrm>
              <a:off x="2104" y="1128"/>
              <a:ext cx="28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  <a:endParaRPr lang="en-US" altLang="en-US" sz="1600" b="1"/>
            </a:p>
          </p:txBody>
        </p:sp>
        <p:sp>
          <p:nvSpPr>
            <p:cNvPr id="26648" name="Text Box 22"/>
            <p:cNvSpPr txBox="1">
              <a:spLocks noChangeArrowheads="1"/>
            </p:cNvSpPr>
            <p:nvPr/>
          </p:nvSpPr>
          <p:spPr bwMode="auto">
            <a:xfrm>
              <a:off x="4000" y="1120"/>
              <a:ext cx="28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/>
                <a:t>5</a:t>
              </a:r>
              <a:endParaRPr lang="en-US" altLang="en-US" sz="1600" b="1"/>
            </a:p>
          </p:txBody>
        </p:sp>
        <p:sp>
          <p:nvSpPr>
            <p:cNvPr id="26649" name="Text Box 23"/>
            <p:cNvSpPr txBox="1">
              <a:spLocks noChangeArrowheads="1"/>
            </p:cNvSpPr>
            <p:nvPr/>
          </p:nvSpPr>
          <p:spPr bwMode="auto">
            <a:xfrm>
              <a:off x="3864" y="600"/>
              <a:ext cx="28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/>
                <a:t>4</a:t>
              </a:r>
              <a:endParaRPr lang="en-US" altLang="en-US" sz="1600" b="1"/>
            </a:p>
          </p:txBody>
        </p:sp>
        <p:sp>
          <p:nvSpPr>
            <p:cNvPr id="26650" name="Text Box 24"/>
            <p:cNvSpPr txBox="1">
              <a:spLocks noChangeArrowheads="1"/>
            </p:cNvSpPr>
            <p:nvPr/>
          </p:nvSpPr>
          <p:spPr bwMode="auto">
            <a:xfrm>
              <a:off x="3016" y="832"/>
              <a:ext cx="28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/>
                <a:t>3</a:t>
              </a:r>
              <a:endParaRPr lang="en-US" altLang="en-US" sz="1600" b="1"/>
            </a:p>
          </p:txBody>
        </p:sp>
        <p:sp>
          <p:nvSpPr>
            <p:cNvPr id="26651" name="Text Box 25"/>
            <p:cNvSpPr txBox="1">
              <a:spLocks noChangeArrowheads="1"/>
            </p:cNvSpPr>
            <p:nvPr/>
          </p:nvSpPr>
          <p:spPr bwMode="auto">
            <a:xfrm>
              <a:off x="2600" y="1384"/>
              <a:ext cx="432" cy="6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/>
                <a:t>00   1 01   3 10   2 11   3</a:t>
              </a:r>
            </a:p>
          </p:txBody>
        </p:sp>
        <p:sp>
          <p:nvSpPr>
            <p:cNvPr id="26652" name="Line 26"/>
            <p:cNvSpPr>
              <a:spLocks noChangeShapeType="1"/>
            </p:cNvSpPr>
            <p:nvPr/>
          </p:nvSpPr>
          <p:spPr bwMode="auto">
            <a:xfrm>
              <a:off x="2832" y="1392"/>
              <a:ext cx="0" cy="60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26653" name="Text Box 27"/>
            <p:cNvSpPr txBox="1">
              <a:spLocks noChangeArrowheads="1"/>
            </p:cNvSpPr>
            <p:nvPr/>
          </p:nvSpPr>
          <p:spPr bwMode="auto">
            <a:xfrm>
              <a:off x="3336" y="1384"/>
              <a:ext cx="432" cy="6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/>
                <a:t>00   3 01   4 10   3 11   5</a:t>
              </a:r>
            </a:p>
          </p:txBody>
        </p:sp>
        <p:sp>
          <p:nvSpPr>
            <p:cNvPr id="26654" name="Line 28"/>
            <p:cNvSpPr>
              <a:spLocks noChangeShapeType="1"/>
            </p:cNvSpPr>
            <p:nvPr/>
          </p:nvSpPr>
          <p:spPr bwMode="auto">
            <a:xfrm>
              <a:off x="3568" y="1392"/>
              <a:ext cx="0" cy="60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26655" name="Text Box 29"/>
            <p:cNvSpPr txBox="1">
              <a:spLocks noChangeArrowheads="1"/>
            </p:cNvSpPr>
            <p:nvPr/>
          </p:nvSpPr>
          <p:spPr bwMode="auto">
            <a:xfrm>
              <a:off x="688" y="168"/>
              <a:ext cx="32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en-US" sz="1600"/>
            </a:p>
          </p:txBody>
        </p:sp>
      </p:grpSp>
      <p:sp>
        <p:nvSpPr>
          <p:cNvPr id="26627" name="Rectangle 5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/>
              <a:t>Hierarchical Addresses and Routing</a:t>
            </a:r>
          </a:p>
        </p:txBody>
      </p:sp>
      <p:sp>
        <p:nvSpPr>
          <p:cNvPr id="26628" name="Rectangle 60"/>
          <p:cNvSpPr>
            <a:spLocks noChangeArrowheads="1"/>
          </p:cNvSpPr>
          <p:nvPr/>
        </p:nvSpPr>
        <p:spPr bwMode="auto">
          <a:xfrm>
            <a:off x="1981200" y="4510089"/>
            <a:ext cx="82296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Prefix indicates network where host is attached</a:t>
            </a:r>
          </a:p>
          <a:p>
            <a:pPr eaLnBrk="1" hangingPunct="1"/>
            <a:r>
              <a:rPr lang="en-US" altLang="en-US"/>
              <a:t>Routing tables require 4 entries each</a:t>
            </a:r>
          </a:p>
        </p:txBody>
      </p:sp>
    </p:spTree>
    <p:extLst>
      <p:ext uri="{BB962C8B-B14F-4D97-AF65-F5344CB8AC3E}">
        <p14:creationId xmlns:p14="http://schemas.microsoft.com/office/powerpoint/2010/main" val="1594559340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Specialized Routing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Flooding</a:t>
            </a:r>
          </a:p>
          <a:p>
            <a:pPr lvl="1" eaLnBrk="1" hangingPunct="1"/>
            <a:r>
              <a:rPr lang="en-US" altLang="en-US" dirty="0"/>
              <a:t>Useful in starting up network</a:t>
            </a:r>
          </a:p>
          <a:p>
            <a:pPr lvl="1" eaLnBrk="1" hangingPunct="1"/>
            <a:r>
              <a:rPr lang="en-US" altLang="en-US" dirty="0"/>
              <a:t>Useful in propagating information to all nodes</a:t>
            </a:r>
          </a:p>
          <a:p>
            <a:pPr lvl="1"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98257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Flooding (1)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484313"/>
            <a:ext cx="11129210" cy="4114800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Send a packet to all nodes in a network</a:t>
            </a:r>
          </a:p>
          <a:p>
            <a:pPr eaLnBrk="1" hangingPunct="1"/>
            <a:r>
              <a:rPr lang="en-US" altLang="en-US" dirty="0"/>
              <a:t>No routing tables available</a:t>
            </a:r>
          </a:p>
          <a:p>
            <a:pPr eaLnBrk="1" hangingPunct="1"/>
            <a:r>
              <a:rPr lang="en-US" altLang="en-US" dirty="0"/>
              <a:t>Need to broadcast packet to all nodes (e.g. to propagate link state information)</a:t>
            </a:r>
          </a:p>
          <a:p>
            <a:pPr eaLnBrk="1" hangingPunct="1"/>
            <a:endParaRPr lang="en-US" altLang="en-US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Approach</a:t>
            </a:r>
          </a:p>
          <a:p>
            <a:pPr eaLnBrk="1" hangingPunct="1"/>
            <a:r>
              <a:rPr lang="en-US" altLang="en-US" dirty="0"/>
              <a:t>Send packet on all ports except one where it arrived</a:t>
            </a:r>
          </a:p>
          <a:p>
            <a:pPr eaLnBrk="1" hangingPunct="1"/>
            <a:r>
              <a:rPr lang="en-US" altLang="en-US" dirty="0"/>
              <a:t>Exponential growth in packet transmissions</a:t>
            </a:r>
          </a:p>
        </p:txBody>
      </p:sp>
    </p:spTree>
    <p:extLst>
      <p:ext uri="{BB962C8B-B14F-4D97-AF65-F5344CB8AC3E}">
        <p14:creationId xmlns:p14="http://schemas.microsoft.com/office/powerpoint/2010/main" val="1453291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37"/>
          <p:cNvGrpSpPr>
            <a:grpSpLocks/>
          </p:cNvGrpSpPr>
          <p:nvPr/>
        </p:nvGrpSpPr>
        <p:grpSpPr bwMode="auto">
          <a:xfrm>
            <a:off x="3265488" y="1492250"/>
            <a:ext cx="6469062" cy="3805238"/>
            <a:chOff x="1097" y="940"/>
            <a:chExt cx="4075" cy="2397"/>
          </a:xfrm>
        </p:grpSpPr>
        <p:sp>
          <p:nvSpPr>
            <p:cNvPr id="30724" name="Oval 4"/>
            <p:cNvSpPr>
              <a:spLocks noChangeArrowheads="1"/>
            </p:cNvSpPr>
            <p:nvPr/>
          </p:nvSpPr>
          <p:spPr bwMode="auto">
            <a:xfrm>
              <a:off x="1130" y="940"/>
              <a:ext cx="456" cy="456"/>
            </a:xfrm>
            <a:prstGeom prst="ellipse">
              <a:avLst/>
            </a:prstGeom>
            <a:solidFill>
              <a:schemeClr val="accent2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30725" name="Oval 5"/>
            <p:cNvSpPr>
              <a:spLocks noChangeArrowheads="1"/>
            </p:cNvSpPr>
            <p:nvPr/>
          </p:nvSpPr>
          <p:spPr bwMode="auto">
            <a:xfrm>
              <a:off x="1110" y="2720"/>
              <a:ext cx="459" cy="458"/>
            </a:xfrm>
            <a:prstGeom prst="ellipse">
              <a:avLst/>
            </a:prstGeom>
            <a:solidFill>
              <a:schemeClr val="accent2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30726" name="Oval 6"/>
            <p:cNvSpPr>
              <a:spLocks noChangeArrowheads="1"/>
            </p:cNvSpPr>
            <p:nvPr/>
          </p:nvSpPr>
          <p:spPr bwMode="auto">
            <a:xfrm>
              <a:off x="3029" y="940"/>
              <a:ext cx="456" cy="456"/>
            </a:xfrm>
            <a:prstGeom prst="ellipse">
              <a:avLst/>
            </a:prstGeom>
            <a:solidFill>
              <a:schemeClr val="accent2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30727" name="Oval 7"/>
            <p:cNvSpPr>
              <a:spLocks noChangeArrowheads="1"/>
            </p:cNvSpPr>
            <p:nvPr/>
          </p:nvSpPr>
          <p:spPr bwMode="auto">
            <a:xfrm>
              <a:off x="3362" y="2881"/>
              <a:ext cx="458" cy="456"/>
            </a:xfrm>
            <a:prstGeom prst="ellipse">
              <a:avLst/>
            </a:prstGeom>
            <a:solidFill>
              <a:schemeClr val="accent2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30728" name="Line 8"/>
            <p:cNvSpPr>
              <a:spLocks noChangeShapeType="1"/>
            </p:cNvSpPr>
            <p:nvPr/>
          </p:nvSpPr>
          <p:spPr bwMode="auto">
            <a:xfrm>
              <a:off x="1593" y="1157"/>
              <a:ext cx="1432" cy="2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29" name="Oval 9"/>
            <p:cNvSpPr>
              <a:spLocks noChangeArrowheads="1"/>
            </p:cNvSpPr>
            <p:nvPr/>
          </p:nvSpPr>
          <p:spPr bwMode="auto">
            <a:xfrm>
              <a:off x="2751" y="2003"/>
              <a:ext cx="456" cy="457"/>
            </a:xfrm>
            <a:prstGeom prst="ellipse">
              <a:avLst/>
            </a:prstGeom>
            <a:solidFill>
              <a:schemeClr val="accent2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30730" name="Oval 10"/>
            <p:cNvSpPr>
              <a:spLocks noChangeArrowheads="1"/>
            </p:cNvSpPr>
            <p:nvPr/>
          </p:nvSpPr>
          <p:spPr bwMode="auto">
            <a:xfrm>
              <a:off x="4713" y="1242"/>
              <a:ext cx="459" cy="458"/>
            </a:xfrm>
            <a:prstGeom prst="ellipse">
              <a:avLst/>
            </a:prstGeom>
            <a:solidFill>
              <a:schemeClr val="accent2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30731" name="Line 11"/>
            <p:cNvSpPr>
              <a:spLocks noChangeShapeType="1"/>
            </p:cNvSpPr>
            <p:nvPr/>
          </p:nvSpPr>
          <p:spPr bwMode="auto">
            <a:xfrm flipH="1">
              <a:off x="3038" y="1383"/>
              <a:ext cx="130" cy="62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2" name="Line 12"/>
            <p:cNvSpPr>
              <a:spLocks noChangeShapeType="1"/>
            </p:cNvSpPr>
            <p:nvPr/>
          </p:nvSpPr>
          <p:spPr bwMode="auto">
            <a:xfrm>
              <a:off x="3057" y="2464"/>
              <a:ext cx="389" cy="487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>
              <a:off x="3492" y="1173"/>
              <a:ext cx="1232" cy="227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Line 14"/>
            <p:cNvSpPr>
              <a:spLocks noChangeShapeType="1"/>
            </p:cNvSpPr>
            <p:nvPr/>
          </p:nvSpPr>
          <p:spPr bwMode="auto">
            <a:xfrm flipV="1">
              <a:off x="3762" y="1610"/>
              <a:ext cx="999" cy="134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5" name="Line 15"/>
            <p:cNvSpPr>
              <a:spLocks noChangeShapeType="1"/>
            </p:cNvSpPr>
            <p:nvPr/>
          </p:nvSpPr>
          <p:spPr bwMode="auto">
            <a:xfrm flipH="1" flipV="1">
              <a:off x="1536" y="3057"/>
              <a:ext cx="1836" cy="104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6" name="Line 16"/>
            <p:cNvSpPr>
              <a:spLocks noChangeShapeType="1"/>
            </p:cNvSpPr>
            <p:nvPr/>
          </p:nvSpPr>
          <p:spPr bwMode="auto">
            <a:xfrm>
              <a:off x="1334" y="1400"/>
              <a:ext cx="2" cy="1330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7" name="Line 17"/>
            <p:cNvSpPr>
              <a:spLocks noChangeShapeType="1"/>
            </p:cNvSpPr>
            <p:nvPr/>
          </p:nvSpPr>
          <p:spPr bwMode="auto">
            <a:xfrm>
              <a:off x="1510" y="1314"/>
              <a:ext cx="1250" cy="80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8" name="Line 18"/>
            <p:cNvSpPr>
              <a:spLocks noChangeShapeType="1"/>
            </p:cNvSpPr>
            <p:nvPr/>
          </p:nvSpPr>
          <p:spPr bwMode="auto">
            <a:xfrm flipH="1">
              <a:off x="1519" y="2323"/>
              <a:ext cx="1223" cy="489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9" name="Rectangle 19"/>
            <p:cNvSpPr>
              <a:spLocks noChangeArrowheads="1"/>
            </p:cNvSpPr>
            <p:nvPr/>
          </p:nvSpPr>
          <p:spPr bwMode="auto">
            <a:xfrm>
              <a:off x="1301" y="1040"/>
              <a:ext cx="8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900" b="1">
                  <a:solidFill>
                    <a:srgbClr val="000000"/>
                  </a:solidFill>
                </a:rPr>
                <a:t>1</a:t>
              </a:r>
              <a:endParaRPr lang="en-US" altLang="en-US" sz="2800" b="1"/>
            </a:p>
          </p:txBody>
        </p:sp>
        <p:sp>
          <p:nvSpPr>
            <p:cNvPr id="30740" name="Rectangle 20"/>
            <p:cNvSpPr>
              <a:spLocks noChangeArrowheads="1"/>
            </p:cNvSpPr>
            <p:nvPr/>
          </p:nvSpPr>
          <p:spPr bwMode="auto">
            <a:xfrm>
              <a:off x="1277" y="2849"/>
              <a:ext cx="8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</a:rPr>
                <a:t>2</a:t>
              </a:r>
              <a:endParaRPr lang="en-US" altLang="en-US" sz="2800"/>
            </a:p>
          </p:txBody>
        </p:sp>
        <p:sp>
          <p:nvSpPr>
            <p:cNvPr id="30741" name="Rectangle 21"/>
            <p:cNvSpPr>
              <a:spLocks noChangeArrowheads="1"/>
            </p:cNvSpPr>
            <p:nvPr/>
          </p:nvSpPr>
          <p:spPr bwMode="auto">
            <a:xfrm>
              <a:off x="3186" y="1071"/>
              <a:ext cx="8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</a:rPr>
                <a:t>3</a:t>
              </a:r>
              <a:endParaRPr lang="en-US" altLang="en-US" sz="2800"/>
            </a:p>
          </p:txBody>
        </p:sp>
        <p:sp>
          <p:nvSpPr>
            <p:cNvPr id="30742" name="Rectangle 22"/>
            <p:cNvSpPr>
              <a:spLocks noChangeArrowheads="1"/>
            </p:cNvSpPr>
            <p:nvPr/>
          </p:nvSpPr>
          <p:spPr bwMode="auto">
            <a:xfrm>
              <a:off x="2927" y="2117"/>
              <a:ext cx="8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</a:rPr>
                <a:t>4</a:t>
              </a:r>
              <a:endParaRPr lang="en-US" altLang="en-US" sz="2800"/>
            </a:p>
          </p:txBody>
        </p:sp>
        <p:sp>
          <p:nvSpPr>
            <p:cNvPr id="30743" name="Rectangle 23"/>
            <p:cNvSpPr>
              <a:spLocks noChangeArrowheads="1"/>
            </p:cNvSpPr>
            <p:nvPr/>
          </p:nvSpPr>
          <p:spPr bwMode="auto">
            <a:xfrm>
              <a:off x="3538" y="3006"/>
              <a:ext cx="8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</a:rPr>
                <a:t>5</a:t>
              </a:r>
              <a:endParaRPr lang="en-US" altLang="en-US" sz="2800"/>
            </a:p>
          </p:txBody>
        </p:sp>
        <p:sp>
          <p:nvSpPr>
            <p:cNvPr id="30744" name="Rectangle 24"/>
            <p:cNvSpPr>
              <a:spLocks noChangeArrowheads="1"/>
            </p:cNvSpPr>
            <p:nvPr/>
          </p:nvSpPr>
          <p:spPr bwMode="auto">
            <a:xfrm>
              <a:off x="4872" y="1367"/>
              <a:ext cx="8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</a:rPr>
                <a:t>6</a:t>
              </a:r>
              <a:endParaRPr lang="en-US" altLang="en-US" sz="2800"/>
            </a:p>
          </p:txBody>
        </p:sp>
        <p:sp>
          <p:nvSpPr>
            <p:cNvPr id="30745" name="Rectangle 25"/>
            <p:cNvSpPr>
              <a:spLocks noChangeArrowheads="1"/>
            </p:cNvSpPr>
            <p:nvPr/>
          </p:nvSpPr>
          <p:spPr bwMode="auto">
            <a:xfrm>
              <a:off x="1679" y="950"/>
              <a:ext cx="263" cy="117"/>
            </a:xfrm>
            <a:prstGeom prst="rect">
              <a:avLst/>
            </a:prstGeom>
            <a:solidFill>
              <a:schemeClr val="accent1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30746" name="Rectangle 26"/>
            <p:cNvSpPr>
              <a:spLocks noChangeArrowheads="1"/>
            </p:cNvSpPr>
            <p:nvPr/>
          </p:nvSpPr>
          <p:spPr bwMode="auto">
            <a:xfrm>
              <a:off x="1114" y="1443"/>
              <a:ext cx="124" cy="247"/>
            </a:xfrm>
            <a:prstGeom prst="rect">
              <a:avLst/>
            </a:prstGeom>
            <a:solidFill>
              <a:schemeClr val="tx2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30747" name="Freeform 27"/>
            <p:cNvSpPr>
              <a:spLocks/>
            </p:cNvSpPr>
            <p:nvPr/>
          </p:nvSpPr>
          <p:spPr bwMode="auto">
            <a:xfrm>
              <a:off x="1708" y="1261"/>
              <a:ext cx="287" cy="243"/>
            </a:xfrm>
            <a:custGeom>
              <a:avLst/>
              <a:gdLst>
                <a:gd name="T0" fmla="*/ 8027 w 132"/>
                <a:gd name="T1" fmla="*/ 0 h 119"/>
                <a:gd name="T2" fmla="*/ 0 w 132"/>
                <a:gd name="T3" fmla="*/ 7255 h 119"/>
                <a:gd name="T4" fmla="*/ 22303 w 132"/>
                <a:gd name="T5" fmla="*/ 17619 h 119"/>
                <a:gd name="T6" fmla="*/ 30322 w 132"/>
                <a:gd name="T7" fmla="*/ 10361 h 119"/>
                <a:gd name="T8" fmla="*/ 8027 w 132"/>
                <a:gd name="T9" fmla="*/ 0 h 1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119"/>
                <a:gd name="T17" fmla="*/ 132 w 132"/>
                <a:gd name="T18" fmla="*/ 119 h 1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119">
                  <a:moveTo>
                    <a:pt x="35" y="0"/>
                  </a:moveTo>
                  <a:lnTo>
                    <a:pt x="0" y="49"/>
                  </a:lnTo>
                  <a:lnTo>
                    <a:pt x="97" y="119"/>
                  </a:lnTo>
                  <a:lnTo>
                    <a:pt x="132" y="7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99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8" name="Line 28"/>
            <p:cNvSpPr>
              <a:spLocks noChangeShapeType="1"/>
            </p:cNvSpPr>
            <p:nvPr/>
          </p:nvSpPr>
          <p:spPr bwMode="auto">
            <a:xfrm>
              <a:off x="2010" y="999"/>
              <a:ext cx="195" cy="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9" name="Freeform 29"/>
            <p:cNvSpPr>
              <a:spLocks/>
            </p:cNvSpPr>
            <p:nvPr/>
          </p:nvSpPr>
          <p:spPr bwMode="auto">
            <a:xfrm>
              <a:off x="2166" y="942"/>
              <a:ext cx="139" cy="114"/>
            </a:xfrm>
            <a:custGeom>
              <a:avLst/>
              <a:gdLst>
                <a:gd name="T0" fmla="*/ 0 w 64"/>
                <a:gd name="T1" fmla="*/ 8106 h 56"/>
                <a:gd name="T2" fmla="*/ 2315 w 64"/>
                <a:gd name="T3" fmla="*/ 4049 h 56"/>
                <a:gd name="T4" fmla="*/ 0 w 64"/>
                <a:gd name="T5" fmla="*/ 0 h 56"/>
                <a:gd name="T6" fmla="*/ 14599 w 64"/>
                <a:gd name="T7" fmla="*/ 4049 h 56"/>
                <a:gd name="T8" fmla="*/ 0 w 64"/>
                <a:gd name="T9" fmla="*/ 810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56"/>
                <a:gd name="T17" fmla="*/ 64 w 6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56">
                  <a:moveTo>
                    <a:pt x="0" y="56"/>
                  </a:moveTo>
                  <a:lnTo>
                    <a:pt x="10" y="28"/>
                  </a:lnTo>
                  <a:lnTo>
                    <a:pt x="0" y="0"/>
                  </a:lnTo>
                  <a:lnTo>
                    <a:pt x="64" y="28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0" name="Line 30"/>
            <p:cNvSpPr>
              <a:spLocks noChangeShapeType="1"/>
            </p:cNvSpPr>
            <p:nvPr/>
          </p:nvSpPr>
          <p:spPr bwMode="auto">
            <a:xfrm>
              <a:off x="1990" y="1488"/>
              <a:ext cx="115" cy="6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1" name="Freeform 31"/>
            <p:cNvSpPr>
              <a:spLocks/>
            </p:cNvSpPr>
            <p:nvPr/>
          </p:nvSpPr>
          <p:spPr bwMode="auto">
            <a:xfrm>
              <a:off x="2045" y="1492"/>
              <a:ext cx="150" cy="118"/>
            </a:xfrm>
            <a:custGeom>
              <a:avLst/>
              <a:gdLst>
                <a:gd name="T0" fmla="*/ 0 w 69"/>
                <a:gd name="T1" fmla="*/ 6805 h 58"/>
                <a:gd name="T2" fmla="*/ 5293 w 69"/>
                <a:gd name="T3" fmla="*/ 4177 h 58"/>
                <a:gd name="T4" fmla="*/ 6852 w 69"/>
                <a:gd name="T5" fmla="*/ 0 h 58"/>
                <a:gd name="T6" fmla="*/ 15833 w 69"/>
                <a:gd name="T7" fmla="*/ 8362 h 58"/>
                <a:gd name="T8" fmla="*/ 0 w 69"/>
                <a:gd name="T9" fmla="*/ 6805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58"/>
                <a:gd name="T17" fmla="*/ 69 w 69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58">
                  <a:moveTo>
                    <a:pt x="0" y="47"/>
                  </a:moveTo>
                  <a:lnTo>
                    <a:pt x="23" y="29"/>
                  </a:lnTo>
                  <a:lnTo>
                    <a:pt x="30" y="0"/>
                  </a:lnTo>
                  <a:lnTo>
                    <a:pt x="69" y="58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2" name="Line 32"/>
            <p:cNvSpPr>
              <a:spLocks noChangeShapeType="1"/>
            </p:cNvSpPr>
            <p:nvPr/>
          </p:nvSpPr>
          <p:spPr bwMode="auto">
            <a:xfrm>
              <a:off x="1158" y="1749"/>
              <a:ext cx="2" cy="18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3" name="Freeform 33"/>
            <p:cNvSpPr>
              <a:spLocks/>
            </p:cNvSpPr>
            <p:nvPr/>
          </p:nvSpPr>
          <p:spPr bwMode="auto">
            <a:xfrm>
              <a:off x="1097" y="1896"/>
              <a:ext cx="120" cy="131"/>
            </a:xfrm>
            <a:custGeom>
              <a:avLst/>
              <a:gdLst>
                <a:gd name="T0" fmla="*/ 0 w 55"/>
                <a:gd name="T1" fmla="*/ 0 h 64"/>
                <a:gd name="T2" fmla="*/ 6574 w 55"/>
                <a:gd name="T3" fmla="*/ 1476 h 64"/>
                <a:gd name="T4" fmla="*/ 12962 w 55"/>
                <a:gd name="T5" fmla="*/ 0 h 64"/>
                <a:gd name="T6" fmla="*/ 6574 w 55"/>
                <a:gd name="T7" fmla="*/ 9641 h 64"/>
                <a:gd name="T8" fmla="*/ 0 w 55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64"/>
                <a:gd name="T17" fmla="*/ 55 w 55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64">
                  <a:moveTo>
                    <a:pt x="0" y="0"/>
                  </a:moveTo>
                  <a:lnTo>
                    <a:pt x="28" y="10"/>
                  </a:lnTo>
                  <a:lnTo>
                    <a:pt x="55" y="0"/>
                  </a:lnTo>
                  <a:lnTo>
                    <a:pt x="28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23" name="Text Box 35"/>
          <p:cNvSpPr txBox="1">
            <a:spLocks noChangeArrowheads="1"/>
          </p:cNvSpPr>
          <p:nvPr/>
        </p:nvSpPr>
        <p:spPr bwMode="auto">
          <a:xfrm>
            <a:off x="2395538" y="5878513"/>
            <a:ext cx="6138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Flooding is initiated from Node 1:  Hop 1 transmissions</a:t>
            </a:r>
          </a:p>
        </p:txBody>
      </p:sp>
      <p:sp>
        <p:nvSpPr>
          <p:cNvPr id="36" name="Rectangle 2"/>
          <p:cNvSpPr txBox="1">
            <a:spLocks noChangeArrowheads="1"/>
          </p:cNvSpPr>
          <p:nvPr/>
        </p:nvSpPr>
        <p:spPr>
          <a:xfrm>
            <a:off x="457200" y="0"/>
            <a:ext cx="11734800" cy="90351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monMonsori Black" panose="02000A03000000000000" pitchFamily="2" charset="-127"/>
                <a:ea typeface="TmonMonsori Black" panose="02000A03000000000000" pitchFamily="2" charset="-127"/>
                <a:cs typeface="+mj-cs"/>
              </a:defRPr>
            </a:lvl1pPr>
          </a:lstStyle>
          <a:p>
            <a:r>
              <a:rPr lang="en-US" altLang="en-US" dirty="0"/>
              <a:t>Flooding (2)</a:t>
            </a:r>
          </a:p>
        </p:txBody>
      </p:sp>
    </p:spTree>
    <p:extLst>
      <p:ext uri="{BB962C8B-B14F-4D97-AF65-F5344CB8AC3E}">
        <p14:creationId xmlns:p14="http://schemas.microsoft.com/office/powerpoint/2010/main" val="3378761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!!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"/>
            <a:ext cx="11734800" cy="2133600"/>
          </a:xfrm>
          <a:solidFill>
            <a:schemeClr val="accent5">
              <a:lumMod val="50000"/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n-US" altLang="en-US" sz="4400" dirty="0"/>
              <a:t> </a:t>
            </a:r>
            <a:r>
              <a:rPr lang="en-US" altLang="en-US" sz="4400" dirty="0">
                <a:solidFill>
                  <a:srgbClr val="FFC000"/>
                </a:solidFill>
              </a:rPr>
              <a:t>Lecture 2-2 </a:t>
            </a:r>
            <a:br>
              <a:rPr lang="en-US" altLang="en-US" sz="4400" dirty="0"/>
            </a:br>
            <a:r>
              <a:rPr lang="en-US" altLang="en-US" sz="4400" dirty="0"/>
              <a:t>Routing</a:t>
            </a:r>
          </a:p>
        </p:txBody>
      </p:sp>
      <p:sp>
        <p:nvSpPr>
          <p:cNvPr id="6" name="!!Rectangle 3"/>
          <p:cNvSpPr txBox="1">
            <a:spLocks noChangeArrowheads="1"/>
          </p:cNvSpPr>
          <p:nvPr/>
        </p:nvSpPr>
        <p:spPr>
          <a:xfrm>
            <a:off x="813945" y="2511439"/>
            <a:ext cx="10542336" cy="5077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>
                <a:latin typeface="TmonMonsori Black" panose="02000A03000000000000" pitchFamily="2" charset="-127"/>
                <a:ea typeface="TmonMonsori Black" panose="02000A03000000000000" pitchFamily="2" charset="-127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latin typeface="NanumSquareRound ExtraBold" panose="020B0600000101010101" pitchFamily="34" charset="-127"/>
                <a:ea typeface="NanumSquareRound ExtraBold" panose="020B0600000101010101" pitchFamily="34" charset="-127"/>
              </a:defRPr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latin typeface="NanumSquareRound ExtraBold" panose="020B0600000101010101" pitchFamily="34" charset="-127"/>
                <a:ea typeface="NanumSquareRound ExtraBold" panose="020B0600000101010101" pitchFamily="34" charset="-127"/>
              </a:defRPr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NanumSquareRound ExtraBold" panose="020B0600000101010101" pitchFamily="34" charset="-127"/>
                <a:ea typeface="NanumSquareRound ExtraBold" panose="020B0600000101010101" pitchFamily="34" charset="-127"/>
              </a:defRPr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NanumSquareRound ExtraBold" panose="020B0600000101010101" pitchFamily="34" charset="-127"/>
                <a:ea typeface="NanumSquareRound ExtraBold" panose="020B0600000101010101" pitchFamily="34" charset="-127"/>
              </a:defRPr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n-US" altLang="en-US" dirty="0"/>
              <a:t>Routing in Packet Networks</a:t>
            </a:r>
          </a:p>
        </p:txBody>
      </p:sp>
      <p:pic>
        <p:nvPicPr>
          <p:cNvPr id="4" name="!!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445" y="3396990"/>
            <a:ext cx="5413642" cy="3324315"/>
          </a:xfrm>
          <a:prstGeom prst="rect">
            <a:avLst/>
          </a:prstGeom>
          <a:effectLst>
            <a:softEdge rad="114300"/>
          </a:effectLst>
        </p:spPr>
      </p:pic>
    </p:spTree>
    <p:extLst>
      <p:ext uri="{BB962C8B-B14F-4D97-AF65-F5344CB8AC3E}">
        <p14:creationId xmlns:p14="http://schemas.microsoft.com/office/powerpoint/2010/main" val="25988591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1072"/>
          <p:cNvGrpSpPr>
            <a:grpSpLocks/>
          </p:cNvGrpSpPr>
          <p:nvPr/>
        </p:nvGrpSpPr>
        <p:grpSpPr bwMode="auto">
          <a:xfrm>
            <a:off x="3192464" y="1520826"/>
            <a:ext cx="6523037" cy="3806825"/>
            <a:chOff x="1051" y="958"/>
            <a:chExt cx="4109" cy="2398"/>
          </a:xfrm>
        </p:grpSpPr>
        <p:sp>
          <p:nvSpPr>
            <p:cNvPr id="32772" name="Oval 1027"/>
            <p:cNvSpPr>
              <a:spLocks noChangeArrowheads="1"/>
            </p:cNvSpPr>
            <p:nvPr/>
          </p:nvSpPr>
          <p:spPr bwMode="auto">
            <a:xfrm>
              <a:off x="1071" y="958"/>
              <a:ext cx="461" cy="458"/>
            </a:xfrm>
            <a:prstGeom prst="ellipse">
              <a:avLst/>
            </a:prstGeom>
            <a:solidFill>
              <a:schemeClr val="accent2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32773" name="Oval 1028"/>
            <p:cNvSpPr>
              <a:spLocks noChangeArrowheads="1"/>
            </p:cNvSpPr>
            <p:nvPr/>
          </p:nvSpPr>
          <p:spPr bwMode="auto">
            <a:xfrm>
              <a:off x="1051" y="2737"/>
              <a:ext cx="464" cy="458"/>
            </a:xfrm>
            <a:prstGeom prst="ellipse">
              <a:avLst/>
            </a:prstGeom>
            <a:solidFill>
              <a:schemeClr val="accent2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32774" name="Oval 1029"/>
            <p:cNvSpPr>
              <a:spLocks noChangeArrowheads="1"/>
            </p:cNvSpPr>
            <p:nvPr/>
          </p:nvSpPr>
          <p:spPr bwMode="auto">
            <a:xfrm>
              <a:off x="2992" y="958"/>
              <a:ext cx="462" cy="458"/>
            </a:xfrm>
            <a:prstGeom prst="ellipse">
              <a:avLst/>
            </a:prstGeom>
            <a:solidFill>
              <a:schemeClr val="accent2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32775" name="Oval 1030"/>
            <p:cNvSpPr>
              <a:spLocks noChangeArrowheads="1"/>
            </p:cNvSpPr>
            <p:nvPr/>
          </p:nvSpPr>
          <p:spPr bwMode="auto">
            <a:xfrm>
              <a:off x="3329" y="2898"/>
              <a:ext cx="464" cy="458"/>
            </a:xfrm>
            <a:prstGeom prst="ellipse">
              <a:avLst/>
            </a:prstGeom>
            <a:solidFill>
              <a:schemeClr val="accent2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32776" name="Line 1031"/>
            <p:cNvSpPr>
              <a:spLocks noChangeShapeType="1"/>
            </p:cNvSpPr>
            <p:nvPr/>
          </p:nvSpPr>
          <p:spPr bwMode="auto">
            <a:xfrm>
              <a:off x="1539" y="1175"/>
              <a:ext cx="1449" cy="2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7" name="Oval 1032"/>
            <p:cNvSpPr>
              <a:spLocks noChangeArrowheads="1"/>
            </p:cNvSpPr>
            <p:nvPr/>
          </p:nvSpPr>
          <p:spPr bwMode="auto">
            <a:xfrm>
              <a:off x="2711" y="2022"/>
              <a:ext cx="462" cy="456"/>
            </a:xfrm>
            <a:prstGeom prst="ellipse">
              <a:avLst/>
            </a:prstGeom>
            <a:solidFill>
              <a:schemeClr val="accent2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32778" name="Oval 1033"/>
            <p:cNvSpPr>
              <a:spLocks noChangeArrowheads="1"/>
            </p:cNvSpPr>
            <p:nvPr/>
          </p:nvSpPr>
          <p:spPr bwMode="auto">
            <a:xfrm>
              <a:off x="4696" y="1260"/>
              <a:ext cx="464" cy="458"/>
            </a:xfrm>
            <a:prstGeom prst="ellipse">
              <a:avLst/>
            </a:prstGeom>
            <a:solidFill>
              <a:schemeClr val="accent2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32779" name="Line 1034"/>
            <p:cNvSpPr>
              <a:spLocks noChangeShapeType="1"/>
            </p:cNvSpPr>
            <p:nvPr/>
          </p:nvSpPr>
          <p:spPr bwMode="auto">
            <a:xfrm flipH="1">
              <a:off x="3001" y="1401"/>
              <a:ext cx="132" cy="627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0" name="Line 1035"/>
            <p:cNvSpPr>
              <a:spLocks noChangeShapeType="1"/>
            </p:cNvSpPr>
            <p:nvPr/>
          </p:nvSpPr>
          <p:spPr bwMode="auto">
            <a:xfrm>
              <a:off x="3021" y="2482"/>
              <a:ext cx="393" cy="48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1" name="Line 1036"/>
            <p:cNvSpPr>
              <a:spLocks noChangeShapeType="1"/>
            </p:cNvSpPr>
            <p:nvPr/>
          </p:nvSpPr>
          <p:spPr bwMode="auto">
            <a:xfrm>
              <a:off x="3461" y="1209"/>
              <a:ext cx="1246" cy="209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2" name="Line 1037"/>
            <p:cNvSpPr>
              <a:spLocks noChangeShapeType="1"/>
            </p:cNvSpPr>
            <p:nvPr/>
          </p:nvSpPr>
          <p:spPr bwMode="auto">
            <a:xfrm flipV="1">
              <a:off x="3733" y="1628"/>
              <a:ext cx="1011" cy="1342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3" name="Line 1038"/>
            <p:cNvSpPr>
              <a:spLocks noChangeShapeType="1"/>
            </p:cNvSpPr>
            <p:nvPr/>
          </p:nvSpPr>
          <p:spPr bwMode="auto">
            <a:xfrm flipH="1" flipV="1">
              <a:off x="1482" y="3074"/>
              <a:ext cx="1858" cy="104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4" name="Line 1039"/>
            <p:cNvSpPr>
              <a:spLocks noChangeShapeType="1"/>
            </p:cNvSpPr>
            <p:nvPr/>
          </p:nvSpPr>
          <p:spPr bwMode="auto">
            <a:xfrm>
              <a:off x="1277" y="1424"/>
              <a:ext cx="3" cy="1323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5" name="Line 1040"/>
            <p:cNvSpPr>
              <a:spLocks noChangeShapeType="1"/>
            </p:cNvSpPr>
            <p:nvPr/>
          </p:nvSpPr>
          <p:spPr bwMode="auto">
            <a:xfrm>
              <a:off x="1447" y="1344"/>
              <a:ext cx="1273" cy="78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6" name="Line 1041"/>
            <p:cNvSpPr>
              <a:spLocks noChangeShapeType="1"/>
            </p:cNvSpPr>
            <p:nvPr/>
          </p:nvSpPr>
          <p:spPr bwMode="auto">
            <a:xfrm flipH="1">
              <a:off x="1464" y="2343"/>
              <a:ext cx="1238" cy="486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7" name="Rectangle 1042"/>
            <p:cNvSpPr>
              <a:spLocks noChangeArrowheads="1"/>
            </p:cNvSpPr>
            <p:nvPr/>
          </p:nvSpPr>
          <p:spPr bwMode="auto">
            <a:xfrm>
              <a:off x="1244" y="1058"/>
              <a:ext cx="8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</a:rPr>
                <a:t>1</a:t>
              </a:r>
              <a:endParaRPr lang="en-US" altLang="en-US" sz="2800"/>
            </a:p>
          </p:txBody>
        </p:sp>
        <p:sp>
          <p:nvSpPr>
            <p:cNvPr id="32788" name="Rectangle 1043"/>
            <p:cNvSpPr>
              <a:spLocks noChangeArrowheads="1"/>
            </p:cNvSpPr>
            <p:nvPr/>
          </p:nvSpPr>
          <p:spPr bwMode="auto">
            <a:xfrm>
              <a:off x="1220" y="2866"/>
              <a:ext cx="8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900" b="1">
                  <a:solidFill>
                    <a:srgbClr val="000000"/>
                  </a:solidFill>
                </a:rPr>
                <a:t>2</a:t>
              </a:r>
              <a:endParaRPr lang="en-US" altLang="en-US" sz="2800" b="1"/>
            </a:p>
          </p:txBody>
        </p:sp>
        <p:sp>
          <p:nvSpPr>
            <p:cNvPr id="32789" name="Rectangle 1044"/>
            <p:cNvSpPr>
              <a:spLocks noChangeArrowheads="1"/>
            </p:cNvSpPr>
            <p:nvPr/>
          </p:nvSpPr>
          <p:spPr bwMode="auto">
            <a:xfrm>
              <a:off x="3151" y="1089"/>
              <a:ext cx="8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</a:rPr>
                <a:t>3</a:t>
              </a:r>
              <a:endParaRPr lang="en-US" altLang="en-US" sz="2800"/>
            </a:p>
          </p:txBody>
        </p:sp>
        <p:sp>
          <p:nvSpPr>
            <p:cNvPr id="32790" name="Rectangle 1045"/>
            <p:cNvSpPr>
              <a:spLocks noChangeArrowheads="1"/>
            </p:cNvSpPr>
            <p:nvPr/>
          </p:nvSpPr>
          <p:spPr bwMode="auto">
            <a:xfrm>
              <a:off x="2889" y="2135"/>
              <a:ext cx="8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</a:rPr>
                <a:t>4</a:t>
              </a:r>
              <a:endParaRPr lang="en-US" altLang="en-US" sz="2800"/>
            </a:p>
          </p:txBody>
        </p:sp>
        <p:sp>
          <p:nvSpPr>
            <p:cNvPr id="32791" name="Rectangle 1046"/>
            <p:cNvSpPr>
              <a:spLocks noChangeArrowheads="1"/>
            </p:cNvSpPr>
            <p:nvPr/>
          </p:nvSpPr>
          <p:spPr bwMode="auto">
            <a:xfrm>
              <a:off x="3507" y="3023"/>
              <a:ext cx="8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</a:rPr>
                <a:t>5</a:t>
              </a:r>
              <a:endParaRPr lang="en-US" altLang="en-US" sz="2800"/>
            </a:p>
          </p:txBody>
        </p:sp>
        <p:sp>
          <p:nvSpPr>
            <p:cNvPr id="32792" name="Rectangle 1047"/>
            <p:cNvSpPr>
              <a:spLocks noChangeArrowheads="1"/>
            </p:cNvSpPr>
            <p:nvPr/>
          </p:nvSpPr>
          <p:spPr bwMode="auto">
            <a:xfrm>
              <a:off x="4857" y="1385"/>
              <a:ext cx="8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</a:rPr>
                <a:t>6</a:t>
              </a:r>
              <a:endParaRPr lang="en-US" altLang="en-US" sz="2800"/>
            </a:p>
          </p:txBody>
        </p:sp>
        <p:sp>
          <p:nvSpPr>
            <p:cNvPr id="32793" name="Rectangle 1048"/>
            <p:cNvSpPr>
              <a:spLocks noChangeArrowheads="1"/>
            </p:cNvSpPr>
            <p:nvPr/>
          </p:nvSpPr>
          <p:spPr bwMode="auto">
            <a:xfrm>
              <a:off x="1684" y="2894"/>
              <a:ext cx="266" cy="117"/>
            </a:xfrm>
            <a:prstGeom prst="rect">
              <a:avLst/>
            </a:prstGeom>
            <a:solidFill>
              <a:schemeClr val="tx2"/>
            </a:solidFill>
            <a:ln w="14288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32794" name="Freeform 1049"/>
            <p:cNvSpPr>
              <a:spLocks/>
            </p:cNvSpPr>
            <p:nvPr/>
          </p:nvSpPr>
          <p:spPr bwMode="auto">
            <a:xfrm>
              <a:off x="3531" y="1023"/>
              <a:ext cx="281" cy="154"/>
            </a:xfrm>
            <a:custGeom>
              <a:avLst/>
              <a:gdLst>
                <a:gd name="T0" fmla="*/ 2044 w 128"/>
                <a:gd name="T1" fmla="*/ 0 h 75"/>
                <a:gd name="T2" fmla="*/ 0 w 128"/>
                <a:gd name="T3" fmla="*/ 8762 h 75"/>
                <a:gd name="T4" fmla="*/ 29220 w 128"/>
                <a:gd name="T5" fmla="*/ 11540 h 75"/>
                <a:gd name="T6" fmla="*/ 31476 w 128"/>
                <a:gd name="T7" fmla="*/ 2918 h 75"/>
                <a:gd name="T8" fmla="*/ 2044 w 128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75"/>
                <a:gd name="T17" fmla="*/ 128 w 128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75">
                  <a:moveTo>
                    <a:pt x="8" y="0"/>
                  </a:moveTo>
                  <a:lnTo>
                    <a:pt x="0" y="57"/>
                  </a:lnTo>
                  <a:lnTo>
                    <a:pt x="119" y="75"/>
                  </a:lnTo>
                  <a:lnTo>
                    <a:pt x="128" y="1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1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5" name="Freeform 1050"/>
            <p:cNvSpPr>
              <a:spLocks/>
            </p:cNvSpPr>
            <p:nvPr/>
          </p:nvSpPr>
          <p:spPr bwMode="auto">
            <a:xfrm>
              <a:off x="2898" y="1401"/>
              <a:ext cx="169" cy="262"/>
            </a:xfrm>
            <a:custGeom>
              <a:avLst/>
              <a:gdLst>
                <a:gd name="T0" fmla="*/ 18893 w 77"/>
                <a:gd name="T1" fmla="*/ 1476 h 128"/>
                <a:gd name="T2" fmla="*/ 4938 w 77"/>
                <a:gd name="T3" fmla="*/ 0 h 128"/>
                <a:gd name="T4" fmla="*/ 0 w 77"/>
                <a:gd name="T5" fmla="*/ 17777 h 128"/>
                <a:gd name="T6" fmla="*/ 13946 w 77"/>
                <a:gd name="T7" fmla="*/ 19251 h 128"/>
                <a:gd name="T8" fmla="*/ 18893 w 77"/>
                <a:gd name="T9" fmla="*/ 1476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128"/>
                <a:gd name="T17" fmla="*/ 77 w 77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128">
                  <a:moveTo>
                    <a:pt x="77" y="10"/>
                  </a:moveTo>
                  <a:lnTo>
                    <a:pt x="20" y="0"/>
                  </a:lnTo>
                  <a:lnTo>
                    <a:pt x="0" y="118"/>
                  </a:lnTo>
                  <a:lnTo>
                    <a:pt x="57" y="128"/>
                  </a:lnTo>
                  <a:lnTo>
                    <a:pt x="77" y="10"/>
                  </a:lnTo>
                  <a:close/>
                </a:path>
              </a:pathLst>
            </a:custGeom>
            <a:solidFill>
              <a:schemeClr val="accent1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6" name="Freeform 1051"/>
            <p:cNvSpPr>
              <a:spLocks/>
            </p:cNvSpPr>
            <p:nvPr/>
          </p:nvSpPr>
          <p:spPr bwMode="auto">
            <a:xfrm>
              <a:off x="3085" y="1751"/>
              <a:ext cx="169" cy="261"/>
            </a:xfrm>
            <a:custGeom>
              <a:avLst/>
              <a:gdLst>
                <a:gd name="T0" fmla="*/ 18893 w 77"/>
                <a:gd name="T1" fmla="*/ 1297 h 128"/>
                <a:gd name="T2" fmla="*/ 5149 w 77"/>
                <a:gd name="T3" fmla="*/ 0 h 128"/>
                <a:gd name="T4" fmla="*/ 0 w 77"/>
                <a:gd name="T5" fmla="*/ 17306 h 128"/>
                <a:gd name="T6" fmla="*/ 13946 w 77"/>
                <a:gd name="T7" fmla="*/ 18751 h 128"/>
                <a:gd name="T8" fmla="*/ 18893 w 77"/>
                <a:gd name="T9" fmla="*/ 1297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128"/>
                <a:gd name="T17" fmla="*/ 77 w 77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128">
                  <a:moveTo>
                    <a:pt x="77" y="9"/>
                  </a:moveTo>
                  <a:lnTo>
                    <a:pt x="21" y="0"/>
                  </a:lnTo>
                  <a:lnTo>
                    <a:pt x="0" y="118"/>
                  </a:lnTo>
                  <a:lnTo>
                    <a:pt x="57" y="128"/>
                  </a:lnTo>
                  <a:lnTo>
                    <a:pt x="77" y="9"/>
                  </a:lnTo>
                  <a:close/>
                </a:path>
              </a:pathLst>
            </a:custGeom>
            <a:solidFill>
              <a:srgbClr val="FF99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7" name="Freeform 1052"/>
            <p:cNvSpPr>
              <a:spLocks/>
            </p:cNvSpPr>
            <p:nvPr/>
          </p:nvSpPr>
          <p:spPr bwMode="auto">
            <a:xfrm>
              <a:off x="3151" y="2406"/>
              <a:ext cx="252" cy="274"/>
            </a:xfrm>
            <a:custGeom>
              <a:avLst/>
              <a:gdLst>
                <a:gd name="T0" fmla="*/ 12383 w 115"/>
                <a:gd name="T1" fmla="*/ 0 h 134"/>
                <a:gd name="T2" fmla="*/ 0 w 115"/>
                <a:gd name="T3" fmla="*/ 4899 h 134"/>
                <a:gd name="T4" fmla="*/ 15519 w 115"/>
                <a:gd name="T5" fmla="*/ 20014 h 134"/>
                <a:gd name="T6" fmla="*/ 27893 w 115"/>
                <a:gd name="T7" fmla="*/ 15123 h 134"/>
                <a:gd name="T8" fmla="*/ 12383 w 115"/>
                <a:gd name="T9" fmla="*/ 0 h 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134"/>
                <a:gd name="T17" fmla="*/ 115 w 115"/>
                <a:gd name="T18" fmla="*/ 134 h 1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134">
                  <a:moveTo>
                    <a:pt x="51" y="0"/>
                  </a:moveTo>
                  <a:lnTo>
                    <a:pt x="0" y="33"/>
                  </a:lnTo>
                  <a:lnTo>
                    <a:pt x="64" y="134"/>
                  </a:lnTo>
                  <a:lnTo>
                    <a:pt x="115" y="10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99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8" name="Freeform 1053"/>
            <p:cNvSpPr>
              <a:spLocks/>
            </p:cNvSpPr>
            <p:nvPr/>
          </p:nvSpPr>
          <p:spPr bwMode="auto">
            <a:xfrm>
              <a:off x="2267" y="2171"/>
              <a:ext cx="297" cy="219"/>
            </a:xfrm>
            <a:custGeom>
              <a:avLst/>
              <a:gdLst>
                <a:gd name="T0" fmla="*/ 0 w 135"/>
                <a:gd name="T1" fmla="*/ 8299 h 107"/>
                <a:gd name="T2" fmla="*/ 6699 w 135"/>
                <a:gd name="T3" fmla="*/ 16095 h 107"/>
                <a:gd name="T4" fmla="*/ 33658 w 135"/>
                <a:gd name="T5" fmla="*/ 7929 h 107"/>
                <a:gd name="T6" fmla="*/ 27012 w 135"/>
                <a:gd name="T7" fmla="*/ 0 h 107"/>
                <a:gd name="T8" fmla="*/ 0 w 135"/>
                <a:gd name="T9" fmla="*/ 8299 h 1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"/>
                <a:gd name="T16" fmla="*/ 0 h 107"/>
                <a:gd name="T17" fmla="*/ 135 w 135"/>
                <a:gd name="T18" fmla="*/ 107 h 1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" h="107">
                  <a:moveTo>
                    <a:pt x="0" y="55"/>
                  </a:moveTo>
                  <a:lnTo>
                    <a:pt x="27" y="107"/>
                  </a:lnTo>
                  <a:lnTo>
                    <a:pt x="135" y="53"/>
                  </a:lnTo>
                  <a:lnTo>
                    <a:pt x="108" y="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99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9" name="Freeform 1054"/>
            <p:cNvSpPr>
              <a:spLocks/>
            </p:cNvSpPr>
            <p:nvPr/>
          </p:nvSpPr>
          <p:spPr bwMode="auto">
            <a:xfrm>
              <a:off x="1480" y="2504"/>
              <a:ext cx="297" cy="217"/>
            </a:xfrm>
            <a:custGeom>
              <a:avLst/>
              <a:gdLst>
                <a:gd name="T0" fmla="*/ 0 w 135"/>
                <a:gd name="T1" fmla="*/ 8168 h 106"/>
                <a:gd name="T2" fmla="*/ 6699 w 135"/>
                <a:gd name="T3" fmla="*/ 15968 h 106"/>
                <a:gd name="T4" fmla="*/ 33658 w 135"/>
                <a:gd name="T5" fmla="*/ 7800 h 106"/>
                <a:gd name="T6" fmla="*/ 27012 w 135"/>
                <a:gd name="T7" fmla="*/ 0 h 106"/>
                <a:gd name="T8" fmla="*/ 0 w 135"/>
                <a:gd name="T9" fmla="*/ 8168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"/>
                <a:gd name="T16" fmla="*/ 0 h 106"/>
                <a:gd name="T17" fmla="*/ 135 w 135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" h="106">
                  <a:moveTo>
                    <a:pt x="0" y="54"/>
                  </a:moveTo>
                  <a:lnTo>
                    <a:pt x="27" y="106"/>
                  </a:lnTo>
                  <a:lnTo>
                    <a:pt x="135" y="52"/>
                  </a:lnTo>
                  <a:lnTo>
                    <a:pt x="108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chemeClr val="tx2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0" name="Line 1055"/>
            <p:cNvSpPr>
              <a:spLocks noChangeShapeType="1"/>
            </p:cNvSpPr>
            <p:nvPr/>
          </p:nvSpPr>
          <p:spPr bwMode="auto">
            <a:xfrm>
              <a:off x="3817" y="1121"/>
              <a:ext cx="156" cy="3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1" name="Freeform 1056"/>
            <p:cNvSpPr>
              <a:spLocks/>
            </p:cNvSpPr>
            <p:nvPr/>
          </p:nvSpPr>
          <p:spPr bwMode="auto">
            <a:xfrm>
              <a:off x="3929" y="1093"/>
              <a:ext cx="149" cy="108"/>
            </a:xfrm>
            <a:custGeom>
              <a:avLst/>
              <a:gdLst>
                <a:gd name="T0" fmla="*/ 0 w 68"/>
                <a:gd name="T1" fmla="*/ 7723 h 53"/>
                <a:gd name="T2" fmla="*/ 3640 w 68"/>
                <a:gd name="T3" fmla="*/ 4069 h 53"/>
                <a:gd name="T4" fmla="*/ 2881 w 68"/>
                <a:gd name="T5" fmla="*/ 0 h 53"/>
                <a:gd name="T6" fmla="*/ 16454 w 68"/>
                <a:gd name="T7" fmla="*/ 5863 h 53"/>
                <a:gd name="T8" fmla="*/ 0 w 68"/>
                <a:gd name="T9" fmla="*/ 772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53"/>
                <a:gd name="T17" fmla="*/ 68 w 68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53">
                  <a:moveTo>
                    <a:pt x="0" y="53"/>
                  </a:moveTo>
                  <a:lnTo>
                    <a:pt x="15" y="28"/>
                  </a:lnTo>
                  <a:lnTo>
                    <a:pt x="12" y="0"/>
                  </a:lnTo>
                  <a:lnTo>
                    <a:pt x="68" y="4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2" name="Line 1057"/>
            <p:cNvSpPr>
              <a:spLocks noChangeShapeType="1"/>
            </p:cNvSpPr>
            <p:nvPr/>
          </p:nvSpPr>
          <p:spPr bwMode="auto">
            <a:xfrm flipH="1">
              <a:off x="2893" y="1697"/>
              <a:ext cx="25" cy="12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3" name="Freeform 1058"/>
            <p:cNvSpPr>
              <a:spLocks/>
            </p:cNvSpPr>
            <p:nvPr/>
          </p:nvSpPr>
          <p:spPr bwMode="auto">
            <a:xfrm>
              <a:off x="2841" y="1787"/>
              <a:ext cx="120" cy="137"/>
            </a:xfrm>
            <a:custGeom>
              <a:avLst/>
              <a:gdLst>
                <a:gd name="T0" fmla="*/ 0 w 55"/>
                <a:gd name="T1" fmla="*/ 0 h 67"/>
                <a:gd name="T2" fmla="*/ 6135 w 55"/>
                <a:gd name="T3" fmla="*/ 2112 h 67"/>
                <a:gd name="T4" fmla="*/ 12962 w 55"/>
                <a:gd name="T5" fmla="*/ 1172 h 67"/>
                <a:gd name="T6" fmla="*/ 4193 w 55"/>
                <a:gd name="T7" fmla="*/ 10017 h 67"/>
                <a:gd name="T8" fmla="*/ 0 w 55"/>
                <a:gd name="T9" fmla="*/ 0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67"/>
                <a:gd name="T17" fmla="*/ 55 w 55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67">
                  <a:moveTo>
                    <a:pt x="0" y="0"/>
                  </a:moveTo>
                  <a:lnTo>
                    <a:pt x="26" y="14"/>
                  </a:lnTo>
                  <a:lnTo>
                    <a:pt x="55" y="8"/>
                  </a:lnTo>
                  <a:lnTo>
                    <a:pt x="18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4" name="Line 1059"/>
            <p:cNvSpPr>
              <a:spLocks noChangeShapeType="1"/>
            </p:cNvSpPr>
            <p:nvPr/>
          </p:nvSpPr>
          <p:spPr bwMode="auto">
            <a:xfrm flipV="1">
              <a:off x="3179" y="1567"/>
              <a:ext cx="20" cy="11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5" name="Freeform 1060"/>
            <p:cNvSpPr>
              <a:spLocks/>
            </p:cNvSpPr>
            <p:nvPr/>
          </p:nvSpPr>
          <p:spPr bwMode="auto">
            <a:xfrm>
              <a:off x="3133" y="1471"/>
              <a:ext cx="121" cy="137"/>
            </a:xfrm>
            <a:custGeom>
              <a:avLst/>
              <a:gdLst>
                <a:gd name="T0" fmla="*/ 13702 w 55"/>
                <a:gd name="T1" fmla="*/ 10017 h 67"/>
                <a:gd name="T2" fmla="*/ 7260 w 55"/>
                <a:gd name="T3" fmla="*/ 7899 h 67"/>
                <a:gd name="T4" fmla="*/ 0 w 55"/>
                <a:gd name="T5" fmla="*/ 8831 h 67"/>
                <a:gd name="T6" fmla="*/ 9530 w 55"/>
                <a:gd name="T7" fmla="*/ 0 h 67"/>
                <a:gd name="T8" fmla="*/ 13702 w 55"/>
                <a:gd name="T9" fmla="*/ 10017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67"/>
                <a:gd name="T17" fmla="*/ 55 w 55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67">
                  <a:moveTo>
                    <a:pt x="55" y="67"/>
                  </a:moveTo>
                  <a:lnTo>
                    <a:pt x="29" y="53"/>
                  </a:lnTo>
                  <a:lnTo>
                    <a:pt x="0" y="59"/>
                  </a:lnTo>
                  <a:lnTo>
                    <a:pt x="38" y="0"/>
                  </a:lnTo>
                  <a:lnTo>
                    <a:pt x="55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6" name="Line 1061"/>
            <p:cNvSpPr>
              <a:spLocks noChangeShapeType="1"/>
            </p:cNvSpPr>
            <p:nvPr/>
          </p:nvSpPr>
          <p:spPr bwMode="auto">
            <a:xfrm flipH="1">
              <a:off x="2166" y="2343"/>
              <a:ext cx="114" cy="5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7" name="Freeform 1062"/>
            <p:cNvSpPr>
              <a:spLocks/>
            </p:cNvSpPr>
            <p:nvPr/>
          </p:nvSpPr>
          <p:spPr bwMode="auto">
            <a:xfrm>
              <a:off x="2073" y="2333"/>
              <a:ext cx="152" cy="114"/>
            </a:xfrm>
            <a:custGeom>
              <a:avLst/>
              <a:gdLst>
                <a:gd name="T0" fmla="*/ 10832 w 69"/>
                <a:gd name="T1" fmla="*/ 0 h 56"/>
                <a:gd name="T2" fmla="*/ 12123 w 69"/>
                <a:gd name="T3" fmla="*/ 4326 h 56"/>
                <a:gd name="T4" fmla="*/ 17383 w 69"/>
                <a:gd name="T5" fmla="*/ 7127 h 56"/>
                <a:gd name="T6" fmla="*/ 0 w 69"/>
                <a:gd name="T7" fmla="*/ 8106 h 56"/>
                <a:gd name="T8" fmla="*/ 10832 w 69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56"/>
                <a:gd name="T17" fmla="*/ 69 w 6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56">
                  <a:moveTo>
                    <a:pt x="43" y="0"/>
                  </a:moveTo>
                  <a:lnTo>
                    <a:pt x="48" y="30"/>
                  </a:lnTo>
                  <a:lnTo>
                    <a:pt x="69" y="49"/>
                  </a:lnTo>
                  <a:lnTo>
                    <a:pt x="0" y="5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8" name="Line 1063"/>
            <p:cNvSpPr>
              <a:spLocks noChangeShapeType="1"/>
            </p:cNvSpPr>
            <p:nvPr/>
          </p:nvSpPr>
          <p:spPr bwMode="auto">
            <a:xfrm flipV="1">
              <a:off x="1585" y="2416"/>
              <a:ext cx="148" cy="6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9" name="Freeform 1064"/>
            <p:cNvSpPr>
              <a:spLocks/>
            </p:cNvSpPr>
            <p:nvPr/>
          </p:nvSpPr>
          <p:spPr bwMode="auto">
            <a:xfrm>
              <a:off x="1678" y="2378"/>
              <a:ext cx="151" cy="106"/>
            </a:xfrm>
            <a:custGeom>
              <a:avLst/>
              <a:gdLst>
                <a:gd name="T0" fmla="*/ 5272 w 69"/>
                <a:gd name="T1" fmla="*/ 7595 h 52"/>
                <a:gd name="T2" fmla="*/ 4823 w 69"/>
                <a:gd name="T3" fmla="*/ 3245 h 52"/>
                <a:gd name="T4" fmla="*/ 0 w 69"/>
                <a:gd name="T5" fmla="*/ 279 h 52"/>
                <a:gd name="T6" fmla="*/ 16562 w 69"/>
                <a:gd name="T7" fmla="*/ 0 h 52"/>
                <a:gd name="T8" fmla="*/ 5272 w 69"/>
                <a:gd name="T9" fmla="*/ 7595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52"/>
                <a:gd name="T17" fmla="*/ 69 w 69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52">
                  <a:moveTo>
                    <a:pt x="22" y="52"/>
                  </a:moveTo>
                  <a:lnTo>
                    <a:pt x="20" y="22"/>
                  </a:lnTo>
                  <a:lnTo>
                    <a:pt x="0" y="2"/>
                  </a:lnTo>
                  <a:lnTo>
                    <a:pt x="69" y="0"/>
                  </a:lnTo>
                  <a:lnTo>
                    <a:pt x="22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0" name="Line 1065"/>
            <p:cNvSpPr>
              <a:spLocks noChangeShapeType="1"/>
            </p:cNvSpPr>
            <p:nvPr/>
          </p:nvSpPr>
          <p:spPr bwMode="auto">
            <a:xfrm>
              <a:off x="2036" y="2970"/>
              <a:ext cx="193" cy="1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1" name="Freeform 1066"/>
            <p:cNvSpPr>
              <a:spLocks/>
            </p:cNvSpPr>
            <p:nvPr/>
          </p:nvSpPr>
          <p:spPr bwMode="auto">
            <a:xfrm>
              <a:off x="2190" y="2921"/>
              <a:ext cx="145" cy="114"/>
            </a:xfrm>
            <a:custGeom>
              <a:avLst/>
              <a:gdLst>
                <a:gd name="T0" fmla="*/ 0 w 66"/>
                <a:gd name="T1" fmla="*/ 8106 h 56"/>
                <a:gd name="T2" fmla="*/ 2915 w 66"/>
                <a:gd name="T3" fmla="*/ 4194 h 56"/>
                <a:gd name="T4" fmla="*/ 1230 w 66"/>
                <a:gd name="T5" fmla="*/ 0 h 56"/>
                <a:gd name="T6" fmla="*/ 16328 w 66"/>
                <a:gd name="T7" fmla="*/ 4625 h 56"/>
                <a:gd name="T8" fmla="*/ 0 w 66"/>
                <a:gd name="T9" fmla="*/ 810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56"/>
                <a:gd name="T17" fmla="*/ 66 w 66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56">
                  <a:moveTo>
                    <a:pt x="0" y="56"/>
                  </a:moveTo>
                  <a:lnTo>
                    <a:pt x="12" y="29"/>
                  </a:lnTo>
                  <a:lnTo>
                    <a:pt x="5" y="0"/>
                  </a:lnTo>
                  <a:lnTo>
                    <a:pt x="66" y="32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2" name="Line 1067"/>
            <p:cNvSpPr>
              <a:spLocks noChangeShapeType="1"/>
            </p:cNvSpPr>
            <p:nvPr/>
          </p:nvSpPr>
          <p:spPr bwMode="auto">
            <a:xfrm>
              <a:off x="3386" y="2429"/>
              <a:ext cx="112" cy="16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3" name="Freeform 1068"/>
            <p:cNvSpPr>
              <a:spLocks/>
            </p:cNvSpPr>
            <p:nvPr/>
          </p:nvSpPr>
          <p:spPr bwMode="auto">
            <a:xfrm>
              <a:off x="3428" y="2531"/>
              <a:ext cx="127" cy="143"/>
            </a:xfrm>
            <a:custGeom>
              <a:avLst/>
              <a:gdLst>
                <a:gd name="T0" fmla="*/ 0 w 58"/>
                <a:gd name="T1" fmla="*/ 4441 h 70"/>
                <a:gd name="T2" fmla="*/ 7053 w 58"/>
                <a:gd name="T3" fmla="*/ 3557 h 70"/>
                <a:gd name="T4" fmla="*/ 11382 w 58"/>
                <a:gd name="T5" fmla="*/ 0 h 70"/>
                <a:gd name="T6" fmla="*/ 14005 w 58"/>
                <a:gd name="T7" fmla="*/ 10400 h 70"/>
                <a:gd name="T8" fmla="*/ 0 w 58"/>
                <a:gd name="T9" fmla="*/ 4441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70"/>
                <a:gd name="T17" fmla="*/ 58 w 58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70">
                  <a:moveTo>
                    <a:pt x="0" y="30"/>
                  </a:moveTo>
                  <a:lnTo>
                    <a:pt x="29" y="24"/>
                  </a:lnTo>
                  <a:lnTo>
                    <a:pt x="47" y="0"/>
                  </a:lnTo>
                  <a:lnTo>
                    <a:pt x="58" y="7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71" name="Text Box 1071"/>
          <p:cNvSpPr txBox="1">
            <a:spLocks noChangeArrowheads="1"/>
          </p:cNvSpPr>
          <p:nvPr/>
        </p:nvSpPr>
        <p:spPr bwMode="auto">
          <a:xfrm>
            <a:off x="2547938" y="6030913"/>
            <a:ext cx="6138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Flooding is initiated from Node 1:  Hop 2 transmissions</a:t>
            </a:r>
          </a:p>
        </p:txBody>
      </p:sp>
      <p:sp>
        <p:nvSpPr>
          <p:cNvPr id="46" name="Rectangle 2"/>
          <p:cNvSpPr txBox="1">
            <a:spLocks noChangeArrowheads="1"/>
          </p:cNvSpPr>
          <p:nvPr/>
        </p:nvSpPr>
        <p:spPr>
          <a:xfrm>
            <a:off x="457200" y="0"/>
            <a:ext cx="11734800" cy="90351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monMonsori Black" panose="02000A03000000000000" pitchFamily="2" charset="-127"/>
                <a:ea typeface="TmonMonsori Black" panose="02000A03000000000000" pitchFamily="2" charset="-127"/>
                <a:cs typeface="+mj-cs"/>
              </a:defRPr>
            </a:lvl1pPr>
          </a:lstStyle>
          <a:p>
            <a:r>
              <a:rPr lang="en-US" altLang="en-US" dirty="0"/>
              <a:t>Flooding (3)</a:t>
            </a:r>
          </a:p>
        </p:txBody>
      </p:sp>
    </p:spTree>
    <p:extLst>
      <p:ext uri="{BB962C8B-B14F-4D97-AF65-F5344CB8AC3E}">
        <p14:creationId xmlns:p14="http://schemas.microsoft.com/office/powerpoint/2010/main" val="1790751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Oval 1027"/>
          <p:cNvSpPr>
            <a:spLocks noChangeArrowheads="1"/>
          </p:cNvSpPr>
          <p:nvPr/>
        </p:nvSpPr>
        <p:spPr bwMode="auto">
          <a:xfrm>
            <a:off x="3268663" y="1444625"/>
            <a:ext cx="723900" cy="731838"/>
          </a:xfrm>
          <a:prstGeom prst="ellipse">
            <a:avLst/>
          </a:prstGeom>
          <a:solidFill>
            <a:schemeClr val="accent2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34819" name="Oval 1028"/>
          <p:cNvSpPr>
            <a:spLocks noChangeArrowheads="1"/>
          </p:cNvSpPr>
          <p:nvPr/>
        </p:nvSpPr>
        <p:spPr bwMode="auto">
          <a:xfrm>
            <a:off x="3236914" y="4295776"/>
            <a:ext cx="727075" cy="728663"/>
          </a:xfrm>
          <a:prstGeom prst="ellipse">
            <a:avLst/>
          </a:prstGeom>
          <a:solidFill>
            <a:schemeClr val="accent2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34820" name="Oval 1029"/>
          <p:cNvSpPr>
            <a:spLocks noChangeArrowheads="1"/>
          </p:cNvSpPr>
          <p:nvPr/>
        </p:nvSpPr>
        <p:spPr bwMode="auto">
          <a:xfrm>
            <a:off x="6283325" y="1444625"/>
            <a:ext cx="723900" cy="731838"/>
          </a:xfrm>
          <a:prstGeom prst="ellipse">
            <a:avLst/>
          </a:prstGeom>
          <a:solidFill>
            <a:schemeClr val="accent2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34821" name="Oval 1030"/>
          <p:cNvSpPr>
            <a:spLocks noChangeArrowheads="1"/>
          </p:cNvSpPr>
          <p:nvPr/>
        </p:nvSpPr>
        <p:spPr bwMode="auto">
          <a:xfrm>
            <a:off x="6810376" y="4551364"/>
            <a:ext cx="728663" cy="731837"/>
          </a:xfrm>
          <a:prstGeom prst="ellipse">
            <a:avLst/>
          </a:prstGeom>
          <a:solidFill>
            <a:schemeClr val="accent2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34822" name="Line 1031"/>
          <p:cNvSpPr>
            <a:spLocks noChangeShapeType="1"/>
          </p:cNvSpPr>
          <p:nvPr/>
        </p:nvSpPr>
        <p:spPr bwMode="auto">
          <a:xfrm>
            <a:off x="4002088" y="1790701"/>
            <a:ext cx="2273300" cy="3175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3" name="Oval 1032"/>
          <p:cNvSpPr>
            <a:spLocks noChangeArrowheads="1"/>
          </p:cNvSpPr>
          <p:nvPr/>
        </p:nvSpPr>
        <p:spPr bwMode="auto">
          <a:xfrm>
            <a:off x="5840414" y="3148013"/>
            <a:ext cx="725487" cy="728662"/>
          </a:xfrm>
          <a:prstGeom prst="ellipse">
            <a:avLst/>
          </a:prstGeom>
          <a:solidFill>
            <a:schemeClr val="accent2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34824" name="Oval 1033"/>
          <p:cNvSpPr>
            <a:spLocks noChangeArrowheads="1"/>
          </p:cNvSpPr>
          <p:nvPr/>
        </p:nvSpPr>
        <p:spPr bwMode="auto">
          <a:xfrm>
            <a:off x="8956676" y="1931988"/>
            <a:ext cx="727075" cy="728662"/>
          </a:xfrm>
          <a:prstGeom prst="ellipse">
            <a:avLst/>
          </a:prstGeom>
          <a:solidFill>
            <a:schemeClr val="accent2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34825" name="Line 1034"/>
          <p:cNvSpPr>
            <a:spLocks noChangeShapeType="1"/>
          </p:cNvSpPr>
          <p:nvPr/>
        </p:nvSpPr>
        <p:spPr bwMode="auto">
          <a:xfrm flipH="1">
            <a:off x="6296026" y="2154238"/>
            <a:ext cx="207963" cy="100330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6" name="Line 1035"/>
          <p:cNvSpPr>
            <a:spLocks noChangeShapeType="1"/>
          </p:cNvSpPr>
          <p:nvPr/>
        </p:nvSpPr>
        <p:spPr bwMode="auto">
          <a:xfrm>
            <a:off x="6327775" y="3883025"/>
            <a:ext cx="617538" cy="78263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7" name="Line 1036"/>
          <p:cNvSpPr>
            <a:spLocks noChangeShapeType="1"/>
          </p:cNvSpPr>
          <p:nvPr/>
        </p:nvSpPr>
        <p:spPr bwMode="auto">
          <a:xfrm>
            <a:off x="6972300" y="1820863"/>
            <a:ext cx="2000250" cy="36195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8" name="Line 1037"/>
          <p:cNvSpPr>
            <a:spLocks noChangeShapeType="1"/>
          </p:cNvSpPr>
          <p:nvPr/>
        </p:nvSpPr>
        <p:spPr bwMode="auto">
          <a:xfrm flipV="1">
            <a:off x="7445376" y="2517775"/>
            <a:ext cx="1585913" cy="21478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9" name="Line 1038"/>
          <p:cNvSpPr>
            <a:spLocks noChangeShapeType="1"/>
          </p:cNvSpPr>
          <p:nvPr/>
        </p:nvSpPr>
        <p:spPr bwMode="auto">
          <a:xfrm flipH="1" flipV="1">
            <a:off x="3913188" y="4832350"/>
            <a:ext cx="2914650" cy="1666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0" name="Line 1039"/>
          <p:cNvSpPr>
            <a:spLocks noChangeShapeType="1"/>
          </p:cNvSpPr>
          <p:nvPr/>
        </p:nvSpPr>
        <p:spPr bwMode="auto">
          <a:xfrm>
            <a:off x="3592514" y="2127251"/>
            <a:ext cx="3175" cy="2181225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1" name="Line 1040"/>
          <p:cNvSpPr>
            <a:spLocks noChangeShapeType="1"/>
          </p:cNvSpPr>
          <p:nvPr/>
        </p:nvSpPr>
        <p:spPr bwMode="auto">
          <a:xfrm>
            <a:off x="3827464" y="2043113"/>
            <a:ext cx="2027237" cy="1281112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2" name="Line 1041"/>
          <p:cNvSpPr>
            <a:spLocks noChangeShapeType="1"/>
          </p:cNvSpPr>
          <p:nvPr/>
        </p:nvSpPr>
        <p:spPr bwMode="auto">
          <a:xfrm flipH="1">
            <a:off x="3884613" y="3660775"/>
            <a:ext cx="1943100" cy="78263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3" name="Rectangle 1042"/>
          <p:cNvSpPr>
            <a:spLocks noChangeArrowheads="1"/>
          </p:cNvSpPr>
          <p:nvPr/>
        </p:nvSpPr>
        <p:spPr bwMode="auto">
          <a:xfrm>
            <a:off x="3540125" y="1604963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900">
                <a:solidFill>
                  <a:srgbClr val="000000"/>
                </a:solidFill>
              </a:rPr>
              <a:t>1</a:t>
            </a:r>
            <a:endParaRPr lang="en-US" altLang="en-US" sz="2800"/>
          </a:p>
        </p:txBody>
      </p:sp>
      <p:sp>
        <p:nvSpPr>
          <p:cNvPr id="34834" name="Rectangle 1043"/>
          <p:cNvSpPr>
            <a:spLocks noChangeArrowheads="1"/>
          </p:cNvSpPr>
          <p:nvPr/>
        </p:nvSpPr>
        <p:spPr bwMode="auto">
          <a:xfrm>
            <a:off x="3502025" y="4498975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900">
                <a:solidFill>
                  <a:srgbClr val="000000"/>
                </a:solidFill>
              </a:rPr>
              <a:t>2</a:t>
            </a:r>
            <a:endParaRPr lang="en-US" altLang="en-US" sz="2800"/>
          </a:p>
        </p:txBody>
      </p:sp>
      <p:sp>
        <p:nvSpPr>
          <p:cNvPr id="34835" name="Rectangle 1044"/>
          <p:cNvSpPr>
            <a:spLocks noChangeArrowheads="1"/>
          </p:cNvSpPr>
          <p:nvPr/>
        </p:nvSpPr>
        <p:spPr bwMode="auto">
          <a:xfrm>
            <a:off x="6530975" y="1654175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900" b="1">
                <a:solidFill>
                  <a:srgbClr val="000000"/>
                </a:solidFill>
              </a:rPr>
              <a:t>3</a:t>
            </a:r>
            <a:endParaRPr lang="en-US" altLang="en-US" sz="2800" b="1"/>
          </a:p>
        </p:txBody>
      </p:sp>
      <p:sp>
        <p:nvSpPr>
          <p:cNvPr id="34836" name="Rectangle 1045"/>
          <p:cNvSpPr>
            <a:spLocks noChangeArrowheads="1"/>
          </p:cNvSpPr>
          <p:nvPr/>
        </p:nvSpPr>
        <p:spPr bwMode="auto">
          <a:xfrm>
            <a:off x="6119813" y="3327400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900">
                <a:solidFill>
                  <a:srgbClr val="000000"/>
                </a:solidFill>
              </a:rPr>
              <a:t>4</a:t>
            </a:r>
            <a:endParaRPr lang="en-US" altLang="en-US" sz="2800"/>
          </a:p>
        </p:txBody>
      </p:sp>
      <p:sp>
        <p:nvSpPr>
          <p:cNvPr id="34837" name="Rectangle 1046"/>
          <p:cNvSpPr>
            <a:spLocks noChangeArrowheads="1"/>
          </p:cNvSpPr>
          <p:nvPr/>
        </p:nvSpPr>
        <p:spPr bwMode="auto">
          <a:xfrm>
            <a:off x="7089775" y="4749800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900">
                <a:solidFill>
                  <a:srgbClr val="000000"/>
                </a:solidFill>
              </a:rPr>
              <a:t>5</a:t>
            </a:r>
            <a:endParaRPr lang="en-US" altLang="en-US" sz="2800"/>
          </a:p>
        </p:txBody>
      </p:sp>
      <p:sp>
        <p:nvSpPr>
          <p:cNvPr id="34838" name="Rectangle 1047"/>
          <p:cNvSpPr>
            <a:spLocks noChangeArrowheads="1"/>
          </p:cNvSpPr>
          <p:nvPr/>
        </p:nvSpPr>
        <p:spPr bwMode="auto">
          <a:xfrm>
            <a:off x="9207500" y="2127250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900">
                <a:solidFill>
                  <a:srgbClr val="000000"/>
                </a:solidFill>
              </a:rPr>
              <a:t>6</a:t>
            </a:r>
            <a:endParaRPr lang="en-US" altLang="en-US" sz="2800"/>
          </a:p>
        </p:txBody>
      </p:sp>
      <p:sp>
        <p:nvSpPr>
          <p:cNvPr id="34839" name="Rectangle 1048"/>
          <p:cNvSpPr>
            <a:spLocks noChangeArrowheads="1"/>
          </p:cNvSpPr>
          <p:nvPr/>
        </p:nvSpPr>
        <p:spPr bwMode="auto">
          <a:xfrm>
            <a:off x="5789613" y="1490664"/>
            <a:ext cx="417512" cy="185737"/>
          </a:xfrm>
          <a:prstGeom prst="rect">
            <a:avLst/>
          </a:prstGeom>
          <a:solidFill>
            <a:srgbClr val="FF9900"/>
          </a:solidFill>
          <a:ln w="14288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34840" name="Freeform 1049"/>
          <p:cNvSpPr>
            <a:spLocks/>
          </p:cNvSpPr>
          <p:nvPr/>
        </p:nvSpPr>
        <p:spPr bwMode="auto">
          <a:xfrm>
            <a:off x="7127876" y="1552575"/>
            <a:ext cx="441325" cy="241300"/>
          </a:xfrm>
          <a:custGeom>
            <a:avLst/>
            <a:gdLst>
              <a:gd name="T0" fmla="*/ 2147483646 w 128"/>
              <a:gd name="T1" fmla="*/ 0 h 74"/>
              <a:gd name="T2" fmla="*/ 0 w 128"/>
              <a:gd name="T3" fmla="*/ 2147483646 h 74"/>
              <a:gd name="T4" fmla="*/ 2147483646 w 128"/>
              <a:gd name="T5" fmla="*/ 2147483646 h 74"/>
              <a:gd name="T6" fmla="*/ 2147483646 w 128"/>
              <a:gd name="T7" fmla="*/ 2147483646 h 74"/>
              <a:gd name="T8" fmla="*/ 2147483646 w 128"/>
              <a:gd name="T9" fmla="*/ 0 h 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8"/>
              <a:gd name="T16" fmla="*/ 0 h 74"/>
              <a:gd name="T17" fmla="*/ 128 w 128"/>
              <a:gd name="T18" fmla="*/ 74 h 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8" h="74">
                <a:moveTo>
                  <a:pt x="8" y="0"/>
                </a:moveTo>
                <a:lnTo>
                  <a:pt x="0" y="56"/>
                </a:lnTo>
                <a:lnTo>
                  <a:pt x="119" y="74"/>
                </a:lnTo>
                <a:lnTo>
                  <a:pt x="128" y="18"/>
                </a:lnTo>
                <a:lnTo>
                  <a:pt x="8" y="0"/>
                </a:lnTo>
                <a:close/>
              </a:path>
            </a:pathLst>
          </a:custGeom>
          <a:solidFill>
            <a:srgbClr val="FF9900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1" name="Rectangle 1050"/>
          <p:cNvSpPr>
            <a:spLocks noChangeArrowheads="1"/>
          </p:cNvSpPr>
          <p:nvPr/>
        </p:nvSpPr>
        <p:spPr bwMode="auto">
          <a:xfrm>
            <a:off x="3243263" y="3786189"/>
            <a:ext cx="196850" cy="395287"/>
          </a:xfrm>
          <a:prstGeom prst="rect">
            <a:avLst/>
          </a:prstGeom>
          <a:solidFill>
            <a:srgbClr val="FF9900"/>
          </a:solidFill>
          <a:ln w="14288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34842" name="Freeform 1051"/>
          <p:cNvSpPr>
            <a:spLocks/>
          </p:cNvSpPr>
          <p:nvPr/>
        </p:nvSpPr>
        <p:spPr bwMode="auto">
          <a:xfrm>
            <a:off x="5186364" y="3157538"/>
            <a:ext cx="454025" cy="392112"/>
          </a:xfrm>
          <a:custGeom>
            <a:avLst/>
            <a:gdLst>
              <a:gd name="T0" fmla="*/ 2147483646 w 132"/>
              <a:gd name="T1" fmla="*/ 0 h 120"/>
              <a:gd name="T2" fmla="*/ 0 w 132"/>
              <a:gd name="T3" fmla="*/ 2147483646 h 120"/>
              <a:gd name="T4" fmla="*/ 2147483646 w 132"/>
              <a:gd name="T5" fmla="*/ 2147483646 h 120"/>
              <a:gd name="T6" fmla="*/ 2147483646 w 132"/>
              <a:gd name="T7" fmla="*/ 2147483646 h 120"/>
              <a:gd name="T8" fmla="*/ 2147483646 w 132"/>
              <a:gd name="T9" fmla="*/ 0 h 1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2"/>
              <a:gd name="T16" fmla="*/ 0 h 120"/>
              <a:gd name="T17" fmla="*/ 132 w 132"/>
              <a:gd name="T18" fmla="*/ 120 h 1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2" h="120">
                <a:moveTo>
                  <a:pt x="35" y="0"/>
                </a:moveTo>
                <a:lnTo>
                  <a:pt x="0" y="49"/>
                </a:lnTo>
                <a:lnTo>
                  <a:pt x="97" y="120"/>
                </a:lnTo>
                <a:lnTo>
                  <a:pt x="132" y="71"/>
                </a:lnTo>
                <a:lnTo>
                  <a:pt x="35" y="0"/>
                </a:lnTo>
                <a:close/>
              </a:path>
            </a:pathLst>
          </a:custGeom>
          <a:solidFill>
            <a:schemeClr val="tx2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3" name="Freeform 1052"/>
          <p:cNvSpPr>
            <a:spLocks/>
          </p:cNvSpPr>
          <p:nvPr/>
        </p:nvSpPr>
        <p:spPr bwMode="auto">
          <a:xfrm>
            <a:off x="6399213" y="2740026"/>
            <a:ext cx="266700" cy="417513"/>
          </a:xfrm>
          <a:custGeom>
            <a:avLst/>
            <a:gdLst>
              <a:gd name="T0" fmla="*/ 2147483646 w 77"/>
              <a:gd name="T1" fmla="*/ 2147483646 h 128"/>
              <a:gd name="T2" fmla="*/ 2147483646 w 77"/>
              <a:gd name="T3" fmla="*/ 0 h 128"/>
              <a:gd name="T4" fmla="*/ 0 w 77"/>
              <a:gd name="T5" fmla="*/ 2147483646 h 128"/>
              <a:gd name="T6" fmla="*/ 2147483646 w 77"/>
              <a:gd name="T7" fmla="*/ 2147483646 h 128"/>
              <a:gd name="T8" fmla="*/ 2147483646 w 77"/>
              <a:gd name="T9" fmla="*/ 2147483646 h 1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128"/>
              <a:gd name="T17" fmla="*/ 77 w 77"/>
              <a:gd name="T18" fmla="*/ 128 h 1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128">
                <a:moveTo>
                  <a:pt x="77" y="10"/>
                </a:moveTo>
                <a:lnTo>
                  <a:pt x="20" y="0"/>
                </a:lnTo>
                <a:lnTo>
                  <a:pt x="0" y="119"/>
                </a:lnTo>
                <a:lnTo>
                  <a:pt x="56" y="128"/>
                </a:lnTo>
                <a:lnTo>
                  <a:pt x="77" y="10"/>
                </a:lnTo>
                <a:close/>
              </a:path>
            </a:pathLst>
          </a:custGeom>
          <a:solidFill>
            <a:schemeClr val="tx2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4" name="Line 1053"/>
          <p:cNvSpPr>
            <a:spLocks noChangeShapeType="1"/>
          </p:cNvSpPr>
          <p:nvPr/>
        </p:nvSpPr>
        <p:spPr bwMode="auto">
          <a:xfrm>
            <a:off x="7666039" y="1735138"/>
            <a:ext cx="244475" cy="49212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5" name="Freeform 1054"/>
          <p:cNvSpPr>
            <a:spLocks/>
          </p:cNvSpPr>
          <p:nvPr/>
        </p:nvSpPr>
        <p:spPr bwMode="auto">
          <a:xfrm>
            <a:off x="7842251" y="1685926"/>
            <a:ext cx="233363" cy="174625"/>
          </a:xfrm>
          <a:custGeom>
            <a:avLst/>
            <a:gdLst>
              <a:gd name="T0" fmla="*/ 0 w 68"/>
              <a:gd name="T1" fmla="*/ 2147483646 h 53"/>
              <a:gd name="T2" fmla="*/ 2147483646 w 68"/>
              <a:gd name="T3" fmla="*/ 2147483646 h 53"/>
              <a:gd name="T4" fmla="*/ 2147483646 w 68"/>
              <a:gd name="T5" fmla="*/ 0 h 53"/>
              <a:gd name="T6" fmla="*/ 2147483646 w 68"/>
              <a:gd name="T7" fmla="*/ 2147483646 h 53"/>
              <a:gd name="T8" fmla="*/ 0 w 68"/>
              <a:gd name="T9" fmla="*/ 2147483646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"/>
              <a:gd name="T16" fmla="*/ 0 h 53"/>
              <a:gd name="T17" fmla="*/ 68 w 68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" h="53">
                <a:moveTo>
                  <a:pt x="0" y="53"/>
                </a:moveTo>
                <a:lnTo>
                  <a:pt x="15" y="29"/>
                </a:lnTo>
                <a:lnTo>
                  <a:pt x="11" y="0"/>
                </a:lnTo>
                <a:lnTo>
                  <a:pt x="68" y="41"/>
                </a:lnTo>
                <a:lnTo>
                  <a:pt x="0" y="5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6" name="Line 1055"/>
          <p:cNvSpPr>
            <a:spLocks noChangeShapeType="1"/>
          </p:cNvSpPr>
          <p:nvPr/>
        </p:nvSpPr>
        <p:spPr bwMode="auto">
          <a:xfrm flipH="1">
            <a:off x="5534025" y="1568451"/>
            <a:ext cx="196850" cy="317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7" name="Freeform 1056"/>
          <p:cNvSpPr>
            <a:spLocks/>
          </p:cNvSpPr>
          <p:nvPr/>
        </p:nvSpPr>
        <p:spPr bwMode="auto">
          <a:xfrm>
            <a:off x="5368926" y="1477963"/>
            <a:ext cx="220663" cy="182562"/>
          </a:xfrm>
          <a:custGeom>
            <a:avLst/>
            <a:gdLst>
              <a:gd name="T0" fmla="*/ 2147483646 w 64"/>
              <a:gd name="T1" fmla="*/ 0 h 56"/>
              <a:gd name="T2" fmla="*/ 2147483646 w 64"/>
              <a:gd name="T3" fmla="*/ 2147483646 h 56"/>
              <a:gd name="T4" fmla="*/ 2147483646 w 64"/>
              <a:gd name="T5" fmla="*/ 2147483646 h 56"/>
              <a:gd name="T6" fmla="*/ 0 w 64"/>
              <a:gd name="T7" fmla="*/ 2147483646 h 56"/>
              <a:gd name="T8" fmla="*/ 2147483646 w 64"/>
              <a:gd name="T9" fmla="*/ 0 h 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"/>
              <a:gd name="T16" fmla="*/ 0 h 56"/>
              <a:gd name="T17" fmla="*/ 64 w 64"/>
              <a:gd name="T18" fmla="*/ 56 h 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" h="56">
                <a:moveTo>
                  <a:pt x="64" y="0"/>
                </a:moveTo>
                <a:lnTo>
                  <a:pt x="55" y="28"/>
                </a:lnTo>
                <a:lnTo>
                  <a:pt x="64" y="56"/>
                </a:lnTo>
                <a:lnTo>
                  <a:pt x="0" y="28"/>
                </a:lnTo>
                <a:lnTo>
                  <a:pt x="6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8" name="Freeform 1057"/>
          <p:cNvSpPr>
            <a:spLocks/>
          </p:cNvSpPr>
          <p:nvPr/>
        </p:nvSpPr>
        <p:spPr bwMode="auto">
          <a:xfrm>
            <a:off x="6386514" y="4429126"/>
            <a:ext cx="396875" cy="441325"/>
          </a:xfrm>
          <a:custGeom>
            <a:avLst/>
            <a:gdLst>
              <a:gd name="T0" fmla="*/ 2147483646 w 115"/>
              <a:gd name="T1" fmla="*/ 0 h 135"/>
              <a:gd name="T2" fmla="*/ 0 w 115"/>
              <a:gd name="T3" fmla="*/ 2147483646 h 135"/>
              <a:gd name="T4" fmla="*/ 2147483646 w 115"/>
              <a:gd name="T5" fmla="*/ 2147483646 h 135"/>
              <a:gd name="T6" fmla="*/ 2147483646 w 115"/>
              <a:gd name="T7" fmla="*/ 2147483646 h 135"/>
              <a:gd name="T8" fmla="*/ 2147483646 w 115"/>
              <a:gd name="T9" fmla="*/ 0 h 1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"/>
              <a:gd name="T16" fmla="*/ 0 h 135"/>
              <a:gd name="T17" fmla="*/ 115 w 115"/>
              <a:gd name="T18" fmla="*/ 135 h 1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5" h="135">
                <a:moveTo>
                  <a:pt x="51" y="0"/>
                </a:moveTo>
                <a:lnTo>
                  <a:pt x="0" y="33"/>
                </a:lnTo>
                <a:lnTo>
                  <a:pt x="64" y="135"/>
                </a:lnTo>
                <a:lnTo>
                  <a:pt x="115" y="102"/>
                </a:lnTo>
                <a:lnTo>
                  <a:pt x="51" y="0"/>
                </a:lnTo>
                <a:close/>
              </a:path>
            </a:pathLst>
          </a:custGeom>
          <a:solidFill>
            <a:schemeClr val="tx2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9" name="Freeform 1058"/>
          <p:cNvSpPr>
            <a:spLocks/>
          </p:cNvSpPr>
          <p:nvPr/>
        </p:nvSpPr>
        <p:spPr bwMode="auto">
          <a:xfrm>
            <a:off x="7610476" y="4321176"/>
            <a:ext cx="417513" cy="434975"/>
          </a:xfrm>
          <a:custGeom>
            <a:avLst/>
            <a:gdLst>
              <a:gd name="T0" fmla="*/ 0 w 121"/>
              <a:gd name="T1" fmla="*/ 2147483646 h 133"/>
              <a:gd name="T2" fmla="*/ 2147483646 w 121"/>
              <a:gd name="T3" fmla="*/ 2147483646 h 133"/>
              <a:gd name="T4" fmla="*/ 2147483646 w 121"/>
              <a:gd name="T5" fmla="*/ 2147483646 h 133"/>
              <a:gd name="T6" fmla="*/ 2147483646 w 121"/>
              <a:gd name="T7" fmla="*/ 0 h 133"/>
              <a:gd name="T8" fmla="*/ 0 w 121"/>
              <a:gd name="T9" fmla="*/ 2147483646 h 1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1"/>
              <a:gd name="T16" fmla="*/ 0 h 133"/>
              <a:gd name="T17" fmla="*/ 121 w 121"/>
              <a:gd name="T18" fmla="*/ 133 h 1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1" h="133">
                <a:moveTo>
                  <a:pt x="0" y="94"/>
                </a:moveTo>
                <a:lnTo>
                  <a:pt x="46" y="133"/>
                </a:lnTo>
                <a:lnTo>
                  <a:pt x="121" y="39"/>
                </a:lnTo>
                <a:lnTo>
                  <a:pt x="74" y="0"/>
                </a:lnTo>
                <a:lnTo>
                  <a:pt x="0" y="94"/>
                </a:lnTo>
                <a:close/>
              </a:path>
            </a:pathLst>
          </a:custGeom>
          <a:solidFill>
            <a:schemeClr val="tx2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50" name="Line 1059"/>
          <p:cNvSpPr>
            <a:spLocks noChangeShapeType="1"/>
          </p:cNvSpPr>
          <p:nvPr/>
        </p:nvSpPr>
        <p:spPr bwMode="auto">
          <a:xfrm flipV="1">
            <a:off x="7986714" y="4119563"/>
            <a:ext cx="111125" cy="15240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1" name="Freeform 1060"/>
          <p:cNvSpPr>
            <a:spLocks/>
          </p:cNvSpPr>
          <p:nvPr/>
        </p:nvSpPr>
        <p:spPr bwMode="auto">
          <a:xfrm>
            <a:off x="7986714" y="3994150"/>
            <a:ext cx="206375" cy="222250"/>
          </a:xfrm>
          <a:custGeom>
            <a:avLst/>
            <a:gdLst>
              <a:gd name="T0" fmla="*/ 2147483646 w 60"/>
              <a:gd name="T1" fmla="*/ 2147483646 h 68"/>
              <a:gd name="T2" fmla="*/ 2147483646 w 60"/>
              <a:gd name="T3" fmla="*/ 2147483646 h 68"/>
              <a:gd name="T4" fmla="*/ 0 w 60"/>
              <a:gd name="T5" fmla="*/ 2147483646 h 68"/>
              <a:gd name="T6" fmla="*/ 2147483646 w 60"/>
              <a:gd name="T7" fmla="*/ 0 h 68"/>
              <a:gd name="T8" fmla="*/ 2147483646 w 60"/>
              <a:gd name="T9" fmla="*/ 2147483646 h 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68"/>
              <a:gd name="T17" fmla="*/ 60 w 60"/>
              <a:gd name="T18" fmla="*/ 68 h 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68">
                <a:moveTo>
                  <a:pt x="46" y="68"/>
                </a:moveTo>
                <a:lnTo>
                  <a:pt x="29" y="45"/>
                </a:lnTo>
                <a:lnTo>
                  <a:pt x="0" y="36"/>
                </a:lnTo>
                <a:lnTo>
                  <a:pt x="60" y="0"/>
                </a:lnTo>
                <a:lnTo>
                  <a:pt x="46" y="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2" name="Line 1061"/>
          <p:cNvSpPr>
            <a:spLocks noChangeShapeType="1"/>
          </p:cNvSpPr>
          <p:nvPr/>
        </p:nvSpPr>
        <p:spPr bwMode="auto">
          <a:xfrm flipH="1" flipV="1">
            <a:off x="6219826" y="4487863"/>
            <a:ext cx="149225" cy="233362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3" name="Freeform 1062"/>
          <p:cNvSpPr>
            <a:spLocks/>
          </p:cNvSpPr>
          <p:nvPr/>
        </p:nvSpPr>
        <p:spPr bwMode="auto">
          <a:xfrm>
            <a:off x="6134100" y="4357689"/>
            <a:ext cx="196850" cy="225425"/>
          </a:xfrm>
          <a:custGeom>
            <a:avLst/>
            <a:gdLst>
              <a:gd name="T0" fmla="*/ 2147483646 w 57"/>
              <a:gd name="T1" fmla="*/ 2147483646 h 69"/>
              <a:gd name="T2" fmla="*/ 2147483646 w 57"/>
              <a:gd name="T3" fmla="*/ 2147483646 h 69"/>
              <a:gd name="T4" fmla="*/ 2147483646 w 57"/>
              <a:gd name="T5" fmla="*/ 2147483646 h 69"/>
              <a:gd name="T6" fmla="*/ 0 w 57"/>
              <a:gd name="T7" fmla="*/ 0 h 69"/>
              <a:gd name="T8" fmla="*/ 2147483646 w 57"/>
              <a:gd name="T9" fmla="*/ 2147483646 h 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"/>
              <a:gd name="T16" fmla="*/ 0 h 69"/>
              <a:gd name="T17" fmla="*/ 57 w 57"/>
              <a:gd name="T18" fmla="*/ 69 h 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" h="69">
                <a:moveTo>
                  <a:pt x="57" y="40"/>
                </a:moveTo>
                <a:lnTo>
                  <a:pt x="29" y="47"/>
                </a:lnTo>
                <a:lnTo>
                  <a:pt x="10" y="69"/>
                </a:lnTo>
                <a:lnTo>
                  <a:pt x="0" y="0"/>
                </a:lnTo>
                <a:lnTo>
                  <a:pt x="57" y="4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4" name="Freeform 1063"/>
          <p:cNvSpPr>
            <a:spLocks/>
          </p:cNvSpPr>
          <p:nvPr/>
        </p:nvSpPr>
        <p:spPr bwMode="auto">
          <a:xfrm>
            <a:off x="6503989" y="3762375"/>
            <a:ext cx="396875" cy="438150"/>
          </a:xfrm>
          <a:custGeom>
            <a:avLst/>
            <a:gdLst>
              <a:gd name="T0" fmla="*/ 2147483646 w 115"/>
              <a:gd name="T1" fmla="*/ 0 h 134"/>
              <a:gd name="T2" fmla="*/ 0 w 115"/>
              <a:gd name="T3" fmla="*/ 2147483646 h 134"/>
              <a:gd name="T4" fmla="*/ 2147483646 w 115"/>
              <a:gd name="T5" fmla="*/ 2147483646 h 134"/>
              <a:gd name="T6" fmla="*/ 2147483646 w 115"/>
              <a:gd name="T7" fmla="*/ 2147483646 h 134"/>
              <a:gd name="T8" fmla="*/ 2147483646 w 115"/>
              <a:gd name="T9" fmla="*/ 0 h 1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"/>
              <a:gd name="T16" fmla="*/ 0 h 134"/>
              <a:gd name="T17" fmla="*/ 115 w 115"/>
              <a:gd name="T18" fmla="*/ 134 h 1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5" h="134">
                <a:moveTo>
                  <a:pt x="51" y="0"/>
                </a:moveTo>
                <a:lnTo>
                  <a:pt x="0" y="33"/>
                </a:lnTo>
                <a:lnTo>
                  <a:pt x="64" y="134"/>
                </a:lnTo>
                <a:lnTo>
                  <a:pt x="115" y="101"/>
                </a:lnTo>
                <a:lnTo>
                  <a:pt x="51" y="0"/>
                </a:lnTo>
                <a:close/>
              </a:path>
            </a:pathLst>
          </a:custGeom>
          <a:solidFill>
            <a:schemeClr val="tx2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55" name="Line 1064"/>
          <p:cNvSpPr>
            <a:spLocks noChangeShapeType="1"/>
          </p:cNvSpPr>
          <p:nvPr/>
        </p:nvSpPr>
        <p:spPr bwMode="auto">
          <a:xfrm>
            <a:off x="6810376" y="4135438"/>
            <a:ext cx="176213" cy="258762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6" name="Freeform 1065"/>
          <p:cNvSpPr>
            <a:spLocks/>
          </p:cNvSpPr>
          <p:nvPr/>
        </p:nvSpPr>
        <p:spPr bwMode="auto">
          <a:xfrm>
            <a:off x="6875464" y="4298951"/>
            <a:ext cx="200025" cy="225425"/>
          </a:xfrm>
          <a:custGeom>
            <a:avLst/>
            <a:gdLst>
              <a:gd name="T0" fmla="*/ 0 w 58"/>
              <a:gd name="T1" fmla="*/ 2147483646 h 69"/>
              <a:gd name="T2" fmla="*/ 2147483646 w 58"/>
              <a:gd name="T3" fmla="*/ 2147483646 h 69"/>
              <a:gd name="T4" fmla="*/ 2147483646 w 58"/>
              <a:gd name="T5" fmla="*/ 0 h 69"/>
              <a:gd name="T6" fmla="*/ 2147483646 w 58"/>
              <a:gd name="T7" fmla="*/ 2147483646 h 69"/>
              <a:gd name="T8" fmla="*/ 0 w 58"/>
              <a:gd name="T9" fmla="*/ 2147483646 h 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"/>
              <a:gd name="T16" fmla="*/ 0 h 69"/>
              <a:gd name="T17" fmla="*/ 58 w 58"/>
              <a:gd name="T18" fmla="*/ 69 h 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" h="69">
                <a:moveTo>
                  <a:pt x="0" y="30"/>
                </a:moveTo>
                <a:lnTo>
                  <a:pt x="29" y="23"/>
                </a:lnTo>
                <a:lnTo>
                  <a:pt x="47" y="0"/>
                </a:lnTo>
                <a:lnTo>
                  <a:pt x="58" y="69"/>
                </a:lnTo>
                <a:lnTo>
                  <a:pt x="0" y="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7" name="Line 1066"/>
          <p:cNvSpPr>
            <a:spLocks noChangeShapeType="1"/>
          </p:cNvSpPr>
          <p:nvPr/>
        </p:nvSpPr>
        <p:spPr bwMode="auto">
          <a:xfrm flipH="1" flipV="1">
            <a:off x="4978401" y="3076576"/>
            <a:ext cx="187325" cy="11112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8" name="Freeform 1067"/>
          <p:cNvSpPr>
            <a:spLocks/>
          </p:cNvSpPr>
          <p:nvPr/>
        </p:nvSpPr>
        <p:spPr bwMode="auto">
          <a:xfrm>
            <a:off x="4840289" y="2990850"/>
            <a:ext cx="238125" cy="190500"/>
          </a:xfrm>
          <a:custGeom>
            <a:avLst/>
            <a:gdLst>
              <a:gd name="T0" fmla="*/ 2147483646 w 69"/>
              <a:gd name="T1" fmla="*/ 2147483646 h 58"/>
              <a:gd name="T2" fmla="*/ 2147483646 w 69"/>
              <a:gd name="T3" fmla="*/ 2147483646 h 58"/>
              <a:gd name="T4" fmla="*/ 2147483646 w 69"/>
              <a:gd name="T5" fmla="*/ 2147483646 h 58"/>
              <a:gd name="T6" fmla="*/ 0 w 69"/>
              <a:gd name="T7" fmla="*/ 0 h 58"/>
              <a:gd name="T8" fmla="*/ 2147483646 w 69"/>
              <a:gd name="T9" fmla="*/ 2147483646 h 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"/>
              <a:gd name="T16" fmla="*/ 0 h 58"/>
              <a:gd name="T17" fmla="*/ 69 w 69"/>
              <a:gd name="T18" fmla="*/ 58 h 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" h="58">
                <a:moveTo>
                  <a:pt x="69" y="11"/>
                </a:moveTo>
                <a:lnTo>
                  <a:pt x="46" y="29"/>
                </a:lnTo>
                <a:lnTo>
                  <a:pt x="39" y="58"/>
                </a:lnTo>
                <a:lnTo>
                  <a:pt x="0" y="0"/>
                </a:lnTo>
                <a:lnTo>
                  <a:pt x="69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9" name="Freeform 1068"/>
          <p:cNvSpPr>
            <a:spLocks/>
          </p:cNvSpPr>
          <p:nvPr/>
        </p:nvSpPr>
        <p:spPr bwMode="auto">
          <a:xfrm>
            <a:off x="7786688" y="4602163"/>
            <a:ext cx="417512" cy="431800"/>
          </a:xfrm>
          <a:custGeom>
            <a:avLst/>
            <a:gdLst>
              <a:gd name="T0" fmla="*/ 0 w 121"/>
              <a:gd name="T1" fmla="*/ 2147483646 h 132"/>
              <a:gd name="T2" fmla="*/ 2147483646 w 121"/>
              <a:gd name="T3" fmla="*/ 2147483646 h 132"/>
              <a:gd name="T4" fmla="*/ 2147483646 w 121"/>
              <a:gd name="T5" fmla="*/ 2147483646 h 132"/>
              <a:gd name="T6" fmla="*/ 2147483646 w 121"/>
              <a:gd name="T7" fmla="*/ 0 h 132"/>
              <a:gd name="T8" fmla="*/ 0 w 121"/>
              <a:gd name="T9" fmla="*/ 2147483646 h 1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1"/>
              <a:gd name="T16" fmla="*/ 0 h 132"/>
              <a:gd name="T17" fmla="*/ 121 w 121"/>
              <a:gd name="T18" fmla="*/ 132 h 1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1" h="132">
                <a:moveTo>
                  <a:pt x="0" y="93"/>
                </a:moveTo>
                <a:lnTo>
                  <a:pt x="47" y="132"/>
                </a:lnTo>
                <a:lnTo>
                  <a:pt x="121" y="38"/>
                </a:lnTo>
                <a:lnTo>
                  <a:pt x="74" y="0"/>
                </a:lnTo>
                <a:lnTo>
                  <a:pt x="0" y="93"/>
                </a:lnTo>
                <a:close/>
              </a:path>
            </a:pathLst>
          </a:custGeom>
          <a:solidFill>
            <a:srgbClr val="FF9900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60" name="Line 1069"/>
          <p:cNvSpPr>
            <a:spLocks noChangeShapeType="1"/>
          </p:cNvSpPr>
          <p:nvPr/>
        </p:nvSpPr>
        <p:spPr bwMode="auto">
          <a:xfrm flipV="1">
            <a:off x="8166100" y="4400550"/>
            <a:ext cx="109538" cy="1539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61" name="Freeform 1070"/>
          <p:cNvSpPr>
            <a:spLocks/>
          </p:cNvSpPr>
          <p:nvPr/>
        </p:nvSpPr>
        <p:spPr bwMode="auto">
          <a:xfrm>
            <a:off x="8166100" y="4271963"/>
            <a:ext cx="203200" cy="227012"/>
          </a:xfrm>
          <a:custGeom>
            <a:avLst/>
            <a:gdLst>
              <a:gd name="T0" fmla="*/ 2147483646 w 59"/>
              <a:gd name="T1" fmla="*/ 2147483646 h 69"/>
              <a:gd name="T2" fmla="*/ 2147483646 w 59"/>
              <a:gd name="T3" fmla="*/ 2147483646 h 69"/>
              <a:gd name="T4" fmla="*/ 0 w 59"/>
              <a:gd name="T5" fmla="*/ 2147483646 h 69"/>
              <a:gd name="T6" fmla="*/ 2147483646 w 59"/>
              <a:gd name="T7" fmla="*/ 0 h 69"/>
              <a:gd name="T8" fmla="*/ 2147483646 w 59"/>
              <a:gd name="T9" fmla="*/ 2147483646 h 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"/>
              <a:gd name="T16" fmla="*/ 0 h 69"/>
              <a:gd name="T17" fmla="*/ 59 w 59"/>
              <a:gd name="T18" fmla="*/ 69 h 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" h="69">
                <a:moveTo>
                  <a:pt x="45" y="69"/>
                </a:moveTo>
                <a:lnTo>
                  <a:pt x="28" y="45"/>
                </a:lnTo>
                <a:lnTo>
                  <a:pt x="0" y="37"/>
                </a:lnTo>
                <a:lnTo>
                  <a:pt x="59" y="0"/>
                </a:lnTo>
                <a:lnTo>
                  <a:pt x="45" y="6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62" name="Rectangle 1071"/>
          <p:cNvSpPr>
            <a:spLocks noChangeArrowheads="1"/>
          </p:cNvSpPr>
          <p:nvPr/>
        </p:nvSpPr>
        <p:spPr bwMode="auto">
          <a:xfrm>
            <a:off x="6289676" y="5159375"/>
            <a:ext cx="417513" cy="185738"/>
          </a:xfrm>
          <a:prstGeom prst="rect">
            <a:avLst/>
          </a:prstGeom>
          <a:solidFill>
            <a:srgbClr val="FF990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34863" name="Line 1072"/>
          <p:cNvSpPr>
            <a:spLocks noChangeShapeType="1"/>
          </p:cNvSpPr>
          <p:nvPr/>
        </p:nvSpPr>
        <p:spPr bwMode="auto">
          <a:xfrm flipH="1">
            <a:off x="5830888" y="5221289"/>
            <a:ext cx="400050" cy="317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64" name="Freeform 1073"/>
          <p:cNvSpPr>
            <a:spLocks/>
          </p:cNvSpPr>
          <p:nvPr/>
        </p:nvSpPr>
        <p:spPr bwMode="auto">
          <a:xfrm>
            <a:off x="5665788" y="5132389"/>
            <a:ext cx="220662" cy="179387"/>
          </a:xfrm>
          <a:custGeom>
            <a:avLst/>
            <a:gdLst>
              <a:gd name="T0" fmla="*/ 2147483646 w 64"/>
              <a:gd name="T1" fmla="*/ 0 h 55"/>
              <a:gd name="T2" fmla="*/ 2147483646 w 64"/>
              <a:gd name="T3" fmla="*/ 2147483646 h 55"/>
              <a:gd name="T4" fmla="*/ 2147483646 w 64"/>
              <a:gd name="T5" fmla="*/ 2147483646 h 55"/>
              <a:gd name="T6" fmla="*/ 0 w 64"/>
              <a:gd name="T7" fmla="*/ 2147483646 h 55"/>
              <a:gd name="T8" fmla="*/ 2147483646 w 64"/>
              <a:gd name="T9" fmla="*/ 0 h 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"/>
              <a:gd name="T16" fmla="*/ 0 h 55"/>
              <a:gd name="T17" fmla="*/ 64 w 64"/>
              <a:gd name="T18" fmla="*/ 55 h 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" h="55">
                <a:moveTo>
                  <a:pt x="64" y="0"/>
                </a:moveTo>
                <a:lnTo>
                  <a:pt x="54" y="27"/>
                </a:lnTo>
                <a:lnTo>
                  <a:pt x="64" y="55"/>
                </a:lnTo>
                <a:lnTo>
                  <a:pt x="0" y="27"/>
                </a:lnTo>
                <a:lnTo>
                  <a:pt x="6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65" name="Rectangle 1074"/>
          <p:cNvSpPr>
            <a:spLocks noChangeArrowheads="1"/>
          </p:cNvSpPr>
          <p:nvPr/>
        </p:nvSpPr>
        <p:spPr bwMode="auto">
          <a:xfrm>
            <a:off x="4113213" y="4543426"/>
            <a:ext cx="417512" cy="187325"/>
          </a:xfrm>
          <a:prstGeom prst="rect">
            <a:avLst/>
          </a:prstGeom>
          <a:solidFill>
            <a:srgbClr val="FF9900"/>
          </a:solidFill>
          <a:ln w="14288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34866" name="Line 1075"/>
          <p:cNvSpPr>
            <a:spLocks noChangeShapeType="1"/>
          </p:cNvSpPr>
          <p:nvPr/>
        </p:nvSpPr>
        <p:spPr bwMode="auto">
          <a:xfrm>
            <a:off x="4665663" y="4665664"/>
            <a:ext cx="303212" cy="1587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67" name="Freeform 1076"/>
          <p:cNvSpPr>
            <a:spLocks/>
          </p:cNvSpPr>
          <p:nvPr/>
        </p:nvSpPr>
        <p:spPr bwMode="auto">
          <a:xfrm>
            <a:off x="4906963" y="4586288"/>
            <a:ext cx="227012" cy="184150"/>
          </a:xfrm>
          <a:custGeom>
            <a:avLst/>
            <a:gdLst>
              <a:gd name="T0" fmla="*/ 0 w 66"/>
              <a:gd name="T1" fmla="*/ 2147483646 h 56"/>
              <a:gd name="T2" fmla="*/ 2147483646 w 66"/>
              <a:gd name="T3" fmla="*/ 2147483646 h 56"/>
              <a:gd name="T4" fmla="*/ 2147483646 w 66"/>
              <a:gd name="T5" fmla="*/ 0 h 56"/>
              <a:gd name="T6" fmla="*/ 2147483646 w 66"/>
              <a:gd name="T7" fmla="*/ 2147483646 h 56"/>
              <a:gd name="T8" fmla="*/ 0 w 66"/>
              <a:gd name="T9" fmla="*/ 2147483646 h 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6"/>
              <a:gd name="T16" fmla="*/ 0 h 56"/>
              <a:gd name="T17" fmla="*/ 66 w 66"/>
              <a:gd name="T18" fmla="*/ 56 h 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6" h="56">
                <a:moveTo>
                  <a:pt x="0" y="56"/>
                </a:moveTo>
                <a:lnTo>
                  <a:pt x="12" y="29"/>
                </a:lnTo>
                <a:lnTo>
                  <a:pt x="4" y="0"/>
                </a:lnTo>
                <a:lnTo>
                  <a:pt x="66" y="32"/>
                </a:lnTo>
                <a:lnTo>
                  <a:pt x="0" y="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68" name="Line 1077"/>
          <p:cNvSpPr>
            <a:spLocks noChangeShapeType="1"/>
          </p:cNvSpPr>
          <p:nvPr/>
        </p:nvSpPr>
        <p:spPr bwMode="auto">
          <a:xfrm flipV="1">
            <a:off x="3340101" y="3481389"/>
            <a:ext cx="3175" cy="21272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69" name="Freeform 1078"/>
          <p:cNvSpPr>
            <a:spLocks/>
          </p:cNvSpPr>
          <p:nvPr/>
        </p:nvSpPr>
        <p:spPr bwMode="auto">
          <a:xfrm>
            <a:off x="3243264" y="3324225"/>
            <a:ext cx="193675" cy="209550"/>
          </a:xfrm>
          <a:custGeom>
            <a:avLst/>
            <a:gdLst>
              <a:gd name="T0" fmla="*/ 2147483646 w 56"/>
              <a:gd name="T1" fmla="*/ 2147483646 h 64"/>
              <a:gd name="T2" fmla="*/ 2147483646 w 56"/>
              <a:gd name="T3" fmla="*/ 2147483646 h 64"/>
              <a:gd name="T4" fmla="*/ 0 w 56"/>
              <a:gd name="T5" fmla="*/ 2147483646 h 64"/>
              <a:gd name="T6" fmla="*/ 2147483646 w 56"/>
              <a:gd name="T7" fmla="*/ 0 h 64"/>
              <a:gd name="T8" fmla="*/ 2147483646 w 56"/>
              <a:gd name="T9" fmla="*/ 2147483646 h 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"/>
              <a:gd name="T16" fmla="*/ 0 h 64"/>
              <a:gd name="T17" fmla="*/ 56 w 56"/>
              <a:gd name="T18" fmla="*/ 64 h 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" h="64">
                <a:moveTo>
                  <a:pt x="56" y="64"/>
                </a:moveTo>
                <a:lnTo>
                  <a:pt x="28" y="55"/>
                </a:lnTo>
                <a:lnTo>
                  <a:pt x="0" y="64"/>
                </a:lnTo>
                <a:lnTo>
                  <a:pt x="28" y="0"/>
                </a:lnTo>
                <a:lnTo>
                  <a:pt x="56" y="6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0" name="Freeform 1079"/>
          <p:cNvSpPr>
            <a:spLocks/>
          </p:cNvSpPr>
          <p:nvPr/>
        </p:nvSpPr>
        <p:spPr bwMode="auto">
          <a:xfrm>
            <a:off x="5410201" y="3835400"/>
            <a:ext cx="461963" cy="349250"/>
          </a:xfrm>
          <a:custGeom>
            <a:avLst/>
            <a:gdLst>
              <a:gd name="T0" fmla="*/ 0 w 134"/>
              <a:gd name="T1" fmla="*/ 2147483646 h 107"/>
              <a:gd name="T2" fmla="*/ 2147483646 w 134"/>
              <a:gd name="T3" fmla="*/ 2147483646 h 107"/>
              <a:gd name="T4" fmla="*/ 2147483646 w 134"/>
              <a:gd name="T5" fmla="*/ 2147483646 h 107"/>
              <a:gd name="T6" fmla="*/ 2147483646 w 134"/>
              <a:gd name="T7" fmla="*/ 0 h 107"/>
              <a:gd name="T8" fmla="*/ 0 w 134"/>
              <a:gd name="T9" fmla="*/ 2147483646 h 1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4"/>
              <a:gd name="T16" fmla="*/ 0 h 107"/>
              <a:gd name="T17" fmla="*/ 134 w 134"/>
              <a:gd name="T18" fmla="*/ 107 h 1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4" h="107">
                <a:moveTo>
                  <a:pt x="0" y="54"/>
                </a:moveTo>
                <a:lnTo>
                  <a:pt x="27" y="107"/>
                </a:lnTo>
                <a:lnTo>
                  <a:pt x="134" y="52"/>
                </a:lnTo>
                <a:lnTo>
                  <a:pt x="108" y="0"/>
                </a:lnTo>
                <a:lnTo>
                  <a:pt x="0" y="54"/>
                </a:lnTo>
                <a:close/>
              </a:path>
            </a:pathLst>
          </a:custGeom>
          <a:solidFill>
            <a:schemeClr val="accent1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71" name="Line 1080"/>
          <p:cNvSpPr>
            <a:spLocks noChangeShapeType="1"/>
          </p:cNvSpPr>
          <p:nvPr/>
        </p:nvSpPr>
        <p:spPr bwMode="auto">
          <a:xfrm flipH="1">
            <a:off x="5248276" y="4105276"/>
            <a:ext cx="182563" cy="9207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2" name="Freeform 1081"/>
          <p:cNvSpPr>
            <a:spLocks/>
          </p:cNvSpPr>
          <p:nvPr/>
        </p:nvSpPr>
        <p:spPr bwMode="auto">
          <a:xfrm>
            <a:off x="5106989" y="4092575"/>
            <a:ext cx="238125" cy="179388"/>
          </a:xfrm>
          <a:custGeom>
            <a:avLst/>
            <a:gdLst>
              <a:gd name="T0" fmla="*/ 2147483646 w 69"/>
              <a:gd name="T1" fmla="*/ 0 h 55"/>
              <a:gd name="T2" fmla="*/ 2147483646 w 69"/>
              <a:gd name="T3" fmla="*/ 2147483646 h 55"/>
              <a:gd name="T4" fmla="*/ 2147483646 w 69"/>
              <a:gd name="T5" fmla="*/ 2147483646 h 55"/>
              <a:gd name="T6" fmla="*/ 0 w 69"/>
              <a:gd name="T7" fmla="*/ 2147483646 h 55"/>
              <a:gd name="T8" fmla="*/ 2147483646 w 69"/>
              <a:gd name="T9" fmla="*/ 0 h 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"/>
              <a:gd name="T16" fmla="*/ 0 h 55"/>
              <a:gd name="T17" fmla="*/ 69 w 69"/>
              <a:gd name="T18" fmla="*/ 55 h 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" h="55">
                <a:moveTo>
                  <a:pt x="42" y="0"/>
                </a:moveTo>
                <a:lnTo>
                  <a:pt x="48" y="30"/>
                </a:lnTo>
                <a:lnTo>
                  <a:pt x="69" y="49"/>
                </a:lnTo>
                <a:lnTo>
                  <a:pt x="0" y="55"/>
                </a:lnTo>
                <a:lnTo>
                  <a:pt x="4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3" name="Freeform 1082"/>
          <p:cNvSpPr>
            <a:spLocks/>
          </p:cNvSpPr>
          <p:nvPr/>
        </p:nvSpPr>
        <p:spPr bwMode="auto">
          <a:xfrm>
            <a:off x="5392738" y="2768600"/>
            <a:ext cx="455612" cy="388938"/>
          </a:xfrm>
          <a:custGeom>
            <a:avLst/>
            <a:gdLst>
              <a:gd name="T0" fmla="*/ 2147483646 w 132"/>
              <a:gd name="T1" fmla="*/ 0 h 119"/>
              <a:gd name="T2" fmla="*/ 0 w 132"/>
              <a:gd name="T3" fmla="*/ 2147483646 h 119"/>
              <a:gd name="T4" fmla="*/ 2147483646 w 132"/>
              <a:gd name="T5" fmla="*/ 2147483646 h 119"/>
              <a:gd name="T6" fmla="*/ 2147483646 w 132"/>
              <a:gd name="T7" fmla="*/ 2147483646 h 119"/>
              <a:gd name="T8" fmla="*/ 2147483646 w 132"/>
              <a:gd name="T9" fmla="*/ 0 h 1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2"/>
              <a:gd name="T16" fmla="*/ 0 h 119"/>
              <a:gd name="T17" fmla="*/ 132 w 132"/>
              <a:gd name="T18" fmla="*/ 119 h 1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2" h="119">
                <a:moveTo>
                  <a:pt x="35" y="0"/>
                </a:moveTo>
                <a:lnTo>
                  <a:pt x="0" y="49"/>
                </a:lnTo>
                <a:lnTo>
                  <a:pt x="97" y="119"/>
                </a:lnTo>
                <a:lnTo>
                  <a:pt x="132" y="70"/>
                </a:lnTo>
                <a:lnTo>
                  <a:pt x="35" y="0"/>
                </a:lnTo>
                <a:close/>
              </a:path>
            </a:pathLst>
          </a:custGeom>
          <a:solidFill>
            <a:schemeClr val="accent1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74" name="Line 1083"/>
          <p:cNvSpPr>
            <a:spLocks noChangeShapeType="1"/>
          </p:cNvSpPr>
          <p:nvPr/>
        </p:nvSpPr>
        <p:spPr bwMode="auto">
          <a:xfrm flipH="1" flipV="1">
            <a:off x="5186363" y="2684464"/>
            <a:ext cx="182562" cy="11112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5" name="Freeform 1084"/>
          <p:cNvSpPr>
            <a:spLocks/>
          </p:cNvSpPr>
          <p:nvPr/>
        </p:nvSpPr>
        <p:spPr bwMode="auto">
          <a:xfrm>
            <a:off x="5048251" y="2601914"/>
            <a:ext cx="238125" cy="185737"/>
          </a:xfrm>
          <a:custGeom>
            <a:avLst/>
            <a:gdLst>
              <a:gd name="T0" fmla="*/ 2147483646 w 69"/>
              <a:gd name="T1" fmla="*/ 2147483646 h 57"/>
              <a:gd name="T2" fmla="*/ 2147483646 w 69"/>
              <a:gd name="T3" fmla="*/ 2147483646 h 57"/>
              <a:gd name="T4" fmla="*/ 2147483646 w 69"/>
              <a:gd name="T5" fmla="*/ 2147483646 h 57"/>
              <a:gd name="T6" fmla="*/ 0 w 69"/>
              <a:gd name="T7" fmla="*/ 0 h 57"/>
              <a:gd name="T8" fmla="*/ 2147483646 w 69"/>
              <a:gd name="T9" fmla="*/ 2147483646 h 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"/>
              <a:gd name="T16" fmla="*/ 0 h 57"/>
              <a:gd name="T17" fmla="*/ 69 w 69"/>
              <a:gd name="T18" fmla="*/ 57 h 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" h="57">
                <a:moveTo>
                  <a:pt x="69" y="10"/>
                </a:moveTo>
                <a:lnTo>
                  <a:pt x="46" y="28"/>
                </a:lnTo>
                <a:lnTo>
                  <a:pt x="39" y="57"/>
                </a:lnTo>
                <a:lnTo>
                  <a:pt x="0" y="0"/>
                </a:lnTo>
                <a:lnTo>
                  <a:pt x="69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6" name="Freeform 1085"/>
          <p:cNvSpPr>
            <a:spLocks/>
          </p:cNvSpPr>
          <p:nvPr/>
        </p:nvSpPr>
        <p:spPr bwMode="auto">
          <a:xfrm>
            <a:off x="6678614" y="3481389"/>
            <a:ext cx="396875" cy="441325"/>
          </a:xfrm>
          <a:custGeom>
            <a:avLst/>
            <a:gdLst>
              <a:gd name="T0" fmla="*/ 2147483646 w 115"/>
              <a:gd name="T1" fmla="*/ 0 h 135"/>
              <a:gd name="T2" fmla="*/ 0 w 115"/>
              <a:gd name="T3" fmla="*/ 2147483646 h 135"/>
              <a:gd name="T4" fmla="*/ 2147483646 w 115"/>
              <a:gd name="T5" fmla="*/ 2147483646 h 135"/>
              <a:gd name="T6" fmla="*/ 2147483646 w 115"/>
              <a:gd name="T7" fmla="*/ 2147483646 h 135"/>
              <a:gd name="T8" fmla="*/ 2147483646 w 115"/>
              <a:gd name="T9" fmla="*/ 0 h 1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"/>
              <a:gd name="T16" fmla="*/ 0 h 135"/>
              <a:gd name="T17" fmla="*/ 115 w 115"/>
              <a:gd name="T18" fmla="*/ 135 h 1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5" h="135">
                <a:moveTo>
                  <a:pt x="51" y="0"/>
                </a:moveTo>
                <a:lnTo>
                  <a:pt x="0" y="33"/>
                </a:lnTo>
                <a:lnTo>
                  <a:pt x="64" y="135"/>
                </a:lnTo>
                <a:lnTo>
                  <a:pt x="115" y="102"/>
                </a:lnTo>
                <a:lnTo>
                  <a:pt x="51" y="0"/>
                </a:lnTo>
                <a:close/>
              </a:path>
            </a:pathLst>
          </a:custGeom>
          <a:solidFill>
            <a:schemeClr val="accent1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77" name="Line 1086"/>
          <p:cNvSpPr>
            <a:spLocks noChangeShapeType="1"/>
          </p:cNvSpPr>
          <p:nvPr/>
        </p:nvSpPr>
        <p:spPr bwMode="auto">
          <a:xfrm>
            <a:off x="6986589" y="3854451"/>
            <a:ext cx="179387" cy="258763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8" name="Freeform 1087"/>
          <p:cNvSpPr>
            <a:spLocks/>
          </p:cNvSpPr>
          <p:nvPr/>
        </p:nvSpPr>
        <p:spPr bwMode="auto">
          <a:xfrm>
            <a:off x="7054850" y="4021139"/>
            <a:ext cx="196850" cy="225425"/>
          </a:xfrm>
          <a:custGeom>
            <a:avLst/>
            <a:gdLst>
              <a:gd name="T0" fmla="*/ 0 w 57"/>
              <a:gd name="T1" fmla="*/ 2147483646 h 69"/>
              <a:gd name="T2" fmla="*/ 2147483646 w 57"/>
              <a:gd name="T3" fmla="*/ 2147483646 h 69"/>
              <a:gd name="T4" fmla="*/ 2147483646 w 57"/>
              <a:gd name="T5" fmla="*/ 0 h 69"/>
              <a:gd name="T6" fmla="*/ 2147483646 w 57"/>
              <a:gd name="T7" fmla="*/ 2147483646 h 69"/>
              <a:gd name="T8" fmla="*/ 0 w 57"/>
              <a:gd name="T9" fmla="*/ 2147483646 h 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"/>
              <a:gd name="T16" fmla="*/ 0 h 69"/>
              <a:gd name="T17" fmla="*/ 57 w 57"/>
              <a:gd name="T18" fmla="*/ 69 h 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" h="69">
                <a:moveTo>
                  <a:pt x="0" y="29"/>
                </a:moveTo>
                <a:lnTo>
                  <a:pt x="28" y="23"/>
                </a:lnTo>
                <a:lnTo>
                  <a:pt x="47" y="0"/>
                </a:lnTo>
                <a:lnTo>
                  <a:pt x="57" y="69"/>
                </a:lnTo>
                <a:lnTo>
                  <a:pt x="0" y="2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9" name="Freeform 1088"/>
          <p:cNvSpPr>
            <a:spLocks/>
          </p:cNvSpPr>
          <p:nvPr/>
        </p:nvSpPr>
        <p:spPr bwMode="auto">
          <a:xfrm>
            <a:off x="8404226" y="2425700"/>
            <a:ext cx="417513" cy="431800"/>
          </a:xfrm>
          <a:custGeom>
            <a:avLst/>
            <a:gdLst>
              <a:gd name="T0" fmla="*/ 0 w 121"/>
              <a:gd name="T1" fmla="*/ 2147483646 h 132"/>
              <a:gd name="T2" fmla="*/ 2147483646 w 121"/>
              <a:gd name="T3" fmla="*/ 2147483646 h 132"/>
              <a:gd name="T4" fmla="*/ 2147483646 w 121"/>
              <a:gd name="T5" fmla="*/ 2147483646 h 132"/>
              <a:gd name="T6" fmla="*/ 2147483646 w 121"/>
              <a:gd name="T7" fmla="*/ 0 h 132"/>
              <a:gd name="T8" fmla="*/ 0 w 121"/>
              <a:gd name="T9" fmla="*/ 2147483646 h 1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1"/>
              <a:gd name="T16" fmla="*/ 0 h 132"/>
              <a:gd name="T17" fmla="*/ 121 w 121"/>
              <a:gd name="T18" fmla="*/ 132 h 1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1" h="132">
                <a:moveTo>
                  <a:pt x="0" y="94"/>
                </a:moveTo>
                <a:lnTo>
                  <a:pt x="47" y="132"/>
                </a:lnTo>
                <a:lnTo>
                  <a:pt x="121" y="39"/>
                </a:lnTo>
                <a:lnTo>
                  <a:pt x="74" y="0"/>
                </a:lnTo>
                <a:lnTo>
                  <a:pt x="0" y="94"/>
                </a:lnTo>
                <a:close/>
              </a:path>
            </a:pathLst>
          </a:custGeom>
          <a:solidFill>
            <a:schemeClr val="accent1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80" name="Line 1089"/>
          <p:cNvSpPr>
            <a:spLocks noChangeShapeType="1"/>
          </p:cNvSpPr>
          <p:nvPr/>
        </p:nvSpPr>
        <p:spPr bwMode="auto">
          <a:xfrm flipH="1">
            <a:off x="8401050" y="2795588"/>
            <a:ext cx="58738" cy="1333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81" name="Freeform 1090"/>
          <p:cNvSpPr>
            <a:spLocks/>
          </p:cNvSpPr>
          <p:nvPr/>
        </p:nvSpPr>
        <p:spPr bwMode="auto">
          <a:xfrm>
            <a:off x="8334376" y="2847975"/>
            <a:ext cx="176213" cy="228600"/>
          </a:xfrm>
          <a:custGeom>
            <a:avLst/>
            <a:gdLst>
              <a:gd name="T0" fmla="*/ 0 w 51"/>
              <a:gd name="T1" fmla="*/ 0 h 70"/>
              <a:gd name="T2" fmla="*/ 2147483646 w 51"/>
              <a:gd name="T3" fmla="*/ 2147483646 h 70"/>
              <a:gd name="T4" fmla="*/ 2147483646 w 51"/>
              <a:gd name="T5" fmla="*/ 2147483646 h 70"/>
              <a:gd name="T6" fmla="*/ 2147483646 w 51"/>
              <a:gd name="T7" fmla="*/ 2147483646 h 70"/>
              <a:gd name="T8" fmla="*/ 0 w 51"/>
              <a:gd name="T9" fmla="*/ 0 h 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"/>
              <a:gd name="T16" fmla="*/ 0 h 70"/>
              <a:gd name="T17" fmla="*/ 51 w 51"/>
              <a:gd name="T18" fmla="*/ 70 h 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" h="70">
                <a:moveTo>
                  <a:pt x="0" y="0"/>
                </a:moveTo>
                <a:lnTo>
                  <a:pt x="22" y="19"/>
                </a:lnTo>
                <a:lnTo>
                  <a:pt x="51" y="20"/>
                </a:lnTo>
                <a:lnTo>
                  <a:pt x="2" y="7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82" name="Line 1091"/>
          <p:cNvSpPr>
            <a:spLocks noChangeShapeType="1"/>
          </p:cNvSpPr>
          <p:nvPr/>
        </p:nvSpPr>
        <p:spPr bwMode="auto">
          <a:xfrm flipV="1">
            <a:off x="6548439" y="2530476"/>
            <a:ext cx="26987" cy="182563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83" name="Freeform 1092"/>
          <p:cNvSpPr>
            <a:spLocks/>
          </p:cNvSpPr>
          <p:nvPr/>
        </p:nvSpPr>
        <p:spPr bwMode="auto">
          <a:xfrm>
            <a:off x="6472239" y="2376489"/>
            <a:ext cx="193675" cy="219075"/>
          </a:xfrm>
          <a:custGeom>
            <a:avLst/>
            <a:gdLst>
              <a:gd name="T0" fmla="*/ 2147483646 w 56"/>
              <a:gd name="T1" fmla="*/ 2147483646 h 67"/>
              <a:gd name="T2" fmla="*/ 2147483646 w 56"/>
              <a:gd name="T3" fmla="*/ 2147483646 h 67"/>
              <a:gd name="T4" fmla="*/ 0 w 56"/>
              <a:gd name="T5" fmla="*/ 2147483646 h 67"/>
              <a:gd name="T6" fmla="*/ 2147483646 w 56"/>
              <a:gd name="T7" fmla="*/ 0 h 67"/>
              <a:gd name="T8" fmla="*/ 2147483646 w 56"/>
              <a:gd name="T9" fmla="*/ 2147483646 h 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"/>
              <a:gd name="T16" fmla="*/ 0 h 67"/>
              <a:gd name="T17" fmla="*/ 56 w 56"/>
              <a:gd name="T18" fmla="*/ 67 h 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" h="67">
                <a:moveTo>
                  <a:pt x="56" y="67"/>
                </a:moveTo>
                <a:lnTo>
                  <a:pt x="29" y="54"/>
                </a:lnTo>
                <a:lnTo>
                  <a:pt x="0" y="59"/>
                </a:lnTo>
                <a:lnTo>
                  <a:pt x="39" y="0"/>
                </a:lnTo>
                <a:lnTo>
                  <a:pt x="56" y="6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84" name="Text Box 1095"/>
          <p:cNvSpPr txBox="1">
            <a:spLocks noChangeArrowheads="1"/>
          </p:cNvSpPr>
          <p:nvPr/>
        </p:nvSpPr>
        <p:spPr bwMode="auto">
          <a:xfrm>
            <a:off x="2547938" y="6030913"/>
            <a:ext cx="6138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Flooding is initiated from Node 1:  Hop 3 transmissions</a:t>
            </a:r>
          </a:p>
        </p:txBody>
      </p:sp>
      <p:sp>
        <p:nvSpPr>
          <p:cNvPr id="69" name="Rectangle 2"/>
          <p:cNvSpPr txBox="1">
            <a:spLocks noChangeArrowheads="1"/>
          </p:cNvSpPr>
          <p:nvPr/>
        </p:nvSpPr>
        <p:spPr>
          <a:xfrm>
            <a:off x="457200" y="0"/>
            <a:ext cx="11734800" cy="90351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monMonsori Black" panose="02000A03000000000000" pitchFamily="2" charset="-127"/>
                <a:ea typeface="TmonMonsori Black" panose="02000A03000000000000" pitchFamily="2" charset="-127"/>
                <a:cs typeface="+mj-cs"/>
              </a:defRPr>
            </a:lvl1pPr>
          </a:lstStyle>
          <a:p>
            <a:r>
              <a:rPr lang="en-US" altLang="en-US" dirty="0"/>
              <a:t>Flooding (4)</a:t>
            </a:r>
          </a:p>
        </p:txBody>
      </p:sp>
    </p:spTree>
    <p:extLst>
      <p:ext uri="{BB962C8B-B14F-4D97-AF65-F5344CB8AC3E}">
        <p14:creationId xmlns:p14="http://schemas.microsoft.com/office/powerpoint/2010/main" val="35128475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Limited Flooding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Time-to-Live field in each packet limits number of hops to certain diameter</a:t>
            </a:r>
          </a:p>
          <a:p>
            <a:pPr eaLnBrk="1" hangingPunct="1"/>
            <a:r>
              <a:rPr lang="en-US" altLang="en-US" dirty="0"/>
              <a:t>Each switch adds its ID before flooding; discards repeats</a:t>
            </a:r>
          </a:p>
          <a:p>
            <a:pPr eaLnBrk="1" hangingPunct="1"/>
            <a:r>
              <a:rPr lang="en-US" altLang="en-US" dirty="0"/>
              <a:t>Source puts sequence number in each packet; switches records source address and sequence number and discards repeats</a:t>
            </a:r>
          </a:p>
        </p:txBody>
      </p:sp>
    </p:spTree>
    <p:extLst>
      <p:ext uri="{BB962C8B-B14F-4D97-AF65-F5344CB8AC3E}">
        <p14:creationId xmlns:p14="http://schemas.microsoft.com/office/powerpoint/2010/main" val="15695123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!!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"/>
            <a:ext cx="11734800" cy="2133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dirty="0">
                <a:solidFill>
                  <a:srgbClr val="FFC000"/>
                </a:solidFill>
              </a:rPr>
              <a:t> Lecture 2-2 </a:t>
            </a:r>
            <a:br>
              <a:rPr lang="en-US" altLang="en-US" sz="4400" dirty="0"/>
            </a:br>
            <a:r>
              <a:rPr lang="en-US" altLang="en-US" sz="4400" dirty="0"/>
              <a:t>Routing</a:t>
            </a:r>
          </a:p>
        </p:txBody>
      </p:sp>
      <p:sp>
        <p:nvSpPr>
          <p:cNvPr id="5" name="!!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33006" y="2477311"/>
            <a:ext cx="7481441" cy="507713"/>
          </a:xfrm>
        </p:spPr>
        <p:txBody>
          <a:bodyPr>
            <a:noAutofit/>
          </a:bodyPr>
          <a:lstStyle/>
          <a:p>
            <a:r>
              <a:rPr lang="en-US" altLang="en-US" sz="3200" dirty="0"/>
              <a:t>Routing in Packet Networks</a:t>
            </a:r>
          </a:p>
        </p:txBody>
      </p:sp>
      <p:sp>
        <p:nvSpPr>
          <p:cNvPr id="6" name="!!Rectangle 4"/>
          <p:cNvSpPr txBox="1">
            <a:spLocks noChangeArrowheads="1"/>
          </p:cNvSpPr>
          <p:nvPr/>
        </p:nvSpPr>
        <p:spPr>
          <a:xfrm>
            <a:off x="2224118" y="2985024"/>
            <a:ext cx="7481441" cy="572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/>
              <a:t>Shortest Path Routing</a:t>
            </a:r>
          </a:p>
        </p:txBody>
      </p:sp>
      <p:pic>
        <p:nvPicPr>
          <p:cNvPr id="9" name="!!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300" y="3901454"/>
            <a:ext cx="12408310" cy="3571700"/>
          </a:xfrm>
          <a:prstGeom prst="rect">
            <a:avLst/>
          </a:prstGeom>
          <a:effectLst>
            <a:softEdge rad="457200"/>
          </a:effectLst>
        </p:spPr>
      </p:pic>
    </p:spTree>
    <p:extLst>
      <p:ext uri="{BB962C8B-B14F-4D97-AF65-F5344CB8AC3E}">
        <p14:creationId xmlns:p14="http://schemas.microsoft.com/office/powerpoint/2010/main" val="193596181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!!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"/>
            <a:ext cx="11734800" cy="2133600"/>
          </a:xfrm>
          <a:solidFill>
            <a:schemeClr val="accent5">
              <a:lumMod val="50000"/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n-US" altLang="en-US" sz="4400" dirty="0"/>
              <a:t> </a:t>
            </a:r>
            <a:r>
              <a:rPr lang="en-US" altLang="en-US" sz="4400" dirty="0">
                <a:solidFill>
                  <a:srgbClr val="FFC000"/>
                </a:solidFill>
              </a:rPr>
              <a:t>Lecture 2-2 </a:t>
            </a:r>
            <a:br>
              <a:rPr lang="en-US" altLang="en-US" sz="4400" dirty="0"/>
            </a:br>
            <a:r>
              <a:rPr lang="en-US" altLang="en-US" sz="4400" dirty="0"/>
              <a:t>Routing</a:t>
            </a:r>
          </a:p>
        </p:txBody>
      </p:sp>
      <p:pic>
        <p:nvPicPr>
          <p:cNvPr id="4" name="!!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445" y="3396990"/>
            <a:ext cx="5413642" cy="3324315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5" name="!!Rectangle 4"/>
          <p:cNvSpPr txBox="1">
            <a:spLocks noChangeArrowheads="1"/>
          </p:cNvSpPr>
          <p:nvPr/>
        </p:nvSpPr>
        <p:spPr>
          <a:xfrm>
            <a:off x="1614979" y="2478936"/>
            <a:ext cx="9419242" cy="572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>
                <a:latin typeface="TmonMonsori Black" panose="02000A03000000000000" pitchFamily="2" charset="-127"/>
                <a:ea typeface="TmonMonsori Black" panose="02000A03000000000000" pitchFamily="2" charset="-127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latin typeface="NanumSquareRound ExtraBold" panose="020B0600000101010101" pitchFamily="34" charset="-127"/>
                <a:ea typeface="NanumSquareRound ExtraBold" panose="020B0600000101010101" pitchFamily="34" charset="-127"/>
              </a:defRPr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latin typeface="NanumSquareRound ExtraBold" panose="020B0600000101010101" pitchFamily="34" charset="-127"/>
                <a:ea typeface="NanumSquareRound ExtraBold" panose="020B0600000101010101" pitchFamily="34" charset="-127"/>
              </a:defRPr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NanumSquareRound ExtraBold" panose="020B0600000101010101" pitchFamily="34" charset="-127"/>
                <a:ea typeface="NanumSquareRound ExtraBold" panose="020B0600000101010101" pitchFamily="34" charset="-127"/>
              </a:defRPr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NanumSquareRound ExtraBold" panose="020B0600000101010101" pitchFamily="34" charset="-127"/>
                <a:ea typeface="NanumSquareRound ExtraBold" panose="020B0600000101010101" pitchFamily="34" charset="-127"/>
              </a:defRPr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n-US" altLang="en-US" dirty="0"/>
              <a:t>Shortest Path Routing</a:t>
            </a:r>
          </a:p>
        </p:txBody>
      </p:sp>
    </p:spTree>
    <p:extLst>
      <p:ext uri="{BB962C8B-B14F-4D97-AF65-F5344CB8AC3E}">
        <p14:creationId xmlns:p14="http://schemas.microsoft.com/office/powerpoint/2010/main" val="9873549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Shortest Paths &amp; Routing</a:t>
            </a:r>
          </a:p>
        </p:txBody>
      </p:sp>
      <p:sp>
        <p:nvSpPr>
          <p:cNvPr id="3891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Many possible paths connect any given source and to any given destination</a:t>
            </a:r>
          </a:p>
          <a:p>
            <a:pPr eaLnBrk="1" hangingPunct="1"/>
            <a:r>
              <a:rPr lang="en-US" altLang="en-US" dirty="0"/>
              <a:t>Routing involves the selection of the path to be used to accomplish a given transfer</a:t>
            </a:r>
          </a:p>
          <a:p>
            <a:pPr eaLnBrk="1" hangingPunct="1"/>
            <a:r>
              <a:rPr lang="en-US" altLang="en-US" dirty="0"/>
              <a:t>Typically it is possible to attach a cost or distance to a link connecting two nodes</a:t>
            </a:r>
          </a:p>
          <a:p>
            <a:pPr eaLnBrk="1" hangingPunct="1"/>
            <a:r>
              <a:rPr lang="en-US" altLang="en-US" dirty="0"/>
              <a:t>Routing can then be posed as a shortest path problem </a:t>
            </a:r>
          </a:p>
        </p:txBody>
      </p:sp>
    </p:spTree>
    <p:extLst>
      <p:ext uri="{BB962C8B-B14F-4D97-AF65-F5344CB8AC3E}">
        <p14:creationId xmlns:p14="http://schemas.microsoft.com/office/powerpoint/2010/main" val="33817200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Routing Metrics</a:t>
            </a:r>
            <a:endParaRPr lang="en-US" altLang="en-US" i="1"/>
          </a:p>
        </p:txBody>
      </p:sp>
      <p:sp>
        <p:nvSpPr>
          <p:cNvPr id="3993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Means for measuring desirability of a path</a:t>
            </a:r>
          </a:p>
          <a:p>
            <a:pPr eaLnBrk="1" hangingPunct="1"/>
            <a:r>
              <a:rPr lang="en-US" altLang="en-US" dirty="0"/>
              <a:t>Path Length = sum of costs or distances</a:t>
            </a:r>
          </a:p>
          <a:p>
            <a:pPr eaLnBrk="1" hangingPunct="1"/>
            <a:r>
              <a:rPr lang="en-US" altLang="en-US" dirty="0"/>
              <a:t>Possible metrics</a:t>
            </a:r>
          </a:p>
          <a:p>
            <a:pPr lvl="1" eaLnBrk="1" hangingPunct="1"/>
            <a:r>
              <a:rPr lang="en-US" altLang="en-US" dirty="0"/>
              <a:t>Hop count:  rough measure of resources used</a:t>
            </a:r>
          </a:p>
          <a:p>
            <a:pPr lvl="1" eaLnBrk="1" hangingPunct="1"/>
            <a:r>
              <a:rPr lang="en-US" altLang="en-US" dirty="0"/>
              <a:t>Reliability:  link availability; BER</a:t>
            </a:r>
          </a:p>
          <a:p>
            <a:pPr lvl="1" eaLnBrk="1" hangingPunct="1"/>
            <a:r>
              <a:rPr lang="en-US" altLang="en-US" dirty="0"/>
              <a:t>Delay:  sum of delays along path;  complex &amp; dynamic</a:t>
            </a:r>
          </a:p>
          <a:p>
            <a:pPr lvl="1" eaLnBrk="1" hangingPunct="1"/>
            <a:r>
              <a:rPr lang="en-US" altLang="en-US" dirty="0"/>
              <a:t>Bandwidth:  “available capacity” in a path</a:t>
            </a:r>
          </a:p>
          <a:p>
            <a:pPr lvl="1" eaLnBrk="1" hangingPunct="1"/>
            <a:r>
              <a:rPr lang="en-US" altLang="en-US" dirty="0"/>
              <a:t>Load:  Link &amp; router utilization along path</a:t>
            </a:r>
          </a:p>
          <a:p>
            <a:pPr lvl="1" eaLnBrk="1" hangingPunct="1"/>
            <a:r>
              <a:rPr lang="en-US" altLang="en-US" dirty="0"/>
              <a:t>Cost:  $$$</a:t>
            </a:r>
          </a:p>
          <a:p>
            <a:pPr eaLnBrk="1" hangingPunct="1"/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96885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11734800" cy="914400"/>
          </a:xfrm>
        </p:spPr>
        <p:txBody>
          <a:bodyPr/>
          <a:lstStyle/>
          <a:p>
            <a:pPr eaLnBrk="1" hangingPunct="1"/>
            <a:r>
              <a:rPr lang="en-US" altLang="en-US" dirty="0"/>
              <a:t>Shortest Path Approaches</a:t>
            </a:r>
          </a:p>
        </p:txBody>
      </p:sp>
      <p:sp>
        <p:nvSpPr>
          <p:cNvPr id="4096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255713"/>
            <a:ext cx="11153273" cy="4603666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dirty="0"/>
              <a:t>Distance Vector Protocols</a:t>
            </a:r>
          </a:p>
          <a:p>
            <a:pPr eaLnBrk="1" hangingPunct="1"/>
            <a:r>
              <a:rPr lang="en-US" altLang="en-US" dirty="0"/>
              <a:t>Neighbors exchange list of distances to destinations</a:t>
            </a:r>
          </a:p>
          <a:p>
            <a:pPr eaLnBrk="1" hangingPunct="1"/>
            <a:r>
              <a:rPr lang="en-US" altLang="en-US" dirty="0"/>
              <a:t>Best next-hop determined for each destination</a:t>
            </a:r>
          </a:p>
          <a:p>
            <a:pPr eaLnBrk="1" hangingPunct="1"/>
            <a:r>
              <a:rPr lang="en-US" altLang="en-US" dirty="0"/>
              <a:t>Ford-Fulkerson (distributed) shortest path algorithm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dirty="0"/>
              <a:t>Link State Protocols</a:t>
            </a:r>
          </a:p>
          <a:p>
            <a:pPr eaLnBrk="1" hangingPunct="1"/>
            <a:r>
              <a:rPr lang="en-US" altLang="en-US" dirty="0"/>
              <a:t>Link state information flooded to all routers</a:t>
            </a:r>
          </a:p>
          <a:p>
            <a:pPr eaLnBrk="1" hangingPunct="1"/>
            <a:r>
              <a:rPr lang="en-US" altLang="en-US" dirty="0"/>
              <a:t>Routers have complete topology information</a:t>
            </a:r>
          </a:p>
          <a:p>
            <a:pPr eaLnBrk="1" hangingPunct="1"/>
            <a:r>
              <a:rPr lang="en-US" altLang="en-US" dirty="0"/>
              <a:t>Shortest path (&amp; hence next hop) calculated </a:t>
            </a:r>
          </a:p>
          <a:p>
            <a:pPr eaLnBrk="1" hangingPunct="1"/>
            <a:r>
              <a:rPr lang="en-US" altLang="en-US" dirty="0" err="1"/>
              <a:t>Dijkstra</a:t>
            </a:r>
            <a:r>
              <a:rPr lang="en-US" altLang="en-US" dirty="0"/>
              <a:t> (centralized) shortest path algorithm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188549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3"/>
          <p:cNvSpPr>
            <a:spLocks noChangeArrowheads="1"/>
          </p:cNvSpPr>
          <p:nvPr/>
        </p:nvSpPr>
        <p:spPr bwMode="auto">
          <a:xfrm>
            <a:off x="8153400" y="1676400"/>
            <a:ext cx="1981200" cy="1295400"/>
          </a:xfrm>
          <a:prstGeom prst="rightArrow">
            <a:avLst>
              <a:gd name="adj1" fmla="val 50000"/>
              <a:gd name="adj2" fmla="val 3823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San Jose  392</a:t>
            </a:r>
          </a:p>
        </p:txBody>
      </p:sp>
      <p:sp>
        <p:nvSpPr>
          <p:cNvPr id="41987" name="AutoShape 4"/>
          <p:cNvSpPr>
            <a:spLocks noChangeArrowheads="1"/>
          </p:cNvSpPr>
          <p:nvPr/>
        </p:nvSpPr>
        <p:spPr bwMode="auto">
          <a:xfrm>
            <a:off x="2286001" y="4267201"/>
            <a:ext cx="2119313" cy="1323975"/>
          </a:xfrm>
          <a:prstGeom prst="leftArrow">
            <a:avLst>
              <a:gd name="adj1" fmla="val 50000"/>
              <a:gd name="adj2" fmla="val 4001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San Jose  596</a:t>
            </a:r>
          </a:p>
        </p:txBody>
      </p:sp>
      <p:sp>
        <p:nvSpPr>
          <p:cNvPr id="41988" name="AutoShape 5"/>
          <p:cNvSpPr>
            <a:spLocks noChangeArrowheads="1"/>
          </p:cNvSpPr>
          <p:nvPr/>
        </p:nvSpPr>
        <p:spPr bwMode="auto">
          <a:xfrm rot="18124569">
            <a:off x="2438400" y="1524000"/>
            <a:ext cx="1295400" cy="1905000"/>
          </a:xfrm>
          <a:prstGeom prst="upArrow">
            <a:avLst>
              <a:gd name="adj1" fmla="val 50000"/>
              <a:gd name="adj2" fmla="val 3676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San Jose  294</a:t>
            </a:r>
          </a:p>
        </p:txBody>
      </p:sp>
      <p:sp>
        <p:nvSpPr>
          <p:cNvPr id="41989" name="AutoShape 6"/>
          <p:cNvSpPr>
            <a:spLocks noChangeArrowheads="1"/>
          </p:cNvSpPr>
          <p:nvPr/>
        </p:nvSpPr>
        <p:spPr bwMode="auto">
          <a:xfrm rot="19330854">
            <a:off x="8534400" y="4648200"/>
            <a:ext cx="1371600" cy="1828800"/>
          </a:xfrm>
          <a:prstGeom prst="down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San Jose  250</a:t>
            </a:r>
          </a:p>
        </p:txBody>
      </p:sp>
      <p:pic>
        <p:nvPicPr>
          <p:cNvPr id="41990" name="Picture 7" descr="TN01292_[1]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02139" y="2882900"/>
            <a:ext cx="3997325" cy="2628900"/>
          </a:xfrm>
          <a:noFill/>
        </p:spPr>
      </p:pic>
      <p:sp>
        <p:nvSpPr>
          <p:cNvPr id="4199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11734800" cy="914400"/>
          </a:xfrm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dirty="0"/>
              <a:t>Distance Vector </a:t>
            </a:r>
            <a:r>
              <a:rPr lang="en-US" altLang="en-US" sz="3200" dirty="0">
                <a:solidFill>
                  <a:srgbClr val="FFC000"/>
                </a:solidFill>
              </a:rPr>
              <a:t>Do you know the way to San Jose?</a:t>
            </a:r>
          </a:p>
        </p:txBody>
      </p:sp>
    </p:spTree>
    <p:extLst>
      <p:ext uri="{BB962C8B-B14F-4D97-AF65-F5344CB8AC3E}">
        <p14:creationId xmlns:p14="http://schemas.microsoft.com/office/powerpoint/2010/main" val="15225354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Distance Vector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1" y="1447800"/>
            <a:ext cx="5445126" cy="382905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600" i="1" dirty="0"/>
              <a:t>Local Signpost</a:t>
            </a:r>
          </a:p>
          <a:p>
            <a:pPr eaLnBrk="1" hangingPunct="1"/>
            <a:r>
              <a:rPr lang="en-US" altLang="en-US" sz="2600" dirty="0"/>
              <a:t>Direction</a:t>
            </a:r>
          </a:p>
          <a:p>
            <a:pPr eaLnBrk="1" hangingPunct="1"/>
            <a:r>
              <a:rPr lang="en-US" altLang="en-US" sz="2600" dirty="0"/>
              <a:t>Distance</a:t>
            </a:r>
          </a:p>
          <a:p>
            <a:pPr eaLnBrk="1" hangingPunct="1"/>
            <a:endParaRPr lang="en-US" altLang="en-US" sz="2600" i="1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600" i="1" dirty="0"/>
              <a:t>Routing Table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600" dirty="0"/>
              <a:t>For each destination list:</a:t>
            </a:r>
          </a:p>
          <a:p>
            <a:pPr eaLnBrk="1" hangingPunct="1"/>
            <a:r>
              <a:rPr lang="en-US" altLang="en-US" sz="2600" dirty="0"/>
              <a:t>Next Node</a:t>
            </a:r>
          </a:p>
          <a:p>
            <a:pPr eaLnBrk="1" hangingPunct="1"/>
            <a:r>
              <a:rPr lang="en-US" altLang="en-US" sz="2600" dirty="0"/>
              <a:t>Distance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787192" y="1495426"/>
            <a:ext cx="5895468" cy="46831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600" i="1" dirty="0"/>
              <a:t>Table Synthesis</a:t>
            </a:r>
          </a:p>
          <a:p>
            <a:pPr eaLnBrk="1" hangingPunct="1"/>
            <a:r>
              <a:rPr lang="en-US" altLang="en-US" sz="2600" dirty="0"/>
              <a:t>Neighbors exchange table entries</a:t>
            </a:r>
          </a:p>
          <a:p>
            <a:pPr eaLnBrk="1" hangingPunct="1"/>
            <a:r>
              <a:rPr lang="en-US" altLang="en-US" sz="2600" dirty="0"/>
              <a:t>Determine current best next hop</a:t>
            </a:r>
          </a:p>
          <a:p>
            <a:pPr eaLnBrk="1" hangingPunct="1"/>
            <a:r>
              <a:rPr lang="en-US" altLang="en-US" sz="2600" dirty="0"/>
              <a:t>Inform neighbors</a:t>
            </a:r>
          </a:p>
          <a:p>
            <a:pPr marL="742950" lvl="1" indent="-285750"/>
            <a:r>
              <a:rPr lang="en-US" altLang="en-US" sz="2200" dirty="0"/>
              <a:t>Periodically</a:t>
            </a:r>
          </a:p>
          <a:p>
            <a:pPr marL="742950" lvl="1" indent="-285750"/>
            <a:r>
              <a:rPr lang="en-US" altLang="en-US" sz="2200" dirty="0"/>
              <a:t>After changes</a:t>
            </a: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5008563" y="625475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grpSp>
        <p:nvGrpSpPr>
          <p:cNvPr id="43014" name="Group 16"/>
          <p:cNvGrpSpPr>
            <a:grpSpLocks/>
          </p:cNvGrpSpPr>
          <p:nvPr/>
        </p:nvGrpSpPr>
        <p:grpSpPr bwMode="auto">
          <a:xfrm>
            <a:off x="4170363" y="4800600"/>
            <a:ext cx="2100262" cy="1714500"/>
            <a:chOff x="1862" y="3128"/>
            <a:chExt cx="1323" cy="1080"/>
          </a:xfrm>
        </p:grpSpPr>
        <p:sp>
          <p:nvSpPr>
            <p:cNvPr id="43015" name="Rectangle 6"/>
            <p:cNvSpPr>
              <a:spLocks noChangeArrowheads="1"/>
            </p:cNvSpPr>
            <p:nvPr/>
          </p:nvSpPr>
          <p:spPr bwMode="auto">
            <a:xfrm>
              <a:off x="1864" y="3157"/>
              <a:ext cx="1320" cy="1049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43016" name="Rectangle 7"/>
            <p:cNvSpPr>
              <a:spLocks noChangeArrowheads="1"/>
            </p:cNvSpPr>
            <p:nvPr/>
          </p:nvSpPr>
          <p:spPr bwMode="auto">
            <a:xfrm>
              <a:off x="1862" y="3345"/>
              <a:ext cx="1320" cy="173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43017" name="Rectangle 8"/>
            <p:cNvSpPr>
              <a:spLocks noChangeArrowheads="1"/>
            </p:cNvSpPr>
            <p:nvPr/>
          </p:nvSpPr>
          <p:spPr bwMode="auto">
            <a:xfrm>
              <a:off x="2301" y="3159"/>
              <a:ext cx="385" cy="1049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43018" name="Rectangle 10"/>
            <p:cNvSpPr>
              <a:spLocks noChangeArrowheads="1"/>
            </p:cNvSpPr>
            <p:nvPr/>
          </p:nvSpPr>
          <p:spPr bwMode="auto">
            <a:xfrm>
              <a:off x="1863" y="3516"/>
              <a:ext cx="1320" cy="173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43019" name="Rectangle 11"/>
            <p:cNvSpPr>
              <a:spLocks noChangeArrowheads="1"/>
            </p:cNvSpPr>
            <p:nvPr/>
          </p:nvSpPr>
          <p:spPr bwMode="auto">
            <a:xfrm>
              <a:off x="1864" y="3687"/>
              <a:ext cx="1320" cy="173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43020" name="Rectangle 12"/>
            <p:cNvSpPr>
              <a:spLocks noChangeArrowheads="1"/>
            </p:cNvSpPr>
            <p:nvPr/>
          </p:nvSpPr>
          <p:spPr bwMode="auto">
            <a:xfrm>
              <a:off x="1865" y="3858"/>
              <a:ext cx="1320" cy="173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43021" name="Text Box 13"/>
            <p:cNvSpPr txBox="1">
              <a:spLocks noChangeArrowheads="1"/>
            </p:cNvSpPr>
            <p:nvPr/>
          </p:nvSpPr>
          <p:spPr bwMode="auto">
            <a:xfrm>
              <a:off x="1887" y="3128"/>
              <a:ext cx="3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>
                  <a:schemeClr val="bg1"/>
                </a:buClr>
                <a:buFont typeface="Wingdings" panose="05000000000000000000" pitchFamily="2" charset="2"/>
                <a:buNone/>
              </a:pPr>
              <a:r>
                <a:rPr lang="en-US" altLang="en-US" sz="1800"/>
                <a:t>dest</a:t>
              </a:r>
            </a:p>
          </p:txBody>
        </p:sp>
        <p:sp>
          <p:nvSpPr>
            <p:cNvPr id="43022" name="Text Box 14"/>
            <p:cNvSpPr txBox="1">
              <a:spLocks noChangeArrowheads="1"/>
            </p:cNvSpPr>
            <p:nvPr/>
          </p:nvSpPr>
          <p:spPr bwMode="auto">
            <a:xfrm>
              <a:off x="2283" y="3134"/>
              <a:ext cx="3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>
                  <a:schemeClr val="bg1"/>
                </a:buClr>
                <a:buFont typeface="Wingdings" panose="05000000000000000000" pitchFamily="2" charset="2"/>
                <a:buNone/>
              </a:pPr>
              <a:r>
                <a:rPr lang="en-US" altLang="en-US" sz="1800"/>
                <a:t>next</a:t>
              </a:r>
            </a:p>
          </p:txBody>
        </p:sp>
        <p:sp>
          <p:nvSpPr>
            <p:cNvPr id="43023" name="Text Box 15"/>
            <p:cNvSpPr txBox="1">
              <a:spLocks noChangeArrowheads="1"/>
            </p:cNvSpPr>
            <p:nvPr/>
          </p:nvSpPr>
          <p:spPr bwMode="auto">
            <a:xfrm>
              <a:off x="2714" y="3135"/>
              <a:ext cx="3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>
                  <a:schemeClr val="bg1"/>
                </a:buClr>
                <a:buFont typeface="Wingdings" panose="05000000000000000000" pitchFamily="2" charset="2"/>
                <a:buNone/>
              </a:pPr>
              <a:r>
                <a:rPr lang="en-US" altLang="en-US" sz="1800"/>
                <a:t>dist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2129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Network Layer</a:t>
            </a:r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Network Layer: the most complex layer</a:t>
            </a:r>
          </a:p>
          <a:p>
            <a:pPr lvl="1" eaLnBrk="1" hangingPunct="1"/>
            <a:r>
              <a:rPr lang="en-US" altLang="en-US"/>
              <a:t>Requires the coordinated actions of multiple, geographically distributed network elements (switches &amp; routers)</a:t>
            </a:r>
          </a:p>
          <a:p>
            <a:pPr lvl="1" eaLnBrk="1" hangingPunct="1"/>
            <a:r>
              <a:rPr lang="en-US" altLang="en-US"/>
              <a:t>Must be able to deal with very large scales</a:t>
            </a:r>
          </a:p>
          <a:p>
            <a:pPr lvl="2" eaLnBrk="1" hangingPunct="1"/>
            <a:r>
              <a:rPr lang="en-US" altLang="en-US"/>
              <a:t>Billions of users (people &amp; communicating devices)</a:t>
            </a:r>
          </a:p>
          <a:p>
            <a:pPr lvl="1" eaLnBrk="1" hangingPunct="1"/>
            <a:r>
              <a:rPr lang="en-US" altLang="en-US"/>
              <a:t>Biggest Challenges</a:t>
            </a:r>
          </a:p>
          <a:p>
            <a:pPr lvl="2" eaLnBrk="1" hangingPunct="1"/>
            <a:r>
              <a:rPr lang="en-US" altLang="en-US"/>
              <a:t>Addressing:  where should information be directed to?</a:t>
            </a:r>
          </a:p>
          <a:p>
            <a:pPr lvl="2" eaLnBrk="1" hangingPunct="1"/>
            <a:r>
              <a:rPr lang="en-US" altLang="en-US"/>
              <a:t>Routing:  what path should be used to get information there?</a:t>
            </a:r>
          </a:p>
        </p:txBody>
      </p:sp>
    </p:spTree>
    <p:extLst>
      <p:ext uri="{BB962C8B-B14F-4D97-AF65-F5344CB8AC3E}">
        <p14:creationId xmlns:p14="http://schemas.microsoft.com/office/powerpoint/2010/main" val="1530092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Shortest Path to SJ</a:t>
            </a:r>
          </a:p>
        </p:txBody>
      </p:sp>
      <p:grpSp>
        <p:nvGrpSpPr>
          <p:cNvPr id="44035" name="Group 3"/>
          <p:cNvGrpSpPr>
            <a:grpSpLocks/>
          </p:cNvGrpSpPr>
          <p:nvPr/>
        </p:nvGrpSpPr>
        <p:grpSpPr bwMode="auto">
          <a:xfrm>
            <a:off x="2362200" y="4343400"/>
            <a:ext cx="914400" cy="838200"/>
            <a:chOff x="576" y="2256"/>
            <a:chExt cx="576" cy="528"/>
          </a:xfrm>
        </p:grpSpPr>
        <p:sp>
          <p:nvSpPr>
            <p:cNvPr id="44048" name="Oval 4"/>
            <p:cNvSpPr>
              <a:spLocks noChangeArrowheads="1"/>
            </p:cNvSpPr>
            <p:nvPr/>
          </p:nvSpPr>
          <p:spPr bwMode="auto">
            <a:xfrm>
              <a:off x="576" y="2256"/>
              <a:ext cx="576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44049" name="Text Box 5"/>
            <p:cNvSpPr txBox="1">
              <a:spLocks noChangeArrowheads="1"/>
            </p:cNvSpPr>
            <p:nvPr/>
          </p:nvSpPr>
          <p:spPr bwMode="auto">
            <a:xfrm>
              <a:off x="720" y="2283"/>
              <a:ext cx="29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i="1">
                  <a:ea typeface="MS Mincho" pitchFamily="49" charset="-128"/>
                </a:rPr>
                <a:t>i</a:t>
              </a:r>
            </a:p>
          </p:txBody>
        </p:sp>
      </p:grpSp>
      <p:grpSp>
        <p:nvGrpSpPr>
          <p:cNvPr id="44036" name="Group 6"/>
          <p:cNvGrpSpPr>
            <a:grpSpLocks/>
          </p:cNvGrpSpPr>
          <p:nvPr/>
        </p:nvGrpSpPr>
        <p:grpSpPr bwMode="auto">
          <a:xfrm>
            <a:off x="4495800" y="3962400"/>
            <a:ext cx="914400" cy="838200"/>
            <a:chOff x="1920" y="2016"/>
            <a:chExt cx="576" cy="528"/>
          </a:xfrm>
        </p:grpSpPr>
        <p:sp>
          <p:nvSpPr>
            <p:cNvPr id="44046" name="Oval 7"/>
            <p:cNvSpPr>
              <a:spLocks noChangeArrowheads="1"/>
            </p:cNvSpPr>
            <p:nvPr/>
          </p:nvSpPr>
          <p:spPr bwMode="auto">
            <a:xfrm>
              <a:off x="1920" y="2016"/>
              <a:ext cx="576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44047" name="Text Box 8"/>
            <p:cNvSpPr txBox="1">
              <a:spLocks noChangeArrowheads="1"/>
            </p:cNvSpPr>
            <p:nvPr/>
          </p:nvSpPr>
          <p:spPr bwMode="auto">
            <a:xfrm>
              <a:off x="2054" y="2043"/>
              <a:ext cx="29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i="1">
                  <a:ea typeface="MS Mincho" pitchFamily="49" charset="-128"/>
                </a:rPr>
                <a:t>j</a:t>
              </a:r>
            </a:p>
          </p:txBody>
        </p:sp>
      </p:grpSp>
      <p:sp>
        <p:nvSpPr>
          <p:cNvPr id="44037" name="Oval 9"/>
          <p:cNvSpPr>
            <a:spLocks noChangeArrowheads="1"/>
          </p:cNvSpPr>
          <p:nvPr/>
        </p:nvSpPr>
        <p:spPr bwMode="auto">
          <a:xfrm>
            <a:off x="8686800" y="1600201"/>
            <a:ext cx="1752600" cy="1522413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44038" name="Text Box 10"/>
          <p:cNvSpPr txBox="1">
            <a:spLocks noChangeArrowheads="1"/>
          </p:cNvSpPr>
          <p:nvPr/>
        </p:nvSpPr>
        <p:spPr bwMode="auto">
          <a:xfrm>
            <a:off x="9075738" y="1677989"/>
            <a:ext cx="90646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i="1">
                <a:latin typeface="Monotype Corsiva" panose="03010101010201010101" pitchFamily="66" charset="0"/>
                <a:ea typeface="MS Mincho" pitchFamily="49" charset="-128"/>
              </a:rPr>
              <a:t>San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i="1">
                <a:latin typeface="Monotype Corsiva" panose="03010101010201010101" pitchFamily="66" charset="0"/>
                <a:ea typeface="MS Mincho" pitchFamily="49" charset="-128"/>
              </a:rPr>
              <a:t>Jose</a:t>
            </a:r>
          </a:p>
        </p:txBody>
      </p:sp>
      <p:sp>
        <p:nvSpPr>
          <p:cNvPr id="44039" name="Line 11"/>
          <p:cNvSpPr>
            <a:spLocks noChangeShapeType="1"/>
          </p:cNvSpPr>
          <p:nvPr/>
        </p:nvSpPr>
        <p:spPr bwMode="auto">
          <a:xfrm flipV="1">
            <a:off x="3276600" y="4495800"/>
            <a:ext cx="12192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0" name="Freeform 12"/>
          <p:cNvSpPr>
            <a:spLocks/>
          </p:cNvSpPr>
          <p:nvPr/>
        </p:nvSpPr>
        <p:spPr bwMode="auto">
          <a:xfrm>
            <a:off x="5410200" y="2362200"/>
            <a:ext cx="3276600" cy="2070100"/>
          </a:xfrm>
          <a:custGeom>
            <a:avLst/>
            <a:gdLst>
              <a:gd name="T0" fmla="*/ 0 w 2064"/>
              <a:gd name="T1" fmla="*/ 2147483646 h 1304"/>
              <a:gd name="T2" fmla="*/ 2147483646 w 2064"/>
              <a:gd name="T3" fmla="*/ 2147483646 h 1304"/>
              <a:gd name="T4" fmla="*/ 2147483646 w 2064"/>
              <a:gd name="T5" fmla="*/ 2147483646 h 1304"/>
              <a:gd name="T6" fmla="*/ 2147483646 w 2064"/>
              <a:gd name="T7" fmla="*/ 2147483646 h 1304"/>
              <a:gd name="T8" fmla="*/ 2147483646 w 2064"/>
              <a:gd name="T9" fmla="*/ 2147483646 h 1304"/>
              <a:gd name="T10" fmla="*/ 2147483646 w 2064"/>
              <a:gd name="T11" fmla="*/ 0 h 13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64"/>
              <a:gd name="T19" fmla="*/ 0 h 1304"/>
              <a:gd name="T20" fmla="*/ 2064 w 2064"/>
              <a:gd name="T21" fmla="*/ 1304 h 13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64" h="1304">
                <a:moveTo>
                  <a:pt x="0" y="1248"/>
                </a:moveTo>
                <a:cubicBezTo>
                  <a:pt x="196" y="1276"/>
                  <a:pt x="392" y="1304"/>
                  <a:pt x="528" y="1296"/>
                </a:cubicBezTo>
                <a:cubicBezTo>
                  <a:pt x="664" y="1288"/>
                  <a:pt x="736" y="1280"/>
                  <a:pt x="816" y="1200"/>
                </a:cubicBezTo>
                <a:cubicBezTo>
                  <a:pt x="896" y="1120"/>
                  <a:pt x="936" y="976"/>
                  <a:pt x="1008" y="816"/>
                </a:cubicBezTo>
                <a:cubicBezTo>
                  <a:pt x="1080" y="656"/>
                  <a:pt x="1072" y="376"/>
                  <a:pt x="1248" y="240"/>
                </a:cubicBezTo>
                <a:cubicBezTo>
                  <a:pt x="1424" y="104"/>
                  <a:pt x="1744" y="52"/>
                  <a:pt x="2064" y="0"/>
                </a:cubicBezTo>
              </a:path>
            </a:pathLst>
          </a:cu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1" name="Text Box 13"/>
          <p:cNvSpPr txBox="1">
            <a:spLocks noChangeArrowheads="1"/>
          </p:cNvSpPr>
          <p:nvPr/>
        </p:nvSpPr>
        <p:spPr bwMode="auto">
          <a:xfrm>
            <a:off x="3200401" y="3924301"/>
            <a:ext cx="5556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i="1"/>
              <a:t>C</a:t>
            </a:r>
            <a:r>
              <a:rPr lang="en-US" altLang="en-US" sz="2800" i="1" baseline="-25000"/>
              <a:t>ij</a:t>
            </a:r>
          </a:p>
        </p:txBody>
      </p:sp>
      <p:sp>
        <p:nvSpPr>
          <p:cNvPr id="44042" name="Text Box 14"/>
          <p:cNvSpPr txBox="1">
            <a:spLocks noChangeArrowheads="1"/>
          </p:cNvSpPr>
          <p:nvPr/>
        </p:nvSpPr>
        <p:spPr bwMode="auto">
          <a:xfrm>
            <a:off x="4716464" y="3260725"/>
            <a:ext cx="6746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i="1"/>
              <a:t>D</a:t>
            </a:r>
            <a:r>
              <a:rPr lang="en-US" altLang="en-US" sz="3200" i="1" baseline="-25000"/>
              <a:t>j</a:t>
            </a:r>
          </a:p>
        </p:txBody>
      </p:sp>
      <p:sp>
        <p:nvSpPr>
          <p:cNvPr id="44043" name="Text Box 15"/>
          <p:cNvSpPr txBox="1">
            <a:spLocks noChangeArrowheads="1"/>
          </p:cNvSpPr>
          <p:nvPr/>
        </p:nvSpPr>
        <p:spPr bwMode="auto">
          <a:xfrm>
            <a:off x="1951039" y="5103814"/>
            <a:ext cx="7381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i="1"/>
              <a:t>D</a:t>
            </a:r>
            <a:r>
              <a:rPr lang="en-US" altLang="en-US" sz="3200" i="1" baseline="-25000"/>
              <a:t>i</a:t>
            </a:r>
          </a:p>
        </p:txBody>
      </p:sp>
      <p:sp>
        <p:nvSpPr>
          <p:cNvPr id="44044" name="Text Box 16"/>
          <p:cNvSpPr txBox="1">
            <a:spLocks noChangeArrowheads="1"/>
          </p:cNvSpPr>
          <p:nvPr/>
        </p:nvSpPr>
        <p:spPr bwMode="auto">
          <a:xfrm>
            <a:off x="3536950" y="5103814"/>
            <a:ext cx="7676482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/>
              <a:t>If </a:t>
            </a:r>
            <a:r>
              <a:rPr lang="en-US" altLang="en-US" sz="2800" i="1" dirty="0"/>
              <a:t>D</a:t>
            </a:r>
            <a:r>
              <a:rPr lang="en-US" altLang="en-US" sz="2800" i="1" baseline="-25000" dirty="0"/>
              <a:t>i</a:t>
            </a:r>
            <a:r>
              <a:rPr lang="en-US" altLang="en-US" sz="2800" i="1" dirty="0"/>
              <a:t> </a:t>
            </a:r>
            <a:r>
              <a:rPr lang="en-US" altLang="en-US" sz="2800" dirty="0"/>
              <a:t>is the shortest distance to SJ from </a:t>
            </a:r>
            <a:r>
              <a:rPr lang="en-US" altLang="en-US" sz="2800" i="1" dirty="0" err="1"/>
              <a:t>i</a:t>
            </a:r>
            <a:endParaRPr lang="en-US" altLang="en-US" sz="2800" i="1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/>
              <a:t>and if </a:t>
            </a:r>
            <a:r>
              <a:rPr lang="en-US" altLang="en-US" sz="2800" i="1" dirty="0"/>
              <a:t>j </a:t>
            </a:r>
            <a:r>
              <a:rPr lang="en-US" altLang="en-US" sz="2800" dirty="0"/>
              <a:t>is a neighbor on the shortest path, then  </a:t>
            </a:r>
            <a:r>
              <a:rPr lang="en-US" altLang="en-US" sz="2800" i="1" dirty="0"/>
              <a:t>D</a:t>
            </a:r>
            <a:r>
              <a:rPr lang="en-US" altLang="en-US" sz="2800" i="1" baseline="-25000" dirty="0"/>
              <a:t>i</a:t>
            </a:r>
            <a:r>
              <a:rPr lang="en-US" altLang="en-US" sz="2800" i="1" dirty="0"/>
              <a:t> = </a:t>
            </a:r>
            <a:r>
              <a:rPr lang="en-US" altLang="en-US" sz="2800" i="1" dirty="0" err="1"/>
              <a:t>C</a:t>
            </a:r>
            <a:r>
              <a:rPr lang="en-US" altLang="en-US" sz="2800" i="1" baseline="-25000" dirty="0" err="1"/>
              <a:t>ij</a:t>
            </a:r>
            <a:r>
              <a:rPr lang="en-US" altLang="en-US" sz="2800" i="1" dirty="0"/>
              <a:t> + </a:t>
            </a:r>
            <a:r>
              <a:rPr lang="en-US" altLang="en-US" sz="2800" i="1" dirty="0" err="1"/>
              <a:t>D</a:t>
            </a:r>
            <a:r>
              <a:rPr lang="en-US" altLang="en-US" sz="2800" i="1" baseline="-25000" dirty="0" err="1"/>
              <a:t>j</a:t>
            </a:r>
            <a:endParaRPr lang="en-US" altLang="en-US" sz="2800" i="1" baseline="-25000" dirty="0"/>
          </a:p>
        </p:txBody>
      </p:sp>
      <p:sp>
        <p:nvSpPr>
          <p:cNvPr id="44045" name="Text Box 17"/>
          <p:cNvSpPr txBox="1">
            <a:spLocks noChangeArrowheads="1"/>
          </p:cNvSpPr>
          <p:nvPr/>
        </p:nvSpPr>
        <p:spPr bwMode="auto">
          <a:xfrm>
            <a:off x="601579" y="1287463"/>
            <a:ext cx="8129671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/>
              <a:t>Focus on how nodes find their shortest path to a given destination node, i.e.  SJ</a:t>
            </a:r>
            <a:endParaRPr lang="en-US" altLang="en-US" sz="28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9040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1"/>
          <p:cNvSpPr txBox="1">
            <a:spLocks noChangeArrowheads="1"/>
          </p:cNvSpPr>
          <p:nvPr/>
        </p:nvSpPr>
        <p:spPr bwMode="auto">
          <a:xfrm>
            <a:off x="457200" y="1481138"/>
            <a:ext cx="47275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 err="1">
                <a:latin typeface="Monotype Corsiva" panose="03010101010201010101" pitchFamily="66" charset="0"/>
              </a:rPr>
              <a:t>i</a:t>
            </a:r>
            <a:r>
              <a:rPr lang="en-US" altLang="en-US" sz="3200" dirty="0"/>
              <a:t> only has local info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/>
              <a:t>from neighbors </a:t>
            </a:r>
            <a:endParaRPr lang="en-US" altLang="en-US" sz="3200" dirty="0">
              <a:latin typeface="Monotype Corsiva" panose="03010101010201010101" pitchFamily="66" charset="0"/>
            </a:endParaRPr>
          </a:p>
        </p:txBody>
      </p:sp>
      <p:sp>
        <p:nvSpPr>
          <p:cNvPr id="45059" name="Text Box 4"/>
          <p:cNvSpPr txBox="1">
            <a:spLocks noChangeArrowheads="1"/>
          </p:cNvSpPr>
          <p:nvPr/>
        </p:nvSpPr>
        <p:spPr bwMode="auto">
          <a:xfrm>
            <a:off x="5630864" y="5822951"/>
            <a:ext cx="6399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i="1"/>
              <a:t>D</a:t>
            </a:r>
            <a:r>
              <a:rPr lang="en-US" altLang="en-US" sz="3200" i="1" baseline="-25000"/>
              <a:t>j"</a:t>
            </a:r>
          </a:p>
        </p:txBody>
      </p:sp>
      <p:sp>
        <p:nvSpPr>
          <p:cNvPr id="45060" name="Line 2"/>
          <p:cNvSpPr>
            <a:spLocks noChangeShapeType="1"/>
          </p:cNvSpPr>
          <p:nvPr/>
        </p:nvSpPr>
        <p:spPr bwMode="auto">
          <a:xfrm>
            <a:off x="3124200" y="5391150"/>
            <a:ext cx="1524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1" name="Text Box 3"/>
          <p:cNvSpPr txBox="1">
            <a:spLocks noChangeArrowheads="1"/>
          </p:cNvSpPr>
          <p:nvPr/>
        </p:nvSpPr>
        <p:spPr bwMode="auto">
          <a:xfrm>
            <a:off x="3908425" y="5245101"/>
            <a:ext cx="6302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i="1"/>
              <a:t>C</a:t>
            </a:r>
            <a:r>
              <a:rPr lang="en-US" altLang="en-US" sz="2800" i="1" baseline="-25000"/>
              <a:t>ij”</a:t>
            </a:r>
          </a:p>
        </p:txBody>
      </p:sp>
      <p:sp>
        <p:nvSpPr>
          <p:cNvPr id="45062" name="Freeform 5"/>
          <p:cNvSpPr>
            <a:spLocks/>
          </p:cNvSpPr>
          <p:nvPr/>
        </p:nvSpPr>
        <p:spPr bwMode="auto">
          <a:xfrm>
            <a:off x="5562600" y="3440113"/>
            <a:ext cx="3886200" cy="2468562"/>
          </a:xfrm>
          <a:custGeom>
            <a:avLst/>
            <a:gdLst>
              <a:gd name="T0" fmla="*/ 0 w 2448"/>
              <a:gd name="T1" fmla="*/ 2147483646 h 1555"/>
              <a:gd name="T2" fmla="*/ 2147483646 w 2448"/>
              <a:gd name="T3" fmla="*/ 2147483646 h 1555"/>
              <a:gd name="T4" fmla="*/ 2147483646 w 2448"/>
              <a:gd name="T5" fmla="*/ 2147483646 h 1555"/>
              <a:gd name="T6" fmla="*/ 2147483646 w 2448"/>
              <a:gd name="T7" fmla="*/ 2147483646 h 1555"/>
              <a:gd name="T8" fmla="*/ 2147483646 w 2448"/>
              <a:gd name="T9" fmla="*/ 2147483646 h 1555"/>
              <a:gd name="T10" fmla="*/ 2147483646 w 2448"/>
              <a:gd name="T11" fmla="*/ 2147483646 h 1555"/>
              <a:gd name="T12" fmla="*/ 2147483646 w 2448"/>
              <a:gd name="T13" fmla="*/ 2147483646 h 1555"/>
              <a:gd name="T14" fmla="*/ 2147483646 w 2448"/>
              <a:gd name="T15" fmla="*/ 0 h 155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448"/>
              <a:gd name="T25" fmla="*/ 0 h 1555"/>
              <a:gd name="T26" fmla="*/ 2448 w 2448"/>
              <a:gd name="T27" fmla="*/ 1555 h 155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448" h="1555">
                <a:moveTo>
                  <a:pt x="0" y="1555"/>
                </a:moveTo>
                <a:cubicBezTo>
                  <a:pt x="98" y="1496"/>
                  <a:pt x="425" y="1208"/>
                  <a:pt x="586" y="1200"/>
                </a:cubicBezTo>
                <a:cubicBezTo>
                  <a:pt x="747" y="1192"/>
                  <a:pt x="866" y="1521"/>
                  <a:pt x="968" y="1506"/>
                </a:cubicBezTo>
                <a:cubicBezTo>
                  <a:pt x="1070" y="1491"/>
                  <a:pt x="1073" y="1186"/>
                  <a:pt x="1196" y="1110"/>
                </a:cubicBezTo>
                <a:cubicBezTo>
                  <a:pt x="1319" y="1034"/>
                  <a:pt x="1662" y="1146"/>
                  <a:pt x="1709" y="1047"/>
                </a:cubicBezTo>
                <a:cubicBezTo>
                  <a:pt x="1756" y="948"/>
                  <a:pt x="1392" y="583"/>
                  <a:pt x="1480" y="516"/>
                </a:cubicBezTo>
                <a:cubicBezTo>
                  <a:pt x="1568" y="449"/>
                  <a:pt x="2076" y="729"/>
                  <a:pt x="2237" y="643"/>
                </a:cubicBezTo>
                <a:cubicBezTo>
                  <a:pt x="2398" y="557"/>
                  <a:pt x="2404" y="134"/>
                  <a:pt x="2448" y="0"/>
                </a:cubicBezTo>
              </a:path>
            </a:pathLst>
          </a:cu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5063" name="Group 7"/>
          <p:cNvGrpSpPr>
            <a:grpSpLocks/>
          </p:cNvGrpSpPr>
          <p:nvPr/>
        </p:nvGrpSpPr>
        <p:grpSpPr bwMode="auto">
          <a:xfrm>
            <a:off x="2362200" y="4629150"/>
            <a:ext cx="914400" cy="838200"/>
            <a:chOff x="576" y="2256"/>
            <a:chExt cx="576" cy="528"/>
          </a:xfrm>
        </p:grpSpPr>
        <p:sp>
          <p:nvSpPr>
            <p:cNvPr id="45087" name="Oval 8"/>
            <p:cNvSpPr>
              <a:spLocks noChangeArrowheads="1"/>
            </p:cNvSpPr>
            <p:nvPr/>
          </p:nvSpPr>
          <p:spPr bwMode="auto">
            <a:xfrm>
              <a:off x="576" y="2256"/>
              <a:ext cx="576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45088" name="Text Box 9"/>
            <p:cNvSpPr txBox="1">
              <a:spLocks noChangeArrowheads="1"/>
            </p:cNvSpPr>
            <p:nvPr/>
          </p:nvSpPr>
          <p:spPr bwMode="auto">
            <a:xfrm>
              <a:off x="720" y="2283"/>
              <a:ext cx="29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 i="1">
                  <a:ea typeface="MS Mincho" pitchFamily="49" charset="-128"/>
                </a:rPr>
                <a:t>i</a:t>
              </a:r>
            </a:p>
          </p:txBody>
        </p:sp>
      </p:grpSp>
      <p:grpSp>
        <p:nvGrpSpPr>
          <p:cNvPr id="45064" name="Group 10"/>
          <p:cNvGrpSpPr>
            <a:grpSpLocks/>
          </p:cNvGrpSpPr>
          <p:nvPr/>
        </p:nvGrpSpPr>
        <p:grpSpPr bwMode="auto">
          <a:xfrm>
            <a:off x="8686800" y="1885951"/>
            <a:ext cx="1752600" cy="1522413"/>
            <a:chOff x="4512" y="1008"/>
            <a:chExt cx="1104" cy="959"/>
          </a:xfrm>
        </p:grpSpPr>
        <p:sp>
          <p:nvSpPr>
            <p:cNvPr id="45085" name="Oval 11"/>
            <p:cNvSpPr>
              <a:spLocks noChangeArrowheads="1"/>
            </p:cNvSpPr>
            <p:nvPr/>
          </p:nvSpPr>
          <p:spPr bwMode="auto">
            <a:xfrm>
              <a:off x="4512" y="1008"/>
              <a:ext cx="1104" cy="959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45086" name="Text Box 12"/>
            <p:cNvSpPr txBox="1">
              <a:spLocks noChangeArrowheads="1"/>
            </p:cNvSpPr>
            <p:nvPr/>
          </p:nvSpPr>
          <p:spPr bwMode="auto">
            <a:xfrm>
              <a:off x="4757" y="1057"/>
              <a:ext cx="571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 i="1">
                  <a:latin typeface="Monotype Corsiva" panose="03010101010201010101" pitchFamily="66" charset="0"/>
                  <a:ea typeface="MS Mincho" pitchFamily="49" charset="-128"/>
                </a:rPr>
                <a:t>San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 i="1">
                  <a:latin typeface="Monotype Corsiva" panose="03010101010201010101" pitchFamily="66" charset="0"/>
                  <a:ea typeface="MS Mincho" pitchFamily="49" charset="-128"/>
                </a:rPr>
                <a:t>Jose</a:t>
              </a:r>
            </a:p>
          </p:txBody>
        </p:sp>
      </p:grpSp>
      <p:grpSp>
        <p:nvGrpSpPr>
          <p:cNvPr id="45065" name="Group 13"/>
          <p:cNvGrpSpPr>
            <a:grpSpLocks/>
          </p:cNvGrpSpPr>
          <p:nvPr/>
        </p:nvGrpSpPr>
        <p:grpSpPr bwMode="auto">
          <a:xfrm>
            <a:off x="4495800" y="4248150"/>
            <a:ext cx="914400" cy="838200"/>
            <a:chOff x="1920" y="2016"/>
            <a:chExt cx="576" cy="528"/>
          </a:xfrm>
        </p:grpSpPr>
        <p:sp>
          <p:nvSpPr>
            <p:cNvPr id="45083" name="Oval 14"/>
            <p:cNvSpPr>
              <a:spLocks noChangeArrowheads="1"/>
            </p:cNvSpPr>
            <p:nvPr/>
          </p:nvSpPr>
          <p:spPr bwMode="auto">
            <a:xfrm>
              <a:off x="1920" y="2016"/>
              <a:ext cx="576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45084" name="Text Box 15"/>
            <p:cNvSpPr txBox="1">
              <a:spLocks noChangeArrowheads="1"/>
            </p:cNvSpPr>
            <p:nvPr/>
          </p:nvSpPr>
          <p:spPr bwMode="auto">
            <a:xfrm>
              <a:off x="2054" y="2043"/>
              <a:ext cx="29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>
                  <a:ea typeface="MS Mincho" pitchFamily="49" charset="-128"/>
                </a:rPr>
                <a:t>j</a:t>
              </a:r>
            </a:p>
          </p:txBody>
        </p:sp>
      </p:grpSp>
      <p:sp>
        <p:nvSpPr>
          <p:cNvPr id="45066" name="Line 16"/>
          <p:cNvSpPr>
            <a:spLocks noChangeShapeType="1"/>
          </p:cNvSpPr>
          <p:nvPr/>
        </p:nvSpPr>
        <p:spPr bwMode="auto">
          <a:xfrm flipV="1">
            <a:off x="3276600" y="4781550"/>
            <a:ext cx="12192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7" name="Freeform 17"/>
          <p:cNvSpPr>
            <a:spLocks/>
          </p:cNvSpPr>
          <p:nvPr/>
        </p:nvSpPr>
        <p:spPr bwMode="auto">
          <a:xfrm>
            <a:off x="5410200" y="2647950"/>
            <a:ext cx="3276600" cy="2070100"/>
          </a:xfrm>
          <a:custGeom>
            <a:avLst/>
            <a:gdLst>
              <a:gd name="T0" fmla="*/ 0 w 2064"/>
              <a:gd name="T1" fmla="*/ 2147483646 h 1304"/>
              <a:gd name="T2" fmla="*/ 2147483646 w 2064"/>
              <a:gd name="T3" fmla="*/ 2147483646 h 1304"/>
              <a:gd name="T4" fmla="*/ 2147483646 w 2064"/>
              <a:gd name="T5" fmla="*/ 2147483646 h 1304"/>
              <a:gd name="T6" fmla="*/ 2147483646 w 2064"/>
              <a:gd name="T7" fmla="*/ 2147483646 h 1304"/>
              <a:gd name="T8" fmla="*/ 2147483646 w 2064"/>
              <a:gd name="T9" fmla="*/ 2147483646 h 1304"/>
              <a:gd name="T10" fmla="*/ 2147483646 w 2064"/>
              <a:gd name="T11" fmla="*/ 0 h 13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64"/>
              <a:gd name="T19" fmla="*/ 0 h 1304"/>
              <a:gd name="T20" fmla="*/ 2064 w 2064"/>
              <a:gd name="T21" fmla="*/ 1304 h 13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64" h="1304">
                <a:moveTo>
                  <a:pt x="0" y="1248"/>
                </a:moveTo>
                <a:cubicBezTo>
                  <a:pt x="196" y="1276"/>
                  <a:pt x="392" y="1304"/>
                  <a:pt x="528" y="1296"/>
                </a:cubicBezTo>
                <a:cubicBezTo>
                  <a:pt x="664" y="1288"/>
                  <a:pt x="736" y="1280"/>
                  <a:pt x="816" y="1200"/>
                </a:cubicBezTo>
                <a:cubicBezTo>
                  <a:pt x="896" y="1120"/>
                  <a:pt x="936" y="976"/>
                  <a:pt x="1008" y="816"/>
                </a:cubicBezTo>
                <a:cubicBezTo>
                  <a:pt x="1080" y="656"/>
                  <a:pt x="1072" y="376"/>
                  <a:pt x="1248" y="240"/>
                </a:cubicBezTo>
                <a:cubicBezTo>
                  <a:pt x="1424" y="104"/>
                  <a:pt x="1744" y="52"/>
                  <a:pt x="2064" y="0"/>
                </a:cubicBezTo>
              </a:path>
            </a:pathLst>
          </a:cu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8" name="Text Box 18"/>
          <p:cNvSpPr txBox="1">
            <a:spLocks noChangeArrowheads="1"/>
          </p:cNvSpPr>
          <p:nvPr/>
        </p:nvSpPr>
        <p:spPr bwMode="auto">
          <a:xfrm>
            <a:off x="3276601" y="4376738"/>
            <a:ext cx="5492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i="1"/>
              <a:t>C</a:t>
            </a:r>
            <a:r>
              <a:rPr lang="en-US" altLang="en-US" sz="2800" i="1" baseline="-25000"/>
              <a:t>ij</a:t>
            </a:r>
          </a:p>
        </p:txBody>
      </p:sp>
      <p:sp>
        <p:nvSpPr>
          <p:cNvPr id="45069" name="Text Box 19"/>
          <p:cNvSpPr txBox="1">
            <a:spLocks noChangeArrowheads="1"/>
          </p:cNvSpPr>
          <p:nvPr/>
        </p:nvSpPr>
        <p:spPr bwMode="auto">
          <a:xfrm>
            <a:off x="5257800" y="3975101"/>
            <a:ext cx="5421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i="1"/>
              <a:t>D</a:t>
            </a:r>
            <a:r>
              <a:rPr lang="en-US" altLang="en-US" sz="3200" i="1" baseline="-25000"/>
              <a:t>j</a:t>
            </a:r>
          </a:p>
        </p:txBody>
      </p:sp>
      <p:sp>
        <p:nvSpPr>
          <p:cNvPr id="45070" name="Text Box 20"/>
          <p:cNvSpPr txBox="1">
            <a:spLocks noChangeArrowheads="1"/>
          </p:cNvSpPr>
          <p:nvPr/>
        </p:nvSpPr>
        <p:spPr bwMode="auto">
          <a:xfrm>
            <a:off x="1752600" y="5422901"/>
            <a:ext cx="5421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i="1"/>
              <a:t>D</a:t>
            </a:r>
            <a:r>
              <a:rPr lang="en-US" altLang="en-US" sz="3200" i="1" baseline="-25000"/>
              <a:t>i</a:t>
            </a:r>
          </a:p>
        </p:txBody>
      </p:sp>
      <p:grpSp>
        <p:nvGrpSpPr>
          <p:cNvPr id="45071" name="Group 22"/>
          <p:cNvGrpSpPr>
            <a:grpSpLocks/>
          </p:cNvGrpSpPr>
          <p:nvPr/>
        </p:nvGrpSpPr>
        <p:grpSpPr bwMode="auto">
          <a:xfrm>
            <a:off x="4648200" y="5467350"/>
            <a:ext cx="914400" cy="838200"/>
            <a:chOff x="1968" y="3264"/>
            <a:chExt cx="576" cy="528"/>
          </a:xfrm>
        </p:grpSpPr>
        <p:sp>
          <p:nvSpPr>
            <p:cNvPr id="45081" name="Oval 23"/>
            <p:cNvSpPr>
              <a:spLocks noChangeArrowheads="1"/>
            </p:cNvSpPr>
            <p:nvPr/>
          </p:nvSpPr>
          <p:spPr bwMode="auto">
            <a:xfrm>
              <a:off x="1968" y="3264"/>
              <a:ext cx="576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45082" name="Text Box 24"/>
            <p:cNvSpPr txBox="1">
              <a:spLocks noChangeArrowheads="1"/>
            </p:cNvSpPr>
            <p:nvPr/>
          </p:nvSpPr>
          <p:spPr bwMode="auto">
            <a:xfrm>
              <a:off x="2064" y="3291"/>
              <a:ext cx="43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i="1">
                  <a:ea typeface="MS Mincho" pitchFamily="49" charset="-128"/>
                </a:rPr>
                <a:t>j"</a:t>
              </a:r>
            </a:p>
          </p:txBody>
        </p:sp>
      </p:grpSp>
      <p:sp>
        <p:nvSpPr>
          <p:cNvPr id="45072" name="Text Box 25"/>
          <p:cNvSpPr txBox="1">
            <a:spLocks noChangeArrowheads="1"/>
          </p:cNvSpPr>
          <p:nvPr/>
        </p:nvSpPr>
        <p:spPr bwMode="auto">
          <a:xfrm>
            <a:off x="2133601" y="3600451"/>
            <a:ext cx="5953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i="1"/>
              <a:t>C</a:t>
            </a:r>
            <a:r>
              <a:rPr lang="en-US" altLang="en-US" sz="2800" i="1" baseline="-25000"/>
              <a:t>ij'</a:t>
            </a:r>
          </a:p>
        </p:txBody>
      </p:sp>
      <p:grpSp>
        <p:nvGrpSpPr>
          <p:cNvPr id="45073" name="Group 26"/>
          <p:cNvGrpSpPr>
            <a:grpSpLocks/>
          </p:cNvGrpSpPr>
          <p:nvPr/>
        </p:nvGrpSpPr>
        <p:grpSpPr bwMode="auto">
          <a:xfrm>
            <a:off x="3200400" y="3028950"/>
            <a:ext cx="914400" cy="838200"/>
            <a:chOff x="1056" y="1728"/>
            <a:chExt cx="576" cy="528"/>
          </a:xfrm>
        </p:grpSpPr>
        <p:sp>
          <p:nvSpPr>
            <p:cNvPr id="45079" name="Oval 27"/>
            <p:cNvSpPr>
              <a:spLocks noChangeArrowheads="1"/>
            </p:cNvSpPr>
            <p:nvPr/>
          </p:nvSpPr>
          <p:spPr bwMode="auto">
            <a:xfrm>
              <a:off x="1056" y="1728"/>
              <a:ext cx="576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45080" name="Text Box 28"/>
            <p:cNvSpPr txBox="1">
              <a:spLocks noChangeArrowheads="1"/>
            </p:cNvSpPr>
            <p:nvPr/>
          </p:nvSpPr>
          <p:spPr bwMode="auto">
            <a:xfrm>
              <a:off x="1152" y="1755"/>
              <a:ext cx="39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>
                  <a:ea typeface="MS Mincho" pitchFamily="49" charset="-128"/>
                </a:rPr>
                <a:t>j'</a:t>
              </a:r>
            </a:p>
          </p:txBody>
        </p:sp>
      </p:grpSp>
      <p:sp>
        <p:nvSpPr>
          <p:cNvPr id="45074" name="Line 29"/>
          <p:cNvSpPr>
            <a:spLocks noChangeShapeType="1"/>
          </p:cNvSpPr>
          <p:nvPr/>
        </p:nvSpPr>
        <p:spPr bwMode="auto">
          <a:xfrm flipV="1">
            <a:off x="2819400" y="3790950"/>
            <a:ext cx="5334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5" name="Text Box 30"/>
          <p:cNvSpPr txBox="1">
            <a:spLocks noChangeArrowheads="1"/>
          </p:cNvSpPr>
          <p:nvPr/>
        </p:nvSpPr>
        <p:spPr bwMode="auto">
          <a:xfrm>
            <a:off x="2895601" y="2527301"/>
            <a:ext cx="5950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i="1"/>
              <a:t>D</a:t>
            </a:r>
            <a:r>
              <a:rPr lang="en-US" altLang="en-US" sz="3200" i="1" baseline="-25000"/>
              <a:t>j'</a:t>
            </a:r>
          </a:p>
        </p:txBody>
      </p:sp>
      <p:sp>
        <p:nvSpPr>
          <p:cNvPr id="45076" name="Freeform 31"/>
          <p:cNvSpPr>
            <a:spLocks/>
          </p:cNvSpPr>
          <p:nvPr/>
        </p:nvSpPr>
        <p:spPr bwMode="auto">
          <a:xfrm>
            <a:off x="4114800" y="2041525"/>
            <a:ext cx="4572000" cy="1835150"/>
          </a:xfrm>
          <a:custGeom>
            <a:avLst/>
            <a:gdLst>
              <a:gd name="T0" fmla="*/ 0 w 2880"/>
              <a:gd name="T1" fmla="*/ 2147483646 h 1156"/>
              <a:gd name="T2" fmla="*/ 2147483646 w 2880"/>
              <a:gd name="T3" fmla="*/ 2147483646 h 1156"/>
              <a:gd name="T4" fmla="*/ 2147483646 w 2880"/>
              <a:gd name="T5" fmla="*/ 2147483646 h 1156"/>
              <a:gd name="T6" fmla="*/ 2147483646 w 2880"/>
              <a:gd name="T7" fmla="*/ 2147483646 h 1156"/>
              <a:gd name="T8" fmla="*/ 2147483646 w 2880"/>
              <a:gd name="T9" fmla="*/ 2147483646 h 1156"/>
              <a:gd name="T10" fmla="*/ 2147483646 w 2880"/>
              <a:gd name="T11" fmla="*/ 2147483646 h 1156"/>
              <a:gd name="T12" fmla="*/ 2147483646 w 2880"/>
              <a:gd name="T13" fmla="*/ 2147483646 h 11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80"/>
              <a:gd name="T22" fmla="*/ 0 h 1156"/>
              <a:gd name="T23" fmla="*/ 2880 w 2880"/>
              <a:gd name="T24" fmla="*/ 1156 h 11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80" h="1156">
                <a:moveTo>
                  <a:pt x="0" y="1022"/>
                </a:moveTo>
                <a:cubicBezTo>
                  <a:pt x="273" y="1042"/>
                  <a:pt x="622" y="1156"/>
                  <a:pt x="737" y="1056"/>
                </a:cubicBezTo>
                <a:cubicBezTo>
                  <a:pt x="852" y="956"/>
                  <a:pt x="579" y="476"/>
                  <a:pt x="691" y="420"/>
                </a:cubicBezTo>
                <a:cubicBezTo>
                  <a:pt x="803" y="364"/>
                  <a:pt x="1239" y="776"/>
                  <a:pt x="1407" y="718"/>
                </a:cubicBezTo>
                <a:cubicBezTo>
                  <a:pt x="1575" y="660"/>
                  <a:pt x="1558" y="150"/>
                  <a:pt x="1699" y="75"/>
                </a:cubicBezTo>
                <a:cubicBezTo>
                  <a:pt x="1840" y="0"/>
                  <a:pt x="2059" y="256"/>
                  <a:pt x="2256" y="267"/>
                </a:cubicBezTo>
                <a:cubicBezTo>
                  <a:pt x="2453" y="278"/>
                  <a:pt x="2750" y="168"/>
                  <a:pt x="2880" y="142"/>
                </a:cubicBezTo>
              </a:path>
            </a:pathLst>
          </a:cu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7" name="Text Box 32"/>
          <p:cNvSpPr txBox="1">
            <a:spLocks noChangeArrowheads="1"/>
          </p:cNvSpPr>
          <p:nvPr/>
        </p:nvSpPr>
        <p:spPr bwMode="auto">
          <a:xfrm>
            <a:off x="7402513" y="5176838"/>
            <a:ext cx="2641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/>
              <a:t>Pick current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/>
              <a:t>shortest path </a:t>
            </a:r>
            <a:endParaRPr lang="en-US" altLang="en-US" sz="3200">
              <a:latin typeface="Monotype Corsiva" panose="03010101010201010101" pitchFamily="66" charset="0"/>
            </a:endParaRPr>
          </a:p>
        </p:txBody>
      </p:sp>
      <p:sp>
        <p:nvSpPr>
          <p:cNvPr id="45078" name="Rectangle 3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/>
              <a:t>But we don’t know the shortest paths</a:t>
            </a:r>
          </a:p>
        </p:txBody>
      </p:sp>
    </p:spTree>
    <p:extLst>
      <p:ext uri="{BB962C8B-B14F-4D97-AF65-F5344CB8AC3E}">
        <p14:creationId xmlns:p14="http://schemas.microsoft.com/office/powerpoint/2010/main" val="9110443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Why Distance Vector Works</a:t>
            </a:r>
          </a:p>
        </p:txBody>
      </p:sp>
      <p:grpSp>
        <p:nvGrpSpPr>
          <p:cNvPr id="46083" name="Group 1027"/>
          <p:cNvGrpSpPr>
            <a:grpSpLocks/>
          </p:cNvGrpSpPr>
          <p:nvPr/>
        </p:nvGrpSpPr>
        <p:grpSpPr bwMode="auto">
          <a:xfrm>
            <a:off x="8686800" y="1600201"/>
            <a:ext cx="1752600" cy="1522413"/>
            <a:chOff x="4512" y="1008"/>
            <a:chExt cx="1104" cy="959"/>
          </a:xfrm>
        </p:grpSpPr>
        <p:sp>
          <p:nvSpPr>
            <p:cNvPr id="46128" name="Oval 1028"/>
            <p:cNvSpPr>
              <a:spLocks noChangeArrowheads="1"/>
            </p:cNvSpPr>
            <p:nvPr/>
          </p:nvSpPr>
          <p:spPr bwMode="auto">
            <a:xfrm>
              <a:off x="4512" y="1008"/>
              <a:ext cx="1104" cy="95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46129" name="Text Box 1029"/>
            <p:cNvSpPr txBox="1">
              <a:spLocks noChangeArrowheads="1"/>
            </p:cNvSpPr>
            <p:nvPr/>
          </p:nvSpPr>
          <p:spPr bwMode="auto">
            <a:xfrm>
              <a:off x="4757" y="1057"/>
              <a:ext cx="571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 i="1">
                  <a:latin typeface="Monotype Corsiva" panose="03010101010201010101" pitchFamily="66" charset="0"/>
                  <a:ea typeface="MS Mincho" pitchFamily="49" charset="-128"/>
                </a:rPr>
                <a:t>San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 i="1">
                  <a:latin typeface="Monotype Corsiva" panose="03010101010201010101" pitchFamily="66" charset="0"/>
                  <a:ea typeface="MS Mincho" pitchFamily="49" charset="-128"/>
                </a:rPr>
                <a:t>Jose</a:t>
              </a:r>
            </a:p>
          </p:txBody>
        </p:sp>
      </p:grpSp>
      <p:sp>
        <p:nvSpPr>
          <p:cNvPr id="46084" name="Freeform 1030"/>
          <p:cNvSpPr>
            <a:spLocks/>
          </p:cNvSpPr>
          <p:nvPr/>
        </p:nvSpPr>
        <p:spPr bwMode="auto">
          <a:xfrm>
            <a:off x="6456364" y="731839"/>
            <a:ext cx="3983037" cy="4175125"/>
          </a:xfrm>
          <a:custGeom>
            <a:avLst/>
            <a:gdLst>
              <a:gd name="T0" fmla="*/ 2147483646 w 2509"/>
              <a:gd name="T1" fmla="*/ 0 h 2630"/>
              <a:gd name="T2" fmla="*/ 2147483646 w 2509"/>
              <a:gd name="T3" fmla="*/ 2147483646 h 2630"/>
              <a:gd name="T4" fmla="*/ 2147483646 w 2509"/>
              <a:gd name="T5" fmla="*/ 2147483646 h 2630"/>
              <a:gd name="T6" fmla="*/ 2147483646 w 2509"/>
              <a:gd name="T7" fmla="*/ 2147483646 h 2630"/>
              <a:gd name="T8" fmla="*/ 2147483646 w 2509"/>
              <a:gd name="T9" fmla="*/ 2147483646 h 2630"/>
              <a:gd name="T10" fmla="*/ 2147483646 w 2509"/>
              <a:gd name="T11" fmla="*/ 2147483646 h 2630"/>
              <a:gd name="T12" fmla="*/ 2147483646 w 2509"/>
              <a:gd name="T13" fmla="*/ 2147483646 h 263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509"/>
              <a:gd name="T22" fmla="*/ 0 h 2630"/>
              <a:gd name="T23" fmla="*/ 2509 w 2509"/>
              <a:gd name="T24" fmla="*/ 2630 h 263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509" h="2630">
                <a:moveTo>
                  <a:pt x="13" y="0"/>
                </a:moveTo>
                <a:cubicBezTo>
                  <a:pt x="13" y="53"/>
                  <a:pt x="0" y="180"/>
                  <a:pt x="13" y="317"/>
                </a:cubicBezTo>
                <a:cubicBezTo>
                  <a:pt x="26" y="454"/>
                  <a:pt x="42" y="651"/>
                  <a:pt x="90" y="825"/>
                </a:cubicBezTo>
                <a:cubicBezTo>
                  <a:pt x="138" y="999"/>
                  <a:pt x="186" y="1177"/>
                  <a:pt x="301" y="1363"/>
                </a:cubicBezTo>
                <a:cubicBezTo>
                  <a:pt x="416" y="1549"/>
                  <a:pt x="565" y="1779"/>
                  <a:pt x="781" y="1939"/>
                </a:cubicBezTo>
                <a:cubicBezTo>
                  <a:pt x="997" y="2099"/>
                  <a:pt x="1309" y="2208"/>
                  <a:pt x="1597" y="2323"/>
                </a:cubicBezTo>
                <a:cubicBezTo>
                  <a:pt x="1885" y="2438"/>
                  <a:pt x="2319" y="2566"/>
                  <a:pt x="2509" y="263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5" name="Freeform 1031"/>
          <p:cNvSpPr>
            <a:spLocks/>
          </p:cNvSpPr>
          <p:nvPr/>
        </p:nvSpPr>
        <p:spPr bwMode="auto">
          <a:xfrm>
            <a:off x="4551364" y="884238"/>
            <a:ext cx="4973637" cy="5440362"/>
          </a:xfrm>
          <a:custGeom>
            <a:avLst/>
            <a:gdLst>
              <a:gd name="T0" fmla="*/ 2147483646 w 2509"/>
              <a:gd name="T1" fmla="*/ 0 h 2630"/>
              <a:gd name="T2" fmla="*/ 2147483646 w 2509"/>
              <a:gd name="T3" fmla="*/ 2147483646 h 2630"/>
              <a:gd name="T4" fmla="*/ 2147483646 w 2509"/>
              <a:gd name="T5" fmla="*/ 2147483646 h 2630"/>
              <a:gd name="T6" fmla="*/ 2147483646 w 2509"/>
              <a:gd name="T7" fmla="*/ 2147483646 h 2630"/>
              <a:gd name="T8" fmla="*/ 2147483646 w 2509"/>
              <a:gd name="T9" fmla="*/ 2147483646 h 2630"/>
              <a:gd name="T10" fmla="*/ 2147483646 w 2509"/>
              <a:gd name="T11" fmla="*/ 2147483646 h 2630"/>
              <a:gd name="T12" fmla="*/ 2147483646 w 2509"/>
              <a:gd name="T13" fmla="*/ 2147483646 h 263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509"/>
              <a:gd name="T22" fmla="*/ 0 h 2630"/>
              <a:gd name="T23" fmla="*/ 2509 w 2509"/>
              <a:gd name="T24" fmla="*/ 2630 h 263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509" h="2630">
                <a:moveTo>
                  <a:pt x="13" y="0"/>
                </a:moveTo>
                <a:cubicBezTo>
                  <a:pt x="13" y="53"/>
                  <a:pt x="0" y="180"/>
                  <a:pt x="13" y="317"/>
                </a:cubicBezTo>
                <a:cubicBezTo>
                  <a:pt x="26" y="454"/>
                  <a:pt x="42" y="651"/>
                  <a:pt x="90" y="825"/>
                </a:cubicBezTo>
                <a:cubicBezTo>
                  <a:pt x="138" y="999"/>
                  <a:pt x="186" y="1177"/>
                  <a:pt x="301" y="1363"/>
                </a:cubicBezTo>
                <a:cubicBezTo>
                  <a:pt x="416" y="1549"/>
                  <a:pt x="565" y="1779"/>
                  <a:pt x="781" y="1939"/>
                </a:cubicBezTo>
                <a:cubicBezTo>
                  <a:pt x="997" y="2099"/>
                  <a:pt x="1309" y="2208"/>
                  <a:pt x="1597" y="2323"/>
                </a:cubicBezTo>
                <a:cubicBezTo>
                  <a:pt x="1885" y="2438"/>
                  <a:pt x="2319" y="2566"/>
                  <a:pt x="2509" y="263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6" name="Freeform 1032"/>
          <p:cNvSpPr>
            <a:spLocks/>
          </p:cNvSpPr>
          <p:nvPr/>
        </p:nvSpPr>
        <p:spPr bwMode="auto">
          <a:xfrm>
            <a:off x="2286000" y="1036638"/>
            <a:ext cx="3581400" cy="5211762"/>
          </a:xfrm>
          <a:custGeom>
            <a:avLst/>
            <a:gdLst>
              <a:gd name="T0" fmla="*/ 2147483646 w 2509"/>
              <a:gd name="T1" fmla="*/ 0 h 2630"/>
              <a:gd name="T2" fmla="*/ 2147483646 w 2509"/>
              <a:gd name="T3" fmla="*/ 2147483646 h 2630"/>
              <a:gd name="T4" fmla="*/ 2147483646 w 2509"/>
              <a:gd name="T5" fmla="*/ 2147483646 h 2630"/>
              <a:gd name="T6" fmla="*/ 2147483646 w 2509"/>
              <a:gd name="T7" fmla="*/ 2147483646 h 2630"/>
              <a:gd name="T8" fmla="*/ 2147483646 w 2509"/>
              <a:gd name="T9" fmla="*/ 2147483646 h 2630"/>
              <a:gd name="T10" fmla="*/ 2147483646 w 2509"/>
              <a:gd name="T11" fmla="*/ 2147483646 h 2630"/>
              <a:gd name="T12" fmla="*/ 2147483646 w 2509"/>
              <a:gd name="T13" fmla="*/ 2147483646 h 263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509"/>
              <a:gd name="T22" fmla="*/ 0 h 2630"/>
              <a:gd name="T23" fmla="*/ 2509 w 2509"/>
              <a:gd name="T24" fmla="*/ 2630 h 263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509" h="2630">
                <a:moveTo>
                  <a:pt x="13" y="0"/>
                </a:moveTo>
                <a:cubicBezTo>
                  <a:pt x="13" y="53"/>
                  <a:pt x="0" y="180"/>
                  <a:pt x="13" y="317"/>
                </a:cubicBezTo>
                <a:cubicBezTo>
                  <a:pt x="26" y="454"/>
                  <a:pt x="42" y="651"/>
                  <a:pt x="90" y="825"/>
                </a:cubicBezTo>
                <a:cubicBezTo>
                  <a:pt x="138" y="999"/>
                  <a:pt x="186" y="1177"/>
                  <a:pt x="301" y="1363"/>
                </a:cubicBezTo>
                <a:cubicBezTo>
                  <a:pt x="416" y="1549"/>
                  <a:pt x="565" y="1779"/>
                  <a:pt x="781" y="1939"/>
                </a:cubicBezTo>
                <a:cubicBezTo>
                  <a:pt x="997" y="2099"/>
                  <a:pt x="1309" y="2208"/>
                  <a:pt x="1597" y="2323"/>
                </a:cubicBezTo>
                <a:cubicBezTo>
                  <a:pt x="1885" y="2438"/>
                  <a:pt x="2319" y="2566"/>
                  <a:pt x="2509" y="263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7" name="Oval 1033"/>
          <p:cNvSpPr>
            <a:spLocks noChangeArrowheads="1"/>
          </p:cNvSpPr>
          <p:nvPr/>
        </p:nvSpPr>
        <p:spPr bwMode="auto">
          <a:xfrm>
            <a:off x="6096000" y="1143000"/>
            <a:ext cx="762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46088" name="Oval 1034"/>
          <p:cNvSpPr>
            <a:spLocks noChangeArrowheads="1"/>
          </p:cNvSpPr>
          <p:nvPr/>
        </p:nvSpPr>
        <p:spPr bwMode="auto">
          <a:xfrm>
            <a:off x="6934200" y="3124200"/>
            <a:ext cx="762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46089" name="Oval 1035"/>
          <p:cNvSpPr>
            <a:spLocks noChangeArrowheads="1"/>
          </p:cNvSpPr>
          <p:nvPr/>
        </p:nvSpPr>
        <p:spPr bwMode="auto">
          <a:xfrm>
            <a:off x="8991600" y="4114800"/>
            <a:ext cx="762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46090" name="Oval 1036"/>
          <p:cNvSpPr>
            <a:spLocks noChangeArrowheads="1"/>
          </p:cNvSpPr>
          <p:nvPr/>
        </p:nvSpPr>
        <p:spPr bwMode="auto">
          <a:xfrm>
            <a:off x="3962400" y="1295400"/>
            <a:ext cx="762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46091" name="Oval 1037"/>
          <p:cNvSpPr>
            <a:spLocks noChangeArrowheads="1"/>
          </p:cNvSpPr>
          <p:nvPr/>
        </p:nvSpPr>
        <p:spPr bwMode="auto">
          <a:xfrm>
            <a:off x="4800600" y="3276600"/>
            <a:ext cx="762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46092" name="Oval 1038"/>
          <p:cNvSpPr>
            <a:spLocks noChangeArrowheads="1"/>
          </p:cNvSpPr>
          <p:nvPr/>
        </p:nvSpPr>
        <p:spPr bwMode="auto">
          <a:xfrm>
            <a:off x="6019800" y="4800600"/>
            <a:ext cx="762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46093" name="Oval 1039"/>
          <p:cNvSpPr>
            <a:spLocks noChangeArrowheads="1"/>
          </p:cNvSpPr>
          <p:nvPr/>
        </p:nvSpPr>
        <p:spPr bwMode="auto">
          <a:xfrm>
            <a:off x="1828800" y="1447800"/>
            <a:ext cx="762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46094" name="Oval 1040"/>
          <p:cNvSpPr>
            <a:spLocks noChangeArrowheads="1"/>
          </p:cNvSpPr>
          <p:nvPr/>
        </p:nvSpPr>
        <p:spPr bwMode="auto">
          <a:xfrm>
            <a:off x="2590800" y="3886200"/>
            <a:ext cx="762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46095" name="Oval 1041"/>
          <p:cNvSpPr>
            <a:spLocks noChangeArrowheads="1"/>
          </p:cNvSpPr>
          <p:nvPr/>
        </p:nvSpPr>
        <p:spPr bwMode="auto">
          <a:xfrm>
            <a:off x="4343400" y="5181600"/>
            <a:ext cx="762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46096" name="Text Box 1042"/>
          <p:cNvSpPr txBox="1">
            <a:spLocks noChangeArrowheads="1"/>
          </p:cNvSpPr>
          <p:nvPr/>
        </p:nvSpPr>
        <p:spPr bwMode="auto">
          <a:xfrm>
            <a:off x="6248400" y="2286000"/>
            <a:ext cx="104775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1 Hop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From SJ</a:t>
            </a:r>
          </a:p>
        </p:txBody>
      </p:sp>
      <p:sp>
        <p:nvSpPr>
          <p:cNvPr id="46097" name="Text Box 1043"/>
          <p:cNvSpPr txBox="1">
            <a:spLocks noChangeArrowheads="1"/>
          </p:cNvSpPr>
          <p:nvPr/>
        </p:nvSpPr>
        <p:spPr bwMode="auto">
          <a:xfrm>
            <a:off x="4267200" y="2438400"/>
            <a:ext cx="104775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2 Hops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From SJ</a:t>
            </a:r>
          </a:p>
        </p:txBody>
      </p:sp>
      <p:sp>
        <p:nvSpPr>
          <p:cNvPr id="46098" name="Text Box 1044"/>
          <p:cNvSpPr txBox="1">
            <a:spLocks noChangeArrowheads="1"/>
          </p:cNvSpPr>
          <p:nvPr/>
        </p:nvSpPr>
        <p:spPr bwMode="auto">
          <a:xfrm>
            <a:off x="2057400" y="2667000"/>
            <a:ext cx="104775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3 Hops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From SJ</a:t>
            </a:r>
          </a:p>
        </p:txBody>
      </p:sp>
      <p:grpSp>
        <p:nvGrpSpPr>
          <p:cNvPr id="3" name="Group 1045"/>
          <p:cNvGrpSpPr>
            <a:grpSpLocks/>
          </p:cNvGrpSpPr>
          <p:nvPr/>
        </p:nvGrpSpPr>
        <p:grpSpPr bwMode="auto">
          <a:xfrm>
            <a:off x="4724400" y="1447800"/>
            <a:ext cx="5181600" cy="3657600"/>
            <a:chOff x="2016" y="912"/>
            <a:chExt cx="3264" cy="2304"/>
          </a:xfrm>
        </p:grpSpPr>
        <p:sp>
          <p:nvSpPr>
            <p:cNvPr id="46120" name="Line 1046"/>
            <p:cNvSpPr>
              <a:spLocks noChangeShapeType="1"/>
            </p:cNvSpPr>
            <p:nvPr/>
          </p:nvSpPr>
          <p:spPr bwMode="auto">
            <a:xfrm flipH="1">
              <a:off x="2016" y="960"/>
              <a:ext cx="864" cy="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1" name="Line 1047"/>
            <p:cNvSpPr>
              <a:spLocks noChangeShapeType="1"/>
            </p:cNvSpPr>
            <p:nvPr/>
          </p:nvSpPr>
          <p:spPr bwMode="auto">
            <a:xfrm flipH="1">
              <a:off x="2448" y="1152"/>
              <a:ext cx="528" cy="9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2" name="Line 1048"/>
            <p:cNvSpPr>
              <a:spLocks noChangeShapeType="1"/>
            </p:cNvSpPr>
            <p:nvPr/>
          </p:nvSpPr>
          <p:spPr bwMode="auto">
            <a:xfrm>
              <a:off x="3360" y="912"/>
              <a:ext cx="1248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3" name="Line 1049"/>
            <p:cNvSpPr>
              <a:spLocks noChangeShapeType="1"/>
            </p:cNvSpPr>
            <p:nvPr/>
          </p:nvSpPr>
          <p:spPr bwMode="auto">
            <a:xfrm flipH="1">
              <a:off x="2544" y="2256"/>
              <a:ext cx="864" cy="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4" name="Line 1050"/>
            <p:cNvSpPr>
              <a:spLocks noChangeShapeType="1"/>
            </p:cNvSpPr>
            <p:nvPr/>
          </p:nvSpPr>
          <p:spPr bwMode="auto">
            <a:xfrm flipH="1">
              <a:off x="3264" y="2448"/>
              <a:ext cx="288" cy="62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5" name="Line 1051"/>
            <p:cNvSpPr>
              <a:spLocks noChangeShapeType="1"/>
            </p:cNvSpPr>
            <p:nvPr/>
          </p:nvSpPr>
          <p:spPr bwMode="auto">
            <a:xfrm flipH="1">
              <a:off x="3312" y="2976"/>
              <a:ext cx="1392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6" name="Line 1052"/>
            <p:cNvSpPr>
              <a:spLocks noChangeShapeType="1"/>
            </p:cNvSpPr>
            <p:nvPr/>
          </p:nvSpPr>
          <p:spPr bwMode="auto">
            <a:xfrm flipV="1">
              <a:off x="3936" y="1824"/>
              <a:ext cx="720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7" name="Line 1053"/>
            <p:cNvSpPr>
              <a:spLocks noChangeShapeType="1"/>
            </p:cNvSpPr>
            <p:nvPr/>
          </p:nvSpPr>
          <p:spPr bwMode="auto">
            <a:xfrm flipV="1">
              <a:off x="5136" y="1968"/>
              <a:ext cx="144" cy="72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054"/>
          <p:cNvGrpSpPr>
            <a:grpSpLocks/>
          </p:cNvGrpSpPr>
          <p:nvPr/>
        </p:nvGrpSpPr>
        <p:grpSpPr bwMode="auto">
          <a:xfrm>
            <a:off x="2590800" y="1676400"/>
            <a:ext cx="6553200" cy="5067300"/>
            <a:chOff x="672" y="1056"/>
            <a:chExt cx="4128" cy="3192"/>
          </a:xfrm>
        </p:grpSpPr>
        <p:grpSp>
          <p:nvGrpSpPr>
            <p:cNvPr id="46107" name="Group 1055"/>
            <p:cNvGrpSpPr>
              <a:grpSpLocks/>
            </p:cNvGrpSpPr>
            <p:nvPr/>
          </p:nvGrpSpPr>
          <p:grpSpPr bwMode="auto">
            <a:xfrm>
              <a:off x="672" y="1056"/>
              <a:ext cx="4128" cy="2400"/>
              <a:chOff x="672" y="1056"/>
              <a:chExt cx="4128" cy="2400"/>
            </a:xfrm>
          </p:grpSpPr>
          <p:sp>
            <p:nvSpPr>
              <p:cNvPr id="46109" name="Line 1056"/>
              <p:cNvSpPr>
                <a:spLocks noChangeShapeType="1"/>
              </p:cNvSpPr>
              <p:nvPr/>
            </p:nvSpPr>
            <p:spPr bwMode="auto">
              <a:xfrm flipH="1">
                <a:off x="672" y="1056"/>
                <a:ext cx="864" cy="48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10" name="Line 1057"/>
              <p:cNvSpPr>
                <a:spLocks noChangeShapeType="1"/>
              </p:cNvSpPr>
              <p:nvPr/>
            </p:nvSpPr>
            <p:spPr bwMode="auto">
              <a:xfrm flipH="1">
                <a:off x="1008" y="1248"/>
                <a:ext cx="624" cy="1200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11" name="Line 1058"/>
              <p:cNvSpPr>
                <a:spLocks noChangeShapeType="1"/>
              </p:cNvSpPr>
              <p:nvPr/>
            </p:nvSpPr>
            <p:spPr bwMode="auto">
              <a:xfrm flipH="1">
                <a:off x="1152" y="2400"/>
                <a:ext cx="912" cy="192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12" name="Line 1059"/>
              <p:cNvSpPr>
                <a:spLocks noChangeShapeType="1"/>
              </p:cNvSpPr>
              <p:nvPr/>
            </p:nvSpPr>
            <p:spPr bwMode="auto">
              <a:xfrm flipH="1">
                <a:off x="2064" y="2544"/>
                <a:ext cx="144" cy="720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13" name="Line 1060"/>
              <p:cNvSpPr>
                <a:spLocks noChangeShapeType="1"/>
              </p:cNvSpPr>
              <p:nvPr/>
            </p:nvSpPr>
            <p:spPr bwMode="auto">
              <a:xfrm flipH="1">
                <a:off x="2256" y="3360"/>
                <a:ext cx="576" cy="96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14" name="Line 1061"/>
              <p:cNvSpPr>
                <a:spLocks noChangeShapeType="1"/>
              </p:cNvSpPr>
              <p:nvPr/>
            </p:nvSpPr>
            <p:spPr bwMode="auto">
              <a:xfrm flipH="1" flipV="1">
                <a:off x="1152" y="2688"/>
                <a:ext cx="1680" cy="528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15" name="Line 1062"/>
              <p:cNvSpPr>
                <a:spLocks noChangeShapeType="1"/>
              </p:cNvSpPr>
              <p:nvPr/>
            </p:nvSpPr>
            <p:spPr bwMode="auto">
              <a:xfrm flipH="1">
                <a:off x="2544" y="2160"/>
                <a:ext cx="864" cy="48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16" name="Line 1063"/>
              <p:cNvSpPr>
                <a:spLocks noChangeShapeType="1"/>
              </p:cNvSpPr>
              <p:nvPr/>
            </p:nvSpPr>
            <p:spPr bwMode="auto">
              <a:xfrm flipH="1">
                <a:off x="2496" y="1200"/>
                <a:ext cx="528" cy="912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17" name="Line 1064"/>
              <p:cNvSpPr>
                <a:spLocks noChangeShapeType="1"/>
              </p:cNvSpPr>
              <p:nvPr/>
            </p:nvSpPr>
            <p:spPr bwMode="auto">
              <a:xfrm flipH="1">
                <a:off x="2016" y="1056"/>
                <a:ext cx="864" cy="48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18" name="Line 1065"/>
              <p:cNvSpPr>
                <a:spLocks noChangeShapeType="1"/>
              </p:cNvSpPr>
              <p:nvPr/>
            </p:nvSpPr>
            <p:spPr bwMode="auto">
              <a:xfrm flipH="1">
                <a:off x="3168" y="2400"/>
                <a:ext cx="288" cy="624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19" name="Line 1066"/>
              <p:cNvSpPr>
                <a:spLocks noChangeShapeType="1"/>
              </p:cNvSpPr>
              <p:nvPr/>
            </p:nvSpPr>
            <p:spPr bwMode="auto">
              <a:xfrm flipH="1">
                <a:off x="3360" y="3072"/>
                <a:ext cx="1440" cy="240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108" name="Text Box 1067"/>
            <p:cNvSpPr txBox="1">
              <a:spLocks noChangeArrowheads="1"/>
            </p:cNvSpPr>
            <p:nvPr/>
          </p:nvSpPr>
          <p:spPr bwMode="auto">
            <a:xfrm>
              <a:off x="2862" y="3671"/>
              <a:ext cx="1724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Accurate info about SJ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 ripples across network,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Shortest Path Converges</a:t>
              </a:r>
            </a:p>
          </p:txBody>
        </p:sp>
      </p:grpSp>
      <p:grpSp>
        <p:nvGrpSpPr>
          <p:cNvPr id="6" name="Group 1068"/>
          <p:cNvGrpSpPr>
            <a:grpSpLocks/>
          </p:cNvGrpSpPr>
          <p:nvPr/>
        </p:nvGrpSpPr>
        <p:grpSpPr bwMode="auto">
          <a:xfrm>
            <a:off x="6858000" y="914400"/>
            <a:ext cx="3016250" cy="3200400"/>
            <a:chOff x="3360" y="576"/>
            <a:chExt cx="1900" cy="2016"/>
          </a:xfrm>
        </p:grpSpPr>
        <p:sp>
          <p:nvSpPr>
            <p:cNvPr id="46103" name="Line 1069"/>
            <p:cNvSpPr>
              <a:spLocks noChangeShapeType="1"/>
            </p:cNvSpPr>
            <p:nvPr/>
          </p:nvSpPr>
          <p:spPr bwMode="auto">
            <a:xfrm flipH="1">
              <a:off x="4944" y="2016"/>
              <a:ext cx="144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4" name="Text Box 1070"/>
            <p:cNvSpPr txBox="1">
              <a:spLocks noChangeArrowheads="1"/>
            </p:cNvSpPr>
            <p:nvPr/>
          </p:nvSpPr>
          <p:spPr bwMode="auto">
            <a:xfrm>
              <a:off x="4320" y="576"/>
              <a:ext cx="94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/>
                <a:t>SJ sends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/>
                <a:t>accurate info</a:t>
              </a:r>
            </a:p>
          </p:txBody>
        </p:sp>
        <p:sp>
          <p:nvSpPr>
            <p:cNvPr id="46105" name="Line 1071"/>
            <p:cNvSpPr>
              <a:spLocks noChangeShapeType="1"/>
            </p:cNvSpPr>
            <p:nvPr/>
          </p:nvSpPr>
          <p:spPr bwMode="auto">
            <a:xfrm flipH="1">
              <a:off x="3840" y="1728"/>
              <a:ext cx="72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6" name="Line 1072"/>
            <p:cNvSpPr>
              <a:spLocks noChangeShapeType="1"/>
            </p:cNvSpPr>
            <p:nvPr/>
          </p:nvSpPr>
          <p:spPr bwMode="auto">
            <a:xfrm flipH="1" flipV="1">
              <a:off x="3360" y="1008"/>
              <a:ext cx="1152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46257" name="Text Box 1073"/>
          <p:cNvSpPr txBox="1">
            <a:spLocks noChangeArrowheads="1"/>
          </p:cNvSpPr>
          <p:nvPr/>
        </p:nvSpPr>
        <p:spPr bwMode="auto">
          <a:xfrm>
            <a:off x="8743950" y="4751388"/>
            <a:ext cx="200025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1800"/>
              <a:t>Hop-1 nodes</a:t>
            </a:r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1800"/>
              <a:t>calculate current </a:t>
            </a:r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1800"/>
              <a:t>(next hop, dist), &amp;</a:t>
            </a:r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1800"/>
              <a:t>send to neighbors</a:t>
            </a:r>
          </a:p>
        </p:txBody>
      </p:sp>
    </p:spTree>
    <p:extLst>
      <p:ext uri="{BB962C8B-B14F-4D97-AF65-F5344CB8AC3E}">
        <p14:creationId xmlns:p14="http://schemas.microsoft.com/office/powerpoint/2010/main" val="357352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46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625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Bellman-Ford Algorithm</a:t>
            </a:r>
          </a:p>
        </p:txBody>
      </p:sp>
      <p:sp>
        <p:nvSpPr>
          <p:cNvPr id="4710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071961"/>
            <a:ext cx="11141241" cy="5270274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i="1" dirty="0"/>
              <a:t>Consider computations </a:t>
            </a:r>
            <a:r>
              <a:rPr lang="en-US" altLang="en-US" sz="2400" i="1" u="sng" dirty="0"/>
              <a:t>for one destination</a:t>
            </a:r>
            <a:r>
              <a:rPr lang="en-US" altLang="en-US" sz="2400" i="1" dirty="0"/>
              <a:t> 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i="1" dirty="0"/>
              <a:t>Initialization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Each node table has 1 row for destination </a:t>
            </a:r>
            <a:r>
              <a:rPr lang="en-US" altLang="en-US" i="1" dirty="0"/>
              <a:t>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Distance of node </a:t>
            </a:r>
            <a:r>
              <a:rPr lang="en-US" altLang="en-US" i="1" dirty="0"/>
              <a:t>d</a:t>
            </a:r>
            <a:r>
              <a:rPr lang="en-US" altLang="en-US" dirty="0"/>
              <a:t> to itself is zero:  </a:t>
            </a:r>
            <a:r>
              <a:rPr lang="en-US" altLang="en-US" i="1" dirty="0" err="1"/>
              <a:t>D</a:t>
            </a:r>
            <a:r>
              <a:rPr lang="en-US" altLang="en-US" i="1" baseline="-25000" dirty="0" err="1"/>
              <a:t>d</a:t>
            </a:r>
            <a:r>
              <a:rPr lang="en-US" altLang="en-US" i="1" dirty="0"/>
              <a:t>=0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Distance of other node </a:t>
            </a:r>
            <a:r>
              <a:rPr lang="en-US" altLang="en-US" i="1" dirty="0"/>
              <a:t>j</a:t>
            </a:r>
            <a:r>
              <a:rPr lang="en-US" altLang="en-US" dirty="0"/>
              <a:t> to </a:t>
            </a:r>
            <a:r>
              <a:rPr lang="en-US" altLang="en-US" i="1" dirty="0"/>
              <a:t>d</a:t>
            </a:r>
            <a:r>
              <a:rPr lang="en-US" altLang="en-US" dirty="0"/>
              <a:t> is infinite:  </a:t>
            </a:r>
            <a:r>
              <a:rPr lang="en-US" altLang="en-US" i="1" dirty="0" err="1"/>
              <a:t>D</a:t>
            </a:r>
            <a:r>
              <a:rPr lang="en-US" altLang="en-US" i="1" baseline="-25000" dirty="0" err="1"/>
              <a:t>j</a:t>
            </a:r>
            <a:r>
              <a:rPr lang="en-US" altLang="en-US" i="1" dirty="0"/>
              <a:t>=</a:t>
            </a:r>
            <a:r>
              <a:rPr lang="en-US" altLang="en-US" i="1" dirty="0">
                <a:sym typeface="Symbol" panose="05050102010706020507" pitchFamily="18" charset="2"/>
              </a:rPr>
              <a:t></a:t>
            </a:r>
            <a:r>
              <a:rPr lang="en-US" altLang="en-US" i="1" dirty="0"/>
              <a:t>,</a:t>
            </a:r>
            <a:r>
              <a:rPr lang="en-US" altLang="en-US" dirty="0"/>
              <a:t> for </a:t>
            </a:r>
            <a:r>
              <a:rPr lang="en-US" altLang="en-US" i="1" dirty="0"/>
              <a:t>j</a:t>
            </a:r>
            <a:r>
              <a:rPr lang="en-US" altLang="en-US" i="1" dirty="0">
                <a:sym typeface="Symbol" panose="05050102010706020507" pitchFamily="18" charset="2"/>
              </a:rPr>
              <a:t> </a:t>
            </a:r>
            <a:r>
              <a:rPr lang="en-US" altLang="en-US" i="1" dirty="0">
                <a:cs typeface="Arial" panose="020B0604020202020204" pitchFamily="34" charset="0"/>
              </a:rPr>
              <a:t>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cs typeface="Arial" panose="020B0604020202020204" pitchFamily="34" charset="0"/>
              </a:rPr>
              <a:t>Next hop node </a:t>
            </a:r>
            <a:r>
              <a:rPr lang="en-US" altLang="en-US" i="1" dirty="0" err="1">
                <a:cs typeface="Arial" panose="020B0604020202020204" pitchFamily="34" charset="0"/>
              </a:rPr>
              <a:t>n</a:t>
            </a:r>
            <a:r>
              <a:rPr lang="en-US" altLang="en-US" i="1" baseline="-25000" dirty="0" err="1">
                <a:cs typeface="Arial" panose="020B0604020202020204" pitchFamily="34" charset="0"/>
              </a:rPr>
              <a:t>j</a:t>
            </a:r>
            <a:r>
              <a:rPr lang="en-US" altLang="en-US" dirty="0">
                <a:cs typeface="Arial" panose="020B0604020202020204" pitchFamily="34" charset="0"/>
              </a:rPr>
              <a:t> = -1 to indicate not yet defined for </a:t>
            </a:r>
            <a:r>
              <a:rPr lang="en-US" altLang="en-US" i="1" dirty="0"/>
              <a:t>j </a:t>
            </a:r>
            <a:r>
              <a:rPr lang="en-US" altLang="en-US" i="1" dirty="0">
                <a:sym typeface="Symbol" panose="05050102010706020507" pitchFamily="18" charset="2"/>
              </a:rPr>
              <a:t></a:t>
            </a:r>
            <a:r>
              <a:rPr lang="en-US" altLang="en-US" i="1" dirty="0"/>
              <a:t> </a:t>
            </a:r>
            <a:r>
              <a:rPr lang="en-US" altLang="en-US" i="1" dirty="0">
                <a:cs typeface="Arial" panose="020B0604020202020204" pitchFamily="34" charset="0"/>
              </a:rPr>
              <a:t>d</a:t>
            </a:r>
            <a:endParaRPr lang="en-US" altLang="en-US" dirty="0"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i="1" dirty="0"/>
              <a:t>Send Step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Send new distance vector to immediate neighbors across local link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i="1" dirty="0"/>
              <a:t>Receive Step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u="sng" dirty="0"/>
              <a:t>At node </a:t>
            </a:r>
            <a:r>
              <a:rPr lang="en-US" altLang="en-US" i="1" u="sng" dirty="0"/>
              <a:t>j</a:t>
            </a:r>
            <a:r>
              <a:rPr lang="en-US" altLang="en-US" u="sng" dirty="0"/>
              <a:t>, find the next hop that gives the minimum distance to </a:t>
            </a:r>
            <a:r>
              <a:rPr lang="en-US" altLang="en-US" i="1" u="sng" dirty="0"/>
              <a:t>d</a:t>
            </a:r>
            <a:r>
              <a:rPr lang="en-US" altLang="en-US" dirty="0"/>
              <a:t>,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 i="1" dirty="0" err="1"/>
              <a:t>Min</a:t>
            </a:r>
            <a:r>
              <a:rPr lang="en-US" altLang="en-US" sz="2800" i="1" baseline="-25000" dirty="0" err="1"/>
              <a:t>j</a:t>
            </a:r>
            <a:r>
              <a:rPr lang="en-US" altLang="en-US" sz="2800" i="1" dirty="0"/>
              <a:t> { </a:t>
            </a:r>
            <a:r>
              <a:rPr lang="en-US" altLang="en-US" sz="2800" i="1" dirty="0" err="1"/>
              <a:t>C</a:t>
            </a:r>
            <a:r>
              <a:rPr lang="en-US" altLang="en-US" sz="2800" i="1" baseline="-25000" dirty="0" err="1"/>
              <a:t>ij</a:t>
            </a:r>
            <a:r>
              <a:rPr lang="en-US" altLang="en-US" sz="2800" i="1" dirty="0"/>
              <a:t> + </a:t>
            </a:r>
            <a:r>
              <a:rPr lang="en-US" altLang="en-US" sz="2800" i="1" dirty="0" err="1"/>
              <a:t>D</a:t>
            </a:r>
            <a:r>
              <a:rPr lang="en-US" altLang="en-US" sz="2800" i="1" baseline="-25000" dirty="0" err="1"/>
              <a:t>j</a:t>
            </a:r>
            <a:r>
              <a:rPr lang="en-US" altLang="en-US" sz="2800" i="1" dirty="0"/>
              <a:t> }</a:t>
            </a:r>
            <a:endParaRPr lang="en-US" altLang="en-US" sz="2800" i="1" baseline="-25000" dirty="0"/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Replace old </a:t>
            </a:r>
            <a:r>
              <a:rPr lang="en-US" altLang="en-US" i="1" dirty="0"/>
              <a:t>(</a:t>
            </a:r>
            <a:r>
              <a:rPr lang="en-US" altLang="en-US" i="1" dirty="0" err="1"/>
              <a:t>n</a:t>
            </a:r>
            <a:r>
              <a:rPr lang="en-US" altLang="en-US" i="1" baseline="-25000" dirty="0" err="1"/>
              <a:t>j</a:t>
            </a:r>
            <a:r>
              <a:rPr lang="en-US" altLang="en-US" i="1" dirty="0"/>
              <a:t>, </a:t>
            </a:r>
            <a:r>
              <a:rPr lang="en-US" altLang="en-US" i="1" dirty="0" err="1"/>
              <a:t>D</a:t>
            </a:r>
            <a:r>
              <a:rPr lang="en-US" altLang="en-US" i="1" baseline="-25000" dirty="0" err="1"/>
              <a:t>j</a:t>
            </a:r>
            <a:r>
              <a:rPr lang="en-US" altLang="en-US" i="1" dirty="0"/>
              <a:t>(d))</a:t>
            </a:r>
            <a:r>
              <a:rPr lang="en-US" altLang="en-US" dirty="0"/>
              <a:t> by new </a:t>
            </a:r>
            <a:r>
              <a:rPr lang="en-US" altLang="en-US" i="1" dirty="0"/>
              <a:t>(</a:t>
            </a:r>
            <a:r>
              <a:rPr lang="en-US" altLang="en-US" i="1" dirty="0" err="1"/>
              <a:t>n</a:t>
            </a:r>
            <a:r>
              <a:rPr lang="en-US" altLang="en-US" i="1" baseline="-25000" dirty="0" err="1"/>
              <a:t>j</a:t>
            </a:r>
            <a:r>
              <a:rPr lang="en-US" altLang="en-US" i="1" dirty="0"/>
              <a:t>*, </a:t>
            </a:r>
            <a:r>
              <a:rPr lang="en-US" altLang="en-US" i="1" dirty="0" err="1"/>
              <a:t>D</a:t>
            </a:r>
            <a:r>
              <a:rPr lang="en-US" altLang="en-US" i="1" baseline="-25000" dirty="0" err="1"/>
              <a:t>j</a:t>
            </a:r>
            <a:r>
              <a:rPr lang="en-US" altLang="en-US" i="1" dirty="0"/>
              <a:t>*(d))</a:t>
            </a:r>
            <a:r>
              <a:rPr lang="en-US" altLang="en-US" dirty="0"/>
              <a:t> if new next node or distance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Go to send step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519513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Bellman-Ford Algorithm</a:t>
            </a:r>
          </a:p>
        </p:txBody>
      </p:sp>
      <p:sp>
        <p:nvSpPr>
          <p:cNvPr id="4813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1" y="1118936"/>
            <a:ext cx="11273588" cy="534695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400" i="1" dirty="0"/>
              <a:t>Now consider parallel computations </a:t>
            </a:r>
            <a:r>
              <a:rPr lang="en-US" altLang="en-US" sz="2400" i="1" u="sng" dirty="0"/>
              <a:t>for all destinations</a:t>
            </a:r>
            <a:r>
              <a:rPr lang="en-US" altLang="en-US" sz="2400" i="1" dirty="0"/>
              <a:t> 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i="1" dirty="0"/>
              <a:t>Initialization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Each node has 1 row for each destination </a:t>
            </a:r>
            <a:r>
              <a:rPr lang="en-US" altLang="en-US" i="1" dirty="0"/>
              <a:t>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Distance of node </a:t>
            </a:r>
            <a:r>
              <a:rPr lang="en-US" altLang="en-US" i="1" dirty="0"/>
              <a:t>d</a:t>
            </a:r>
            <a:r>
              <a:rPr lang="en-US" altLang="en-US" dirty="0"/>
              <a:t> to itself is zero:  </a:t>
            </a:r>
            <a:r>
              <a:rPr lang="en-US" altLang="en-US" i="1" dirty="0" err="1"/>
              <a:t>D</a:t>
            </a:r>
            <a:r>
              <a:rPr lang="en-US" altLang="en-US" i="1" baseline="-25000" dirty="0" err="1"/>
              <a:t>d</a:t>
            </a:r>
            <a:r>
              <a:rPr lang="en-US" altLang="en-US" i="1" dirty="0"/>
              <a:t>(d)=0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Distance of other node </a:t>
            </a:r>
            <a:r>
              <a:rPr lang="en-US" altLang="en-US" i="1" dirty="0"/>
              <a:t>j</a:t>
            </a:r>
            <a:r>
              <a:rPr lang="en-US" altLang="en-US" dirty="0"/>
              <a:t> to </a:t>
            </a:r>
            <a:r>
              <a:rPr lang="en-US" altLang="en-US" i="1" dirty="0"/>
              <a:t>d</a:t>
            </a:r>
            <a:r>
              <a:rPr lang="en-US" altLang="en-US" dirty="0"/>
              <a:t> is infinite:  </a:t>
            </a:r>
            <a:r>
              <a:rPr lang="en-US" altLang="en-US" i="1" dirty="0" err="1"/>
              <a:t>D</a:t>
            </a:r>
            <a:r>
              <a:rPr lang="en-US" altLang="en-US" i="1" baseline="-25000" dirty="0" err="1"/>
              <a:t>j</a:t>
            </a:r>
            <a:r>
              <a:rPr lang="en-US" altLang="en-US" i="1" dirty="0"/>
              <a:t>(d)= </a:t>
            </a:r>
            <a:r>
              <a:rPr lang="en-US" altLang="en-US" i="1" dirty="0">
                <a:sym typeface="Symbol" panose="05050102010706020507" pitchFamily="18" charset="2"/>
              </a:rPr>
              <a:t></a:t>
            </a:r>
            <a:r>
              <a:rPr lang="en-US" altLang="en-US" i="1" dirty="0"/>
              <a:t> ,</a:t>
            </a:r>
            <a:r>
              <a:rPr lang="en-US" altLang="en-US" dirty="0">
                <a:latin typeface="Monotype Corsiva" panose="03010101010201010101" pitchFamily="66" charset="0"/>
              </a:rPr>
              <a:t> </a:t>
            </a:r>
            <a:r>
              <a:rPr lang="en-US" altLang="en-US" dirty="0"/>
              <a:t>for </a:t>
            </a:r>
            <a:r>
              <a:rPr lang="en-US" altLang="en-US" i="1" dirty="0"/>
              <a:t>j </a:t>
            </a:r>
            <a:r>
              <a:rPr lang="en-US" altLang="en-US" i="1" dirty="0">
                <a:sym typeface="Symbol" panose="05050102010706020507" pitchFamily="18" charset="2"/>
              </a:rPr>
              <a:t></a:t>
            </a:r>
            <a:r>
              <a:rPr lang="en-US" altLang="en-US" i="1" dirty="0"/>
              <a:t> </a:t>
            </a:r>
            <a:r>
              <a:rPr lang="en-US" altLang="en-US" i="1" dirty="0">
                <a:cs typeface="Arial" panose="020B0604020202020204" pitchFamily="34" charset="0"/>
              </a:rPr>
              <a:t>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>
                <a:cs typeface="Arial" panose="020B0604020202020204" pitchFamily="34" charset="0"/>
              </a:rPr>
              <a:t>Next node </a:t>
            </a:r>
            <a:r>
              <a:rPr lang="en-US" altLang="en-US" i="1" dirty="0" err="1">
                <a:cs typeface="Arial" panose="020B0604020202020204" pitchFamily="34" charset="0"/>
              </a:rPr>
              <a:t>n</a:t>
            </a:r>
            <a:r>
              <a:rPr lang="en-US" altLang="en-US" i="1" baseline="-25000" dirty="0" err="1">
                <a:cs typeface="Arial" panose="020B0604020202020204" pitchFamily="34" charset="0"/>
              </a:rPr>
              <a:t>j</a:t>
            </a:r>
            <a:r>
              <a:rPr lang="en-US" altLang="en-US" dirty="0">
                <a:cs typeface="Arial" panose="020B0604020202020204" pitchFamily="34" charset="0"/>
              </a:rPr>
              <a:t> = -1 since not yet defined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i="1" dirty="0"/>
              <a:t>Send Step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Send new distance vector to immediate neighbors across local link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i="1" dirty="0"/>
              <a:t>Receive Step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u="sng" dirty="0"/>
              <a:t>For each destination </a:t>
            </a:r>
            <a:r>
              <a:rPr lang="en-US" altLang="en-US" i="1" u="sng" dirty="0"/>
              <a:t>d</a:t>
            </a:r>
            <a:r>
              <a:rPr lang="en-US" altLang="en-US" u="sng" dirty="0"/>
              <a:t>, find the next hop that gives the minimum distance to </a:t>
            </a:r>
            <a:r>
              <a:rPr lang="en-US" altLang="en-US" i="1" u="sng" dirty="0"/>
              <a:t>d</a:t>
            </a:r>
            <a:r>
              <a:rPr lang="en-US" altLang="en-US" dirty="0"/>
              <a:t>, 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800" i="1" dirty="0" err="1"/>
              <a:t>Min</a:t>
            </a:r>
            <a:r>
              <a:rPr lang="en-US" altLang="en-US" sz="2800" i="1" baseline="-25000" dirty="0" err="1"/>
              <a:t>j</a:t>
            </a:r>
            <a:r>
              <a:rPr lang="en-US" altLang="en-US" sz="2800" i="1" dirty="0"/>
              <a:t> { </a:t>
            </a:r>
            <a:r>
              <a:rPr lang="en-US" altLang="en-US" sz="2800" i="1" dirty="0" err="1"/>
              <a:t>C</a:t>
            </a:r>
            <a:r>
              <a:rPr lang="en-US" altLang="en-US" sz="2800" i="1" baseline="-25000" dirty="0" err="1"/>
              <a:t>ij</a:t>
            </a:r>
            <a:r>
              <a:rPr lang="en-US" altLang="en-US" sz="2800" i="1" dirty="0"/>
              <a:t>+ </a:t>
            </a:r>
            <a:r>
              <a:rPr lang="en-US" altLang="en-US" sz="2800" i="1" dirty="0" err="1"/>
              <a:t>D</a:t>
            </a:r>
            <a:r>
              <a:rPr lang="en-US" altLang="en-US" sz="2800" i="1" baseline="-25000" dirty="0" err="1"/>
              <a:t>j</a:t>
            </a:r>
            <a:r>
              <a:rPr lang="en-US" altLang="en-US" sz="2800" i="1" dirty="0"/>
              <a:t>(d) }</a:t>
            </a:r>
            <a:endParaRPr lang="en-US" altLang="en-US" sz="2800" i="1" baseline="-25000" dirty="0"/>
          </a:p>
          <a:p>
            <a:pPr lvl="2" eaLnBrk="1" hangingPunct="1">
              <a:lnSpc>
                <a:spcPct val="80000"/>
              </a:lnSpc>
            </a:pPr>
            <a:r>
              <a:rPr lang="en-US" altLang="en-US" dirty="0"/>
              <a:t>Replace old </a:t>
            </a:r>
            <a:r>
              <a:rPr lang="en-US" altLang="en-US" i="1" dirty="0"/>
              <a:t>(</a:t>
            </a:r>
            <a:r>
              <a:rPr lang="en-US" altLang="en-US" i="1" dirty="0" err="1"/>
              <a:t>n</a:t>
            </a:r>
            <a:r>
              <a:rPr lang="en-US" altLang="en-US" i="1" baseline="-25000" dirty="0" err="1"/>
              <a:t>j</a:t>
            </a:r>
            <a:r>
              <a:rPr lang="en-US" altLang="en-US" i="1" dirty="0"/>
              <a:t>, D</a:t>
            </a:r>
            <a:r>
              <a:rPr lang="en-US" altLang="en-US" i="1" baseline="-25000" dirty="0"/>
              <a:t>i</a:t>
            </a:r>
            <a:r>
              <a:rPr lang="en-US" altLang="en-US" i="1" dirty="0"/>
              <a:t>(d))</a:t>
            </a:r>
            <a:r>
              <a:rPr lang="en-US" altLang="en-US" dirty="0"/>
              <a:t> by new </a:t>
            </a:r>
            <a:r>
              <a:rPr lang="en-US" altLang="en-US" i="1" dirty="0"/>
              <a:t>(</a:t>
            </a:r>
            <a:r>
              <a:rPr lang="en-US" altLang="en-US" i="1" dirty="0" err="1"/>
              <a:t>n</a:t>
            </a:r>
            <a:r>
              <a:rPr lang="en-US" altLang="en-US" i="1" baseline="-25000" dirty="0" err="1"/>
              <a:t>j</a:t>
            </a:r>
            <a:r>
              <a:rPr lang="en-US" altLang="en-US" i="1" dirty="0"/>
              <a:t>*, </a:t>
            </a:r>
            <a:r>
              <a:rPr lang="en-US" altLang="en-US" i="1" dirty="0" err="1"/>
              <a:t>D</a:t>
            </a:r>
            <a:r>
              <a:rPr lang="en-US" altLang="en-US" i="1" baseline="-25000" dirty="0" err="1"/>
              <a:t>j</a:t>
            </a:r>
            <a:r>
              <a:rPr lang="en-US" altLang="en-US" i="1" dirty="0"/>
              <a:t>*(d))</a:t>
            </a:r>
            <a:r>
              <a:rPr lang="en-US" altLang="en-US" dirty="0"/>
              <a:t> if new next node or distance found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Go to send step</a:t>
            </a:r>
          </a:p>
        </p:txBody>
      </p:sp>
    </p:spTree>
    <p:extLst>
      <p:ext uri="{BB962C8B-B14F-4D97-AF65-F5344CB8AC3E}">
        <p14:creationId xmlns:p14="http://schemas.microsoft.com/office/powerpoint/2010/main" val="33653207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2916" name="Group 84"/>
          <p:cNvGraphicFramePr>
            <a:graphicFrameLocks noGrp="1"/>
          </p:cNvGraphicFramePr>
          <p:nvPr>
            <p:ph/>
          </p:nvPr>
        </p:nvGraphicFramePr>
        <p:xfrm>
          <a:off x="1858964" y="333375"/>
          <a:ext cx="7546975" cy="2286001"/>
        </p:xfrm>
        <a:graphic>
          <a:graphicData uri="http://schemas.openxmlformats.org/drawingml/2006/table">
            <a:tbl>
              <a:tblPr/>
              <a:tblGrid>
                <a:gridCol w="1223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30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Iteration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1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2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3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4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5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Initial</a:t>
                      </a:r>
                      <a:endParaRPr kumimoji="0" lang="en-US" sz="3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3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US" sz="3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7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en-US" sz="3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9198" name="Group 85"/>
          <p:cNvGrpSpPr>
            <a:grpSpLocks/>
          </p:cNvGrpSpPr>
          <p:nvPr/>
        </p:nvGrpSpPr>
        <p:grpSpPr bwMode="auto">
          <a:xfrm>
            <a:off x="3594100" y="3938588"/>
            <a:ext cx="5397500" cy="2279649"/>
            <a:chOff x="1304" y="2481"/>
            <a:chExt cx="3400" cy="1436"/>
          </a:xfrm>
        </p:grpSpPr>
        <p:sp>
          <p:nvSpPr>
            <p:cNvPr id="49204" name="Oval 48"/>
            <p:cNvSpPr>
              <a:spLocks noChangeArrowheads="1"/>
            </p:cNvSpPr>
            <p:nvPr/>
          </p:nvSpPr>
          <p:spPr bwMode="auto">
            <a:xfrm>
              <a:off x="3320" y="2503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49205" name="Oval 51"/>
            <p:cNvSpPr>
              <a:spLocks noChangeArrowheads="1"/>
            </p:cNvSpPr>
            <p:nvPr/>
          </p:nvSpPr>
          <p:spPr bwMode="auto">
            <a:xfrm>
              <a:off x="1304" y="2625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49206" name="Oval 53"/>
            <p:cNvSpPr>
              <a:spLocks noChangeArrowheads="1"/>
            </p:cNvSpPr>
            <p:nvPr/>
          </p:nvSpPr>
          <p:spPr bwMode="auto">
            <a:xfrm>
              <a:off x="3416" y="3576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49207" name="Oval 55"/>
            <p:cNvSpPr>
              <a:spLocks noChangeArrowheads="1"/>
            </p:cNvSpPr>
            <p:nvPr/>
          </p:nvSpPr>
          <p:spPr bwMode="auto">
            <a:xfrm>
              <a:off x="2416" y="3040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49208" name="Oval 57"/>
            <p:cNvSpPr>
              <a:spLocks noChangeArrowheads="1"/>
            </p:cNvSpPr>
            <p:nvPr/>
          </p:nvSpPr>
          <p:spPr bwMode="auto">
            <a:xfrm>
              <a:off x="4472" y="3192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49209" name="Oval 59"/>
            <p:cNvSpPr>
              <a:spLocks noChangeArrowheads="1"/>
            </p:cNvSpPr>
            <p:nvPr/>
          </p:nvSpPr>
          <p:spPr bwMode="auto">
            <a:xfrm>
              <a:off x="1736" y="3576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49210" name="Rectangle 47"/>
            <p:cNvSpPr>
              <a:spLocks noChangeArrowheads="1"/>
            </p:cNvSpPr>
            <p:nvPr/>
          </p:nvSpPr>
          <p:spPr bwMode="auto">
            <a:xfrm>
              <a:off x="3342" y="249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3</a:t>
              </a:r>
            </a:p>
          </p:txBody>
        </p:sp>
        <p:sp>
          <p:nvSpPr>
            <p:cNvPr id="49211" name="Line 49"/>
            <p:cNvSpPr>
              <a:spLocks noChangeShapeType="1"/>
            </p:cNvSpPr>
            <p:nvPr/>
          </p:nvSpPr>
          <p:spPr bwMode="auto">
            <a:xfrm flipV="1">
              <a:off x="1544" y="2625"/>
              <a:ext cx="1776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12" name="Rectangle 50"/>
            <p:cNvSpPr>
              <a:spLocks noChangeArrowheads="1"/>
            </p:cNvSpPr>
            <p:nvPr/>
          </p:nvSpPr>
          <p:spPr bwMode="auto">
            <a:xfrm>
              <a:off x="1304" y="2643"/>
              <a:ext cx="186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  <p:sp>
          <p:nvSpPr>
            <p:cNvPr id="49213" name="Rectangle 52"/>
            <p:cNvSpPr>
              <a:spLocks noChangeArrowheads="1"/>
            </p:cNvSpPr>
            <p:nvPr/>
          </p:nvSpPr>
          <p:spPr bwMode="auto">
            <a:xfrm>
              <a:off x="3438" y="357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5</a:t>
              </a:r>
            </a:p>
          </p:txBody>
        </p:sp>
        <p:sp>
          <p:nvSpPr>
            <p:cNvPr id="49214" name="Rectangle 54"/>
            <p:cNvSpPr>
              <a:spLocks noChangeArrowheads="1"/>
            </p:cNvSpPr>
            <p:nvPr/>
          </p:nvSpPr>
          <p:spPr bwMode="auto">
            <a:xfrm>
              <a:off x="2420" y="303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4</a:t>
              </a:r>
            </a:p>
          </p:txBody>
        </p:sp>
        <p:sp>
          <p:nvSpPr>
            <p:cNvPr id="49215" name="Rectangle 56"/>
            <p:cNvSpPr>
              <a:spLocks noChangeArrowheads="1"/>
            </p:cNvSpPr>
            <p:nvPr/>
          </p:nvSpPr>
          <p:spPr bwMode="auto">
            <a:xfrm>
              <a:off x="4494" y="318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6</a:t>
              </a:r>
            </a:p>
          </p:txBody>
        </p:sp>
        <p:sp>
          <p:nvSpPr>
            <p:cNvPr id="49216" name="Rectangle 58"/>
            <p:cNvSpPr>
              <a:spLocks noChangeArrowheads="1"/>
            </p:cNvSpPr>
            <p:nvPr/>
          </p:nvSpPr>
          <p:spPr bwMode="auto">
            <a:xfrm>
              <a:off x="1758" y="357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2</a:t>
              </a:r>
            </a:p>
          </p:txBody>
        </p:sp>
        <p:sp>
          <p:nvSpPr>
            <p:cNvPr id="49217" name="Line 60"/>
            <p:cNvSpPr>
              <a:spLocks noChangeShapeType="1"/>
            </p:cNvSpPr>
            <p:nvPr/>
          </p:nvSpPr>
          <p:spPr bwMode="auto">
            <a:xfrm>
              <a:off x="1448" y="2865"/>
              <a:ext cx="336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18" name="Line 61"/>
            <p:cNvSpPr>
              <a:spLocks noChangeShapeType="1"/>
            </p:cNvSpPr>
            <p:nvPr/>
          </p:nvSpPr>
          <p:spPr bwMode="auto">
            <a:xfrm>
              <a:off x="1976" y="3681"/>
              <a:ext cx="1432" cy="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19" name="Line 62"/>
            <p:cNvSpPr>
              <a:spLocks noChangeShapeType="1"/>
            </p:cNvSpPr>
            <p:nvPr/>
          </p:nvSpPr>
          <p:spPr bwMode="auto">
            <a:xfrm flipV="1">
              <a:off x="3656" y="3376"/>
              <a:ext cx="808" cy="2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20" name="Line 63"/>
            <p:cNvSpPr>
              <a:spLocks noChangeShapeType="1"/>
            </p:cNvSpPr>
            <p:nvPr/>
          </p:nvSpPr>
          <p:spPr bwMode="auto">
            <a:xfrm>
              <a:off x="3512" y="2673"/>
              <a:ext cx="972" cy="5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21" name="Line 64"/>
            <p:cNvSpPr>
              <a:spLocks noChangeShapeType="1"/>
            </p:cNvSpPr>
            <p:nvPr/>
          </p:nvSpPr>
          <p:spPr bwMode="auto">
            <a:xfrm flipH="1">
              <a:off x="2648" y="2721"/>
              <a:ext cx="72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22" name="Rectangle 65"/>
            <p:cNvSpPr>
              <a:spLocks noChangeArrowheads="1"/>
            </p:cNvSpPr>
            <p:nvPr/>
          </p:nvSpPr>
          <p:spPr bwMode="auto">
            <a:xfrm>
              <a:off x="2312" y="2481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</a:p>
          </p:txBody>
        </p:sp>
        <p:sp>
          <p:nvSpPr>
            <p:cNvPr id="49223" name="Rectangle 66"/>
            <p:cNvSpPr>
              <a:spLocks noChangeArrowheads="1"/>
            </p:cNvSpPr>
            <p:nvPr/>
          </p:nvSpPr>
          <p:spPr bwMode="auto">
            <a:xfrm>
              <a:off x="1400" y="3201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3</a:t>
              </a:r>
            </a:p>
          </p:txBody>
        </p:sp>
        <p:sp>
          <p:nvSpPr>
            <p:cNvPr id="49224" name="Rectangle 67"/>
            <p:cNvSpPr>
              <a:spLocks noChangeArrowheads="1"/>
            </p:cNvSpPr>
            <p:nvPr/>
          </p:nvSpPr>
          <p:spPr bwMode="auto">
            <a:xfrm>
              <a:off x="2600" y="3729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4</a:t>
              </a:r>
            </a:p>
          </p:txBody>
        </p:sp>
        <p:sp>
          <p:nvSpPr>
            <p:cNvPr id="49225" name="Rectangle 68"/>
            <p:cNvSpPr>
              <a:spLocks noChangeArrowheads="1"/>
            </p:cNvSpPr>
            <p:nvPr/>
          </p:nvSpPr>
          <p:spPr bwMode="auto">
            <a:xfrm>
              <a:off x="2648" y="2817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</a:p>
          </p:txBody>
        </p:sp>
        <p:sp>
          <p:nvSpPr>
            <p:cNvPr id="49226" name="Rectangle 69"/>
            <p:cNvSpPr>
              <a:spLocks noChangeArrowheads="1"/>
            </p:cNvSpPr>
            <p:nvPr/>
          </p:nvSpPr>
          <p:spPr bwMode="auto">
            <a:xfrm>
              <a:off x="2024" y="3249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1</a:t>
              </a:r>
            </a:p>
          </p:txBody>
        </p:sp>
        <p:sp>
          <p:nvSpPr>
            <p:cNvPr id="49227" name="Rectangle 70"/>
            <p:cNvSpPr>
              <a:spLocks noChangeArrowheads="1"/>
            </p:cNvSpPr>
            <p:nvPr/>
          </p:nvSpPr>
          <p:spPr bwMode="auto">
            <a:xfrm>
              <a:off x="3944" y="2721"/>
              <a:ext cx="178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1</a:t>
              </a:r>
            </a:p>
          </p:txBody>
        </p:sp>
        <p:sp>
          <p:nvSpPr>
            <p:cNvPr id="49228" name="Rectangle 71"/>
            <p:cNvSpPr>
              <a:spLocks noChangeArrowheads="1"/>
            </p:cNvSpPr>
            <p:nvPr/>
          </p:nvSpPr>
          <p:spPr bwMode="auto">
            <a:xfrm>
              <a:off x="4071" y="3538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</a:p>
          </p:txBody>
        </p:sp>
        <p:sp>
          <p:nvSpPr>
            <p:cNvPr id="49229" name="Rectangle 72"/>
            <p:cNvSpPr>
              <a:spLocks noChangeArrowheads="1"/>
            </p:cNvSpPr>
            <p:nvPr/>
          </p:nvSpPr>
          <p:spPr bwMode="auto">
            <a:xfrm>
              <a:off x="3080" y="3249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3</a:t>
              </a:r>
            </a:p>
          </p:txBody>
        </p:sp>
        <p:sp>
          <p:nvSpPr>
            <p:cNvPr id="49230" name="Line 73"/>
            <p:cNvSpPr>
              <a:spLocks noChangeShapeType="1"/>
            </p:cNvSpPr>
            <p:nvPr/>
          </p:nvSpPr>
          <p:spPr bwMode="auto">
            <a:xfrm>
              <a:off x="2648" y="3201"/>
              <a:ext cx="860" cy="3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31" name="Line 74"/>
            <p:cNvSpPr>
              <a:spLocks noChangeShapeType="1"/>
            </p:cNvSpPr>
            <p:nvPr/>
          </p:nvSpPr>
          <p:spPr bwMode="auto">
            <a:xfrm flipV="1">
              <a:off x="1976" y="3249"/>
              <a:ext cx="48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32" name="Line 75"/>
            <p:cNvSpPr>
              <a:spLocks noChangeShapeType="1"/>
            </p:cNvSpPr>
            <p:nvPr/>
          </p:nvSpPr>
          <p:spPr bwMode="auto">
            <a:xfrm>
              <a:off x="1544" y="2769"/>
              <a:ext cx="86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33" name="Rectangle 76"/>
            <p:cNvSpPr>
              <a:spLocks noChangeArrowheads="1"/>
            </p:cNvSpPr>
            <p:nvPr/>
          </p:nvSpPr>
          <p:spPr bwMode="auto">
            <a:xfrm>
              <a:off x="2024" y="2817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5</a:t>
              </a:r>
            </a:p>
          </p:txBody>
        </p:sp>
      </p:grpSp>
      <p:sp>
        <p:nvSpPr>
          <p:cNvPr id="49199" name="Text Box 77"/>
          <p:cNvSpPr txBox="1">
            <a:spLocks noChangeArrowheads="1"/>
          </p:cNvSpPr>
          <p:nvPr/>
        </p:nvSpPr>
        <p:spPr bwMode="auto">
          <a:xfrm>
            <a:off x="9144000" y="4143375"/>
            <a:ext cx="7048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Monotype Corsiva" panose="03010101010201010101" pitchFamily="66" charset="0"/>
              </a:rPr>
              <a:t>San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Monotype Corsiva" panose="03010101010201010101" pitchFamily="66" charset="0"/>
              </a:rPr>
              <a:t>Jose</a:t>
            </a:r>
          </a:p>
        </p:txBody>
      </p:sp>
      <p:sp>
        <p:nvSpPr>
          <p:cNvPr id="49200" name="AutoShape 86"/>
          <p:cNvSpPr>
            <a:spLocks/>
          </p:cNvSpPr>
          <p:nvPr/>
        </p:nvSpPr>
        <p:spPr bwMode="auto">
          <a:xfrm rot="16200000">
            <a:off x="3680619" y="2167731"/>
            <a:ext cx="88900" cy="1233488"/>
          </a:xfrm>
          <a:prstGeom prst="leftBrace">
            <a:avLst>
              <a:gd name="adj1" fmla="val 115625"/>
              <a:gd name="adj2" fmla="val 50000"/>
            </a:avLst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49201" name="Text Box 87"/>
          <p:cNvSpPr txBox="1">
            <a:spLocks noChangeArrowheads="1"/>
          </p:cNvSpPr>
          <p:nvPr/>
        </p:nvSpPr>
        <p:spPr bwMode="auto">
          <a:xfrm>
            <a:off x="3028950" y="2863851"/>
            <a:ext cx="1509196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FF3300"/>
                </a:solidFill>
              </a:rPr>
              <a:t>Table entry </a:t>
            </a:r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FF3300"/>
                </a:solidFill>
              </a:rPr>
              <a:t>@ node 1</a:t>
            </a:r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FF3300"/>
                </a:solidFill>
              </a:rPr>
              <a:t>for dest SJ</a:t>
            </a:r>
          </a:p>
        </p:txBody>
      </p:sp>
      <p:sp>
        <p:nvSpPr>
          <p:cNvPr id="49202" name="AutoShape 88"/>
          <p:cNvSpPr>
            <a:spLocks/>
          </p:cNvSpPr>
          <p:nvPr/>
        </p:nvSpPr>
        <p:spPr bwMode="auto">
          <a:xfrm rot="16200000">
            <a:off x="6247607" y="2104232"/>
            <a:ext cx="88900" cy="1233487"/>
          </a:xfrm>
          <a:prstGeom prst="leftBrace">
            <a:avLst>
              <a:gd name="adj1" fmla="val 115625"/>
              <a:gd name="adj2" fmla="val 50000"/>
            </a:avLst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49203" name="Text Box 89"/>
          <p:cNvSpPr txBox="1">
            <a:spLocks noChangeArrowheads="1"/>
          </p:cNvSpPr>
          <p:nvPr/>
        </p:nvSpPr>
        <p:spPr bwMode="auto">
          <a:xfrm>
            <a:off x="5595938" y="2800351"/>
            <a:ext cx="1509196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FF3300"/>
                </a:solidFill>
              </a:rPr>
              <a:t>Table entry </a:t>
            </a:r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FF3300"/>
                </a:solidFill>
              </a:rPr>
              <a:t>@ node 3</a:t>
            </a:r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FF3300"/>
                </a:solidFill>
              </a:rPr>
              <a:t>for dest SJ</a:t>
            </a:r>
          </a:p>
        </p:txBody>
      </p:sp>
    </p:spTree>
    <p:extLst>
      <p:ext uri="{BB962C8B-B14F-4D97-AF65-F5344CB8AC3E}">
        <p14:creationId xmlns:p14="http://schemas.microsoft.com/office/powerpoint/2010/main" val="3107808827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3955" name="Group 99"/>
          <p:cNvGraphicFramePr>
            <a:graphicFrameLocks noGrp="1"/>
          </p:cNvGraphicFramePr>
          <p:nvPr>
            <p:ph/>
          </p:nvPr>
        </p:nvGraphicFramePr>
        <p:xfrm>
          <a:off x="1814514" y="333375"/>
          <a:ext cx="7577137" cy="2286001"/>
        </p:xfrm>
        <a:graphic>
          <a:graphicData uri="http://schemas.openxmlformats.org/drawingml/2006/table">
            <a:tbl>
              <a:tblPr/>
              <a:tblGrid>
                <a:gridCol w="1254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30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Iteration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1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2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3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4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5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Initial</a:t>
                      </a:r>
                      <a:endParaRPr kumimoji="0" lang="en-US" sz="3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3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</a:rPr>
                        <a:t>(6,1)</a:t>
                      </a:r>
                      <a:endParaRPr kumimoji="0" lang="en-US" sz="3500" b="0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(6,2)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US" sz="3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en-US" sz="3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0222" name="Text Box 46"/>
          <p:cNvSpPr txBox="1">
            <a:spLocks noChangeArrowheads="1"/>
          </p:cNvSpPr>
          <p:nvPr/>
        </p:nvSpPr>
        <p:spPr bwMode="auto">
          <a:xfrm>
            <a:off x="9220200" y="4343400"/>
            <a:ext cx="7048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Monotype Corsiva" panose="03010101010201010101" pitchFamily="66" charset="0"/>
              </a:rPr>
              <a:t>San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Monotype Corsiva" panose="03010101010201010101" pitchFamily="66" charset="0"/>
              </a:rPr>
              <a:t>Jose</a:t>
            </a:r>
          </a:p>
        </p:txBody>
      </p:sp>
      <p:sp>
        <p:nvSpPr>
          <p:cNvPr id="633903" name="Line 47"/>
          <p:cNvSpPr>
            <a:spLocks noChangeShapeType="1"/>
          </p:cNvSpPr>
          <p:nvPr/>
        </p:nvSpPr>
        <p:spPr bwMode="auto">
          <a:xfrm flipH="1" flipV="1">
            <a:off x="7086600" y="3962400"/>
            <a:ext cx="1447800" cy="838200"/>
          </a:xfrm>
          <a:prstGeom prst="line">
            <a:avLst/>
          </a:prstGeom>
          <a:noFill/>
          <a:ln w="38100">
            <a:solidFill>
              <a:srgbClr val="66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8153400" y="3276600"/>
            <a:ext cx="1295400" cy="609600"/>
            <a:chOff x="4176" y="2064"/>
            <a:chExt cx="816" cy="384"/>
          </a:xfrm>
        </p:grpSpPr>
        <p:sp>
          <p:nvSpPr>
            <p:cNvPr id="50273" name="AutoShape 49"/>
            <p:cNvSpPr>
              <a:spLocks noChangeArrowheads="1"/>
            </p:cNvSpPr>
            <p:nvPr/>
          </p:nvSpPr>
          <p:spPr bwMode="auto">
            <a:xfrm>
              <a:off x="4176" y="2064"/>
              <a:ext cx="816" cy="384"/>
            </a:xfrm>
            <a:prstGeom prst="wedgeRectCallout">
              <a:avLst>
                <a:gd name="adj1" fmla="val -62134"/>
                <a:gd name="adj2" fmla="val 143491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50274" name="Text Box 50"/>
            <p:cNvSpPr txBox="1">
              <a:spLocks noChangeArrowheads="1"/>
            </p:cNvSpPr>
            <p:nvPr/>
          </p:nvSpPr>
          <p:spPr bwMode="auto">
            <a:xfrm>
              <a:off x="4368" y="2145"/>
              <a:ext cx="437" cy="231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D</a:t>
              </a:r>
              <a:r>
                <a:rPr lang="en-US" altLang="en-US" sz="1800" baseline="-25000"/>
                <a:t>6</a:t>
              </a:r>
              <a:r>
                <a:rPr lang="en-US" altLang="en-US" sz="1800"/>
                <a:t>=0</a:t>
              </a:r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5715000" y="2743200"/>
            <a:ext cx="2209800" cy="838200"/>
            <a:chOff x="816" y="1824"/>
            <a:chExt cx="1392" cy="528"/>
          </a:xfrm>
        </p:grpSpPr>
        <p:sp>
          <p:nvSpPr>
            <p:cNvPr id="50271" name="AutoShape 52"/>
            <p:cNvSpPr>
              <a:spLocks noChangeArrowheads="1"/>
            </p:cNvSpPr>
            <p:nvPr/>
          </p:nvSpPr>
          <p:spPr bwMode="auto">
            <a:xfrm>
              <a:off x="816" y="1824"/>
              <a:ext cx="1392" cy="528"/>
            </a:xfrm>
            <a:prstGeom prst="cloudCallout">
              <a:avLst>
                <a:gd name="adj1" fmla="val 2157"/>
                <a:gd name="adj2" fmla="val 70833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50272" name="Text Box 53"/>
            <p:cNvSpPr txBox="1">
              <a:spLocks noChangeArrowheads="1"/>
            </p:cNvSpPr>
            <p:nvPr/>
          </p:nvSpPr>
          <p:spPr bwMode="auto">
            <a:xfrm>
              <a:off x="1161" y="1857"/>
              <a:ext cx="678" cy="40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i="1"/>
                <a:t>D</a:t>
              </a:r>
              <a:r>
                <a:rPr lang="en-US" altLang="en-US" sz="1800" i="1" baseline="-25000"/>
                <a:t>3</a:t>
              </a:r>
              <a:r>
                <a:rPr lang="en-US" altLang="en-US" sz="1800" i="1"/>
                <a:t>=D</a:t>
              </a:r>
              <a:r>
                <a:rPr lang="en-US" altLang="en-US" sz="1800" i="1" baseline="-25000"/>
                <a:t>6</a:t>
              </a:r>
              <a:r>
                <a:rPr lang="en-US" altLang="en-US" sz="1800" i="1"/>
                <a:t>+1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i="1"/>
                <a:t>n</a:t>
              </a:r>
              <a:r>
                <a:rPr lang="en-US" altLang="en-US" sz="1800" i="1" baseline="-25000"/>
                <a:t>3</a:t>
              </a:r>
              <a:r>
                <a:rPr lang="en-US" altLang="en-US" sz="1800" i="1"/>
                <a:t>=6</a:t>
              </a:r>
            </a:p>
          </p:txBody>
        </p:sp>
      </p:grpSp>
      <p:grpSp>
        <p:nvGrpSpPr>
          <p:cNvPr id="50226" name="Group 100"/>
          <p:cNvGrpSpPr>
            <a:grpSpLocks/>
          </p:cNvGrpSpPr>
          <p:nvPr/>
        </p:nvGrpSpPr>
        <p:grpSpPr bwMode="auto">
          <a:xfrm>
            <a:off x="3581400" y="3581402"/>
            <a:ext cx="5397500" cy="2279651"/>
            <a:chOff x="1296" y="2256"/>
            <a:chExt cx="3400" cy="1436"/>
          </a:xfrm>
        </p:grpSpPr>
        <p:sp>
          <p:nvSpPr>
            <p:cNvPr id="50241" name="Oval 56"/>
            <p:cNvSpPr>
              <a:spLocks noChangeArrowheads="1"/>
            </p:cNvSpPr>
            <p:nvPr/>
          </p:nvSpPr>
          <p:spPr bwMode="auto">
            <a:xfrm>
              <a:off x="3312" y="2278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0242" name="Oval 61"/>
            <p:cNvSpPr>
              <a:spLocks noChangeArrowheads="1"/>
            </p:cNvSpPr>
            <p:nvPr/>
          </p:nvSpPr>
          <p:spPr bwMode="auto">
            <a:xfrm>
              <a:off x="3408" y="3342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0243" name="Oval 63"/>
            <p:cNvSpPr>
              <a:spLocks noChangeArrowheads="1"/>
            </p:cNvSpPr>
            <p:nvPr/>
          </p:nvSpPr>
          <p:spPr bwMode="auto">
            <a:xfrm>
              <a:off x="2408" y="2806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0244" name="Oval 65"/>
            <p:cNvSpPr>
              <a:spLocks noChangeArrowheads="1"/>
            </p:cNvSpPr>
            <p:nvPr/>
          </p:nvSpPr>
          <p:spPr bwMode="auto">
            <a:xfrm>
              <a:off x="4464" y="2967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0245" name="Oval 59"/>
            <p:cNvSpPr>
              <a:spLocks noChangeArrowheads="1"/>
            </p:cNvSpPr>
            <p:nvPr/>
          </p:nvSpPr>
          <p:spPr bwMode="auto">
            <a:xfrm>
              <a:off x="1296" y="2400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0246" name="Oval 67"/>
            <p:cNvSpPr>
              <a:spLocks noChangeArrowheads="1"/>
            </p:cNvSpPr>
            <p:nvPr/>
          </p:nvSpPr>
          <p:spPr bwMode="auto">
            <a:xfrm>
              <a:off x="1728" y="3351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0247" name="Rectangle 55"/>
            <p:cNvSpPr>
              <a:spLocks noChangeArrowheads="1"/>
            </p:cNvSpPr>
            <p:nvPr/>
          </p:nvSpPr>
          <p:spPr bwMode="auto">
            <a:xfrm>
              <a:off x="3343" y="225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3</a:t>
              </a:r>
            </a:p>
          </p:txBody>
        </p:sp>
        <p:sp>
          <p:nvSpPr>
            <p:cNvPr id="50248" name="Line 57"/>
            <p:cNvSpPr>
              <a:spLocks noChangeShapeType="1"/>
            </p:cNvSpPr>
            <p:nvPr/>
          </p:nvSpPr>
          <p:spPr bwMode="auto">
            <a:xfrm flipV="1">
              <a:off x="1536" y="2400"/>
              <a:ext cx="1776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49" name="Rectangle 58"/>
            <p:cNvSpPr>
              <a:spLocks noChangeArrowheads="1"/>
            </p:cNvSpPr>
            <p:nvPr/>
          </p:nvSpPr>
          <p:spPr bwMode="auto">
            <a:xfrm>
              <a:off x="1296" y="2400"/>
              <a:ext cx="186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  <p:sp>
          <p:nvSpPr>
            <p:cNvPr id="50250" name="Rectangle 60"/>
            <p:cNvSpPr>
              <a:spLocks noChangeArrowheads="1"/>
            </p:cNvSpPr>
            <p:nvPr/>
          </p:nvSpPr>
          <p:spPr bwMode="auto">
            <a:xfrm>
              <a:off x="3439" y="332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5</a:t>
              </a:r>
            </a:p>
          </p:txBody>
        </p:sp>
        <p:sp>
          <p:nvSpPr>
            <p:cNvPr id="50251" name="Rectangle 62"/>
            <p:cNvSpPr>
              <a:spLocks noChangeArrowheads="1"/>
            </p:cNvSpPr>
            <p:nvPr/>
          </p:nvSpPr>
          <p:spPr bwMode="auto">
            <a:xfrm>
              <a:off x="2439" y="278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4</a:t>
              </a:r>
            </a:p>
          </p:txBody>
        </p:sp>
        <p:sp>
          <p:nvSpPr>
            <p:cNvPr id="50252" name="Rectangle 64"/>
            <p:cNvSpPr>
              <a:spLocks noChangeArrowheads="1"/>
            </p:cNvSpPr>
            <p:nvPr/>
          </p:nvSpPr>
          <p:spPr bwMode="auto">
            <a:xfrm>
              <a:off x="4477" y="2963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6</a:t>
              </a:r>
            </a:p>
          </p:txBody>
        </p:sp>
        <p:sp>
          <p:nvSpPr>
            <p:cNvPr id="50253" name="Rectangle 66"/>
            <p:cNvSpPr>
              <a:spLocks noChangeArrowheads="1"/>
            </p:cNvSpPr>
            <p:nvPr/>
          </p:nvSpPr>
          <p:spPr bwMode="auto">
            <a:xfrm>
              <a:off x="1759" y="332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2</a:t>
              </a:r>
            </a:p>
          </p:txBody>
        </p:sp>
        <p:sp>
          <p:nvSpPr>
            <p:cNvPr id="50254" name="Line 68"/>
            <p:cNvSpPr>
              <a:spLocks noChangeShapeType="1"/>
            </p:cNvSpPr>
            <p:nvPr/>
          </p:nvSpPr>
          <p:spPr bwMode="auto">
            <a:xfrm>
              <a:off x="1440" y="2640"/>
              <a:ext cx="336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55" name="Line 69"/>
            <p:cNvSpPr>
              <a:spLocks noChangeShapeType="1"/>
            </p:cNvSpPr>
            <p:nvPr/>
          </p:nvSpPr>
          <p:spPr bwMode="auto">
            <a:xfrm>
              <a:off x="1968" y="3456"/>
              <a:ext cx="1432" cy="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56" name="Line 70"/>
            <p:cNvSpPr>
              <a:spLocks noChangeShapeType="1"/>
            </p:cNvSpPr>
            <p:nvPr/>
          </p:nvSpPr>
          <p:spPr bwMode="auto">
            <a:xfrm flipV="1">
              <a:off x="3648" y="3151"/>
              <a:ext cx="808" cy="2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57" name="Line 71"/>
            <p:cNvSpPr>
              <a:spLocks noChangeShapeType="1"/>
            </p:cNvSpPr>
            <p:nvPr/>
          </p:nvSpPr>
          <p:spPr bwMode="auto">
            <a:xfrm>
              <a:off x="3504" y="2448"/>
              <a:ext cx="972" cy="5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58" name="Line 72"/>
            <p:cNvSpPr>
              <a:spLocks noChangeShapeType="1"/>
            </p:cNvSpPr>
            <p:nvPr/>
          </p:nvSpPr>
          <p:spPr bwMode="auto">
            <a:xfrm flipH="1">
              <a:off x="2640" y="2496"/>
              <a:ext cx="72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59" name="Rectangle 73"/>
            <p:cNvSpPr>
              <a:spLocks noChangeArrowheads="1"/>
            </p:cNvSpPr>
            <p:nvPr/>
          </p:nvSpPr>
          <p:spPr bwMode="auto">
            <a:xfrm>
              <a:off x="2304" y="2256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</a:p>
          </p:txBody>
        </p:sp>
        <p:sp>
          <p:nvSpPr>
            <p:cNvPr id="50260" name="Rectangle 74"/>
            <p:cNvSpPr>
              <a:spLocks noChangeArrowheads="1"/>
            </p:cNvSpPr>
            <p:nvPr/>
          </p:nvSpPr>
          <p:spPr bwMode="auto">
            <a:xfrm>
              <a:off x="1392" y="2976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3</a:t>
              </a:r>
            </a:p>
          </p:txBody>
        </p:sp>
        <p:sp>
          <p:nvSpPr>
            <p:cNvPr id="50261" name="Rectangle 75"/>
            <p:cNvSpPr>
              <a:spLocks noChangeArrowheads="1"/>
            </p:cNvSpPr>
            <p:nvPr/>
          </p:nvSpPr>
          <p:spPr bwMode="auto">
            <a:xfrm>
              <a:off x="2592" y="3504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4</a:t>
              </a:r>
            </a:p>
          </p:txBody>
        </p:sp>
        <p:sp>
          <p:nvSpPr>
            <p:cNvPr id="50262" name="Rectangle 76"/>
            <p:cNvSpPr>
              <a:spLocks noChangeArrowheads="1"/>
            </p:cNvSpPr>
            <p:nvPr/>
          </p:nvSpPr>
          <p:spPr bwMode="auto">
            <a:xfrm>
              <a:off x="2640" y="2592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</a:p>
          </p:txBody>
        </p:sp>
        <p:sp>
          <p:nvSpPr>
            <p:cNvPr id="50263" name="Rectangle 77"/>
            <p:cNvSpPr>
              <a:spLocks noChangeArrowheads="1"/>
            </p:cNvSpPr>
            <p:nvPr/>
          </p:nvSpPr>
          <p:spPr bwMode="auto">
            <a:xfrm>
              <a:off x="2016" y="3024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1</a:t>
              </a:r>
            </a:p>
          </p:txBody>
        </p:sp>
        <p:sp>
          <p:nvSpPr>
            <p:cNvPr id="50264" name="Rectangle 78"/>
            <p:cNvSpPr>
              <a:spLocks noChangeArrowheads="1"/>
            </p:cNvSpPr>
            <p:nvPr/>
          </p:nvSpPr>
          <p:spPr bwMode="auto">
            <a:xfrm>
              <a:off x="3936" y="2496"/>
              <a:ext cx="178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1</a:t>
              </a:r>
            </a:p>
          </p:txBody>
        </p:sp>
        <p:sp>
          <p:nvSpPr>
            <p:cNvPr id="50265" name="Rectangle 79"/>
            <p:cNvSpPr>
              <a:spLocks noChangeArrowheads="1"/>
            </p:cNvSpPr>
            <p:nvPr/>
          </p:nvSpPr>
          <p:spPr bwMode="auto">
            <a:xfrm>
              <a:off x="4063" y="3313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</a:p>
          </p:txBody>
        </p:sp>
        <p:sp>
          <p:nvSpPr>
            <p:cNvPr id="50266" name="Rectangle 80"/>
            <p:cNvSpPr>
              <a:spLocks noChangeArrowheads="1"/>
            </p:cNvSpPr>
            <p:nvPr/>
          </p:nvSpPr>
          <p:spPr bwMode="auto">
            <a:xfrm>
              <a:off x="3072" y="3024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3</a:t>
              </a:r>
            </a:p>
          </p:txBody>
        </p:sp>
        <p:sp>
          <p:nvSpPr>
            <p:cNvPr id="50267" name="Line 81"/>
            <p:cNvSpPr>
              <a:spLocks noChangeShapeType="1"/>
            </p:cNvSpPr>
            <p:nvPr/>
          </p:nvSpPr>
          <p:spPr bwMode="auto">
            <a:xfrm>
              <a:off x="2640" y="2976"/>
              <a:ext cx="860" cy="3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68" name="Line 82"/>
            <p:cNvSpPr>
              <a:spLocks noChangeShapeType="1"/>
            </p:cNvSpPr>
            <p:nvPr/>
          </p:nvSpPr>
          <p:spPr bwMode="auto">
            <a:xfrm flipV="1">
              <a:off x="1968" y="3024"/>
              <a:ext cx="48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69" name="Line 83"/>
            <p:cNvSpPr>
              <a:spLocks noChangeShapeType="1"/>
            </p:cNvSpPr>
            <p:nvPr/>
          </p:nvSpPr>
          <p:spPr bwMode="auto">
            <a:xfrm>
              <a:off x="1536" y="2544"/>
              <a:ext cx="86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70" name="Rectangle 84"/>
            <p:cNvSpPr>
              <a:spLocks noChangeArrowheads="1"/>
            </p:cNvSpPr>
            <p:nvPr/>
          </p:nvSpPr>
          <p:spPr bwMode="auto">
            <a:xfrm>
              <a:off x="2016" y="2592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5</a:t>
              </a:r>
            </a:p>
          </p:txBody>
        </p:sp>
      </p:grpSp>
      <p:sp>
        <p:nvSpPr>
          <p:cNvPr id="633941" name="Line 85"/>
          <p:cNvSpPr>
            <a:spLocks noChangeShapeType="1"/>
          </p:cNvSpPr>
          <p:nvPr/>
        </p:nvSpPr>
        <p:spPr bwMode="auto">
          <a:xfrm flipH="1">
            <a:off x="7315200" y="4953000"/>
            <a:ext cx="12192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6"/>
          <p:cNvGrpSpPr>
            <a:grpSpLocks/>
          </p:cNvGrpSpPr>
          <p:nvPr/>
        </p:nvGrpSpPr>
        <p:grpSpPr bwMode="auto">
          <a:xfrm>
            <a:off x="8382000" y="5715000"/>
            <a:ext cx="1295400" cy="609600"/>
            <a:chOff x="4320" y="3600"/>
            <a:chExt cx="816" cy="384"/>
          </a:xfrm>
        </p:grpSpPr>
        <p:sp>
          <p:nvSpPr>
            <p:cNvPr id="50239" name="AutoShape 87"/>
            <p:cNvSpPr>
              <a:spLocks noChangeArrowheads="1"/>
            </p:cNvSpPr>
            <p:nvPr/>
          </p:nvSpPr>
          <p:spPr bwMode="auto">
            <a:xfrm rot="10620178">
              <a:off x="4320" y="3600"/>
              <a:ext cx="816" cy="384"/>
            </a:xfrm>
            <a:prstGeom prst="wedgeRectCallout">
              <a:avLst>
                <a:gd name="adj1" fmla="val 67324"/>
                <a:gd name="adj2" fmla="val 155556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50240" name="Text Box 88"/>
            <p:cNvSpPr txBox="1">
              <a:spLocks noChangeArrowheads="1"/>
            </p:cNvSpPr>
            <p:nvPr/>
          </p:nvSpPr>
          <p:spPr bwMode="auto">
            <a:xfrm>
              <a:off x="4512" y="3681"/>
              <a:ext cx="437" cy="231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D</a:t>
              </a:r>
              <a:r>
                <a:rPr lang="en-US" altLang="en-US" sz="1800" baseline="-25000"/>
                <a:t>6</a:t>
              </a:r>
              <a:r>
                <a:rPr lang="en-US" altLang="en-US" sz="1800"/>
                <a:t>=0</a:t>
              </a:r>
            </a:p>
          </p:txBody>
        </p:sp>
      </p:grpSp>
      <p:grpSp>
        <p:nvGrpSpPr>
          <p:cNvPr id="6" name="Group 106"/>
          <p:cNvGrpSpPr>
            <a:grpSpLocks/>
          </p:cNvGrpSpPr>
          <p:nvPr/>
        </p:nvGrpSpPr>
        <p:grpSpPr bwMode="auto">
          <a:xfrm>
            <a:off x="4524375" y="5800726"/>
            <a:ext cx="2209800" cy="919163"/>
            <a:chOff x="1890" y="3654"/>
            <a:chExt cx="1392" cy="579"/>
          </a:xfrm>
        </p:grpSpPr>
        <p:sp>
          <p:nvSpPr>
            <p:cNvPr id="50237" name="AutoShape 90"/>
            <p:cNvSpPr>
              <a:spLocks noChangeArrowheads="1"/>
            </p:cNvSpPr>
            <p:nvPr/>
          </p:nvSpPr>
          <p:spPr bwMode="auto">
            <a:xfrm>
              <a:off x="1890" y="3654"/>
              <a:ext cx="1392" cy="579"/>
            </a:xfrm>
            <a:prstGeom prst="cloudCallout">
              <a:avLst>
                <a:gd name="adj1" fmla="val 65444"/>
                <a:gd name="adj2" fmla="val -6606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50238" name="Text Box 91"/>
            <p:cNvSpPr txBox="1">
              <a:spLocks noChangeArrowheads="1"/>
            </p:cNvSpPr>
            <p:nvPr/>
          </p:nvSpPr>
          <p:spPr bwMode="auto">
            <a:xfrm>
              <a:off x="2242" y="3737"/>
              <a:ext cx="678" cy="40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i="1"/>
                <a:t>D</a:t>
              </a:r>
              <a:r>
                <a:rPr lang="en-US" altLang="en-US" sz="1800" i="1" baseline="-25000"/>
                <a:t>5</a:t>
              </a:r>
              <a:r>
                <a:rPr lang="en-US" altLang="en-US" sz="1800" i="1"/>
                <a:t>=D</a:t>
              </a:r>
              <a:r>
                <a:rPr lang="en-US" altLang="en-US" sz="1800" i="1" baseline="-25000"/>
                <a:t>6</a:t>
              </a:r>
              <a:r>
                <a:rPr lang="en-US" altLang="en-US" sz="1800" i="1"/>
                <a:t>+2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i="1"/>
                <a:t>n</a:t>
              </a:r>
              <a:r>
                <a:rPr lang="en-US" altLang="en-US" sz="1800" i="1" baseline="-25000"/>
                <a:t>5</a:t>
              </a:r>
              <a:r>
                <a:rPr lang="en-US" altLang="en-US" sz="1800" i="1"/>
                <a:t>=6</a:t>
              </a:r>
            </a:p>
          </p:txBody>
        </p:sp>
      </p:grpSp>
      <p:sp>
        <p:nvSpPr>
          <p:cNvPr id="633948" name="Line 92"/>
          <p:cNvSpPr>
            <a:spLocks noChangeShapeType="1"/>
          </p:cNvSpPr>
          <p:nvPr/>
        </p:nvSpPr>
        <p:spPr bwMode="auto">
          <a:xfrm>
            <a:off x="7162800" y="3886200"/>
            <a:ext cx="144780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3949" name="Line 93"/>
          <p:cNvSpPr>
            <a:spLocks noChangeShapeType="1"/>
          </p:cNvSpPr>
          <p:nvPr/>
        </p:nvSpPr>
        <p:spPr bwMode="auto">
          <a:xfrm flipV="1">
            <a:off x="7315200" y="4953000"/>
            <a:ext cx="129540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3957" name="Oval 101"/>
          <p:cNvSpPr>
            <a:spLocks noChangeArrowheads="1"/>
          </p:cNvSpPr>
          <p:nvPr/>
        </p:nvSpPr>
        <p:spPr bwMode="auto">
          <a:xfrm>
            <a:off x="5802313" y="1165225"/>
            <a:ext cx="862012" cy="630238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633958" name="Oval 102"/>
          <p:cNvSpPr>
            <a:spLocks noChangeArrowheads="1"/>
          </p:cNvSpPr>
          <p:nvPr/>
        </p:nvSpPr>
        <p:spPr bwMode="auto">
          <a:xfrm>
            <a:off x="8331200" y="1182689"/>
            <a:ext cx="871538" cy="655637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50234" name="Text Box 103"/>
          <p:cNvSpPr txBox="1">
            <a:spLocks noChangeArrowheads="1"/>
          </p:cNvSpPr>
          <p:nvPr/>
        </p:nvSpPr>
        <p:spPr bwMode="auto">
          <a:xfrm>
            <a:off x="8651875" y="4225926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633960" name="Text Box 104"/>
          <p:cNvSpPr txBox="1">
            <a:spLocks noChangeArrowheads="1"/>
          </p:cNvSpPr>
          <p:nvPr/>
        </p:nvSpPr>
        <p:spPr bwMode="auto">
          <a:xfrm>
            <a:off x="7113589" y="5602289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633961" name="Text Box 105"/>
          <p:cNvSpPr txBox="1">
            <a:spLocks noChangeArrowheads="1"/>
          </p:cNvSpPr>
          <p:nvPr/>
        </p:nvSpPr>
        <p:spPr bwMode="auto">
          <a:xfrm>
            <a:off x="7110414" y="3478214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790162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3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3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33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6339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3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6339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633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33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33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633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6339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500"/>
                                        <p:tgtEl>
                                          <p:spTgt spid="6339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633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633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633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957" grpId="0" animBg="1"/>
      <p:bldP spid="633957" grpId="1" animBg="1"/>
      <p:bldP spid="633958" grpId="0" animBg="1"/>
      <p:bldP spid="633958" grpId="1" animBg="1"/>
      <p:bldP spid="633960" grpId="0"/>
      <p:bldP spid="63396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73" name="Group 93"/>
          <p:cNvGraphicFramePr>
            <a:graphicFrameLocks noGrp="1"/>
          </p:cNvGraphicFramePr>
          <p:nvPr>
            <p:ph/>
          </p:nvPr>
        </p:nvGraphicFramePr>
        <p:xfrm>
          <a:off x="1749425" y="333375"/>
          <a:ext cx="7627938" cy="2286001"/>
        </p:xfrm>
        <a:graphic>
          <a:graphicData uri="http://schemas.openxmlformats.org/drawingml/2006/table">
            <a:tbl>
              <a:tblPr/>
              <a:tblGrid>
                <a:gridCol w="1304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30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Iteration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1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2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3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4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5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Initial</a:t>
                      </a:r>
                      <a:endParaRPr kumimoji="0" lang="en-US" sz="3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3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(6, 1)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(6,2)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US" sz="3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(5,6)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(6, 1)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(6,2)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en-US" sz="3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1246" name="Text Box 46"/>
          <p:cNvSpPr txBox="1">
            <a:spLocks noChangeArrowheads="1"/>
          </p:cNvSpPr>
          <p:nvPr/>
        </p:nvSpPr>
        <p:spPr bwMode="auto">
          <a:xfrm>
            <a:off x="9220200" y="4343400"/>
            <a:ext cx="7048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Monotype Corsiva" panose="03010101010201010101" pitchFamily="66" charset="0"/>
              </a:rPr>
              <a:t>San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Monotype Corsiva" panose="03010101010201010101" pitchFamily="66" charset="0"/>
              </a:rPr>
              <a:t>Jose</a:t>
            </a:r>
          </a:p>
        </p:txBody>
      </p:sp>
      <p:grpSp>
        <p:nvGrpSpPr>
          <p:cNvPr id="51247" name="Group 94"/>
          <p:cNvGrpSpPr>
            <a:grpSpLocks/>
          </p:cNvGrpSpPr>
          <p:nvPr/>
        </p:nvGrpSpPr>
        <p:grpSpPr bwMode="auto">
          <a:xfrm>
            <a:off x="3594100" y="3581402"/>
            <a:ext cx="5397500" cy="2279651"/>
            <a:chOff x="1304" y="2256"/>
            <a:chExt cx="3400" cy="1436"/>
          </a:xfrm>
        </p:grpSpPr>
        <p:sp>
          <p:nvSpPr>
            <p:cNvPr id="51267" name="Oval 49"/>
            <p:cNvSpPr>
              <a:spLocks noChangeArrowheads="1"/>
            </p:cNvSpPr>
            <p:nvPr/>
          </p:nvSpPr>
          <p:spPr bwMode="auto">
            <a:xfrm>
              <a:off x="3320" y="2278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1268" name="Oval 52"/>
            <p:cNvSpPr>
              <a:spLocks noChangeArrowheads="1"/>
            </p:cNvSpPr>
            <p:nvPr/>
          </p:nvSpPr>
          <p:spPr bwMode="auto">
            <a:xfrm>
              <a:off x="1304" y="2400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1269" name="Oval 54"/>
            <p:cNvSpPr>
              <a:spLocks noChangeArrowheads="1"/>
            </p:cNvSpPr>
            <p:nvPr/>
          </p:nvSpPr>
          <p:spPr bwMode="auto">
            <a:xfrm>
              <a:off x="3416" y="3351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1270" name="Oval 56"/>
            <p:cNvSpPr>
              <a:spLocks noChangeArrowheads="1"/>
            </p:cNvSpPr>
            <p:nvPr/>
          </p:nvSpPr>
          <p:spPr bwMode="auto">
            <a:xfrm>
              <a:off x="2416" y="2815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1271" name="Oval 58"/>
            <p:cNvSpPr>
              <a:spLocks noChangeArrowheads="1"/>
            </p:cNvSpPr>
            <p:nvPr/>
          </p:nvSpPr>
          <p:spPr bwMode="auto">
            <a:xfrm>
              <a:off x="4472" y="2967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1272" name="Oval 60"/>
            <p:cNvSpPr>
              <a:spLocks noChangeArrowheads="1"/>
            </p:cNvSpPr>
            <p:nvPr/>
          </p:nvSpPr>
          <p:spPr bwMode="auto">
            <a:xfrm>
              <a:off x="1736" y="3351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1273" name="Rectangle 48"/>
            <p:cNvSpPr>
              <a:spLocks noChangeArrowheads="1"/>
            </p:cNvSpPr>
            <p:nvPr/>
          </p:nvSpPr>
          <p:spPr bwMode="auto">
            <a:xfrm>
              <a:off x="3351" y="225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3</a:t>
              </a:r>
            </a:p>
          </p:txBody>
        </p:sp>
        <p:sp>
          <p:nvSpPr>
            <p:cNvPr id="51274" name="Line 50"/>
            <p:cNvSpPr>
              <a:spLocks noChangeShapeType="1"/>
            </p:cNvSpPr>
            <p:nvPr/>
          </p:nvSpPr>
          <p:spPr bwMode="auto">
            <a:xfrm flipV="1">
              <a:off x="1544" y="2400"/>
              <a:ext cx="1776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75" name="Rectangle 51"/>
            <p:cNvSpPr>
              <a:spLocks noChangeArrowheads="1"/>
            </p:cNvSpPr>
            <p:nvPr/>
          </p:nvSpPr>
          <p:spPr bwMode="auto">
            <a:xfrm>
              <a:off x="1304" y="2400"/>
              <a:ext cx="186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  <p:sp>
          <p:nvSpPr>
            <p:cNvPr id="51276" name="Rectangle 53"/>
            <p:cNvSpPr>
              <a:spLocks noChangeArrowheads="1"/>
            </p:cNvSpPr>
            <p:nvPr/>
          </p:nvSpPr>
          <p:spPr bwMode="auto">
            <a:xfrm>
              <a:off x="3438" y="334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5</a:t>
              </a:r>
            </a:p>
          </p:txBody>
        </p:sp>
        <p:sp>
          <p:nvSpPr>
            <p:cNvPr id="51277" name="Rectangle 55"/>
            <p:cNvSpPr>
              <a:spLocks noChangeArrowheads="1"/>
            </p:cNvSpPr>
            <p:nvPr/>
          </p:nvSpPr>
          <p:spPr bwMode="auto">
            <a:xfrm>
              <a:off x="2429" y="281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4</a:t>
              </a:r>
            </a:p>
          </p:txBody>
        </p:sp>
        <p:sp>
          <p:nvSpPr>
            <p:cNvPr id="51278" name="Rectangle 57"/>
            <p:cNvSpPr>
              <a:spLocks noChangeArrowheads="1"/>
            </p:cNvSpPr>
            <p:nvPr/>
          </p:nvSpPr>
          <p:spPr bwMode="auto">
            <a:xfrm>
              <a:off x="4476" y="2963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6</a:t>
              </a:r>
            </a:p>
          </p:txBody>
        </p:sp>
        <p:sp>
          <p:nvSpPr>
            <p:cNvPr id="51279" name="Rectangle 59"/>
            <p:cNvSpPr>
              <a:spLocks noChangeArrowheads="1"/>
            </p:cNvSpPr>
            <p:nvPr/>
          </p:nvSpPr>
          <p:spPr bwMode="auto">
            <a:xfrm>
              <a:off x="1767" y="332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2</a:t>
              </a:r>
            </a:p>
          </p:txBody>
        </p:sp>
        <p:sp>
          <p:nvSpPr>
            <p:cNvPr id="51280" name="Line 61"/>
            <p:cNvSpPr>
              <a:spLocks noChangeShapeType="1"/>
            </p:cNvSpPr>
            <p:nvPr/>
          </p:nvSpPr>
          <p:spPr bwMode="auto">
            <a:xfrm>
              <a:off x="1448" y="2640"/>
              <a:ext cx="336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81" name="Line 62"/>
            <p:cNvSpPr>
              <a:spLocks noChangeShapeType="1"/>
            </p:cNvSpPr>
            <p:nvPr/>
          </p:nvSpPr>
          <p:spPr bwMode="auto">
            <a:xfrm>
              <a:off x="1976" y="3456"/>
              <a:ext cx="1432" cy="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82" name="Line 63"/>
            <p:cNvSpPr>
              <a:spLocks noChangeShapeType="1"/>
            </p:cNvSpPr>
            <p:nvPr/>
          </p:nvSpPr>
          <p:spPr bwMode="auto">
            <a:xfrm flipV="1">
              <a:off x="3656" y="3151"/>
              <a:ext cx="808" cy="2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83" name="Line 64"/>
            <p:cNvSpPr>
              <a:spLocks noChangeShapeType="1"/>
            </p:cNvSpPr>
            <p:nvPr/>
          </p:nvSpPr>
          <p:spPr bwMode="auto">
            <a:xfrm>
              <a:off x="3512" y="2448"/>
              <a:ext cx="972" cy="5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84" name="Line 65"/>
            <p:cNvSpPr>
              <a:spLocks noChangeShapeType="1"/>
            </p:cNvSpPr>
            <p:nvPr/>
          </p:nvSpPr>
          <p:spPr bwMode="auto">
            <a:xfrm flipH="1">
              <a:off x="2648" y="2496"/>
              <a:ext cx="72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85" name="Rectangle 66"/>
            <p:cNvSpPr>
              <a:spLocks noChangeArrowheads="1"/>
            </p:cNvSpPr>
            <p:nvPr/>
          </p:nvSpPr>
          <p:spPr bwMode="auto">
            <a:xfrm>
              <a:off x="2312" y="2256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</a:p>
          </p:txBody>
        </p:sp>
        <p:sp>
          <p:nvSpPr>
            <p:cNvPr id="51286" name="Rectangle 67"/>
            <p:cNvSpPr>
              <a:spLocks noChangeArrowheads="1"/>
            </p:cNvSpPr>
            <p:nvPr/>
          </p:nvSpPr>
          <p:spPr bwMode="auto">
            <a:xfrm>
              <a:off x="1400" y="2976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3</a:t>
              </a:r>
            </a:p>
          </p:txBody>
        </p:sp>
        <p:sp>
          <p:nvSpPr>
            <p:cNvPr id="51287" name="Rectangle 68"/>
            <p:cNvSpPr>
              <a:spLocks noChangeArrowheads="1"/>
            </p:cNvSpPr>
            <p:nvPr/>
          </p:nvSpPr>
          <p:spPr bwMode="auto">
            <a:xfrm>
              <a:off x="2600" y="3504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4</a:t>
              </a:r>
            </a:p>
          </p:txBody>
        </p:sp>
        <p:sp>
          <p:nvSpPr>
            <p:cNvPr id="51288" name="Rectangle 69"/>
            <p:cNvSpPr>
              <a:spLocks noChangeArrowheads="1"/>
            </p:cNvSpPr>
            <p:nvPr/>
          </p:nvSpPr>
          <p:spPr bwMode="auto">
            <a:xfrm>
              <a:off x="2648" y="2592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</a:p>
          </p:txBody>
        </p:sp>
        <p:sp>
          <p:nvSpPr>
            <p:cNvPr id="51289" name="Rectangle 70"/>
            <p:cNvSpPr>
              <a:spLocks noChangeArrowheads="1"/>
            </p:cNvSpPr>
            <p:nvPr/>
          </p:nvSpPr>
          <p:spPr bwMode="auto">
            <a:xfrm>
              <a:off x="2024" y="3024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1</a:t>
              </a:r>
            </a:p>
          </p:txBody>
        </p:sp>
        <p:sp>
          <p:nvSpPr>
            <p:cNvPr id="51290" name="Rectangle 71"/>
            <p:cNvSpPr>
              <a:spLocks noChangeArrowheads="1"/>
            </p:cNvSpPr>
            <p:nvPr/>
          </p:nvSpPr>
          <p:spPr bwMode="auto">
            <a:xfrm>
              <a:off x="3944" y="2496"/>
              <a:ext cx="178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1</a:t>
              </a:r>
            </a:p>
          </p:txBody>
        </p:sp>
        <p:sp>
          <p:nvSpPr>
            <p:cNvPr id="51291" name="Rectangle 72"/>
            <p:cNvSpPr>
              <a:spLocks noChangeArrowheads="1"/>
            </p:cNvSpPr>
            <p:nvPr/>
          </p:nvSpPr>
          <p:spPr bwMode="auto">
            <a:xfrm>
              <a:off x="4071" y="3313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</a:p>
          </p:txBody>
        </p:sp>
        <p:sp>
          <p:nvSpPr>
            <p:cNvPr id="51292" name="Rectangle 73"/>
            <p:cNvSpPr>
              <a:spLocks noChangeArrowheads="1"/>
            </p:cNvSpPr>
            <p:nvPr/>
          </p:nvSpPr>
          <p:spPr bwMode="auto">
            <a:xfrm>
              <a:off x="3080" y="3024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3</a:t>
              </a:r>
            </a:p>
          </p:txBody>
        </p:sp>
        <p:sp>
          <p:nvSpPr>
            <p:cNvPr id="51293" name="Line 74"/>
            <p:cNvSpPr>
              <a:spLocks noChangeShapeType="1"/>
            </p:cNvSpPr>
            <p:nvPr/>
          </p:nvSpPr>
          <p:spPr bwMode="auto">
            <a:xfrm>
              <a:off x="2648" y="2976"/>
              <a:ext cx="860" cy="3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94" name="Line 75"/>
            <p:cNvSpPr>
              <a:spLocks noChangeShapeType="1"/>
            </p:cNvSpPr>
            <p:nvPr/>
          </p:nvSpPr>
          <p:spPr bwMode="auto">
            <a:xfrm flipV="1">
              <a:off x="1976" y="3024"/>
              <a:ext cx="48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95" name="Line 76"/>
            <p:cNvSpPr>
              <a:spLocks noChangeShapeType="1"/>
            </p:cNvSpPr>
            <p:nvPr/>
          </p:nvSpPr>
          <p:spPr bwMode="auto">
            <a:xfrm>
              <a:off x="1544" y="2544"/>
              <a:ext cx="86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96" name="Rectangle 77"/>
            <p:cNvSpPr>
              <a:spLocks noChangeArrowheads="1"/>
            </p:cNvSpPr>
            <p:nvPr/>
          </p:nvSpPr>
          <p:spPr bwMode="auto">
            <a:xfrm>
              <a:off x="2024" y="2592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5</a:t>
              </a:r>
            </a:p>
          </p:txBody>
        </p:sp>
      </p:grpSp>
      <p:sp>
        <p:nvSpPr>
          <p:cNvPr id="634958" name="Line 78"/>
          <p:cNvSpPr>
            <a:spLocks noChangeShapeType="1"/>
          </p:cNvSpPr>
          <p:nvPr/>
        </p:nvSpPr>
        <p:spPr bwMode="auto">
          <a:xfrm flipH="1">
            <a:off x="3962400" y="3810000"/>
            <a:ext cx="2819400" cy="15240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59" name="Line 79"/>
          <p:cNvSpPr>
            <a:spLocks noChangeShapeType="1"/>
          </p:cNvSpPr>
          <p:nvPr/>
        </p:nvSpPr>
        <p:spPr bwMode="auto">
          <a:xfrm flipH="1">
            <a:off x="5715000" y="3962400"/>
            <a:ext cx="11430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60" name="Line 80"/>
          <p:cNvSpPr>
            <a:spLocks noChangeShapeType="1"/>
          </p:cNvSpPr>
          <p:nvPr/>
        </p:nvSpPr>
        <p:spPr bwMode="auto">
          <a:xfrm flipH="1" flipV="1">
            <a:off x="5715000" y="4800600"/>
            <a:ext cx="12192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61" name="Line 81"/>
          <p:cNvSpPr>
            <a:spLocks noChangeShapeType="1"/>
          </p:cNvSpPr>
          <p:nvPr/>
        </p:nvSpPr>
        <p:spPr bwMode="auto">
          <a:xfrm flipH="1">
            <a:off x="4648200" y="5562600"/>
            <a:ext cx="2286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82"/>
          <p:cNvGrpSpPr>
            <a:grpSpLocks/>
          </p:cNvGrpSpPr>
          <p:nvPr/>
        </p:nvGrpSpPr>
        <p:grpSpPr bwMode="auto">
          <a:xfrm>
            <a:off x="3962400" y="3810000"/>
            <a:ext cx="4648200" cy="1752600"/>
            <a:chOff x="1536" y="2400"/>
            <a:chExt cx="2928" cy="1104"/>
          </a:xfrm>
        </p:grpSpPr>
        <p:sp>
          <p:nvSpPr>
            <p:cNvPr id="51262" name="Line 83"/>
            <p:cNvSpPr>
              <a:spLocks noChangeShapeType="1"/>
            </p:cNvSpPr>
            <p:nvPr/>
          </p:nvSpPr>
          <p:spPr bwMode="auto">
            <a:xfrm flipV="1">
              <a:off x="1536" y="2400"/>
              <a:ext cx="1776" cy="9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63" name="Line 84"/>
            <p:cNvSpPr>
              <a:spLocks noChangeShapeType="1"/>
            </p:cNvSpPr>
            <p:nvPr/>
          </p:nvSpPr>
          <p:spPr bwMode="auto">
            <a:xfrm flipV="1">
              <a:off x="1968" y="3504"/>
              <a:ext cx="144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64" name="Line 85"/>
            <p:cNvSpPr>
              <a:spLocks noChangeShapeType="1"/>
            </p:cNvSpPr>
            <p:nvPr/>
          </p:nvSpPr>
          <p:spPr bwMode="auto">
            <a:xfrm>
              <a:off x="3552" y="2448"/>
              <a:ext cx="912" cy="52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65" name="Line 86"/>
            <p:cNvSpPr>
              <a:spLocks noChangeShapeType="1"/>
            </p:cNvSpPr>
            <p:nvPr/>
          </p:nvSpPr>
          <p:spPr bwMode="auto">
            <a:xfrm flipV="1">
              <a:off x="3648" y="3168"/>
              <a:ext cx="816" cy="28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66" name="Line 87"/>
            <p:cNvSpPr>
              <a:spLocks noChangeShapeType="1"/>
            </p:cNvSpPr>
            <p:nvPr/>
          </p:nvSpPr>
          <p:spPr bwMode="auto">
            <a:xfrm flipV="1">
              <a:off x="2640" y="2496"/>
              <a:ext cx="720" cy="38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4975" name="Oval 95"/>
          <p:cNvSpPr>
            <a:spLocks noChangeArrowheads="1"/>
          </p:cNvSpPr>
          <p:nvPr/>
        </p:nvSpPr>
        <p:spPr bwMode="auto">
          <a:xfrm>
            <a:off x="3275014" y="1717676"/>
            <a:ext cx="776287" cy="550863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51254" name="Text Box 96"/>
          <p:cNvSpPr txBox="1">
            <a:spLocks noChangeArrowheads="1"/>
          </p:cNvSpPr>
          <p:nvPr/>
        </p:nvSpPr>
        <p:spPr bwMode="auto">
          <a:xfrm>
            <a:off x="8651875" y="4225926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51255" name="Text Box 97"/>
          <p:cNvSpPr txBox="1">
            <a:spLocks noChangeArrowheads="1"/>
          </p:cNvSpPr>
          <p:nvPr/>
        </p:nvSpPr>
        <p:spPr bwMode="auto">
          <a:xfrm>
            <a:off x="6967539" y="3325814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51256" name="Text Box 98"/>
          <p:cNvSpPr txBox="1">
            <a:spLocks noChangeArrowheads="1"/>
          </p:cNvSpPr>
          <p:nvPr/>
        </p:nvSpPr>
        <p:spPr bwMode="auto">
          <a:xfrm>
            <a:off x="7085014" y="5643564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634979" name="Text Box 99"/>
          <p:cNvSpPr txBox="1">
            <a:spLocks noChangeArrowheads="1"/>
          </p:cNvSpPr>
          <p:nvPr/>
        </p:nvSpPr>
        <p:spPr bwMode="auto">
          <a:xfrm>
            <a:off x="3544889" y="3311526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634980" name="Text Box 100"/>
          <p:cNvSpPr txBox="1">
            <a:spLocks noChangeArrowheads="1"/>
          </p:cNvSpPr>
          <p:nvPr/>
        </p:nvSpPr>
        <p:spPr bwMode="auto">
          <a:xfrm>
            <a:off x="5360989" y="4170364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634981" name="Text Box 101"/>
          <p:cNvSpPr txBox="1">
            <a:spLocks noChangeArrowheads="1"/>
          </p:cNvSpPr>
          <p:nvPr/>
        </p:nvSpPr>
        <p:spPr bwMode="auto">
          <a:xfrm>
            <a:off x="4286250" y="5641976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634982" name="Oval 102"/>
          <p:cNvSpPr>
            <a:spLocks noChangeArrowheads="1"/>
          </p:cNvSpPr>
          <p:nvPr/>
        </p:nvSpPr>
        <p:spPr bwMode="auto">
          <a:xfrm>
            <a:off x="7102475" y="1698626"/>
            <a:ext cx="776288" cy="550863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634983" name="Oval 103"/>
          <p:cNvSpPr>
            <a:spLocks noChangeArrowheads="1"/>
          </p:cNvSpPr>
          <p:nvPr/>
        </p:nvSpPr>
        <p:spPr bwMode="auto">
          <a:xfrm>
            <a:off x="4562475" y="1679576"/>
            <a:ext cx="776288" cy="550863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38095797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34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634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34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34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4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34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34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34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6349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34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34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34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634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6349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634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6349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75" grpId="0" animBg="1"/>
      <p:bldP spid="634975" grpId="1" animBg="1"/>
      <p:bldP spid="634979" grpId="0"/>
      <p:bldP spid="634980" grpId="0"/>
      <p:bldP spid="634981" grpId="0"/>
      <p:bldP spid="634982" grpId="0" animBg="1"/>
      <p:bldP spid="634982" grpId="1" animBg="1"/>
      <p:bldP spid="634983" grpId="0" animBg="1"/>
      <p:bldP spid="634983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6002" name="Group 98"/>
          <p:cNvGraphicFramePr>
            <a:graphicFrameLocks noGrp="1"/>
          </p:cNvGraphicFramePr>
          <p:nvPr>
            <p:ph/>
          </p:nvPr>
        </p:nvGraphicFramePr>
        <p:xfrm>
          <a:off x="1765300" y="346075"/>
          <a:ext cx="7569200" cy="2286001"/>
        </p:xfrm>
        <a:graphic>
          <a:graphicData uri="http://schemas.openxmlformats.org/drawingml/2006/table">
            <a:tbl>
              <a:tblPr/>
              <a:tblGrid>
                <a:gridCol w="1246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30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Iteration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1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2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3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4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5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Initial</a:t>
                      </a:r>
                      <a:endParaRPr kumimoji="0" lang="en-US" sz="3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3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(6, 1)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(6,2)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US" sz="3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(5,6)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(6, 1)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(6,2)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en-US" sz="3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(4,4)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(6, 1)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(6,2)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2270" name="Text Box 46"/>
          <p:cNvSpPr txBox="1">
            <a:spLocks noChangeArrowheads="1"/>
          </p:cNvSpPr>
          <p:nvPr/>
        </p:nvSpPr>
        <p:spPr bwMode="auto">
          <a:xfrm>
            <a:off x="9220200" y="4343400"/>
            <a:ext cx="7048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Monotype Corsiva" panose="03010101010201010101" pitchFamily="66" charset="0"/>
              </a:rPr>
              <a:t>San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Monotype Corsiva" panose="03010101010201010101" pitchFamily="66" charset="0"/>
              </a:rPr>
              <a:t>Jose</a:t>
            </a:r>
          </a:p>
        </p:txBody>
      </p:sp>
      <p:grpSp>
        <p:nvGrpSpPr>
          <p:cNvPr id="52271" name="Group 101"/>
          <p:cNvGrpSpPr>
            <a:grpSpLocks/>
          </p:cNvGrpSpPr>
          <p:nvPr/>
        </p:nvGrpSpPr>
        <p:grpSpPr bwMode="auto">
          <a:xfrm>
            <a:off x="3594100" y="3581402"/>
            <a:ext cx="5397500" cy="2279651"/>
            <a:chOff x="1304" y="2256"/>
            <a:chExt cx="3400" cy="1436"/>
          </a:xfrm>
        </p:grpSpPr>
        <p:sp>
          <p:nvSpPr>
            <p:cNvPr id="52300" name="Oval 49"/>
            <p:cNvSpPr>
              <a:spLocks noChangeArrowheads="1"/>
            </p:cNvSpPr>
            <p:nvPr/>
          </p:nvSpPr>
          <p:spPr bwMode="auto">
            <a:xfrm>
              <a:off x="3320" y="2278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2301" name="Oval 52"/>
            <p:cNvSpPr>
              <a:spLocks noChangeArrowheads="1"/>
            </p:cNvSpPr>
            <p:nvPr/>
          </p:nvSpPr>
          <p:spPr bwMode="auto">
            <a:xfrm>
              <a:off x="1304" y="2400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2302" name="Oval 54"/>
            <p:cNvSpPr>
              <a:spLocks noChangeArrowheads="1"/>
            </p:cNvSpPr>
            <p:nvPr/>
          </p:nvSpPr>
          <p:spPr bwMode="auto">
            <a:xfrm>
              <a:off x="3416" y="3351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2303" name="Oval 58"/>
            <p:cNvSpPr>
              <a:spLocks noChangeArrowheads="1"/>
            </p:cNvSpPr>
            <p:nvPr/>
          </p:nvSpPr>
          <p:spPr bwMode="auto">
            <a:xfrm>
              <a:off x="4472" y="2967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2304" name="Oval 60"/>
            <p:cNvSpPr>
              <a:spLocks noChangeArrowheads="1"/>
            </p:cNvSpPr>
            <p:nvPr/>
          </p:nvSpPr>
          <p:spPr bwMode="auto">
            <a:xfrm>
              <a:off x="1736" y="3351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2305" name="Oval 56"/>
            <p:cNvSpPr>
              <a:spLocks noChangeArrowheads="1"/>
            </p:cNvSpPr>
            <p:nvPr/>
          </p:nvSpPr>
          <p:spPr bwMode="auto">
            <a:xfrm>
              <a:off x="2416" y="2815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2306" name="Rectangle 48"/>
            <p:cNvSpPr>
              <a:spLocks noChangeArrowheads="1"/>
            </p:cNvSpPr>
            <p:nvPr/>
          </p:nvSpPr>
          <p:spPr bwMode="auto">
            <a:xfrm>
              <a:off x="3333" y="227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3</a:t>
              </a:r>
            </a:p>
          </p:txBody>
        </p:sp>
        <p:sp>
          <p:nvSpPr>
            <p:cNvPr id="52307" name="Line 50"/>
            <p:cNvSpPr>
              <a:spLocks noChangeShapeType="1"/>
            </p:cNvSpPr>
            <p:nvPr/>
          </p:nvSpPr>
          <p:spPr bwMode="auto">
            <a:xfrm flipV="1">
              <a:off x="1544" y="2400"/>
              <a:ext cx="1776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08" name="Rectangle 51"/>
            <p:cNvSpPr>
              <a:spLocks noChangeArrowheads="1"/>
            </p:cNvSpPr>
            <p:nvPr/>
          </p:nvSpPr>
          <p:spPr bwMode="auto">
            <a:xfrm>
              <a:off x="1304" y="2400"/>
              <a:ext cx="186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  <p:sp>
          <p:nvSpPr>
            <p:cNvPr id="52309" name="Rectangle 53"/>
            <p:cNvSpPr>
              <a:spLocks noChangeArrowheads="1"/>
            </p:cNvSpPr>
            <p:nvPr/>
          </p:nvSpPr>
          <p:spPr bwMode="auto">
            <a:xfrm>
              <a:off x="3429" y="334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5</a:t>
              </a:r>
            </a:p>
          </p:txBody>
        </p:sp>
        <p:sp>
          <p:nvSpPr>
            <p:cNvPr id="52310" name="Rectangle 55"/>
            <p:cNvSpPr>
              <a:spLocks noChangeArrowheads="1"/>
            </p:cNvSpPr>
            <p:nvPr/>
          </p:nvSpPr>
          <p:spPr bwMode="auto">
            <a:xfrm>
              <a:off x="2429" y="280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4</a:t>
              </a:r>
            </a:p>
          </p:txBody>
        </p:sp>
        <p:sp>
          <p:nvSpPr>
            <p:cNvPr id="52311" name="Rectangle 57"/>
            <p:cNvSpPr>
              <a:spLocks noChangeArrowheads="1"/>
            </p:cNvSpPr>
            <p:nvPr/>
          </p:nvSpPr>
          <p:spPr bwMode="auto">
            <a:xfrm>
              <a:off x="4485" y="2963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6</a:t>
              </a:r>
            </a:p>
          </p:txBody>
        </p:sp>
        <p:sp>
          <p:nvSpPr>
            <p:cNvPr id="52312" name="Rectangle 59"/>
            <p:cNvSpPr>
              <a:spLocks noChangeArrowheads="1"/>
            </p:cNvSpPr>
            <p:nvPr/>
          </p:nvSpPr>
          <p:spPr bwMode="auto">
            <a:xfrm>
              <a:off x="1749" y="334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2</a:t>
              </a:r>
            </a:p>
          </p:txBody>
        </p:sp>
        <p:sp>
          <p:nvSpPr>
            <p:cNvPr id="52313" name="Line 61"/>
            <p:cNvSpPr>
              <a:spLocks noChangeShapeType="1"/>
            </p:cNvSpPr>
            <p:nvPr/>
          </p:nvSpPr>
          <p:spPr bwMode="auto">
            <a:xfrm>
              <a:off x="1448" y="2640"/>
              <a:ext cx="336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14" name="Line 62"/>
            <p:cNvSpPr>
              <a:spLocks noChangeShapeType="1"/>
            </p:cNvSpPr>
            <p:nvPr/>
          </p:nvSpPr>
          <p:spPr bwMode="auto">
            <a:xfrm>
              <a:off x="1976" y="3456"/>
              <a:ext cx="1432" cy="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15" name="Line 63"/>
            <p:cNvSpPr>
              <a:spLocks noChangeShapeType="1"/>
            </p:cNvSpPr>
            <p:nvPr/>
          </p:nvSpPr>
          <p:spPr bwMode="auto">
            <a:xfrm flipV="1">
              <a:off x="3656" y="3151"/>
              <a:ext cx="808" cy="2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16" name="Line 64"/>
            <p:cNvSpPr>
              <a:spLocks noChangeShapeType="1"/>
            </p:cNvSpPr>
            <p:nvPr/>
          </p:nvSpPr>
          <p:spPr bwMode="auto">
            <a:xfrm>
              <a:off x="3512" y="2448"/>
              <a:ext cx="972" cy="5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17" name="Line 65"/>
            <p:cNvSpPr>
              <a:spLocks noChangeShapeType="1"/>
            </p:cNvSpPr>
            <p:nvPr/>
          </p:nvSpPr>
          <p:spPr bwMode="auto">
            <a:xfrm flipH="1">
              <a:off x="2648" y="2496"/>
              <a:ext cx="72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18" name="Rectangle 66"/>
            <p:cNvSpPr>
              <a:spLocks noChangeArrowheads="1"/>
            </p:cNvSpPr>
            <p:nvPr/>
          </p:nvSpPr>
          <p:spPr bwMode="auto">
            <a:xfrm>
              <a:off x="2312" y="2256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</a:p>
          </p:txBody>
        </p:sp>
        <p:sp>
          <p:nvSpPr>
            <p:cNvPr id="52319" name="Rectangle 67"/>
            <p:cNvSpPr>
              <a:spLocks noChangeArrowheads="1"/>
            </p:cNvSpPr>
            <p:nvPr/>
          </p:nvSpPr>
          <p:spPr bwMode="auto">
            <a:xfrm>
              <a:off x="1400" y="2976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3</a:t>
              </a:r>
            </a:p>
          </p:txBody>
        </p:sp>
        <p:sp>
          <p:nvSpPr>
            <p:cNvPr id="52320" name="Rectangle 68"/>
            <p:cNvSpPr>
              <a:spLocks noChangeArrowheads="1"/>
            </p:cNvSpPr>
            <p:nvPr/>
          </p:nvSpPr>
          <p:spPr bwMode="auto">
            <a:xfrm>
              <a:off x="2600" y="3504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4</a:t>
              </a:r>
            </a:p>
          </p:txBody>
        </p:sp>
        <p:sp>
          <p:nvSpPr>
            <p:cNvPr id="52321" name="Rectangle 69"/>
            <p:cNvSpPr>
              <a:spLocks noChangeArrowheads="1"/>
            </p:cNvSpPr>
            <p:nvPr/>
          </p:nvSpPr>
          <p:spPr bwMode="auto">
            <a:xfrm>
              <a:off x="2648" y="2592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</a:p>
          </p:txBody>
        </p:sp>
        <p:sp>
          <p:nvSpPr>
            <p:cNvPr id="52322" name="Rectangle 70"/>
            <p:cNvSpPr>
              <a:spLocks noChangeArrowheads="1"/>
            </p:cNvSpPr>
            <p:nvPr/>
          </p:nvSpPr>
          <p:spPr bwMode="auto">
            <a:xfrm>
              <a:off x="2024" y="3024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1</a:t>
              </a:r>
            </a:p>
          </p:txBody>
        </p:sp>
        <p:sp>
          <p:nvSpPr>
            <p:cNvPr id="52323" name="Rectangle 71"/>
            <p:cNvSpPr>
              <a:spLocks noChangeArrowheads="1"/>
            </p:cNvSpPr>
            <p:nvPr/>
          </p:nvSpPr>
          <p:spPr bwMode="auto">
            <a:xfrm>
              <a:off x="3944" y="2496"/>
              <a:ext cx="178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1</a:t>
              </a:r>
            </a:p>
          </p:txBody>
        </p:sp>
        <p:sp>
          <p:nvSpPr>
            <p:cNvPr id="52324" name="Rectangle 72"/>
            <p:cNvSpPr>
              <a:spLocks noChangeArrowheads="1"/>
            </p:cNvSpPr>
            <p:nvPr/>
          </p:nvSpPr>
          <p:spPr bwMode="auto">
            <a:xfrm>
              <a:off x="4071" y="3313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</a:p>
          </p:txBody>
        </p:sp>
        <p:sp>
          <p:nvSpPr>
            <p:cNvPr id="52325" name="Rectangle 73"/>
            <p:cNvSpPr>
              <a:spLocks noChangeArrowheads="1"/>
            </p:cNvSpPr>
            <p:nvPr/>
          </p:nvSpPr>
          <p:spPr bwMode="auto">
            <a:xfrm>
              <a:off x="3080" y="3024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3</a:t>
              </a:r>
            </a:p>
          </p:txBody>
        </p:sp>
        <p:sp>
          <p:nvSpPr>
            <p:cNvPr id="52326" name="Line 74"/>
            <p:cNvSpPr>
              <a:spLocks noChangeShapeType="1"/>
            </p:cNvSpPr>
            <p:nvPr/>
          </p:nvSpPr>
          <p:spPr bwMode="auto">
            <a:xfrm>
              <a:off x="2648" y="2976"/>
              <a:ext cx="860" cy="3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27" name="Line 75"/>
            <p:cNvSpPr>
              <a:spLocks noChangeShapeType="1"/>
            </p:cNvSpPr>
            <p:nvPr/>
          </p:nvSpPr>
          <p:spPr bwMode="auto">
            <a:xfrm flipV="1">
              <a:off x="1976" y="3024"/>
              <a:ext cx="48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28" name="Line 76"/>
            <p:cNvSpPr>
              <a:spLocks noChangeShapeType="1"/>
            </p:cNvSpPr>
            <p:nvPr/>
          </p:nvSpPr>
          <p:spPr bwMode="auto">
            <a:xfrm>
              <a:off x="1544" y="2544"/>
              <a:ext cx="86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29" name="Rectangle 77"/>
            <p:cNvSpPr>
              <a:spLocks noChangeArrowheads="1"/>
            </p:cNvSpPr>
            <p:nvPr/>
          </p:nvSpPr>
          <p:spPr bwMode="auto">
            <a:xfrm>
              <a:off x="2024" y="2592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5</a:t>
              </a:r>
            </a:p>
          </p:txBody>
        </p:sp>
      </p:grpSp>
      <p:grpSp>
        <p:nvGrpSpPr>
          <p:cNvPr id="3" name="Group 78"/>
          <p:cNvGrpSpPr>
            <a:grpSpLocks/>
          </p:cNvGrpSpPr>
          <p:nvPr/>
        </p:nvGrpSpPr>
        <p:grpSpPr bwMode="auto">
          <a:xfrm>
            <a:off x="3810000" y="4191000"/>
            <a:ext cx="3124200" cy="1371600"/>
            <a:chOff x="1440" y="2640"/>
            <a:chExt cx="1968" cy="864"/>
          </a:xfrm>
        </p:grpSpPr>
        <p:sp>
          <p:nvSpPr>
            <p:cNvPr id="52297" name="Line 79"/>
            <p:cNvSpPr>
              <a:spLocks noChangeShapeType="1"/>
            </p:cNvSpPr>
            <p:nvPr/>
          </p:nvSpPr>
          <p:spPr bwMode="auto">
            <a:xfrm flipH="1">
              <a:off x="1920" y="3024"/>
              <a:ext cx="528" cy="384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98" name="Line 80"/>
            <p:cNvSpPr>
              <a:spLocks noChangeShapeType="1"/>
            </p:cNvSpPr>
            <p:nvPr/>
          </p:nvSpPr>
          <p:spPr bwMode="auto">
            <a:xfrm>
              <a:off x="1440" y="2640"/>
              <a:ext cx="336" cy="72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99" name="Line 81"/>
            <p:cNvSpPr>
              <a:spLocks noChangeShapeType="1"/>
            </p:cNvSpPr>
            <p:nvPr/>
          </p:nvSpPr>
          <p:spPr bwMode="auto">
            <a:xfrm flipH="1">
              <a:off x="1968" y="3504"/>
              <a:ext cx="1440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82"/>
          <p:cNvGrpSpPr>
            <a:grpSpLocks/>
          </p:cNvGrpSpPr>
          <p:nvPr/>
        </p:nvGrpSpPr>
        <p:grpSpPr bwMode="auto">
          <a:xfrm>
            <a:off x="3886200" y="3886200"/>
            <a:ext cx="2895600" cy="1371600"/>
            <a:chOff x="1488" y="2448"/>
            <a:chExt cx="1824" cy="864"/>
          </a:xfrm>
        </p:grpSpPr>
        <p:sp>
          <p:nvSpPr>
            <p:cNvPr id="52294" name="Line 83"/>
            <p:cNvSpPr>
              <a:spLocks noChangeShapeType="1"/>
            </p:cNvSpPr>
            <p:nvPr/>
          </p:nvSpPr>
          <p:spPr bwMode="auto">
            <a:xfrm flipH="1">
              <a:off x="1536" y="2448"/>
              <a:ext cx="1776" cy="96"/>
            </a:xfrm>
            <a:prstGeom prst="line">
              <a:avLst/>
            </a:prstGeom>
            <a:noFill/>
            <a:ln w="38100">
              <a:solidFill>
                <a:srgbClr val="66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95" name="Line 84"/>
            <p:cNvSpPr>
              <a:spLocks noChangeShapeType="1"/>
            </p:cNvSpPr>
            <p:nvPr/>
          </p:nvSpPr>
          <p:spPr bwMode="auto">
            <a:xfrm flipH="1" flipV="1">
              <a:off x="1536" y="2592"/>
              <a:ext cx="864" cy="336"/>
            </a:xfrm>
            <a:prstGeom prst="line">
              <a:avLst/>
            </a:prstGeom>
            <a:noFill/>
            <a:ln w="38100">
              <a:solidFill>
                <a:srgbClr val="66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96" name="Line 85"/>
            <p:cNvSpPr>
              <a:spLocks noChangeShapeType="1"/>
            </p:cNvSpPr>
            <p:nvPr/>
          </p:nvSpPr>
          <p:spPr bwMode="auto">
            <a:xfrm flipH="1" flipV="1">
              <a:off x="1488" y="2592"/>
              <a:ext cx="336" cy="720"/>
            </a:xfrm>
            <a:prstGeom prst="line">
              <a:avLst/>
            </a:prstGeom>
            <a:noFill/>
            <a:ln w="38100">
              <a:solidFill>
                <a:srgbClr val="66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86"/>
          <p:cNvGrpSpPr>
            <a:grpSpLocks/>
          </p:cNvGrpSpPr>
          <p:nvPr/>
        </p:nvGrpSpPr>
        <p:grpSpPr bwMode="auto">
          <a:xfrm>
            <a:off x="4114800" y="3962400"/>
            <a:ext cx="2819400" cy="1447800"/>
            <a:chOff x="1632" y="2496"/>
            <a:chExt cx="1776" cy="912"/>
          </a:xfrm>
        </p:grpSpPr>
        <p:sp>
          <p:nvSpPr>
            <p:cNvPr id="52290" name="Line 87"/>
            <p:cNvSpPr>
              <a:spLocks noChangeShapeType="1"/>
            </p:cNvSpPr>
            <p:nvPr/>
          </p:nvSpPr>
          <p:spPr bwMode="auto">
            <a:xfrm>
              <a:off x="1632" y="2544"/>
              <a:ext cx="816" cy="288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91" name="Line 88"/>
            <p:cNvSpPr>
              <a:spLocks noChangeShapeType="1"/>
            </p:cNvSpPr>
            <p:nvPr/>
          </p:nvSpPr>
          <p:spPr bwMode="auto">
            <a:xfrm flipV="1">
              <a:off x="2016" y="3072"/>
              <a:ext cx="480" cy="336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92" name="Line 89"/>
            <p:cNvSpPr>
              <a:spLocks noChangeShapeType="1"/>
            </p:cNvSpPr>
            <p:nvPr/>
          </p:nvSpPr>
          <p:spPr bwMode="auto">
            <a:xfrm flipH="1" flipV="1">
              <a:off x="2592" y="3024"/>
              <a:ext cx="816" cy="38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93" name="Line 90"/>
            <p:cNvSpPr>
              <a:spLocks noChangeShapeType="1"/>
            </p:cNvSpPr>
            <p:nvPr/>
          </p:nvSpPr>
          <p:spPr bwMode="auto">
            <a:xfrm flipH="1">
              <a:off x="2640" y="2496"/>
              <a:ext cx="720" cy="38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5995" name="Line 91"/>
          <p:cNvSpPr>
            <a:spLocks noChangeShapeType="1"/>
          </p:cNvSpPr>
          <p:nvPr/>
        </p:nvSpPr>
        <p:spPr bwMode="auto">
          <a:xfrm flipV="1">
            <a:off x="3962400" y="3810000"/>
            <a:ext cx="2819400" cy="152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96" name="Line 92"/>
          <p:cNvSpPr>
            <a:spLocks noChangeShapeType="1"/>
          </p:cNvSpPr>
          <p:nvPr/>
        </p:nvSpPr>
        <p:spPr bwMode="auto">
          <a:xfrm>
            <a:off x="7086600" y="3886200"/>
            <a:ext cx="1524000" cy="838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97" name="Line 93"/>
          <p:cNvSpPr>
            <a:spLocks noChangeShapeType="1"/>
          </p:cNvSpPr>
          <p:nvPr/>
        </p:nvSpPr>
        <p:spPr bwMode="auto">
          <a:xfrm flipV="1">
            <a:off x="7315200" y="5029200"/>
            <a:ext cx="12954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98" name="Line 94"/>
          <p:cNvSpPr>
            <a:spLocks noChangeShapeType="1"/>
          </p:cNvSpPr>
          <p:nvPr/>
        </p:nvSpPr>
        <p:spPr bwMode="auto">
          <a:xfrm flipV="1">
            <a:off x="5715000" y="3962400"/>
            <a:ext cx="114300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99" name="Line 95"/>
          <p:cNvSpPr>
            <a:spLocks noChangeShapeType="1"/>
          </p:cNvSpPr>
          <p:nvPr/>
        </p:nvSpPr>
        <p:spPr bwMode="auto">
          <a:xfrm flipV="1">
            <a:off x="4648200" y="4800600"/>
            <a:ext cx="7620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80" name="Text Box 102"/>
          <p:cNvSpPr txBox="1">
            <a:spLocks noChangeArrowheads="1"/>
          </p:cNvSpPr>
          <p:nvPr/>
        </p:nvSpPr>
        <p:spPr bwMode="auto">
          <a:xfrm>
            <a:off x="8651875" y="4225926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52281" name="Text Box 103"/>
          <p:cNvSpPr txBox="1">
            <a:spLocks noChangeArrowheads="1"/>
          </p:cNvSpPr>
          <p:nvPr/>
        </p:nvSpPr>
        <p:spPr bwMode="auto">
          <a:xfrm>
            <a:off x="6802439" y="3282951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52282" name="Text Box 104"/>
          <p:cNvSpPr txBox="1">
            <a:spLocks noChangeArrowheads="1"/>
          </p:cNvSpPr>
          <p:nvPr/>
        </p:nvSpPr>
        <p:spPr bwMode="auto">
          <a:xfrm>
            <a:off x="7015164" y="5791201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636009" name="Text Box 105"/>
          <p:cNvSpPr txBox="1">
            <a:spLocks noChangeArrowheads="1"/>
          </p:cNvSpPr>
          <p:nvPr/>
        </p:nvSpPr>
        <p:spPr bwMode="auto">
          <a:xfrm>
            <a:off x="4251325" y="5710239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52284" name="Text Box 106"/>
          <p:cNvSpPr txBox="1">
            <a:spLocks noChangeArrowheads="1"/>
          </p:cNvSpPr>
          <p:nvPr/>
        </p:nvSpPr>
        <p:spPr bwMode="auto">
          <a:xfrm>
            <a:off x="5378450" y="4164014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52285" name="Text Box 107"/>
          <p:cNvSpPr txBox="1">
            <a:spLocks noChangeArrowheads="1"/>
          </p:cNvSpPr>
          <p:nvPr/>
        </p:nvSpPr>
        <p:spPr bwMode="auto">
          <a:xfrm>
            <a:off x="3632200" y="3429001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636012" name="Text Box 108"/>
          <p:cNvSpPr txBox="1">
            <a:spLocks noChangeArrowheads="1"/>
          </p:cNvSpPr>
          <p:nvPr/>
        </p:nvSpPr>
        <p:spPr bwMode="auto">
          <a:xfrm>
            <a:off x="4516439" y="5773739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636013" name="Oval 109"/>
          <p:cNvSpPr>
            <a:spLocks noChangeArrowheads="1"/>
          </p:cNvSpPr>
          <p:nvPr/>
        </p:nvSpPr>
        <p:spPr bwMode="auto">
          <a:xfrm>
            <a:off x="3249613" y="2173289"/>
            <a:ext cx="715962" cy="534987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636014" name="Oval 110"/>
          <p:cNvSpPr>
            <a:spLocks noChangeArrowheads="1"/>
          </p:cNvSpPr>
          <p:nvPr/>
        </p:nvSpPr>
        <p:spPr bwMode="auto">
          <a:xfrm>
            <a:off x="4548188" y="2178050"/>
            <a:ext cx="715962" cy="534988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636015" name="Oval 111"/>
          <p:cNvSpPr>
            <a:spLocks noChangeArrowheads="1"/>
          </p:cNvSpPr>
          <p:nvPr/>
        </p:nvSpPr>
        <p:spPr bwMode="auto">
          <a:xfrm>
            <a:off x="7080251" y="2165350"/>
            <a:ext cx="715963" cy="534988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15460248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36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6360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6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36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6360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6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36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6360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6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635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635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635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635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2" dur="500"/>
                                        <p:tgtEl>
                                          <p:spTgt spid="6360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6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636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635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6009" grpId="0"/>
      <p:bldP spid="636012" grpId="0"/>
      <p:bldP spid="636013" grpId="0" animBg="1"/>
      <p:bldP spid="636013" grpId="1" animBg="1"/>
      <p:bldP spid="636014" grpId="0" animBg="1"/>
      <p:bldP spid="636014" grpId="1" animBg="1"/>
      <p:bldP spid="636015" grpId="0" animBg="1"/>
      <p:bldP spid="636015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7016" name="Group 88"/>
          <p:cNvGraphicFramePr>
            <a:graphicFrameLocks noGrp="1"/>
          </p:cNvGraphicFramePr>
          <p:nvPr>
            <p:ph sz="half" idx="1"/>
          </p:nvPr>
        </p:nvGraphicFramePr>
        <p:xfrm>
          <a:off x="1893889" y="352425"/>
          <a:ext cx="7354887" cy="2438402"/>
        </p:xfrm>
        <a:graphic>
          <a:graphicData uri="http://schemas.openxmlformats.org/drawingml/2006/table">
            <a:tbl>
              <a:tblPr/>
              <a:tblGrid>
                <a:gridCol w="1093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73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Iteration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1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2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3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4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5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3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Initial</a:t>
                      </a:r>
                      <a:endParaRPr kumimoji="0" lang="en-US" sz="3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(4,4)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(6, 1)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(6,2)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3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(4,4)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(4, 5)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(6,2)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4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US" sz="3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en-US" sz="3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3294" name="Text Box 46"/>
          <p:cNvSpPr txBox="1">
            <a:spLocks noChangeArrowheads="1"/>
          </p:cNvSpPr>
          <p:nvPr/>
        </p:nvSpPr>
        <p:spPr bwMode="auto">
          <a:xfrm>
            <a:off x="9220200" y="4343400"/>
            <a:ext cx="7048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Monotype Corsiva" panose="03010101010201010101" pitchFamily="66" charset="0"/>
              </a:rPr>
              <a:t>San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Monotype Corsiva" panose="03010101010201010101" pitchFamily="66" charset="0"/>
              </a:rPr>
              <a:t>Jose</a:t>
            </a:r>
          </a:p>
        </p:txBody>
      </p:sp>
      <p:grpSp>
        <p:nvGrpSpPr>
          <p:cNvPr id="53295" name="Group 89"/>
          <p:cNvGrpSpPr>
            <a:grpSpLocks/>
          </p:cNvGrpSpPr>
          <p:nvPr/>
        </p:nvGrpSpPr>
        <p:grpSpPr bwMode="auto">
          <a:xfrm>
            <a:off x="3657600" y="3581402"/>
            <a:ext cx="5340350" cy="2279651"/>
            <a:chOff x="1344" y="2256"/>
            <a:chExt cx="3364" cy="1436"/>
          </a:xfrm>
        </p:grpSpPr>
        <p:sp>
          <p:nvSpPr>
            <p:cNvPr id="53313" name="Oval 49"/>
            <p:cNvSpPr>
              <a:spLocks noChangeArrowheads="1"/>
            </p:cNvSpPr>
            <p:nvPr/>
          </p:nvSpPr>
          <p:spPr bwMode="auto">
            <a:xfrm>
              <a:off x="3360" y="2278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3314" name="Oval 52"/>
            <p:cNvSpPr>
              <a:spLocks noChangeArrowheads="1"/>
            </p:cNvSpPr>
            <p:nvPr/>
          </p:nvSpPr>
          <p:spPr bwMode="auto">
            <a:xfrm>
              <a:off x="1344" y="2400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3315" name="Oval 54"/>
            <p:cNvSpPr>
              <a:spLocks noChangeArrowheads="1"/>
            </p:cNvSpPr>
            <p:nvPr/>
          </p:nvSpPr>
          <p:spPr bwMode="auto">
            <a:xfrm>
              <a:off x="3456" y="3351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3316" name="Oval 56"/>
            <p:cNvSpPr>
              <a:spLocks noChangeArrowheads="1"/>
            </p:cNvSpPr>
            <p:nvPr/>
          </p:nvSpPr>
          <p:spPr bwMode="auto">
            <a:xfrm>
              <a:off x="2456" y="2815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3317" name="Oval 58"/>
            <p:cNvSpPr>
              <a:spLocks noChangeArrowheads="1"/>
            </p:cNvSpPr>
            <p:nvPr/>
          </p:nvSpPr>
          <p:spPr bwMode="auto">
            <a:xfrm>
              <a:off x="4476" y="2958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3318" name="Oval 60"/>
            <p:cNvSpPr>
              <a:spLocks noChangeArrowheads="1"/>
            </p:cNvSpPr>
            <p:nvPr/>
          </p:nvSpPr>
          <p:spPr bwMode="auto">
            <a:xfrm>
              <a:off x="1776" y="3351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3319" name="Rectangle 48"/>
            <p:cNvSpPr>
              <a:spLocks noChangeArrowheads="1"/>
            </p:cNvSpPr>
            <p:nvPr/>
          </p:nvSpPr>
          <p:spPr bwMode="auto">
            <a:xfrm>
              <a:off x="3382" y="2283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3</a:t>
              </a:r>
            </a:p>
          </p:txBody>
        </p:sp>
        <p:sp>
          <p:nvSpPr>
            <p:cNvPr id="53320" name="Line 50"/>
            <p:cNvSpPr>
              <a:spLocks noChangeShapeType="1"/>
            </p:cNvSpPr>
            <p:nvPr/>
          </p:nvSpPr>
          <p:spPr bwMode="auto">
            <a:xfrm flipV="1">
              <a:off x="1584" y="2400"/>
              <a:ext cx="1776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21" name="Rectangle 51"/>
            <p:cNvSpPr>
              <a:spLocks noChangeArrowheads="1"/>
            </p:cNvSpPr>
            <p:nvPr/>
          </p:nvSpPr>
          <p:spPr bwMode="auto">
            <a:xfrm>
              <a:off x="1344" y="2400"/>
              <a:ext cx="186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  <p:sp>
          <p:nvSpPr>
            <p:cNvPr id="53322" name="Rectangle 53"/>
            <p:cNvSpPr>
              <a:spLocks noChangeArrowheads="1"/>
            </p:cNvSpPr>
            <p:nvPr/>
          </p:nvSpPr>
          <p:spPr bwMode="auto">
            <a:xfrm>
              <a:off x="3478" y="335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5</a:t>
              </a:r>
            </a:p>
          </p:txBody>
        </p:sp>
        <p:sp>
          <p:nvSpPr>
            <p:cNvPr id="53323" name="Rectangle 55"/>
            <p:cNvSpPr>
              <a:spLocks noChangeArrowheads="1"/>
            </p:cNvSpPr>
            <p:nvPr/>
          </p:nvSpPr>
          <p:spPr bwMode="auto">
            <a:xfrm>
              <a:off x="2478" y="281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4</a:t>
              </a:r>
            </a:p>
          </p:txBody>
        </p:sp>
        <p:sp>
          <p:nvSpPr>
            <p:cNvPr id="53324" name="Rectangle 57"/>
            <p:cNvSpPr>
              <a:spLocks noChangeArrowheads="1"/>
            </p:cNvSpPr>
            <p:nvPr/>
          </p:nvSpPr>
          <p:spPr bwMode="auto">
            <a:xfrm>
              <a:off x="4489" y="294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6</a:t>
              </a:r>
            </a:p>
          </p:txBody>
        </p:sp>
        <p:sp>
          <p:nvSpPr>
            <p:cNvPr id="53325" name="Rectangle 59"/>
            <p:cNvSpPr>
              <a:spLocks noChangeArrowheads="1"/>
            </p:cNvSpPr>
            <p:nvPr/>
          </p:nvSpPr>
          <p:spPr bwMode="auto">
            <a:xfrm>
              <a:off x="1798" y="335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2</a:t>
              </a:r>
            </a:p>
          </p:txBody>
        </p:sp>
        <p:sp>
          <p:nvSpPr>
            <p:cNvPr id="53326" name="Line 61"/>
            <p:cNvSpPr>
              <a:spLocks noChangeShapeType="1"/>
            </p:cNvSpPr>
            <p:nvPr/>
          </p:nvSpPr>
          <p:spPr bwMode="auto">
            <a:xfrm>
              <a:off x="1488" y="2640"/>
              <a:ext cx="336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27" name="Line 62"/>
            <p:cNvSpPr>
              <a:spLocks noChangeShapeType="1"/>
            </p:cNvSpPr>
            <p:nvPr/>
          </p:nvSpPr>
          <p:spPr bwMode="auto">
            <a:xfrm>
              <a:off x="2016" y="3456"/>
              <a:ext cx="1432" cy="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28" name="Line 63"/>
            <p:cNvSpPr>
              <a:spLocks noChangeShapeType="1"/>
            </p:cNvSpPr>
            <p:nvPr/>
          </p:nvSpPr>
          <p:spPr bwMode="auto">
            <a:xfrm flipV="1">
              <a:off x="3696" y="3151"/>
              <a:ext cx="808" cy="2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29" name="Line 64"/>
            <p:cNvSpPr>
              <a:spLocks noChangeShapeType="1"/>
            </p:cNvSpPr>
            <p:nvPr/>
          </p:nvSpPr>
          <p:spPr bwMode="auto">
            <a:xfrm>
              <a:off x="3552" y="2448"/>
              <a:ext cx="972" cy="5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30" name="Line 65"/>
            <p:cNvSpPr>
              <a:spLocks noChangeShapeType="1"/>
            </p:cNvSpPr>
            <p:nvPr/>
          </p:nvSpPr>
          <p:spPr bwMode="auto">
            <a:xfrm flipH="1">
              <a:off x="2688" y="2496"/>
              <a:ext cx="72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31" name="Rectangle 66"/>
            <p:cNvSpPr>
              <a:spLocks noChangeArrowheads="1"/>
            </p:cNvSpPr>
            <p:nvPr/>
          </p:nvSpPr>
          <p:spPr bwMode="auto">
            <a:xfrm>
              <a:off x="2352" y="2256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</a:p>
          </p:txBody>
        </p:sp>
        <p:sp>
          <p:nvSpPr>
            <p:cNvPr id="53332" name="Rectangle 67"/>
            <p:cNvSpPr>
              <a:spLocks noChangeArrowheads="1"/>
            </p:cNvSpPr>
            <p:nvPr/>
          </p:nvSpPr>
          <p:spPr bwMode="auto">
            <a:xfrm>
              <a:off x="1440" y="2976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3</a:t>
              </a:r>
            </a:p>
          </p:txBody>
        </p:sp>
        <p:sp>
          <p:nvSpPr>
            <p:cNvPr id="53333" name="Rectangle 68"/>
            <p:cNvSpPr>
              <a:spLocks noChangeArrowheads="1"/>
            </p:cNvSpPr>
            <p:nvPr/>
          </p:nvSpPr>
          <p:spPr bwMode="auto">
            <a:xfrm>
              <a:off x="2640" y="3504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4</a:t>
              </a:r>
            </a:p>
          </p:txBody>
        </p:sp>
        <p:sp>
          <p:nvSpPr>
            <p:cNvPr id="53334" name="Rectangle 69"/>
            <p:cNvSpPr>
              <a:spLocks noChangeArrowheads="1"/>
            </p:cNvSpPr>
            <p:nvPr/>
          </p:nvSpPr>
          <p:spPr bwMode="auto">
            <a:xfrm>
              <a:off x="2688" y="2592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</a:p>
          </p:txBody>
        </p:sp>
        <p:sp>
          <p:nvSpPr>
            <p:cNvPr id="53335" name="Rectangle 70"/>
            <p:cNvSpPr>
              <a:spLocks noChangeArrowheads="1"/>
            </p:cNvSpPr>
            <p:nvPr/>
          </p:nvSpPr>
          <p:spPr bwMode="auto">
            <a:xfrm>
              <a:off x="2064" y="3024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1</a:t>
              </a:r>
            </a:p>
          </p:txBody>
        </p:sp>
        <p:sp>
          <p:nvSpPr>
            <p:cNvPr id="53336" name="Rectangle 71"/>
            <p:cNvSpPr>
              <a:spLocks noChangeArrowheads="1"/>
            </p:cNvSpPr>
            <p:nvPr/>
          </p:nvSpPr>
          <p:spPr bwMode="auto">
            <a:xfrm>
              <a:off x="3984" y="2496"/>
              <a:ext cx="178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1</a:t>
              </a:r>
            </a:p>
          </p:txBody>
        </p:sp>
        <p:sp>
          <p:nvSpPr>
            <p:cNvPr id="53337" name="Rectangle 72"/>
            <p:cNvSpPr>
              <a:spLocks noChangeArrowheads="1"/>
            </p:cNvSpPr>
            <p:nvPr/>
          </p:nvSpPr>
          <p:spPr bwMode="auto">
            <a:xfrm>
              <a:off x="4111" y="3313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</a:p>
          </p:txBody>
        </p:sp>
        <p:sp>
          <p:nvSpPr>
            <p:cNvPr id="53338" name="Rectangle 73"/>
            <p:cNvSpPr>
              <a:spLocks noChangeArrowheads="1"/>
            </p:cNvSpPr>
            <p:nvPr/>
          </p:nvSpPr>
          <p:spPr bwMode="auto">
            <a:xfrm>
              <a:off x="3120" y="3024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3</a:t>
              </a:r>
            </a:p>
          </p:txBody>
        </p:sp>
        <p:sp>
          <p:nvSpPr>
            <p:cNvPr id="53339" name="Line 74"/>
            <p:cNvSpPr>
              <a:spLocks noChangeShapeType="1"/>
            </p:cNvSpPr>
            <p:nvPr/>
          </p:nvSpPr>
          <p:spPr bwMode="auto">
            <a:xfrm>
              <a:off x="2688" y="2976"/>
              <a:ext cx="860" cy="3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40" name="Line 75"/>
            <p:cNvSpPr>
              <a:spLocks noChangeShapeType="1"/>
            </p:cNvSpPr>
            <p:nvPr/>
          </p:nvSpPr>
          <p:spPr bwMode="auto">
            <a:xfrm flipV="1">
              <a:off x="2016" y="3024"/>
              <a:ext cx="48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41" name="Line 76"/>
            <p:cNvSpPr>
              <a:spLocks noChangeShapeType="1"/>
            </p:cNvSpPr>
            <p:nvPr/>
          </p:nvSpPr>
          <p:spPr bwMode="auto">
            <a:xfrm>
              <a:off x="1584" y="2544"/>
              <a:ext cx="86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42" name="Rectangle 77"/>
            <p:cNvSpPr>
              <a:spLocks noChangeArrowheads="1"/>
            </p:cNvSpPr>
            <p:nvPr/>
          </p:nvSpPr>
          <p:spPr bwMode="auto">
            <a:xfrm>
              <a:off x="2064" y="2592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5</a:t>
              </a:r>
            </a:p>
          </p:txBody>
        </p:sp>
      </p:grpSp>
      <p:pic>
        <p:nvPicPr>
          <p:cNvPr id="53296" name="Picture 78" descr="BD05210_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70825" y="4167188"/>
            <a:ext cx="698500" cy="627062"/>
          </a:xfrm>
          <a:noFill/>
        </p:spPr>
      </p:pic>
      <p:sp>
        <p:nvSpPr>
          <p:cNvPr id="637007" name="Line 79"/>
          <p:cNvSpPr>
            <a:spLocks noChangeShapeType="1"/>
          </p:cNvSpPr>
          <p:nvPr/>
        </p:nvSpPr>
        <p:spPr bwMode="auto">
          <a:xfrm flipV="1">
            <a:off x="5715000" y="3962400"/>
            <a:ext cx="1143000" cy="6096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7008" name="Line 80"/>
          <p:cNvSpPr>
            <a:spLocks noChangeShapeType="1"/>
          </p:cNvSpPr>
          <p:nvPr/>
        </p:nvSpPr>
        <p:spPr bwMode="auto">
          <a:xfrm flipV="1">
            <a:off x="4038600" y="3810000"/>
            <a:ext cx="28194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7009" name="Line 81"/>
          <p:cNvSpPr>
            <a:spLocks noChangeShapeType="1"/>
          </p:cNvSpPr>
          <p:nvPr/>
        </p:nvSpPr>
        <p:spPr bwMode="auto">
          <a:xfrm flipV="1">
            <a:off x="4038600" y="3810000"/>
            <a:ext cx="2819400" cy="152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7010" name="Line 82"/>
          <p:cNvSpPr>
            <a:spLocks noChangeShapeType="1"/>
          </p:cNvSpPr>
          <p:nvPr/>
        </p:nvSpPr>
        <p:spPr bwMode="auto">
          <a:xfrm flipV="1">
            <a:off x="4724400" y="4800600"/>
            <a:ext cx="7620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7011" name="Line 83"/>
          <p:cNvSpPr>
            <a:spLocks noChangeShapeType="1"/>
          </p:cNvSpPr>
          <p:nvPr/>
        </p:nvSpPr>
        <p:spPr bwMode="auto">
          <a:xfrm flipV="1">
            <a:off x="5791200" y="3962400"/>
            <a:ext cx="11430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7012" name="Line 84"/>
          <p:cNvSpPr>
            <a:spLocks noChangeShapeType="1"/>
          </p:cNvSpPr>
          <p:nvPr/>
        </p:nvSpPr>
        <p:spPr bwMode="auto">
          <a:xfrm flipV="1">
            <a:off x="5638800" y="3886200"/>
            <a:ext cx="11430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7013" name="Line 85"/>
          <p:cNvSpPr>
            <a:spLocks noChangeShapeType="1"/>
          </p:cNvSpPr>
          <p:nvPr/>
        </p:nvSpPr>
        <p:spPr bwMode="auto">
          <a:xfrm flipV="1">
            <a:off x="7391400" y="4953000"/>
            <a:ext cx="129540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04" name="Text Box 90"/>
          <p:cNvSpPr txBox="1">
            <a:spLocks noChangeArrowheads="1"/>
          </p:cNvSpPr>
          <p:nvPr/>
        </p:nvSpPr>
        <p:spPr bwMode="auto">
          <a:xfrm>
            <a:off x="8651875" y="4225926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637019" name="Text Box 91"/>
          <p:cNvSpPr txBox="1">
            <a:spLocks noChangeArrowheads="1"/>
          </p:cNvSpPr>
          <p:nvPr/>
        </p:nvSpPr>
        <p:spPr bwMode="auto">
          <a:xfrm>
            <a:off x="6907214" y="3230564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53306" name="Text Box 92"/>
          <p:cNvSpPr txBox="1">
            <a:spLocks noChangeArrowheads="1"/>
          </p:cNvSpPr>
          <p:nvPr/>
        </p:nvSpPr>
        <p:spPr bwMode="auto">
          <a:xfrm>
            <a:off x="7059614" y="5634039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53307" name="Text Box 93"/>
          <p:cNvSpPr txBox="1">
            <a:spLocks noChangeArrowheads="1"/>
          </p:cNvSpPr>
          <p:nvPr/>
        </p:nvSpPr>
        <p:spPr bwMode="auto">
          <a:xfrm>
            <a:off x="5349875" y="4146551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53308" name="Text Box 94"/>
          <p:cNvSpPr txBox="1">
            <a:spLocks noChangeArrowheads="1"/>
          </p:cNvSpPr>
          <p:nvPr/>
        </p:nvSpPr>
        <p:spPr bwMode="auto">
          <a:xfrm>
            <a:off x="3509964" y="3513139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53309" name="Text Box 95"/>
          <p:cNvSpPr txBox="1">
            <a:spLocks noChangeArrowheads="1"/>
          </p:cNvSpPr>
          <p:nvPr/>
        </p:nvSpPr>
        <p:spPr bwMode="auto">
          <a:xfrm>
            <a:off x="4051300" y="5502276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637024" name="Oval 96"/>
          <p:cNvSpPr>
            <a:spLocks noChangeArrowheads="1"/>
          </p:cNvSpPr>
          <p:nvPr/>
        </p:nvSpPr>
        <p:spPr bwMode="auto">
          <a:xfrm>
            <a:off x="5751514" y="1285876"/>
            <a:ext cx="758825" cy="595313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637025" name="Text Box 97"/>
          <p:cNvSpPr txBox="1">
            <a:spLocks noChangeArrowheads="1"/>
          </p:cNvSpPr>
          <p:nvPr/>
        </p:nvSpPr>
        <p:spPr bwMode="auto">
          <a:xfrm>
            <a:off x="2503489" y="6089651"/>
            <a:ext cx="7081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i="1"/>
              <a:t>Network disconnected;  Loop created between nodes 3 and 4</a:t>
            </a:r>
          </a:p>
        </p:txBody>
      </p:sp>
      <p:sp>
        <p:nvSpPr>
          <p:cNvPr id="637026" name="Text Box 98"/>
          <p:cNvSpPr txBox="1">
            <a:spLocks noChangeArrowheads="1"/>
          </p:cNvSpPr>
          <p:nvPr/>
        </p:nvSpPr>
        <p:spPr bwMode="auto">
          <a:xfrm>
            <a:off x="7215189" y="3270251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6581268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7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7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37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7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37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37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37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37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37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6370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7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637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1000"/>
                                        <p:tgtEl>
                                          <p:spTgt spid="637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1000"/>
                                        <p:tgtEl>
                                          <p:spTgt spid="637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019" grpId="0"/>
      <p:bldP spid="637024" grpId="0" animBg="1"/>
      <p:bldP spid="637025" grpId="0"/>
      <p:bldP spid="6370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Network Layer Functions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Essential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/>
              <a:t>Routing</a:t>
            </a:r>
            <a:r>
              <a:rPr lang="en-US" altLang="en-US" dirty="0"/>
              <a:t>:  mechanisms for determining the set of best paths for routing packets requires the collaboration of network elements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/>
              <a:t>Forwarding</a:t>
            </a:r>
            <a:r>
              <a:rPr lang="en-US" altLang="en-US" dirty="0"/>
              <a:t>:  transfer of packets from NE inputs to outputs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/>
              <a:t>Priority &amp; Scheduling</a:t>
            </a:r>
            <a:r>
              <a:rPr lang="en-US" altLang="en-US" dirty="0"/>
              <a:t>:  determining order of packet transmission in each NE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Optional:  congestion control, segmentation &amp; reassembly, security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15934399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8042" name="Group 90"/>
          <p:cNvGraphicFramePr>
            <a:graphicFrameLocks noGrp="1"/>
          </p:cNvGraphicFramePr>
          <p:nvPr>
            <p:ph sz="half" idx="1"/>
          </p:nvPr>
        </p:nvGraphicFramePr>
        <p:xfrm>
          <a:off x="1776413" y="338138"/>
          <a:ext cx="7586662" cy="2438402"/>
        </p:xfrm>
        <a:graphic>
          <a:graphicData uri="http://schemas.openxmlformats.org/drawingml/2006/table">
            <a:tbl>
              <a:tblPr/>
              <a:tblGrid>
                <a:gridCol w="1325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Iteration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1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2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3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4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5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Initial</a:t>
                      </a:r>
                      <a:endParaRPr kumimoji="0" lang="en-US" sz="3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(4,4)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(6, 1)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(6,2)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3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(4,4)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(4, 5)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(6,2)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US" sz="3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(3,7)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(4,4)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(4, 5)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</a:rPr>
                        <a:t>(5,5)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(6,2)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en-US" sz="3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4318" name="Text Box 46"/>
          <p:cNvSpPr txBox="1">
            <a:spLocks noChangeArrowheads="1"/>
          </p:cNvSpPr>
          <p:nvPr/>
        </p:nvSpPr>
        <p:spPr bwMode="auto">
          <a:xfrm>
            <a:off x="9220200" y="4343400"/>
            <a:ext cx="7048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Monotype Corsiva" panose="03010101010201010101" pitchFamily="66" charset="0"/>
              </a:rPr>
              <a:t>San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Monotype Corsiva" panose="03010101010201010101" pitchFamily="66" charset="0"/>
              </a:rPr>
              <a:t>Jose</a:t>
            </a:r>
          </a:p>
        </p:txBody>
      </p:sp>
      <p:grpSp>
        <p:nvGrpSpPr>
          <p:cNvPr id="54319" name="Group 91"/>
          <p:cNvGrpSpPr>
            <a:grpSpLocks/>
          </p:cNvGrpSpPr>
          <p:nvPr/>
        </p:nvGrpSpPr>
        <p:grpSpPr bwMode="auto">
          <a:xfrm>
            <a:off x="3657600" y="3581402"/>
            <a:ext cx="5397500" cy="2279651"/>
            <a:chOff x="1344" y="2256"/>
            <a:chExt cx="3400" cy="1436"/>
          </a:xfrm>
        </p:grpSpPr>
        <p:sp>
          <p:nvSpPr>
            <p:cNvPr id="54344" name="Oval 49"/>
            <p:cNvSpPr>
              <a:spLocks noChangeArrowheads="1"/>
            </p:cNvSpPr>
            <p:nvPr/>
          </p:nvSpPr>
          <p:spPr bwMode="auto">
            <a:xfrm>
              <a:off x="3360" y="2278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4345" name="Oval 52"/>
            <p:cNvSpPr>
              <a:spLocks noChangeArrowheads="1"/>
            </p:cNvSpPr>
            <p:nvPr/>
          </p:nvSpPr>
          <p:spPr bwMode="auto">
            <a:xfrm>
              <a:off x="1344" y="2400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4346" name="Oval 54"/>
            <p:cNvSpPr>
              <a:spLocks noChangeArrowheads="1"/>
            </p:cNvSpPr>
            <p:nvPr/>
          </p:nvSpPr>
          <p:spPr bwMode="auto">
            <a:xfrm>
              <a:off x="3456" y="3351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4347" name="Oval 56"/>
            <p:cNvSpPr>
              <a:spLocks noChangeArrowheads="1"/>
            </p:cNvSpPr>
            <p:nvPr/>
          </p:nvSpPr>
          <p:spPr bwMode="auto">
            <a:xfrm>
              <a:off x="2456" y="2815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4348" name="Oval 58"/>
            <p:cNvSpPr>
              <a:spLocks noChangeArrowheads="1"/>
            </p:cNvSpPr>
            <p:nvPr/>
          </p:nvSpPr>
          <p:spPr bwMode="auto">
            <a:xfrm>
              <a:off x="4512" y="2967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4349" name="Oval 60"/>
            <p:cNvSpPr>
              <a:spLocks noChangeArrowheads="1"/>
            </p:cNvSpPr>
            <p:nvPr/>
          </p:nvSpPr>
          <p:spPr bwMode="auto">
            <a:xfrm>
              <a:off x="1776" y="3351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4350" name="Line 64"/>
            <p:cNvSpPr>
              <a:spLocks noChangeShapeType="1"/>
            </p:cNvSpPr>
            <p:nvPr/>
          </p:nvSpPr>
          <p:spPr bwMode="auto">
            <a:xfrm>
              <a:off x="3552" y="2448"/>
              <a:ext cx="972" cy="5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51" name="Rectangle 48"/>
            <p:cNvSpPr>
              <a:spLocks noChangeArrowheads="1"/>
            </p:cNvSpPr>
            <p:nvPr/>
          </p:nvSpPr>
          <p:spPr bwMode="auto">
            <a:xfrm>
              <a:off x="3391" y="2283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3</a:t>
              </a:r>
            </a:p>
          </p:txBody>
        </p:sp>
        <p:sp>
          <p:nvSpPr>
            <p:cNvPr id="54352" name="Line 50"/>
            <p:cNvSpPr>
              <a:spLocks noChangeShapeType="1"/>
            </p:cNvSpPr>
            <p:nvPr/>
          </p:nvSpPr>
          <p:spPr bwMode="auto">
            <a:xfrm flipV="1">
              <a:off x="1584" y="2400"/>
              <a:ext cx="1776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53" name="Rectangle 51"/>
            <p:cNvSpPr>
              <a:spLocks noChangeArrowheads="1"/>
            </p:cNvSpPr>
            <p:nvPr/>
          </p:nvSpPr>
          <p:spPr bwMode="auto">
            <a:xfrm>
              <a:off x="1344" y="2409"/>
              <a:ext cx="186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  <p:sp>
          <p:nvSpPr>
            <p:cNvPr id="54354" name="Rectangle 53"/>
            <p:cNvSpPr>
              <a:spLocks noChangeArrowheads="1"/>
            </p:cNvSpPr>
            <p:nvPr/>
          </p:nvSpPr>
          <p:spPr bwMode="auto">
            <a:xfrm>
              <a:off x="3487" y="335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5</a:t>
              </a:r>
            </a:p>
          </p:txBody>
        </p:sp>
        <p:sp>
          <p:nvSpPr>
            <p:cNvPr id="54355" name="Rectangle 55"/>
            <p:cNvSpPr>
              <a:spLocks noChangeArrowheads="1"/>
            </p:cNvSpPr>
            <p:nvPr/>
          </p:nvSpPr>
          <p:spPr bwMode="auto">
            <a:xfrm>
              <a:off x="2487" y="281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4</a:t>
              </a:r>
            </a:p>
          </p:txBody>
        </p:sp>
        <p:sp>
          <p:nvSpPr>
            <p:cNvPr id="54356" name="Rectangle 57"/>
            <p:cNvSpPr>
              <a:spLocks noChangeArrowheads="1"/>
            </p:cNvSpPr>
            <p:nvPr/>
          </p:nvSpPr>
          <p:spPr bwMode="auto">
            <a:xfrm>
              <a:off x="4543" y="297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6</a:t>
              </a:r>
            </a:p>
          </p:txBody>
        </p:sp>
        <p:sp>
          <p:nvSpPr>
            <p:cNvPr id="54357" name="Rectangle 59"/>
            <p:cNvSpPr>
              <a:spLocks noChangeArrowheads="1"/>
            </p:cNvSpPr>
            <p:nvPr/>
          </p:nvSpPr>
          <p:spPr bwMode="auto">
            <a:xfrm>
              <a:off x="1807" y="335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2</a:t>
              </a:r>
            </a:p>
          </p:txBody>
        </p:sp>
        <p:sp>
          <p:nvSpPr>
            <p:cNvPr id="54358" name="Line 61"/>
            <p:cNvSpPr>
              <a:spLocks noChangeShapeType="1"/>
            </p:cNvSpPr>
            <p:nvPr/>
          </p:nvSpPr>
          <p:spPr bwMode="auto">
            <a:xfrm>
              <a:off x="1488" y="2640"/>
              <a:ext cx="336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59" name="Line 62"/>
            <p:cNvSpPr>
              <a:spLocks noChangeShapeType="1"/>
            </p:cNvSpPr>
            <p:nvPr/>
          </p:nvSpPr>
          <p:spPr bwMode="auto">
            <a:xfrm>
              <a:off x="2016" y="3456"/>
              <a:ext cx="1432" cy="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60" name="Line 63"/>
            <p:cNvSpPr>
              <a:spLocks noChangeShapeType="1"/>
            </p:cNvSpPr>
            <p:nvPr/>
          </p:nvSpPr>
          <p:spPr bwMode="auto">
            <a:xfrm flipV="1">
              <a:off x="3696" y="3151"/>
              <a:ext cx="808" cy="2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61" name="Line 65"/>
            <p:cNvSpPr>
              <a:spLocks noChangeShapeType="1"/>
            </p:cNvSpPr>
            <p:nvPr/>
          </p:nvSpPr>
          <p:spPr bwMode="auto">
            <a:xfrm flipH="1">
              <a:off x="2688" y="2496"/>
              <a:ext cx="72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62" name="Rectangle 66"/>
            <p:cNvSpPr>
              <a:spLocks noChangeArrowheads="1"/>
            </p:cNvSpPr>
            <p:nvPr/>
          </p:nvSpPr>
          <p:spPr bwMode="auto">
            <a:xfrm>
              <a:off x="2352" y="2256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</a:p>
          </p:txBody>
        </p:sp>
        <p:sp>
          <p:nvSpPr>
            <p:cNvPr id="54363" name="Rectangle 67"/>
            <p:cNvSpPr>
              <a:spLocks noChangeArrowheads="1"/>
            </p:cNvSpPr>
            <p:nvPr/>
          </p:nvSpPr>
          <p:spPr bwMode="auto">
            <a:xfrm>
              <a:off x="1440" y="2976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3</a:t>
              </a:r>
            </a:p>
          </p:txBody>
        </p:sp>
        <p:sp>
          <p:nvSpPr>
            <p:cNvPr id="54364" name="Rectangle 68"/>
            <p:cNvSpPr>
              <a:spLocks noChangeArrowheads="1"/>
            </p:cNvSpPr>
            <p:nvPr/>
          </p:nvSpPr>
          <p:spPr bwMode="auto">
            <a:xfrm>
              <a:off x="2640" y="3504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4</a:t>
              </a:r>
            </a:p>
          </p:txBody>
        </p:sp>
        <p:sp>
          <p:nvSpPr>
            <p:cNvPr id="54365" name="Rectangle 69"/>
            <p:cNvSpPr>
              <a:spLocks noChangeArrowheads="1"/>
            </p:cNvSpPr>
            <p:nvPr/>
          </p:nvSpPr>
          <p:spPr bwMode="auto">
            <a:xfrm>
              <a:off x="2688" y="2592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</a:p>
          </p:txBody>
        </p:sp>
        <p:sp>
          <p:nvSpPr>
            <p:cNvPr id="54366" name="Rectangle 70"/>
            <p:cNvSpPr>
              <a:spLocks noChangeArrowheads="1"/>
            </p:cNvSpPr>
            <p:nvPr/>
          </p:nvSpPr>
          <p:spPr bwMode="auto">
            <a:xfrm>
              <a:off x="2064" y="3024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1</a:t>
              </a:r>
            </a:p>
          </p:txBody>
        </p:sp>
        <p:sp>
          <p:nvSpPr>
            <p:cNvPr id="54367" name="Rectangle 71"/>
            <p:cNvSpPr>
              <a:spLocks noChangeArrowheads="1"/>
            </p:cNvSpPr>
            <p:nvPr/>
          </p:nvSpPr>
          <p:spPr bwMode="auto">
            <a:xfrm>
              <a:off x="3984" y="2496"/>
              <a:ext cx="178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1</a:t>
              </a:r>
            </a:p>
          </p:txBody>
        </p:sp>
        <p:sp>
          <p:nvSpPr>
            <p:cNvPr id="54368" name="Rectangle 72"/>
            <p:cNvSpPr>
              <a:spLocks noChangeArrowheads="1"/>
            </p:cNvSpPr>
            <p:nvPr/>
          </p:nvSpPr>
          <p:spPr bwMode="auto">
            <a:xfrm>
              <a:off x="4111" y="3313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</a:p>
          </p:txBody>
        </p:sp>
        <p:sp>
          <p:nvSpPr>
            <p:cNvPr id="54369" name="Rectangle 73"/>
            <p:cNvSpPr>
              <a:spLocks noChangeArrowheads="1"/>
            </p:cNvSpPr>
            <p:nvPr/>
          </p:nvSpPr>
          <p:spPr bwMode="auto">
            <a:xfrm>
              <a:off x="3120" y="3024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3</a:t>
              </a:r>
            </a:p>
          </p:txBody>
        </p:sp>
        <p:sp>
          <p:nvSpPr>
            <p:cNvPr id="54370" name="Line 74"/>
            <p:cNvSpPr>
              <a:spLocks noChangeShapeType="1"/>
            </p:cNvSpPr>
            <p:nvPr/>
          </p:nvSpPr>
          <p:spPr bwMode="auto">
            <a:xfrm>
              <a:off x="2688" y="2976"/>
              <a:ext cx="860" cy="3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71" name="Line 75"/>
            <p:cNvSpPr>
              <a:spLocks noChangeShapeType="1"/>
            </p:cNvSpPr>
            <p:nvPr/>
          </p:nvSpPr>
          <p:spPr bwMode="auto">
            <a:xfrm flipV="1">
              <a:off x="2016" y="3024"/>
              <a:ext cx="48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72" name="Line 76"/>
            <p:cNvSpPr>
              <a:spLocks noChangeShapeType="1"/>
            </p:cNvSpPr>
            <p:nvPr/>
          </p:nvSpPr>
          <p:spPr bwMode="auto">
            <a:xfrm>
              <a:off x="1584" y="2544"/>
              <a:ext cx="86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73" name="Rectangle 77"/>
            <p:cNvSpPr>
              <a:spLocks noChangeArrowheads="1"/>
            </p:cNvSpPr>
            <p:nvPr/>
          </p:nvSpPr>
          <p:spPr bwMode="auto">
            <a:xfrm>
              <a:off x="2064" y="2592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5</a:t>
              </a:r>
            </a:p>
          </p:txBody>
        </p:sp>
      </p:grpSp>
      <p:pic>
        <p:nvPicPr>
          <p:cNvPr id="54320" name="Picture 78" descr="BD05210_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70825" y="4167188"/>
            <a:ext cx="698500" cy="627062"/>
          </a:xfrm>
          <a:noFill/>
        </p:spPr>
      </p:pic>
      <p:sp>
        <p:nvSpPr>
          <p:cNvPr id="638031" name="Line 79"/>
          <p:cNvSpPr>
            <a:spLocks noChangeShapeType="1"/>
          </p:cNvSpPr>
          <p:nvPr/>
        </p:nvSpPr>
        <p:spPr bwMode="auto">
          <a:xfrm flipV="1">
            <a:off x="5715000" y="3962400"/>
            <a:ext cx="1143000" cy="60960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8032" name="Line 80"/>
          <p:cNvSpPr>
            <a:spLocks noChangeShapeType="1"/>
          </p:cNvSpPr>
          <p:nvPr/>
        </p:nvSpPr>
        <p:spPr bwMode="auto">
          <a:xfrm flipV="1">
            <a:off x="4038600" y="3810000"/>
            <a:ext cx="28194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8033" name="Line 81"/>
          <p:cNvSpPr>
            <a:spLocks noChangeShapeType="1"/>
          </p:cNvSpPr>
          <p:nvPr/>
        </p:nvSpPr>
        <p:spPr bwMode="auto">
          <a:xfrm flipH="1">
            <a:off x="4648200" y="4800600"/>
            <a:ext cx="838200" cy="68580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8034" name="Line 82"/>
          <p:cNvSpPr>
            <a:spLocks noChangeShapeType="1"/>
          </p:cNvSpPr>
          <p:nvPr/>
        </p:nvSpPr>
        <p:spPr bwMode="auto">
          <a:xfrm>
            <a:off x="5791200" y="4724400"/>
            <a:ext cx="1295400" cy="60960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8035" name="Line 83"/>
          <p:cNvSpPr>
            <a:spLocks noChangeShapeType="1"/>
          </p:cNvSpPr>
          <p:nvPr/>
        </p:nvSpPr>
        <p:spPr bwMode="auto">
          <a:xfrm flipH="1" flipV="1">
            <a:off x="4038600" y="4038600"/>
            <a:ext cx="1371600" cy="53340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8036" name="Line 84"/>
          <p:cNvSpPr>
            <a:spLocks noChangeShapeType="1"/>
          </p:cNvSpPr>
          <p:nvPr/>
        </p:nvSpPr>
        <p:spPr bwMode="auto">
          <a:xfrm flipV="1">
            <a:off x="4056063" y="3827463"/>
            <a:ext cx="2819400" cy="152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8037" name="Line 85"/>
          <p:cNvSpPr>
            <a:spLocks noChangeShapeType="1"/>
          </p:cNvSpPr>
          <p:nvPr/>
        </p:nvSpPr>
        <p:spPr bwMode="auto">
          <a:xfrm flipV="1">
            <a:off x="4724400" y="4800600"/>
            <a:ext cx="76200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8038" name="Line 86"/>
          <p:cNvSpPr>
            <a:spLocks noChangeShapeType="1"/>
          </p:cNvSpPr>
          <p:nvPr/>
        </p:nvSpPr>
        <p:spPr bwMode="auto">
          <a:xfrm flipH="1" flipV="1">
            <a:off x="5867400" y="4829176"/>
            <a:ext cx="1187450" cy="6000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8039" name="Line 87"/>
          <p:cNvSpPr>
            <a:spLocks noChangeShapeType="1"/>
          </p:cNvSpPr>
          <p:nvPr/>
        </p:nvSpPr>
        <p:spPr bwMode="auto">
          <a:xfrm flipV="1">
            <a:off x="5791200" y="3962400"/>
            <a:ext cx="11430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8040" name="Line 88"/>
          <p:cNvSpPr>
            <a:spLocks noChangeShapeType="1"/>
          </p:cNvSpPr>
          <p:nvPr/>
        </p:nvSpPr>
        <p:spPr bwMode="auto">
          <a:xfrm flipV="1">
            <a:off x="7315200" y="4953000"/>
            <a:ext cx="13716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31" name="Text Box 92"/>
          <p:cNvSpPr txBox="1">
            <a:spLocks noChangeArrowheads="1"/>
          </p:cNvSpPr>
          <p:nvPr/>
        </p:nvSpPr>
        <p:spPr bwMode="auto">
          <a:xfrm>
            <a:off x="8651875" y="4225926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54332" name="Text Box 93"/>
          <p:cNvSpPr txBox="1">
            <a:spLocks noChangeArrowheads="1"/>
          </p:cNvSpPr>
          <p:nvPr/>
        </p:nvSpPr>
        <p:spPr bwMode="auto">
          <a:xfrm>
            <a:off x="7243764" y="5619751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54333" name="Text Box 94"/>
          <p:cNvSpPr txBox="1">
            <a:spLocks noChangeArrowheads="1"/>
          </p:cNvSpPr>
          <p:nvPr/>
        </p:nvSpPr>
        <p:spPr bwMode="auto">
          <a:xfrm>
            <a:off x="7085014" y="3252789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638047" name="Text Box 95"/>
          <p:cNvSpPr txBox="1">
            <a:spLocks noChangeArrowheads="1"/>
          </p:cNvSpPr>
          <p:nvPr/>
        </p:nvSpPr>
        <p:spPr bwMode="auto">
          <a:xfrm>
            <a:off x="5454650" y="4175126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638048" name="Text Box 96"/>
          <p:cNvSpPr txBox="1">
            <a:spLocks noChangeArrowheads="1"/>
          </p:cNvSpPr>
          <p:nvPr/>
        </p:nvSpPr>
        <p:spPr bwMode="auto">
          <a:xfrm>
            <a:off x="3717925" y="3516314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54336" name="Text Box 97"/>
          <p:cNvSpPr txBox="1">
            <a:spLocks noChangeArrowheads="1"/>
          </p:cNvSpPr>
          <p:nvPr/>
        </p:nvSpPr>
        <p:spPr bwMode="auto">
          <a:xfrm>
            <a:off x="4370389" y="5678489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638050" name="Oval 98"/>
          <p:cNvSpPr>
            <a:spLocks noChangeArrowheads="1"/>
          </p:cNvSpPr>
          <p:nvPr/>
        </p:nvSpPr>
        <p:spPr bwMode="auto">
          <a:xfrm>
            <a:off x="3352800" y="1793875"/>
            <a:ext cx="723900" cy="560388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638051" name="Line 99"/>
          <p:cNvSpPr>
            <a:spLocks noChangeShapeType="1"/>
          </p:cNvSpPr>
          <p:nvPr/>
        </p:nvSpPr>
        <p:spPr bwMode="auto">
          <a:xfrm flipH="1" flipV="1">
            <a:off x="4043364" y="4029076"/>
            <a:ext cx="1303337" cy="5683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8052" name="Line 100"/>
          <p:cNvSpPr>
            <a:spLocks noChangeShapeType="1"/>
          </p:cNvSpPr>
          <p:nvPr/>
        </p:nvSpPr>
        <p:spPr bwMode="auto">
          <a:xfrm flipH="1" flipV="1">
            <a:off x="3895726" y="4227513"/>
            <a:ext cx="449263" cy="10604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8053" name="Oval 101"/>
          <p:cNvSpPr>
            <a:spLocks noChangeArrowheads="1"/>
          </p:cNvSpPr>
          <p:nvPr/>
        </p:nvSpPr>
        <p:spPr bwMode="auto">
          <a:xfrm>
            <a:off x="7104064" y="1778001"/>
            <a:ext cx="733425" cy="525463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638054" name="Text Box 102"/>
          <p:cNvSpPr txBox="1">
            <a:spLocks noChangeArrowheads="1"/>
          </p:cNvSpPr>
          <p:nvPr/>
        </p:nvSpPr>
        <p:spPr bwMode="auto">
          <a:xfrm>
            <a:off x="3957639" y="3429001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7</a:t>
            </a:r>
          </a:p>
        </p:txBody>
      </p:sp>
      <p:sp>
        <p:nvSpPr>
          <p:cNvPr id="638055" name="Text Box 103"/>
          <p:cNvSpPr txBox="1">
            <a:spLocks noChangeArrowheads="1"/>
          </p:cNvSpPr>
          <p:nvPr/>
        </p:nvSpPr>
        <p:spPr bwMode="auto">
          <a:xfrm>
            <a:off x="5265739" y="4054476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638056" name="Text Box 104"/>
          <p:cNvSpPr txBox="1">
            <a:spLocks noChangeArrowheads="1"/>
          </p:cNvSpPr>
          <p:nvPr/>
        </p:nvSpPr>
        <p:spPr bwMode="auto">
          <a:xfrm>
            <a:off x="2901950" y="6229351"/>
            <a:ext cx="6643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/>
              <a:t>Node 4 could have chosen 2 as next node because of tie </a:t>
            </a:r>
          </a:p>
        </p:txBody>
      </p:sp>
    </p:spTree>
    <p:extLst>
      <p:ext uri="{BB962C8B-B14F-4D97-AF65-F5344CB8AC3E}">
        <p14:creationId xmlns:p14="http://schemas.microsoft.com/office/powerpoint/2010/main" val="12807240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8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8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38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8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38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38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38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638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8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638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8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638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638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8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38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38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8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38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38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38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38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638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638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638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4" dur="500"/>
                                        <p:tgtEl>
                                          <p:spTgt spid="638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8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500"/>
                                        <p:tgtEl>
                                          <p:spTgt spid="638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8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500"/>
                                        <p:tgtEl>
                                          <p:spTgt spid="638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8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3" dur="500"/>
                                        <p:tgtEl>
                                          <p:spTgt spid="638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8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638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638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638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638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638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3" dur="500"/>
                                        <p:tgtEl>
                                          <p:spTgt spid="638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8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6" dur="500"/>
                                        <p:tgtEl>
                                          <p:spTgt spid="6380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8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638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638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8047" grpId="0"/>
      <p:bldP spid="638048" grpId="0"/>
      <p:bldP spid="638050" grpId="0" animBg="1"/>
      <p:bldP spid="638050" grpId="1" animBg="1"/>
      <p:bldP spid="638053" grpId="0" animBg="1"/>
      <p:bldP spid="638053" grpId="1" animBg="1"/>
      <p:bldP spid="638054" grpId="0"/>
      <p:bldP spid="638055" grpId="0"/>
      <p:bldP spid="63805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9066" name="Group 90"/>
          <p:cNvGraphicFramePr>
            <a:graphicFrameLocks noGrp="1"/>
          </p:cNvGraphicFramePr>
          <p:nvPr>
            <p:ph sz="half" idx="1"/>
          </p:nvPr>
        </p:nvGraphicFramePr>
        <p:xfrm>
          <a:off x="1816101" y="338138"/>
          <a:ext cx="7504113" cy="2438402"/>
        </p:xfrm>
        <a:graphic>
          <a:graphicData uri="http://schemas.openxmlformats.org/drawingml/2006/table">
            <a:tbl>
              <a:tblPr/>
              <a:tblGrid>
                <a:gridCol w="1243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Iteration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1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2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3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4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5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Initial</a:t>
                      </a:r>
                      <a:endParaRPr kumimoji="0" lang="en-US" sz="3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(4,4)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(6, 1)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(6,2)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3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(4,4)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(4, 5)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(6,2)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US" sz="3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(3,7)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(4,4)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(4, 5)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(5,5)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(6,2)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en-US" sz="3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(3,7)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</a:rPr>
                        <a:t>(4,6)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(4, 7)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(5,5)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(6,2)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5342" name="Text Box 46"/>
          <p:cNvSpPr txBox="1">
            <a:spLocks noChangeArrowheads="1"/>
          </p:cNvSpPr>
          <p:nvPr/>
        </p:nvSpPr>
        <p:spPr bwMode="auto">
          <a:xfrm>
            <a:off x="9220200" y="4343400"/>
            <a:ext cx="7048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Monotype Corsiva" panose="03010101010201010101" pitchFamily="66" charset="0"/>
              </a:rPr>
              <a:t>San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Monotype Corsiva" panose="03010101010201010101" pitchFamily="66" charset="0"/>
              </a:rPr>
              <a:t>Jose</a:t>
            </a:r>
          </a:p>
        </p:txBody>
      </p:sp>
      <p:grpSp>
        <p:nvGrpSpPr>
          <p:cNvPr id="55343" name="Group 91"/>
          <p:cNvGrpSpPr>
            <a:grpSpLocks/>
          </p:cNvGrpSpPr>
          <p:nvPr/>
        </p:nvGrpSpPr>
        <p:grpSpPr bwMode="auto">
          <a:xfrm>
            <a:off x="3657600" y="3581402"/>
            <a:ext cx="5397500" cy="2279651"/>
            <a:chOff x="1344" y="2256"/>
            <a:chExt cx="3400" cy="1436"/>
          </a:xfrm>
        </p:grpSpPr>
        <p:sp>
          <p:nvSpPr>
            <p:cNvPr id="55366" name="Oval 49"/>
            <p:cNvSpPr>
              <a:spLocks noChangeArrowheads="1"/>
            </p:cNvSpPr>
            <p:nvPr/>
          </p:nvSpPr>
          <p:spPr bwMode="auto">
            <a:xfrm>
              <a:off x="3360" y="2278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5367" name="Oval 52"/>
            <p:cNvSpPr>
              <a:spLocks noChangeArrowheads="1"/>
            </p:cNvSpPr>
            <p:nvPr/>
          </p:nvSpPr>
          <p:spPr bwMode="auto">
            <a:xfrm>
              <a:off x="1344" y="2400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5368" name="Oval 54"/>
            <p:cNvSpPr>
              <a:spLocks noChangeArrowheads="1"/>
            </p:cNvSpPr>
            <p:nvPr/>
          </p:nvSpPr>
          <p:spPr bwMode="auto">
            <a:xfrm>
              <a:off x="3456" y="3351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5369" name="Oval 56"/>
            <p:cNvSpPr>
              <a:spLocks noChangeArrowheads="1"/>
            </p:cNvSpPr>
            <p:nvPr/>
          </p:nvSpPr>
          <p:spPr bwMode="auto">
            <a:xfrm>
              <a:off x="2456" y="2815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5370" name="Oval 58"/>
            <p:cNvSpPr>
              <a:spLocks noChangeArrowheads="1"/>
            </p:cNvSpPr>
            <p:nvPr/>
          </p:nvSpPr>
          <p:spPr bwMode="auto">
            <a:xfrm>
              <a:off x="4512" y="2967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5371" name="Oval 60"/>
            <p:cNvSpPr>
              <a:spLocks noChangeArrowheads="1"/>
            </p:cNvSpPr>
            <p:nvPr/>
          </p:nvSpPr>
          <p:spPr bwMode="auto">
            <a:xfrm>
              <a:off x="1776" y="3351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5372" name="Rectangle 48"/>
            <p:cNvSpPr>
              <a:spLocks noChangeArrowheads="1"/>
            </p:cNvSpPr>
            <p:nvPr/>
          </p:nvSpPr>
          <p:spPr bwMode="auto">
            <a:xfrm>
              <a:off x="3391" y="225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3</a:t>
              </a:r>
            </a:p>
          </p:txBody>
        </p:sp>
        <p:sp>
          <p:nvSpPr>
            <p:cNvPr id="55373" name="Line 50"/>
            <p:cNvSpPr>
              <a:spLocks noChangeShapeType="1"/>
            </p:cNvSpPr>
            <p:nvPr/>
          </p:nvSpPr>
          <p:spPr bwMode="auto">
            <a:xfrm flipV="1">
              <a:off x="1584" y="2400"/>
              <a:ext cx="1776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74" name="Rectangle 51"/>
            <p:cNvSpPr>
              <a:spLocks noChangeArrowheads="1"/>
            </p:cNvSpPr>
            <p:nvPr/>
          </p:nvSpPr>
          <p:spPr bwMode="auto">
            <a:xfrm>
              <a:off x="1344" y="2400"/>
              <a:ext cx="186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  <p:sp>
          <p:nvSpPr>
            <p:cNvPr id="55375" name="Rectangle 53"/>
            <p:cNvSpPr>
              <a:spLocks noChangeArrowheads="1"/>
            </p:cNvSpPr>
            <p:nvPr/>
          </p:nvSpPr>
          <p:spPr bwMode="auto">
            <a:xfrm>
              <a:off x="3487" y="332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5</a:t>
              </a:r>
            </a:p>
          </p:txBody>
        </p:sp>
        <p:sp>
          <p:nvSpPr>
            <p:cNvPr id="55376" name="Rectangle 55"/>
            <p:cNvSpPr>
              <a:spLocks noChangeArrowheads="1"/>
            </p:cNvSpPr>
            <p:nvPr/>
          </p:nvSpPr>
          <p:spPr bwMode="auto">
            <a:xfrm>
              <a:off x="2487" y="278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4</a:t>
              </a:r>
            </a:p>
          </p:txBody>
        </p:sp>
        <p:sp>
          <p:nvSpPr>
            <p:cNvPr id="55377" name="Rectangle 57"/>
            <p:cNvSpPr>
              <a:spLocks noChangeArrowheads="1"/>
            </p:cNvSpPr>
            <p:nvPr/>
          </p:nvSpPr>
          <p:spPr bwMode="auto">
            <a:xfrm>
              <a:off x="4543" y="294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6</a:t>
              </a:r>
            </a:p>
          </p:txBody>
        </p:sp>
        <p:sp>
          <p:nvSpPr>
            <p:cNvPr id="55378" name="Rectangle 59"/>
            <p:cNvSpPr>
              <a:spLocks noChangeArrowheads="1"/>
            </p:cNvSpPr>
            <p:nvPr/>
          </p:nvSpPr>
          <p:spPr bwMode="auto">
            <a:xfrm>
              <a:off x="1807" y="332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2</a:t>
              </a:r>
            </a:p>
          </p:txBody>
        </p:sp>
        <p:sp>
          <p:nvSpPr>
            <p:cNvPr id="55379" name="Line 61"/>
            <p:cNvSpPr>
              <a:spLocks noChangeShapeType="1"/>
            </p:cNvSpPr>
            <p:nvPr/>
          </p:nvSpPr>
          <p:spPr bwMode="auto">
            <a:xfrm>
              <a:off x="1488" y="2640"/>
              <a:ext cx="336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80" name="Line 62"/>
            <p:cNvSpPr>
              <a:spLocks noChangeShapeType="1"/>
            </p:cNvSpPr>
            <p:nvPr/>
          </p:nvSpPr>
          <p:spPr bwMode="auto">
            <a:xfrm>
              <a:off x="2016" y="3456"/>
              <a:ext cx="1432" cy="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81" name="Line 63"/>
            <p:cNvSpPr>
              <a:spLocks noChangeShapeType="1"/>
            </p:cNvSpPr>
            <p:nvPr/>
          </p:nvSpPr>
          <p:spPr bwMode="auto">
            <a:xfrm flipV="1">
              <a:off x="3696" y="3151"/>
              <a:ext cx="808" cy="2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82" name="Line 64"/>
            <p:cNvSpPr>
              <a:spLocks noChangeShapeType="1"/>
            </p:cNvSpPr>
            <p:nvPr/>
          </p:nvSpPr>
          <p:spPr bwMode="auto">
            <a:xfrm>
              <a:off x="3552" y="2448"/>
              <a:ext cx="972" cy="5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83" name="Line 65"/>
            <p:cNvSpPr>
              <a:spLocks noChangeShapeType="1"/>
            </p:cNvSpPr>
            <p:nvPr/>
          </p:nvSpPr>
          <p:spPr bwMode="auto">
            <a:xfrm flipH="1">
              <a:off x="2688" y="2496"/>
              <a:ext cx="72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84" name="Rectangle 66"/>
            <p:cNvSpPr>
              <a:spLocks noChangeArrowheads="1"/>
            </p:cNvSpPr>
            <p:nvPr/>
          </p:nvSpPr>
          <p:spPr bwMode="auto">
            <a:xfrm>
              <a:off x="2352" y="2256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</a:p>
          </p:txBody>
        </p:sp>
        <p:sp>
          <p:nvSpPr>
            <p:cNvPr id="55385" name="Rectangle 67"/>
            <p:cNvSpPr>
              <a:spLocks noChangeArrowheads="1"/>
            </p:cNvSpPr>
            <p:nvPr/>
          </p:nvSpPr>
          <p:spPr bwMode="auto">
            <a:xfrm>
              <a:off x="1440" y="2976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3</a:t>
              </a:r>
            </a:p>
          </p:txBody>
        </p:sp>
        <p:sp>
          <p:nvSpPr>
            <p:cNvPr id="55386" name="Rectangle 68"/>
            <p:cNvSpPr>
              <a:spLocks noChangeArrowheads="1"/>
            </p:cNvSpPr>
            <p:nvPr/>
          </p:nvSpPr>
          <p:spPr bwMode="auto">
            <a:xfrm>
              <a:off x="2640" y="3504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4</a:t>
              </a:r>
            </a:p>
          </p:txBody>
        </p:sp>
        <p:sp>
          <p:nvSpPr>
            <p:cNvPr id="55387" name="Rectangle 69"/>
            <p:cNvSpPr>
              <a:spLocks noChangeArrowheads="1"/>
            </p:cNvSpPr>
            <p:nvPr/>
          </p:nvSpPr>
          <p:spPr bwMode="auto">
            <a:xfrm>
              <a:off x="2688" y="2592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</a:p>
          </p:txBody>
        </p:sp>
        <p:sp>
          <p:nvSpPr>
            <p:cNvPr id="55388" name="Rectangle 70"/>
            <p:cNvSpPr>
              <a:spLocks noChangeArrowheads="1"/>
            </p:cNvSpPr>
            <p:nvPr/>
          </p:nvSpPr>
          <p:spPr bwMode="auto">
            <a:xfrm>
              <a:off x="2064" y="3024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1</a:t>
              </a:r>
            </a:p>
          </p:txBody>
        </p:sp>
        <p:sp>
          <p:nvSpPr>
            <p:cNvPr id="55389" name="Rectangle 71"/>
            <p:cNvSpPr>
              <a:spLocks noChangeArrowheads="1"/>
            </p:cNvSpPr>
            <p:nvPr/>
          </p:nvSpPr>
          <p:spPr bwMode="auto">
            <a:xfrm>
              <a:off x="3984" y="2496"/>
              <a:ext cx="178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1</a:t>
              </a:r>
            </a:p>
          </p:txBody>
        </p:sp>
        <p:sp>
          <p:nvSpPr>
            <p:cNvPr id="55390" name="Rectangle 72"/>
            <p:cNvSpPr>
              <a:spLocks noChangeArrowheads="1"/>
            </p:cNvSpPr>
            <p:nvPr/>
          </p:nvSpPr>
          <p:spPr bwMode="auto">
            <a:xfrm>
              <a:off x="4111" y="3313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</a:p>
          </p:txBody>
        </p:sp>
        <p:sp>
          <p:nvSpPr>
            <p:cNvPr id="55391" name="Rectangle 73"/>
            <p:cNvSpPr>
              <a:spLocks noChangeArrowheads="1"/>
            </p:cNvSpPr>
            <p:nvPr/>
          </p:nvSpPr>
          <p:spPr bwMode="auto">
            <a:xfrm>
              <a:off x="3120" y="3024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3</a:t>
              </a:r>
            </a:p>
          </p:txBody>
        </p:sp>
        <p:sp>
          <p:nvSpPr>
            <p:cNvPr id="55392" name="Line 74"/>
            <p:cNvSpPr>
              <a:spLocks noChangeShapeType="1"/>
            </p:cNvSpPr>
            <p:nvPr/>
          </p:nvSpPr>
          <p:spPr bwMode="auto">
            <a:xfrm>
              <a:off x="2688" y="2976"/>
              <a:ext cx="860" cy="3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93" name="Line 75"/>
            <p:cNvSpPr>
              <a:spLocks noChangeShapeType="1"/>
            </p:cNvSpPr>
            <p:nvPr/>
          </p:nvSpPr>
          <p:spPr bwMode="auto">
            <a:xfrm flipV="1">
              <a:off x="2016" y="3024"/>
              <a:ext cx="48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94" name="Line 76"/>
            <p:cNvSpPr>
              <a:spLocks noChangeShapeType="1"/>
            </p:cNvSpPr>
            <p:nvPr/>
          </p:nvSpPr>
          <p:spPr bwMode="auto">
            <a:xfrm>
              <a:off x="1584" y="2544"/>
              <a:ext cx="86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95" name="Rectangle 77"/>
            <p:cNvSpPr>
              <a:spLocks noChangeArrowheads="1"/>
            </p:cNvSpPr>
            <p:nvPr/>
          </p:nvSpPr>
          <p:spPr bwMode="auto">
            <a:xfrm>
              <a:off x="2064" y="2592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5</a:t>
              </a:r>
            </a:p>
          </p:txBody>
        </p:sp>
      </p:grpSp>
      <p:pic>
        <p:nvPicPr>
          <p:cNvPr id="55344" name="Picture 78" descr="BD05210_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70825" y="4167188"/>
            <a:ext cx="698500" cy="627062"/>
          </a:xfrm>
          <a:noFill/>
        </p:spPr>
      </p:pic>
      <p:sp>
        <p:nvSpPr>
          <p:cNvPr id="639055" name="Line 79"/>
          <p:cNvSpPr>
            <a:spLocks noChangeShapeType="1"/>
          </p:cNvSpPr>
          <p:nvPr/>
        </p:nvSpPr>
        <p:spPr bwMode="auto">
          <a:xfrm>
            <a:off x="4724400" y="5486400"/>
            <a:ext cx="2286000" cy="7620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9056" name="Line 80"/>
          <p:cNvSpPr>
            <a:spLocks noChangeShapeType="1"/>
          </p:cNvSpPr>
          <p:nvPr/>
        </p:nvSpPr>
        <p:spPr bwMode="auto">
          <a:xfrm flipH="1">
            <a:off x="4724400" y="4800600"/>
            <a:ext cx="762000" cy="60960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9057" name="Line 81"/>
          <p:cNvSpPr>
            <a:spLocks noChangeShapeType="1"/>
          </p:cNvSpPr>
          <p:nvPr/>
        </p:nvSpPr>
        <p:spPr bwMode="auto">
          <a:xfrm flipH="1" flipV="1">
            <a:off x="3886200" y="4191000"/>
            <a:ext cx="533400" cy="114300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9058" name="Line 82"/>
          <p:cNvSpPr>
            <a:spLocks noChangeShapeType="1"/>
          </p:cNvSpPr>
          <p:nvPr/>
        </p:nvSpPr>
        <p:spPr bwMode="auto">
          <a:xfrm flipV="1">
            <a:off x="4038600" y="3733800"/>
            <a:ext cx="2819400" cy="152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9059" name="Line 83"/>
          <p:cNvSpPr>
            <a:spLocks noChangeShapeType="1"/>
          </p:cNvSpPr>
          <p:nvPr/>
        </p:nvSpPr>
        <p:spPr bwMode="auto">
          <a:xfrm>
            <a:off x="5757863" y="4821238"/>
            <a:ext cx="1219200" cy="584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9060" name="Line 84"/>
          <p:cNvSpPr>
            <a:spLocks noChangeShapeType="1"/>
          </p:cNvSpPr>
          <p:nvPr/>
        </p:nvSpPr>
        <p:spPr bwMode="auto">
          <a:xfrm flipV="1">
            <a:off x="4648200" y="4724400"/>
            <a:ext cx="76200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9061" name="Line 85"/>
          <p:cNvSpPr>
            <a:spLocks noChangeShapeType="1"/>
          </p:cNvSpPr>
          <p:nvPr/>
        </p:nvSpPr>
        <p:spPr bwMode="auto">
          <a:xfrm flipV="1">
            <a:off x="7391400" y="5029200"/>
            <a:ext cx="13716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9062" name="Line 86"/>
          <p:cNvSpPr>
            <a:spLocks noChangeShapeType="1"/>
          </p:cNvSpPr>
          <p:nvPr/>
        </p:nvSpPr>
        <p:spPr bwMode="auto">
          <a:xfrm flipV="1">
            <a:off x="5791200" y="3962400"/>
            <a:ext cx="1143000" cy="6096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9063" name="Line 87"/>
          <p:cNvSpPr>
            <a:spLocks noChangeShapeType="1"/>
          </p:cNvSpPr>
          <p:nvPr/>
        </p:nvSpPr>
        <p:spPr bwMode="auto">
          <a:xfrm flipV="1">
            <a:off x="4038600" y="3810000"/>
            <a:ext cx="2819400" cy="1524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9064" name="Line 88"/>
          <p:cNvSpPr>
            <a:spLocks noChangeShapeType="1"/>
          </p:cNvSpPr>
          <p:nvPr/>
        </p:nvSpPr>
        <p:spPr bwMode="auto">
          <a:xfrm flipV="1">
            <a:off x="5791200" y="3962400"/>
            <a:ext cx="10668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55" name="Text Box 92"/>
          <p:cNvSpPr txBox="1">
            <a:spLocks noChangeArrowheads="1"/>
          </p:cNvSpPr>
          <p:nvPr/>
        </p:nvSpPr>
        <p:spPr bwMode="auto">
          <a:xfrm>
            <a:off x="8669339" y="4175126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55356" name="Text Box 93"/>
          <p:cNvSpPr txBox="1">
            <a:spLocks noChangeArrowheads="1"/>
          </p:cNvSpPr>
          <p:nvPr/>
        </p:nvSpPr>
        <p:spPr bwMode="auto">
          <a:xfrm>
            <a:off x="7037389" y="5646739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55357" name="Text Box 94"/>
          <p:cNvSpPr txBox="1">
            <a:spLocks noChangeArrowheads="1"/>
          </p:cNvSpPr>
          <p:nvPr/>
        </p:nvSpPr>
        <p:spPr bwMode="auto">
          <a:xfrm>
            <a:off x="5411789" y="4195764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639071" name="Text Box 95"/>
          <p:cNvSpPr txBox="1">
            <a:spLocks noChangeArrowheads="1"/>
          </p:cNvSpPr>
          <p:nvPr/>
        </p:nvSpPr>
        <p:spPr bwMode="auto">
          <a:xfrm>
            <a:off x="6926264" y="3295651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55359" name="Text Box 96"/>
          <p:cNvSpPr txBox="1">
            <a:spLocks noChangeArrowheads="1"/>
          </p:cNvSpPr>
          <p:nvPr/>
        </p:nvSpPr>
        <p:spPr bwMode="auto">
          <a:xfrm>
            <a:off x="3609975" y="3448051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7</a:t>
            </a:r>
          </a:p>
        </p:txBody>
      </p:sp>
      <p:sp>
        <p:nvSpPr>
          <p:cNvPr id="639073" name="Text Box 97"/>
          <p:cNvSpPr txBox="1">
            <a:spLocks noChangeArrowheads="1"/>
          </p:cNvSpPr>
          <p:nvPr/>
        </p:nvSpPr>
        <p:spPr bwMode="auto">
          <a:xfrm>
            <a:off x="4071939" y="5722939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639074" name="Oval 98"/>
          <p:cNvSpPr>
            <a:spLocks noChangeArrowheads="1"/>
          </p:cNvSpPr>
          <p:nvPr/>
        </p:nvSpPr>
        <p:spPr bwMode="auto">
          <a:xfrm>
            <a:off x="5786438" y="2286001"/>
            <a:ext cx="819150" cy="561975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639075" name="Text Box 99"/>
          <p:cNvSpPr txBox="1">
            <a:spLocks noChangeArrowheads="1"/>
          </p:cNvSpPr>
          <p:nvPr/>
        </p:nvSpPr>
        <p:spPr bwMode="auto">
          <a:xfrm>
            <a:off x="7207250" y="3284539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7</a:t>
            </a:r>
          </a:p>
        </p:txBody>
      </p:sp>
      <p:sp>
        <p:nvSpPr>
          <p:cNvPr id="639076" name="Oval 100"/>
          <p:cNvSpPr>
            <a:spLocks noChangeArrowheads="1"/>
          </p:cNvSpPr>
          <p:nvPr/>
        </p:nvSpPr>
        <p:spPr bwMode="auto">
          <a:xfrm>
            <a:off x="4568826" y="2270125"/>
            <a:ext cx="760413" cy="577850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639077" name="Text Box 101"/>
          <p:cNvSpPr txBox="1">
            <a:spLocks noChangeArrowheads="1"/>
          </p:cNvSpPr>
          <p:nvPr/>
        </p:nvSpPr>
        <p:spPr bwMode="auto">
          <a:xfrm>
            <a:off x="4302125" y="5789614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639078" name="Text Box 102"/>
          <p:cNvSpPr txBox="1">
            <a:spLocks noChangeArrowheads="1"/>
          </p:cNvSpPr>
          <p:nvPr/>
        </p:nvSpPr>
        <p:spPr bwMode="auto">
          <a:xfrm>
            <a:off x="2906714" y="6176964"/>
            <a:ext cx="6573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/>
              <a:t>Node 2 could have chosen 5 as next node because of tie</a:t>
            </a:r>
          </a:p>
        </p:txBody>
      </p:sp>
    </p:spTree>
    <p:extLst>
      <p:ext uri="{BB962C8B-B14F-4D97-AF65-F5344CB8AC3E}">
        <p14:creationId xmlns:p14="http://schemas.microsoft.com/office/powerpoint/2010/main" val="16631739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9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9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39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9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39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39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39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39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39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9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639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39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39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9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9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39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39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39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639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39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39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9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39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39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9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39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39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9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4" dur="500"/>
                                        <p:tgtEl>
                                          <p:spTgt spid="639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639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639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639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639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639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4" dur="500"/>
                                        <p:tgtEl>
                                          <p:spTgt spid="639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9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639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0" dur="500"/>
                                        <p:tgtEl>
                                          <p:spTgt spid="639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9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639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9071" grpId="0"/>
      <p:bldP spid="639073" grpId="0"/>
      <p:bldP spid="639074" grpId="0" animBg="1"/>
      <p:bldP spid="639074" grpId="1" animBg="1"/>
      <p:bldP spid="639075" grpId="0"/>
      <p:bldP spid="639076" grpId="0" animBg="1"/>
      <p:bldP spid="639076" grpId="1" animBg="1"/>
      <p:bldP spid="639077" grpId="0"/>
      <p:bldP spid="63907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oup 102"/>
          <p:cNvGrpSpPr>
            <a:grpSpLocks/>
          </p:cNvGrpSpPr>
          <p:nvPr/>
        </p:nvGrpSpPr>
        <p:grpSpPr bwMode="auto">
          <a:xfrm>
            <a:off x="3657600" y="3581402"/>
            <a:ext cx="5397500" cy="2279651"/>
            <a:chOff x="1344" y="2256"/>
            <a:chExt cx="3400" cy="1436"/>
          </a:xfrm>
        </p:grpSpPr>
        <p:sp>
          <p:nvSpPr>
            <p:cNvPr id="56393" name="Oval 56"/>
            <p:cNvSpPr>
              <a:spLocks noChangeArrowheads="1"/>
            </p:cNvSpPr>
            <p:nvPr/>
          </p:nvSpPr>
          <p:spPr bwMode="auto">
            <a:xfrm>
              <a:off x="3360" y="2278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6394" name="Oval 61"/>
            <p:cNvSpPr>
              <a:spLocks noChangeArrowheads="1"/>
            </p:cNvSpPr>
            <p:nvPr/>
          </p:nvSpPr>
          <p:spPr bwMode="auto">
            <a:xfrm>
              <a:off x="3456" y="3351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6395" name="Oval 63"/>
            <p:cNvSpPr>
              <a:spLocks noChangeArrowheads="1"/>
            </p:cNvSpPr>
            <p:nvPr/>
          </p:nvSpPr>
          <p:spPr bwMode="auto">
            <a:xfrm>
              <a:off x="2456" y="2815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6396" name="Oval 65"/>
            <p:cNvSpPr>
              <a:spLocks noChangeArrowheads="1"/>
            </p:cNvSpPr>
            <p:nvPr/>
          </p:nvSpPr>
          <p:spPr bwMode="auto">
            <a:xfrm>
              <a:off x="4512" y="2967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6397" name="Oval 67"/>
            <p:cNvSpPr>
              <a:spLocks noChangeArrowheads="1"/>
            </p:cNvSpPr>
            <p:nvPr/>
          </p:nvSpPr>
          <p:spPr bwMode="auto">
            <a:xfrm>
              <a:off x="1776" y="3351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6398" name="Rectangle 55"/>
            <p:cNvSpPr>
              <a:spLocks noChangeArrowheads="1"/>
            </p:cNvSpPr>
            <p:nvPr/>
          </p:nvSpPr>
          <p:spPr bwMode="auto">
            <a:xfrm>
              <a:off x="3391" y="22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3</a:t>
              </a:r>
            </a:p>
          </p:txBody>
        </p:sp>
        <p:sp>
          <p:nvSpPr>
            <p:cNvPr id="56399" name="Line 57"/>
            <p:cNvSpPr>
              <a:spLocks noChangeShapeType="1"/>
            </p:cNvSpPr>
            <p:nvPr/>
          </p:nvSpPr>
          <p:spPr bwMode="auto">
            <a:xfrm flipV="1">
              <a:off x="1584" y="2400"/>
              <a:ext cx="1776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00" name="Rectangle 60"/>
            <p:cNvSpPr>
              <a:spLocks noChangeArrowheads="1"/>
            </p:cNvSpPr>
            <p:nvPr/>
          </p:nvSpPr>
          <p:spPr bwMode="auto">
            <a:xfrm>
              <a:off x="3487" y="3353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5</a:t>
              </a:r>
            </a:p>
          </p:txBody>
        </p:sp>
        <p:sp>
          <p:nvSpPr>
            <p:cNvPr id="56401" name="Rectangle 62"/>
            <p:cNvSpPr>
              <a:spLocks noChangeArrowheads="1"/>
            </p:cNvSpPr>
            <p:nvPr/>
          </p:nvSpPr>
          <p:spPr bwMode="auto">
            <a:xfrm>
              <a:off x="2487" y="280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4</a:t>
              </a:r>
            </a:p>
          </p:txBody>
        </p:sp>
        <p:sp>
          <p:nvSpPr>
            <p:cNvPr id="56402" name="Rectangle 64"/>
            <p:cNvSpPr>
              <a:spLocks noChangeArrowheads="1"/>
            </p:cNvSpPr>
            <p:nvPr/>
          </p:nvSpPr>
          <p:spPr bwMode="auto">
            <a:xfrm>
              <a:off x="4543" y="29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6</a:t>
              </a:r>
            </a:p>
          </p:txBody>
        </p:sp>
        <p:sp>
          <p:nvSpPr>
            <p:cNvPr id="56403" name="Rectangle 66"/>
            <p:cNvSpPr>
              <a:spLocks noChangeArrowheads="1"/>
            </p:cNvSpPr>
            <p:nvPr/>
          </p:nvSpPr>
          <p:spPr bwMode="auto">
            <a:xfrm>
              <a:off x="1807" y="3353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2</a:t>
              </a:r>
            </a:p>
          </p:txBody>
        </p:sp>
        <p:sp>
          <p:nvSpPr>
            <p:cNvPr id="56404" name="Line 68"/>
            <p:cNvSpPr>
              <a:spLocks noChangeShapeType="1"/>
            </p:cNvSpPr>
            <p:nvPr/>
          </p:nvSpPr>
          <p:spPr bwMode="auto">
            <a:xfrm>
              <a:off x="1488" y="2640"/>
              <a:ext cx="336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05" name="Line 69"/>
            <p:cNvSpPr>
              <a:spLocks noChangeShapeType="1"/>
            </p:cNvSpPr>
            <p:nvPr/>
          </p:nvSpPr>
          <p:spPr bwMode="auto">
            <a:xfrm>
              <a:off x="2016" y="3456"/>
              <a:ext cx="1432" cy="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06" name="Line 70"/>
            <p:cNvSpPr>
              <a:spLocks noChangeShapeType="1"/>
            </p:cNvSpPr>
            <p:nvPr/>
          </p:nvSpPr>
          <p:spPr bwMode="auto">
            <a:xfrm flipV="1">
              <a:off x="3696" y="3151"/>
              <a:ext cx="808" cy="2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07" name="Line 71"/>
            <p:cNvSpPr>
              <a:spLocks noChangeShapeType="1"/>
            </p:cNvSpPr>
            <p:nvPr/>
          </p:nvSpPr>
          <p:spPr bwMode="auto">
            <a:xfrm>
              <a:off x="3552" y="2448"/>
              <a:ext cx="972" cy="5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08" name="Line 72"/>
            <p:cNvSpPr>
              <a:spLocks noChangeShapeType="1"/>
            </p:cNvSpPr>
            <p:nvPr/>
          </p:nvSpPr>
          <p:spPr bwMode="auto">
            <a:xfrm flipH="1">
              <a:off x="2688" y="2496"/>
              <a:ext cx="72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09" name="Rectangle 73"/>
            <p:cNvSpPr>
              <a:spLocks noChangeArrowheads="1"/>
            </p:cNvSpPr>
            <p:nvPr/>
          </p:nvSpPr>
          <p:spPr bwMode="auto">
            <a:xfrm>
              <a:off x="2352" y="2256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</a:p>
          </p:txBody>
        </p:sp>
        <p:sp>
          <p:nvSpPr>
            <p:cNvPr id="56410" name="Rectangle 74"/>
            <p:cNvSpPr>
              <a:spLocks noChangeArrowheads="1"/>
            </p:cNvSpPr>
            <p:nvPr/>
          </p:nvSpPr>
          <p:spPr bwMode="auto">
            <a:xfrm>
              <a:off x="1440" y="2976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3</a:t>
              </a:r>
            </a:p>
          </p:txBody>
        </p:sp>
        <p:sp>
          <p:nvSpPr>
            <p:cNvPr id="56411" name="Rectangle 75"/>
            <p:cNvSpPr>
              <a:spLocks noChangeArrowheads="1"/>
            </p:cNvSpPr>
            <p:nvPr/>
          </p:nvSpPr>
          <p:spPr bwMode="auto">
            <a:xfrm>
              <a:off x="2640" y="3504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4</a:t>
              </a:r>
            </a:p>
          </p:txBody>
        </p:sp>
        <p:sp>
          <p:nvSpPr>
            <p:cNvPr id="56412" name="Rectangle 76"/>
            <p:cNvSpPr>
              <a:spLocks noChangeArrowheads="1"/>
            </p:cNvSpPr>
            <p:nvPr/>
          </p:nvSpPr>
          <p:spPr bwMode="auto">
            <a:xfrm>
              <a:off x="2688" y="2592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</a:p>
          </p:txBody>
        </p:sp>
        <p:sp>
          <p:nvSpPr>
            <p:cNvPr id="56413" name="Rectangle 77"/>
            <p:cNvSpPr>
              <a:spLocks noChangeArrowheads="1"/>
            </p:cNvSpPr>
            <p:nvPr/>
          </p:nvSpPr>
          <p:spPr bwMode="auto">
            <a:xfrm>
              <a:off x="2064" y="3024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1</a:t>
              </a:r>
            </a:p>
          </p:txBody>
        </p:sp>
        <p:sp>
          <p:nvSpPr>
            <p:cNvPr id="56414" name="Rectangle 78"/>
            <p:cNvSpPr>
              <a:spLocks noChangeArrowheads="1"/>
            </p:cNvSpPr>
            <p:nvPr/>
          </p:nvSpPr>
          <p:spPr bwMode="auto">
            <a:xfrm>
              <a:off x="3984" y="2496"/>
              <a:ext cx="178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1</a:t>
              </a:r>
            </a:p>
          </p:txBody>
        </p:sp>
        <p:sp>
          <p:nvSpPr>
            <p:cNvPr id="56415" name="Rectangle 79"/>
            <p:cNvSpPr>
              <a:spLocks noChangeArrowheads="1"/>
            </p:cNvSpPr>
            <p:nvPr/>
          </p:nvSpPr>
          <p:spPr bwMode="auto">
            <a:xfrm>
              <a:off x="4111" y="3313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2</a:t>
              </a:r>
            </a:p>
          </p:txBody>
        </p:sp>
        <p:sp>
          <p:nvSpPr>
            <p:cNvPr id="56416" name="Rectangle 80"/>
            <p:cNvSpPr>
              <a:spLocks noChangeArrowheads="1"/>
            </p:cNvSpPr>
            <p:nvPr/>
          </p:nvSpPr>
          <p:spPr bwMode="auto">
            <a:xfrm>
              <a:off x="3120" y="3024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3</a:t>
              </a:r>
            </a:p>
          </p:txBody>
        </p:sp>
        <p:sp>
          <p:nvSpPr>
            <p:cNvPr id="56417" name="Line 81"/>
            <p:cNvSpPr>
              <a:spLocks noChangeShapeType="1"/>
            </p:cNvSpPr>
            <p:nvPr/>
          </p:nvSpPr>
          <p:spPr bwMode="auto">
            <a:xfrm>
              <a:off x="2688" y="2976"/>
              <a:ext cx="860" cy="3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18" name="Line 82"/>
            <p:cNvSpPr>
              <a:spLocks noChangeShapeType="1"/>
            </p:cNvSpPr>
            <p:nvPr/>
          </p:nvSpPr>
          <p:spPr bwMode="auto">
            <a:xfrm flipV="1">
              <a:off x="2016" y="3024"/>
              <a:ext cx="48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19" name="Line 83"/>
            <p:cNvSpPr>
              <a:spLocks noChangeShapeType="1"/>
            </p:cNvSpPr>
            <p:nvPr/>
          </p:nvSpPr>
          <p:spPr bwMode="auto">
            <a:xfrm>
              <a:off x="1584" y="2544"/>
              <a:ext cx="86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20" name="Rectangle 84"/>
            <p:cNvSpPr>
              <a:spLocks noChangeArrowheads="1"/>
            </p:cNvSpPr>
            <p:nvPr/>
          </p:nvSpPr>
          <p:spPr bwMode="auto">
            <a:xfrm>
              <a:off x="2064" y="2592"/>
              <a:ext cx="18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buClrTx/>
                <a:buSzTx/>
                <a:buFontTx/>
                <a:buNone/>
              </a:pPr>
              <a:r>
                <a:rPr lang="en-US" altLang="en-US" sz="1600"/>
                <a:t>5</a:t>
              </a:r>
            </a:p>
          </p:txBody>
        </p:sp>
        <p:sp>
          <p:nvSpPr>
            <p:cNvPr id="56421" name="Oval 59"/>
            <p:cNvSpPr>
              <a:spLocks noChangeArrowheads="1"/>
            </p:cNvSpPr>
            <p:nvPr/>
          </p:nvSpPr>
          <p:spPr bwMode="auto">
            <a:xfrm>
              <a:off x="1344" y="2400"/>
              <a:ext cx="232" cy="232"/>
            </a:xfrm>
            <a:prstGeom prst="ellipse">
              <a:avLst/>
            </a:prstGeom>
            <a:solidFill>
              <a:srgbClr val="B1CCC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6422" name="Rectangle 58"/>
            <p:cNvSpPr>
              <a:spLocks noChangeArrowheads="1"/>
            </p:cNvSpPr>
            <p:nvPr/>
          </p:nvSpPr>
          <p:spPr bwMode="auto">
            <a:xfrm>
              <a:off x="1344" y="2400"/>
              <a:ext cx="186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</p:grpSp>
      <p:graphicFrame>
        <p:nvGraphicFramePr>
          <p:cNvPr id="640101" name="Group 101"/>
          <p:cNvGraphicFramePr>
            <a:graphicFrameLocks noGrp="1"/>
          </p:cNvGraphicFramePr>
          <p:nvPr>
            <p:ph sz="half" idx="1"/>
          </p:nvPr>
        </p:nvGraphicFramePr>
        <p:xfrm>
          <a:off x="1863726" y="366714"/>
          <a:ext cx="7413625" cy="2917827"/>
        </p:xfrm>
        <a:graphic>
          <a:graphicData uri="http://schemas.openxmlformats.org/drawingml/2006/table">
            <a:tbl>
              <a:tblPr/>
              <a:tblGrid>
                <a:gridCol w="1152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Iteration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1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2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3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4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5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3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(4,4)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(4, 5)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(3,3)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(6,2)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US" sz="3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(3,7)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(4,4)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(4, 5)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(2,5)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(6,2)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en-US" sz="3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(3,7)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(4,6)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(4, 7)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(5,5)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(6,2)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en-US" sz="3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(2,9)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(4,6)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(4, 7)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(5,5)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(6,2)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6374" name="Text Box 53"/>
          <p:cNvSpPr txBox="1">
            <a:spLocks noChangeArrowheads="1"/>
          </p:cNvSpPr>
          <p:nvPr/>
        </p:nvSpPr>
        <p:spPr bwMode="auto">
          <a:xfrm>
            <a:off x="9220200" y="4343400"/>
            <a:ext cx="7048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Monotype Corsiva" panose="03010101010201010101" pitchFamily="66" charset="0"/>
              </a:rPr>
              <a:t>San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Monotype Corsiva" panose="03010101010201010101" pitchFamily="66" charset="0"/>
              </a:rPr>
              <a:t>Jose</a:t>
            </a:r>
          </a:p>
        </p:txBody>
      </p:sp>
      <p:pic>
        <p:nvPicPr>
          <p:cNvPr id="56375" name="Picture 85" descr="BD05210_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70825" y="4167188"/>
            <a:ext cx="698500" cy="627062"/>
          </a:xfrm>
          <a:noFill/>
        </p:spPr>
      </p:pic>
      <p:sp>
        <p:nvSpPr>
          <p:cNvPr id="640088" name="Line 88"/>
          <p:cNvSpPr>
            <a:spLocks noChangeShapeType="1"/>
          </p:cNvSpPr>
          <p:nvPr/>
        </p:nvSpPr>
        <p:spPr bwMode="auto">
          <a:xfrm flipH="1" flipV="1">
            <a:off x="3886200" y="4191000"/>
            <a:ext cx="533400" cy="11430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0089" name="Line 89"/>
          <p:cNvSpPr>
            <a:spLocks noChangeShapeType="1"/>
          </p:cNvSpPr>
          <p:nvPr/>
        </p:nvSpPr>
        <p:spPr bwMode="auto">
          <a:xfrm>
            <a:off x="3886200" y="4114800"/>
            <a:ext cx="609600" cy="1219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0090" name="Line 90"/>
          <p:cNvSpPr>
            <a:spLocks noChangeShapeType="1"/>
          </p:cNvSpPr>
          <p:nvPr/>
        </p:nvSpPr>
        <p:spPr bwMode="auto">
          <a:xfrm flipH="1">
            <a:off x="5791200" y="3962400"/>
            <a:ext cx="10668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0091" name="Line 91"/>
          <p:cNvSpPr>
            <a:spLocks noChangeShapeType="1"/>
          </p:cNvSpPr>
          <p:nvPr/>
        </p:nvSpPr>
        <p:spPr bwMode="auto">
          <a:xfrm flipH="1">
            <a:off x="4732338" y="4765675"/>
            <a:ext cx="76200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0092" name="Line 92"/>
          <p:cNvSpPr>
            <a:spLocks noChangeShapeType="1"/>
          </p:cNvSpPr>
          <p:nvPr/>
        </p:nvSpPr>
        <p:spPr bwMode="auto">
          <a:xfrm>
            <a:off x="5703888" y="4810125"/>
            <a:ext cx="12192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0094" name="Line 94"/>
          <p:cNvSpPr>
            <a:spLocks noChangeShapeType="1"/>
          </p:cNvSpPr>
          <p:nvPr/>
        </p:nvSpPr>
        <p:spPr bwMode="auto">
          <a:xfrm flipV="1">
            <a:off x="4038600" y="3810000"/>
            <a:ext cx="2819400" cy="1524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0095" name="Line 95"/>
          <p:cNvSpPr>
            <a:spLocks noChangeShapeType="1"/>
          </p:cNvSpPr>
          <p:nvPr/>
        </p:nvSpPr>
        <p:spPr bwMode="auto">
          <a:xfrm flipH="1">
            <a:off x="7391400" y="4953000"/>
            <a:ext cx="12954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83" name="Text Box 103"/>
          <p:cNvSpPr txBox="1">
            <a:spLocks noChangeArrowheads="1"/>
          </p:cNvSpPr>
          <p:nvPr/>
        </p:nvSpPr>
        <p:spPr bwMode="auto">
          <a:xfrm>
            <a:off x="8669339" y="4175126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56384" name="Text Box 104"/>
          <p:cNvSpPr txBox="1">
            <a:spLocks noChangeArrowheads="1"/>
          </p:cNvSpPr>
          <p:nvPr/>
        </p:nvSpPr>
        <p:spPr bwMode="auto">
          <a:xfrm>
            <a:off x="7113589" y="3395664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7</a:t>
            </a:r>
          </a:p>
        </p:txBody>
      </p:sp>
      <p:sp>
        <p:nvSpPr>
          <p:cNvPr id="640105" name="Text Box 105"/>
          <p:cNvSpPr txBox="1">
            <a:spLocks noChangeArrowheads="1"/>
          </p:cNvSpPr>
          <p:nvPr/>
        </p:nvSpPr>
        <p:spPr bwMode="auto">
          <a:xfrm>
            <a:off x="3703639" y="3462339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7</a:t>
            </a:r>
          </a:p>
        </p:txBody>
      </p:sp>
      <p:sp>
        <p:nvSpPr>
          <p:cNvPr id="56386" name="Text Box 106"/>
          <p:cNvSpPr txBox="1">
            <a:spLocks noChangeArrowheads="1"/>
          </p:cNvSpPr>
          <p:nvPr/>
        </p:nvSpPr>
        <p:spPr bwMode="auto">
          <a:xfrm>
            <a:off x="5410200" y="4151314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56387" name="Text Box 107"/>
          <p:cNvSpPr txBox="1">
            <a:spLocks noChangeArrowheads="1"/>
          </p:cNvSpPr>
          <p:nvPr/>
        </p:nvSpPr>
        <p:spPr bwMode="auto">
          <a:xfrm>
            <a:off x="4319589" y="5614989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640108" name="Oval 108"/>
          <p:cNvSpPr>
            <a:spLocks noChangeArrowheads="1"/>
          </p:cNvSpPr>
          <p:nvPr/>
        </p:nvSpPr>
        <p:spPr bwMode="auto">
          <a:xfrm>
            <a:off x="3273425" y="2354263"/>
            <a:ext cx="723900" cy="569912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640110" name="Line 110"/>
          <p:cNvSpPr>
            <a:spLocks noChangeShapeType="1"/>
          </p:cNvSpPr>
          <p:nvPr/>
        </p:nvSpPr>
        <p:spPr bwMode="auto">
          <a:xfrm flipH="1" flipV="1">
            <a:off x="4068763" y="4089401"/>
            <a:ext cx="1268412" cy="51752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0111" name="Text Box 111"/>
          <p:cNvSpPr txBox="1">
            <a:spLocks noChangeArrowheads="1"/>
          </p:cNvSpPr>
          <p:nvPr/>
        </p:nvSpPr>
        <p:spPr bwMode="auto">
          <a:xfrm>
            <a:off x="3933825" y="3476626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9</a:t>
            </a:r>
          </a:p>
        </p:txBody>
      </p:sp>
      <p:sp>
        <p:nvSpPr>
          <p:cNvPr id="56391" name="Text Box 112"/>
          <p:cNvSpPr txBox="1">
            <a:spLocks noChangeArrowheads="1"/>
          </p:cNvSpPr>
          <p:nvPr/>
        </p:nvSpPr>
        <p:spPr bwMode="auto">
          <a:xfrm>
            <a:off x="7181850" y="5621339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640113" name="Text Box 113"/>
          <p:cNvSpPr txBox="1">
            <a:spLocks noChangeArrowheads="1"/>
          </p:cNvSpPr>
          <p:nvPr/>
        </p:nvSpPr>
        <p:spPr bwMode="auto">
          <a:xfrm>
            <a:off x="3097213" y="6175376"/>
            <a:ext cx="6432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/>
              <a:t>Node 1 could have chose 3 as next node because of tie</a:t>
            </a:r>
          </a:p>
        </p:txBody>
      </p:sp>
    </p:spTree>
    <p:extLst>
      <p:ext uri="{BB962C8B-B14F-4D97-AF65-F5344CB8AC3E}">
        <p14:creationId xmlns:p14="http://schemas.microsoft.com/office/powerpoint/2010/main" val="20115173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0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0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40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0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0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0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0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40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640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0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40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640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640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40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640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640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0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640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0105" grpId="0"/>
      <p:bldP spid="640108" grpId="0" animBg="1"/>
      <p:bldP spid="640108" grpId="1" animBg="1"/>
      <p:bldP spid="640111" grpId="0"/>
      <p:bldP spid="64011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Group 90"/>
          <p:cNvGrpSpPr>
            <a:grpSpLocks/>
          </p:cNvGrpSpPr>
          <p:nvPr/>
        </p:nvGrpSpPr>
        <p:grpSpPr bwMode="auto">
          <a:xfrm>
            <a:off x="2503489" y="1231900"/>
            <a:ext cx="4935537" cy="1335088"/>
            <a:chOff x="1160" y="781"/>
            <a:chExt cx="3109" cy="841"/>
          </a:xfrm>
        </p:grpSpPr>
        <p:sp>
          <p:nvSpPr>
            <p:cNvPr id="57409" name="Oval 6"/>
            <p:cNvSpPr>
              <a:spLocks noChangeArrowheads="1"/>
            </p:cNvSpPr>
            <p:nvPr/>
          </p:nvSpPr>
          <p:spPr bwMode="auto">
            <a:xfrm>
              <a:off x="3179" y="781"/>
              <a:ext cx="293" cy="241"/>
            </a:xfrm>
            <a:prstGeom prst="ellipse">
              <a:avLst/>
            </a:prstGeom>
            <a:solidFill>
              <a:schemeClr val="accent2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7410" name="Rectangle 7"/>
            <p:cNvSpPr>
              <a:spLocks noChangeArrowheads="1"/>
            </p:cNvSpPr>
            <p:nvPr/>
          </p:nvSpPr>
          <p:spPr bwMode="auto">
            <a:xfrm>
              <a:off x="3286" y="834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3</a:t>
              </a:r>
              <a:endParaRPr lang="en-US" altLang="en-US" sz="1400"/>
            </a:p>
          </p:txBody>
        </p:sp>
        <p:sp>
          <p:nvSpPr>
            <p:cNvPr id="57411" name="Oval 8"/>
            <p:cNvSpPr>
              <a:spLocks noChangeArrowheads="1"/>
            </p:cNvSpPr>
            <p:nvPr/>
          </p:nvSpPr>
          <p:spPr bwMode="auto">
            <a:xfrm>
              <a:off x="1585" y="781"/>
              <a:ext cx="294" cy="241"/>
            </a:xfrm>
            <a:prstGeom prst="ellipse">
              <a:avLst/>
            </a:prstGeom>
            <a:solidFill>
              <a:schemeClr val="accent2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7412" name="Rectangle 9"/>
            <p:cNvSpPr>
              <a:spLocks noChangeArrowheads="1"/>
            </p:cNvSpPr>
            <p:nvPr/>
          </p:nvSpPr>
          <p:spPr bwMode="auto">
            <a:xfrm>
              <a:off x="1693" y="834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1</a:t>
              </a:r>
              <a:endParaRPr lang="en-US" altLang="en-US" sz="1400"/>
            </a:p>
          </p:txBody>
        </p:sp>
        <p:sp>
          <p:nvSpPr>
            <p:cNvPr id="57413" name="Oval 10"/>
            <p:cNvSpPr>
              <a:spLocks noChangeArrowheads="1"/>
            </p:cNvSpPr>
            <p:nvPr/>
          </p:nvSpPr>
          <p:spPr bwMode="auto">
            <a:xfrm>
              <a:off x="2370" y="781"/>
              <a:ext cx="293" cy="241"/>
            </a:xfrm>
            <a:prstGeom prst="ellipse">
              <a:avLst/>
            </a:prstGeom>
            <a:solidFill>
              <a:schemeClr val="accent2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7414" name="Rectangle 11"/>
            <p:cNvSpPr>
              <a:spLocks noChangeArrowheads="1"/>
            </p:cNvSpPr>
            <p:nvPr/>
          </p:nvSpPr>
          <p:spPr bwMode="auto">
            <a:xfrm>
              <a:off x="2477" y="834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2</a:t>
              </a:r>
              <a:endParaRPr lang="en-US" altLang="en-US" sz="1400"/>
            </a:p>
          </p:txBody>
        </p:sp>
        <p:sp>
          <p:nvSpPr>
            <p:cNvPr id="57415" name="Oval 12"/>
            <p:cNvSpPr>
              <a:spLocks noChangeArrowheads="1"/>
            </p:cNvSpPr>
            <p:nvPr/>
          </p:nvSpPr>
          <p:spPr bwMode="auto">
            <a:xfrm>
              <a:off x="3976" y="781"/>
              <a:ext cx="293" cy="241"/>
            </a:xfrm>
            <a:prstGeom prst="ellipse">
              <a:avLst/>
            </a:prstGeom>
            <a:solidFill>
              <a:schemeClr val="accent2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7416" name="Rectangle 13"/>
            <p:cNvSpPr>
              <a:spLocks noChangeArrowheads="1"/>
            </p:cNvSpPr>
            <p:nvPr/>
          </p:nvSpPr>
          <p:spPr bwMode="auto">
            <a:xfrm>
              <a:off x="4083" y="834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4</a:t>
              </a:r>
              <a:endParaRPr lang="en-US" altLang="en-US" sz="1400"/>
            </a:p>
          </p:txBody>
        </p:sp>
        <p:sp>
          <p:nvSpPr>
            <p:cNvPr id="57417" name="Line 14"/>
            <p:cNvSpPr>
              <a:spLocks noChangeShapeType="1"/>
            </p:cNvSpPr>
            <p:nvPr/>
          </p:nvSpPr>
          <p:spPr bwMode="auto">
            <a:xfrm>
              <a:off x="1883" y="908"/>
              <a:ext cx="47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418" name="Line 15"/>
            <p:cNvSpPr>
              <a:spLocks noChangeShapeType="1"/>
            </p:cNvSpPr>
            <p:nvPr/>
          </p:nvSpPr>
          <p:spPr bwMode="auto">
            <a:xfrm>
              <a:off x="2680" y="908"/>
              <a:ext cx="478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419" name="Line 16"/>
            <p:cNvSpPr>
              <a:spLocks noChangeShapeType="1"/>
            </p:cNvSpPr>
            <p:nvPr/>
          </p:nvSpPr>
          <p:spPr bwMode="auto">
            <a:xfrm>
              <a:off x="3488" y="908"/>
              <a:ext cx="47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420" name="Rectangle 17"/>
            <p:cNvSpPr>
              <a:spLocks noChangeArrowheads="1"/>
            </p:cNvSpPr>
            <p:nvPr/>
          </p:nvSpPr>
          <p:spPr bwMode="auto">
            <a:xfrm>
              <a:off x="2061" y="942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1</a:t>
              </a:r>
              <a:endParaRPr lang="en-US" altLang="en-US" sz="1400"/>
            </a:p>
          </p:txBody>
        </p:sp>
        <p:sp>
          <p:nvSpPr>
            <p:cNvPr id="57421" name="Rectangle 18"/>
            <p:cNvSpPr>
              <a:spLocks noChangeArrowheads="1"/>
            </p:cNvSpPr>
            <p:nvPr/>
          </p:nvSpPr>
          <p:spPr bwMode="auto">
            <a:xfrm>
              <a:off x="2881" y="942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1</a:t>
              </a:r>
              <a:endParaRPr lang="en-US" altLang="en-US" sz="1400"/>
            </a:p>
          </p:txBody>
        </p:sp>
        <p:sp>
          <p:nvSpPr>
            <p:cNvPr id="57422" name="Rectangle 19"/>
            <p:cNvSpPr>
              <a:spLocks noChangeArrowheads="1"/>
            </p:cNvSpPr>
            <p:nvPr/>
          </p:nvSpPr>
          <p:spPr bwMode="auto">
            <a:xfrm>
              <a:off x="3714" y="942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1</a:t>
              </a:r>
              <a:endParaRPr lang="en-US" altLang="en-US" sz="1400"/>
            </a:p>
          </p:txBody>
        </p:sp>
        <p:sp>
          <p:nvSpPr>
            <p:cNvPr id="57423" name="Oval 20"/>
            <p:cNvSpPr>
              <a:spLocks noChangeArrowheads="1"/>
            </p:cNvSpPr>
            <p:nvPr/>
          </p:nvSpPr>
          <p:spPr bwMode="auto">
            <a:xfrm>
              <a:off x="3172" y="1289"/>
              <a:ext cx="293" cy="241"/>
            </a:xfrm>
            <a:prstGeom prst="ellipse">
              <a:avLst/>
            </a:prstGeom>
            <a:solidFill>
              <a:schemeClr val="accent2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7424" name="Rectangle 21"/>
            <p:cNvSpPr>
              <a:spLocks noChangeArrowheads="1"/>
            </p:cNvSpPr>
            <p:nvPr/>
          </p:nvSpPr>
          <p:spPr bwMode="auto">
            <a:xfrm>
              <a:off x="3279" y="1342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3</a:t>
              </a:r>
              <a:endParaRPr lang="en-US" altLang="en-US" sz="1400"/>
            </a:p>
          </p:txBody>
        </p:sp>
        <p:sp>
          <p:nvSpPr>
            <p:cNvPr id="57425" name="Oval 22"/>
            <p:cNvSpPr>
              <a:spLocks noChangeArrowheads="1"/>
            </p:cNvSpPr>
            <p:nvPr/>
          </p:nvSpPr>
          <p:spPr bwMode="auto">
            <a:xfrm>
              <a:off x="1580" y="1289"/>
              <a:ext cx="294" cy="241"/>
            </a:xfrm>
            <a:prstGeom prst="ellipse">
              <a:avLst/>
            </a:prstGeom>
            <a:solidFill>
              <a:schemeClr val="accent2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7426" name="Rectangle 23"/>
            <p:cNvSpPr>
              <a:spLocks noChangeArrowheads="1"/>
            </p:cNvSpPr>
            <p:nvPr/>
          </p:nvSpPr>
          <p:spPr bwMode="auto">
            <a:xfrm>
              <a:off x="1688" y="1342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1</a:t>
              </a:r>
              <a:endParaRPr lang="en-US" altLang="en-US" sz="1400"/>
            </a:p>
          </p:txBody>
        </p:sp>
        <p:sp>
          <p:nvSpPr>
            <p:cNvPr id="57427" name="Oval 24"/>
            <p:cNvSpPr>
              <a:spLocks noChangeArrowheads="1"/>
            </p:cNvSpPr>
            <p:nvPr/>
          </p:nvSpPr>
          <p:spPr bwMode="auto">
            <a:xfrm>
              <a:off x="2364" y="1289"/>
              <a:ext cx="293" cy="241"/>
            </a:xfrm>
            <a:prstGeom prst="ellipse">
              <a:avLst/>
            </a:prstGeom>
            <a:solidFill>
              <a:schemeClr val="accent2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7428" name="Rectangle 25"/>
            <p:cNvSpPr>
              <a:spLocks noChangeArrowheads="1"/>
            </p:cNvSpPr>
            <p:nvPr/>
          </p:nvSpPr>
          <p:spPr bwMode="auto">
            <a:xfrm>
              <a:off x="2472" y="1342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2</a:t>
              </a:r>
              <a:endParaRPr lang="en-US" altLang="en-US" sz="1400"/>
            </a:p>
          </p:txBody>
        </p:sp>
        <p:sp>
          <p:nvSpPr>
            <p:cNvPr id="57429" name="Oval 26"/>
            <p:cNvSpPr>
              <a:spLocks noChangeArrowheads="1"/>
            </p:cNvSpPr>
            <p:nvPr/>
          </p:nvSpPr>
          <p:spPr bwMode="auto">
            <a:xfrm>
              <a:off x="3967" y="1289"/>
              <a:ext cx="294" cy="241"/>
            </a:xfrm>
            <a:prstGeom prst="ellipse">
              <a:avLst/>
            </a:prstGeom>
            <a:solidFill>
              <a:schemeClr val="accent2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7430" name="Rectangle 27"/>
            <p:cNvSpPr>
              <a:spLocks noChangeArrowheads="1"/>
            </p:cNvSpPr>
            <p:nvPr/>
          </p:nvSpPr>
          <p:spPr bwMode="auto">
            <a:xfrm>
              <a:off x="4074" y="1342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4</a:t>
              </a:r>
              <a:endParaRPr lang="en-US" altLang="en-US" sz="1400"/>
            </a:p>
          </p:txBody>
        </p:sp>
        <p:sp>
          <p:nvSpPr>
            <p:cNvPr id="57431" name="Line 28"/>
            <p:cNvSpPr>
              <a:spLocks noChangeShapeType="1"/>
            </p:cNvSpPr>
            <p:nvPr/>
          </p:nvSpPr>
          <p:spPr bwMode="auto">
            <a:xfrm>
              <a:off x="1878" y="1416"/>
              <a:ext cx="47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432" name="Line 29"/>
            <p:cNvSpPr>
              <a:spLocks noChangeShapeType="1"/>
            </p:cNvSpPr>
            <p:nvPr/>
          </p:nvSpPr>
          <p:spPr bwMode="auto">
            <a:xfrm>
              <a:off x="2673" y="1416"/>
              <a:ext cx="47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433" name="Line 30"/>
            <p:cNvSpPr>
              <a:spLocks noChangeShapeType="1"/>
            </p:cNvSpPr>
            <p:nvPr/>
          </p:nvSpPr>
          <p:spPr bwMode="auto">
            <a:xfrm>
              <a:off x="3481" y="1416"/>
              <a:ext cx="15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434" name="Rectangle 31"/>
            <p:cNvSpPr>
              <a:spLocks noChangeArrowheads="1"/>
            </p:cNvSpPr>
            <p:nvPr/>
          </p:nvSpPr>
          <p:spPr bwMode="auto">
            <a:xfrm>
              <a:off x="2055" y="1449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1</a:t>
              </a:r>
              <a:endParaRPr lang="en-US" altLang="en-US" sz="1400"/>
            </a:p>
          </p:txBody>
        </p:sp>
        <p:sp>
          <p:nvSpPr>
            <p:cNvPr id="57435" name="Rectangle 32"/>
            <p:cNvSpPr>
              <a:spLocks noChangeArrowheads="1"/>
            </p:cNvSpPr>
            <p:nvPr/>
          </p:nvSpPr>
          <p:spPr bwMode="auto">
            <a:xfrm>
              <a:off x="2876" y="1449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1</a:t>
              </a:r>
              <a:endParaRPr lang="en-US" altLang="en-US" sz="1400"/>
            </a:p>
          </p:txBody>
        </p:sp>
        <p:sp>
          <p:nvSpPr>
            <p:cNvPr id="57436" name="Rectangle 33"/>
            <p:cNvSpPr>
              <a:spLocks noChangeArrowheads="1"/>
            </p:cNvSpPr>
            <p:nvPr/>
          </p:nvSpPr>
          <p:spPr bwMode="auto">
            <a:xfrm>
              <a:off x="3683" y="1344"/>
              <a:ext cx="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X</a:t>
              </a:r>
              <a:endParaRPr lang="en-US" altLang="en-US" sz="1400"/>
            </a:p>
          </p:txBody>
        </p:sp>
        <p:sp>
          <p:nvSpPr>
            <p:cNvPr id="57437" name="Line 34"/>
            <p:cNvSpPr>
              <a:spLocks noChangeShapeType="1"/>
            </p:cNvSpPr>
            <p:nvPr/>
          </p:nvSpPr>
          <p:spPr bwMode="auto">
            <a:xfrm>
              <a:off x="3814" y="1416"/>
              <a:ext cx="157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438" name="Text Box 35"/>
            <p:cNvSpPr txBox="1">
              <a:spLocks noChangeArrowheads="1"/>
            </p:cNvSpPr>
            <p:nvPr/>
          </p:nvSpPr>
          <p:spPr bwMode="auto">
            <a:xfrm>
              <a:off x="1185" y="823"/>
              <a:ext cx="29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/>
                <a:t>(a)</a:t>
              </a:r>
              <a:endParaRPr lang="en-US" altLang="en-US" sz="1400"/>
            </a:p>
          </p:txBody>
        </p:sp>
        <p:sp>
          <p:nvSpPr>
            <p:cNvPr id="57439" name="Text Box 36"/>
            <p:cNvSpPr txBox="1">
              <a:spLocks noChangeArrowheads="1"/>
            </p:cNvSpPr>
            <p:nvPr/>
          </p:nvSpPr>
          <p:spPr bwMode="auto">
            <a:xfrm>
              <a:off x="1160" y="1299"/>
              <a:ext cx="29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/>
                <a:t>(b)</a:t>
              </a:r>
              <a:endParaRPr lang="en-US" altLang="en-US" sz="1400"/>
            </a:p>
          </p:txBody>
        </p:sp>
      </p:grpSp>
      <p:graphicFrame>
        <p:nvGraphicFramePr>
          <p:cNvPr id="641061" name="Group 37"/>
          <p:cNvGraphicFramePr>
            <a:graphicFrameLocks noGrp="1"/>
          </p:cNvGraphicFramePr>
          <p:nvPr/>
        </p:nvGraphicFramePr>
        <p:xfrm>
          <a:off x="2459038" y="2808288"/>
          <a:ext cx="7340600" cy="3694116"/>
        </p:xfrm>
        <a:graphic>
          <a:graphicData uri="http://schemas.openxmlformats.org/drawingml/2006/table">
            <a:tbl>
              <a:tblPr/>
              <a:tblGrid>
                <a:gridCol w="1717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4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3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48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6362"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Update</a:t>
                      </a:r>
                      <a:endParaRPr kumimoji="0" lang="en-US" alt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Node 1</a:t>
                      </a:r>
                      <a:endParaRPr kumimoji="0" lang="en-US" alt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Node 2</a:t>
                      </a:r>
                      <a:endParaRPr kumimoji="0" lang="en-US" alt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Node 3</a:t>
                      </a:r>
                      <a:endParaRPr kumimoji="0" lang="en-US" alt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950"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Before break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(2,3)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(3,2)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(4, 1)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950"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After break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(2,3)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(3,2)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(2,3)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760"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(2,3)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(3,4)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(2,3)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488"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(2,5)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(3,4)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(2,5)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488"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en-US" sz="3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(2,5)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(3,6)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(2,5)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076"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altLang="en-US" sz="3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(2,7)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(3,6)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(2,7)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5570"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(2,7)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(3,8)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(2,7)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469"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…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…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…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…</a:t>
                      </a:r>
                    </a:p>
                  </a:txBody>
                  <a:tcPr marT="45716" marB="4571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7399" name="Rectangle 8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Counting to Infinity Problem</a:t>
            </a:r>
          </a:p>
        </p:txBody>
      </p:sp>
      <p:sp>
        <p:nvSpPr>
          <p:cNvPr id="57400" name="Text Box 91"/>
          <p:cNvSpPr txBox="1">
            <a:spLocks noChangeArrowheads="1"/>
          </p:cNvSpPr>
          <p:nvPr/>
        </p:nvSpPr>
        <p:spPr bwMode="auto">
          <a:xfrm>
            <a:off x="7727951" y="1417638"/>
            <a:ext cx="27654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/>
              <a:t>Nodes believe best path is through each other</a:t>
            </a:r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/>
              <a:t>(Destination is node 4)</a:t>
            </a:r>
          </a:p>
        </p:txBody>
      </p:sp>
      <p:sp>
        <p:nvSpPr>
          <p:cNvPr id="57401" name="Oval 94"/>
          <p:cNvSpPr>
            <a:spLocks noChangeArrowheads="1"/>
          </p:cNvSpPr>
          <p:nvPr/>
        </p:nvSpPr>
        <p:spPr bwMode="auto">
          <a:xfrm>
            <a:off x="6630988" y="3657600"/>
            <a:ext cx="361950" cy="387350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57402" name="Oval 95"/>
          <p:cNvSpPr>
            <a:spLocks noChangeArrowheads="1"/>
          </p:cNvSpPr>
          <p:nvPr/>
        </p:nvSpPr>
        <p:spPr bwMode="auto">
          <a:xfrm>
            <a:off x="8499475" y="3656013"/>
            <a:ext cx="361950" cy="387350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57403" name="Freeform 96"/>
          <p:cNvSpPr>
            <a:spLocks/>
          </p:cNvSpPr>
          <p:nvPr/>
        </p:nvSpPr>
        <p:spPr bwMode="auto">
          <a:xfrm>
            <a:off x="6873876" y="3598863"/>
            <a:ext cx="1611313" cy="144462"/>
          </a:xfrm>
          <a:custGeom>
            <a:avLst/>
            <a:gdLst>
              <a:gd name="T0" fmla="*/ 2147483646 w 1015"/>
              <a:gd name="T1" fmla="*/ 2147483646 h 91"/>
              <a:gd name="T2" fmla="*/ 2147483646 w 1015"/>
              <a:gd name="T3" fmla="*/ 2147483646 h 91"/>
              <a:gd name="T4" fmla="*/ 2147483646 w 1015"/>
              <a:gd name="T5" fmla="*/ 2147483646 h 91"/>
              <a:gd name="T6" fmla="*/ 2147483646 w 1015"/>
              <a:gd name="T7" fmla="*/ 2147483646 h 91"/>
              <a:gd name="T8" fmla="*/ 0 60000 65536"/>
              <a:gd name="T9" fmla="*/ 0 60000 65536"/>
              <a:gd name="T10" fmla="*/ 0 60000 65536"/>
              <a:gd name="T11" fmla="*/ 0 60000 65536"/>
              <a:gd name="T12" fmla="*/ 0 w 1015"/>
              <a:gd name="T13" fmla="*/ 0 h 91"/>
              <a:gd name="T14" fmla="*/ 1015 w 1015"/>
              <a:gd name="T15" fmla="*/ 91 h 9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15" h="91">
                <a:moveTo>
                  <a:pt x="64" y="70"/>
                </a:moveTo>
                <a:cubicBezTo>
                  <a:pt x="32" y="56"/>
                  <a:pt x="0" y="42"/>
                  <a:pt x="119" y="32"/>
                </a:cubicBezTo>
                <a:cubicBezTo>
                  <a:pt x="238" y="22"/>
                  <a:pt x="627" y="0"/>
                  <a:pt x="776" y="10"/>
                </a:cubicBezTo>
                <a:cubicBezTo>
                  <a:pt x="925" y="20"/>
                  <a:pt x="977" y="75"/>
                  <a:pt x="1015" y="91"/>
                </a:cubicBezTo>
              </a:path>
            </a:pathLst>
          </a:custGeom>
          <a:noFill/>
          <a:ln w="19050">
            <a:solidFill>
              <a:srgbClr val="FF33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04" name="Line 98"/>
          <p:cNvSpPr>
            <a:spLocks noChangeShapeType="1"/>
          </p:cNvSpPr>
          <p:nvPr/>
        </p:nvSpPr>
        <p:spPr bwMode="auto">
          <a:xfrm>
            <a:off x="7131050" y="3941763"/>
            <a:ext cx="1690688" cy="207962"/>
          </a:xfrm>
          <a:prstGeom prst="line">
            <a:avLst/>
          </a:prstGeom>
          <a:noFill/>
          <a:ln w="19050">
            <a:solidFill>
              <a:srgbClr val="FF33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05" name="Line 101"/>
          <p:cNvSpPr>
            <a:spLocks noChangeShapeType="1"/>
          </p:cNvSpPr>
          <p:nvPr/>
        </p:nvSpPr>
        <p:spPr bwMode="auto">
          <a:xfrm flipH="1">
            <a:off x="7148513" y="4373563"/>
            <a:ext cx="1776412" cy="190500"/>
          </a:xfrm>
          <a:prstGeom prst="line">
            <a:avLst/>
          </a:prstGeom>
          <a:noFill/>
          <a:ln w="19050">
            <a:solidFill>
              <a:srgbClr val="FF33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06" name="Line 102"/>
          <p:cNvSpPr>
            <a:spLocks noChangeShapeType="1"/>
          </p:cNvSpPr>
          <p:nvPr/>
        </p:nvSpPr>
        <p:spPr bwMode="auto">
          <a:xfrm>
            <a:off x="7156450" y="4752976"/>
            <a:ext cx="1690688" cy="207963"/>
          </a:xfrm>
          <a:prstGeom prst="line">
            <a:avLst/>
          </a:prstGeom>
          <a:noFill/>
          <a:ln w="19050">
            <a:solidFill>
              <a:srgbClr val="FF33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07" name="Line 103"/>
          <p:cNvSpPr>
            <a:spLocks noChangeShapeType="1"/>
          </p:cNvSpPr>
          <p:nvPr/>
        </p:nvSpPr>
        <p:spPr bwMode="auto">
          <a:xfrm flipH="1">
            <a:off x="7134226" y="5184775"/>
            <a:ext cx="1776413" cy="190500"/>
          </a:xfrm>
          <a:prstGeom prst="line">
            <a:avLst/>
          </a:prstGeom>
          <a:noFill/>
          <a:ln w="19050">
            <a:solidFill>
              <a:srgbClr val="FF33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08" name="Line 104"/>
          <p:cNvSpPr>
            <a:spLocks noChangeShapeType="1"/>
          </p:cNvSpPr>
          <p:nvPr/>
        </p:nvSpPr>
        <p:spPr bwMode="auto">
          <a:xfrm>
            <a:off x="7102475" y="5548313"/>
            <a:ext cx="1690688" cy="207962"/>
          </a:xfrm>
          <a:prstGeom prst="line">
            <a:avLst/>
          </a:prstGeom>
          <a:noFill/>
          <a:ln w="19050">
            <a:solidFill>
              <a:srgbClr val="FF33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7995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11734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Problem:  Bad News Travels Slowly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83633"/>
            <a:ext cx="11237495" cy="4525963"/>
          </a:xfrm>
        </p:spPr>
        <p:txBody>
          <a:bodyPr/>
          <a:lstStyle/>
          <a:p>
            <a:pPr marL="571500" indent="-571500">
              <a:buNone/>
            </a:pPr>
            <a:r>
              <a:rPr lang="en-US" altLang="en-US" dirty="0"/>
              <a:t>Remedies</a:t>
            </a:r>
          </a:p>
          <a:p>
            <a:pPr marL="571500" indent="-571500"/>
            <a:r>
              <a:rPr lang="en-US" altLang="en-US" dirty="0"/>
              <a:t>Split Horizon</a:t>
            </a:r>
          </a:p>
          <a:p>
            <a:pPr marL="952500" lvl="1" indent="-495300"/>
            <a:r>
              <a:rPr lang="en-US" altLang="en-US" dirty="0"/>
              <a:t>Do not report route to a destination to the neighbor from which route was learned</a:t>
            </a:r>
          </a:p>
          <a:p>
            <a:pPr marL="571500" indent="-571500"/>
            <a:r>
              <a:rPr lang="en-US" altLang="en-US" dirty="0"/>
              <a:t>Poisoned Reverse</a:t>
            </a:r>
          </a:p>
          <a:p>
            <a:pPr marL="952500" lvl="1" indent="-495300"/>
            <a:r>
              <a:rPr lang="en-US" altLang="en-US" dirty="0"/>
              <a:t>Report route to a destination to the neighbor from which route was learned, but with infinite distance</a:t>
            </a:r>
          </a:p>
          <a:p>
            <a:pPr marL="952500" lvl="1" indent="-495300"/>
            <a:r>
              <a:rPr lang="en-US" altLang="en-US" dirty="0"/>
              <a:t>Breaks erroneous direct loops immediately</a:t>
            </a:r>
          </a:p>
          <a:p>
            <a:pPr marL="952500" lvl="1" indent="-495300"/>
            <a:r>
              <a:rPr lang="en-US" altLang="en-US" dirty="0"/>
              <a:t>Does not work on some indirect loops</a:t>
            </a:r>
          </a:p>
          <a:p>
            <a:pPr marL="952500" lvl="1" indent="-495300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134391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1026"/>
          <p:cNvGrpSpPr>
            <a:grpSpLocks/>
          </p:cNvGrpSpPr>
          <p:nvPr/>
        </p:nvGrpSpPr>
        <p:grpSpPr bwMode="auto">
          <a:xfrm>
            <a:off x="2034249" y="1231900"/>
            <a:ext cx="4935537" cy="1335088"/>
            <a:chOff x="1160" y="781"/>
            <a:chExt cx="3109" cy="841"/>
          </a:xfrm>
        </p:grpSpPr>
        <p:sp>
          <p:nvSpPr>
            <p:cNvPr id="59435" name="Oval 1027"/>
            <p:cNvSpPr>
              <a:spLocks noChangeArrowheads="1"/>
            </p:cNvSpPr>
            <p:nvPr/>
          </p:nvSpPr>
          <p:spPr bwMode="auto">
            <a:xfrm>
              <a:off x="3179" y="781"/>
              <a:ext cx="293" cy="241"/>
            </a:xfrm>
            <a:prstGeom prst="ellipse">
              <a:avLst/>
            </a:prstGeom>
            <a:solidFill>
              <a:schemeClr val="accent2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9436" name="Rectangle 1028"/>
            <p:cNvSpPr>
              <a:spLocks noChangeArrowheads="1"/>
            </p:cNvSpPr>
            <p:nvPr/>
          </p:nvSpPr>
          <p:spPr bwMode="auto">
            <a:xfrm>
              <a:off x="3286" y="834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3</a:t>
              </a:r>
              <a:endParaRPr lang="en-US" altLang="en-US" sz="1400"/>
            </a:p>
          </p:txBody>
        </p:sp>
        <p:sp>
          <p:nvSpPr>
            <p:cNvPr id="59437" name="Oval 1029"/>
            <p:cNvSpPr>
              <a:spLocks noChangeArrowheads="1"/>
            </p:cNvSpPr>
            <p:nvPr/>
          </p:nvSpPr>
          <p:spPr bwMode="auto">
            <a:xfrm>
              <a:off x="1585" y="781"/>
              <a:ext cx="294" cy="241"/>
            </a:xfrm>
            <a:prstGeom prst="ellipse">
              <a:avLst/>
            </a:prstGeom>
            <a:solidFill>
              <a:schemeClr val="accent2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9438" name="Rectangle 1030"/>
            <p:cNvSpPr>
              <a:spLocks noChangeArrowheads="1"/>
            </p:cNvSpPr>
            <p:nvPr/>
          </p:nvSpPr>
          <p:spPr bwMode="auto">
            <a:xfrm>
              <a:off x="1693" y="834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1</a:t>
              </a:r>
              <a:endParaRPr lang="en-US" altLang="en-US" sz="1400"/>
            </a:p>
          </p:txBody>
        </p:sp>
        <p:sp>
          <p:nvSpPr>
            <p:cNvPr id="59439" name="Oval 1031"/>
            <p:cNvSpPr>
              <a:spLocks noChangeArrowheads="1"/>
            </p:cNvSpPr>
            <p:nvPr/>
          </p:nvSpPr>
          <p:spPr bwMode="auto">
            <a:xfrm>
              <a:off x="2370" y="781"/>
              <a:ext cx="293" cy="241"/>
            </a:xfrm>
            <a:prstGeom prst="ellipse">
              <a:avLst/>
            </a:prstGeom>
            <a:solidFill>
              <a:schemeClr val="accent2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9440" name="Rectangle 1032"/>
            <p:cNvSpPr>
              <a:spLocks noChangeArrowheads="1"/>
            </p:cNvSpPr>
            <p:nvPr/>
          </p:nvSpPr>
          <p:spPr bwMode="auto">
            <a:xfrm>
              <a:off x="2477" y="834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2</a:t>
              </a:r>
              <a:endParaRPr lang="en-US" altLang="en-US" sz="1400"/>
            </a:p>
          </p:txBody>
        </p:sp>
        <p:sp>
          <p:nvSpPr>
            <p:cNvPr id="59441" name="Oval 1033"/>
            <p:cNvSpPr>
              <a:spLocks noChangeArrowheads="1"/>
            </p:cNvSpPr>
            <p:nvPr/>
          </p:nvSpPr>
          <p:spPr bwMode="auto">
            <a:xfrm>
              <a:off x="3976" y="781"/>
              <a:ext cx="293" cy="241"/>
            </a:xfrm>
            <a:prstGeom prst="ellipse">
              <a:avLst/>
            </a:prstGeom>
            <a:solidFill>
              <a:schemeClr val="accent2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9442" name="Rectangle 1034"/>
            <p:cNvSpPr>
              <a:spLocks noChangeArrowheads="1"/>
            </p:cNvSpPr>
            <p:nvPr/>
          </p:nvSpPr>
          <p:spPr bwMode="auto">
            <a:xfrm>
              <a:off x="4083" y="834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4</a:t>
              </a:r>
              <a:endParaRPr lang="en-US" altLang="en-US" sz="1400"/>
            </a:p>
          </p:txBody>
        </p:sp>
        <p:sp>
          <p:nvSpPr>
            <p:cNvPr id="59443" name="Line 1035"/>
            <p:cNvSpPr>
              <a:spLocks noChangeShapeType="1"/>
            </p:cNvSpPr>
            <p:nvPr/>
          </p:nvSpPr>
          <p:spPr bwMode="auto">
            <a:xfrm>
              <a:off x="1883" y="908"/>
              <a:ext cx="47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44" name="Line 1036"/>
            <p:cNvSpPr>
              <a:spLocks noChangeShapeType="1"/>
            </p:cNvSpPr>
            <p:nvPr/>
          </p:nvSpPr>
          <p:spPr bwMode="auto">
            <a:xfrm>
              <a:off x="2680" y="908"/>
              <a:ext cx="478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45" name="Line 1037"/>
            <p:cNvSpPr>
              <a:spLocks noChangeShapeType="1"/>
            </p:cNvSpPr>
            <p:nvPr/>
          </p:nvSpPr>
          <p:spPr bwMode="auto">
            <a:xfrm>
              <a:off x="3488" y="908"/>
              <a:ext cx="47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46" name="Rectangle 1038"/>
            <p:cNvSpPr>
              <a:spLocks noChangeArrowheads="1"/>
            </p:cNvSpPr>
            <p:nvPr/>
          </p:nvSpPr>
          <p:spPr bwMode="auto">
            <a:xfrm>
              <a:off x="2061" y="942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1</a:t>
              </a:r>
              <a:endParaRPr lang="en-US" altLang="en-US" sz="1400"/>
            </a:p>
          </p:txBody>
        </p:sp>
        <p:sp>
          <p:nvSpPr>
            <p:cNvPr id="59447" name="Rectangle 1039"/>
            <p:cNvSpPr>
              <a:spLocks noChangeArrowheads="1"/>
            </p:cNvSpPr>
            <p:nvPr/>
          </p:nvSpPr>
          <p:spPr bwMode="auto">
            <a:xfrm>
              <a:off x="2881" y="942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1</a:t>
              </a:r>
              <a:endParaRPr lang="en-US" altLang="en-US" sz="1400"/>
            </a:p>
          </p:txBody>
        </p:sp>
        <p:sp>
          <p:nvSpPr>
            <p:cNvPr id="59448" name="Rectangle 1040"/>
            <p:cNvSpPr>
              <a:spLocks noChangeArrowheads="1"/>
            </p:cNvSpPr>
            <p:nvPr/>
          </p:nvSpPr>
          <p:spPr bwMode="auto">
            <a:xfrm>
              <a:off x="3714" y="942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1</a:t>
              </a:r>
              <a:endParaRPr lang="en-US" altLang="en-US" sz="1400"/>
            </a:p>
          </p:txBody>
        </p:sp>
        <p:sp>
          <p:nvSpPr>
            <p:cNvPr id="59449" name="Oval 1041"/>
            <p:cNvSpPr>
              <a:spLocks noChangeArrowheads="1"/>
            </p:cNvSpPr>
            <p:nvPr/>
          </p:nvSpPr>
          <p:spPr bwMode="auto">
            <a:xfrm>
              <a:off x="3172" y="1289"/>
              <a:ext cx="293" cy="241"/>
            </a:xfrm>
            <a:prstGeom prst="ellipse">
              <a:avLst/>
            </a:prstGeom>
            <a:solidFill>
              <a:schemeClr val="accent2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9450" name="Rectangle 1042"/>
            <p:cNvSpPr>
              <a:spLocks noChangeArrowheads="1"/>
            </p:cNvSpPr>
            <p:nvPr/>
          </p:nvSpPr>
          <p:spPr bwMode="auto">
            <a:xfrm>
              <a:off x="3279" y="1342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3</a:t>
              </a:r>
              <a:endParaRPr lang="en-US" altLang="en-US" sz="1400"/>
            </a:p>
          </p:txBody>
        </p:sp>
        <p:sp>
          <p:nvSpPr>
            <p:cNvPr id="59451" name="Oval 1043"/>
            <p:cNvSpPr>
              <a:spLocks noChangeArrowheads="1"/>
            </p:cNvSpPr>
            <p:nvPr/>
          </p:nvSpPr>
          <p:spPr bwMode="auto">
            <a:xfrm>
              <a:off x="1580" y="1289"/>
              <a:ext cx="294" cy="241"/>
            </a:xfrm>
            <a:prstGeom prst="ellipse">
              <a:avLst/>
            </a:prstGeom>
            <a:solidFill>
              <a:schemeClr val="accent2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9452" name="Rectangle 1044"/>
            <p:cNvSpPr>
              <a:spLocks noChangeArrowheads="1"/>
            </p:cNvSpPr>
            <p:nvPr/>
          </p:nvSpPr>
          <p:spPr bwMode="auto">
            <a:xfrm>
              <a:off x="1688" y="1342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1</a:t>
              </a:r>
              <a:endParaRPr lang="en-US" altLang="en-US" sz="1400"/>
            </a:p>
          </p:txBody>
        </p:sp>
        <p:sp>
          <p:nvSpPr>
            <p:cNvPr id="59453" name="Oval 1045"/>
            <p:cNvSpPr>
              <a:spLocks noChangeArrowheads="1"/>
            </p:cNvSpPr>
            <p:nvPr/>
          </p:nvSpPr>
          <p:spPr bwMode="auto">
            <a:xfrm>
              <a:off x="2364" y="1289"/>
              <a:ext cx="293" cy="241"/>
            </a:xfrm>
            <a:prstGeom prst="ellipse">
              <a:avLst/>
            </a:prstGeom>
            <a:solidFill>
              <a:schemeClr val="accent2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9454" name="Rectangle 1046"/>
            <p:cNvSpPr>
              <a:spLocks noChangeArrowheads="1"/>
            </p:cNvSpPr>
            <p:nvPr/>
          </p:nvSpPr>
          <p:spPr bwMode="auto">
            <a:xfrm>
              <a:off x="2472" y="1342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2</a:t>
              </a:r>
              <a:endParaRPr lang="en-US" altLang="en-US" sz="1400"/>
            </a:p>
          </p:txBody>
        </p:sp>
        <p:sp>
          <p:nvSpPr>
            <p:cNvPr id="59455" name="Oval 1047"/>
            <p:cNvSpPr>
              <a:spLocks noChangeArrowheads="1"/>
            </p:cNvSpPr>
            <p:nvPr/>
          </p:nvSpPr>
          <p:spPr bwMode="auto">
            <a:xfrm>
              <a:off x="3967" y="1289"/>
              <a:ext cx="294" cy="241"/>
            </a:xfrm>
            <a:prstGeom prst="ellipse">
              <a:avLst/>
            </a:prstGeom>
            <a:solidFill>
              <a:schemeClr val="accent2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59456" name="Rectangle 1048"/>
            <p:cNvSpPr>
              <a:spLocks noChangeArrowheads="1"/>
            </p:cNvSpPr>
            <p:nvPr/>
          </p:nvSpPr>
          <p:spPr bwMode="auto">
            <a:xfrm>
              <a:off x="4074" y="1342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4</a:t>
              </a:r>
              <a:endParaRPr lang="en-US" altLang="en-US" sz="1400"/>
            </a:p>
          </p:txBody>
        </p:sp>
        <p:sp>
          <p:nvSpPr>
            <p:cNvPr id="59457" name="Line 1049"/>
            <p:cNvSpPr>
              <a:spLocks noChangeShapeType="1"/>
            </p:cNvSpPr>
            <p:nvPr/>
          </p:nvSpPr>
          <p:spPr bwMode="auto">
            <a:xfrm>
              <a:off x="1878" y="1416"/>
              <a:ext cx="47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58" name="Line 1050"/>
            <p:cNvSpPr>
              <a:spLocks noChangeShapeType="1"/>
            </p:cNvSpPr>
            <p:nvPr/>
          </p:nvSpPr>
          <p:spPr bwMode="auto">
            <a:xfrm>
              <a:off x="2673" y="1416"/>
              <a:ext cx="47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59" name="Line 1051"/>
            <p:cNvSpPr>
              <a:spLocks noChangeShapeType="1"/>
            </p:cNvSpPr>
            <p:nvPr/>
          </p:nvSpPr>
          <p:spPr bwMode="auto">
            <a:xfrm>
              <a:off x="3481" y="1416"/>
              <a:ext cx="15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60" name="Rectangle 1052"/>
            <p:cNvSpPr>
              <a:spLocks noChangeArrowheads="1"/>
            </p:cNvSpPr>
            <p:nvPr/>
          </p:nvSpPr>
          <p:spPr bwMode="auto">
            <a:xfrm>
              <a:off x="2055" y="1449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1</a:t>
              </a:r>
              <a:endParaRPr lang="en-US" altLang="en-US" sz="1400"/>
            </a:p>
          </p:txBody>
        </p:sp>
        <p:sp>
          <p:nvSpPr>
            <p:cNvPr id="59461" name="Rectangle 1053"/>
            <p:cNvSpPr>
              <a:spLocks noChangeArrowheads="1"/>
            </p:cNvSpPr>
            <p:nvPr/>
          </p:nvSpPr>
          <p:spPr bwMode="auto">
            <a:xfrm>
              <a:off x="2876" y="1449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1</a:t>
              </a:r>
              <a:endParaRPr lang="en-US" altLang="en-US" sz="1400"/>
            </a:p>
          </p:txBody>
        </p:sp>
        <p:sp>
          <p:nvSpPr>
            <p:cNvPr id="59462" name="Rectangle 1054"/>
            <p:cNvSpPr>
              <a:spLocks noChangeArrowheads="1"/>
            </p:cNvSpPr>
            <p:nvPr/>
          </p:nvSpPr>
          <p:spPr bwMode="auto">
            <a:xfrm>
              <a:off x="3683" y="1344"/>
              <a:ext cx="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X</a:t>
              </a:r>
              <a:endParaRPr lang="en-US" altLang="en-US" sz="1400"/>
            </a:p>
          </p:txBody>
        </p:sp>
        <p:sp>
          <p:nvSpPr>
            <p:cNvPr id="59463" name="Line 1055"/>
            <p:cNvSpPr>
              <a:spLocks noChangeShapeType="1"/>
            </p:cNvSpPr>
            <p:nvPr/>
          </p:nvSpPr>
          <p:spPr bwMode="auto">
            <a:xfrm>
              <a:off x="3814" y="1416"/>
              <a:ext cx="157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64" name="Text Box 1056"/>
            <p:cNvSpPr txBox="1">
              <a:spLocks noChangeArrowheads="1"/>
            </p:cNvSpPr>
            <p:nvPr/>
          </p:nvSpPr>
          <p:spPr bwMode="auto">
            <a:xfrm>
              <a:off x="1185" y="823"/>
              <a:ext cx="29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/>
                <a:t>(a)</a:t>
              </a:r>
              <a:endParaRPr lang="en-US" altLang="en-US" sz="1400"/>
            </a:p>
          </p:txBody>
        </p:sp>
        <p:sp>
          <p:nvSpPr>
            <p:cNvPr id="59465" name="Text Box 1057"/>
            <p:cNvSpPr txBox="1">
              <a:spLocks noChangeArrowheads="1"/>
            </p:cNvSpPr>
            <p:nvPr/>
          </p:nvSpPr>
          <p:spPr bwMode="auto">
            <a:xfrm>
              <a:off x="1160" y="1299"/>
              <a:ext cx="29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/>
                <a:t>(b)</a:t>
              </a:r>
              <a:endParaRPr lang="en-US" altLang="en-US" sz="1400"/>
            </a:p>
          </p:txBody>
        </p:sp>
      </p:grpSp>
      <p:sp>
        <p:nvSpPr>
          <p:cNvPr id="59395" name="Rectangle 1110"/>
          <p:cNvSpPr>
            <a:spLocks noGrp="1" noChangeArrowheads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dirty="0"/>
              <a:t>Split Horizon with Poison Reverse</a:t>
            </a:r>
          </a:p>
        </p:txBody>
      </p:sp>
      <p:sp>
        <p:nvSpPr>
          <p:cNvPr id="59396" name="Text Box 1111"/>
          <p:cNvSpPr txBox="1">
            <a:spLocks noChangeArrowheads="1"/>
          </p:cNvSpPr>
          <p:nvPr/>
        </p:nvSpPr>
        <p:spPr bwMode="auto">
          <a:xfrm>
            <a:off x="7385711" y="1484314"/>
            <a:ext cx="24749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/>
              <a:t>Nodes believe best path is through each other</a:t>
            </a:r>
          </a:p>
        </p:txBody>
      </p:sp>
      <p:graphicFrame>
        <p:nvGraphicFramePr>
          <p:cNvPr id="1252667" name="Group 1339"/>
          <p:cNvGraphicFramePr>
            <a:graphicFrameLocks noGrp="1"/>
          </p:cNvGraphicFramePr>
          <p:nvPr/>
        </p:nvGraphicFramePr>
        <p:xfrm>
          <a:off x="1997075" y="3252789"/>
          <a:ext cx="8497888" cy="2911475"/>
        </p:xfrm>
        <a:graphic>
          <a:graphicData uri="http://schemas.openxmlformats.org/drawingml/2006/table">
            <a:tbl>
              <a:tblPr/>
              <a:tblGrid>
                <a:gridCol w="187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0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74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5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Update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1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2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Node 3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Before break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(2, 3)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(3, 2)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(4, 1)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31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After break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(2, 3)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(3, 2)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30" marB="4573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Node 2 advertizes its route to 4 to node 3 as having distance infinity;  node 3 finds there is no route to 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30" marB="4573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3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(2, 3)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30" marB="4573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30" marB="4573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Node 1 advertizes its route to 4 to node 2 as having distance infinity;  node 2 finds there is no route to 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30" marB="4573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3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30" marB="4573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30" marB="4573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(-1,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30" marB="4573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Node 1 finds there is no route to 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30" marB="4573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83636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Link-State Algorithm</a:t>
            </a:r>
          </a:p>
        </p:txBody>
      </p:sp>
      <p:sp>
        <p:nvSpPr>
          <p:cNvPr id="60419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Basic idea: two step procedure</a:t>
            </a:r>
            <a:endParaRPr lang="en-US" altLang="en-US" sz="3200" dirty="0"/>
          </a:p>
          <a:p>
            <a:pPr lvl="1" eaLnBrk="1" hangingPunct="1"/>
            <a:r>
              <a:rPr lang="en-US" altLang="en-US" dirty="0"/>
              <a:t>Each source node gets a map of all nodes and link metrics (link state) of the entire network </a:t>
            </a:r>
          </a:p>
          <a:p>
            <a:pPr lvl="1" eaLnBrk="1" hangingPunct="1"/>
            <a:r>
              <a:rPr lang="en-US" altLang="en-US" dirty="0"/>
              <a:t>Find the shortest path on the map from the source node to all destination nodes</a:t>
            </a:r>
          </a:p>
          <a:p>
            <a:pPr eaLnBrk="1" hangingPunct="1"/>
            <a:r>
              <a:rPr lang="en-US" altLang="en-US" dirty="0"/>
              <a:t>Broadcast of link-state information</a:t>
            </a:r>
          </a:p>
          <a:p>
            <a:pPr lvl="1" eaLnBrk="1" hangingPunct="1"/>
            <a:r>
              <a:rPr lang="en-US" altLang="en-US" dirty="0"/>
              <a:t>Every node </a:t>
            </a:r>
            <a:r>
              <a:rPr lang="en-US" altLang="en-US" i="1" dirty="0" err="1"/>
              <a:t>i</a:t>
            </a:r>
            <a:r>
              <a:rPr lang="en-US" altLang="en-US" dirty="0"/>
              <a:t> in the network broadcasts to every other node in the network:</a:t>
            </a:r>
          </a:p>
          <a:p>
            <a:pPr lvl="2" eaLnBrk="1" hangingPunct="1"/>
            <a:r>
              <a:rPr lang="en-US" altLang="en-US" sz="2800" dirty="0"/>
              <a:t>ID’s of its neighbors:  </a:t>
            </a:r>
            <a:r>
              <a:rPr lang="en-US" altLang="en-US" sz="2800" dirty="0">
                <a:latin typeface="Monotype Corsiva" panose="03010101010201010101" pitchFamily="66" charset="0"/>
              </a:rPr>
              <a:t>N</a:t>
            </a:r>
            <a:r>
              <a:rPr lang="en-US" altLang="en-US" sz="2800" baseline="-25000" dirty="0"/>
              <a:t>i</a:t>
            </a:r>
            <a:r>
              <a:rPr lang="en-US" altLang="en-US" sz="2800" dirty="0"/>
              <a:t>=set of neighbors of </a:t>
            </a:r>
            <a:r>
              <a:rPr lang="en-US" altLang="en-US" sz="2800" dirty="0" err="1"/>
              <a:t>i</a:t>
            </a:r>
            <a:endParaRPr lang="en-US" altLang="en-US" sz="2800" dirty="0"/>
          </a:p>
          <a:p>
            <a:pPr lvl="2" eaLnBrk="1" hangingPunct="1"/>
            <a:r>
              <a:rPr lang="en-US" altLang="en-US" sz="2800" dirty="0"/>
              <a:t>Distances to its neighbors:  {</a:t>
            </a:r>
            <a:r>
              <a:rPr lang="en-US" altLang="en-US" sz="2800" i="1" dirty="0" err="1"/>
              <a:t>C</a:t>
            </a:r>
            <a:r>
              <a:rPr lang="en-US" altLang="en-US" sz="2800" i="1" baseline="-25000" dirty="0" err="1"/>
              <a:t>ij</a:t>
            </a:r>
            <a:r>
              <a:rPr lang="en-US" altLang="en-US" sz="2800" dirty="0"/>
              <a:t> | </a:t>
            </a:r>
            <a:r>
              <a:rPr lang="en-US" altLang="en-US" sz="2800" i="1" dirty="0"/>
              <a:t>j </a:t>
            </a:r>
            <a:r>
              <a:rPr lang="en-US" altLang="en-US" sz="2800" dirty="0">
                <a:sym typeface="Symbol" panose="05050102010706020507" pitchFamily="18" charset="2"/>
              </a:rPr>
              <a:t></a:t>
            </a:r>
            <a:r>
              <a:rPr lang="en-US" altLang="en-US" sz="2800" i="1" dirty="0">
                <a:sym typeface="Symbol" panose="05050102010706020507" pitchFamily="18" charset="2"/>
              </a:rPr>
              <a:t>N</a:t>
            </a:r>
            <a:r>
              <a:rPr lang="en-US" altLang="en-US" sz="2800" i="1" baseline="-25000" dirty="0">
                <a:sym typeface="Symbol" panose="05050102010706020507" pitchFamily="18" charset="2"/>
              </a:rPr>
              <a:t>i</a:t>
            </a:r>
            <a:r>
              <a:rPr lang="en-US" altLang="en-US" sz="2800" dirty="0">
                <a:sym typeface="Symbol" panose="05050102010706020507" pitchFamily="18" charset="2"/>
              </a:rPr>
              <a:t>}</a:t>
            </a:r>
          </a:p>
          <a:p>
            <a:pPr lvl="1" eaLnBrk="1" hangingPunct="1"/>
            <a:r>
              <a:rPr lang="en-US" altLang="en-US" dirty="0">
                <a:sym typeface="Symbol" panose="05050102010706020507" pitchFamily="18" charset="2"/>
              </a:rPr>
              <a:t>Flooding is a popular method of broadcasting packets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588574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/>
              <a:t>Dijkstra Algorithm:  Finding shortest paths in order</a:t>
            </a:r>
          </a:p>
        </p:txBody>
      </p:sp>
      <p:grpSp>
        <p:nvGrpSpPr>
          <p:cNvPr id="61443" name="Group 1027"/>
          <p:cNvGrpSpPr>
            <a:grpSpLocks/>
          </p:cNvGrpSpPr>
          <p:nvPr/>
        </p:nvGrpSpPr>
        <p:grpSpPr bwMode="auto">
          <a:xfrm>
            <a:off x="2327275" y="4808538"/>
            <a:ext cx="914400" cy="838200"/>
            <a:chOff x="576" y="2256"/>
            <a:chExt cx="576" cy="528"/>
          </a:xfrm>
        </p:grpSpPr>
        <p:sp>
          <p:nvSpPr>
            <p:cNvPr id="61485" name="Oval 1028"/>
            <p:cNvSpPr>
              <a:spLocks noChangeArrowheads="1"/>
            </p:cNvSpPr>
            <p:nvPr/>
          </p:nvSpPr>
          <p:spPr bwMode="auto">
            <a:xfrm>
              <a:off x="576" y="2256"/>
              <a:ext cx="576" cy="52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61486" name="Text Box 1029"/>
            <p:cNvSpPr txBox="1">
              <a:spLocks noChangeArrowheads="1"/>
            </p:cNvSpPr>
            <p:nvPr/>
          </p:nvSpPr>
          <p:spPr bwMode="auto">
            <a:xfrm>
              <a:off x="720" y="2283"/>
              <a:ext cx="298" cy="404"/>
            </a:xfrm>
            <a:prstGeom prst="rect">
              <a:avLst/>
            </a:pr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 i="1">
                  <a:latin typeface="Monotype Corsiva" panose="03010101010201010101" pitchFamily="66" charset="0"/>
                  <a:ea typeface="MS Mincho" pitchFamily="49" charset="-128"/>
                </a:rPr>
                <a:t>s</a:t>
              </a:r>
            </a:p>
          </p:txBody>
        </p:sp>
      </p:grpSp>
      <p:grpSp>
        <p:nvGrpSpPr>
          <p:cNvPr id="61444" name="Group 1030"/>
          <p:cNvGrpSpPr>
            <a:grpSpLocks/>
          </p:cNvGrpSpPr>
          <p:nvPr/>
        </p:nvGrpSpPr>
        <p:grpSpPr bwMode="auto">
          <a:xfrm>
            <a:off x="4079875" y="3894138"/>
            <a:ext cx="914400" cy="838200"/>
            <a:chOff x="1920" y="2016"/>
            <a:chExt cx="576" cy="528"/>
          </a:xfrm>
        </p:grpSpPr>
        <p:sp>
          <p:nvSpPr>
            <p:cNvPr id="61483" name="Oval 1031"/>
            <p:cNvSpPr>
              <a:spLocks noChangeArrowheads="1"/>
            </p:cNvSpPr>
            <p:nvPr/>
          </p:nvSpPr>
          <p:spPr bwMode="auto">
            <a:xfrm>
              <a:off x="1920" y="2016"/>
              <a:ext cx="576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61484" name="Text Box 1032"/>
            <p:cNvSpPr txBox="1">
              <a:spLocks noChangeArrowheads="1"/>
            </p:cNvSpPr>
            <p:nvPr/>
          </p:nvSpPr>
          <p:spPr bwMode="auto">
            <a:xfrm>
              <a:off x="2054" y="2043"/>
              <a:ext cx="29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 i="1">
                  <a:latin typeface="Monotype Corsiva" panose="03010101010201010101" pitchFamily="66" charset="0"/>
                  <a:ea typeface="MS Mincho" pitchFamily="49" charset="-128"/>
                </a:rPr>
                <a:t>w</a:t>
              </a:r>
            </a:p>
          </p:txBody>
        </p:sp>
      </p:grpSp>
      <p:sp>
        <p:nvSpPr>
          <p:cNvPr id="61445" name="Line 1033"/>
          <p:cNvSpPr>
            <a:spLocks noChangeShapeType="1"/>
          </p:cNvSpPr>
          <p:nvPr/>
        </p:nvSpPr>
        <p:spPr bwMode="auto">
          <a:xfrm>
            <a:off x="3241675" y="5341938"/>
            <a:ext cx="14478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1446" name="Group 1034"/>
          <p:cNvGrpSpPr>
            <a:grpSpLocks/>
          </p:cNvGrpSpPr>
          <p:nvPr/>
        </p:nvGrpSpPr>
        <p:grpSpPr bwMode="auto">
          <a:xfrm>
            <a:off x="4689475" y="5265738"/>
            <a:ext cx="914400" cy="838200"/>
            <a:chOff x="1968" y="3264"/>
            <a:chExt cx="576" cy="528"/>
          </a:xfrm>
        </p:grpSpPr>
        <p:sp>
          <p:nvSpPr>
            <p:cNvPr id="61481" name="Oval 1035"/>
            <p:cNvSpPr>
              <a:spLocks noChangeArrowheads="1"/>
            </p:cNvSpPr>
            <p:nvPr/>
          </p:nvSpPr>
          <p:spPr bwMode="auto">
            <a:xfrm>
              <a:off x="1968" y="3264"/>
              <a:ext cx="576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61482" name="Text Box 1036"/>
            <p:cNvSpPr txBox="1">
              <a:spLocks noChangeArrowheads="1"/>
            </p:cNvSpPr>
            <p:nvPr/>
          </p:nvSpPr>
          <p:spPr bwMode="auto">
            <a:xfrm>
              <a:off x="2064" y="3291"/>
              <a:ext cx="43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 i="1">
                  <a:latin typeface="Monotype Corsiva" panose="03010101010201010101" pitchFamily="66" charset="0"/>
                  <a:ea typeface="MS Mincho" pitchFamily="49" charset="-128"/>
                </a:rPr>
                <a:t>w"</a:t>
              </a:r>
            </a:p>
          </p:txBody>
        </p:sp>
      </p:grpSp>
      <p:grpSp>
        <p:nvGrpSpPr>
          <p:cNvPr id="61447" name="Group 1037"/>
          <p:cNvGrpSpPr>
            <a:grpSpLocks/>
          </p:cNvGrpSpPr>
          <p:nvPr/>
        </p:nvGrpSpPr>
        <p:grpSpPr bwMode="auto">
          <a:xfrm>
            <a:off x="2936875" y="2827338"/>
            <a:ext cx="914400" cy="838200"/>
            <a:chOff x="1056" y="1728"/>
            <a:chExt cx="576" cy="528"/>
          </a:xfrm>
        </p:grpSpPr>
        <p:sp>
          <p:nvSpPr>
            <p:cNvPr id="61479" name="Oval 1038"/>
            <p:cNvSpPr>
              <a:spLocks noChangeArrowheads="1"/>
            </p:cNvSpPr>
            <p:nvPr/>
          </p:nvSpPr>
          <p:spPr bwMode="auto">
            <a:xfrm>
              <a:off x="1056" y="1728"/>
              <a:ext cx="576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61480" name="Text Box 1039"/>
            <p:cNvSpPr txBox="1">
              <a:spLocks noChangeArrowheads="1"/>
            </p:cNvSpPr>
            <p:nvPr/>
          </p:nvSpPr>
          <p:spPr bwMode="auto">
            <a:xfrm>
              <a:off x="1152" y="1755"/>
              <a:ext cx="39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 i="1">
                  <a:latin typeface="Monotype Corsiva" panose="03010101010201010101" pitchFamily="66" charset="0"/>
                  <a:ea typeface="MS Mincho" pitchFamily="49" charset="-128"/>
                </a:rPr>
                <a:t>w'</a:t>
              </a:r>
            </a:p>
          </p:txBody>
        </p:sp>
      </p:grpSp>
      <p:sp>
        <p:nvSpPr>
          <p:cNvPr id="61448" name="Line 1040"/>
          <p:cNvSpPr>
            <a:spLocks noChangeShapeType="1"/>
          </p:cNvSpPr>
          <p:nvPr/>
        </p:nvSpPr>
        <p:spPr bwMode="auto">
          <a:xfrm flipV="1">
            <a:off x="2936875" y="3665538"/>
            <a:ext cx="3810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9" name="Line 1041"/>
          <p:cNvSpPr>
            <a:spLocks noChangeShapeType="1"/>
          </p:cNvSpPr>
          <p:nvPr/>
        </p:nvSpPr>
        <p:spPr bwMode="auto">
          <a:xfrm flipV="1">
            <a:off x="3165475" y="4503738"/>
            <a:ext cx="990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0" name="Text Box 1042"/>
          <p:cNvSpPr txBox="1">
            <a:spLocks noChangeArrowheads="1"/>
          </p:cNvSpPr>
          <p:nvPr/>
        </p:nvSpPr>
        <p:spPr bwMode="auto">
          <a:xfrm>
            <a:off x="5678489" y="1438275"/>
            <a:ext cx="4433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Closest node to </a:t>
            </a:r>
            <a:r>
              <a:rPr lang="en-US" altLang="en-US" sz="2400">
                <a:latin typeface="Monotype Corsiva" panose="03010101010201010101" pitchFamily="66" charset="0"/>
              </a:rPr>
              <a:t>s</a:t>
            </a:r>
            <a:r>
              <a:rPr lang="en-US" altLang="en-US" sz="2400"/>
              <a:t> is 1 hop away</a:t>
            </a:r>
          </a:p>
        </p:txBody>
      </p:sp>
      <p:grpSp>
        <p:nvGrpSpPr>
          <p:cNvPr id="6" name="Group 1043"/>
          <p:cNvGrpSpPr>
            <a:grpSpLocks/>
          </p:cNvGrpSpPr>
          <p:nvPr/>
        </p:nvGrpSpPr>
        <p:grpSpPr bwMode="auto">
          <a:xfrm>
            <a:off x="4689475" y="5265738"/>
            <a:ext cx="914400" cy="838200"/>
            <a:chOff x="1968" y="3264"/>
            <a:chExt cx="576" cy="528"/>
          </a:xfrm>
        </p:grpSpPr>
        <p:sp>
          <p:nvSpPr>
            <p:cNvPr id="61477" name="Oval 1044"/>
            <p:cNvSpPr>
              <a:spLocks noChangeArrowheads="1"/>
            </p:cNvSpPr>
            <p:nvPr/>
          </p:nvSpPr>
          <p:spPr bwMode="auto">
            <a:xfrm>
              <a:off x="1968" y="3264"/>
              <a:ext cx="576" cy="52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61478" name="Text Box 1045"/>
            <p:cNvSpPr txBox="1">
              <a:spLocks noChangeArrowheads="1"/>
            </p:cNvSpPr>
            <p:nvPr/>
          </p:nvSpPr>
          <p:spPr bwMode="auto">
            <a:xfrm>
              <a:off x="2064" y="3291"/>
              <a:ext cx="43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 i="1">
                  <a:latin typeface="Monotype Corsiva" panose="03010101010201010101" pitchFamily="66" charset="0"/>
                  <a:ea typeface="MS Mincho" pitchFamily="49" charset="-128"/>
                </a:rPr>
                <a:t>w"</a:t>
              </a:r>
            </a:p>
          </p:txBody>
        </p:sp>
      </p:grpSp>
      <p:grpSp>
        <p:nvGrpSpPr>
          <p:cNvPr id="7" name="Group 1046"/>
          <p:cNvGrpSpPr>
            <a:grpSpLocks/>
          </p:cNvGrpSpPr>
          <p:nvPr/>
        </p:nvGrpSpPr>
        <p:grpSpPr bwMode="auto">
          <a:xfrm>
            <a:off x="5984875" y="4275138"/>
            <a:ext cx="914400" cy="838200"/>
            <a:chOff x="1920" y="2016"/>
            <a:chExt cx="576" cy="528"/>
          </a:xfrm>
        </p:grpSpPr>
        <p:sp>
          <p:nvSpPr>
            <p:cNvPr id="61475" name="Oval 1047"/>
            <p:cNvSpPr>
              <a:spLocks noChangeArrowheads="1"/>
            </p:cNvSpPr>
            <p:nvPr/>
          </p:nvSpPr>
          <p:spPr bwMode="auto">
            <a:xfrm>
              <a:off x="1920" y="2016"/>
              <a:ext cx="576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61476" name="Text Box 1048"/>
            <p:cNvSpPr txBox="1">
              <a:spLocks noChangeArrowheads="1"/>
            </p:cNvSpPr>
            <p:nvPr/>
          </p:nvSpPr>
          <p:spPr bwMode="auto">
            <a:xfrm>
              <a:off x="2054" y="2043"/>
              <a:ext cx="29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 i="1">
                  <a:latin typeface="Monotype Corsiva" panose="03010101010201010101" pitchFamily="66" charset="0"/>
                  <a:ea typeface="MS Mincho" pitchFamily="49" charset="-128"/>
                </a:rPr>
                <a:t>x</a:t>
              </a:r>
            </a:p>
          </p:txBody>
        </p:sp>
      </p:grpSp>
      <p:grpSp>
        <p:nvGrpSpPr>
          <p:cNvPr id="8" name="Group 1049"/>
          <p:cNvGrpSpPr>
            <a:grpSpLocks/>
          </p:cNvGrpSpPr>
          <p:nvPr/>
        </p:nvGrpSpPr>
        <p:grpSpPr bwMode="auto">
          <a:xfrm>
            <a:off x="6594475" y="5722938"/>
            <a:ext cx="914400" cy="838200"/>
            <a:chOff x="1056" y="1728"/>
            <a:chExt cx="576" cy="528"/>
          </a:xfrm>
        </p:grpSpPr>
        <p:sp>
          <p:nvSpPr>
            <p:cNvPr id="61473" name="Oval 1050"/>
            <p:cNvSpPr>
              <a:spLocks noChangeArrowheads="1"/>
            </p:cNvSpPr>
            <p:nvPr/>
          </p:nvSpPr>
          <p:spPr bwMode="auto">
            <a:xfrm>
              <a:off x="1056" y="1728"/>
              <a:ext cx="576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61474" name="Text Box 1051"/>
            <p:cNvSpPr txBox="1">
              <a:spLocks noChangeArrowheads="1"/>
            </p:cNvSpPr>
            <p:nvPr/>
          </p:nvSpPr>
          <p:spPr bwMode="auto">
            <a:xfrm>
              <a:off x="1152" y="1755"/>
              <a:ext cx="39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 i="1">
                  <a:latin typeface="Monotype Corsiva" panose="03010101010201010101" pitchFamily="66" charset="0"/>
                  <a:ea typeface="MS Mincho" pitchFamily="49" charset="-128"/>
                </a:rPr>
                <a:t>x'</a:t>
              </a:r>
            </a:p>
          </p:txBody>
        </p:sp>
      </p:grpSp>
      <p:sp>
        <p:nvSpPr>
          <p:cNvPr id="1253404" name="Line 1052"/>
          <p:cNvSpPr>
            <a:spLocks noChangeShapeType="1"/>
          </p:cNvSpPr>
          <p:nvPr/>
        </p:nvSpPr>
        <p:spPr bwMode="auto">
          <a:xfrm flipV="1">
            <a:off x="5451475" y="4960938"/>
            <a:ext cx="609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3405" name="Line 1053"/>
          <p:cNvSpPr>
            <a:spLocks noChangeShapeType="1"/>
          </p:cNvSpPr>
          <p:nvPr/>
        </p:nvSpPr>
        <p:spPr bwMode="auto">
          <a:xfrm>
            <a:off x="5603875" y="5799138"/>
            <a:ext cx="990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3406" name="Text Box 1054"/>
          <p:cNvSpPr txBox="1">
            <a:spLocks noChangeArrowheads="1"/>
          </p:cNvSpPr>
          <p:nvPr/>
        </p:nvSpPr>
        <p:spPr bwMode="auto">
          <a:xfrm>
            <a:off x="5671653" y="1895476"/>
            <a:ext cx="417133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2</a:t>
            </a:r>
            <a:r>
              <a:rPr lang="en-US" altLang="en-US" sz="2400" baseline="30000"/>
              <a:t>nd</a:t>
            </a:r>
            <a:r>
              <a:rPr lang="en-US" altLang="en-US" sz="2400"/>
              <a:t> closest node to </a:t>
            </a:r>
            <a:r>
              <a:rPr lang="en-US" altLang="en-US" sz="2400">
                <a:latin typeface="Monotype Corsiva" panose="03010101010201010101" pitchFamily="66" charset="0"/>
              </a:rPr>
              <a:t>s</a:t>
            </a:r>
            <a:r>
              <a:rPr lang="en-US" altLang="en-US" sz="2400"/>
              <a:t> is 1 hop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away from </a:t>
            </a:r>
            <a:r>
              <a:rPr lang="en-US" altLang="en-US" sz="2400">
                <a:latin typeface="Monotype Corsiva" panose="03010101010201010101" pitchFamily="66" charset="0"/>
              </a:rPr>
              <a:t>s</a:t>
            </a:r>
            <a:r>
              <a:rPr lang="en-US" altLang="en-US" sz="2400"/>
              <a:t> or </a:t>
            </a:r>
            <a:r>
              <a:rPr lang="en-US" altLang="en-US" sz="2400">
                <a:latin typeface="Monotype Corsiva" panose="03010101010201010101" pitchFamily="66" charset="0"/>
              </a:rPr>
              <a:t>w”</a:t>
            </a:r>
          </a:p>
        </p:txBody>
      </p:sp>
      <p:grpSp>
        <p:nvGrpSpPr>
          <p:cNvPr id="9" name="Group 1055"/>
          <p:cNvGrpSpPr>
            <a:grpSpLocks/>
          </p:cNvGrpSpPr>
          <p:nvPr/>
        </p:nvGrpSpPr>
        <p:grpSpPr bwMode="auto">
          <a:xfrm>
            <a:off x="5984875" y="4275138"/>
            <a:ext cx="914400" cy="838200"/>
            <a:chOff x="1920" y="2016"/>
            <a:chExt cx="576" cy="528"/>
          </a:xfrm>
        </p:grpSpPr>
        <p:sp>
          <p:nvSpPr>
            <p:cNvPr id="61471" name="Oval 1056"/>
            <p:cNvSpPr>
              <a:spLocks noChangeArrowheads="1"/>
            </p:cNvSpPr>
            <p:nvPr/>
          </p:nvSpPr>
          <p:spPr bwMode="auto">
            <a:xfrm>
              <a:off x="1920" y="2016"/>
              <a:ext cx="576" cy="52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61472" name="Text Box 1057"/>
            <p:cNvSpPr txBox="1">
              <a:spLocks noChangeArrowheads="1"/>
            </p:cNvSpPr>
            <p:nvPr/>
          </p:nvSpPr>
          <p:spPr bwMode="auto">
            <a:xfrm>
              <a:off x="2054" y="2043"/>
              <a:ext cx="298" cy="404"/>
            </a:xfrm>
            <a:prstGeom prst="rect">
              <a:avLst/>
            </a:pr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 i="1">
                  <a:latin typeface="Monotype Corsiva" panose="03010101010201010101" pitchFamily="66" charset="0"/>
                  <a:ea typeface="MS Mincho" pitchFamily="49" charset="-128"/>
                </a:rPr>
                <a:t>x</a:t>
              </a:r>
            </a:p>
          </p:txBody>
        </p:sp>
      </p:grpSp>
      <p:grpSp>
        <p:nvGrpSpPr>
          <p:cNvPr id="10" name="Group 1058"/>
          <p:cNvGrpSpPr>
            <a:grpSpLocks/>
          </p:cNvGrpSpPr>
          <p:nvPr/>
        </p:nvGrpSpPr>
        <p:grpSpPr bwMode="auto">
          <a:xfrm>
            <a:off x="7356475" y="3665538"/>
            <a:ext cx="914400" cy="838200"/>
            <a:chOff x="1920" y="2016"/>
            <a:chExt cx="576" cy="528"/>
          </a:xfrm>
        </p:grpSpPr>
        <p:sp>
          <p:nvSpPr>
            <p:cNvPr id="61469" name="Oval 1059"/>
            <p:cNvSpPr>
              <a:spLocks noChangeArrowheads="1"/>
            </p:cNvSpPr>
            <p:nvPr/>
          </p:nvSpPr>
          <p:spPr bwMode="auto">
            <a:xfrm>
              <a:off x="1920" y="2016"/>
              <a:ext cx="576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61470" name="Text Box 1060"/>
            <p:cNvSpPr txBox="1">
              <a:spLocks noChangeArrowheads="1"/>
            </p:cNvSpPr>
            <p:nvPr/>
          </p:nvSpPr>
          <p:spPr bwMode="auto">
            <a:xfrm>
              <a:off x="2054" y="2043"/>
              <a:ext cx="29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 i="1">
                  <a:latin typeface="Monotype Corsiva" panose="03010101010201010101" pitchFamily="66" charset="0"/>
                  <a:ea typeface="MS Mincho" pitchFamily="49" charset="-128"/>
                </a:rPr>
                <a:t>z</a:t>
              </a:r>
            </a:p>
          </p:txBody>
        </p:sp>
      </p:grpSp>
      <p:grpSp>
        <p:nvGrpSpPr>
          <p:cNvPr id="11" name="Group 1061"/>
          <p:cNvGrpSpPr>
            <a:grpSpLocks/>
          </p:cNvGrpSpPr>
          <p:nvPr/>
        </p:nvGrpSpPr>
        <p:grpSpPr bwMode="auto">
          <a:xfrm>
            <a:off x="7813675" y="4884738"/>
            <a:ext cx="914400" cy="838200"/>
            <a:chOff x="1056" y="1728"/>
            <a:chExt cx="576" cy="528"/>
          </a:xfrm>
        </p:grpSpPr>
        <p:sp>
          <p:nvSpPr>
            <p:cNvPr id="61467" name="Oval 1062"/>
            <p:cNvSpPr>
              <a:spLocks noChangeArrowheads="1"/>
            </p:cNvSpPr>
            <p:nvPr/>
          </p:nvSpPr>
          <p:spPr bwMode="auto">
            <a:xfrm>
              <a:off x="1056" y="1728"/>
              <a:ext cx="576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61468" name="Text Box 1063"/>
            <p:cNvSpPr txBox="1">
              <a:spLocks noChangeArrowheads="1"/>
            </p:cNvSpPr>
            <p:nvPr/>
          </p:nvSpPr>
          <p:spPr bwMode="auto">
            <a:xfrm>
              <a:off x="1152" y="1755"/>
              <a:ext cx="39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 i="1">
                  <a:latin typeface="Monotype Corsiva" panose="03010101010201010101" pitchFamily="66" charset="0"/>
                  <a:ea typeface="MS Mincho" pitchFamily="49" charset="-128"/>
                </a:rPr>
                <a:t>z'</a:t>
              </a:r>
            </a:p>
          </p:txBody>
        </p:sp>
      </p:grpSp>
      <p:sp>
        <p:nvSpPr>
          <p:cNvPr id="1253416" name="Line 1064"/>
          <p:cNvSpPr>
            <a:spLocks noChangeShapeType="1"/>
          </p:cNvSpPr>
          <p:nvPr/>
        </p:nvSpPr>
        <p:spPr bwMode="auto">
          <a:xfrm flipV="1">
            <a:off x="6899275" y="4275138"/>
            <a:ext cx="5334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3417" name="Line 1065"/>
          <p:cNvSpPr>
            <a:spLocks noChangeShapeType="1"/>
          </p:cNvSpPr>
          <p:nvPr/>
        </p:nvSpPr>
        <p:spPr bwMode="auto">
          <a:xfrm>
            <a:off x="6823075" y="4960938"/>
            <a:ext cx="990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3418" name="Text Box 1066"/>
          <p:cNvSpPr txBox="1">
            <a:spLocks noChangeArrowheads="1"/>
          </p:cNvSpPr>
          <p:nvPr/>
        </p:nvSpPr>
        <p:spPr bwMode="auto">
          <a:xfrm>
            <a:off x="5657582" y="2686051"/>
            <a:ext cx="41264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3</a:t>
            </a:r>
            <a:r>
              <a:rPr lang="en-US" altLang="en-US" sz="2400" baseline="30000"/>
              <a:t>rd</a:t>
            </a:r>
            <a:r>
              <a:rPr lang="en-US" altLang="en-US" sz="2400"/>
              <a:t> closest node to </a:t>
            </a:r>
            <a:r>
              <a:rPr lang="en-US" altLang="en-US" sz="2400">
                <a:latin typeface="Monotype Corsiva" panose="03010101010201010101" pitchFamily="66" charset="0"/>
              </a:rPr>
              <a:t>s</a:t>
            </a:r>
            <a:r>
              <a:rPr lang="en-US" altLang="en-US" sz="2400"/>
              <a:t> is 1 hop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away from </a:t>
            </a:r>
            <a:r>
              <a:rPr lang="en-US" altLang="en-US" sz="2400">
                <a:latin typeface="Monotype Corsiva" panose="03010101010201010101" pitchFamily="66" charset="0"/>
              </a:rPr>
              <a:t>s</a:t>
            </a:r>
            <a:r>
              <a:rPr lang="en-US" altLang="en-US" sz="2400"/>
              <a:t>, </a:t>
            </a:r>
            <a:r>
              <a:rPr lang="en-US" altLang="en-US" sz="2400">
                <a:latin typeface="Monotype Corsiva" panose="03010101010201010101" pitchFamily="66" charset="0"/>
              </a:rPr>
              <a:t>w”, </a:t>
            </a:r>
            <a:r>
              <a:rPr lang="en-US" altLang="en-US" sz="2400"/>
              <a:t>or</a:t>
            </a:r>
            <a:r>
              <a:rPr lang="en-US" altLang="en-US" sz="2400">
                <a:latin typeface="Monotype Corsiva" panose="03010101010201010101" pitchFamily="66" charset="0"/>
              </a:rPr>
              <a:t> x</a:t>
            </a:r>
          </a:p>
        </p:txBody>
      </p:sp>
      <p:grpSp>
        <p:nvGrpSpPr>
          <p:cNvPr id="12" name="Group 1067"/>
          <p:cNvGrpSpPr>
            <a:grpSpLocks/>
          </p:cNvGrpSpPr>
          <p:nvPr/>
        </p:nvGrpSpPr>
        <p:grpSpPr bwMode="auto">
          <a:xfrm>
            <a:off x="2936875" y="2827338"/>
            <a:ext cx="914400" cy="838200"/>
            <a:chOff x="1056" y="1728"/>
            <a:chExt cx="576" cy="528"/>
          </a:xfrm>
        </p:grpSpPr>
        <p:sp>
          <p:nvSpPr>
            <p:cNvPr id="61465" name="Oval 1068"/>
            <p:cNvSpPr>
              <a:spLocks noChangeArrowheads="1"/>
            </p:cNvSpPr>
            <p:nvPr/>
          </p:nvSpPr>
          <p:spPr bwMode="auto">
            <a:xfrm>
              <a:off x="1056" y="1728"/>
              <a:ext cx="576" cy="52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61466" name="Text Box 1069"/>
            <p:cNvSpPr txBox="1">
              <a:spLocks noChangeArrowheads="1"/>
            </p:cNvSpPr>
            <p:nvPr/>
          </p:nvSpPr>
          <p:spPr bwMode="auto">
            <a:xfrm>
              <a:off x="1152" y="1755"/>
              <a:ext cx="39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 i="1">
                  <a:latin typeface="Monotype Corsiva" panose="03010101010201010101" pitchFamily="66" charset="0"/>
                  <a:ea typeface="MS Mincho" pitchFamily="49" charset="-128"/>
                </a:rPr>
                <a:t>w'</a:t>
              </a:r>
            </a:p>
          </p:txBody>
        </p:sp>
      </p:grpSp>
      <p:sp>
        <p:nvSpPr>
          <p:cNvPr id="61464" name="Text Box 1071"/>
          <p:cNvSpPr txBox="1">
            <a:spLocks noChangeArrowheads="1"/>
          </p:cNvSpPr>
          <p:nvPr/>
        </p:nvSpPr>
        <p:spPr bwMode="auto">
          <a:xfrm>
            <a:off x="1800226" y="1422401"/>
            <a:ext cx="2981325" cy="1025525"/>
          </a:xfrm>
          <a:prstGeom prst="rect">
            <a:avLst/>
          </a:prstGeom>
          <a:noFill/>
          <a:ln w="19050" algn="ctr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/>
              <a:t>Find shortest paths from source s to all other destinations</a:t>
            </a:r>
          </a:p>
        </p:txBody>
      </p:sp>
    </p:spTree>
    <p:extLst>
      <p:ext uri="{BB962C8B-B14F-4D97-AF65-F5344CB8AC3E}">
        <p14:creationId xmlns:p14="http://schemas.microsoft.com/office/powerpoint/2010/main" val="312751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53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53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53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53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53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53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53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53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53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253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3406" grpId="0"/>
      <p:bldP spid="125341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Dijkstra’s algorithm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095370"/>
            <a:ext cx="11057021" cy="524351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600" i="1" dirty="0"/>
              <a:t>N</a:t>
            </a:r>
            <a:r>
              <a:rPr lang="en-US" altLang="en-US" sz="2600" dirty="0"/>
              <a:t>:  set of nodes for which shortest path already found</a:t>
            </a:r>
            <a:endParaRPr lang="en-US" altLang="en-US" sz="2600" i="1" dirty="0"/>
          </a:p>
          <a:p>
            <a:pPr eaLnBrk="1" hangingPunct="1"/>
            <a:r>
              <a:rPr lang="en-US" altLang="en-US" sz="2600" dirty="0"/>
              <a:t>Initialization:  (S</a:t>
            </a:r>
            <a:r>
              <a:rPr lang="en-US" altLang="en-US" sz="2600" i="1" dirty="0"/>
              <a:t>tart with source node s)</a:t>
            </a:r>
          </a:p>
          <a:p>
            <a:pPr marL="742950" lvl="1" indent="-285750"/>
            <a:r>
              <a:rPr lang="en-US" altLang="en-US" sz="2200" i="1" dirty="0"/>
              <a:t>N = {s}, D</a:t>
            </a:r>
            <a:r>
              <a:rPr lang="en-US" altLang="en-US" sz="2200" i="1" baseline="-25000" dirty="0"/>
              <a:t>s</a:t>
            </a:r>
            <a:r>
              <a:rPr lang="en-US" altLang="en-US" sz="2200" dirty="0"/>
              <a:t> = 0, “</a:t>
            </a:r>
            <a:r>
              <a:rPr lang="en-US" altLang="en-US" sz="2200" i="1" dirty="0"/>
              <a:t>s</a:t>
            </a:r>
            <a:r>
              <a:rPr lang="en-US" altLang="en-US" sz="2200" dirty="0"/>
              <a:t> is distance zero from itself”</a:t>
            </a:r>
          </a:p>
          <a:p>
            <a:pPr marL="742950" lvl="1" indent="-285750"/>
            <a:r>
              <a:rPr lang="en-US" altLang="en-US" sz="2200" i="1" dirty="0" err="1"/>
              <a:t>D</a:t>
            </a:r>
            <a:r>
              <a:rPr lang="en-US" altLang="en-US" sz="2200" i="1" baseline="-25000" dirty="0" err="1"/>
              <a:t>j</a:t>
            </a:r>
            <a:r>
              <a:rPr lang="en-US" altLang="en-US" sz="2200" i="1" dirty="0"/>
              <a:t>=</a:t>
            </a:r>
            <a:r>
              <a:rPr lang="en-US" altLang="en-US" sz="2200" i="1" dirty="0" err="1"/>
              <a:t>C</a:t>
            </a:r>
            <a:r>
              <a:rPr lang="en-US" altLang="en-US" sz="2200" i="1" baseline="-25000" dirty="0" err="1"/>
              <a:t>sj</a:t>
            </a:r>
            <a:r>
              <a:rPr lang="en-US" altLang="en-US" sz="2200" dirty="0"/>
              <a:t> for all </a:t>
            </a:r>
            <a:r>
              <a:rPr lang="en-US" altLang="en-US" sz="2200" i="1" dirty="0"/>
              <a:t>j </a:t>
            </a:r>
            <a:r>
              <a:rPr lang="en-US" altLang="en-US" sz="2200" i="1" dirty="0">
                <a:sym typeface="Symbol" panose="05050102010706020507" pitchFamily="18" charset="2"/>
              </a:rPr>
              <a:t> s,  </a:t>
            </a:r>
            <a:r>
              <a:rPr lang="en-US" altLang="en-US" sz="2200" dirty="0">
                <a:sym typeface="Symbol" panose="05050102010706020507" pitchFamily="18" charset="2"/>
              </a:rPr>
              <a:t>distances of directly-connected neighbors</a:t>
            </a:r>
          </a:p>
          <a:p>
            <a:pPr eaLnBrk="1" hangingPunct="1"/>
            <a:r>
              <a:rPr lang="en-US" altLang="en-US" sz="2600" dirty="0"/>
              <a:t>Step A: (</a:t>
            </a:r>
            <a:r>
              <a:rPr lang="en-US" altLang="en-US" sz="2600" i="1" dirty="0"/>
              <a:t>Find next closest node </a:t>
            </a:r>
            <a:r>
              <a:rPr lang="en-US" altLang="en-US" sz="2600" i="1" dirty="0" err="1"/>
              <a:t>i</a:t>
            </a:r>
            <a:r>
              <a:rPr lang="en-US" altLang="en-US" sz="2600" dirty="0"/>
              <a:t>) </a:t>
            </a:r>
          </a:p>
          <a:p>
            <a:pPr marL="742950" lvl="1" indent="-285750"/>
            <a:r>
              <a:rPr lang="en-US" altLang="en-US" sz="2200" dirty="0"/>
              <a:t>Find </a:t>
            </a:r>
            <a:r>
              <a:rPr lang="en-US" altLang="en-US" sz="2200" i="1" dirty="0" err="1"/>
              <a:t>i</a:t>
            </a:r>
            <a:r>
              <a:rPr lang="en-US" altLang="en-US" sz="2200" i="1" dirty="0"/>
              <a:t> </a:t>
            </a:r>
            <a:r>
              <a:rPr lang="en-US" altLang="en-US" sz="2200" i="1" dirty="0">
                <a:sym typeface="Symbol" panose="05050102010706020507" pitchFamily="18" charset="2"/>
              </a:rPr>
              <a:t></a:t>
            </a:r>
            <a:r>
              <a:rPr lang="en-US" altLang="en-US" sz="2200" dirty="0">
                <a:sym typeface="Symbol" panose="05050102010706020507" pitchFamily="18" charset="2"/>
              </a:rPr>
              <a:t> </a:t>
            </a:r>
            <a:r>
              <a:rPr lang="en-US" altLang="en-US" sz="2200" i="1" dirty="0">
                <a:sym typeface="Symbol" panose="05050102010706020507" pitchFamily="18" charset="2"/>
              </a:rPr>
              <a:t>N</a:t>
            </a:r>
            <a:r>
              <a:rPr lang="en-US" altLang="en-US" sz="2200" dirty="0">
                <a:sym typeface="Symbol" panose="05050102010706020507" pitchFamily="18" charset="2"/>
              </a:rPr>
              <a:t> such that</a:t>
            </a:r>
          </a:p>
          <a:p>
            <a:pPr marL="742950" lvl="1" indent="-285750"/>
            <a:r>
              <a:rPr lang="en-US" altLang="en-US" sz="2200" i="1" dirty="0"/>
              <a:t>D</a:t>
            </a:r>
            <a:r>
              <a:rPr lang="en-US" altLang="en-US" sz="2200" i="1" baseline="-25000" dirty="0"/>
              <a:t>i</a:t>
            </a:r>
            <a:r>
              <a:rPr lang="en-US" altLang="en-US" sz="2200" dirty="0"/>
              <a:t> = min </a:t>
            </a:r>
            <a:r>
              <a:rPr lang="en-US" altLang="en-US" sz="2200" i="1" dirty="0" err="1"/>
              <a:t>D</a:t>
            </a:r>
            <a:r>
              <a:rPr lang="en-US" altLang="en-US" sz="2200" i="1" baseline="-25000" dirty="0" err="1"/>
              <a:t>j</a:t>
            </a:r>
            <a:r>
              <a:rPr lang="en-US" altLang="en-US" sz="2200" dirty="0"/>
              <a:t>    for  </a:t>
            </a:r>
            <a:r>
              <a:rPr lang="en-US" altLang="en-US" sz="2200" i="1" dirty="0"/>
              <a:t>j </a:t>
            </a:r>
            <a:r>
              <a:rPr lang="en-US" altLang="en-US" sz="2200" i="1" dirty="0">
                <a:sym typeface="Symbol" panose="05050102010706020507" pitchFamily="18" charset="2"/>
              </a:rPr>
              <a:t> N</a:t>
            </a:r>
            <a:r>
              <a:rPr lang="en-US" altLang="en-US" sz="2200" dirty="0">
                <a:sym typeface="Symbol" panose="05050102010706020507" pitchFamily="18" charset="2"/>
              </a:rPr>
              <a:t> </a:t>
            </a:r>
          </a:p>
          <a:p>
            <a:pPr marL="742950" lvl="1" indent="-285750"/>
            <a:r>
              <a:rPr lang="en-US" altLang="en-US" sz="2200" dirty="0">
                <a:sym typeface="Symbol" panose="05050102010706020507" pitchFamily="18" charset="2"/>
              </a:rPr>
              <a:t>Add </a:t>
            </a:r>
            <a:r>
              <a:rPr lang="en-US" altLang="en-US" sz="2200" i="1" dirty="0" err="1">
                <a:sym typeface="Symbol" panose="05050102010706020507" pitchFamily="18" charset="2"/>
              </a:rPr>
              <a:t>i</a:t>
            </a:r>
            <a:r>
              <a:rPr lang="en-US" altLang="en-US" sz="2200" dirty="0">
                <a:sym typeface="Symbol" panose="05050102010706020507" pitchFamily="18" charset="2"/>
              </a:rPr>
              <a:t> to </a:t>
            </a:r>
            <a:r>
              <a:rPr lang="en-US" altLang="en-US" sz="2200" i="1" dirty="0">
                <a:sym typeface="Symbol" panose="05050102010706020507" pitchFamily="18" charset="2"/>
              </a:rPr>
              <a:t>N</a:t>
            </a:r>
            <a:endParaRPr lang="en-US" altLang="en-US" sz="2200" dirty="0">
              <a:sym typeface="Symbol" panose="05050102010706020507" pitchFamily="18" charset="2"/>
            </a:endParaRPr>
          </a:p>
          <a:p>
            <a:pPr marL="742950" lvl="1" indent="-285750"/>
            <a:r>
              <a:rPr lang="en-US" altLang="en-US" sz="2200" dirty="0">
                <a:sym typeface="Symbol" panose="05050102010706020507" pitchFamily="18" charset="2"/>
              </a:rPr>
              <a:t>If </a:t>
            </a:r>
            <a:r>
              <a:rPr lang="en-US" altLang="en-US" sz="2200" i="1" dirty="0">
                <a:sym typeface="Symbol" panose="05050102010706020507" pitchFamily="18" charset="2"/>
              </a:rPr>
              <a:t>N</a:t>
            </a:r>
            <a:r>
              <a:rPr lang="en-US" altLang="en-US" sz="2200" dirty="0">
                <a:sym typeface="Symbol" panose="05050102010706020507" pitchFamily="18" charset="2"/>
              </a:rPr>
              <a:t> contains all the nodes, stop</a:t>
            </a:r>
          </a:p>
          <a:p>
            <a:pPr eaLnBrk="1" hangingPunct="1"/>
            <a:r>
              <a:rPr lang="en-US" altLang="en-US" sz="2600" dirty="0"/>
              <a:t>Step B: (</a:t>
            </a:r>
            <a:r>
              <a:rPr lang="en-US" altLang="en-US" sz="2600" i="1" dirty="0"/>
              <a:t>update minimum costs)</a:t>
            </a:r>
          </a:p>
          <a:p>
            <a:pPr marL="742950" lvl="1" indent="-285750"/>
            <a:r>
              <a:rPr lang="en-US" altLang="en-US" sz="2200" dirty="0"/>
              <a:t>For each node </a:t>
            </a:r>
            <a:r>
              <a:rPr lang="en-US" altLang="en-US" sz="2200" i="1" dirty="0"/>
              <a:t>j </a:t>
            </a:r>
            <a:r>
              <a:rPr lang="en-US" altLang="en-US" sz="2200" i="1" dirty="0">
                <a:sym typeface="Symbol" panose="05050102010706020507" pitchFamily="18" charset="2"/>
              </a:rPr>
              <a:t> N</a:t>
            </a:r>
            <a:endParaRPr lang="en-US" altLang="en-US" sz="2200" dirty="0">
              <a:sym typeface="Symbol" panose="05050102010706020507" pitchFamily="18" charset="2"/>
            </a:endParaRPr>
          </a:p>
          <a:p>
            <a:pPr marL="742950" lvl="1" indent="-285750"/>
            <a:r>
              <a:rPr lang="en-US" altLang="en-US" sz="2200" i="1" dirty="0" err="1">
                <a:sym typeface="Symbol" panose="05050102010706020507" pitchFamily="18" charset="2"/>
              </a:rPr>
              <a:t>D</a:t>
            </a:r>
            <a:r>
              <a:rPr lang="en-US" altLang="en-US" sz="2200" i="1" baseline="-25000" dirty="0" err="1">
                <a:sym typeface="Symbol" panose="05050102010706020507" pitchFamily="18" charset="2"/>
              </a:rPr>
              <a:t>j</a:t>
            </a:r>
            <a:r>
              <a:rPr lang="en-US" altLang="en-US" sz="2200" dirty="0">
                <a:sym typeface="Symbol" panose="05050102010706020507" pitchFamily="18" charset="2"/>
              </a:rPr>
              <a:t> = min (</a:t>
            </a:r>
            <a:r>
              <a:rPr lang="en-US" altLang="en-US" sz="2200" i="1" dirty="0" err="1"/>
              <a:t>D</a:t>
            </a:r>
            <a:r>
              <a:rPr lang="en-US" altLang="en-US" sz="2200" i="1" baseline="-25000" dirty="0" err="1"/>
              <a:t>j</a:t>
            </a:r>
            <a:r>
              <a:rPr lang="en-US" altLang="en-US" sz="2200" i="1" dirty="0"/>
              <a:t>, </a:t>
            </a:r>
            <a:r>
              <a:rPr lang="en-US" altLang="en-US" sz="2200" i="1" dirty="0" err="1"/>
              <a:t>D</a:t>
            </a:r>
            <a:r>
              <a:rPr lang="en-US" altLang="en-US" sz="2200" i="1" baseline="-25000" dirty="0" err="1"/>
              <a:t>i</a:t>
            </a:r>
            <a:r>
              <a:rPr lang="en-US" altLang="en-US" sz="2200" i="1" dirty="0" err="1"/>
              <a:t>+C</a:t>
            </a:r>
            <a:r>
              <a:rPr lang="en-US" altLang="en-US" sz="2200" i="1" baseline="-25000" dirty="0" err="1"/>
              <a:t>ij</a:t>
            </a:r>
            <a:r>
              <a:rPr lang="en-US" altLang="en-US" sz="2200" dirty="0"/>
              <a:t>)</a:t>
            </a:r>
          </a:p>
          <a:p>
            <a:pPr marL="742950" lvl="1" indent="-285750"/>
            <a:r>
              <a:rPr lang="en-US" altLang="en-US" sz="2200" dirty="0"/>
              <a:t>Go to Step A</a:t>
            </a:r>
          </a:p>
        </p:txBody>
      </p:sp>
      <p:sp>
        <p:nvSpPr>
          <p:cNvPr id="62468" name="Line 4"/>
          <p:cNvSpPr>
            <a:spLocks noChangeShapeType="1"/>
          </p:cNvSpPr>
          <p:nvPr/>
        </p:nvSpPr>
        <p:spPr bwMode="auto">
          <a:xfrm flipV="1">
            <a:off x="3894639" y="5604203"/>
            <a:ext cx="1006475" cy="1143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4945564" y="5210504"/>
            <a:ext cx="39703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/>
              <a:t>Minimum distance from s</a:t>
            </a:r>
            <a:r>
              <a:rPr lang="en-US" altLang="en-US" sz="2400"/>
              <a:t> to </a:t>
            </a:r>
            <a:r>
              <a:rPr lang="en-US" altLang="en-US" sz="2400" i="1"/>
              <a:t>j through node </a:t>
            </a:r>
            <a:r>
              <a:rPr lang="en-US" altLang="en-US" sz="2400" b="1" i="1"/>
              <a:t>i</a:t>
            </a:r>
            <a:r>
              <a:rPr lang="en-US" altLang="en-US" sz="2400" i="1"/>
              <a:t> in N</a:t>
            </a:r>
          </a:p>
        </p:txBody>
      </p:sp>
    </p:spTree>
    <p:extLst>
      <p:ext uri="{BB962C8B-B14F-4D97-AF65-F5344CB8AC3E}">
        <p14:creationId xmlns:p14="http://schemas.microsoft.com/office/powerpoint/2010/main" val="9053832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70"/>
            <a:ext cx="11734800" cy="897731"/>
          </a:xfrm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dirty="0"/>
              <a:t>Execution of </a:t>
            </a:r>
            <a:r>
              <a:rPr lang="en-US" altLang="en-US" dirty="0" err="1"/>
              <a:t>Dijkstra’s</a:t>
            </a:r>
            <a:r>
              <a:rPr lang="en-US" altLang="en-US" dirty="0"/>
              <a:t> algorithm</a:t>
            </a:r>
          </a:p>
        </p:txBody>
      </p:sp>
      <p:graphicFrame>
        <p:nvGraphicFramePr>
          <p:cNvPr id="1256799" name="Group 351"/>
          <p:cNvGraphicFramePr>
            <a:graphicFrameLocks noGrp="1"/>
          </p:cNvGraphicFramePr>
          <p:nvPr>
            <p:ph idx="1"/>
          </p:nvPr>
        </p:nvGraphicFramePr>
        <p:xfrm>
          <a:off x="2133600" y="3200401"/>
          <a:ext cx="7848600" cy="2987677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8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67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26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26811"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Iteration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  <a:r>
                        <a:rPr kumimoji="0" lang="en-US" altLang="en-US" sz="2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  <a:r>
                        <a:rPr kumimoji="0" lang="en-US" altLang="en-US" sz="2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  <a:r>
                        <a:rPr kumimoji="0" lang="en-US" altLang="en-US" sz="2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  <a:r>
                        <a:rPr kumimoji="0" lang="en-US" altLang="en-US" sz="2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  <a:r>
                        <a:rPr kumimoji="0" lang="en-US" altLang="en-US" sz="2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811"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Initial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{1}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sym typeface="Wingdings" panose="05000000000000000000" pitchFamily="2" charset="2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</a:t>
                      </a: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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811"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{1,3}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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811"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{1,2,3}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811"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{1,2,3,6}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811"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{1,2,3,4,6}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811"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{1,2,3,4,5,6}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buClr>
                          <a:schemeClr val="tx2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buClr>
                          <a:schemeClr val="accent1"/>
                        </a:buClr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buClr>
                          <a:schemeClr val="tx2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buClr>
                          <a:schemeClr val="folHlink"/>
                        </a:buClr>
                        <a:buSzPct val="8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2209800" y="1143001"/>
            <a:ext cx="3200400" cy="1895475"/>
            <a:chOff x="432" y="720"/>
            <a:chExt cx="2016" cy="1194"/>
          </a:xfrm>
        </p:grpSpPr>
        <p:sp>
          <p:nvSpPr>
            <p:cNvPr id="63796" name="Oval 70"/>
            <p:cNvSpPr>
              <a:spLocks noChangeArrowheads="1"/>
            </p:cNvSpPr>
            <p:nvPr/>
          </p:nvSpPr>
          <p:spPr bwMode="auto">
            <a:xfrm>
              <a:off x="441" y="752"/>
              <a:ext cx="227" cy="204"/>
            </a:xfrm>
            <a:prstGeom prst="ellipse">
              <a:avLst/>
            </a:prstGeom>
            <a:solidFill>
              <a:srgbClr val="00CC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63797" name="Line 71"/>
            <p:cNvSpPr>
              <a:spLocks noChangeShapeType="1"/>
            </p:cNvSpPr>
            <p:nvPr/>
          </p:nvSpPr>
          <p:spPr bwMode="auto">
            <a:xfrm>
              <a:off x="671" y="849"/>
              <a:ext cx="711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98" name="Line 72"/>
            <p:cNvSpPr>
              <a:spLocks noChangeShapeType="1"/>
            </p:cNvSpPr>
            <p:nvPr/>
          </p:nvSpPr>
          <p:spPr bwMode="auto">
            <a:xfrm flipH="1">
              <a:off x="1392" y="960"/>
              <a:ext cx="64" cy="28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99" name="Line 73"/>
            <p:cNvSpPr>
              <a:spLocks noChangeShapeType="1"/>
            </p:cNvSpPr>
            <p:nvPr/>
          </p:nvSpPr>
          <p:spPr bwMode="auto">
            <a:xfrm>
              <a:off x="1398" y="1436"/>
              <a:ext cx="193" cy="21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800" name="Line 74"/>
            <p:cNvSpPr>
              <a:spLocks noChangeShapeType="1"/>
            </p:cNvSpPr>
            <p:nvPr/>
          </p:nvSpPr>
          <p:spPr bwMode="auto">
            <a:xfrm flipV="1">
              <a:off x="1748" y="1052"/>
              <a:ext cx="496" cy="60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801" name="Line 75"/>
            <p:cNvSpPr>
              <a:spLocks noChangeShapeType="1"/>
            </p:cNvSpPr>
            <p:nvPr/>
          </p:nvSpPr>
          <p:spPr bwMode="auto">
            <a:xfrm flipH="1" flipV="1">
              <a:off x="644" y="1702"/>
              <a:ext cx="911" cy="4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802" name="Line 76"/>
            <p:cNvSpPr>
              <a:spLocks noChangeShapeType="1"/>
            </p:cNvSpPr>
            <p:nvPr/>
          </p:nvSpPr>
          <p:spPr bwMode="auto">
            <a:xfrm>
              <a:off x="543" y="943"/>
              <a:ext cx="0" cy="61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803" name="Line 77"/>
            <p:cNvSpPr>
              <a:spLocks noChangeShapeType="1"/>
            </p:cNvSpPr>
            <p:nvPr/>
          </p:nvSpPr>
          <p:spPr bwMode="auto">
            <a:xfrm>
              <a:off x="616" y="919"/>
              <a:ext cx="635" cy="36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804" name="Rectangle 78"/>
            <p:cNvSpPr>
              <a:spLocks noChangeArrowheads="1"/>
            </p:cNvSpPr>
            <p:nvPr/>
          </p:nvSpPr>
          <p:spPr bwMode="auto">
            <a:xfrm>
              <a:off x="542" y="797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grpSp>
          <p:nvGrpSpPr>
            <p:cNvPr id="63805" name="Group 79"/>
            <p:cNvGrpSpPr>
              <a:grpSpLocks/>
            </p:cNvGrpSpPr>
            <p:nvPr/>
          </p:nvGrpSpPr>
          <p:grpSpPr bwMode="auto">
            <a:xfrm>
              <a:off x="432" y="1536"/>
              <a:ext cx="227" cy="220"/>
              <a:chOff x="432" y="1536"/>
              <a:chExt cx="227" cy="220"/>
            </a:xfrm>
          </p:grpSpPr>
          <p:sp>
            <p:nvSpPr>
              <p:cNvPr id="63829" name="Oval 80"/>
              <p:cNvSpPr>
                <a:spLocks noChangeArrowheads="1"/>
              </p:cNvSpPr>
              <p:nvPr/>
            </p:nvSpPr>
            <p:spPr bwMode="auto">
              <a:xfrm>
                <a:off x="432" y="1551"/>
                <a:ext cx="227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830" name="Rectangle 81"/>
              <p:cNvSpPr>
                <a:spLocks noChangeArrowheads="1"/>
              </p:cNvSpPr>
              <p:nvPr/>
            </p:nvSpPr>
            <p:spPr bwMode="auto">
              <a:xfrm>
                <a:off x="504" y="1536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3806" name="Group 82"/>
            <p:cNvGrpSpPr>
              <a:grpSpLocks/>
            </p:cNvGrpSpPr>
            <p:nvPr/>
          </p:nvGrpSpPr>
          <p:grpSpPr bwMode="auto">
            <a:xfrm>
              <a:off x="1246" y="1229"/>
              <a:ext cx="227" cy="224"/>
              <a:chOff x="1246" y="1229"/>
              <a:chExt cx="227" cy="224"/>
            </a:xfrm>
          </p:grpSpPr>
          <p:sp>
            <p:nvSpPr>
              <p:cNvPr id="63827" name="Oval 83"/>
              <p:cNvSpPr>
                <a:spLocks noChangeArrowheads="1"/>
              </p:cNvSpPr>
              <p:nvPr/>
            </p:nvSpPr>
            <p:spPr bwMode="auto">
              <a:xfrm>
                <a:off x="1246" y="1229"/>
                <a:ext cx="227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828" name="Rectangle 84"/>
              <p:cNvSpPr>
                <a:spLocks noChangeArrowheads="1"/>
              </p:cNvSpPr>
              <p:nvPr/>
            </p:nvSpPr>
            <p:spPr bwMode="auto">
              <a:xfrm>
                <a:off x="1349" y="1280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4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3807" name="Group 85"/>
            <p:cNvGrpSpPr>
              <a:grpSpLocks/>
            </p:cNvGrpSpPr>
            <p:nvPr/>
          </p:nvGrpSpPr>
          <p:grpSpPr bwMode="auto">
            <a:xfrm>
              <a:off x="1550" y="1624"/>
              <a:ext cx="227" cy="228"/>
              <a:chOff x="1550" y="1624"/>
              <a:chExt cx="227" cy="228"/>
            </a:xfrm>
          </p:grpSpPr>
          <p:sp>
            <p:nvSpPr>
              <p:cNvPr id="63825" name="Oval 86"/>
              <p:cNvSpPr>
                <a:spLocks noChangeArrowheads="1"/>
              </p:cNvSpPr>
              <p:nvPr/>
            </p:nvSpPr>
            <p:spPr bwMode="auto">
              <a:xfrm>
                <a:off x="1550" y="1624"/>
                <a:ext cx="227" cy="204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826" name="Rectangle 87"/>
              <p:cNvSpPr>
                <a:spLocks noChangeArrowheads="1"/>
              </p:cNvSpPr>
              <p:nvPr/>
            </p:nvSpPr>
            <p:spPr bwMode="auto">
              <a:xfrm>
                <a:off x="1653" y="1679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5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3808" name="Group 88"/>
            <p:cNvGrpSpPr>
              <a:grpSpLocks/>
            </p:cNvGrpSpPr>
            <p:nvPr/>
          </p:nvGrpSpPr>
          <p:grpSpPr bwMode="auto">
            <a:xfrm>
              <a:off x="2222" y="888"/>
              <a:ext cx="226" cy="205"/>
              <a:chOff x="2222" y="888"/>
              <a:chExt cx="226" cy="205"/>
            </a:xfrm>
          </p:grpSpPr>
          <p:sp>
            <p:nvSpPr>
              <p:cNvPr id="63823" name="Oval 89"/>
              <p:cNvSpPr>
                <a:spLocks noChangeArrowheads="1"/>
              </p:cNvSpPr>
              <p:nvPr/>
            </p:nvSpPr>
            <p:spPr bwMode="auto">
              <a:xfrm>
                <a:off x="2222" y="888"/>
                <a:ext cx="226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824" name="Rectangle 90"/>
              <p:cNvSpPr>
                <a:spLocks noChangeArrowheads="1"/>
              </p:cNvSpPr>
              <p:nvPr/>
            </p:nvSpPr>
            <p:spPr bwMode="auto">
              <a:xfrm>
                <a:off x="2316" y="912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6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3809" name="Rectangle 91"/>
            <p:cNvSpPr>
              <a:spLocks noChangeArrowheads="1"/>
            </p:cNvSpPr>
            <p:nvPr/>
          </p:nvSpPr>
          <p:spPr bwMode="auto">
            <a:xfrm>
              <a:off x="890" y="1345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810" name="Rectangle 92"/>
            <p:cNvSpPr>
              <a:spLocks noChangeArrowheads="1"/>
            </p:cNvSpPr>
            <p:nvPr/>
          </p:nvSpPr>
          <p:spPr bwMode="auto">
            <a:xfrm>
              <a:off x="1874" y="766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811" name="Rectangle 93"/>
            <p:cNvSpPr>
              <a:spLocks noChangeArrowheads="1"/>
            </p:cNvSpPr>
            <p:nvPr/>
          </p:nvSpPr>
          <p:spPr bwMode="auto">
            <a:xfrm>
              <a:off x="1469" y="1053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812" name="Rectangle 94"/>
            <p:cNvSpPr>
              <a:spLocks noChangeArrowheads="1"/>
            </p:cNvSpPr>
            <p:nvPr/>
          </p:nvSpPr>
          <p:spPr bwMode="auto">
            <a:xfrm>
              <a:off x="1534" y="1444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813" name="Rectangle 95"/>
            <p:cNvSpPr>
              <a:spLocks noChangeArrowheads="1"/>
            </p:cNvSpPr>
            <p:nvPr/>
          </p:nvSpPr>
          <p:spPr bwMode="auto">
            <a:xfrm>
              <a:off x="2049" y="1350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814" name="Rectangle 96"/>
            <p:cNvSpPr>
              <a:spLocks noChangeArrowheads="1"/>
            </p:cNvSpPr>
            <p:nvPr/>
          </p:nvSpPr>
          <p:spPr bwMode="auto">
            <a:xfrm>
              <a:off x="457" y="1178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815" name="Rectangle 97"/>
            <p:cNvSpPr>
              <a:spLocks noChangeArrowheads="1"/>
            </p:cNvSpPr>
            <p:nvPr/>
          </p:nvSpPr>
          <p:spPr bwMode="auto">
            <a:xfrm>
              <a:off x="963" y="1006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5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816" name="Rectangle 98"/>
            <p:cNvSpPr>
              <a:spLocks noChangeArrowheads="1"/>
            </p:cNvSpPr>
            <p:nvPr/>
          </p:nvSpPr>
          <p:spPr bwMode="auto">
            <a:xfrm>
              <a:off x="945" y="720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817" name="Rectangle 99"/>
            <p:cNvSpPr>
              <a:spLocks noChangeArrowheads="1"/>
            </p:cNvSpPr>
            <p:nvPr/>
          </p:nvSpPr>
          <p:spPr bwMode="auto">
            <a:xfrm>
              <a:off x="1102" y="1741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818" name="Line 100"/>
            <p:cNvSpPr>
              <a:spLocks noChangeShapeType="1"/>
            </p:cNvSpPr>
            <p:nvPr/>
          </p:nvSpPr>
          <p:spPr bwMode="auto">
            <a:xfrm>
              <a:off x="1584" y="857"/>
              <a:ext cx="625" cy="10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819" name="Line 101"/>
            <p:cNvSpPr>
              <a:spLocks noChangeShapeType="1"/>
            </p:cNvSpPr>
            <p:nvPr/>
          </p:nvSpPr>
          <p:spPr bwMode="auto">
            <a:xfrm flipH="1">
              <a:off x="624" y="1392"/>
              <a:ext cx="607" cy="21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3820" name="Group 102"/>
            <p:cNvGrpSpPr>
              <a:grpSpLocks/>
            </p:cNvGrpSpPr>
            <p:nvPr/>
          </p:nvGrpSpPr>
          <p:grpSpPr bwMode="auto">
            <a:xfrm>
              <a:off x="1405" y="756"/>
              <a:ext cx="227" cy="204"/>
              <a:chOff x="1405" y="756"/>
              <a:chExt cx="227" cy="204"/>
            </a:xfrm>
          </p:grpSpPr>
          <p:sp>
            <p:nvSpPr>
              <p:cNvPr id="63821" name="Rectangle 103"/>
              <p:cNvSpPr>
                <a:spLocks noChangeArrowheads="1"/>
              </p:cNvSpPr>
              <p:nvPr/>
            </p:nvSpPr>
            <p:spPr bwMode="auto">
              <a:xfrm>
                <a:off x="1488" y="768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3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822" name="Oval 104"/>
              <p:cNvSpPr>
                <a:spLocks noChangeArrowheads="1"/>
              </p:cNvSpPr>
              <p:nvPr/>
            </p:nvSpPr>
            <p:spPr bwMode="auto">
              <a:xfrm>
                <a:off x="1405" y="756"/>
                <a:ext cx="227" cy="204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</p:grpSp>
      </p:grpSp>
      <p:grpSp>
        <p:nvGrpSpPr>
          <p:cNvPr id="8" name="Group 105"/>
          <p:cNvGrpSpPr>
            <a:grpSpLocks/>
          </p:cNvGrpSpPr>
          <p:nvPr/>
        </p:nvGrpSpPr>
        <p:grpSpPr bwMode="auto">
          <a:xfrm>
            <a:off x="6096000" y="1152526"/>
            <a:ext cx="3200400" cy="1895475"/>
            <a:chOff x="432" y="240"/>
            <a:chExt cx="2016" cy="1194"/>
          </a:xfrm>
        </p:grpSpPr>
        <p:sp>
          <p:nvSpPr>
            <p:cNvPr id="63761" name="Oval 106"/>
            <p:cNvSpPr>
              <a:spLocks noChangeArrowheads="1"/>
            </p:cNvSpPr>
            <p:nvPr/>
          </p:nvSpPr>
          <p:spPr bwMode="auto">
            <a:xfrm>
              <a:off x="441" y="272"/>
              <a:ext cx="227" cy="204"/>
            </a:xfrm>
            <a:prstGeom prst="ellipse">
              <a:avLst/>
            </a:prstGeom>
            <a:solidFill>
              <a:srgbClr val="00CC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63762" name="Line 107"/>
            <p:cNvSpPr>
              <a:spLocks noChangeShapeType="1"/>
            </p:cNvSpPr>
            <p:nvPr/>
          </p:nvSpPr>
          <p:spPr bwMode="auto">
            <a:xfrm>
              <a:off x="671" y="369"/>
              <a:ext cx="711" cy="0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63" name="Line 108"/>
            <p:cNvSpPr>
              <a:spLocks noChangeShapeType="1"/>
            </p:cNvSpPr>
            <p:nvPr/>
          </p:nvSpPr>
          <p:spPr bwMode="auto">
            <a:xfrm flipH="1">
              <a:off x="1392" y="480"/>
              <a:ext cx="64" cy="28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64" name="Line 109"/>
            <p:cNvSpPr>
              <a:spLocks noChangeShapeType="1"/>
            </p:cNvSpPr>
            <p:nvPr/>
          </p:nvSpPr>
          <p:spPr bwMode="auto">
            <a:xfrm>
              <a:off x="1398" y="956"/>
              <a:ext cx="193" cy="21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65" name="Line 110"/>
            <p:cNvSpPr>
              <a:spLocks noChangeShapeType="1"/>
            </p:cNvSpPr>
            <p:nvPr/>
          </p:nvSpPr>
          <p:spPr bwMode="auto">
            <a:xfrm flipV="1">
              <a:off x="1748" y="572"/>
              <a:ext cx="496" cy="60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66" name="Line 111"/>
            <p:cNvSpPr>
              <a:spLocks noChangeShapeType="1"/>
            </p:cNvSpPr>
            <p:nvPr/>
          </p:nvSpPr>
          <p:spPr bwMode="auto">
            <a:xfrm flipH="1" flipV="1">
              <a:off x="644" y="1222"/>
              <a:ext cx="911" cy="4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67" name="Line 112"/>
            <p:cNvSpPr>
              <a:spLocks noChangeShapeType="1"/>
            </p:cNvSpPr>
            <p:nvPr/>
          </p:nvSpPr>
          <p:spPr bwMode="auto">
            <a:xfrm>
              <a:off x="543" y="463"/>
              <a:ext cx="0" cy="612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68" name="Line 113"/>
            <p:cNvSpPr>
              <a:spLocks noChangeShapeType="1"/>
            </p:cNvSpPr>
            <p:nvPr/>
          </p:nvSpPr>
          <p:spPr bwMode="auto">
            <a:xfrm>
              <a:off x="616" y="439"/>
              <a:ext cx="635" cy="360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69" name="Rectangle 114"/>
            <p:cNvSpPr>
              <a:spLocks noChangeArrowheads="1"/>
            </p:cNvSpPr>
            <p:nvPr/>
          </p:nvSpPr>
          <p:spPr bwMode="auto">
            <a:xfrm>
              <a:off x="542" y="317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grpSp>
          <p:nvGrpSpPr>
            <p:cNvPr id="63770" name="Group 115"/>
            <p:cNvGrpSpPr>
              <a:grpSpLocks/>
            </p:cNvGrpSpPr>
            <p:nvPr/>
          </p:nvGrpSpPr>
          <p:grpSpPr bwMode="auto">
            <a:xfrm>
              <a:off x="432" y="1056"/>
              <a:ext cx="227" cy="220"/>
              <a:chOff x="432" y="1536"/>
              <a:chExt cx="227" cy="220"/>
            </a:xfrm>
          </p:grpSpPr>
          <p:sp>
            <p:nvSpPr>
              <p:cNvPr id="63794" name="Oval 116"/>
              <p:cNvSpPr>
                <a:spLocks noChangeArrowheads="1"/>
              </p:cNvSpPr>
              <p:nvPr/>
            </p:nvSpPr>
            <p:spPr bwMode="auto">
              <a:xfrm>
                <a:off x="432" y="1551"/>
                <a:ext cx="227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795" name="Rectangle 117"/>
              <p:cNvSpPr>
                <a:spLocks noChangeArrowheads="1"/>
              </p:cNvSpPr>
              <p:nvPr/>
            </p:nvSpPr>
            <p:spPr bwMode="auto">
              <a:xfrm>
                <a:off x="504" y="1536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3771" name="Group 118"/>
            <p:cNvGrpSpPr>
              <a:grpSpLocks/>
            </p:cNvGrpSpPr>
            <p:nvPr/>
          </p:nvGrpSpPr>
          <p:grpSpPr bwMode="auto">
            <a:xfrm>
              <a:off x="1246" y="749"/>
              <a:ext cx="227" cy="224"/>
              <a:chOff x="1246" y="1229"/>
              <a:chExt cx="227" cy="224"/>
            </a:xfrm>
          </p:grpSpPr>
          <p:sp>
            <p:nvSpPr>
              <p:cNvPr id="63792" name="Oval 119"/>
              <p:cNvSpPr>
                <a:spLocks noChangeArrowheads="1"/>
              </p:cNvSpPr>
              <p:nvPr/>
            </p:nvSpPr>
            <p:spPr bwMode="auto">
              <a:xfrm>
                <a:off x="1246" y="1229"/>
                <a:ext cx="227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793" name="Rectangle 120"/>
              <p:cNvSpPr>
                <a:spLocks noChangeArrowheads="1"/>
              </p:cNvSpPr>
              <p:nvPr/>
            </p:nvSpPr>
            <p:spPr bwMode="auto">
              <a:xfrm>
                <a:off x="1349" y="1280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4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3772" name="Group 121"/>
            <p:cNvGrpSpPr>
              <a:grpSpLocks/>
            </p:cNvGrpSpPr>
            <p:nvPr/>
          </p:nvGrpSpPr>
          <p:grpSpPr bwMode="auto">
            <a:xfrm>
              <a:off x="1550" y="1144"/>
              <a:ext cx="227" cy="228"/>
              <a:chOff x="1550" y="1624"/>
              <a:chExt cx="227" cy="228"/>
            </a:xfrm>
          </p:grpSpPr>
          <p:sp>
            <p:nvSpPr>
              <p:cNvPr id="63790" name="Oval 122"/>
              <p:cNvSpPr>
                <a:spLocks noChangeArrowheads="1"/>
              </p:cNvSpPr>
              <p:nvPr/>
            </p:nvSpPr>
            <p:spPr bwMode="auto">
              <a:xfrm>
                <a:off x="1550" y="1624"/>
                <a:ext cx="227" cy="204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791" name="Rectangle 123"/>
              <p:cNvSpPr>
                <a:spLocks noChangeArrowheads="1"/>
              </p:cNvSpPr>
              <p:nvPr/>
            </p:nvSpPr>
            <p:spPr bwMode="auto">
              <a:xfrm>
                <a:off x="1653" y="1679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5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3773" name="Group 124"/>
            <p:cNvGrpSpPr>
              <a:grpSpLocks/>
            </p:cNvGrpSpPr>
            <p:nvPr/>
          </p:nvGrpSpPr>
          <p:grpSpPr bwMode="auto">
            <a:xfrm>
              <a:off x="2222" y="408"/>
              <a:ext cx="226" cy="205"/>
              <a:chOff x="2222" y="888"/>
              <a:chExt cx="226" cy="205"/>
            </a:xfrm>
          </p:grpSpPr>
          <p:sp>
            <p:nvSpPr>
              <p:cNvPr id="63788" name="Oval 125"/>
              <p:cNvSpPr>
                <a:spLocks noChangeArrowheads="1"/>
              </p:cNvSpPr>
              <p:nvPr/>
            </p:nvSpPr>
            <p:spPr bwMode="auto">
              <a:xfrm>
                <a:off x="2222" y="888"/>
                <a:ext cx="226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789" name="Rectangle 126"/>
              <p:cNvSpPr>
                <a:spLocks noChangeArrowheads="1"/>
              </p:cNvSpPr>
              <p:nvPr/>
            </p:nvSpPr>
            <p:spPr bwMode="auto">
              <a:xfrm>
                <a:off x="2316" y="912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6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3774" name="Rectangle 127"/>
            <p:cNvSpPr>
              <a:spLocks noChangeArrowheads="1"/>
            </p:cNvSpPr>
            <p:nvPr/>
          </p:nvSpPr>
          <p:spPr bwMode="auto">
            <a:xfrm>
              <a:off x="890" y="865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75" name="Rectangle 128"/>
            <p:cNvSpPr>
              <a:spLocks noChangeArrowheads="1"/>
            </p:cNvSpPr>
            <p:nvPr/>
          </p:nvSpPr>
          <p:spPr bwMode="auto">
            <a:xfrm>
              <a:off x="1874" y="286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76" name="Rectangle 129"/>
            <p:cNvSpPr>
              <a:spLocks noChangeArrowheads="1"/>
            </p:cNvSpPr>
            <p:nvPr/>
          </p:nvSpPr>
          <p:spPr bwMode="auto">
            <a:xfrm>
              <a:off x="1469" y="573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77" name="Rectangle 130"/>
            <p:cNvSpPr>
              <a:spLocks noChangeArrowheads="1"/>
            </p:cNvSpPr>
            <p:nvPr/>
          </p:nvSpPr>
          <p:spPr bwMode="auto">
            <a:xfrm>
              <a:off x="1534" y="964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78" name="Rectangle 131"/>
            <p:cNvSpPr>
              <a:spLocks noChangeArrowheads="1"/>
            </p:cNvSpPr>
            <p:nvPr/>
          </p:nvSpPr>
          <p:spPr bwMode="auto">
            <a:xfrm>
              <a:off x="2049" y="870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79" name="Rectangle 132"/>
            <p:cNvSpPr>
              <a:spLocks noChangeArrowheads="1"/>
            </p:cNvSpPr>
            <p:nvPr/>
          </p:nvSpPr>
          <p:spPr bwMode="auto">
            <a:xfrm>
              <a:off x="457" y="698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80" name="Rectangle 133"/>
            <p:cNvSpPr>
              <a:spLocks noChangeArrowheads="1"/>
            </p:cNvSpPr>
            <p:nvPr/>
          </p:nvSpPr>
          <p:spPr bwMode="auto">
            <a:xfrm>
              <a:off x="963" y="526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5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81" name="Rectangle 134"/>
            <p:cNvSpPr>
              <a:spLocks noChangeArrowheads="1"/>
            </p:cNvSpPr>
            <p:nvPr/>
          </p:nvSpPr>
          <p:spPr bwMode="auto">
            <a:xfrm>
              <a:off x="945" y="240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82" name="Rectangle 135"/>
            <p:cNvSpPr>
              <a:spLocks noChangeArrowheads="1"/>
            </p:cNvSpPr>
            <p:nvPr/>
          </p:nvSpPr>
          <p:spPr bwMode="auto">
            <a:xfrm>
              <a:off x="1102" y="1261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83" name="Line 136"/>
            <p:cNvSpPr>
              <a:spLocks noChangeShapeType="1"/>
            </p:cNvSpPr>
            <p:nvPr/>
          </p:nvSpPr>
          <p:spPr bwMode="auto">
            <a:xfrm>
              <a:off x="1584" y="377"/>
              <a:ext cx="625" cy="10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84" name="Line 137"/>
            <p:cNvSpPr>
              <a:spLocks noChangeShapeType="1"/>
            </p:cNvSpPr>
            <p:nvPr/>
          </p:nvSpPr>
          <p:spPr bwMode="auto">
            <a:xfrm flipH="1">
              <a:off x="624" y="912"/>
              <a:ext cx="607" cy="21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3785" name="Group 138"/>
            <p:cNvGrpSpPr>
              <a:grpSpLocks/>
            </p:cNvGrpSpPr>
            <p:nvPr/>
          </p:nvGrpSpPr>
          <p:grpSpPr bwMode="auto">
            <a:xfrm>
              <a:off x="1405" y="276"/>
              <a:ext cx="227" cy="204"/>
              <a:chOff x="1405" y="756"/>
              <a:chExt cx="227" cy="204"/>
            </a:xfrm>
          </p:grpSpPr>
          <p:sp>
            <p:nvSpPr>
              <p:cNvPr id="63786" name="Rectangle 139"/>
              <p:cNvSpPr>
                <a:spLocks noChangeArrowheads="1"/>
              </p:cNvSpPr>
              <p:nvPr/>
            </p:nvSpPr>
            <p:spPr bwMode="auto">
              <a:xfrm>
                <a:off x="1488" y="768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3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787" name="Oval 140"/>
              <p:cNvSpPr>
                <a:spLocks noChangeArrowheads="1"/>
              </p:cNvSpPr>
              <p:nvPr/>
            </p:nvSpPr>
            <p:spPr bwMode="auto">
              <a:xfrm>
                <a:off x="1405" y="756"/>
                <a:ext cx="227" cy="204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</p:grpSp>
      </p:grpSp>
      <p:grpSp>
        <p:nvGrpSpPr>
          <p:cNvPr id="14" name="Group 141"/>
          <p:cNvGrpSpPr>
            <a:grpSpLocks/>
          </p:cNvGrpSpPr>
          <p:nvPr/>
        </p:nvGrpSpPr>
        <p:grpSpPr bwMode="auto">
          <a:xfrm>
            <a:off x="2209800" y="1152526"/>
            <a:ext cx="3200400" cy="1895475"/>
            <a:chOff x="432" y="1494"/>
            <a:chExt cx="2016" cy="1194"/>
          </a:xfrm>
        </p:grpSpPr>
        <p:grpSp>
          <p:nvGrpSpPr>
            <p:cNvPr id="63725" name="Group 142"/>
            <p:cNvGrpSpPr>
              <a:grpSpLocks/>
            </p:cNvGrpSpPr>
            <p:nvPr/>
          </p:nvGrpSpPr>
          <p:grpSpPr bwMode="auto">
            <a:xfrm>
              <a:off x="1405" y="1530"/>
              <a:ext cx="227" cy="204"/>
              <a:chOff x="1405" y="756"/>
              <a:chExt cx="227" cy="204"/>
            </a:xfrm>
          </p:grpSpPr>
          <p:sp>
            <p:nvSpPr>
              <p:cNvPr id="63759" name="Rectangle 143"/>
              <p:cNvSpPr>
                <a:spLocks noChangeArrowheads="1"/>
              </p:cNvSpPr>
              <p:nvPr/>
            </p:nvSpPr>
            <p:spPr bwMode="auto">
              <a:xfrm>
                <a:off x="1488" y="768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3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760" name="Oval 144"/>
              <p:cNvSpPr>
                <a:spLocks noChangeArrowheads="1"/>
              </p:cNvSpPr>
              <p:nvPr/>
            </p:nvSpPr>
            <p:spPr bwMode="auto">
              <a:xfrm>
                <a:off x="1405" y="756"/>
                <a:ext cx="227" cy="204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</p:grpSp>
        <p:sp>
          <p:nvSpPr>
            <p:cNvPr id="63726" name="Oval 145"/>
            <p:cNvSpPr>
              <a:spLocks noChangeArrowheads="1"/>
            </p:cNvSpPr>
            <p:nvPr/>
          </p:nvSpPr>
          <p:spPr bwMode="auto">
            <a:xfrm>
              <a:off x="441" y="1526"/>
              <a:ext cx="227" cy="204"/>
            </a:xfrm>
            <a:prstGeom prst="ellipse">
              <a:avLst/>
            </a:prstGeom>
            <a:solidFill>
              <a:srgbClr val="00CC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63727" name="Line 146"/>
            <p:cNvSpPr>
              <a:spLocks noChangeShapeType="1"/>
            </p:cNvSpPr>
            <p:nvPr/>
          </p:nvSpPr>
          <p:spPr bwMode="auto">
            <a:xfrm>
              <a:off x="671" y="1623"/>
              <a:ext cx="711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28" name="Line 147"/>
            <p:cNvSpPr>
              <a:spLocks noChangeShapeType="1"/>
            </p:cNvSpPr>
            <p:nvPr/>
          </p:nvSpPr>
          <p:spPr bwMode="auto">
            <a:xfrm flipH="1">
              <a:off x="1392" y="1734"/>
              <a:ext cx="64" cy="282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29" name="Line 148"/>
            <p:cNvSpPr>
              <a:spLocks noChangeShapeType="1"/>
            </p:cNvSpPr>
            <p:nvPr/>
          </p:nvSpPr>
          <p:spPr bwMode="auto">
            <a:xfrm>
              <a:off x="1398" y="2210"/>
              <a:ext cx="193" cy="21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30" name="Line 149"/>
            <p:cNvSpPr>
              <a:spLocks noChangeShapeType="1"/>
            </p:cNvSpPr>
            <p:nvPr/>
          </p:nvSpPr>
          <p:spPr bwMode="auto">
            <a:xfrm flipV="1">
              <a:off x="1748" y="1826"/>
              <a:ext cx="496" cy="60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31" name="Line 150"/>
            <p:cNvSpPr>
              <a:spLocks noChangeShapeType="1"/>
            </p:cNvSpPr>
            <p:nvPr/>
          </p:nvSpPr>
          <p:spPr bwMode="auto">
            <a:xfrm flipH="1" flipV="1">
              <a:off x="644" y="2476"/>
              <a:ext cx="911" cy="4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32" name="Line 151"/>
            <p:cNvSpPr>
              <a:spLocks noChangeShapeType="1"/>
            </p:cNvSpPr>
            <p:nvPr/>
          </p:nvSpPr>
          <p:spPr bwMode="auto">
            <a:xfrm>
              <a:off x="543" y="1717"/>
              <a:ext cx="0" cy="612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33" name="Line 152"/>
            <p:cNvSpPr>
              <a:spLocks noChangeShapeType="1"/>
            </p:cNvSpPr>
            <p:nvPr/>
          </p:nvSpPr>
          <p:spPr bwMode="auto">
            <a:xfrm>
              <a:off x="616" y="1693"/>
              <a:ext cx="635" cy="360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34" name="Rectangle 153"/>
            <p:cNvSpPr>
              <a:spLocks noChangeArrowheads="1"/>
            </p:cNvSpPr>
            <p:nvPr/>
          </p:nvSpPr>
          <p:spPr bwMode="auto">
            <a:xfrm>
              <a:off x="542" y="1571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grpSp>
          <p:nvGrpSpPr>
            <p:cNvPr id="63735" name="Group 154"/>
            <p:cNvGrpSpPr>
              <a:grpSpLocks/>
            </p:cNvGrpSpPr>
            <p:nvPr/>
          </p:nvGrpSpPr>
          <p:grpSpPr bwMode="auto">
            <a:xfrm>
              <a:off x="432" y="2310"/>
              <a:ext cx="227" cy="220"/>
              <a:chOff x="432" y="1536"/>
              <a:chExt cx="227" cy="220"/>
            </a:xfrm>
          </p:grpSpPr>
          <p:sp>
            <p:nvSpPr>
              <p:cNvPr id="63757" name="Oval 155"/>
              <p:cNvSpPr>
                <a:spLocks noChangeArrowheads="1"/>
              </p:cNvSpPr>
              <p:nvPr/>
            </p:nvSpPr>
            <p:spPr bwMode="auto">
              <a:xfrm>
                <a:off x="432" y="1551"/>
                <a:ext cx="227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758" name="Rectangle 156"/>
              <p:cNvSpPr>
                <a:spLocks noChangeArrowheads="1"/>
              </p:cNvSpPr>
              <p:nvPr/>
            </p:nvSpPr>
            <p:spPr bwMode="auto">
              <a:xfrm>
                <a:off x="504" y="1536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3736" name="Group 157"/>
            <p:cNvGrpSpPr>
              <a:grpSpLocks/>
            </p:cNvGrpSpPr>
            <p:nvPr/>
          </p:nvGrpSpPr>
          <p:grpSpPr bwMode="auto">
            <a:xfrm>
              <a:off x="1246" y="2003"/>
              <a:ext cx="227" cy="224"/>
              <a:chOff x="1246" y="1229"/>
              <a:chExt cx="227" cy="224"/>
            </a:xfrm>
          </p:grpSpPr>
          <p:sp>
            <p:nvSpPr>
              <p:cNvPr id="63755" name="Oval 158"/>
              <p:cNvSpPr>
                <a:spLocks noChangeArrowheads="1"/>
              </p:cNvSpPr>
              <p:nvPr/>
            </p:nvSpPr>
            <p:spPr bwMode="auto">
              <a:xfrm>
                <a:off x="1246" y="1229"/>
                <a:ext cx="227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756" name="Rectangle 159"/>
              <p:cNvSpPr>
                <a:spLocks noChangeArrowheads="1"/>
              </p:cNvSpPr>
              <p:nvPr/>
            </p:nvSpPr>
            <p:spPr bwMode="auto">
              <a:xfrm>
                <a:off x="1349" y="1280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4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3737" name="Group 160"/>
            <p:cNvGrpSpPr>
              <a:grpSpLocks/>
            </p:cNvGrpSpPr>
            <p:nvPr/>
          </p:nvGrpSpPr>
          <p:grpSpPr bwMode="auto">
            <a:xfrm>
              <a:off x="1550" y="2398"/>
              <a:ext cx="227" cy="228"/>
              <a:chOff x="1550" y="1624"/>
              <a:chExt cx="227" cy="228"/>
            </a:xfrm>
          </p:grpSpPr>
          <p:sp>
            <p:nvSpPr>
              <p:cNvPr id="63753" name="Oval 161"/>
              <p:cNvSpPr>
                <a:spLocks noChangeArrowheads="1"/>
              </p:cNvSpPr>
              <p:nvPr/>
            </p:nvSpPr>
            <p:spPr bwMode="auto">
              <a:xfrm>
                <a:off x="1550" y="1624"/>
                <a:ext cx="227" cy="204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754" name="Rectangle 162"/>
              <p:cNvSpPr>
                <a:spLocks noChangeArrowheads="1"/>
              </p:cNvSpPr>
              <p:nvPr/>
            </p:nvSpPr>
            <p:spPr bwMode="auto">
              <a:xfrm>
                <a:off x="1653" y="1679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5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3738" name="Group 163"/>
            <p:cNvGrpSpPr>
              <a:grpSpLocks/>
            </p:cNvGrpSpPr>
            <p:nvPr/>
          </p:nvGrpSpPr>
          <p:grpSpPr bwMode="auto">
            <a:xfrm>
              <a:off x="2222" y="1662"/>
              <a:ext cx="226" cy="205"/>
              <a:chOff x="2222" y="888"/>
              <a:chExt cx="226" cy="205"/>
            </a:xfrm>
          </p:grpSpPr>
          <p:sp>
            <p:nvSpPr>
              <p:cNvPr id="63751" name="Oval 164"/>
              <p:cNvSpPr>
                <a:spLocks noChangeArrowheads="1"/>
              </p:cNvSpPr>
              <p:nvPr/>
            </p:nvSpPr>
            <p:spPr bwMode="auto">
              <a:xfrm>
                <a:off x="2222" y="888"/>
                <a:ext cx="226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752" name="Rectangle 165"/>
              <p:cNvSpPr>
                <a:spLocks noChangeArrowheads="1"/>
              </p:cNvSpPr>
              <p:nvPr/>
            </p:nvSpPr>
            <p:spPr bwMode="auto">
              <a:xfrm>
                <a:off x="2316" y="912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6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3739" name="Rectangle 166"/>
            <p:cNvSpPr>
              <a:spLocks noChangeArrowheads="1"/>
            </p:cNvSpPr>
            <p:nvPr/>
          </p:nvSpPr>
          <p:spPr bwMode="auto">
            <a:xfrm>
              <a:off x="890" y="2119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40" name="Rectangle 167"/>
            <p:cNvSpPr>
              <a:spLocks noChangeArrowheads="1"/>
            </p:cNvSpPr>
            <p:nvPr/>
          </p:nvSpPr>
          <p:spPr bwMode="auto">
            <a:xfrm>
              <a:off x="1874" y="1540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41" name="Rectangle 168"/>
            <p:cNvSpPr>
              <a:spLocks noChangeArrowheads="1"/>
            </p:cNvSpPr>
            <p:nvPr/>
          </p:nvSpPr>
          <p:spPr bwMode="auto">
            <a:xfrm>
              <a:off x="1469" y="1827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42" name="Rectangle 169"/>
            <p:cNvSpPr>
              <a:spLocks noChangeArrowheads="1"/>
            </p:cNvSpPr>
            <p:nvPr/>
          </p:nvSpPr>
          <p:spPr bwMode="auto">
            <a:xfrm>
              <a:off x="1534" y="2218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43" name="Rectangle 170"/>
            <p:cNvSpPr>
              <a:spLocks noChangeArrowheads="1"/>
            </p:cNvSpPr>
            <p:nvPr/>
          </p:nvSpPr>
          <p:spPr bwMode="auto">
            <a:xfrm>
              <a:off x="2049" y="2124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44" name="Rectangle 171"/>
            <p:cNvSpPr>
              <a:spLocks noChangeArrowheads="1"/>
            </p:cNvSpPr>
            <p:nvPr/>
          </p:nvSpPr>
          <p:spPr bwMode="auto">
            <a:xfrm>
              <a:off x="457" y="1952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45" name="Rectangle 172"/>
            <p:cNvSpPr>
              <a:spLocks noChangeArrowheads="1"/>
            </p:cNvSpPr>
            <p:nvPr/>
          </p:nvSpPr>
          <p:spPr bwMode="auto">
            <a:xfrm>
              <a:off x="963" y="1780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5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46" name="Rectangle 173"/>
            <p:cNvSpPr>
              <a:spLocks noChangeArrowheads="1"/>
            </p:cNvSpPr>
            <p:nvPr/>
          </p:nvSpPr>
          <p:spPr bwMode="auto">
            <a:xfrm>
              <a:off x="945" y="1494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47" name="Rectangle 174"/>
            <p:cNvSpPr>
              <a:spLocks noChangeArrowheads="1"/>
            </p:cNvSpPr>
            <p:nvPr/>
          </p:nvSpPr>
          <p:spPr bwMode="auto">
            <a:xfrm>
              <a:off x="1102" y="2515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48" name="Line 175"/>
            <p:cNvSpPr>
              <a:spLocks noChangeShapeType="1"/>
            </p:cNvSpPr>
            <p:nvPr/>
          </p:nvSpPr>
          <p:spPr bwMode="auto">
            <a:xfrm>
              <a:off x="1584" y="1631"/>
              <a:ext cx="625" cy="103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49" name="Line 176"/>
            <p:cNvSpPr>
              <a:spLocks noChangeShapeType="1"/>
            </p:cNvSpPr>
            <p:nvPr/>
          </p:nvSpPr>
          <p:spPr bwMode="auto">
            <a:xfrm flipH="1">
              <a:off x="624" y="2166"/>
              <a:ext cx="607" cy="21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50" name="Rectangle 177"/>
            <p:cNvSpPr>
              <a:spLocks noChangeArrowheads="1"/>
            </p:cNvSpPr>
            <p:nvPr/>
          </p:nvSpPr>
          <p:spPr bwMode="auto">
            <a:xfrm>
              <a:off x="1488" y="1555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0" name="Group 178"/>
          <p:cNvGrpSpPr>
            <a:grpSpLocks/>
          </p:cNvGrpSpPr>
          <p:nvPr/>
        </p:nvGrpSpPr>
        <p:grpSpPr bwMode="auto">
          <a:xfrm>
            <a:off x="6096000" y="1143001"/>
            <a:ext cx="3200400" cy="1895475"/>
            <a:chOff x="432" y="2748"/>
            <a:chExt cx="2016" cy="1194"/>
          </a:xfrm>
        </p:grpSpPr>
        <p:sp>
          <p:nvSpPr>
            <p:cNvPr id="63689" name="Oval 179"/>
            <p:cNvSpPr>
              <a:spLocks noChangeArrowheads="1"/>
            </p:cNvSpPr>
            <p:nvPr/>
          </p:nvSpPr>
          <p:spPr bwMode="auto">
            <a:xfrm>
              <a:off x="441" y="2780"/>
              <a:ext cx="227" cy="204"/>
            </a:xfrm>
            <a:prstGeom prst="ellipse">
              <a:avLst/>
            </a:prstGeom>
            <a:solidFill>
              <a:srgbClr val="00CC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63690" name="Line 180"/>
            <p:cNvSpPr>
              <a:spLocks noChangeShapeType="1"/>
            </p:cNvSpPr>
            <p:nvPr/>
          </p:nvSpPr>
          <p:spPr bwMode="auto">
            <a:xfrm>
              <a:off x="671" y="2877"/>
              <a:ext cx="711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91" name="Line 181"/>
            <p:cNvSpPr>
              <a:spLocks noChangeShapeType="1"/>
            </p:cNvSpPr>
            <p:nvPr/>
          </p:nvSpPr>
          <p:spPr bwMode="auto">
            <a:xfrm flipH="1">
              <a:off x="1392" y="2988"/>
              <a:ext cx="64" cy="282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92" name="Line 182"/>
            <p:cNvSpPr>
              <a:spLocks noChangeShapeType="1"/>
            </p:cNvSpPr>
            <p:nvPr/>
          </p:nvSpPr>
          <p:spPr bwMode="auto">
            <a:xfrm>
              <a:off x="1398" y="3464"/>
              <a:ext cx="193" cy="21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93" name="Line 183"/>
            <p:cNvSpPr>
              <a:spLocks noChangeShapeType="1"/>
            </p:cNvSpPr>
            <p:nvPr/>
          </p:nvSpPr>
          <p:spPr bwMode="auto">
            <a:xfrm flipV="1">
              <a:off x="1748" y="3080"/>
              <a:ext cx="496" cy="60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94" name="Line 184"/>
            <p:cNvSpPr>
              <a:spLocks noChangeShapeType="1"/>
            </p:cNvSpPr>
            <p:nvPr/>
          </p:nvSpPr>
          <p:spPr bwMode="auto">
            <a:xfrm flipH="1" flipV="1">
              <a:off x="644" y="3730"/>
              <a:ext cx="911" cy="47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95" name="Line 185"/>
            <p:cNvSpPr>
              <a:spLocks noChangeShapeType="1"/>
            </p:cNvSpPr>
            <p:nvPr/>
          </p:nvSpPr>
          <p:spPr bwMode="auto">
            <a:xfrm>
              <a:off x="543" y="2971"/>
              <a:ext cx="0" cy="61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96" name="Line 186"/>
            <p:cNvSpPr>
              <a:spLocks noChangeShapeType="1"/>
            </p:cNvSpPr>
            <p:nvPr/>
          </p:nvSpPr>
          <p:spPr bwMode="auto">
            <a:xfrm>
              <a:off x="616" y="2947"/>
              <a:ext cx="635" cy="360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97" name="Rectangle 187"/>
            <p:cNvSpPr>
              <a:spLocks noChangeArrowheads="1"/>
            </p:cNvSpPr>
            <p:nvPr/>
          </p:nvSpPr>
          <p:spPr bwMode="auto">
            <a:xfrm>
              <a:off x="542" y="2825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grpSp>
          <p:nvGrpSpPr>
            <p:cNvPr id="63698" name="Group 188"/>
            <p:cNvGrpSpPr>
              <a:grpSpLocks/>
            </p:cNvGrpSpPr>
            <p:nvPr/>
          </p:nvGrpSpPr>
          <p:grpSpPr bwMode="auto">
            <a:xfrm>
              <a:off x="432" y="3564"/>
              <a:ext cx="227" cy="220"/>
              <a:chOff x="432" y="1536"/>
              <a:chExt cx="227" cy="220"/>
            </a:xfrm>
          </p:grpSpPr>
          <p:sp>
            <p:nvSpPr>
              <p:cNvPr id="63723" name="Oval 189"/>
              <p:cNvSpPr>
                <a:spLocks noChangeArrowheads="1"/>
              </p:cNvSpPr>
              <p:nvPr/>
            </p:nvSpPr>
            <p:spPr bwMode="auto">
              <a:xfrm>
                <a:off x="432" y="1551"/>
                <a:ext cx="227" cy="205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724" name="Rectangle 190"/>
              <p:cNvSpPr>
                <a:spLocks noChangeArrowheads="1"/>
              </p:cNvSpPr>
              <p:nvPr/>
            </p:nvSpPr>
            <p:spPr bwMode="auto">
              <a:xfrm>
                <a:off x="504" y="1536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3699" name="Group 191"/>
            <p:cNvGrpSpPr>
              <a:grpSpLocks/>
            </p:cNvGrpSpPr>
            <p:nvPr/>
          </p:nvGrpSpPr>
          <p:grpSpPr bwMode="auto">
            <a:xfrm>
              <a:off x="1246" y="3257"/>
              <a:ext cx="227" cy="224"/>
              <a:chOff x="1246" y="1229"/>
              <a:chExt cx="227" cy="224"/>
            </a:xfrm>
          </p:grpSpPr>
          <p:sp>
            <p:nvSpPr>
              <p:cNvPr id="63721" name="Oval 192"/>
              <p:cNvSpPr>
                <a:spLocks noChangeArrowheads="1"/>
              </p:cNvSpPr>
              <p:nvPr/>
            </p:nvSpPr>
            <p:spPr bwMode="auto">
              <a:xfrm>
                <a:off x="1246" y="1229"/>
                <a:ext cx="227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722" name="Rectangle 193"/>
              <p:cNvSpPr>
                <a:spLocks noChangeArrowheads="1"/>
              </p:cNvSpPr>
              <p:nvPr/>
            </p:nvSpPr>
            <p:spPr bwMode="auto">
              <a:xfrm>
                <a:off x="1349" y="1280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4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3700" name="Group 194"/>
            <p:cNvGrpSpPr>
              <a:grpSpLocks/>
            </p:cNvGrpSpPr>
            <p:nvPr/>
          </p:nvGrpSpPr>
          <p:grpSpPr bwMode="auto">
            <a:xfrm>
              <a:off x="1550" y="3652"/>
              <a:ext cx="227" cy="228"/>
              <a:chOff x="1550" y="1624"/>
              <a:chExt cx="227" cy="228"/>
            </a:xfrm>
          </p:grpSpPr>
          <p:sp>
            <p:nvSpPr>
              <p:cNvPr id="63719" name="Oval 195"/>
              <p:cNvSpPr>
                <a:spLocks noChangeArrowheads="1"/>
              </p:cNvSpPr>
              <p:nvPr/>
            </p:nvSpPr>
            <p:spPr bwMode="auto">
              <a:xfrm>
                <a:off x="1550" y="1624"/>
                <a:ext cx="227" cy="204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720" name="Rectangle 196"/>
              <p:cNvSpPr>
                <a:spLocks noChangeArrowheads="1"/>
              </p:cNvSpPr>
              <p:nvPr/>
            </p:nvSpPr>
            <p:spPr bwMode="auto">
              <a:xfrm>
                <a:off x="1653" y="1679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5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3701" name="Group 197"/>
            <p:cNvGrpSpPr>
              <a:grpSpLocks/>
            </p:cNvGrpSpPr>
            <p:nvPr/>
          </p:nvGrpSpPr>
          <p:grpSpPr bwMode="auto">
            <a:xfrm>
              <a:off x="2222" y="2916"/>
              <a:ext cx="226" cy="205"/>
              <a:chOff x="2222" y="888"/>
              <a:chExt cx="226" cy="205"/>
            </a:xfrm>
          </p:grpSpPr>
          <p:sp>
            <p:nvSpPr>
              <p:cNvPr id="63717" name="Oval 198"/>
              <p:cNvSpPr>
                <a:spLocks noChangeArrowheads="1"/>
              </p:cNvSpPr>
              <p:nvPr/>
            </p:nvSpPr>
            <p:spPr bwMode="auto">
              <a:xfrm>
                <a:off x="2222" y="888"/>
                <a:ext cx="226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718" name="Rectangle 199"/>
              <p:cNvSpPr>
                <a:spLocks noChangeArrowheads="1"/>
              </p:cNvSpPr>
              <p:nvPr/>
            </p:nvSpPr>
            <p:spPr bwMode="auto">
              <a:xfrm>
                <a:off x="2316" y="912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6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3702" name="Rectangle 200"/>
            <p:cNvSpPr>
              <a:spLocks noChangeArrowheads="1"/>
            </p:cNvSpPr>
            <p:nvPr/>
          </p:nvSpPr>
          <p:spPr bwMode="auto">
            <a:xfrm>
              <a:off x="890" y="3373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03" name="Rectangle 201"/>
            <p:cNvSpPr>
              <a:spLocks noChangeArrowheads="1"/>
            </p:cNvSpPr>
            <p:nvPr/>
          </p:nvSpPr>
          <p:spPr bwMode="auto">
            <a:xfrm>
              <a:off x="1874" y="2794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04" name="Rectangle 202"/>
            <p:cNvSpPr>
              <a:spLocks noChangeArrowheads="1"/>
            </p:cNvSpPr>
            <p:nvPr/>
          </p:nvSpPr>
          <p:spPr bwMode="auto">
            <a:xfrm>
              <a:off x="1469" y="3081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05" name="Rectangle 203"/>
            <p:cNvSpPr>
              <a:spLocks noChangeArrowheads="1"/>
            </p:cNvSpPr>
            <p:nvPr/>
          </p:nvSpPr>
          <p:spPr bwMode="auto">
            <a:xfrm>
              <a:off x="1534" y="3472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06" name="Rectangle 204"/>
            <p:cNvSpPr>
              <a:spLocks noChangeArrowheads="1"/>
            </p:cNvSpPr>
            <p:nvPr/>
          </p:nvSpPr>
          <p:spPr bwMode="auto">
            <a:xfrm>
              <a:off x="2049" y="3378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07" name="Rectangle 205"/>
            <p:cNvSpPr>
              <a:spLocks noChangeArrowheads="1"/>
            </p:cNvSpPr>
            <p:nvPr/>
          </p:nvSpPr>
          <p:spPr bwMode="auto">
            <a:xfrm>
              <a:off x="457" y="3206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08" name="Rectangle 206"/>
            <p:cNvSpPr>
              <a:spLocks noChangeArrowheads="1"/>
            </p:cNvSpPr>
            <p:nvPr/>
          </p:nvSpPr>
          <p:spPr bwMode="auto">
            <a:xfrm>
              <a:off x="963" y="3034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5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09" name="Rectangle 207"/>
            <p:cNvSpPr>
              <a:spLocks noChangeArrowheads="1"/>
            </p:cNvSpPr>
            <p:nvPr/>
          </p:nvSpPr>
          <p:spPr bwMode="auto">
            <a:xfrm>
              <a:off x="945" y="2748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10" name="Rectangle 208"/>
            <p:cNvSpPr>
              <a:spLocks noChangeArrowheads="1"/>
            </p:cNvSpPr>
            <p:nvPr/>
          </p:nvSpPr>
          <p:spPr bwMode="auto">
            <a:xfrm>
              <a:off x="1102" y="3769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711" name="Line 209"/>
            <p:cNvSpPr>
              <a:spLocks noChangeShapeType="1"/>
            </p:cNvSpPr>
            <p:nvPr/>
          </p:nvSpPr>
          <p:spPr bwMode="auto">
            <a:xfrm>
              <a:off x="1584" y="2885"/>
              <a:ext cx="625" cy="103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12" name="Line 210"/>
            <p:cNvSpPr>
              <a:spLocks noChangeShapeType="1"/>
            </p:cNvSpPr>
            <p:nvPr/>
          </p:nvSpPr>
          <p:spPr bwMode="auto">
            <a:xfrm flipH="1">
              <a:off x="624" y="3420"/>
              <a:ext cx="607" cy="219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3713" name="Group 211"/>
            <p:cNvGrpSpPr>
              <a:grpSpLocks/>
            </p:cNvGrpSpPr>
            <p:nvPr/>
          </p:nvGrpSpPr>
          <p:grpSpPr bwMode="auto">
            <a:xfrm>
              <a:off x="1405" y="2784"/>
              <a:ext cx="227" cy="204"/>
              <a:chOff x="1405" y="756"/>
              <a:chExt cx="227" cy="204"/>
            </a:xfrm>
          </p:grpSpPr>
          <p:sp>
            <p:nvSpPr>
              <p:cNvPr id="63715" name="Rectangle 212"/>
              <p:cNvSpPr>
                <a:spLocks noChangeArrowheads="1"/>
              </p:cNvSpPr>
              <p:nvPr/>
            </p:nvSpPr>
            <p:spPr bwMode="auto">
              <a:xfrm>
                <a:off x="1488" y="768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3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716" name="Oval 213"/>
              <p:cNvSpPr>
                <a:spLocks noChangeArrowheads="1"/>
              </p:cNvSpPr>
              <p:nvPr/>
            </p:nvSpPr>
            <p:spPr bwMode="auto">
              <a:xfrm>
                <a:off x="1405" y="756"/>
                <a:ext cx="227" cy="204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</p:grpSp>
        <p:sp>
          <p:nvSpPr>
            <p:cNvPr id="63714" name="Rectangle 214"/>
            <p:cNvSpPr>
              <a:spLocks noChangeArrowheads="1"/>
            </p:cNvSpPr>
            <p:nvPr/>
          </p:nvSpPr>
          <p:spPr bwMode="auto">
            <a:xfrm>
              <a:off x="1488" y="2803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6" name="Group 215"/>
          <p:cNvGrpSpPr>
            <a:grpSpLocks/>
          </p:cNvGrpSpPr>
          <p:nvPr/>
        </p:nvGrpSpPr>
        <p:grpSpPr bwMode="auto">
          <a:xfrm>
            <a:off x="2209800" y="1143001"/>
            <a:ext cx="3200400" cy="1895475"/>
            <a:chOff x="3120" y="2790"/>
            <a:chExt cx="2016" cy="1194"/>
          </a:xfrm>
        </p:grpSpPr>
        <p:sp>
          <p:nvSpPr>
            <p:cNvPr id="63653" name="Oval 216"/>
            <p:cNvSpPr>
              <a:spLocks noChangeArrowheads="1"/>
            </p:cNvSpPr>
            <p:nvPr/>
          </p:nvSpPr>
          <p:spPr bwMode="auto">
            <a:xfrm>
              <a:off x="3129" y="2822"/>
              <a:ext cx="227" cy="204"/>
            </a:xfrm>
            <a:prstGeom prst="ellipse">
              <a:avLst/>
            </a:prstGeom>
            <a:solidFill>
              <a:srgbClr val="00CC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63654" name="Line 217"/>
            <p:cNvSpPr>
              <a:spLocks noChangeShapeType="1"/>
            </p:cNvSpPr>
            <p:nvPr/>
          </p:nvSpPr>
          <p:spPr bwMode="auto">
            <a:xfrm>
              <a:off x="3359" y="2919"/>
              <a:ext cx="711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55" name="Line 218"/>
            <p:cNvSpPr>
              <a:spLocks noChangeShapeType="1"/>
            </p:cNvSpPr>
            <p:nvPr/>
          </p:nvSpPr>
          <p:spPr bwMode="auto">
            <a:xfrm flipH="1">
              <a:off x="4080" y="3030"/>
              <a:ext cx="64" cy="282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56" name="Line 219"/>
            <p:cNvSpPr>
              <a:spLocks noChangeShapeType="1"/>
            </p:cNvSpPr>
            <p:nvPr/>
          </p:nvSpPr>
          <p:spPr bwMode="auto">
            <a:xfrm>
              <a:off x="4086" y="3506"/>
              <a:ext cx="193" cy="21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57" name="Line 220"/>
            <p:cNvSpPr>
              <a:spLocks noChangeShapeType="1"/>
            </p:cNvSpPr>
            <p:nvPr/>
          </p:nvSpPr>
          <p:spPr bwMode="auto">
            <a:xfrm flipV="1">
              <a:off x="4436" y="3122"/>
              <a:ext cx="496" cy="603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58" name="Line 221"/>
            <p:cNvSpPr>
              <a:spLocks noChangeShapeType="1"/>
            </p:cNvSpPr>
            <p:nvPr/>
          </p:nvSpPr>
          <p:spPr bwMode="auto">
            <a:xfrm flipH="1" flipV="1">
              <a:off x="3332" y="3772"/>
              <a:ext cx="911" cy="47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59" name="Line 222"/>
            <p:cNvSpPr>
              <a:spLocks noChangeShapeType="1"/>
            </p:cNvSpPr>
            <p:nvPr/>
          </p:nvSpPr>
          <p:spPr bwMode="auto">
            <a:xfrm>
              <a:off x="3231" y="3013"/>
              <a:ext cx="0" cy="61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60" name="Line 223"/>
            <p:cNvSpPr>
              <a:spLocks noChangeShapeType="1"/>
            </p:cNvSpPr>
            <p:nvPr/>
          </p:nvSpPr>
          <p:spPr bwMode="auto">
            <a:xfrm>
              <a:off x="3304" y="2989"/>
              <a:ext cx="635" cy="360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61" name="Rectangle 224"/>
            <p:cNvSpPr>
              <a:spLocks noChangeArrowheads="1"/>
            </p:cNvSpPr>
            <p:nvPr/>
          </p:nvSpPr>
          <p:spPr bwMode="auto">
            <a:xfrm>
              <a:off x="3230" y="2867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grpSp>
          <p:nvGrpSpPr>
            <p:cNvPr id="63662" name="Group 225"/>
            <p:cNvGrpSpPr>
              <a:grpSpLocks/>
            </p:cNvGrpSpPr>
            <p:nvPr/>
          </p:nvGrpSpPr>
          <p:grpSpPr bwMode="auto">
            <a:xfrm>
              <a:off x="3120" y="3606"/>
              <a:ext cx="227" cy="220"/>
              <a:chOff x="432" y="1536"/>
              <a:chExt cx="227" cy="220"/>
            </a:xfrm>
          </p:grpSpPr>
          <p:sp>
            <p:nvSpPr>
              <p:cNvPr id="63687" name="Oval 226"/>
              <p:cNvSpPr>
                <a:spLocks noChangeArrowheads="1"/>
              </p:cNvSpPr>
              <p:nvPr/>
            </p:nvSpPr>
            <p:spPr bwMode="auto">
              <a:xfrm>
                <a:off x="432" y="1551"/>
                <a:ext cx="227" cy="205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688" name="Rectangle 227"/>
              <p:cNvSpPr>
                <a:spLocks noChangeArrowheads="1"/>
              </p:cNvSpPr>
              <p:nvPr/>
            </p:nvSpPr>
            <p:spPr bwMode="auto">
              <a:xfrm>
                <a:off x="504" y="1536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3663" name="Group 228"/>
            <p:cNvGrpSpPr>
              <a:grpSpLocks/>
            </p:cNvGrpSpPr>
            <p:nvPr/>
          </p:nvGrpSpPr>
          <p:grpSpPr bwMode="auto">
            <a:xfrm>
              <a:off x="3934" y="3299"/>
              <a:ext cx="227" cy="224"/>
              <a:chOff x="1246" y="1229"/>
              <a:chExt cx="227" cy="224"/>
            </a:xfrm>
          </p:grpSpPr>
          <p:sp>
            <p:nvSpPr>
              <p:cNvPr id="63685" name="Oval 229"/>
              <p:cNvSpPr>
                <a:spLocks noChangeArrowheads="1"/>
              </p:cNvSpPr>
              <p:nvPr/>
            </p:nvSpPr>
            <p:spPr bwMode="auto">
              <a:xfrm>
                <a:off x="1246" y="1229"/>
                <a:ext cx="227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686" name="Rectangle 230"/>
              <p:cNvSpPr>
                <a:spLocks noChangeArrowheads="1"/>
              </p:cNvSpPr>
              <p:nvPr/>
            </p:nvSpPr>
            <p:spPr bwMode="auto">
              <a:xfrm>
                <a:off x="1349" y="1280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4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3664" name="Group 231"/>
            <p:cNvGrpSpPr>
              <a:grpSpLocks/>
            </p:cNvGrpSpPr>
            <p:nvPr/>
          </p:nvGrpSpPr>
          <p:grpSpPr bwMode="auto">
            <a:xfrm>
              <a:off x="4238" y="3694"/>
              <a:ext cx="227" cy="228"/>
              <a:chOff x="1550" y="1624"/>
              <a:chExt cx="227" cy="228"/>
            </a:xfrm>
          </p:grpSpPr>
          <p:sp>
            <p:nvSpPr>
              <p:cNvPr id="63683" name="Oval 232"/>
              <p:cNvSpPr>
                <a:spLocks noChangeArrowheads="1"/>
              </p:cNvSpPr>
              <p:nvPr/>
            </p:nvSpPr>
            <p:spPr bwMode="auto">
              <a:xfrm>
                <a:off x="1550" y="1624"/>
                <a:ext cx="227" cy="204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684" name="Rectangle 233"/>
              <p:cNvSpPr>
                <a:spLocks noChangeArrowheads="1"/>
              </p:cNvSpPr>
              <p:nvPr/>
            </p:nvSpPr>
            <p:spPr bwMode="auto">
              <a:xfrm>
                <a:off x="1653" y="1679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5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3665" name="Group 234"/>
            <p:cNvGrpSpPr>
              <a:grpSpLocks/>
            </p:cNvGrpSpPr>
            <p:nvPr/>
          </p:nvGrpSpPr>
          <p:grpSpPr bwMode="auto">
            <a:xfrm>
              <a:off x="4910" y="2958"/>
              <a:ext cx="226" cy="205"/>
              <a:chOff x="2222" y="888"/>
              <a:chExt cx="226" cy="205"/>
            </a:xfrm>
          </p:grpSpPr>
          <p:sp>
            <p:nvSpPr>
              <p:cNvPr id="63681" name="Oval 235"/>
              <p:cNvSpPr>
                <a:spLocks noChangeArrowheads="1"/>
              </p:cNvSpPr>
              <p:nvPr/>
            </p:nvSpPr>
            <p:spPr bwMode="auto">
              <a:xfrm>
                <a:off x="2222" y="888"/>
                <a:ext cx="226" cy="205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682" name="Rectangle 236"/>
              <p:cNvSpPr>
                <a:spLocks noChangeArrowheads="1"/>
              </p:cNvSpPr>
              <p:nvPr/>
            </p:nvSpPr>
            <p:spPr bwMode="auto">
              <a:xfrm>
                <a:off x="2316" y="912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6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3666" name="Rectangle 237"/>
            <p:cNvSpPr>
              <a:spLocks noChangeArrowheads="1"/>
            </p:cNvSpPr>
            <p:nvPr/>
          </p:nvSpPr>
          <p:spPr bwMode="auto">
            <a:xfrm>
              <a:off x="3578" y="3415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667" name="Rectangle 238"/>
            <p:cNvSpPr>
              <a:spLocks noChangeArrowheads="1"/>
            </p:cNvSpPr>
            <p:nvPr/>
          </p:nvSpPr>
          <p:spPr bwMode="auto">
            <a:xfrm>
              <a:off x="4562" y="2836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668" name="Rectangle 239"/>
            <p:cNvSpPr>
              <a:spLocks noChangeArrowheads="1"/>
            </p:cNvSpPr>
            <p:nvPr/>
          </p:nvSpPr>
          <p:spPr bwMode="auto">
            <a:xfrm>
              <a:off x="4157" y="3123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669" name="Rectangle 240"/>
            <p:cNvSpPr>
              <a:spLocks noChangeArrowheads="1"/>
            </p:cNvSpPr>
            <p:nvPr/>
          </p:nvSpPr>
          <p:spPr bwMode="auto">
            <a:xfrm>
              <a:off x="4222" y="3514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670" name="Rectangle 241"/>
            <p:cNvSpPr>
              <a:spLocks noChangeArrowheads="1"/>
            </p:cNvSpPr>
            <p:nvPr/>
          </p:nvSpPr>
          <p:spPr bwMode="auto">
            <a:xfrm>
              <a:off x="4737" y="3420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671" name="Rectangle 242"/>
            <p:cNvSpPr>
              <a:spLocks noChangeArrowheads="1"/>
            </p:cNvSpPr>
            <p:nvPr/>
          </p:nvSpPr>
          <p:spPr bwMode="auto">
            <a:xfrm>
              <a:off x="3145" y="3248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672" name="Rectangle 243"/>
            <p:cNvSpPr>
              <a:spLocks noChangeArrowheads="1"/>
            </p:cNvSpPr>
            <p:nvPr/>
          </p:nvSpPr>
          <p:spPr bwMode="auto">
            <a:xfrm>
              <a:off x="3651" y="3076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5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673" name="Rectangle 244"/>
            <p:cNvSpPr>
              <a:spLocks noChangeArrowheads="1"/>
            </p:cNvSpPr>
            <p:nvPr/>
          </p:nvSpPr>
          <p:spPr bwMode="auto">
            <a:xfrm>
              <a:off x="3633" y="2790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674" name="Rectangle 245"/>
            <p:cNvSpPr>
              <a:spLocks noChangeArrowheads="1"/>
            </p:cNvSpPr>
            <p:nvPr/>
          </p:nvSpPr>
          <p:spPr bwMode="auto">
            <a:xfrm>
              <a:off x="3790" y="3811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675" name="Line 246"/>
            <p:cNvSpPr>
              <a:spLocks noChangeShapeType="1"/>
            </p:cNvSpPr>
            <p:nvPr/>
          </p:nvSpPr>
          <p:spPr bwMode="auto">
            <a:xfrm>
              <a:off x="4272" y="2927"/>
              <a:ext cx="625" cy="103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76" name="Line 247"/>
            <p:cNvSpPr>
              <a:spLocks noChangeShapeType="1"/>
            </p:cNvSpPr>
            <p:nvPr/>
          </p:nvSpPr>
          <p:spPr bwMode="auto">
            <a:xfrm flipH="1">
              <a:off x="3312" y="3462"/>
              <a:ext cx="607" cy="219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3677" name="Group 248"/>
            <p:cNvGrpSpPr>
              <a:grpSpLocks/>
            </p:cNvGrpSpPr>
            <p:nvPr/>
          </p:nvGrpSpPr>
          <p:grpSpPr bwMode="auto">
            <a:xfrm>
              <a:off x="4093" y="2826"/>
              <a:ext cx="227" cy="204"/>
              <a:chOff x="1405" y="756"/>
              <a:chExt cx="227" cy="204"/>
            </a:xfrm>
          </p:grpSpPr>
          <p:sp>
            <p:nvSpPr>
              <p:cNvPr id="63679" name="Rectangle 249"/>
              <p:cNvSpPr>
                <a:spLocks noChangeArrowheads="1"/>
              </p:cNvSpPr>
              <p:nvPr/>
            </p:nvSpPr>
            <p:spPr bwMode="auto">
              <a:xfrm>
                <a:off x="1488" y="768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3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680" name="Oval 250"/>
              <p:cNvSpPr>
                <a:spLocks noChangeArrowheads="1"/>
              </p:cNvSpPr>
              <p:nvPr/>
            </p:nvSpPr>
            <p:spPr bwMode="auto">
              <a:xfrm>
                <a:off x="1405" y="756"/>
                <a:ext cx="227" cy="204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</p:grpSp>
        <p:sp>
          <p:nvSpPr>
            <p:cNvPr id="63678" name="Rectangle 251"/>
            <p:cNvSpPr>
              <a:spLocks noChangeArrowheads="1"/>
            </p:cNvSpPr>
            <p:nvPr/>
          </p:nvSpPr>
          <p:spPr bwMode="auto">
            <a:xfrm>
              <a:off x="4176" y="2845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1520" name="Group 252"/>
          <p:cNvGrpSpPr>
            <a:grpSpLocks/>
          </p:cNvGrpSpPr>
          <p:nvPr/>
        </p:nvGrpSpPr>
        <p:grpSpPr bwMode="auto">
          <a:xfrm>
            <a:off x="6096000" y="1143001"/>
            <a:ext cx="3200400" cy="1895475"/>
            <a:chOff x="3072" y="1488"/>
            <a:chExt cx="2016" cy="1194"/>
          </a:xfrm>
        </p:grpSpPr>
        <p:sp>
          <p:nvSpPr>
            <p:cNvPr id="63617" name="Oval 253"/>
            <p:cNvSpPr>
              <a:spLocks noChangeArrowheads="1"/>
            </p:cNvSpPr>
            <p:nvPr/>
          </p:nvSpPr>
          <p:spPr bwMode="auto">
            <a:xfrm>
              <a:off x="3081" y="1520"/>
              <a:ext cx="227" cy="204"/>
            </a:xfrm>
            <a:prstGeom prst="ellipse">
              <a:avLst/>
            </a:prstGeom>
            <a:solidFill>
              <a:srgbClr val="00CC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63618" name="Line 254"/>
            <p:cNvSpPr>
              <a:spLocks noChangeShapeType="1"/>
            </p:cNvSpPr>
            <p:nvPr/>
          </p:nvSpPr>
          <p:spPr bwMode="auto">
            <a:xfrm>
              <a:off x="3311" y="1617"/>
              <a:ext cx="711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19" name="Line 255"/>
            <p:cNvSpPr>
              <a:spLocks noChangeShapeType="1"/>
            </p:cNvSpPr>
            <p:nvPr/>
          </p:nvSpPr>
          <p:spPr bwMode="auto">
            <a:xfrm flipH="1">
              <a:off x="4032" y="1728"/>
              <a:ext cx="64" cy="28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20" name="Line 256"/>
            <p:cNvSpPr>
              <a:spLocks noChangeShapeType="1"/>
            </p:cNvSpPr>
            <p:nvPr/>
          </p:nvSpPr>
          <p:spPr bwMode="auto">
            <a:xfrm>
              <a:off x="4038" y="2204"/>
              <a:ext cx="193" cy="21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21" name="Line 257"/>
            <p:cNvSpPr>
              <a:spLocks noChangeShapeType="1"/>
            </p:cNvSpPr>
            <p:nvPr/>
          </p:nvSpPr>
          <p:spPr bwMode="auto">
            <a:xfrm flipV="1">
              <a:off x="4388" y="1820"/>
              <a:ext cx="496" cy="603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22" name="Line 258"/>
            <p:cNvSpPr>
              <a:spLocks noChangeShapeType="1"/>
            </p:cNvSpPr>
            <p:nvPr/>
          </p:nvSpPr>
          <p:spPr bwMode="auto">
            <a:xfrm flipH="1" flipV="1">
              <a:off x="3284" y="2470"/>
              <a:ext cx="911" cy="47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23" name="Line 259"/>
            <p:cNvSpPr>
              <a:spLocks noChangeShapeType="1"/>
            </p:cNvSpPr>
            <p:nvPr/>
          </p:nvSpPr>
          <p:spPr bwMode="auto">
            <a:xfrm>
              <a:off x="3183" y="1711"/>
              <a:ext cx="0" cy="61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24" name="Line 260"/>
            <p:cNvSpPr>
              <a:spLocks noChangeShapeType="1"/>
            </p:cNvSpPr>
            <p:nvPr/>
          </p:nvSpPr>
          <p:spPr bwMode="auto">
            <a:xfrm>
              <a:off x="3256" y="1687"/>
              <a:ext cx="635" cy="360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25" name="Rectangle 261"/>
            <p:cNvSpPr>
              <a:spLocks noChangeArrowheads="1"/>
            </p:cNvSpPr>
            <p:nvPr/>
          </p:nvSpPr>
          <p:spPr bwMode="auto">
            <a:xfrm>
              <a:off x="3182" y="1565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grpSp>
          <p:nvGrpSpPr>
            <p:cNvPr id="63626" name="Group 262"/>
            <p:cNvGrpSpPr>
              <a:grpSpLocks/>
            </p:cNvGrpSpPr>
            <p:nvPr/>
          </p:nvGrpSpPr>
          <p:grpSpPr bwMode="auto">
            <a:xfrm>
              <a:off x="3072" y="2304"/>
              <a:ext cx="227" cy="220"/>
              <a:chOff x="432" y="1536"/>
              <a:chExt cx="227" cy="220"/>
            </a:xfrm>
          </p:grpSpPr>
          <p:sp>
            <p:nvSpPr>
              <p:cNvPr id="63651" name="Oval 263"/>
              <p:cNvSpPr>
                <a:spLocks noChangeArrowheads="1"/>
              </p:cNvSpPr>
              <p:nvPr/>
            </p:nvSpPr>
            <p:spPr bwMode="auto">
              <a:xfrm>
                <a:off x="432" y="1551"/>
                <a:ext cx="227" cy="205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652" name="Rectangle 264"/>
              <p:cNvSpPr>
                <a:spLocks noChangeArrowheads="1"/>
              </p:cNvSpPr>
              <p:nvPr/>
            </p:nvSpPr>
            <p:spPr bwMode="auto">
              <a:xfrm>
                <a:off x="504" y="1536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3627" name="Group 265"/>
            <p:cNvGrpSpPr>
              <a:grpSpLocks/>
            </p:cNvGrpSpPr>
            <p:nvPr/>
          </p:nvGrpSpPr>
          <p:grpSpPr bwMode="auto">
            <a:xfrm>
              <a:off x="3886" y="1997"/>
              <a:ext cx="227" cy="224"/>
              <a:chOff x="1246" y="1229"/>
              <a:chExt cx="227" cy="224"/>
            </a:xfrm>
          </p:grpSpPr>
          <p:sp>
            <p:nvSpPr>
              <p:cNvPr id="63649" name="Oval 266"/>
              <p:cNvSpPr>
                <a:spLocks noChangeArrowheads="1"/>
              </p:cNvSpPr>
              <p:nvPr/>
            </p:nvSpPr>
            <p:spPr bwMode="auto">
              <a:xfrm>
                <a:off x="1246" y="1229"/>
                <a:ext cx="227" cy="205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650" name="Rectangle 267"/>
              <p:cNvSpPr>
                <a:spLocks noChangeArrowheads="1"/>
              </p:cNvSpPr>
              <p:nvPr/>
            </p:nvSpPr>
            <p:spPr bwMode="auto">
              <a:xfrm>
                <a:off x="1349" y="1280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4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3628" name="Group 268"/>
            <p:cNvGrpSpPr>
              <a:grpSpLocks/>
            </p:cNvGrpSpPr>
            <p:nvPr/>
          </p:nvGrpSpPr>
          <p:grpSpPr bwMode="auto">
            <a:xfrm>
              <a:off x="4190" y="2392"/>
              <a:ext cx="227" cy="228"/>
              <a:chOff x="1550" y="1624"/>
              <a:chExt cx="227" cy="228"/>
            </a:xfrm>
          </p:grpSpPr>
          <p:sp>
            <p:nvSpPr>
              <p:cNvPr id="63647" name="Oval 269"/>
              <p:cNvSpPr>
                <a:spLocks noChangeArrowheads="1"/>
              </p:cNvSpPr>
              <p:nvPr/>
            </p:nvSpPr>
            <p:spPr bwMode="auto">
              <a:xfrm>
                <a:off x="1550" y="1624"/>
                <a:ext cx="227" cy="204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648" name="Rectangle 270"/>
              <p:cNvSpPr>
                <a:spLocks noChangeArrowheads="1"/>
              </p:cNvSpPr>
              <p:nvPr/>
            </p:nvSpPr>
            <p:spPr bwMode="auto">
              <a:xfrm>
                <a:off x="1653" y="1679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5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3629" name="Group 271"/>
            <p:cNvGrpSpPr>
              <a:grpSpLocks/>
            </p:cNvGrpSpPr>
            <p:nvPr/>
          </p:nvGrpSpPr>
          <p:grpSpPr bwMode="auto">
            <a:xfrm>
              <a:off x="4862" y="1656"/>
              <a:ext cx="226" cy="205"/>
              <a:chOff x="2222" y="888"/>
              <a:chExt cx="226" cy="205"/>
            </a:xfrm>
          </p:grpSpPr>
          <p:sp>
            <p:nvSpPr>
              <p:cNvPr id="63645" name="Oval 272"/>
              <p:cNvSpPr>
                <a:spLocks noChangeArrowheads="1"/>
              </p:cNvSpPr>
              <p:nvPr/>
            </p:nvSpPr>
            <p:spPr bwMode="auto">
              <a:xfrm>
                <a:off x="2222" y="888"/>
                <a:ext cx="226" cy="205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646" name="Rectangle 273"/>
              <p:cNvSpPr>
                <a:spLocks noChangeArrowheads="1"/>
              </p:cNvSpPr>
              <p:nvPr/>
            </p:nvSpPr>
            <p:spPr bwMode="auto">
              <a:xfrm>
                <a:off x="2316" y="912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6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3630" name="Rectangle 274"/>
            <p:cNvSpPr>
              <a:spLocks noChangeArrowheads="1"/>
            </p:cNvSpPr>
            <p:nvPr/>
          </p:nvSpPr>
          <p:spPr bwMode="auto">
            <a:xfrm>
              <a:off x="3530" y="2113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631" name="Rectangle 275"/>
            <p:cNvSpPr>
              <a:spLocks noChangeArrowheads="1"/>
            </p:cNvSpPr>
            <p:nvPr/>
          </p:nvSpPr>
          <p:spPr bwMode="auto">
            <a:xfrm>
              <a:off x="4514" y="1534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632" name="Rectangle 276"/>
            <p:cNvSpPr>
              <a:spLocks noChangeArrowheads="1"/>
            </p:cNvSpPr>
            <p:nvPr/>
          </p:nvSpPr>
          <p:spPr bwMode="auto">
            <a:xfrm>
              <a:off x="4109" y="1821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633" name="Rectangle 277"/>
            <p:cNvSpPr>
              <a:spLocks noChangeArrowheads="1"/>
            </p:cNvSpPr>
            <p:nvPr/>
          </p:nvSpPr>
          <p:spPr bwMode="auto">
            <a:xfrm>
              <a:off x="4174" y="2212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634" name="Rectangle 278"/>
            <p:cNvSpPr>
              <a:spLocks noChangeArrowheads="1"/>
            </p:cNvSpPr>
            <p:nvPr/>
          </p:nvSpPr>
          <p:spPr bwMode="auto">
            <a:xfrm>
              <a:off x="4689" y="2118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635" name="Rectangle 279"/>
            <p:cNvSpPr>
              <a:spLocks noChangeArrowheads="1"/>
            </p:cNvSpPr>
            <p:nvPr/>
          </p:nvSpPr>
          <p:spPr bwMode="auto">
            <a:xfrm>
              <a:off x="3097" y="1946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636" name="Rectangle 280"/>
            <p:cNvSpPr>
              <a:spLocks noChangeArrowheads="1"/>
            </p:cNvSpPr>
            <p:nvPr/>
          </p:nvSpPr>
          <p:spPr bwMode="auto">
            <a:xfrm>
              <a:off x="3603" y="1774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5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637" name="Rectangle 281"/>
            <p:cNvSpPr>
              <a:spLocks noChangeArrowheads="1"/>
            </p:cNvSpPr>
            <p:nvPr/>
          </p:nvSpPr>
          <p:spPr bwMode="auto">
            <a:xfrm>
              <a:off x="3585" y="1488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638" name="Rectangle 282"/>
            <p:cNvSpPr>
              <a:spLocks noChangeArrowheads="1"/>
            </p:cNvSpPr>
            <p:nvPr/>
          </p:nvSpPr>
          <p:spPr bwMode="auto">
            <a:xfrm>
              <a:off x="3742" y="2509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639" name="Line 283"/>
            <p:cNvSpPr>
              <a:spLocks noChangeShapeType="1"/>
            </p:cNvSpPr>
            <p:nvPr/>
          </p:nvSpPr>
          <p:spPr bwMode="auto">
            <a:xfrm>
              <a:off x="4224" y="1625"/>
              <a:ext cx="625" cy="103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40" name="Line 284"/>
            <p:cNvSpPr>
              <a:spLocks noChangeShapeType="1"/>
            </p:cNvSpPr>
            <p:nvPr/>
          </p:nvSpPr>
          <p:spPr bwMode="auto">
            <a:xfrm flipH="1">
              <a:off x="3264" y="2160"/>
              <a:ext cx="607" cy="219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3641" name="Group 285"/>
            <p:cNvGrpSpPr>
              <a:grpSpLocks/>
            </p:cNvGrpSpPr>
            <p:nvPr/>
          </p:nvGrpSpPr>
          <p:grpSpPr bwMode="auto">
            <a:xfrm>
              <a:off x="4045" y="1524"/>
              <a:ext cx="227" cy="204"/>
              <a:chOff x="1405" y="756"/>
              <a:chExt cx="227" cy="204"/>
            </a:xfrm>
          </p:grpSpPr>
          <p:sp>
            <p:nvSpPr>
              <p:cNvPr id="63643" name="Rectangle 286"/>
              <p:cNvSpPr>
                <a:spLocks noChangeArrowheads="1"/>
              </p:cNvSpPr>
              <p:nvPr/>
            </p:nvSpPr>
            <p:spPr bwMode="auto">
              <a:xfrm>
                <a:off x="1488" y="768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3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644" name="Oval 287"/>
              <p:cNvSpPr>
                <a:spLocks noChangeArrowheads="1"/>
              </p:cNvSpPr>
              <p:nvPr/>
            </p:nvSpPr>
            <p:spPr bwMode="auto">
              <a:xfrm>
                <a:off x="1405" y="756"/>
                <a:ext cx="227" cy="204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</p:grpSp>
        <p:sp>
          <p:nvSpPr>
            <p:cNvPr id="63642" name="Rectangle 288"/>
            <p:cNvSpPr>
              <a:spLocks noChangeArrowheads="1"/>
            </p:cNvSpPr>
            <p:nvPr/>
          </p:nvSpPr>
          <p:spPr bwMode="auto">
            <a:xfrm>
              <a:off x="4128" y="1543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1547" name="Group 289"/>
          <p:cNvGrpSpPr>
            <a:grpSpLocks/>
          </p:cNvGrpSpPr>
          <p:nvPr/>
        </p:nvGrpSpPr>
        <p:grpSpPr bwMode="auto">
          <a:xfrm>
            <a:off x="2209800" y="1152526"/>
            <a:ext cx="3200400" cy="1895475"/>
            <a:chOff x="3072" y="102"/>
            <a:chExt cx="2016" cy="1194"/>
          </a:xfrm>
        </p:grpSpPr>
        <p:sp>
          <p:nvSpPr>
            <p:cNvPr id="63581" name="Oval 290"/>
            <p:cNvSpPr>
              <a:spLocks noChangeArrowheads="1"/>
            </p:cNvSpPr>
            <p:nvPr/>
          </p:nvSpPr>
          <p:spPr bwMode="auto">
            <a:xfrm>
              <a:off x="3081" y="134"/>
              <a:ext cx="227" cy="204"/>
            </a:xfrm>
            <a:prstGeom prst="ellipse">
              <a:avLst/>
            </a:prstGeom>
            <a:solidFill>
              <a:srgbClr val="00CC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63582" name="Line 291"/>
            <p:cNvSpPr>
              <a:spLocks noChangeShapeType="1"/>
            </p:cNvSpPr>
            <p:nvPr/>
          </p:nvSpPr>
          <p:spPr bwMode="auto">
            <a:xfrm>
              <a:off x="3311" y="231"/>
              <a:ext cx="711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3" name="Line 292"/>
            <p:cNvSpPr>
              <a:spLocks noChangeShapeType="1"/>
            </p:cNvSpPr>
            <p:nvPr/>
          </p:nvSpPr>
          <p:spPr bwMode="auto">
            <a:xfrm flipH="1">
              <a:off x="4032" y="342"/>
              <a:ext cx="64" cy="28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4" name="Line 293"/>
            <p:cNvSpPr>
              <a:spLocks noChangeShapeType="1"/>
            </p:cNvSpPr>
            <p:nvPr/>
          </p:nvSpPr>
          <p:spPr bwMode="auto">
            <a:xfrm>
              <a:off x="4038" y="818"/>
              <a:ext cx="193" cy="21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5" name="Line 294"/>
            <p:cNvSpPr>
              <a:spLocks noChangeShapeType="1"/>
            </p:cNvSpPr>
            <p:nvPr/>
          </p:nvSpPr>
          <p:spPr bwMode="auto">
            <a:xfrm flipV="1">
              <a:off x="4388" y="434"/>
              <a:ext cx="496" cy="603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6" name="Line 295"/>
            <p:cNvSpPr>
              <a:spLocks noChangeShapeType="1"/>
            </p:cNvSpPr>
            <p:nvPr/>
          </p:nvSpPr>
          <p:spPr bwMode="auto">
            <a:xfrm flipH="1" flipV="1">
              <a:off x="3284" y="1084"/>
              <a:ext cx="911" cy="47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7" name="Line 296"/>
            <p:cNvSpPr>
              <a:spLocks noChangeShapeType="1"/>
            </p:cNvSpPr>
            <p:nvPr/>
          </p:nvSpPr>
          <p:spPr bwMode="auto">
            <a:xfrm>
              <a:off x="3183" y="325"/>
              <a:ext cx="0" cy="61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8" name="Line 297"/>
            <p:cNvSpPr>
              <a:spLocks noChangeShapeType="1"/>
            </p:cNvSpPr>
            <p:nvPr/>
          </p:nvSpPr>
          <p:spPr bwMode="auto">
            <a:xfrm>
              <a:off x="3256" y="301"/>
              <a:ext cx="635" cy="360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9" name="Rectangle 298"/>
            <p:cNvSpPr>
              <a:spLocks noChangeArrowheads="1"/>
            </p:cNvSpPr>
            <p:nvPr/>
          </p:nvSpPr>
          <p:spPr bwMode="auto">
            <a:xfrm>
              <a:off x="3182" y="179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grpSp>
          <p:nvGrpSpPr>
            <p:cNvPr id="63590" name="Group 299"/>
            <p:cNvGrpSpPr>
              <a:grpSpLocks/>
            </p:cNvGrpSpPr>
            <p:nvPr/>
          </p:nvGrpSpPr>
          <p:grpSpPr bwMode="auto">
            <a:xfrm>
              <a:off x="3072" y="918"/>
              <a:ext cx="227" cy="220"/>
              <a:chOff x="432" y="1536"/>
              <a:chExt cx="227" cy="220"/>
            </a:xfrm>
          </p:grpSpPr>
          <p:sp>
            <p:nvSpPr>
              <p:cNvPr id="63615" name="Oval 300"/>
              <p:cNvSpPr>
                <a:spLocks noChangeArrowheads="1"/>
              </p:cNvSpPr>
              <p:nvPr/>
            </p:nvSpPr>
            <p:spPr bwMode="auto">
              <a:xfrm>
                <a:off x="432" y="1551"/>
                <a:ext cx="227" cy="205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616" name="Rectangle 301"/>
              <p:cNvSpPr>
                <a:spLocks noChangeArrowheads="1"/>
              </p:cNvSpPr>
              <p:nvPr/>
            </p:nvSpPr>
            <p:spPr bwMode="auto">
              <a:xfrm>
                <a:off x="504" y="1536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3591" name="Group 302"/>
            <p:cNvGrpSpPr>
              <a:grpSpLocks/>
            </p:cNvGrpSpPr>
            <p:nvPr/>
          </p:nvGrpSpPr>
          <p:grpSpPr bwMode="auto">
            <a:xfrm>
              <a:off x="3886" y="611"/>
              <a:ext cx="227" cy="224"/>
              <a:chOff x="1246" y="1229"/>
              <a:chExt cx="227" cy="224"/>
            </a:xfrm>
          </p:grpSpPr>
          <p:sp>
            <p:nvSpPr>
              <p:cNvPr id="63613" name="Oval 303"/>
              <p:cNvSpPr>
                <a:spLocks noChangeArrowheads="1"/>
              </p:cNvSpPr>
              <p:nvPr/>
            </p:nvSpPr>
            <p:spPr bwMode="auto">
              <a:xfrm>
                <a:off x="1246" y="1229"/>
                <a:ext cx="227" cy="205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614" name="Rectangle 304"/>
              <p:cNvSpPr>
                <a:spLocks noChangeArrowheads="1"/>
              </p:cNvSpPr>
              <p:nvPr/>
            </p:nvSpPr>
            <p:spPr bwMode="auto">
              <a:xfrm>
                <a:off x="1349" y="1280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4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3592" name="Group 305"/>
            <p:cNvGrpSpPr>
              <a:grpSpLocks/>
            </p:cNvGrpSpPr>
            <p:nvPr/>
          </p:nvGrpSpPr>
          <p:grpSpPr bwMode="auto">
            <a:xfrm>
              <a:off x="4190" y="1006"/>
              <a:ext cx="227" cy="228"/>
              <a:chOff x="1550" y="1624"/>
              <a:chExt cx="227" cy="228"/>
            </a:xfrm>
          </p:grpSpPr>
          <p:sp>
            <p:nvSpPr>
              <p:cNvPr id="63611" name="Oval 306"/>
              <p:cNvSpPr>
                <a:spLocks noChangeArrowheads="1"/>
              </p:cNvSpPr>
              <p:nvPr/>
            </p:nvSpPr>
            <p:spPr bwMode="auto">
              <a:xfrm>
                <a:off x="1550" y="1624"/>
                <a:ext cx="227" cy="204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612" name="Rectangle 307"/>
              <p:cNvSpPr>
                <a:spLocks noChangeArrowheads="1"/>
              </p:cNvSpPr>
              <p:nvPr/>
            </p:nvSpPr>
            <p:spPr bwMode="auto">
              <a:xfrm>
                <a:off x="1653" y="1679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5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3593" name="Group 308"/>
            <p:cNvGrpSpPr>
              <a:grpSpLocks/>
            </p:cNvGrpSpPr>
            <p:nvPr/>
          </p:nvGrpSpPr>
          <p:grpSpPr bwMode="auto">
            <a:xfrm>
              <a:off x="4862" y="270"/>
              <a:ext cx="226" cy="205"/>
              <a:chOff x="2222" y="888"/>
              <a:chExt cx="226" cy="205"/>
            </a:xfrm>
          </p:grpSpPr>
          <p:sp>
            <p:nvSpPr>
              <p:cNvPr id="63609" name="Oval 309"/>
              <p:cNvSpPr>
                <a:spLocks noChangeArrowheads="1"/>
              </p:cNvSpPr>
              <p:nvPr/>
            </p:nvSpPr>
            <p:spPr bwMode="auto">
              <a:xfrm>
                <a:off x="2222" y="888"/>
                <a:ext cx="226" cy="205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3610" name="Rectangle 310"/>
              <p:cNvSpPr>
                <a:spLocks noChangeArrowheads="1"/>
              </p:cNvSpPr>
              <p:nvPr/>
            </p:nvSpPr>
            <p:spPr bwMode="auto">
              <a:xfrm>
                <a:off x="2316" y="912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6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3594" name="Rectangle 311"/>
            <p:cNvSpPr>
              <a:spLocks noChangeArrowheads="1"/>
            </p:cNvSpPr>
            <p:nvPr/>
          </p:nvSpPr>
          <p:spPr bwMode="auto">
            <a:xfrm>
              <a:off x="3530" y="727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595" name="Rectangle 312"/>
            <p:cNvSpPr>
              <a:spLocks noChangeArrowheads="1"/>
            </p:cNvSpPr>
            <p:nvPr/>
          </p:nvSpPr>
          <p:spPr bwMode="auto">
            <a:xfrm>
              <a:off x="4514" y="148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596" name="Rectangle 313"/>
            <p:cNvSpPr>
              <a:spLocks noChangeArrowheads="1"/>
            </p:cNvSpPr>
            <p:nvPr/>
          </p:nvSpPr>
          <p:spPr bwMode="auto">
            <a:xfrm>
              <a:off x="4109" y="435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597" name="Rectangle 314"/>
            <p:cNvSpPr>
              <a:spLocks noChangeArrowheads="1"/>
            </p:cNvSpPr>
            <p:nvPr/>
          </p:nvSpPr>
          <p:spPr bwMode="auto">
            <a:xfrm>
              <a:off x="4174" y="826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598" name="Rectangle 315"/>
            <p:cNvSpPr>
              <a:spLocks noChangeArrowheads="1"/>
            </p:cNvSpPr>
            <p:nvPr/>
          </p:nvSpPr>
          <p:spPr bwMode="auto">
            <a:xfrm>
              <a:off x="4689" y="732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599" name="Rectangle 316"/>
            <p:cNvSpPr>
              <a:spLocks noChangeArrowheads="1"/>
            </p:cNvSpPr>
            <p:nvPr/>
          </p:nvSpPr>
          <p:spPr bwMode="auto">
            <a:xfrm>
              <a:off x="3097" y="560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600" name="Rectangle 317"/>
            <p:cNvSpPr>
              <a:spLocks noChangeArrowheads="1"/>
            </p:cNvSpPr>
            <p:nvPr/>
          </p:nvSpPr>
          <p:spPr bwMode="auto">
            <a:xfrm>
              <a:off x="3603" y="388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5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601" name="Rectangle 318"/>
            <p:cNvSpPr>
              <a:spLocks noChangeArrowheads="1"/>
            </p:cNvSpPr>
            <p:nvPr/>
          </p:nvSpPr>
          <p:spPr bwMode="auto">
            <a:xfrm>
              <a:off x="3585" y="102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602" name="Rectangle 319"/>
            <p:cNvSpPr>
              <a:spLocks noChangeArrowheads="1"/>
            </p:cNvSpPr>
            <p:nvPr/>
          </p:nvSpPr>
          <p:spPr bwMode="auto">
            <a:xfrm>
              <a:off x="3742" y="1123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3603" name="Line 320"/>
            <p:cNvSpPr>
              <a:spLocks noChangeShapeType="1"/>
            </p:cNvSpPr>
            <p:nvPr/>
          </p:nvSpPr>
          <p:spPr bwMode="auto">
            <a:xfrm>
              <a:off x="4224" y="239"/>
              <a:ext cx="625" cy="103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04" name="Line 321"/>
            <p:cNvSpPr>
              <a:spLocks noChangeShapeType="1"/>
            </p:cNvSpPr>
            <p:nvPr/>
          </p:nvSpPr>
          <p:spPr bwMode="auto">
            <a:xfrm flipH="1">
              <a:off x="3264" y="774"/>
              <a:ext cx="607" cy="219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3605" name="Group 322"/>
            <p:cNvGrpSpPr>
              <a:grpSpLocks/>
            </p:cNvGrpSpPr>
            <p:nvPr/>
          </p:nvGrpSpPr>
          <p:grpSpPr bwMode="auto">
            <a:xfrm>
              <a:off x="4045" y="138"/>
              <a:ext cx="227" cy="204"/>
              <a:chOff x="1405" y="756"/>
              <a:chExt cx="227" cy="204"/>
            </a:xfrm>
          </p:grpSpPr>
          <p:sp>
            <p:nvSpPr>
              <p:cNvPr id="63607" name="Rectangle 323"/>
              <p:cNvSpPr>
                <a:spLocks noChangeArrowheads="1"/>
              </p:cNvSpPr>
              <p:nvPr/>
            </p:nvSpPr>
            <p:spPr bwMode="auto">
              <a:xfrm>
                <a:off x="1488" y="768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3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608" name="Oval 324"/>
              <p:cNvSpPr>
                <a:spLocks noChangeArrowheads="1"/>
              </p:cNvSpPr>
              <p:nvPr/>
            </p:nvSpPr>
            <p:spPr bwMode="auto">
              <a:xfrm>
                <a:off x="1405" y="756"/>
                <a:ext cx="227" cy="204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</p:grpSp>
        <p:sp>
          <p:nvSpPr>
            <p:cNvPr id="63606" name="Rectangle 325"/>
            <p:cNvSpPr>
              <a:spLocks noChangeArrowheads="1"/>
            </p:cNvSpPr>
            <p:nvPr/>
          </p:nvSpPr>
          <p:spPr bwMode="auto">
            <a:xfrm>
              <a:off x="4128" y="157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</p:grpSp>
      <p:sp>
        <p:nvSpPr>
          <p:cNvPr id="1256774" name="Text Box 326"/>
          <p:cNvSpPr txBox="1">
            <a:spLocks noChangeArrowheads="1"/>
          </p:cNvSpPr>
          <p:nvPr/>
        </p:nvSpPr>
        <p:spPr bwMode="auto">
          <a:xfrm>
            <a:off x="6481764" y="3648076"/>
            <a:ext cx="384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FF3300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1256775" name="Text Box 327"/>
          <p:cNvSpPr txBox="1">
            <a:spLocks noChangeArrowheads="1"/>
          </p:cNvSpPr>
          <p:nvPr/>
        </p:nvSpPr>
        <p:spPr bwMode="auto">
          <a:xfrm>
            <a:off x="7646989" y="1914526"/>
            <a:ext cx="384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FF3300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1256776" name="Text Box 328"/>
          <p:cNvSpPr txBox="1">
            <a:spLocks noChangeArrowheads="1"/>
          </p:cNvSpPr>
          <p:nvPr/>
        </p:nvSpPr>
        <p:spPr bwMode="auto">
          <a:xfrm>
            <a:off x="2308226" y="2673351"/>
            <a:ext cx="384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FF3300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1256777" name="Text Box 329"/>
          <p:cNvSpPr txBox="1">
            <a:spLocks noChangeArrowheads="1"/>
          </p:cNvSpPr>
          <p:nvPr/>
        </p:nvSpPr>
        <p:spPr bwMode="auto">
          <a:xfrm>
            <a:off x="5535614" y="4105276"/>
            <a:ext cx="384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FF3300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1256778" name="Text Box 330"/>
          <p:cNvSpPr txBox="1">
            <a:spLocks noChangeArrowheads="1"/>
          </p:cNvSpPr>
          <p:nvPr/>
        </p:nvSpPr>
        <p:spPr bwMode="auto">
          <a:xfrm>
            <a:off x="7392989" y="973139"/>
            <a:ext cx="384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FF3300"/>
                </a:solidFill>
                <a:sym typeface="Wingdings" panose="05000000000000000000" pitchFamily="2" charset="2"/>
              </a:rPr>
              <a:t></a:t>
            </a:r>
          </a:p>
        </p:txBody>
      </p:sp>
      <p:grpSp>
        <p:nvGrpSpPr>
          <p:cNvPr id="51201" name="Group 339"/>
          <p:cNvGrpSpPr>
            <a:grpSpLocks/>
          </p:cNvGrpSpPr>
          <p:nvPr/>
        </p:nvGrpSpPr>
        <p:grpSpPr bwMode="auto">
          <a:xfrm>
            <a:off x="3944938" y="1808164"/>
            <a:ext cx="5346700" cy="2452687"/>
            <a:chOff x="1525" y="1139"/>
            <a:chExt cx="3368" cy="1545"/>
          </a:xfrm>
        </p:grpSpPr>
        <p:sp>
          <p:nvSpPr>
            <p:cNvPr id="63577" name="Line 331"/>
            <p:cNvSpPr>
              <a:spLocks noChangeShapeType="1"/>
            </p:cNvSpPr>
            <p:nvPr/>
          </p:nvSpPr>
          <p:spPr bwMode="auto">
            <a:xfrm flipH="1">
              <a:off x="1525" y="1331"/>
              <a:ext cx="190" cy="5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78" name="Line 332"/>
            <p:cNvSpPr>
              <a:spLocks noChangeShapeType="1"/>
            </p:cNvSpPr>
            <p:nvPr/>
          </p:nvSpPr>
          <p:spPr bwMode="auto">
            <a:xfrm flipH="1" flipV="1">
              <a:off x="2416" y="1139"/>
              <a:ext cx="117" cy="133"/>
            </a:xfrm>
            <a:prstGeom prst="line">
              <a:avLst/>
            </a:prstGeom>
            <a:noFill/>
            <a:ln w="19050">
              <a:solidFill>
                <a:srgbClr val="66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79" name="Line 333"/>
            <p:cNvSpPr>
              <a:spLocks noChangeShapeType="1"/>
            </p:cNvSpPr>
            <p:nvPr/>
          </p:nvSpPr>
          <p:spPr bwMode="auto">
            <a:xfrm>
              <a:off x="4622" y="2567"/>
              <a:ext cx="271" cy="102"/>
            </a:xfrm>
            <a:prstGeom prst="line">
              <a:avLst/>
            </a:prstGeom>
            <a:noFill/>
            <a:ln w="19050">
              <a:solidFill>
                <a:srgbClr val="66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80" name="Line 337"/>
            <p:cNvSpPr>
              <a:spLocks noChangeShapeType="1"/>
            </p:cNvSpPr>
            <p:nvPr/>
          </p:nvSpPr>
          <p:spPr bwMode="auto">
            <a:xfrm>
              <a:off x="3413" y="2570"/>
              <a:ext cx="184" cy="114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56789" name="Text Box 341"/>
          <p:cNvSpPr txBox="1">
            <a:spLocks noChangeArrowheads="1"/>
          </p:cNvSpPr>
          <p:nvPr/>
        </p:nvSpPr>
        <p:spPr bwMode="auto">
          <a:xfrm>
            <a:off x="9248776" y="1298576"/>
            <a:ext cx="384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FF3300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1256790" name="Text Box 342"/>
          <p:cNvSpPr txBox="1">
            <a:spLocks noChangeArrowheads="1"/>
          </p:cNvSpPr>
          <p:nvPr/>
        </p:nvSpPr>
        <p:spPr bwMode="auto">
          <a:xfrm>
            <a:off x="9607551" y="4497389"/>
            <a:ext cx="384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FF3300"/>
                </a:solidFill>
                <a:sym typeface="Wingdings" panose="05000000000000000000" pitchFamily="2" charset="2"/>
              </a:rPr>
              <a:t></a:t>
            </a:r>
          </a:p>
        </p:txBody>
      </p:sp>
      <p:grpSp>
        <p:nvGrpSpPr>
          <p:cNvPr id="51203" name="Group 344"/>
          <p:cNvGrpSpPr>
            <a:grpSpLocks/>
          </p:cNvGrpSpPr>
          <p:nvPr/>
        </p:nvGrpSpPr>
        <p:grpSpPr bwMode="auto">
          <a:xfrm>
            <a:off x="7791450" y="2805113"/>
            <a:ext cx="808038" cy="1884362"/>
            <a:chOff x="3948" y="1767"/>
            <a:chExt cx="509" cy="1187"/>
          </a:xfrm>
        </p:grpSpPr>
        <p:sp>
          <p:nvSpPr>
            <p:cNvPr id="63575" name="Line 338"/>
            <p:cNvSpPr>
              <a:spLocks noChangeShapeType="1"/>
            </p:cNvSpPr>
            <p:nvPr/>
          </p:nvSpPr>
          <p:spPr bwMode="auto">
            <a:xfrm>
              <a:off x="3948" y="2846"/>
              <a:ext cx="272" cy="108"/>
            </a:xfrm>
            <a:prstGeom prst="line">
              <a:avLst/>
            </a:prstGeom>
            <a:noFill/>
            <a:ln w="19050">
              <a:solidFill>
                <a:srgbClr val="FF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76" name="Line 343"/>
            <p:cNvSpPr>
              <a:spLocks noChangeShapeType="1"/>
            </p:cNvSpPr>
            <p:nvPr/>
          </p:nvSpPr>
          <p:spPr bwMode="auto">
            <a:xfrm flipH="1" flipV="1">
              <a:off x="4289" y="1767"/>
              <a:ext cx="168" cy="22"/>
            </a:xfrm>
            <a:prstGeom prst="line">
              <a:avLst/>
            </a:prstGeom>
            <a:noFill/>
            <a:ln w="19050">
              <a:solidFill>
                <a:srgbClr val="FF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56793" name="Text Box 345"/>
          <p:cNvSpPr txBox="1">
            <a:spLocks noChangeArrowheads="1"/>
          </p:cNvSpPr>
          <p:nvPr/>
        </p:nvSpPr>
        <p:spPr bwMode="auto">
          <a:xfrm>
            <a:off x="7577139" y="4930776"/>
            <a:ext cx="384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FF3300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1256794" name="Text Box 346"/>
          <p:cNvSpPr txBox="1">
            <a:spLocks noChangeArrowheads="1"/>
          </p:cNvSpPr>
          <p:nvPr/>
        </p:nvSpPr>
        <p:spPr bwMode="auto">
          <a:xfrm>
            <a:off x="8602664" y="5365751"/>
            <a:ext cx="384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FF3300"/>
                </a:solidFill>
                <a:sym typeface="Wingdings" panose="05000000000000000000" pitchFamily="2" charset="2"/>
              </a:rPr>
              <a:t></a:t>
            </a:r>
          </a:p>
        </p:txBody>
      </p:sp>
    </p:spTree>
    <p:extLst>
      <p:ext uri="{BB962C8B-B14F-4D97-AF65-F5344CB8AC3E}">
        <p14:creationId xmlns:p14="http://schemas.microsoft.com/office/powerpoint/2010/main" val="135186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56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56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256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256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1256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1256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6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" dur="500"/>
                                        <p:tgtEl>
                                          <p:spTgt spid="51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256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256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2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0" dur="500"/>
                                        <p:tgtEl>
                                          <p:spTgt spid="12567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1256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256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5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1256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51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6774" grpId="0"/>
      <p:bldP spid="1256775" grpId="0"/>
      <p:bldP spid="1256776" grpId="0"/>
      <p:bldP spid="1256776" grpId="1"/>
      <p:bldP spid="1256777" grpId="0"/>
      <p:bldP spid="1256778" grpId="0"/>
      <p:bldP spid="1256778" grpId="1"/>
      <p:bldP spid="1256789" grpId="0"/>
      <p:bldP spid="1256789" grpId="1"/>
      <p:bldP spid="1256790" grpId="0"/>
      <p:bldP spid="1256793" grpId="0"/>
      <p:bldP spid="12567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3967164" y="1562101"/>
            <a:ext cx="3803649" cy="2259013"/>
            <a:chOff x="1613" y="1374"/>
            <a:chExt cx="2396" cy="1423"/>
          </a:xfrm>
        </p:grpSpPr>
        <p:sp>
          <p:nvSpPr>
            <p:cNvPr id="10245" name="Freeform 3"/>
            <p:cNvSpPr>
              <a:spLocks/>
            </p:cNvSpPr>
            <p:nvPr/>
          </p:nvSpPr>
          <p:spPr bwMode="auto">
            <a:xfrm>
              <a:off x="1848" y="1566"/>
              <a:ext cx="1692" cy="948"/>
            </a:xfrm>
            <a:custGeom>
              <a:avLst/>
              <a:gdLst>
                <a:gd name="T0" fmla="*/ 0 w 1692"/>
                <a:gd name="T1" fmla="*/ 0 h 948"/>
                <a:gd name="T2" fmla="*/ 684 w 1692"/>
                <a:gd name="T3" fmla="*/ 444 h 948"/>
                <a:gd name="T4" fmla="*/ 846 w 1692"/>
                <a:gd name="T5" fmla="*/ 624 h 948"/>
                <a:gd name="T6" fmla="*/ 1044 w 1692"/>
                <a:gd name="T7" fmla="*/ 930 h 948"/>
                <a:gd name="T8" fmla="*/ 1104 w 1692"/>
                <a:gd name="T9" fmla="*/ 948 h 948"/>
                <a:gd name="T10" fmla="*/ 1146 w 1692"/>
                <a:gd name="T11" fmla="*/ 930 h 948"/>
                <a:gd name="T12" fmla="*/ 1692 w 1692"/>
                <a:gd name="T13" fmla="*/ 150 h 9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92"/>
                <a:gd name="T22" fmla="*/ 0 h 948"/>
                <a:gd name="T23" fmla="*/ 1692 w 1692"/>
                <a:gd name="T24" fmla="*/ 948 h 9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92" h="948">
                  <a:moveTo>
                    <a:pt x="0" y="0"/>
                  </a:moveTo>
                  <a:lnTo>
                    <a:pt x="684" y="444"/>
                  </a:lnTo>
                  <a:lnTo>
                    <a:pt x="846" y="624"/>
                  </a:lnTo>
                  <a:lnTo>
                    <a:pt x="1044" y="930"/>
                  </a:lnTo>
                  <a:lnTo>
                    <a:pt x="1104" y="948"/>
                  </a:lnTo>
                  <a:lnTo>
                    <a:pt x="1146" y="930"/>
                  </a:lnTo>
                  <a:lnTo>
                    <a:pt x="1692" y="150"/>
                  </a:lnTo>
                </a:path>
              </a:pathLst>
            </a:custGeom>
            <a:noFill/>
            <a:ln w="28575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6" name="Freeform 4"/>
            <p:cNvSpPr>
              <a:spLocks/>
            </p:cNvSpPr>
            <p:nvPr/>
          </p:nvSpPr>
          <p:spPr bwMode="auto">
            <a:xfrm>
              <a:off x="1848" y="1428"/>
              <a:ext cx="1722" cy="156"/>
            </a:xfrm>
            <a:custGeom>
              <a:avLst/>
              <a:gdLst>
                <a:gd name="T0" fmla="*/ 0 w 1722"/>
                <a:gd name="T1" fmla="*/ 0 h 156"/>
                <a:gd name="T2" fmla="*/ 804 w 1722"/>
                <a:gd name="T3" fmla="*/ 18 h 156"/>
                <a:gd name="T4" fmla="*/ 1032 w 1722"/>
                <a:gd name="T5" fmla="*/ 30 h 156"/>
                <a:gd name="T6" fmla="*/ 1722 w 1722"/>
                <a:gd name="T7" fmla="*/ 156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2"/>
                <a:gd name="T13" fmla="*/ 0 h 156"/>
                <a:gd name="T14" fmla="*/ 1722 w 1722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2" h="156">
                  <a:moveTo>
                    <a:pt x="0" y="0"/>
                  </a:moveTo>
                  <a:lnTo>
                    <a:pt x="804" y="18"/>
                  </a:lnTo>
                  <a:lnTo>
                    <a:pt x="1032" y="30"/>
                  </a:lnTo>
                  <a:lnTo>
                    <a:pt x="1722" y="156"/>
                  </a:lnTo>
                </a:path>
              </a:pathLst>
            </a:custGeom>
            <a:noFill/>
            <a:ln w="28575" cap="rnd">
              <a:solidFill>
                <a:srgbClr val="FF33CC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7" name="Freeform 5"/>
            <p:cNvSpPr>
              <a:spLocks/>
            </p:cNvSpPr>
            <p:nvPr/>
          </p:nvSpPr>
          <p:spPr bwMode="auto">
            <a:xfrm>
              <a:off x="1674" y="1626"/>
              <a:ext cx="1914" cy="1056"/>
            </a:xfrm>
            <a:custGeom>
              <a:avLst/>
              <a:gdLst>
                <a:gd name="T0" fmla="*/ 24 w 1914"/>
                <a:gd name="T1" fmla="*/ 0 h 1056"/>
                <a:gd name="T2" fmla="*/ 24 w 1914"/>
                <a:gd name="T3" fmla="*/ 762 h 1056"/>
                <a:gd name="T4" fmla="*/ 0 w 1914"/>
                <a:gd name="T5" fmla="*/ 918 h 1056"/>
                <a:gd name="T6" fmla="*/ 42 w 1914"/>
                <a:gd name="T7" fmla="*/ 972 h 1056"/>
                <a:gd name="T8" fmla="*/ 144 w 1914"/>
                <a:gd name="T9" fmla="*/ 984 h 1056"/>
                <a:gd name="T10" fmla="*/ 1164 w 1914"/>
                <a:gd name="T11" fmla="*/ 1044 h 1056"/>
                <a:gd name="T12" fmla="*/ 1284 w 1914"/>
                <a:gd name="T13" fmla="*/ 1056 h 1056"/>
                <a:gd name="T14" fmla="*/ 1356 w 1914"/>
                <a:gd name="T15" fmla="*/ 972 h 1056"/>
                <a:gd name="T16" fmla="*/ 1368 w 1914"/>
                <a:gd name="T17" fmla="*/ 924 h 1056"/>
                <a:gd name="T18" fmla="*/ 1914 w 1914"/>
                <a:gd name="T19" fmla="*/ 156 h 10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14"/>
                <a:gd name="T31" fmla="*/ 0 h 1056"/>
                <a:gd name="T32" fmla="*/ 1914 w 1914"/>
                <a:gd name="T33" fmla="*/ 1056 h 10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14" h="1056">
                  <a:moveTo>
                    <a:pt x="24" y="0"/>
                  </a:moveTo>
                  <a:lnTo>
                    <a:pt x="24" y="762"/>
                  </a:lnTo>
                  <a:lnTo>
                    <a:pt x="0" y="918"/>
                  </a:lnTo>
                  <a:lnTo>
                    <a:pt x="42" y="972"/>
                  </a:lnTo>
                  <a:lnTo>
                    <a:pt x="144" y="984"/>
                  </a:lnTo>
                  <a:lnTo>
                    <a:pt x="1164" y="1044"/>
                  </a:lnTo>
                  <a:lnTo>
                    <a:pt x="1284" y="1056"/>
                  </a:lnTo>
                  <a:lnTo>
                    <a:pt x="1356" y="972"/>
                  </a:lnTo>
                  <a:lnTo>
                    <a:pt x="1368" y="924"/>
                  </a:lnTo>
                  <a:lnTo>
                    <a:pt x="1914" y="156"/>
                  </a:lnTo>
                </a:path>
              </a:pathLst>
            </a:custGeom>
            <a:noFill/>
            <a:ln w="28575">
              <a:solidFill>
                <a:srgbClr val="FF99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8" name="Oval 6"/>
            <p:cNvSpPr>
              <a:spLocks noChangeArrowheads="1"/>
            </p:cNvSpPr>
            <p:nvPr/>
          </p:nvSpPr>
          <p:spPr bwMode="auto">
            <a:xfrm>
              <a:off x="1613" y="2380"/>
              <a:ext cx="243" cy="257"/>
            </a:xfrm>
            <a:prstGeom prst="ellipse">
              <a:avLst/>
            </a:prstGeom>
            <a:solidFill>
              <a:schemeClr val="accent2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0249" name="Oval 7"/>
            <p:cNvSpPr>
              <a:spLocks noChangeArrowheads="1"/>
            </p:cNvSpPr>
            <p:nvPr/>
          </p:nvSpPr>
          <p:spPr bwMode="auto">
            <a:xfrm>
              <a:off x="3535" y="1545"/>
              <a:ext cx="243" cy="257"/>
            </a:xfrm>
            <a:prstGeom prst="ellipse">
              <a:avLst/>
            </a:prstGeom>
            <a:solidFill>
              <a:schemeClr val="accent2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0250" name="Oval 8"/>
            <p:cNvSpPr>
              <a:spLocks noChangeArrowheads="1"/>
            </p:cNvSpPr>
            <p:nvPr/>
          </p:nvSpPr>
          <p:spPr bwMode="auto">
            <a:xfrm>
              <a:off x="2488" y="1975"/>
              <a:ext cx="243" cy="257"/>
            </a:xfrm>
            <a:prstGeom prst="ellipse">
              <a:avLst/>
            </a:prstGeom>
            <a:solidFill>
              <a:schemeClr val="accent2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0251" name="Oval 9"/>
            <p:cNvSpPr>
              <a:spLocks noChangeArrowheads="1"/>
            </p:cNvSpPr>
            <p:nvPr/>
          </p:nvSpPr>
          <p:spPr bwMode="auto">
            <a:xfrm>
              <a:off x="1623" y="1374"/>
              <a:ext cx="243" cy="257"/>
            </a:xfrm>
            <a:prstGeom prst="ellipse">
              <a:avLst/>
            </a:prstGeom>
            <a:solidFill>
              <a:schemeClr val="accent2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0252" name="Oval 10"/>
            <p:cNvSpPr>
              <a:spLocks noChangeArrowheads="1"/>
            </p:cNvSpPr>
            <p:nvPr/>
          </p:nvSpPr>
          <p:spPr bwMode="auto">
            <a:xfrm>
              <a:off x="2636" y="1374"/>
              <a:ext cx="243" cy="257"/>
            </a:xfrm>
            <a:prstGeom prst="ellipse">
              <a:avLst/>
            </a:prstGeom>
            <a:solidFill>
              <a:schemeClr val="accent2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0253" name="Oval 11"/>
            <p:cNvSpPr>
              <a:spLocks noChangeArrowheads="1"/>
            </p:cNvSpPr>
            <p:nvPr/>
          </p:nvSpPr>
          <p:spPr bwMode="auto">
            <a:xfrm>
              <a:off x="2814" y="2471"/>
              <a:ext cx="243" cy="257"/>
            </a:xfrm>
            <a:prstGeom prst="ellipse">
              <a:avLst/>
            </a:prstGeom>
            <a:solidFill>
              <a:schemeClr val="accent2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10254" name="Line 12"/>
            <p:cNvSpPr>
              <a:spLocks noChangeShapeType="1"/>
            </p:cNvSpPr>
            <p:nvPr/>
          </p:nvSpPr>
          <p:spPr bwMode="auto">
            <a:xfrm>
              <a:off x="1870" y="1496"/>
              <a:ext cx="763" cy="1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5" name="Line 13"/>
            <p:cNvSpPr>
              <a:spLocks noChangeShapeType="1"/>
            </p:cNvSpPr>
            <p:nvPr/>
          </p:nvSpPr>
          <p:spPr bwMode="auto">
            <a:xfrm flipH="1">
              <a:off x="2641" y="1624"/>
              <a:ext cx="69" cy="354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6" name="Line 14"/>
            <p:cNvSpPr>
              <a:spLocks noChangeShapeType="1"/>
            </p:cNvSpPr>
            <p:nvPr/>
          </p:nvSpPr>
          <p:spPr bwMode="auto">
            <a:xfrm>
              <a:off x="2650" y="2234"/>
              <a:ext cx="208" cy="276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7" name="Line 15"/>
            <p:cNvSpPr>
              <a:spLocks noChangeShapeType="1"/>
            </p:cNvSpPr>
            <p:nvPr/>
          </p:nvSpPr>
          <p:spPr bwMode="auto">
            <a:xfrm>
              <a:off x="2868" y="1506"/>
              <a:ext cx="672" cy="12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8" name="Line 16"/>
            <p:cNvSpPr>
              <a:spLocks noChangeShapeType="1"/>
            </p:cNvSpPr>
            <p:nvPr/>
          </p:nvSpPr>
          <p:spPr bwMode="auto">
            <a:xfrm flipV="1">
              <a:off x="3026" y="1752"/>
              <a:ext cx="533" cy="75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9" name="Line 17"/>
            <p:cNvSpPr>
              <a:spLocks noChangeShapeType="1"/>
            </p:cNvSpPr>
            <p:nvPr/>
          </p:nvSpPr>
          <p:spPr bwMode="auto">
            <a:xfrm flipH="1" flipV="1">
              <a:off x="1840" y="2569"/>
              <a:ext cx="978" cy="59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Line 18"/>
            <p:cNvSpPr>
              <a:spLocks noChangeShapeType="1"/>
            </p:cNvSpPr>
            <p:nvPr/>
          </p:nvSpPr>
          <p:spPr bwMode="auto">
            <a:xfrm>
              <a:off x="1732" y="1614"/>
              <a:ext cx="1" cy="771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1" name="Line 19"/>
            <p:cNvSpPr>
              <a:spLocks noChangeShapeType="1"/>
            </p:cNvSpPr>
            <p:nvPr/>
          </p:nvSpPr>
          <p:spPr bwMode="auto">
            <a:xfrm>
              <a:off x="1811" y="1584"/>
              <a:ext cx="681" cy="453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2" name="Line 20"/>
            <p:cNvSpPr>
              <a:spLocks noChangeShapeType="1"/>
            </p:cNvSpPr>
            <p:nvPr/>
          </p:nvSpPr>
          <p:spPr bwMode="auto">
            <a:xfrm flipH="1">
              <a:off x="1831" y="2156"/>
              <a:ext cx="652" cy="275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3" name="Rectangle 21"/>
            <p:cNvSpPr>
              <a:spLocks noChangeArrowheads="1"/>
            </p:cNvSpPr>
            <p:nvPr/>
          </p:nvSpPr>
          <p:spPr bwMode="auto">
            <a:xfrm>
              <a:off x="1714" y="1431"/>
              <a:ext cx="6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</a:rPr>
                <a:t>1</a:t>
              </a:r>
              <a:endParaRPr lang="en-US" altLang="en-US" sz="1800"/>
            </a:p>
          </p:txBody>
        </p:sp>
        <p:sp>
          <p:nvSpPr>
            <p:cNvPr id="10264" name="Rectangle 22"/>
            <p:cNvSpPr>
              <a:spLocks noChangeArrowheads="1"/>
            </p:cNvSpPr>
            <p:nvPr/>
          </p:nvSpPr>
          <p:spPr bwMode="auto">
            <a:xfrm>
              <a:off x="1702" y="2452"/>
              <a:ext cx="6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</a:rPr>
                <a:t>2</a:t>
              </a:r>
              <a:endParaRPr lang="en-US" altLang="en-US" sz="1800"/>
            </a:p>
          </p:txBody>
        </p:sp>
        <p:sp>
          <p:nvSpPr>
            <p:cNvPr id="10265" name="Rectangle 23"/>
            <p:cNvSpPr>
              <a:spLocks noChangeArrowheads="1"/>
            </p:cNvSpPr>
            <p:nvPr/>
          </p:nvSpPr>
          <p:spPr bwMode="auto">
            <a:xfrm>
              <a:off x="2720" y="1448"/>
              <a:ext cx="6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</a:rPr>
                <a:t>3</a:t>
              </a:r>
              <a:endParaRPr lang="en-US" altLang="en-US" sz="1800"/>
            </a:p>
          </p:txBody>
        </p:sp>
        <p:sp>
          <p:nvSpPr>
            <p:cNvPr id="10266" name="Rectangle 24"/>
            <p:cNvSpPr>
              <a:spLocks noChangeArrowheads="1"/>
            </p:cNvSpPr>
            <p:nvPr/>
          </p:nvSpPr>
          <p:spPr bwMode="auto">
            <a:xfrm>
              <a:off x="2581" y="2039"/>
              <a:ext cx="6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</a:rPr>
                <a:t>4</a:t>
              </a:r>
              <a:endParaRPr lang="en-US" altLang="en-US" sz="1800"/>
            </a:p>
          </p:txBody>
        </p:sp>
        <p:sp>
          <p:nvSpPr>
            <p:cNvPr id="10267" name="Rectangle 25"/>
            <p:cNvSpPr>
              <a:spLocks noChangeArrowheads="1"/>
            </p:cNvSpPr>
            <p:nvPr/>
          </p:nvSpPr>
          <p:spPr bwMode="auto">
            <a:xfrm>
              <a:off x="2907" y="2541"/>
              <a:ext cx="6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</a:rPr>
                <a:t>5</a:t>
              </a:r>
              <a:endParaRPr lang="en-US" altLang="en-US" sz="1800"/>
            </a:p>
          </p:txBody>
        </p:sp>
        <p:sp>
          <p:nvSpPr>
            <p:cNvPr id="10268" name="Rectangle 26"/>
            <p:cNvSpPr>
              <a:spLocks noChangeArrowheads="1"/>
            </p:cNvSpPr>
            <p:nvPr/>
          </p:nvSpPr>
          <p:spPr bwMode="auto">
            <a:xfrm>
              <a:off x="3619" y="1615"/>
              <a:ext cx="6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</a:rPr>
                <a:t>6</a:t>
              </a:r>
              <a:endParaRPr lang="en-US" altLang="en-US" sz="1800"/>
            </a:p>
          </p:txBody>
        </p:sp>
        <p:sp>
          <p:nvSpPr>
            <p:cNvPr id="10269" name="Rectangle 27"/>
            <p:cNvSpPr>
              <a:spLocks noChangeArrowheads="1"/>
            </p:cNvSpPr>
            <p:nvPr/>
          </p:nvSpPr>
          <p:spPr bwMode="auto">
            <a:xfrm>
              <a:off x="3099" y="2506"/>
              <a:ext cx="91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</a:rPr>
                <a:t>Node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</a:rPr>
                <a:t>(switch or router)</a:t>
              </a:r>
              <a:endParaRPr lang="en-US" altLang="en-US" sz="1800"/>
            </a:p>
          </p:txBody>
        </p:sp>
        <p:sp>
          <p:nvSpPr>
            <p:cNvPr id="10270" name="Line 28"/>
            <p:cNvSpPr>
              <a:spLocks noChangeShapeType="1"/>
            </p:cNvSpPr>
            <p:nvPr/>
          </p:nvSpPr>
          <p:spPr bwMode="auto">
            <a:xfrm flipH="1">
              <a:off x="3060" y="2574"/>
              <a:ext cx="324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43" name="Rectangle 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Routing in Packet Networks</a:t>
            </a:r>
          </a:p>
        </p:txBody>
      </p:sp>
      <p:sp>
        <p:nvSpPr>
          <p:cNvPr id="10244" name="Rectangle 30"/>
          <p:cNvSpPr>
            <a:spLocks noGrp="1" noChangeArrowheads="1"/>
          </p:cNvSpPr>
          <p:nvPr>
            <p:ph type="body" idx="1"/>
          </p:nvPr>
        </p:nvSpPr>
        <p:spPr>
          <a:xfrm>
            <a:off x="457200" y="4000501"/>
            <a:ext cx="11189368" cy="2493963"/>
          </a:xfrm>
        </p:spPr>
        <p:txBody>
          <a:bodyPr/>
          <a:lstStyle/>
          <a:p>
            <a:pPr eaLnBrk="1" hangingPunct="1"/>
            <a:r>
              <a:rPr lang="en-US" altLang="en-US" dirty="0"/>
              <a:t>Three possible (</a:t>
            </a:r>
            <a:r>
              <a:rPr lang="en-US" altLang="en-US" dirty="0" err="1"/>
              <a:t>loopfree</a:t>
            </a:r>
            <a:r>
              <a:rPr lang="en-US" altLang="en-US" dirty="0"/>
              <a:t>) routes from 1 to 6:</a:t>
            </a:r>
          </a:p>
          <a:p>
            <a:pPr lvl="1" eaLnBrk="1" hangingPunct="1"/>
            <a:r>
              <a:rPr lang="en-US" altLang="en-US" dirty="0"/>
              <a:t>1-3-6, 1-4-5-6, 1-2-5-6</a:t>
            </a:r>
          </a:p>
          <a:p>
            <a:pPr eaLnBrk="1" hangingPunct="1"/>
            <a:r>
              <a:rPr lang="en-US" altLang="en-US" dirty="0"/>
              <a:t>Which is “best”?</a:t>
            </a:r>
          </a:p>
          <a:p>
            <a:pPr lvl="1" eaLnBrk="1" hangingPunct="1"/>
            <a:r>
              <a:rPr lang="en-US" altLang="en-US" dirty="0"/>
              <a:t>Min delay?  Min hop? Max bandwidth? Min cost?  Max reliability?</a:t>
            </a:r>
          </a:p>
        </p:txBody>
      </p:sp>
    </p:spTree>
    <p:extLst>
      <p:ext uri="{BB962C8B-B14F-4D97-AF65-F5344CB8AC3E}">
        <p14:creationId xmlns:p14="http://schemas.microsoft.com/office/powerpoint/2010/main" val="21811922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-9523"/>
            <a:ext cx="11734800" cy="922338"/>
          </a:xfrm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dirty="0"/>
              <a:t>Shortest Paths in  </a:t>
            </a:r>
            <a:r>
              <a:rPr lang="en-US" altLang="en-US" dirty="0" err="1"/>
              <a:t>Dijkstra’s</a:t>
            </a:r>
            <a:r>
              <a:rPr lang="en-US" altLang="en-US" dirty="0"/>
              <a:t> Algorithm</a:t>
            </a:r>
          </a:p>
        </p:txBody>
      </p:sp>
      <p:grpSp>
        <p:nvGrpSpPr>
          <p:cNvPr id="64515" name="Group 105"/>
          <p:cNvGrpSpPr>
            <a:grpSpLocks/>
          </p:cNvGrpSpPr>
          <p:nvPr/>
        </p:nvGrpSpPr>
        <p:grpSpPr bwMode="auto">
          <a:xfrm>
            <a:off x="2593975" y="1109664"/>
            <a:ext cx="3200400" cy="1895475"/>
            <a:chOff x="432" y="240"/>
            <a:chExt cx="2016" cy="1194"/>
          </a:xfrm>
        </p:grpSpPr>
        <p:sp>
          <p:nvSpPr>
            <p:cNvPr id="64701" name="Oval 106"/>
            <p:cNvSpPr>
              <a:spLocks noChangeArrowheads="1"/>
            </p:cNvSpPr>
            <p:nvPr/>
          </p:nvSpPr>
          <p:spPr bwMode="auto">
            <a:xfrm>
              <a:off x="441" y="272"/>
              <a:ext cx="227" cy="204"/>
            </a:xfrm>
            <a:prstGeom prst="ellipse">
              <a:avLst/>
            </a:prstGeom>
            <a:solidFill>
              <a:srgbClr val="00CC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64702" name="Line 107"/>
            <p:cNvSpPr>
              <a:spLocks noChangeShapeType="1"/>
            </p:cNvSpPr>
            <p:nvPr/>
          </p:nvSpPr>
          <p:spPr bwMode="auto">
            <a:xfrm>
              <a:off x="671" y="369"/>
              <a:ext cx="711" cy="0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703" name="Line 108"/>
            <p:cNvSpPr>
              <a:spLocks noChangeShapeType="1"/>
            </p:cNvSpPr>
            <p:nvPr/>
          </p:nvSpPr>
          <p:spPr bwMode="auto">
            <a:xfrm flipH="1">
              <a:off x="1392" y="480"/>
              <a:ext cx="64" cy="28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704" name="Line 109"/>
            <p:cNvSpPr>
              <a:spLocks noChangeShapeType="1"/>
            </p:cNvSpPr>
            <p:nvPr/>
          </p:nvSpPr>
          <p:spPr bwMode="auto">
            <a:xfrm>
              <a:off x="1398" y="956"/>
              <a:ext cx="193" cy="21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705" name="Line 110"/>
            <p:cNvSpPr>
              <a:spLocks noChangeShapeType="1"/>
            </p:cNvSpPr>
            <p:nvPr/>
          </p:nvSpPr>
          <p:spPr bwMode="auto">
            <a:xfrm flipV="1">
              <a:off x="1748" y="572"/>
              <a:ext cx="496" cy="60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706" name="Line 111"/>
            <p:cNvSpPr>
              <a:spLocks noChangeShapeType="1"/>
            </p:cNvSpPr>
            <p:nvPr/>
          </p:nvSpPr>
          <p:spPr bwMode="auto">
            <a:xfrm flipH="1" flipV="1">
              <a:off x="644" y="1222"/>
              <a:ext cx="911" cy="4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707" name="Line 112"/>
            <p:cNvSpPr>
              <a:spLocks noChangeShapeType="1"/>
            </p:cNvSpPr>
            <p:nvPr/>
          </p:nvSpPr>
          <p:spPr bwMode="auto">
            <a:xfrm>
              <a:off x="543" y="463"/>
              <a:ext cx="0" cy="612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708" name="Line 113"/>
            <p:cNvSpPr>
              <a:spLocks noChangeShapeType="1"/>
            </p:cNvSpPr>
            <p:nvPr/>
          </p:nvSpPr>
          <p:spPr bwMode="auto">
            <a:xfrm>
              <a:off x="616" y="439"/>
              <a:ext cx="635" cy="360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709" name="Rectangle 114"/>
            <p:cNvSpPr>
              <a:spLocks noChangeArrowheads="1"/>
            </p:cNvSpPr>
            <p:nvPr/>
          </p:nvSpPr>
          <p:spPr bwMode="auto">
            <a:xfrm>
              <a:off x="542" y="317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grpSp>
          <p:nvGrpSpPr>
            <p:cNvPr id="64710" name="Group 115"/>
            <p:cNvGrpSpPr>
              <a:grpSpLocks/>
            </p:cNvGrpSpPr>
            <p:nvPr/>
          </p:nvGrpSpPr>
          <p:grpSpPr bwMode="auto">
            <a:xfrm>
              <a:off x="432" y="1056"/>
              <a:ext cx="227" cy="220"/>
              <a:chOff x="432" y="1536"/>
              <a:chExt cx="227" cy="220"/>
            </a:xfrm>
          </p:grpSpPr>
          <p:sp>
            <p:nvSpPr>
              <p:cNvPr id="64734" name="Oval 116"/>
              <p:cNvSpPr>
                <a:spLocks noChangeArrowheads="1"/>
              </p:cNvSpPr>
              <p:nvPr/>
            </p:nvSpPr>
            <p:spPr bwMode="auto">
              <a:xfrm>
                <a:off x="432" y="1551"/>
                <a:ext cx="227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4735" name="Rectangle 117"/>
              <p:cNvSpPr>
                <a:spLocks noChangeArrowheads="1"/>
              </p:cNvSpPr>
              <p:nvPr/>
            </p:nvSpPr>
            <p:spPr bwMode="auto">
              <a:xfrm>
                <a:off x="504" y="1536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4711" name="Group 118"/>
            <p:cNvGrpSpPr>
              <a:grpSpLocks/>
            </p:cNvGrpSpPr>
            <p:nvPr/>
          </p:nvGrpSpPr>
          <p:grpSpPr bwMode="auto">
            <a:xfrm>
              <a:off x="1246" y="749"/>
              <a:ext cx="227" cy="224"/>
              <a:chOff x="1246" y="1229"/>
              <a:chExt cx="227" cy="224"/>
            </a:xfrm>
          </p:grpSpPr>
          <p:sp>
            <p:nvSpPr>
              <p:cNvPr id="64732" name="Oval 119"/>
              <p:cNvSpPr>
                <a:spLocks noChangeArrowheads="1"/>
              </p:cNvSpPr>
              <p:nvPr/>
            </p:nvSpPr>
            <p:spPr bwMode="auto">
              <a:xfrm>
                <a:off x="1246" y="1229"/>
                <a:ext cx="227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4733" name="Rectangle 120"/>
              <p:cNvSpPr>
                <a:spLocks noChangeArrowheads="1"/>
              </p:cNvSpPr>
              <p:nvPr/>
            </p:nvSpPr>
            <p:spPr bwMode="auto">
              <a:xfrm>
                <a:off x="1349" y="1280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4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4712" name="Group 121"/>
            <p:cNvGrpSpPr>
              <a:grpSpLocks/>
            </p:cNvGrpSpPr>
            <p:nvPr/>
          </p:nvGrpSpPr>
          <p:grpSpPr bwMode="auto">
            <a:xfrm>
              <a:off x="1550" y="1144"/>
              <a:ext cx="227" cy="228"/>
              <a:chOff x="1550" y="1624"/>
              <a:chExt cx="227" cy="228"/>
            </a:xfrm>
          </p:grpSpPr>
          <p:sp>
            <p:nvSpPr>
              <p:cNvPr id="64730" name="Oval 122"/>
              <p:cNvSpPr>
                <a:spLocks noChangeArrowheads="1"/>
              </p:cNvSpPr>
              <p:nvPr/>
            </p:nvSpPr>
            <p:spPr bwMode="auto">
              <a:xfrm>
                <a:off x="1550" y="1624"/>
                <a:ext cx="227" cy="204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4731" name="Rectangle 123"/>
              <p:cNvSpPr>
                <a:spLocks noChangeArrowheads="1"/>
              </p:cNvSpPr>
              <p:nvPr/>
            </p:nvSpPr>
            <p:spPr bwMode="auto">
              <a:xfrm>
                <a:off x="1653" y="1679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5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4713" name="Group 124"/>
            <p:cNvGrpSpPr>
              <a:grpSpLocks/>
            </p:cNvGrpSpPr>
            <p:nvPr/>
          </p:nvGrpSpPr>
          <p:grpSpPr bwMode="auto">
            <a:xfrm>
              <a:off x="2222" y="408"/>
              <a:ext cx="226" cy="205"/>
              <a:chOff x="2222" y="888"/>
              <a:chExt cx="226" cy="205"/>
            </a:xfrm>
          </p:grpSpPr>
          <p:sp>
            <p:nvSpPr>
              <p:cNvPr id="64728" name="Oval 125"/>
              <p:cNvSpPr>
                <a:spLocks noChangeArrowheads="1"/>
              </p:cNvSpPr>
              <p:nvPr/>
            </p:nvSpPr>
            <p:spPr bwMode="auto">
              <a:xfrm>
                <a:off x="2222" y="888"/>
                <a:ext cx="226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4729" name="Rectangle 126"/>
              <p:cNvSpPr>
                <a:spLocks noChangeArrowheads="1"/>
              </p:cNvSpPr>
              <p:nvPr/>
            </p:nvSpPr>
            <p:spPr bwMode="auto">
              <a:xfrm>
                <a:off x="2316" y="912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6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4714" name="Rectangle 127"/>
            <p:cNvSpPr>
              <a:spLocks noChangeArrowheads="1"/>
            </p:cNvSpPr>
            <p:nvPr/>
          </p:nvSpPr>
          <p:spPr bwMode="auto">
            <a:xfrm>
              <a:off x="890" y="865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715" name="Rectangle 128"/>
            <p:cNvSpPr>
              <a:spLocks noChangeArrowheads="1"/>
            </p:cNvSpPr>
            <p:nvPr/>
          </p:nvSpPr>
          <p:spPr bwMode="auto">
            <a:xfrm>
              <a:off x="1874" y="286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716" name="Rectangle 129"/>
            <p:cNvSpPr>
              <a:spLocks noChangeArrowheads="1"/>
            </p:cNvSpPr>
            <p:nvPr/>
          </p:nvSpPr>
          <p:spPr bwMode="auto">
            <a:xfrm>
              <a:off x="1469" y="573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717" name="Rectangle 130"/>
            <p:cNvSpPr>
              <a:spLocks noChangeArrowheads="1"/>
            </p:cNvSpPr>
            <p:nvPr/>
          </p:nvSpPr>
          <p:spPr bwMode="auto">
            <a:xfrm>
              <a:off x="1534" y="964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718" name="Rectangle 131"/>
            <p:cNvSpPr>
              <a:spLocks noChangeArrowheads="1"/>
            </p:cNvSpPr>
            <p:nvPr/>
          </p:nvSpPr>
          <p:spPr bwMode="auto">
            <a:xfrm>
              <a:off x="2049" y="870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719" name="Rectangle 132"/>
            <p:cNvSpPr>
              <a:spLocks noChangeArrowheads="1"/>
            </p:cNvSpPr>
            <p:nvPr/>
          </p:nvSpPr>
          <p:spPr bwMode="auto">
            <a:xfrm>
              <a:off x="457" y="698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720" name="Rectangle 133"/>
            <p:cNvSpPr>
              <a:spLocks noChangeArrowheads="1"/>
            </p:cNvSpPr>
            <p:nvPr/>
          </p:nvSpPr>
          <p:spPr bwMode="auto">
            <a:xfrm>
              <a:off x="963" y="526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5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721" name="Rectangle 134"/>
            <p:cNvSpPr>
              <a:spLocks noChangeArrowheads="1"/>
            </p:cNvSpPr>
            <p:nvPr/>
          </p:nvSpPr>
          <p:spPr bwMode="auto">
            <a:xfrm>
              <a:off x="945" y="240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722" name="Rectangle 135"/>
            <p:cNvSpPr>
              <a:spLocks noChangeArrowheads="1"/>
            </p:cNvSpPr>
            <p:nvPr/>
          </p:nvSpPr>
          <p:spPr bwMode="auto">
            <a:xfrm>
              <a:off x="1102" y="1261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723" name="Line 136"/>
            <p:cNvSpPr>
              <a:spLocks noChangeShapeType="1"/>
            </p:cNvSpPr>
            <p:nvPr/>
          </p:nvSpPr>
          <p:spPr bwMode="auto">
            <a:xfrm>
              <a:off x="1584" y="377"/>
              <a:ext cx="625" cy="10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724" name="Line 137"/>
            <p:cNvSpPr>
              <a:spLocks noChangeShapeType="1"/>
            </p:cNvSpPr>
            <p:nvPr/>
          </p:nvSpPr>
          <p:spPr bwMode="auto">
            <a:xfrm flipH="1">
              <a:off x="624" y="912"/>
              <a:ext cx="607" cy="21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4725" name="Group 138"/>
            <p:cNvGrpSpPr>
              <a:grpSpLocks/>
            </p:cNvGrpSpPr>
            <p:nvPr/>
          </p:nvGrpSpPr>
          <p:grpSpPr bwMode="auto">
            <a:xfrm>
              <a:off x="1405" y="276"/>
              <a:ext cx="227" cy="204"/>
              <a:chOff x="1405" y="756"/>
              <a:chExt cx="227" cy="204"/>
            </a:xfrm>
          </p:grpSpPr>
          <p:sp>
            <p:nvSpPr>
              <p:cNvPr id="64726" name="Rectangle 139"/>
              <p:cNvSpPr>
                <a:spLocks noChangeArrowheads="1"/>
              </p:cNvSpPr>
              <p:nvPr/>
            </p:nvSpPr>
            <p:spPr bwMode="auto">
              <a:xfrm>
                <a:off x="1488" y="768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3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4727" name="Oval 140"/>
              <p:cNvSpPr>
                <a:spLocks noChangeArrowheads="1"/>
              </p:cNvSpPr>
              <p:nvPr/>
            </p:nvSpPr>
            <p:spPr bwMode="auto">
              <a:xfrm>
                <a:off x="1405" y="756"/>
                <a:ext cx="227" cy="204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</p:grpSp>
      </p:grpSp>
      <p:grpSp>
        <p:nvGrpSpPr>
          <p:cNvPr id="8" name="Group 141"/>
          <p:cNvGrpSpPr>
            <a:grpSpLocks/>
          </p:cNvGrpSpPr>
          <p:nvPr/>
        </p:nvGrpSpPr>
        <p:grpSpPr bwMode="auto">
          <a:xfrm>
            <a:off x="6299200" y="1108076"/>
            <a:ext cx="3200400" cy="1895475"/>
            <a:chOff x="432" y="1494"/>
            <a:chExt cx="2016" cy="1194"/>
          </a:xfrm>
        </p:grpSpPr>
        <p:grpSp>
          <p:nvGrpSpPr>
            <p:cNvPr id="64665" name="Group 142"/>
            <p:cNvGrpSpPr>
              <a:grpSpLocks/>
            </p:cNvGrpSpPr>
            <p:nvPr/>
          </p:nvGrpSpPr>
          <p:grpSpPr bwMode="auto">
            <a:xfrm>
              <a:off x="1405" y="1530"/>
              <a:ext cx="227" cy="204"/>
              <a:chOff x="1405" y="756"/>
              <a:chExt cx="227" cy="204"/>
            </a:xfrm>
          </p:grpSpPr>
          <p:sp>
            <p:nvSpPr>
              <p:cNvPr id="64699" name="Rectangle 143"/>
              <p:cNvSpPr>
                <a:spLocks noChangeArrowheads="1"/>
              </p:cNvSpPr>
              <p:nvPr/>
            </p:nvSpPr>
            <p:spPr bwMode="auto">
              <a:xfrm>
                <a:off x="1488" y="768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3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4700" name="Oval 144"/>
              <p:cNvSpPr>
                <a:spLocks noChangeArrowheads="1"/>
              </p:cNvSpPr>
              <p:nvPr/>
            </p:nvSpPr>
            <p:spPr bwMode="auto">
              <a:xfrm>
                <a:off x="1405" y="756"/>
                <a:ext cx="227" cy="204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</p:grpSp>
        <p:sp>
          <p:nvSpPr>
            <p:cNvPr id="64666" name="Oval 145"/>
            <p:cNvSpPr>
              <a:spLocks noChangeArrowheads="1"/>
            </p:cNvSpPr>
            <p:nvPr/>
          </p:nvSpPr>
          <p:spPr bwMode="auto">
            <a:xfrm>
              <a:off x="441" y="1526"/>
              <a:ext cx="227" cy="204"/>
            </a:xfrm>
            <a:prstGeom prst="ellipse">
              <a:avLst/>
            </a:prstGeom>
            <a:solidFill>
              <a:srgbClr val="00CC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64667" name="Line 146"/>
            <p:cNvSpPr>
              <a:spLocks noChangeShapeType="1"/>
            </p:cNvSpPr>
            <p:nvPr/>
          </p:nvSpPr>
          <p:spPr bwMode="auto">
            <a:xfrm>
              <a:off x="671" y="1623"/>
              <a:ext cx="711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68" name="Line 147"/>
            <p:cNvSpPr>
              <a:spLocks noChangeShapeType="1"/>
            </p:cNvSpPr>
            <p:nvPr/>
          </p:nvSpPr>
          <p:spPr bwMode="auto">
            <a:xfrm flipH="1">
              <a:off x="1392" y="1734"/>
              <a:ext cx="64" cy="282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69" name="Line 148"/>
            <p:cNvSpPr>
              <a:spLocks noChangeShapeType="1"/>
            </p:cNvSpPr>
            <p:nvPr/>
          </p:nvSpPr>
          <p:spPr bwMode="auto">
            <a:xfrm>
              <a:off x="1398" y="2210"/>
              <a:ext cx="193" cy="21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70" name="Line 149"/>
            <p:cNvSpPr>
              <a:spLocks noChangeShapeType="1"/>
            </p:cNvSpPr>
            <p:nvPr/>
          </p:nvSpPr>
          <p:spPr bwMode="auto">
            <a:xfrm flipV="1">
              <a:off x="1748" y="1826"/>
              <a:ext cx="496" cy="60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71" name="Line 150"/>
            <p:cNvSpPr>
              <a:spLocks noChangeShapeType="1"/>
            </p:cNvSpPr>
            <p:nvPr/>
          </p:nvSpPr>
          <p:spPr bwMode="auto">
            <a:xfrm flipH="1" flipV="1">
              <a:off x="644" y="2476"/>
              <a:ext cx="911" cy="4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72" name="Line 151"/>
            <p:cNvSpPr>
              <a:spLocks noChangeShapeType="1"/>
            </p:cNvSpPr>
            <p:nvPr/>
          </p:nvSpPr>
          <p:spPr bwMode="auto">
            <a:xfrm>
              <a:off x="543" y="1717"/>
              <a:ext cx="0" cy="612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73" name="Line 152"/>
            <p:cNvSpPr>
              <a:spLocks noChangeShapeType="1"/>
            </p:cNvSpPr>
            <p:nvPr/>
          </p:nvSpPr>
          <p:spPr bwMode="auto">
            <a:xfrm>
              <a:off x="616" y="1693"/>
              <a:ext cx="635" cy="360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74" name="Rectangle 153"/>
            <p:cNvSpPr>
              <a:spLocks noChangeArrowheads="1"/>
            </p:cNvSpPr>
            <p:nvPr/>
          </p:nvSpPr>
          <p:spPr bwMode="auto">
            <a:xfrm>
              <a:off x="542" y="1571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grpSp>
          <p:nvGrpSpPr>
            <p:cNvPr id="64675" name="Group 154"/>
            <p:cNvGrpSpPr>
              <a:grpSpLocks/>
            </p:cNvGrpSpPr>
            <p:nvPr/>
          </p:nvGrpSpPr>
          <p:grpSpPr bwMode="auto">
            <a:xfrm>
              <a:off x="432" y="2310"/>
              <a:ext cx="227" cy="220"/>
              <a:chOff x="432" y="1536"/>
              <a:chExt cx="227" cy="220"/>
            </a:xfrm>
          </p:grpSpPr>
          <p:sp>
            <p:nvSpPr>
              <p:cNvPr id="64697" name="Oval 155"/>
              <p:cNvSpPr>
                <a:spLocks noChangeArrowheads="1"/>
              </p:cNvSpPr>
              <p:nvPr/>
            </p:nvSpPr>
            <p:spPr bwMode="auto">
              <a:xfrm>
                <a:off x="432" y="1551"/>
                <a:ext cx="227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4698" name="Rectangle 156"/>
              <p:cNvSpPr>
                <a:spLocks noChangeArrowheads="1"/>
              </p:cNvSpPr>
              <p:nvPr/>
            </p:nvSpPr>
            <p:spPr bwMode="auto">
              <a:xfrm>
                <a:off x="504" y="1536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4676" name="Group 157"/>
            <p:cNvGrpSpPr>
              <a:grpSpLocks/>
            </p:cNvGrpSpPr>
            <p:nvPr/>
          </p:nvGrpSpPr>
          <p:grpSpPr bwMode="auto">
            <a:xfrm>
              <a:off x="1246" y="2003"/>
              <a:ext cx="227" cy="224"/>
              <a:chOff x="1246" y="1229"/>
              <a:chExt cx="227" cy="224"/>
            </a:xfrm>
          </p:grpSpPr>
          <p:sp>
            <p:nvSpPr>
              <p:cNvPr id="64695" name="Oval 158"/>
              <p:cNvSpPr>
                <a:spLocks noChangeArrowheads="1"/>
              </p:cNvSpPr>
              <p:nvPr/>
            </p:nvSpPr>
            <p:spPr bwMode="auto">
              <a:xfrm>
                <a:off x="1246" y="1229"/>
                <a:ext cx="227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4696" name="Rectangle 159"/>
              <p:cNvSpPr>
                <a:spLocks noChangeArrowheads="1"/>
              </p:cNvSpPr>
              <p:nvPr/>
            </p:nvSpPr>
            <p:spPr bwMode="auto">
              <a:xfrm>
                <a:off x="1349" y="1280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4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4677" name="Group 160"/>
            <p:cNvGrpSpPr>
              <a:grpSpLocks/>
            </p:cNvGrpSpPr>
            <p:nvPr/>
          </p:nvGrpSpPr>
          <p:grpSpPr bwMode="auto">
            <a:xfrm>
              <a:off x="1550" y="2398"/>
              <a:ext cx="227" cy="228"/>
              <a:chOff x="1550" y="1624"/>
              <a:chExt cx="227" cy="228"/>
            </a:xfrm>
          </p:grpSpPr>
          <p:sp>
            <p:nvSpPr>
              <p:cNvPr id="64693" name="Oval 161"/>
              <p:cNvSpPr>
                <a:spLocks noChangeArrowheads="1"/>
              </p:cNvSpPr>
              <p:nvPr/>
            </p:nvSpPr>
            <p:spPr bwMode="auto">
              <a:xfrm>
                <a:off x="1550" y="1624"/>
                <a:ext cx="227" cy="204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4694" name="Rectangle 162"/>
              <p:cNvSpPr>
                <a:spLocks noChangeArrowheads="1"/>
              </p:cNvSpPr>
              <p:nvPr/>
            </p:nvSpPr>
            <p:spPr bwMode="auto">
              <a:xfrm>
                <a:off x="1653" y="1679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5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4678" name="Group 163"/>
            <p:cNvGrpSpPr>
              <a:grpSpLocks/>
            </p:cNvGrpSpPr>
            <p:nvPr/>
          </p:nvGrpSpPr>
          <p:grpSpPr bwMode="auto">
            <a:xfrm>
              <a:off x="2222" y="1662"/>
              <a:ext cx="226" cy="205"/>
              <a:chOff x="2222" y="888"/>
              <a:chExt cx="226" cy="205"/>
            </a:xfrm>
          </p:grpSpPr>
          <p:sp>
            <p:nvSpPr>
              <p:cNvPr id="64691" name="Oval 164"/>
              <p:cNvSpPr>
                <a:spLocks noChangeArrowheads="1"/>
              </p:cNvSpPr>
              <p:nvPr/>
            </p:nvSpPr>
            <p:spPr bwMode="auto">
              <a:xfrm>
                <a:off x="2222" y="888"/>
                <a:ext cx="226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4692" name="Rectangle 165"/>
              <p:cNvSpPr>
                <a:spLocks noChangeArrowheads="1"/>
              </p:cNvSpPr>
              <p:nvPr/>
            </p:nvSpPr>
            <p:spPr bwMode="auto">
              <a:xfrm>
                <a:off x="2316" y="912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6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4679" name="Rectangle 166"/>
            <p:cNvSpPr>
              <a:spLocks noChangeArrowheads="1"/>
            </p:cNvSpPr>
            <p:nvPr/>
          </p:nvSpPr>
          <p:spPr bwMode="auto">
            <a:xfrm>
              <a:off x="890" y="2119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80" name="Rectangle 167"/>
            <p:cNvSpPr>
              <a:spLocks noChangeArrowheads="1"/>
            </p:cNvSpPr>
            <p:nvPr/>
          </p:nvSpPr>
          <p:spPr bwMode="auto">
            <a:xfrm>
              <a:off x="1874" y="1540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81" name="Rectangle 168"/>
            <p:cNvSpPr>
              <a:spLocks noChangeArrowheads="1"/>
            </p:cNvSpPr>
            <p:nvPr/>
          </p:nvSpPr>
          <p:spPr bwMode="auto">
            <a:xfrm>
              <a:off x="1469" y="1827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82" name="Rectangle 169"/>
            <p:cNvSpPr>
              <a:spLocks noChangeArrowheads="1"/>
            </p:cNvSpPr>
            <p:nvPr/>
          </p:nvSpPr>
          <p:spPr bwMode="auto">
            <a:xfrm>
              <a:off x="1534" y="2218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83" name="Rectangle 170"/>
            <p:cNvSpPr>
              <a:spLocks noChangeArrowheads="1"/>
            </p:cNvSpPr>
            <p:nvPr/>
          </p:nvSpPr>
          <p:spPr bwMode="auto">
            <a:xfrm>
              <a:off x="2049" y="2124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84" name="Rectangle 171"/>
            <p:cNvSpPr>
              <a:spLocks noChangeArrowheads="1"/>
            </p:cNvSpPr>
            <p:nvPr/>
          </p:nvSpPr>
          <p:spPr bwMode="auto">
            <a:xfrm>
              <a:off x="457" y="1952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85" name="Rectangle 172"/>
            <p:cNvSpPr>
              <a:spLocks noChangeArrowheads="1"/>
            </p:cNvSpPr>
            <p:nvPr/>
          </p:nvSpPr>
          <p:spPr bwMode="auto">
            <a:xfrm>
              <a:off x="963" y="1780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5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86" name="Rectangle 173"/>
            <p:cNvSpPr>
              <a:spLocks noChangeArrowheads="1"/>
            </p:cNvSpPr>
            <p:nvPr/>
          </p:nvSpPr>
          <p:spPr bwMode="auto">
            <a:xfrm>
              <a:off x="945" y="1494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87" name="Rectangle 174"/>
            <p:cNvSpPr>
              <a:spLocks noChangeArrowheads="1"/>
            </p:cNvSpPr>
            <p:nvPr/>
          </p:nvSpPr>
          <p:spPr bwMode="auto">
            <a:xfrm>
              <a:off x="1102" y="2515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88" name="Line 175"/>
            <p:cNvSpPr>
              <a:spLocks noChangeShapeType="1"/>
            </p:cNvSpPr>
            <p:nvPr/>
          </p:nvSpPr>
          <p:spPr bwMode="auto">
            <a:xfrm>
              <a:off x="1584" y="1631"/>
              <a:ext cx="625" cy="103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89" name="Line 176"/>
            <p:cNvSpPr>
              <a:spLocks noChangeShapeType="1"/>
            </p:cNvSpPr>
            <p:nvPr/>
          </p:nvSpPr>
          <p:spPr bwMode="auto">
            <a:xfrm flipH="1">
              <a:off x="624" y="2166"/>
              <a:ext cx="607" cy="21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90" name="Rectangle 177"/>
            <p:cNvSpPr>
              <a:spLocks noChangeArrowheads="1"/>
            </p:cNvSpPr>
            <p:nvPr/>
          </p:nvSpPr>
          <p:spPr bwMode="auto">
            <a:xfrm>
              <a:off x="1488" y="1555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4" name="Group 178"/>
          <p:cNvGrpSpPr>
            <a:grpSpLocks/>
          </p:cNvGrpSpPr>
          <p:nvPr/>
        </p:nvGrpSpPr>
        <p:grpSpPr bwMode="auto">
          <a:xfrm>
            <a:off x="2566988" y="2962276"/>
            <a:ext cx="3200400" cy="1895475"/>
            <a:chOff x="432" y="2748"/>
            <a:chExt cx="2016" cy="1194"/>
          </a:xfrm>
        </p:grpSpPr>
        <p:sp>
          <p:nvSpPr>
            <p:cNvPr id="64629" name="Oval 179"/>
            <p:cNvSpPr>
              <a:spLocks noChangeArrowheads="1"/>
            </p:cNvSpPr>
            <p:nvPr/>
          </p:nvSpPr>
          <p:spPr bwMode="auto">
            <a:xfrm>
              <a:off x="441" y="2780"/>
              <a:ext cx="227" cy="204"/>
            </a:xfrm>
            <a:prstGeom prst="ellipse">
              <a:avLst/>
            </a:prstGeom>
            <a:solidFill>
              <a:srgbClr val="00CC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64630" name="Line 180"/>
            <p:cNvSpPr>
              <a:spLocks noChangeShapeType="1"/>
            </p:cNvSpPr>
            <p:nvPr/>
          </p:nvSpPr>
          <p:spPr bwMode="auto">
            <a:xfrm>
              <a:off x="671" y="2877"/>
              <a:ext cx="711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31" name="Line 181"/>
            <p:cNvSpPr>
              <a:spLocks noChangeShapeType="1"/>
            </p:cNvSpPr>
            <p:nvPr/>
          </p:nvSpPr>
          <p:spPr bwMode="auto">
            <a:xfrm flipH="1">
              <a:off x="1392" y="2988"/>
              <a:ext cx="64" cy="282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32" name="Line 182"/>
            <p:cNvSpPr>
              <a:spLocks noChangeShapeType="1"/>
            </p:cNvSpPr>
            <p:nvPr/>
          </p:nvSpPr>
          <p:spPr bwMode="auto">
            <a:xfrm>
              <a:off x="1398" y="3464"/>
              <a:ext cx="193" cy="21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33" name="Line 183"/>
            <p:cNvSpPr>
              <a:spLocks noChangeShapeType="1"/>
            </p:cNvSpPr>
            <p:nvPr/>
          </p:nvSpPr>
          <p:spPr bwMode="auto">
            <a:xfrm flipV="1">
              <a:off x="1748" y="3080"/>
              <a:ext cx="496" cy="60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34" name="Line 184"/>
            <p:cNvSpPr>
              <a:spLocks noChangeShapeType="1"/>
            </p:cNvSpPr>
            <p:nvPr/>
          </p:nvSpPr>
          <p:spPr bwMode="auto">
            <a:xfrm flipH="1" flipV="1">
              <a:off x="644" y="3730"/>
              <a:ext cx="911" cy="47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35" name="Line 185"/>
            <p:cNvSpPr>
              <a:spLocks noChangeShapeType="1"/>
            </p:cNvSpPr>
            <p:nvPr/>
          </p:nvSpPr>
          <p:spPr bwMode="auto">
            <a:xfrm>
              <a:off x="543" y="2971"/>
              <a:ext cx="0" cy="61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36" name="Line 186"/>
            <p:cNvSpPr>
              <a:spLocks noChangeShapeType="1"/>
            </p:cNvSpPr>
            <p:nvPr/>
          </p:nvSpPr>
          <p:spPr bwMode="auto">
            <a:xfrm>
              <a:off x="616" y="2947"/>
              <a:ext cx="635" cy="360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37" name="Rectangle 187"/>
            <p:cNvSpPr>
              <a:spLocks noChangeArrowheads="1"/>
            </p:cNvSpPr>
            <p:nvPr/>
          </p:nvSpPr>
          <p:spPr bwMode="auto">
            <a:xfrm>
              <a:off x="542" y="2825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grpSp>
          <p:nvGrpSpPr>
            <p:cNvPr id="64638" name="Group 188"/>
            <p:cNvGrpSpPr>
              <a:grpSpLocks/>
            </p:cNvGrpSpPr>
            <p:nvPr/>
          </p:nvGrpSpPr>
          <p:grpSpPr bwMode="auto">
            <a:xfrm>
              <a:off x="432" y="3564"/>
              <a:ext cx="227" cy="220"/>
              <a:chOff x="432" y="1536"/>
              <a:chExt cx="227" cy="220"/>
            </a:xfrm>
          </p:grpSpPr>
          <p:sp>
            <p:nvSpPr>
              <p:cNvPr id="64663" name="Oval 189"/>
              <p:cNvSpPr>
                <a:spLocks noChangeArrowheads="1"/>
              </p:cNvSpPr>
              <p:nvPr/>
            </p:nvSpPr>
            <p:spPr bwMode="auto">
              <a:xfrm>
                <a:off x="432" y="1551"/>
                <a:ext cx="227" cy="205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4664" name="Rectangle 190"/>
              <p:cNvSpPr>
                <a:spLocks noChangeArrowheads="1"/>
              </p:cNvSpPr>
              <p:nvPr/>
            </p:nvSpPr>
            <p:spPr bwMode="auto">
              <a:xfrm>
                <a:off x="504" y="1536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4639" name="Group 191"/>
            <p:cNvGrpSpPr>
              <a:grpSpLocks/>
            </p:cNvGrpSpPr>
            <p:nvPr/>
          </p:nvGrpSpPr>
          <p:grpSpPr bwMode="auto">
            <a:xfrm>
              <a:off x="1246" y="3257"/>
              <a:ext cx="227" cy="224"/>
              <a:chOff x="1246" y="1229"/>
              <a:chExt cx="227" cy="224"/>
            </a:xfrm>
          </p:grpSpPr>
          <p:sp>
            <p:nvSpPr>
              <p:cNvPr id="64661" name="Oval 192"/>
              <p:cNvSpPr>
                <a:spLocks noChangeArrowheads="1"/>
              </p:cNvSpPr>
              <p:nvPr/>
            </p:nvSpPr>
            <p:spPr bwMode="auto">
              <a:xfrm>
                <a:off x="1246" y="1229"/>
                <a:ext cx="227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4662" name="Rectangle 193"/>
              <p:cNvSpPr>
                <a:spLocks noChangeArrowheads="1"/>
              </p:cNvSpPr>
              <p:nvPr/>
            </p:nvSpPr>
            <p:spPr bwMode="auto">
              <a:xfrm>
                <a:off x="1349" y="1280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4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4640" name="Group 194"/>
            <p:cNvGrpSpPr>
              <a:grpSpLocks/>
            </p:cNvGrpSpPr>
            <p:nvPr/>
          </p:nvGrpSpPr>
          <p:grpSpPr bwMode="auto">
            <a:xfrm>
              <a:off x="1550" y="3652"/>
              <a:ext cx="227" cy="228"/>
              <a:chOff x="1550" y="1624"/>
              <a:chExt cx="227" cy="228"/>
            </a:xfrm>
          </p:grpSpPr>
          <p:sp>
            <p:nvSpPr>
              <p:cNvPr id="64659" name="Oval 195"/>
              <p:cNvSpPr>
                <a:spLocks noChangeArrowheads="1"/>
              </p:cNvSpPr>
              <p:nvPr/>
            </p:nvSpPr>
            <p:spPr bwMode="auto">
              <a:xfrm>
                <a:off x="1550" y="1624"/>
                <a:ext cx="227" cy="204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4660" name="Rectangle 196"/>
              <p:cNvSpPr>
                <a:spLocks noChangeArrowheads="1"/>
              </p:cNvSpPr>
              <p:nvPr/>
            </p:nvSpPr>
            <p:spPr bwMode="auto">
              <a:xfrm>
                <a:off x="1653" y="1679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5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4641" name="Group 197"/>
            <p:cNvGrpSpPr>
              <a:grpSpLocks/>
            </p:cNvGrpSpPr>
            <p:nvPr/>
          </p:nvGrpSpPr>
          <p:grpSpPr bwMode="auto">
            <a:xfrm>
              <a:off x="2222" y="2916"/>
              <a:ext cx="226" cy="205"/>
              <a:chOff x="2222" y="888"/>
              <a:chExt cx="226" cy="205"/>
            </a:xfrm>
          </p:grpSpPr>
          <p:sp>
            <p:nvSpPr>
              <p:cNvPr id="64657" name="Oval 198"/>
              <p:cNvSpPr>
                <a:spLocks noChangeArrowheads="1"/>
              </p:cNvSpPr>
              <p:nvPr/>
            </p:nvSpPr>
            <p:spPr bwMode="auto">
              <a:xfrm>
                <a:off x="2222" y="888"/>
                <a:ext cx="226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4658" name="Rectangle 199"/>
              <p:cNvSpPr>
                <a:spLocks noChangeArrowheads="1"/>
              </p:cNvSpPr>
              <p:nvPr/>
            </p:nvSpPr>
            <p:spPr bwMode="auto">
              <a:xfrm>
                <a:off x="2316" y="912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6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4642" name="Rectangle 200"/>
            <p:cNvSpPr>
              <a:spLocks noChangeArrowheads="1"/>
            </p:cNvSpPr>
            <p:nvPr/>
          </p:nvSpPr>
          <p:spPr bwMode="auto">
            <a:xfrm>
              <a:off x="890" y="3373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43" name="Rectangle 201"/>
            <p:cNvSpPr>
              <a:spLocks noChangeArrowheads="1"/>
            </p:cNvSpPr>
            <p:nvPr/>
          </p:nvSpPr>
          <p:spPr bwMode="auto">
            <a:xfrm>
              <a:off x="1874" y="2794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44" name="Rectangle 202"/>
            <p:cNvSpPr>
              <a:spLocks noChangeArrowheads="1"/>
            </p:cNvSpPr>
            <p:nvPr/>
          </p:nvSpPr>
          <p:spPr bwMode="auto">
            <a:xfrm>
              <a:off x="1469" y="3081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45" name="Rectangle 203"/>
            <p:cNvSpPr>
              <a:spLocks noChangeArrowheads="1"/>
            </p:cNvSpPr>
            <p:nvPr/>
          </p:nvSpPr>
          <p:spPr bwMode="auto">
            <a:xfrm>
              <a:off x="1534" y="3472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46" name="Rectangle 204"/>
            <p:cNvSpPr>
              <a:spLocks noChangeArrowheads="1"/>
            </p:cNvSpPr>
            <p:nvPr/>
          </p:nvSpPr>
          <p:spPr bwMode="auto">
            <a:xfrm>
              <a:off x="2049" y="3378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47" name="Rectangle 205"/>
            <p:cNvSpPr>
              <a:spLocks noChangeArrowheads="1"/>
            </p:cNvSpPr>
            <p:nvPr/>
          </p:nvSpPr>
          <p:spPr bwMode="auto">
            <a:xfrm>
              <a:off x="457" y="3206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48" name="Rectangle 206"/>
            <p:cNvSpPr>
              <a:spLocks noChangeArrowheads="1"/>
            </p:cNvSpPr>
            <p:nvPr/>
          </p:nvSpPr>
          <p:spPr bwMode="auto">
            <a:xfrm>
              <a:off x="963" y="3034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5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49" name="Rectangle 207"/>
            <p:cNvSpPr>
              <a:spLocks noChangeArrowheads="1"/>
            </p:cNvSpPr>
            <p:nvPr/>
          </p:nvSpPr>
          <p:spPr bwMode="auto">
            <a:xfrm>
              <a:off x="945" y="2748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50" name="Rectangle 208"/>
            <p:cNvSpPr>
              <a:spLocks noChangeArrowheads="1"/>
            </p:cNvSpPr>
            <p:nvPr/>
          </p:nvSpPr>
          <p:spPr bwMode="auto">
            <a:xfrm>
              <a:off x="1102" y="3769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51" name="Line 209"/>
            <p:cNvSpPr>
              <a:spLocks noChangeShapeType="1"/>
            </p:cNvSpPr>
            <p:nvPr/>
          </p:nvSpPr>
          <p:spPr bwMode="auto">
            <a:xfrm>
              <a:off x="1584" y="2885"/>
              <a:ext cx="625" cy="103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52" name="Line 210"/>
            <p:cNvSpPr>
              <a:spLocks noChangeShapeType="1"/>
            </p:cNvSpPr>
            <p:nvPr/>
          </p:nvSpPr>
          <p:spPr bwMode="auto">
            <a:xfrm flipH="1">
              <a:off x="624" y="3420"/>
              <a:ext cx="607" cy="219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4653" name="Group 211"/>
            <p:cNvGrpSpPr>
              <a:grpSpLocks/>
            </p:cNvGrpSpPr>
            <p:nvPr/>
          </p:nvGrpSpPr>
          <p:grpSpPr bwMode="auto">
            <a:xfrm>
              <a:off x="1405" y="2784"/>
              <a:ext cx="227" cy="204"/>
              <a:chOff x="1405" y="756"/>
              <a:chExt cx="227" cy="204"/>
            </a:xfrm>
          </p:grpSpPr>
          <p:sp>
            <p:nvSpPr>
              <p:cNvPr id="64655" name="Rectangle 212"/>
              <p:cNvSpPr>
                <a:spLocks noChangeArrowheads="1"/>
              </p:cNvSpPr>
              <p:nvPr/>
            </p:nvSpPr>
            <p:spPr bwMode="auto">
              <a:xfrm>
                <a:off x="1488" y="768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3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4656" name="Oval 213"/>
              <p:cNvSpPr>
                <a:spLocks noChangeArrowheads="1"/>
              </p:cNvSpPr>
              <p:nvPr/>
            </p:nvSpPr>
            <p:spPr bwMode="auto">
              <a:xfrm>
                <a:off x="1405" y="756"/>
                <a:ext cx="227" cy="204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</p:grpSp>
        <p:sp>
          <p:nvSpPr>
            <p:cNvPr id="64654" name="Rectangle 214"/>
            <p:cNvSpPr>
              <a:spLocks noChangeArrowheads="1"/>
            </p:cNvSpPr>
            <p:nvPr/>
          </p:nvSpPr>
          <p:spPr bwMode="auto">
            <a:xfrm>
              <a:off x="1488" y="2803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0" name="Group 215"/>
          <p:cNvGrpSpPr>
            <a:grpSpLocks/>
          </p:cNvGrpSpPr>
          <p:nvPr/>
        </p:nvGrpSpPr>
        <p:grpSpPr bwMode="auto">
          <a:xfrm>
            <a:off x="6369050" y="2970214"/>
            <a:ext cx="3200400" cy="1895475"/>
            <a:chOff x="3120" y="2790"/>
            <a:chExt cx="2016" cy="1194"/>
          </a:xfrm>
        </p:grpSpPr>
        <p:sp>
          <p:nvSpPr>
            <p:cNvPr id="64593" name="Oval 216"/>
            <p:cNvSpPr>
              <a:spLocks noChangeArrowheads="1"/>
            </p:cNvSpPr>
            <p:nvPr/>
          </p:nvSpPr>
          <p:spPr bwMode="auto">
            <a:xfrm>
              <a:off x="3129" y="2822"/>
              <a:ext cx="227" cy="204"/>
            </a:xfrm>
            <a:prstGeom prst="ellipse">
              <a:avLst/>
            </a:prstGeom>
            <a:solidFill>
              <a:srgbClr val="00CC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64594" name="Line 217"/>
            <p:cNvSpPr>
              <a:spLocks noChangeShapeType="1"/>
            </p:cNvSpPr>
            <p:nvPr/>
          </p:nvSpPr>
          <p:spPr bwMode="auto">
            <a:xfrm>
              <a:off x="3359" y="2919"/>
              <a:ext cx="711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95" name="Line 218"/>
            <p:cNvSpPr>
              <a:spLocks noChangeShapeType="1"/>
            </p:cNvSpPr>
            <p:nvPr/>
          </p:nvSpPr>
          <p:spPr bwMode="auto">
            <a:xfrm flipH="1">
              <a:off x="4080" y="3030"/>
              <a:ext cx="64" cy="282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96" name="Line 219"/>
            <p:cNvSpPr>
              <a:spLocks noChangeShapeType="1"/>
            </p:cNvSpPr>
            <p:nvPr/>
          </p:nvSpPr>
          <p:spPr bwMode="auto">
            <a:xfrm>
              <a:off x="4086" y="3506"/>
              <a:ext cx="193" cy="21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97" name="Line 220"/>
            <p:cNvSpPr>
              <a:spLocks noChangeShapeType="1"/>
            </p:cNvSpPr>
            <p:nvPr/>
          </p:nvSpPr>
          <p:spPr bwMode="auto">
            <a:xfrm flipV="1">
              <a:off x="4436" y="3122"/>
              <a:ext cx="496" cy="603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98" name="Line 221"/>
            <p:cNvSpPr>
              <a:spLocks noChangeShapeType="1"/>
            </p:cNvSpPr>
            <p:nvPr/>
          </p:nvSpPr>
          <p:spPr bwMode="auto">
            <a:xfrm flipH="1" flipV="1">
              <a:off x="3332" y="3772"/>
              <a:ext cx="911" cy="47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99" name="Line 222"/>
            <p:cNvSpPr>
              <a:spLocks noChangeShapeType="1"/>
            </p:cNvSpPr>
            <p:nvPr/>
          </p:nvSpPr>
          <p:spPr bwMode="auto">
            <a:xfrm>
              <a:off x="3231" y="3013"/>
              <a:ext cx="0" cy="61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00" name="Line 223"/>
            <p:cNvSpPr>
              <a:spLocks noChangeShapeType="1"/>
            </p:cNvSpPr>
            <p:nvPr/>
          </p:nvSpPr>
          <p:spPr bwMode="auto">
            <a:xfrm>
              <a:off x="3304" y="2989"/>
              <a:ext cx="635" cy="360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01" name="Rectangle 224"/>
            <p:cNvSpPr>
              <a:spLocks noChangeArrowheads="1"/>
            </p:cNvSpPr>
            <p:nvPr/>
          </p:nvSpPr>
          <p:spPr bwMode="auto">
            <a:xfrm>
              <a:off x="3230" y="2867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grpSp>
          <p:nvGrpSpPr>
            <p:cNvPr id="64602" name="Group 225"/>
            <p:cNvGrpSpPr>
              <a:grpSpLocks/>
            </p:cNvGrpSpPr>
            <p:nvPr/>
          </p:nvGrpSpPr>
          <p:grpSpPr bwMode="auto">
            <a:xfrm>
              <a:off x="3120" y="3606"/>
              <a:ext cx="227" cy="220"/>
              <a:chOff x="432" y="1536"/>
              <a:chExt cx="227" cy="220"/>
            </a:xfrm>
          </p:grpSpPr>
          <p:sp>
            <p:nvSpPr>
              <p:cNvPr id="64627" name="Oval 226"/>
              <p:cNvSpPr>
                <a:spLocks noChangeArrowheads="1"/>
              </p:cNvSpPr>
              <p:nvPr/>
            </p:nvSpPr>
            <p:spPr bwMode="auto">
              <a:xfrm>
                <a:off x="432" y="1551"/>
                <a:ext cx="227" cy="205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4628" name="Rectangle 227"/>
              <p:cNvSpPr>
                <a:spLocks noChangeArrowheads="1"/>
              </p:cNvSpPr>
              <p:nvPr/>
            </p:nvSpPr>
            <p:spPr bwMode="auto">
              <a:xfrm>
                <a:off x="504" y="1536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4603" name="Group 228"/>
            <p:cNvGrpSpPr>
              <a:grpSpLocks/>
            </p:cNvGrpSpPr>
            <p:nvPr/>
          </p:nvGrpSpPr>
          <p:grpSpPr bwMode="auto">
            <a:xfrm>
              <a:off x="3934" y="3299"/>
              <a:ext cx="227" cy="224"/>
              <a:chOff x="1246" y="1229"/>
              <a:chExt cx="227" cy="224"/>
            </a:xfrm>
          </p:grpSpPr>
          <p:sp>
            <p:nvSpPr>
              <p:cNvPr id="64625" name="Oval 229"/>
              <p:cNvSpPr>
                <a:spLocks noChangeArrowheads="1"/>
              </p:cNvSpPr>
              <p:nvPr/>
            </p:nvSpPr>
            <p:spPr bwMode="auto">
              <a:xfrm>
                <a:off x="1246" y="1229"/>
                <a:ext cx="227" cy="20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4626" name="Rectangle 230"/>
              <p:cNvSpPr>
                <a:spLocks noChangeArrowheads="1"/>
              </p:cNvSpPr>
              <p:nvPr/>
            </p:nvSpPr>
            <p:spPr bwMode="auto">
              <a:xfrm>
                <a:off x="1349" y="1280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4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4604" name="Group 231"/>
            <p:cNvGrpSpPr>
              <a:grpSpLocks/>
            </p:cNvGrpSpPr>
            <p:nvPr/>
          </p:nvGrpSpPr>
          <p:grpSpPr bwMode="auto">
            <a:xfrm>
              <a:off x="4238" y="3694"/>
              <a:ext cx="227" cy="228"/>
              <a:chOff x="1550" y="1624"/>
              <a:chExt cx="227" cy="228"/>
            </a:xfrm>
          </p:grpSpPr>
          <p:sp>
            <p:nvSpPr>
              <p:cNvPr id="64623" name="Oval 232"/>
              <p:cNvSpPr>
                <a:spLocks noChangeArrowheads="1"/>
              </p:cNvSpPr>
              <p:nvPr/>
            </p:nvSpPr>
            <p:spPr bwMode="auto">
              <a:xfrm>
                <a:off x="1550" y="1624"/>
                <a:ext cx="227" cy="204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4624" name="Rectangle 233"/>
              <p:cNvSpPr>
                <a:spLocks noChangeArrowheads="1"/>
              </p:cNvSpPr>
              <p:nvPr/>
            </p:nvSpPr>
            <p:spPr bwMode="auto">
              <a:xfrm>
                <a:off x="1653" y="1679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5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4605" name="Group 234"/>
            <p:cNvGrpSpPr>
              <a:grpSpLocks/>
            </p:cNvGrpSpPr>
            <p:nvPr/>
          </p:nvGrpSpPr>
          <p:grpSpPr bwMode="auto">
            <a:xfrm>
              <a:off x="4910" y="2958"/>
              <a:ext cx="226" cy="205"/>
              <a:chOff x="2222" y="888"/>
              <a:chExt cx="226" cy="205"/>
            </a:xfrm>
          </p:grpSpPr>
          <p:sp>
            <p:nvSpPr>
              <p:cNvPr id="64621" name="Oval 235"/>
              <p:cNvSpPr>
                <a:spLocks noChangeArrowheads="1"/>
              </p:cNvSpPr>
              <p:nvPr/>
            </p:nvSpPr>
            <p:spPr bwMode="auto">
              <a:xfrm>
                <a:off x="2222" y="888"/>
                <a:ext cx="226" cy="205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4622" name="Rectangle 236"/>
              <p:cNvSpPr>
                <a:spLocks noChangeArrowheads="1"/>
              </p:cNvSpPr>
              <p:nvPr/>
            </p:nvSpPr>
            <p:spPr bwMode="auto">
              <a:xfrm>
                <a:off x="2316" y="912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6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4606" name="Rectangle 237"/>
            <p:cNvSpPr>
              <a:spLocks noChangeArrowheads="1"/>
            </p:cNvSpPr>
            <p:nvPr/>
          </p:nvSpPr>
          <p:spPr bwMode="auto">
            <a:xfrm>
              <a:off x="3578" y="3415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07" name="Rectangle 238"/>
            <p:cNvSpPr>
              <a:spLocks noChangeArrowheads="1"/>
            </p:cNvSpPr>
            <p:nvPr/>
          </p:nvSpPr>
          <p:spPr bwMode="auto">
            <a:xfrm>
              <a:off x="4562" y="2836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08" name="Rectangle 239"/>
            <p:cNvSpPr>
              <a:spLocks noChangeArrowheads="1"/>
            </p:cNvSpPr>
            <p:nvPr/>
          </p:nvSpPr>
          <p:spPr bwMode="auto">
            <a:xfrm>
              <a:off x="4157" y="3123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09" name="Rectangle 240"/>
            <p:cNvSpPr>
              <a:spLocks noChangeArrowheads="1"/>
            </p:cNvSpPr>
            <p:nvPr/>
          </p:nvSpPr>
          <p:spPr bwMode="auto">
            <a:xfrm>
              <a:off x="4222" y="3514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10" name="Rectangle 241"/>
            <p:cNvSpPr>
              <a:spLocks noChangeArrowheads="1"/>
            </p:cNvSpPr>
            <p:nvPr/>
          </p:nvSpPr>
          <p:spPr bwMode="auto">
            <a:xfrm>
              <a:off x="4737" y="3420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11" name="Rectangle 242"/>
            <p:cNvSpPr>
              <a:spLocks noChangeArrowheads="1"/>
            </p:cNvSpPr>
            <p:nvPr/>
          </p:nvSpPr>
          <p:spPr bwMode="auto">
            <a:xfrm>
              <a:off x="3145" y="3248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12" name="Rectangle 243"/>
            <p:cNvSpPr>
              <a:spLocks noChangeArrowheads="1"/>
            </p:cNvSpPr>
            <p:nvPr/>
          </p:nvSpPr>
          <p:spPr bwMode="auto">
            <a:xfrm>
              <a:off x="3651" y="3076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5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13" name="Rectangle 244"/>
            <p:cNvSpPr>
              <a:spLocks noChangeArrowheads="1"/>
            </p:cNvSpPr>
            <p:nvPr/>
          </p:nvSpPr>
          <p:spPr bwMode="auto">
            <a:xfrm>
              <a:off x="3633" y="2790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14" name="Rectangle 245"/>
            <p:cNvSpPr>
              <a:spLocks noChangeArrowheads="1"/>
            </p:cNvSpPr>
            <p:nvPr/>
          </p:nvSpPr>
          <p:spPr bwMode="auto">
            <a:xfrm>
              <a:off x="3790" y="3811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615" name="Line 246"/>
            <p:cNvSpPr>
              <a:spLocks noChangeShapeType="1"/>
            </p:cNvSpPr>
            <p:nvPr/>
          </p:nvSpPr>
          <p:spPr bwMode="auto">
            <a:xfrm>
              <a:off x="4272" y="2927"/>
              <a:ext cx="625" cy="103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16" name="Line 247"/>
            <p:cNvSpPr>
              <a:spLocks noChangeShapeType="1"/>
            </p:cNvSpPr>
            <p:nvPr/>
          </p:nvSpPr>
          <p:spPr bwMode="auto">
            <a:xfrm flipH="1">
              <a:off x="3312" y="3462"/>
              <a:ext cx="607" cy="219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4617" name="Group 248"/>
            <p:cNvGrpSpPr>
              <a:grpSpLocks/>
            </p:cNvGrpSpPr>
            <p:nvPr/>
          </p:nvGrpSpPr>
          <p:grpSpPr bwMode="auto">
            <a:xfrm>
              <a:off x="4093" y="2826"/>
              <a:ext cx="227" cy="204"/>
              <a:chOff x="1405" y="756"/>
              <a:chExt cx="227" cy="204"/>
            </a:xfrm>
          </p:grpSpPr>
          <p:sp>
            <p:nvSpPr>
              <p:cNvPr id="64619" name="Rectangle 249"/>
              <p:cNvSpPr>
                <a:spLocks noChangeArrowheads="1"/>
              </p:cNvSpPr>
              <p:nvPr/>
            </p:nvSpPr>
            <p:spPr bwMode="auto">
              <a:xfrm>
                <a:off x="1488" y="768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3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4620" name="Oval 250"/>
              <p:cNvSpPr>
                <a:spLocks noChangeArrowheads="1"/>
              </p:cNvSpPr>
              <p:nvPr/>
            </p:nvSpPr>
            <p:spPr bwMode="auto">
              <a:xfrm>
                <a:off x="1405" y="756"/>
                <a:ext cx="227" cy="204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</p:grpSp>
        <p:sp>
          <p:nvSpPr>
            <p:cNvPr id="64618" name="Rectangle 251"/>
            <p:cNvSpPr>
              <a:spLocks noChangeArrowheads="1"/>
            </p:cNvSpPr>
            <p:nvPr/>
          </p:nvSpPr>
          <p:spPr bwMode="auto">
            <a:xfrm>
              <a:off x="4176" y="2845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6" name="Group 252"/>
          <p:cNvGrpSpPr>
            <a:grpSpLocks/>
          </p:cNvGrpSpPr>
          <p:nvPr/>
        </p:nvGrpSpPr>
        <p:grpSpPr bwMode="auto">
          <a:xfrm>
            <a:off x="2516188" y="4962526"/>
            <a:ext cx="3200400" cy="1895475"/>
            <a:chOff x="3072" y="1488"/>
            <a:chExt cx="2016" cy="1194"/>
          </a:xfrm>
        </p:grpSpPr>
        <p:sp>
          <p:nvSpPr>
            <p:cNvPr id="64557" name="Oval 253"/>
            <p:cNvSpPr>
              <a:spLocks noChangeArrowheads="1"/>
            </p:cNvSpPr>
            <p:nvPr/>
          </p:nvSpPr>
          <p:spPr bwMode="auto">
            <a:xfrm>
              <a:off x="3081" y="1520"/>
              <a:ext cx="227" cy="204"/>
            </a:xfrm>
            <a:prstGeom prst="ellipse">
              <a:avLst/>
            </a:prstGeom>
            <a:solidFill>
              <a:srgbClr val="00CC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64558" name="Line 254"/>
            <p:cNvSpPr>
              <a:spLocks noChangeShapeType="1"/>
            </p:cNvSpPr>
            <p:nvPr/>
          </p:nvSpPr>
          <p:spPr bwMode="auto">
            <a:xfrm>
              <a:off x="3311" y="1617"/>
              <a:ext cx="711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59" name="Line 255"/>
            <p:cNvSpPr>
              <a:spLocks noChangeShapeType="1"/>
            </p:cNvSpPr>
            <p:nvPr/>
          </p:nvSpPr>
          <p:spPr bwMode="auto">
            <a:xfrm flipH="1">
              <a:off x="4032" y="1728"/>
              <a:ext cx="64" cy="28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60" name="Line 256"/>
            <p:cNvSpPr>
              <a:spLocks noChangeShapeType="1"/>
            </p:cNvSpPr>
            <p:nvPr/>
          </p:nvSpPr>
          <p:spPr bwMode="auto">
            <a:xfrm>
              <a:off x="4038" y="2204"/>
              <a:ext cx="193" cy="21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61" name="Line 257"/>
            <p:cNvSpPr>
              <a:spLocks noChangeShapeType="1"/>
            </p:cNvSpPr>
            <p:nvPr/>
          </p:nvSpPr>
          <p:spPr bwMode="auto">
            <a:xfrm flipV="1">
              <a:off x="4388" y="1820"/>
              <a:ext cx="496" cy="603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62" name="Line 258"/>
            <p:cNvSpPr>
              <a:spLocks noChangeShapeType="1"/>
            </p:cNvSpPr>
            <p:nvPr/>
          </p:nvSpPr>
          <p:spPr bwMode="auto">
            <a:xfrm flipH="1" flipV="1">
              <a:off x="3284" y="2470"/>
              <a:ext cx="911" cy="47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63" name="Line 259"/>
            <p:cNvSpPr>
              <a:spLocks noChangeShapeType="1"/>
            </p:cNvSpPr>
            <p:nvPr/>
          </p:nvSpPr>
          <p:spPr bwMode="auto">
            <a:xfrm>
              <a:off x="3183" y="1711"/>
              <a:ext cx="0" cy="61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64" name="Line 260"/>
            <p:cNvSpPr>
              <a:spLocks noChangeShapeType="1"/>
            </p:cNvSpPr>
            <p:nvPr/>
          </p:nvSpPr>
          <p:spPr bwMode="auto">
            <a:xfrm>
              <a:off x="3256" y="1687"/>
              <a:ext cx="635" cy="360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65" name="Rectangle 261"/>
            <p:cNvSpPr>
              <a:spLocks noChangeArrowheads="1"/>
            </p:cNvSpPr>
            <p:nvPr/>
          </p:nvSpPr>
          <p:spPr bwMode="auto">
            <a:xfrm>
              <a:off x="3182" y="1565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grpSp>
          <p:nvGrpSpPr>
            <p:cNvPr id="64566" name="Group 262"/>
            <p:cNvGrpSpPr>
              <a:grpSpLocks/>
            </p:cNvGrpSpPr>
            <p:nvPr/>
          </p:nvGrpSpPr>
          <p:grpSpPr bwMode="auto">
            <a:xfrm>
              <a:off x="3072" y="2304"/>
              <a:ext cx="227" cy="220"/>
              <a:chOff x="432" y="1536"/>
              <a:chExt cx="227" cy="220"/>
            </a:xfrm>
          </p:grpSpPr>
          <p:sp>
            <p:nvSpPr>
              <p:cNvPr id="64591" name="Oval 263"/>
              <p:cNvSpPr>
                <a:spLocks noChangeArrowheads="1"/>
              </p:cNvSpPr>
              <p:nvPr/>
            </p:nvSpPr>
            <p:spPr bwMode="auto">
              <a:xfrm>
                <a:off x="432" y="1551"/>
                <a:ext cx="227" cy="205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4592" name="Rectangle 264"/>
              <p:cNvSpPr>
                <a:spLocks noChangeArrowheads="1"/>
              </p:cNvSpPr>
              <p:nvPr/>
            </p:nvSpPr>
            <p:spPr bwMode="auto">
              <a:xfrm>
                <a:off x="504" y="1536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4567" name="Group 265"/>
            <p:cNvGrpSpPr>
              <a:grpSpLocks/>
            </p:cNvGrpSpPr>
            <p:nvPr/>
          </p:nvGrpSpPr>
          <p:grpSpPr bwMode="auto">
            <a:xfrm>
              <a:off x="3886" y="1997"/>
              <a:ext cx="227" cy="224"/>
              <a:chOff x="1246" y="1229"/>
              <a:chExt cx="227" cy="224"/>
            </a:xfrm>
          </p:grpSpPr>
          <p:sp>
            <p:nvSpPr>
              <p:cNvPr id="64589" name="Oval 266"/>
              <p:cNvSpPr>
                <a:spLocks noChangeArrowheads="1"/>
              </p:cNvSpPr>
              <p:nvPr/>
            </p:nvSpPr>
            <p:spPr bwMode="auto">
              <a:xfrm>
                <a:off x="1246" y="1229"/>
                <a:ext cx="227" cy="205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4590" name="Rectangle 267"/>
              <p:cNvSpPr>
                <a:spLocks noChangeArrowheads="1"/>
              </p:cNvSpPr>
              <p:nvPr/>
            </p:nvSpPr>
            <p:spPr bwMode="auto">
              <a:xfrm>
                <a:off x="1349" y="1280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4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4568" name="Group 268"/>
            <p:cNvGrpSpPr>
              <a:grpSpLocks/>
            </p:cNvGrpSpPr>
            <p:nvPr/>
          </p:nvGrpSpPr>
          <p:grpSpPr bwMode="auto">
            <a:xfrm>
              <a:off x="4190" y="2392"/>
              <a:ext cx="227" cy="228"/>
              <a:chOff x="1550" y="1624"/>
              <a:chExt cx="227" cy="228"/>
            </a:xfrm>
          </p:grpSpPr>
          <p:sp>
            <p:nvSpPr>
              <p:cNvPr id="64587" name="Oval 269"/>
              <p:cNvSpPr>
                <a:spLocks noChangeArrowheads="1"/>
              </p:cNvSpPr>
              <p:nvPr/>
            </p:nvSpPr>
            <p:spPr bwMode="auto">
              <a:xfrm>
                <a:off x="1550" y="1624"/>
                <a:ext cx="227" cy="204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4588" name="Rectangle 270"/>
              <p:cNvSpPr>
                <a:spLocks noChangeArrowheads="1"/>
              </p:cNvSpPr>
              <p:nvPr/>
            </p:nvSpPr>
            <p:spPr bwMode="auto">
              <a:xfrm>
                <a:off x="1653" y="1679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5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4569" name="Group 271"/>
            <p:cNvGrpSpPr>
              <a:grpSpLocks/>
            </p:cNvGrpSpPr>
            <p:nvPr/>
          </p:nvGrpSpPr>
          <p:grpSpPr bwMode="auto">
            <a:xfrm>
              <a:off x="4862" y="1656"/>
              <a:ext cx="226" cy="205"/>
              <a:chOff x="2222" y="888"/>
              <a:chExt cx="226" cy="205"/>
            </a:xfrm>
          </p:grpSpPr>
          <p:sp>
            <p:nvSpPr>
              <p:cNvPr id="64585" name="Oval 272"/>
              <p:cNvSpPr>
                <a:spLocks noChangeArrowheads="1"/>
              </p:cNvSpPr>
              <p:nvPr/>
            </p:nvSpPr>
            <p:spPr bwMode="auto">
              <a:xfrm>
                <a:off x="2222" y="888"/>
                <a:ext cx="226" cy="205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4586" name="Rectangle 273"/>
              <p:cNvSpPr>
                <a:spLocks noChangeArrowheads="1"/>
              </p:cNvSpPr>
              <p:nvPr/>
            </p:nvSpPr>
            <p:spPr bwMode="auto">
              <a:xfrm>
                <a:off x="2316" y="912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6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4570" name="Rectangle 274"/>
            <p:cNvSpPr>
              <a:spLocks noChangeArrowheads="1"/>
            </p:cNvSpPr>
            <p:nvPr/>
          </p:nvSpPr>
          <p:spPr bwMode="auto">
            <a:xfrm>
              <a:off x="3530" y="2113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571" name="Rectangle 275"/>
            <p:cNvSpPr>
              <a:spLocks noChangeArrowheads="1"/>
            </p:cNvSpPr>
            <p:nvPr/>
          </p:nvSpPr>
          <p:spPr bwMode="auto">
            <a:xfrm>
              <a:off x="4514" y="1534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572" name="Rectangle 276"/>
            <p:cNvSpPr>
              <a:spLocks noChangeArrowheads="1"/>
            </p:cNvSpPr>
            <p:nvPr/>
          </p:nvSpPr>
          <p:spPr bwMode="auto">
            <a:xfrm>
              <a:off x="4109" y="1821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573" name="Rectangle 277"/>
            <p:cNvSpPr>
              <a:spLocks noChangeArrowheads="1"/>
            </p:cNvSpPr>
            <p:nvPr/>
          </p:nvSpPr>
          <p:spPr bwMode="auto">
            <a:xfrm>
              <a:off x="4174" y="2212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574" name="Rectangle 278"/>
            <p:cNvSpPr>
              <a:spLocks noChangeArrowheads="1"/>
            </p:cNvSpPr>
            <p:nvPr/>
          </p:nvSpPr>
          <p:spPr bwMode="auto">
            <a:xfrm>
              <a:off x="4689" y="2118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575" name="Rectangle 279"/>
            <p:cNvSpPr>
              <a:spLocks noChangeArrowheads="1"/>
            </p:cNvSpPr>
            <p:nvPr/>
          </p:nvSpPr>
          <p:spPr bwMode="auto">
            <a:xfrm>
              <a:off x="3097" y="1946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576" name="Rectangle 280"/>
            <p:cNvSpPr>
              <a:spLocks noChangeArrowheads="1"/>
            </p:cNvSpPr>
            <p:nvPr/>
          </p:nvSpPr>
          <p:spPr bwMode="auto">
            <a:xfrm>
              <a:off x="3603" y="1774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5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577" name="Rectangle 281"/>
            <p:cNvSpPr>
              <a:spLocks noChangeArrowheads="1"/>
            </p:cNvSpPr>
            <p:nvPr/>
          </p:nvSpPr>
          <p:spPr bwMode="auto">
            <a:xfrm>
              <a:off x="3585" y="1488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578" name="Rectangle 282"/>
            <p:cNvSpPr>
              <a:spLocks noChangeArrowheads="1"/>
            </p:cNvSpPr>
            <p:nvPr/>
          </p:nvSpPr>
          <p:spPr bwMode="auto">
            <a:xfrm>
              <a:off x="3742" y="2509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579" name="Line 283"/>
            <p:cNvSpPr>
              <a:spLocks noChangeShapeType="1"/>
            </p:cNvSpPr>
            <p:nvPr/>
          </p:nvSpPr>
          <p:spPr bwMode="auto">
            <a:xfrm>
              <a:off x="4224" y="1625"/>
              <a:ext cx="625" cy="103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80" name="Line 284"/>
            <p:cNvSpPr>
              <a:spLocks noChangeShapeType="1"/>
            </p:cNvSpPr>
            <p:nvPr/>
          </p:nvSpPr>
          <p:spPr bwMode="auto">
            <a:xfrm flipH="1">
              <a:off x="3264" y="2160"/>
              <a:ext cx="607" cy="219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4581" name="Group 285"/>
            <p:cNvGrpSpPr>
              <a:grpSpLocks/>
            </p:cNvGrpSpPr>
            <p:nvPr/>
          </p:nvGrpSpPr>
          <p:grpSpPr bwMode="auto">
            <a:xfrm>
              <a:off x="4045" y="1524"/>
              <a:ext cx="227" cy="204"/>
              <a:chOff x="1405" y="756"/>
              <a:chExt cx="227" cy="204"/>
            </a:xfrm>
          </p:grpSpPr>
          <p:sp>
            <p:nvSpPr>
              <p:cNvPr id="64583" name="Rectangle 286"/>
              <p:cNvSpPr>
                <a:spLocks noChangeArrowheads="1"/>
              </p:cNvSpPr>
              <p:nvPr/>
            </p:nvSpPr>
            <p:spPr bwMode="auto">
              <a:xfrm>
                <a:off x="1488" y="768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3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4584" name="Oval 287"/>
              <p:cNvSpPr>
                <a:spLocks noChangeArrowheads="1"/>
              </p:cNvSpPr>
              <p:nvPr/>
            </p:nvSpPr>
            <p:spPr bwMode="auto">
              <a:xfrm>
                <a:off x="1405" y="756"/>
                <a:ext cx="227" cy="204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</p:grpSp>
        <p:sp>
          <p:nvSpPr>
            <p:cNvPr id="64582" name="Rectangle 288"/>
            <p:cNvSpPr>
              <a:spLocks noChangeArrowheads="1"/>
            </p:cNvSpPr>
            <p:nvPr/>
          </p:nvSpPr>
          <p:spPr bwMode="auto">
            <a:xfrm>
              <a:off x="4128" y="1543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2422" name="Group 289"/>
          <p:cNvGrpSpPr>
            <a:grpSpLocks/>
          </p:cNvGrpSpPr>
          <p:nvPr/>
        </p:nvGrpSpPr>
        <p:grpSpPr bwMode="auto">
          <a:xfrm>
            <a:off x="6453188" y="4962526"/>
            <a:ext cx="3200400" cy="1895475"/>
            <a:chOff x="3072" y="102"/>
            <a:chExt cx="2016" cy="1194"/>
          </a:xfrm>
        </p:grpSpPr>
        <p:sp>
          <p:nvSpPr>
            <p:cNvPr id="64521" name="Oval 290"/>
            <p:cNvSpPr>
              <a:spLocks noChangeArrowheads="1"/>
            </p:cNvSpPr>
            <p:nvPr/>
          </p:nvSpPr>
          <p:spPr bwMode="auto">
            <a:xfrm>
              <a:off x="3081" y="134"/>
              <a:ext cx="227" cy="204"/>
            </a:xfrm>
            <a:prstGeom prst="ellipse">
              <a:avLst/>
            </a:prstGeom>
            <a:solidFill>
              <a:srgbClr val="00CC00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 typeface="Wingdings" panose="05000000000000000000" pitchFamily="2" charset="2"/>
                <a:buNone/>
              </a:pPr>
              <a:endParaRPr lang="en-US" altLang="en-US" sz="2000"/>
            </a:p>
          </p:txBody>
        </p:sp>
        <p:sp>
          <p:nvSpPr>
            <p:cNvPr id="64522" name="Line 291"/>
            <p:cNvSpPr>
              <a:spLocks noChangeShapeType="1"/>
            </p:cNvSpPr>
            <p:nvPr/>
          </p:nvSpPr>
          <p:spPr bwMode="auto">
            <a:xfrm>
              <a:off x="3311" y="231"/>
              <a:ext cx="711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3" name="Line 292"/>
            <p:cNvSpPr>
              <a:spLocks noChangeShapeType="1"/>
            </p:cNvSpPr>
            <p:nvPr/>
          </p:nvSpPr>
          <p:spPr bwMode="auto">
            <a:xfrm flipH="1">
              <a:off x="4032" y="342"/>
              <a:ext cx="64" cy="28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4" name="Line 293"/>
            <p:cNvSpPr>
              <a:spLocks noChangeShapeType="1"/>
            </p:cNvSpPr>
            <p:nvPr/>
          </p:nvSpPr>
          <p:spPr bwMode="auto">
            <a:xfrm>
              <a:off x="4038" y="818"/>
              <a:ext cx="193" cy="21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5" name="Line 294"/>
            <p:cNvSpPr>
              <a:spLocks noChangeShapeType="1"/>
            </p:cNvSpPr>
            <p:nvPr/>
          </p:nvSpPr>
          <p:spPr bwMode="auto">
            <a:xfrm flipV="1">
              <a:off x="4388" y="434"/>
              <a:ext cx="496" cy="603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6" name="Line 295"/>
            <p:cNvSpPr>
              <a:spLocks noChangeShapeType="1"/>
            </p:cNvSpPr>
            <p:nvPr/>
          </p:nvSpPr>
          <p:spPr bwMode="auto">
            <a:xfrm flipH="1" flipV="1">
              <a:off x="3284" y="1084"/>
              <a:ext cx="911" cy="47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7" name="Line 296"/>
            <p:cNvSpPr>
              <a:spLocks noChangeShapeType="1"/>
            </p:cNvSpPr>
            <p:nvPr/>
          </p:nvSpPr>
          <p:spPr bwMode="auto">
            <a:xfrm>
              <a:off x="3183" y="325"/>
              <a:ext cx="0" cy="61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8" name="Line 297"/>
            <p:cNvSpPr>
              <a:spLocks noChangeShapeType="1"/>
            </p:cNvSpPr>
            <p:nvPr/>
          </p:nvSpPr>
          <p:spPr bwMode="auto">
            <a:xfrm>
              <a:off x="3256" y="301"/>
              <a:ext cx="635" cy="360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9" name="Rectangle 298"/>
            <p:cNvSpPr>
              <a:spLocks noChangeArrowheads="1"/>
            </p:cNvSpPr>
            <p:nvPr/>
          </p:nvSpPr>
          <p:spPr bwMode="auto">
            <a:xfrm>
              <a:off x="3182" y="179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grpSp>
          <p:nvGrpSpPr>
            <p:cNvPr id="64530" name="Group 299"/>
            <p:cNvGrpSpPr>
              <a:grpSpLocks/>
            </p:cNvGrpSpPr>
            <p:nvPr/>
          </p:nvGrpSpPr>
          <p:grpSpPr bwMode="auto">
            <a:xfrm>
              <a:off x="3072" y="918"/>
              <a:ext cx="227" cy="220"/>
              <a:chOff x="432" y="1536"/>
              <a:chExt cx="227" cy="220"/>
            </a:xfrm>
          </p:grpSpPr>
          <p:sp>
            <p:nvSpPr>
              <p:cNvPr id="64555" name="Oval 300"/>
              <p:cNvSpPr>
                <a:spLocks noChangeArrowheads="1"/>
              </p:cNvSpPr>
              <p:nvPr/>
            </p:nvSpPr>
            <p:spPr bwMode="auto">
              <a:xfrm>
                <a:off x="432" y="1551"/>
                <a:ext cx="227" cy="205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4556" name="Rectangle 301"/>
              <p:cNvSpPr>
                <a:spLocks noChangeArrowheads="1"/>
              </p:cNvSpPr>
              <p:nvPr/>
            </p:nvSpPr>
            <p:spPr bwMode="auto">
              <a:xfrm>
                <a:off x="504" y="1536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4531" name="Group 302"/>
            <p:cNvGrpSpPr>
              <a:grpSpLocks/>
            </p:cNvGrpSpPr>
            <p:nvPr/>
          </p:nvGrpSpPr>
          <p:grpSpPr bwMode="auto">
            <a:xfrm>
              <a:off x="3886" y="611"/>
              <a:ext cx="227" cy="224"/>
              <a:chOff x="1246" y="1229"/>
              <a:chExt cx="227" cy="224"/>
            </a:xfrm>
          </p:grpSpPr>
          <p:sp>
            <p:nvSpPr>
              <p:cNvPr id="64553" name="Oval 303"/>
              <p:cNvSpPr>
                <a:spLocks noChangeArrowheads="1"/>
              </p:cNvSpPr>
              <p:nvPr/>
            </p:nvSpPr>
            <p:spPr bwMode="auto">
              <a:xfrm>
                <a:off x="1246" y="1229"/>
                <a:ext cx="227" cy="205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4554" name="Rectangle 304"/>
              <p:cNvSpPr>
                <a:spLocks noChangeArrowheads="1"/>
              </p:cNvSpPr>
              <p:nvPr/>
            </p:nvSpPr>
            <p:spPr bwMode="auto">
              <a:xfrm>
                <a:off x="1349" y="1280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4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4532" name="Group 305"/>
            <p:cNvGrpSpPr>
              <a:grpSpLocks/>
            </p:cNvGrpSpPr>
            <p:nvPr/>
          </p:nvGrpSpPr>
          <p:grpSpPr bwMode="auto">
            <a:xfrm>
              <a:off x="4190" y="1006"/>
              <a:ext cx="227" cy="228"/>
              <a:chOff x="1550" y="1624"/>
              <a:chExt cx="227" cy="228"/>
            </a:xfrm>
          </p:grpSpPr>
          <p:sp>
            <p:nvSpPr>
              <p:cNvPr id="64551" name="Oval 306"/>
              <p:cNvSpPr>
                <a:spLocks noChangeArrowheads="1"/>
              </p:cNvSpPr>
              <p:nvPr/>
            </p:nvSpPr>
            <p:spPr bwMode="auto">
              <a:xfrm>
                <a:off x="1550" y="1624"/>
                <a:ext cx="227" cy="204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4552" name="Rectangle 307"/>
              <p:cNvSpPr>
                <a:spLocks noChangeArrowheads="1"/>
              </p:cNvSpPr>
              <p:nvPr/>
            </p:nvSpPr>
            <p:spPr bwMode="auto">
              <a:xfrm>
                <a:off x="1653" y="1679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5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4533" name="Group 308"/>
            <p:cNvGrpSpPr>
              <a:grpSpLocks/>
            </p:cNvGrpSpPr>
            <p:nvPr/>
          </p:nvGrpSpPr>
          <p:grpSpPr bwMode="auto">
            <a:xfrm>
              <a:off x="4862" y="270"/>
              <a:ext cx="226" cy="205"/>
              <a:chOff x="2222" y="888"/>
              <a:chExt cx="226" cy="205"/>
            </a:xfrm>
          </p:grpSpPr>
          <p:sp>
            <p:nvSpPr>
              <p:cNvPr id="64549" name="Oval 309"/>
              <p:cNvSpPr>
                <a:spLocks noChangeArrowheads="1"/>
              </p:cNvSpPr>
              <p:nvPr/>
            </p:nvSpPr>
            <p:spPr bwMode="auto">
              <a:xfrm>
                <a:off x="2222" y="888"/>
                <a:ext cx="226" cy="205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  <p:sp>
            <p:nvSpPr>
              <p:cNvPr id="64550" name="Rectangle 310"/>
              <p:cNvSpPr>
                <a:spLocks noChangeArrowheads="1"/>
              </p:cNvSpPr>
              <p:nvPr/>
            </p:nvSpPr>
            <p:spPr bwMode="auto">
              <a:xfrm>
                <a:off x="2316" y="912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6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4534" name="Rectangle 311"/>
            <p:cNvSpPr>
              <a:spLocks noChangeArrowheads="1"/>
            </p:cNvSpPr>
            <p:nvPr/>
          </p:nvSpPr>
          <p:spPr bwMode="auto">
            <a:xfrm>
              <a:off x="3530" y="727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535" name="Rectangle 312"/>
            <p:cNvSpPr>
              <a:spLocks noChangeArrowheads="1"/>
            </p:cNvSpPr>
            <p:nvPr/>
          </p:nvSpPr>
          <p:spPr bwMode="auto">
            <a:xfrm>
              <a:off x="4514" y="148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536" name="Rectangle 313"/>
            <p:cNvSpPr>
              <a:spLocks noChangeArrowheads="1"/>
            </p:cNvSpPr>
            <p:nvPr/>
          </p:nvSpPr>
          <p:spPr bwMode="auto">
            <a:xfrm>
              <a:off x="4109" y="435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537" name="Rectangle 314"/>
            <p:cNvSpPr>
              <a:spLocks noChangeArrowheads="1"/>
            </p:cNvSpPr>
            <p:nvPr/>
          </p:nvSpPr>
          <p:spPr bwMode="auto">
            <a:xfrm>
              <a:off x="4174" y="826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538" name="Rectangle 315"/>
            <p:cNvSpPr>
              <a:spLocks noChangeArrowheads="1"/>
            </p:cNvSpPr>
            <p:nvPr/>
          </p:nvSpPr>
          <p:spPr bwMode="auto">
            <a:xfrm>
              <a:off x="4689" y="732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539" name="Rectangle 316"/>
            <p:cNvSpPr>
              <a:spLocks noChangeArrowheads="1"/>
            </p:cNvSpPr>
            <p:nvPr/>
          </p:nvSpPr>
          <p:spPr bwMode="auto">
            <a:xfrm>
              <a:off x="3097" y="560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540" name="Rectangle 317"/>
            <p:cNvSpPr>
              <a:spLocks noChangeArrowheads="1"/>
            </p:cNvSpPr>
            <p:nvPr/>
          </p:nvSpPr>
          <p:spPr bwMode="auto">
            <a:xfrm>
              <a:off x="3603" y="388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5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541" name="Rectangle 318"/>
            <p:cNvSpPr>
              <a:spLocks noChangeArrowheads="1"/>
            </p:cNvSpPr>
            <p:nvPr/>
          </p:nvSpPr>
          <p:spPr bwMode="auto">
            <a:xfrm>
              <a:off x="3585" y="102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542" name="Rectangle 319"/>
            <p:cNvSpPr>
              <a:spLocks noChangeArrowheads="1"/>
            </p:cNvSpPr>
            <p:nvPr/>
          </p:nvSpPr>
          <p:spPr bwMode="auto">
            <a:xfrm>
              <a:off x="3742" y="1123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64543" name="Line 320"/>
            <p:cNvSpPr>
              <a:spLocks noChangeShapeType="1"/>
            </p:cNvSpPr>
            <p:nvPr/>
          </p:nvSpPr>
          <p:spPr bwMode="auto">
            <a:xfrm>
              <a:off x="4224" y="239"/>
              <a:ext cx="625" cy="103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44" name="Line 321"/>
            <p:cNvSpPr>
              <a:spLocks noChangeShapeType="1"/>
            </p:cNvSpPr>
            <p:nvPr/>
          </p:nvSpPr>
          <p:spPr bwMode="auto">
            <a:xfrm flipH="1">
              <a:off x="3264" y="774"/>
              <a:ext cx="607" cy="219"/>
            </a:xfrm>
            <a:prstGeom prst="lin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4545" name="Group 322"/>
            <p:cNvGrpSpPr>
              <a:grpSpLocks/>
            </p:cNvGrpSpPr>
            <p:nvPr/>
          </p:nvGrpSpPr>
          <p:grpSpPr bwMode="auto">
            <a:xfrm>
              <a:off x="4045" y="138"/>
              <a:ext cx="227" cy="204"/>
              <a:chOff x="1405" y="756"/>
              <a:chExt cx="227" cy="204"/>
            </a:xfrm>
          </p:grpSpPr>
          <p:sp>
            <p:nvSpPr>
              <p:cNvPr id="64547" name="Rectangle 323"/>
              <p:cNvSpPr>
                <a:spLocks noChangeArrowheads="1"/>
              </p:cNvSpPr>
              <p:nvPr/>
            </p:nvSpPr>
            <p:spPr bwMode="auto">
              <a:xfrm>
                <a:off x="1488" y="768"/>
                <a:ext cx="72" cy="173"/>
              </a:xfrm>
              <a:prstGeom prst="rect">
                <a:avLst/>
              </a:pr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3</a:t>
                </a: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4548" name="Oval 324"/>
              <p:cNvSpPr>
                <a:spLocks noChangeArrowheads="1"/>
              </p:cNvSpPr>
              <p:nvPr/>
            </p:nvSpPr>
            <p:spPr bwMode="auto">
              <a:xfrm>
                <a:off x="1405" y="756"/>
                <a:ext cx="227" cy="204"/>
              </a:xfrm>
              <a:prstGeom prst="ellipse">
                <a:avLst/>
              </a:prstGeom>
              <a:solidFill>
                <a:srgbClr val="00CC0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l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Tx/>
                  <a:buFont typeface="Wingdings" panose="05000000000000000000" pitchFamily="2" charset="2"/>
                  <a:buNone/>
                </a:pPr>
                <a:endParaRPr lang="en-US" altLang="en-US" sz="2000"/>
              </a:p>
            </p:txBody>
          </p:sp>
        </p:grpSp>
        <p:sp>
          <p:nvSpPr>
            <p:cNvPr id="64546" name="Rectangle 325"/>
            <p:cNvSpPr>
              <a:spLocks noChangeArrowheads="1"/>
            </p:cNvSpPr>
            <p:nvPr/>
          </p:nvSpPr>
          <p:spPr bwMode="auto">
            <a:xfrm>
              <a:off x="4128" y="157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43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2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11734800" cy="914400"/>
          </a:xfrm>
        </p:spPr>
        <p:txBody>
          <a:bodyPr/>
          <a:lstStyle/>
          <a:p>
            <a:pPr eaLnBrk="1" hangingPunct="1"/>
            <a:r>
              <a:rPr lang="en-US" altLang="ko-KR" dirty="0">
                <a:ea typeface="굴림" pitchFamily="50" charset="-128"/>
              </a:rPr>
              <a:t>Routing table at node 1</a:t>
            </a:r>
            <a:endParaRPr lang="en-US" altLang="en-US" dirty="0"/>
          </a:p>
        </p:txBody>
      </p:sp>
      <p:graphicFrame>
        <p:nvGraphicFramePr>
          <p:cNvPr id="1310723" name="Group 3"/>
          <p:cNvGraphicFramePr>
            <a:graphicFrameLocks noGrp="1"/>
          </p:cNvGraphicFramePr>
          <p:nvPr>
            <p:ph idx="1"/>
          </p:nvPr>
        </p:nvGraphicFramePr>
        <p:xfrm>
          <a:off x="2495550" y="1924051"/>
          <a:ext cx="6896100" cy="3254376"/>
        </p:xfrm>
        <a:graphic>
          <a:graphicData uri="http://schemas.openxmlformats.org/drawingml/2006/table">
            <a:tbl>
              <a:tblPr/>
              <a:tblGrid>
                <a:gridCol w="229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8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Destination</a:t>
                      </a: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Next node</a:t>
                      </a: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Cost</a:t>
                      </a: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2</a:t>
                      </a: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2</a:t>
                      </a: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3</a:t>
                      </a: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3</a:t>
                      </a: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3</a:t>
                      </a: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2</a:t>
                      </a: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4</a:t>
                      </a: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3</a:t>
                      </a: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4</a:t>
                      </a: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1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5</a:t>
                      </a: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3</a:t>
                      </a: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5</a:t>
                      </a: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6</a:t>
                      </a: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3</a:t>
                      </a: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3</a:t>
                      </a: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13061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Reaction to Failure</a:t>
            </a:r>
          </a:p>
        </p:txBody>
      </p:sp>
      <p:sp>
        <p:nvSpPr>
          <p:cNvPr id="6656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If a link fails,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/>
              <a:t>Router sets link distance to infinity &amp; floods the network with an update packet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/>
              <a:t>All routers immediately update their link database &amp; recalculate their shortest paths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/>
              <a:t>Recovery very quick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But watch out for old update messages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/>
              <a:t>Add time stamp or sequence # to each update message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/>
              <a:t>Check whether each received update message is new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/>
              <a:t>If new, add it to database and broadcast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/>
              <a:t>If older, send update message on arriving link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478918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Why is Link State Better?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Fast, loopless convergence</a:t>
            </a:r>
          </a:p>
          <a:p>
            <a:pPr eaLnBrk="1" hangingPunct="1"/>
            <a:r>
              <a:rPr lang="en-US" altLang="en-US"/>
              <a:t>Support for precise metrics, and multiple metrics if necessary (throughput, delay, cost, reliability)</a:t>
            </a:r>
          </a:p>
          <a:p>
            <a:pPr eaLnBrk="1" hangingPunct="1"/>
            <a:r>
              <a:rPr lang="en-US" altLang="en-US"/>
              <a:t>Support for multiple paths to a destination</a:t>
            </a:r>
          </a:p>
          <a:p>
            <a:pPr marL="742950" lvl="1" indent="-285750"/>
            <a:r>
              <a:rPr lang="en-US" altLang="en-US"/>
              <a:t>algorithm can be modified to find best two paths</a:t>
            </a:r>
          </a:p>
        </p:txBody>
      </p:sp>
    </p:spTree>
    <p:extLst>
      <p:ext uri="{BB962C8B-B14F-4D97-AF65-F5344CB8AC3E}">
        <p14:creationId xmlns:p14="http://schemas.microsoft.com/office/powerpoint/2010/main" val="73949422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Creating the Routing Tables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7039" y="1447801"/>
            <a:ext cx="11622505" cy="4683125"/>
          </a:xfrm>
        </p:spPr>
        <p:txBody>
          <a:bodyPr/>
          <a:lstStyle/>
          <a:p>
            <a:pPr eaLnBrk="1" hangingPunct="1"/>
            <a:r>
              <a:rPr lang="en-US" altLang="en-US" dirty="0"/>
              <a:t>Need information on state of links</a:t>
            </a:r>
          </a:p>
          <a:p>
            <a:pPr lvl="1" eaLnBrk="1" hangingPunct="1"/>
            <a:r>
              <a:rPr lang="en-US" altLang="en-US" dirty="0"/>
              <a:t>Link up/down; congested; delay or other metrics</a:t>
            </a:r>
          </a:p>
          <a:p>
            <a:pPr eaLnBrk="1" hangingPunct="1"/>
            <a:r>
              <a:rPr lang="en-US" altLang="en-US" dirty="0"/>
              <a:t>Need to distribute link state information using a routing protocol</a:t>
            </a:r>
          </a:p>
          <a:p>
            <a:pPr lvl="1" eaLnBrk="1" hangingPunct="1"/>
            <a:r>
              <a:rPr lang="en-US" altLang="en-US" dirty="0"/>
              <a:t>What information is exchanged? How often?</a:t>
            </a:r>
          </a:p>
          <a:p>
            <a:pPr lvl="1" eaLnBrk="1" hangingPunct="1"/>
            <a:r>
              <a:rPr lang="en-US" altLang="en-US" dirty="0"/>
              <a:t>Exchange with neighbors; Broadcast or flood</a:t>
            </a:r>
          </a:p>
          <a:p>
            <a:pPr eaLnBrk="1" hangingPunct="1"/>
            <a:r>
              <a:rPr lang="en-US" altLang="en-US" dirty="0"/>
              <a:t>Need to compute routes based on information</a:t>
            </a:r>
          </a:p>
          <a:p>
            <a:pPr lvl="1" eaLnBrk="1" hangingPunct="1"/>
            <a:r>
              <a:rPr lang="en-US" altLang="en-US" dirty="0"/>
              <a:t>Single metric;  multiple metrics</a:t>
            </a:r>
          </a:p>
          <a:p>
            <a:pPr lvl="1" eaLnBrk="1" hangingPunct="1"/>
            <a:r>
              <a:rPr lang="en-US" altLang="en-US" dirty="0"/>
              <a:t>Single route; alternate routes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79265383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22238"/>
            <a:ext cx="7543800" cy="749300"/>
          </a:xfrm>
          <a:noFill/>
        </p:spPr>
        <p:txBody>
          <a:bodyPr vert="horz" lIns="90488" tIns="44450" rIns="90488" bIns="44450" rtlCol="0" anchor="ctr">
            <a:normAutofit/>
          </a:bodyPr>
          <a:lstStyle/>
          <a:p>
            <a:pPr eaLnBrk="1" hangingPunct="1"/>
            <a:r>
              <a:rPr lang="en-US" altLang="en-US" sz="3500"/>
              <a:t>Routing Algorithm Requirements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8213" y="1125538"/>
            <a:ext cx="8001000" cy="1905000"/>
          </a:xfrm>
          <a:noFill/>
        </p:spPr>
        <p:txBody>
          <a:bodyPr>
            <a:normAutofit fontScale="40000" lnSpcReduction="20000"/>
          </a:bodyPr>
          <a:lstStyle/>
          <a:p>
            <a:pPr eaLnBrk="1" hangingPunct="1"/>
            <a:r>
              <a:rPr lang="en-US" altLang="en-US" sz="2600"/>
              <a:t>Responsiveness to changes</a:t>
            </a:r>
          </a:p>
          <a:p>
            <a:pPr lvl="1" eaLnBrk="1" hangingPunct="1"/>
            <a:r>
              <a:rPr lang="en-US" altLang="en-US" sz="2200"/>
              <a:t>Topology or bandwidth changes, congestion </a:t>
            </a:r>
          </a:p>
          <a:p>
            <a:pPr lvl="1" eaLnBrk="1" hangingPunct="1"/>
            <a:r>
              <a:rPr lang="en-US" altLang="en-US" sz="2200"/>
              <a:t>Rapid convergence of routers to consistent set of routes</a:t>
            </a:r>
          </a:p>
          <a:p>
            <a:pPr lvl="1" eaLnBrk="1" hangingPunct="1"/>
            <a:r>
              <a:rPr lang="en-US" altLang="en-US" sz="2200"/>
              <a:t>Freedom from persistent loops</a:t>
            </a:r>
          </a:p>
          <a:p>
            <a:pPr eaLnBrk="1" hangingPunct="1"/>
            <a:r>
              <a:rPr lang="en-US" altLang="en-US" sz="2600"/>
              <a:t>Optimality</a:t>
            </a:r>
          </a:p>
          <a:p>
            <a:pPr lvl="1" eaLnBrk="1" hangingPunct="1"/>
            <a:r>
              <a:rPr lang="en-US" altLang="en-US" sz="2200"/>
              <a:t>Resource utilization, path length </a:t>
            </a:r>
          </a:p>
          <a:p>
            <a:pPr eaLnBrk="1" hangingPunct="1"/>
            <a:r>
              <a:rPr lang="en-US" altLang="en-US" sz="2600"/>
              <a:t>Robustness</a:t>
            </a:r>
          </a:p>
          <a:p>
            <a:pPr lvl="1" eaLnBrk="1" hangingPunct="1"/>
            <a:r>
              <a:rPr lang="en-US" altLang="en-US" sz="2200"/>
              <a:t>Continues working under high load, congestion, faults, equipment failures, incorrect implementations</a:t>
            </a:r>
          </a:p>
          <a:p>
            <a:pPr eaLnBrk="1" hangingPunct="1"/>
            <a:r>
              <a:rPr lang="en-US" altLang="en-US" sz="2600"/>
              <a:t>Simplicity</a:t>
            </a:r>
          </a:p>
          <a:p>
            <a:pPr lvl="1" eaLnBrk="1" hangingPunct="1"/>
            <a:r>
              <a:rPr lang="en-US" altLang="en-US" sz="2200"/>
              <a:t>Efficient software implementation, reasonable processing load</a:t>
            </a:r>
          </a:p>
        </p:txBody>
      </p:sp>
    </p:spTree>
    <p:extLst>
      <p:ext uri="{BB962C8B-B14F-4D97-AF65-F5344CB8AC3E}">
        <p14:creationId xmlns:p14="http://schemas.microsoft.com/office/powerpoint/2010/main" val="178275313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981200" y="122238"/>
            <a:ext cx="7772400" cy="1020762"/>
          </a:xfrm>
        </p:spPr>
        <p:txBody>
          <a:bodyPr/>
          <a:lstStyle/>
          <a:p>
            <a:pPr eaLnBrk="1" hangingPunct="1"/>
            <a:r>
              <a:rPr lang="en-US" altLang="en-US"/>
              <a:t>Classifications of Routing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Centralized vs. Distributed Routing</a:t>
            </a:r>
          </a:p>
          <a:p>
            <a:pPr eaLnBrk="1" hangingPunct="1"/>
            <a:r>
              <a:rPr lang="en-US" altLang="en-US"/>
              <a:t>Static vs. Dynamic Routing</a:t>
            </a:r>
          </a:p>
          <a:p>
            <a:pPr eaLnBrk="1" hangingPunct="1"/>
            <a:r>
              <a:rPr lang="en-US" altLang="en-US"/>
              <a:t>Flat vs. Hierarchical Routing</a:t>
            </a:r>
          </a:p>
          <a:p>
            <a:pPr eaLnBrk="1" hangingPunct="1"/>
            <a:endParaRPr lang="en-US" altLang="en-US"/>
          </a:p>
        </p:txBody>
      </p:sp>
      <p:pic>
        <p:nvPicPr>
          <p:cNvPr id="14340" name="Picture 2" descr="C:\Documents and Settings\Hwajung Lee\Local Settings\Temporary Internet Files\Content.IE5\FJF3QZOT\MP90040923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3260725"/>
            <a:ext cx="3306763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9236774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/>
              <a:t>Centralized vs Distributed Routing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79751"/>
            <a:ext cx="11117179" cy="4114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/>
              <a:t>Centralized Routing</a:t>
            </a:r>
          </a:p>
          <a:p>
            <a:pPr marL="742950" lvl="1" indent="-285750"/>
            <a:r>
              <a:rPr lang="en-US" altLang="en-US" dirty="0"/>
              <a:t>All routes determined by a central node</a:t>
            </a:r>
          </a:p>
          <a:p>
            <a:pPr marL="742950" lvl="1" indent="-285750"/>
            <a:r>
              <a:rPr lang="en-US" altLang="en-US" dirty="0"/>
              <a:t>All state information sent to central node</a:t>
            </a:r>
          </a:p>
          <a:p>
            <a:pPr marL="742950" lvl="1" indent="-285750"/>
            <a:r>
              <a:rPr lang="en-US" altLang="en-US" dirty="0"/>
              <a:t>Problems adapting to frequent topology changes</a:t>
            </a:r>
          </a:p>
          <a:p>
            <a:pPr marL="742950" lvl="1" indent="-285750"/>
            <a:r>
              <a:rPr lang="en-US" altLang="en-US" dirty="0"/>
              <a:t>Does not scale</a:t>
            </a:r>
          </a:p>
          <a:p>
            <a:pPr eaLnBrk="1" hangingPunct="1"/>
            <a:r>
              <a:rPr lang="en-US" altLang="en-US" dirty="0"/>
              <a:t>Distributed Routing</a:t>
            </a:r>
          </a:p>
          <a:p>
            <a:pPr marL="742950" lvl="1" indent="-285750"/>
            <a:r>
              <a:rPr lang="en-US" altLang="en-US" dirty="0"/>
              <a:t>Routes determined by routers using distributed algorithm</a:t>
            </a:r>
          </a:p>
          <a:p>
            <a:pPr marL="742950" lvl="1" indent="-285750"/>
            <a:r>
              <a:rPr lang="en-US" altLang="en-US" dirty="0"/>
              <a:t>State information exchanged by routers</a:t>
            </a:r>
          </a:p>
          <a:p>
            <a:pPr marL="742950" lvl="1" indent="-285750"/>
            <a:r>
              <a:rPr lang="en-US" altLang="en-US" dirty="0"/>
              <a:t>Adapts to topology and other changes</a:t>
            </a:r>
          </a:p>
          <a:p>
            <a:pPr marL="742950" lvl="1" indent="-285750"/>
            <a:r>
              <a:rPr lang="en-US" altLang="en-US" dirty="0"/>
              <a:t>Better scalability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6169933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9DAF0407A351428470F65AE867762C" ma:contentTypeVersion="12" ma:contentTypeDescription="Create a new document." ma:contentTypeScope="" ma:versionID="80febc8361a2e585090ee63dd74406f1">
  <xsd:schema xmlns:xsd="http://www.w3.org/2001/XMLSchema" xmlns:xs="http://www.w3.org/2001/XMLSchema" xmlns:p="http://schemas.microsoft.com/office/2006/metadata/properties" xmlns:ns3="2eb25448-20fa-4ef5-83b3-759cb732aca2" xmlns:ns4="dffadf15-067a-4e50-a3a9-77b93cbce0b8" targetNamespace="http://schemas.microsoft.com/office/2006/metadata/properties" ma:root="true" ma:fieldsID="01e45a7556c565056c7c1438443a682c" ns3:_="" ns4:_="">
    <xsd:import namespace="2eb25448-20fa-4ef5-83b3-759cb732aca2"/>
    <xsd:import namespace="dffadf15-067a-4e50-a3a9-77b93cbce0b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b25448-20fa-4ef5-83b3-759cb732ac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fadf15-067a-4e50-a3a9-77b93cbce0b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094F4F-E73E-4CA4-92DC-64BD692CB3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b25448-20fa-4ef5-83b3-759cb732aca2"/>
    <ds:schemaRef ds:uri="dffadf15-067a-4e50-a3a9-77b93cbce0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4653040-6DA6-404A-878A-9655FCD19C7B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dffadf15-067a-4e50-a3a9-77b93cbce0b8"/>
    <ds:schemaRef ds:uri="2eb25448-20fa-4ef5-83b3-759cb732aca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3274252-8A71-45D8-96FC-3D59EC52B4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3686</Words>
  <Application>Microsoft Office PowerPoint</Application>
  <PresentationFormat>Widescreen</PresentationFormat>
  <Paragraphs>1251</Paragraphs>
  <Slides>53</Slides>
  <Notes>9</Notes>
  <HiddenSlides>12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4" baseType="lpstr">
      <vt:lpstr>굴림</vt:lpstr>
      <vt:lpstr>MS Mincho</vt:lpstr>
      <vt:lpstr>NanumSquareRound ExtraBold</vt:lpstr>
      <vt:lpstr>TmonMonsori Black</vt:lpstr>
      <vt:lpstr>Arial</vt:lpstr>
      <vt:lpstr>Calibri</vt:lpstr>
      <vt:lpstr>Monotype Corsiva</vt:lpstr>
      <vt:lpstr>Symbol</vt:lpstr>
      <vt:lpstr>Times New Roman</vt:lpstr>
      <vt:lpstr>Wingdings</vt:lpstr>
      <vt:lpstr>Office Theme</vt:lpstr>
      <vt:lpstr> Lecture 4  Routing</vt:lpstr>
      <vt:lpstr> Lecture 2-2  Routing</vt:lpstr>
      <vt:lpstr>Network Layer</vt:lpstr>
      <vt:lpstr>Network Layer Functions</vt:lpstr>
      <vt:lpstr>Routing in Packet Networks</vt:lpstr>
      <vt:lpstr>Creating the Routing Tables</vt:lpstr>
      <vt:lpstr>Routing Algorithm Requirements </vt:lpstr>
      <vt:lpstr>Classifications of Routing</vt:lpstr>
      <vt:lpstr>Centralized vs Distributed Routing</vt:lpstr>
      <vt:lpstr>Static vs Dynamic Routing</vt:lpstr>
      <vt:lpstr>Routing in Virtual-Circuit Packet Networks</vt:lpstr>
      <vt:lpstr>Routing Tables in VC Packet Networks</vt:lpstr>
      <vt:lpstr>Routing Tables in Datagram Packet Networks</vt:lpstr>
      <vt:lpstr>Flat vs Hierarchical Routing</vt:lpstr>
      <vt:lpstr>Non-Hierarchical Addresses and Routing</vt:lpstr>
      <vt:lpstr>Hierarchical Addresses and Routing</vt:lpstr>
      <vt:lpstr>Specialized Routing</vt:lpstr>
      <vt:lpstr>Flooding (1)</vt:lpstr>
      <vt:lpstr>PowerPoint Presentation</vt:lpstr>
      <vt:lpstr>PowerPoint Presentation</vt:lpstr>
      <vt:lpstr>PowerPoint Presentation</vt:lpstr>
      <vt:lpstr>Limited Flooding</vt:lpstr>
      <vt:lpstr> Lecture 2-2  Routing</vt:lpstr>
      <vt:lpstr> Lecture 2-2  Routing</vt:lpstr>
      <vt:lpstr>Shortest Paths &amp; Routing</vt:lpstr>
      <vt:lpstr>Routing Metrics</vt:lpstr>
      <vt:lpstr>Shortest Path Approaches</vt:lpstr>
      <vt:lpstr>Distance Vector Do you know the way to San Jose?</vt:lpstr>
      <vt:lpstr>Distance Vector</vt:lpstr>
      <vt:lpstr>Shortest Path to SJ</vt:lpstr>
      <vt:lpstr>But we don’t know the shortest paths</vt:lpstr>
      <vt:lpstr>Why Distance Vector Works</vt:lpstr>
      <vt:lpstr>Bellman-Ford Algorithm</vt:lpstr>
      <vt:lpstr>Bellman-Ford Algorithm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Counting to Infinity Problem</vt:lpstr>
      <vt:lpstr>Problem:  Bad News Travels Slowly</vt:lpstr>
      <vt:lpstr>Split Horizon with Poison Reverse</vt:lpstr>
      <vt:lpstr>Link-State Algorithm</vt:lpstr>
      <vt:lpstr>Dijkstra Algorithm:  Finding shortest paths in order</vt:lpstr>
      <vt:lpstr>Dijkstra’s algorithm</vt:lpstr>
      <vt:lpstr>Execution of Dijkstra’s algorithm</vt:lpstr>
      <vt:lpstr>Shortest Paths in  Dijkstra’s Algorithm</vt:lpstr>
      <vt:lpstr>Routing table at node 1</vt:lpstr>
      <vt:lpstr>Reaction to Failure</vt:lpstr>
      <vt:lpstr>Why is Link State Better?</vt:lpstr>
    </vt:vector>
  </TitlesOfParts>
  <Company>Radford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Lee, Hwajung</dc:creator>
  <cp:lastModifiedBy>Lee, Hwajung</cp:lastModifiedBy>
  <cp:revision>38</cp:revision>
  <dcterms:created xsi:type="dcterms:W3CDTF">2020-07-03T17:09:21Z</dcterms:created>
  <dcterms:modified xsi:type="dcterms:W3CDTF">2022-10-11T14:41:50Z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0x010100F59DAF0407A351428470F65AE867762C</vt:lpwstr>
  </property>
</Properties>
</file>