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7" r:id="rId5"/>
    <p:sldId id="258" r:id="rId6"/>
    <p:sldId id="275" r:id="rId7"/>
    <p:sldId id="292" r:id="rId8"/>
    <p:sldId id="263" r:id="rId9"/>
    <p:sldId id="266" r:id="rId10"/>
    <p:sldId id="264" r:id="rId11"/>
    <p:sldId id="284" r:id="rId12"/>
    <p:sldId id="283" r:id="rId13"/>
    <p:sldId id="291" r:id="rId14"/>
    <p:sldId id="285" r:id="rId15"/>
    <p:sldId id="286" r:id="rId16"/>
    <p:sldId id="287" r:id="rId17"/>
    <p:sldId id="288" r:id="rId18"/>
    <p:sldId id="289" r:id="rId19"/>
    <p:sldId id="290" r:id="rId20"/>
    <p:sldId id="273" r:id="rId21"/>
    <p:sldId id="274" r:id="rId22"/>
    <p:sldId id="276" r:id="rId23"/>
    <p:sldId id="277" r:id="rId24"/>
    <p:sldId id="278" r:id="rId25"/>
    <p:sldId id="282" r:id="rId26"/>
    <p:sldId id="280" r:id="rId27"/>
    <p:sldId id="279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7" autoAdjust="0"/>
    <p:restoredTop sz="91018" autoAdjust="0"/>
  </p:normalViewPr>
  <p:slideViewPr>
    <p:cSldViewPr snapToGrid="0">
      <p:cViewPr varScale="1">
        <p:scale>
          <a:sx n="66" d="100"/>
          <a:sy n="66" d="100"/>
        </p:scale>
        <p:origin x="2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83"/>
    </p:cViewPr>
  </p:sorter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7FAE9-3521-4B8D-B07C-2945F08C4AF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C3725-5236-47E7-B1F1-E0541D688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et_Assigned_Numbers_Authorit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Internet_service_provider" TargetMode="External"/><Relationship Id="rId5" Type="http://schemas.openxmlformats.org/officeDocument/2006/relationships/hyperlink" Target="http://en.wikipedia.org/wiki/Local_Internet_registry" TargetMode="External"/><Relationship Id="rId4" Type="http://schemas.openxmlformats.org/officeDocument/2006/relationships/hyperlink" Target="http://en.wikipedia.org/wiki/Regional_Internet_registrie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4094FF-C203-4982-80E7-71D15F5D2A25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The </a:t>
            </a:r>
            <a:r>
              <a:rPr lang="en-US" altLang="en-US">
                <a:latin typeface="Arial" panose="020B0604020202020204" pitchFamily="34" charset="0"/>
                <a:hlinkClick r:id="rId3" action="ppaction://hlinkfile" tooltip="Internet Assigned Numbers Authority"/>
              </a:rPr>
              <a:t>Internet Assigned Numbers Authority</a:t>
            </a:r>
            <a:r>
              <a:rPr lang="en-US" altLang="en-US">
                <a:latin typeface="Arial" panose="020B0604020202020204" pitchFamily="34" charset="0"/>
              </a:rPr>
              <a:t> (IANA) manages the IP address space allocations globally and delegates five </a:t>
            </a:r>
            <a:r>
              <a:rPr lang="en-US" altLang="en-US">
                <a:latin typeface="Arial" panose="020B0604020202020204" pitchFamily="34" charset="0"/>
                <a:hlinkClick r:id="rId4" action="ppaction://hlinkfile" tooltip="Regional Internet registries"/>
              </a:rPr>
              <a:t>regional Internet registries</a:t>
            </a:r>
            <a:r>
              <a:rPr lang="en-US" altLang="en-US">
                <a:latin typeface="Arial" panose="020B0604020202020204" pitchFamily="34" charset="0"/>
              </a:rPr>
              <a:t> (RIRs) to allocate IP address blocks to </a:t>
            </a:r>
            <a:r>
              <a:rPr lang="en-US" altLang="en-US">
                <a:latin typeface="Arial" panose="020B0604020202020204" pitchFamily="34" charset="0"/>
                <a:hlinkClick r:id="rId5" action="ppaction://hlinkfile" tooltip="Local Internet registry"/>
              </a:rPr>
              <a:t>local Internet registries</a:t>
            </a:r>
            <a:r>
              <a:rPr lang="en-US" altLang="en-US">
                <a:latin typeface="Arial" panose="020B0604020202020204" pitchFamily="34" charset="0"/>
              </a:rPr>
              <a:t> (</a:t>
            </a:r>
            <a:r>
              <a:rPr lang="en-US" altLang="en-US">
                <a:latin typeface="Arial" panose="020B0604020202020204" pitchFamily="34" charset="0"/>
                <a:hlinkClick r:id="rId6" action="ppaction://hlinkfile" tooltip="Internet service provider"/>
              </a:rPr>
              <a:t>Internet service providers</a:t>
            </a:r>
            <a:r>
              <a:rPr lang="en-US" altLang="en-US">
                <a:latin typeface="Arial" panose="020B0604020202020204" pitchFamily="34" charset="0"/>
              </a:rPr>
              <a:t>) and other entities.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6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AFFCCD-9B44-4C62-9F8C-B0A6B300393C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52FAC1-727A-43BA-B9F4-AEBDF7F6710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0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5FE906-D9FB-45BB-90A3-767B39D115BC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91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D2F581-31C6-4267-9D1E-A8C6F63281FD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2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9FFD04-9530-463D-B8D5-FDE2BE02ADC0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8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209B60-FA68-4074-832A-C7F38ADC4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1D9F08-9452-44E7-9F46-E1DD64C52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A7F7C8F-72CE-4CB7-AAB4-89526287B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9A7EE-5C13-42DA-91B7-8FF459385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r>
              <a:rPr lang="ko-KR" altLang="en-US" dirty="0"/>
              <a:t>글자체 테스트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r>
              <a:rPr lang="ko-KR" altLang="en-US" dirty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EEE_802" TargetMode="External"/><Relationship Id="rId2" Type="http://schemas.openxmlformats.org/officeDocument/2006/relationships/hyperlink" Target="http://www.ietf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gcampbell.com/history-of-the-internet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blogs.cisco.com/uki/wireless-wireless-everywher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controlglobal.com/articles/2013/verhappen-wireles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lcomm.com/invention/5g/what-is-5g#:~:text=A%3A%205G%20is%20the%205th,machines%2C%20objects%2C%20and%20devices.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gtechmag.files.wordpress.co/2018/09/gn38319c_en.jpg" TargetMode="Externa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1-4842-2896-8_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ourworldindata.org/internet" TargetMode="External"/><Relationship Id="rId5" Type="http://schemas.openxmlformats.org/officeDocument/2006/relationships/hyperlink" Target="https://www.statista.com/statistics/616210/average-internet-connection-speed-in-the-us/" TargetMode="Externa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 </a:t>
            </a:r>
            <a:r>
              <a:rPr lang="en-US" altLang="en-US" sz="4400" dirty="0">
                <a:solidFill>
                  <a:schemeClr val="accent4"/>
                </a:solidFill>
              </a:rPr>
              <a:t>Lecture Note 1-1</a:t>
            </a:r>
            <a:br>
              <a:rPr lang="en-US" altLang="en-US" sz="4400" dirty="0"/>
            </a:br>
            <a:r>
              <a:rPr lang="en-US" altLang="en-US" sz="4400" dirty="0"/>
              <a:t>Review of Computer Network Fundamentals</a:t>
            </a:r>
          </a:p>
        </p:txBody>
      </p:sp>
      <p:pic>
        <p:nvPicPr>
          <p:cNvPr id="3" name="!!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219" y="2133601"/>
            <a:ext cx="13022434" cy="48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193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Addressing and </a:t>
            </a:r>
            <a:r>
              <a:rPr lang="en-US" dirty="0" err="1"/>
              <a:t>Subnetting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0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6094" y="1828800"/>
            <a:ext cx="9144000" cy="4267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+mn-lt"/>
              </a:rPr>
              <a:t>10001001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00101101</a:t>
            </a:r>
            <a:r>
              <a:rPr lang="en-US" altLang="en-US" sz="4300" b="1" dirty="0">
                <a:latin typeface="+mn-lt"/>
              </a:rPr>
              <a:t>01101000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10101100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+mn-lt"/>
              </a:rPr>
              <a:t>11111111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11111111</a:t>
            </a:r>
            <a:r>
              <a:rPr lang="en-US" altLang="en-US" sz="4300" b="1" dirty="0">
                <a:latin typeface="+mn-lt"/>
              </a:rPr>
              <a:t>11111111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00000000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4300" b="1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+mn-lt"/>
              </a:rPr>
              <a:t>10001001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00101101</a:t>
            </a:r>
            <a:r>
              <a:rPr lang="en-US" altLang="en-US" sz="4300" b="1" dirty="0">
                <a:latin typeface="+mn-lt"/>
              </a:rPr>
              <a:t>01101000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00000000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43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Arial Narrow" panose="020B0606020202030204" pitchFamily="34" charset="0"/>
              </a:rPr>
              <a:t>subnet ID = (137.</a:t>
            </a:r>
            <a:r>
              <a:rPr lang="en-US" altLang="en-US" sz="4300" b="1" dirty="0">
                <a:solidFill>
                  <a:srgbClr val="FF0000"/>
                </a:solidFill>
                <a:latin typeface="Arial Narrow" panose="020B0606020202030204" pitchFamily="34" charset="0"/>
              </a:rPr>
              <a:t>45</a:t>
            </a:r>
            <a:r>
              <a:rPr lang="en-US" altLang="en-US" sz="4300" b="1" dirty="0">
                <a:latin typeface="Arial Narrow" panose="020B0606020202030204" pitchFamily="34" charset="0"/>
              </a:rPr>
              <a:t>.104.</a:t>
            </a:r>
            <a:r>
              <a:rPr lang="en-US" altLang="en-US" sz="4300" b="1" dirty="0">
                <a:solidFill>
                  <a:srgbClr val="FF0000"/>
                </a:solidFill>
                <a:latin typeface="Arial Narrow" panose="020B0606020202030204" pitchFamily="34" charset="0"/>
              </a:rPr>
              <a:t>0</a:t>
            </a:r>
            <a:r>
              <a:rPr lang="en-US" altLang="en-US" sz="4300" b="1" dirty="0">
                <a:latin typeface="Arial Narrow" panose="020B0606020202030204" pitchFamily="34" charset="0"/>
              </a:rPr>
              <a:t>)</a:t>
            </a:r>
            <a:endParaRPr lang="en-US" alt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8058150" y="15240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1981200" y="36576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“</a:t>
            </a:r>
            <a:r>
              <a:rPr lang="en-US" altLang="en-US" dirty="0" err="1"/>
              <a:t>Anding</a:t>
            </a:r>
            <a:r>
              <a:rPr lang="en-US" altLang="en-US" dirty="0"/>
              <a:t>” a Binary Subnet Mask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6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Recap: Network Classes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IANA (Internet Assigned Numbers Authority)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IP address := &lt;8bits&gt;.&lt;24bits&gt;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16 Million hosts in a class A network domain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IP address = &lt;16bits&gt;.&lt;16bits&gt;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65534 hosts in a class B network domain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IP address = &lt;24bits&gt;.&lt;8bits&gt;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256 hosts in a class C network domain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6600"/>
                </a:solidFill>
                <a:sym typeface="Wingdings" panose="05000000000000000000" pitchFamily="2" charset="2"/>
              </a:rPr>
              <a:t> Waste of Address Range~!</a:t>
            </a:r>
            <a:endParaRPr lang="en-US" altLang="en-US" dirty="0">
              <a:solidFill>
                <a:srgbClr val="FF6600"/>
              </a:solidFill>
            </a:endParaRPr>
          </a:p>
        </p:txBody>
      </p:sp>
      <p:pic>
        <p:nvPicPr>
          <p:cNvPr id="49156" name="Picture 4" descr="C:\Documents and Settings\hlee3\Local Settings\Temporary Internet Files\Content.IE5\5WFK0DIC\MP90040197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46" y="4159131"/>
            <a:ext cx="3705496" cy="2468909"/>
          </a:xfrm>
          <a:prstGeom prst="rect">
            <a:avLst/>
          </a:prstGeom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3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Note on Classful vs. Classless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9939"/>
            <a:ext cx="11129554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Note that, in </a:t>
            </a:r>
            <a:r>
              <a:rPr lang="en-US" altLang="en-US" dirty="0" err="1"/>
              <a:t>classful</a:t>
            </a:r>
            <a:r>
              <a:rPr lang="en-US" altLang="en-US" dirty="0"/>
              <a:t> </a:t>
            </a:r>
            <a:r>
              <a:rPr lang="en-US" altLang="en-US" dirty="0" err="1"/>
              <a:t>subnetting</a:t>
            </a:r>
            <a:r>
              <a:rPr lang="en-US" altLang="en-US" dirty="0"/>
              <a:t>, we lose quite a few blocks of addresses.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RFC 1519 (Classless Inter-Domain Routing = CIDR) was introduced in 1993 to deal with rapid depletion of IP address space due to “</a:t>
            </a:r>
            <a:r>
              <a:rPr lang="en-US" altLang="en-US" dirty="0" err="1"/>
              <a:t>Classful</a:t>
            </a:r>
            <a:r>
              <a:rPr lang="en-US" altLang="en-US" dirty="0"/>
              <a:t> Fragmentation”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Given the entire internet was “</a:t>
            </a:r>
            <a:r>
              <a:rPr lang="en-US" altLang="en-US" dirty="0" err="1"/>
              <a:t>classful</a:t>
            </a:r>
            <a:r>
              <a:rPr lang="en-US" altLang="en-US" dirty="0"/>
              <a:t>” in 1993, how to transition to classless methods?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What exactly is the impact to internet protocols (in all the millions of devices and hosts) of such a change?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538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Routable and Nonroutable Addresses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Nonroutable</a:t>
            </a:r>
            <a:r>
              <a:rPr lang="en-US" altLang="en-US" dirty="0"/>
              <a:t> Address [RFC 1918]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Internet Router ignore the following addresses.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10.0.0.0 – 10.255.255.255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172.16.0.0 – 172.31.255.255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192.168.0.0 – 192.168.255.255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Millions of networks can exist with the same </a:t>
            </a:r>
            <a:r>
              <a:rPr lang="en-US" altLang="en-US" dirty="0" err="1"/>
              <a:t>nonroutable</a:t>
            </a:r>
            <a:r>
              <a:rPr lang="en-US" altLang="en-US" dirty="0"/>
              <a:t> address.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“Intranet” : Internal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NAT (Network Address Translation) router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Side benefit : “Security”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55300" name="Picture 6" descr="C:\Documents and Settings\hlee3\Local Settings\Temporary Internet Files\Content.IE5\WR41L5HJ\MP9004018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3719059"/>
            <a:ext cx="2882536" cy="2882535"/>
          </a:xfrm>
          <a:prstGeom prst="rect">
            <a:avLst/>
          </a:prstGeom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0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VLSM (Variable Length Subnet Masking)</a:t>
            </a:r>
          </a:p>
        </p:txBody>
      </p:sp>
      <p:sp>
        <p:nvSpPr>
          <p:cNvPr id="5734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Can support variable length of subnet id in a single domain</a:t>
            </a:r>
          </a:p>
          <a:p>
            <a:r>
              <a:rPr lang="en-US" altLang="en-US" dirty="0"/>
              <a:t>How?</a:t>
            </a:r>
          </a:p>
          <a:p>
            <a:pPr lvl="1"/>
            <a:r>
              <a:rPr lang="en-US" altLang="en-US" dirty="0"/>
              <a:t>Decide the necessary number of bits for a host id first</a:t>
            </a:r>
          </a:p>
          <a:p>
            <a:pPr lvl="1"/>
            <a:r>
              <a:rPr lang="en-US" altLang="en-US" dirty="0"/>
              <a:t>Then, get the number of bits for a subnet id</a:t>
            </a:r>
          </a:p>
        </p:txBody>
      </p:sp>
    </p:spTree>
    <p:extLst>
      <p:ext uri="{BB962C8B-B14F-4D97-AF65-F5344CB8AC3E}">
        <p14:creationId xmlns:p14="http://schemas.microsoft.com/office/powerpoint/2010/main" val="1913975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VLSM: 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933D3-89B6-4283-96AD-164DE43AA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4366"/>
            <a:ext cx="11351623" cy="495517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[Given] IP </a:t>
            </a:r>
            <a:r>
              <a:rPr lang="en-US" dirty="0" err="1"/>
              <a:t>Addr</a:t>
            </a:r>
            <a:r>
              <a:rPr lang="en-US" dirty="0"/>
              <a:t> 192.3.4.0/24</a:t>
            </a:r>
          </a:p>
          <a:p>
            <a:pPr lvl="1">
              <a:defRPr/>
            </a:pPr>
            <a:r>
              <a:rPr lang="en-US" dirty="0" err="1"/>
              <a:t>AtlantaHQ</a:t>
            </a:r>
            <a:r>
              <a:rPr lang="en-US" dirty="0"/>
              <a:t>: 58 hosts</a:t>
            </a:r>
          </a:p>
          <a:p>
            <a:pPr lvl="1">
              <a:defRPr/>
            </a:pPr>
            <a:r>
              <a:rPr lang="en-US" dirty="0" err="1"/>
              <a:t>PerthHQ</a:t>
            </a:r>
            <a:r>
              <a:rPr lang="en-US" dirty="0"/>
              <a:t>: 26 hosts</a:t>
            </a:r>
          </a:p>
          <a:p>
            <a:pPr lvl="1">
              <a:defRPr/>
            </a:pPr>
            <a:r>
              <a:rPr lang="en-US" dirty="0" err="1"/>
              <a:t>SydneyHQ</a:t>
            </a:r>
            <a:r>
              <a:rPr lang="en-US" dirty="0"/>
              <a:t>: 10 hosts</a:t>
            </a:r>
          </a:p>
          <a:p>
            <a:pPr lvl="1">
              <a:defRPr/>
            </a:pPr>
            <a:r>
              <a:rPr lang="en-US" dirty="0"/>
              <a:t>CorpusHQ:10 hosts</a:t>
            </a:r>
          </a:p>
          <a:p>
            <a:pPr lvl="1">
              <a:defRPr/>
            </a:pPr>
            <a:r>
              <a:rPr lang="en-US" dirty="0"/>
              <a:t>WAN1: 2 IP addresses</a:t>
            </a:r>
          </a:p>
          <a:p>
            <a:pPr lvl="1">
              <a:defRPr/>
            </a:pPr>
            <a:r>
              <a:rPr lang="en-US" dirty="0"/>
              <a:t>WAN2: 2 IP addresses</a:t>
            </a:r>
          </a:p>
          <a:p>
            <a:pPr lvl="1">
              <a:defRPr/>
            </a:pPr>
            <a:r>
              <a:rPr lang="en-US" dirty="0"/>
              <a:t>WAN3: 2 IP addresses</a:t>
            </a:r>
          </a:p>
          <a:p>
            <a:pPr>
              <a:buFont typeface="Wingdings" panose="05000000000000000000" pitchFamily="2" charset="2"/>
              <a:buChar char="è"/>
              <a:defRPr/>
            </a:pPr>
            <a:r>
              <a:rPr lang="en-US" dirty="0"/>
              <a:t>Give a subnet address, an address range, a broadcast address, and a network prefix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Cisco Network Fundamental course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3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Standards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New technologies very costly and risky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Standards allow players to share risk and benefits of a new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Reduced cost of entry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Interoperability and network effect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Compete on innovation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Completing the value chain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Chips, systems, equipment vendors, service providers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802.11 wireless LAN products</a:t>
            </a:r>
          </a:p>
        </p:txBody>
      </p:sp>
    </p:spTree>
    <p:extLst>
      <p:ext uri="{BB962C8B-B14F-4D97-AF65-F5344CB8AC3E}">
        <p14:creationId xmlns:p14="http://schemas.microsoft.com/office/powerpoint/2010/main" val="1416743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Standards Bodies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Internet Engineering Task Force</a:t>
            </a:r>
          </a:p>
          <a:p>
            <a:pPr lvl="1" eaLnBrk="1" hangingPunct="1"/>
            <a:r>
              <a:rPr lang="en-US" altLang="en-US" dirty="0"/>
              <a:t>Internet standards development</a:t>
            </a:r>
          </a:p>
          <a:p>
            <a:pPr lvl="1" eaLnBrk="1" hangingPunct="1"/>
            <a:r>
              <a:rPr lang="en-US" altLang="en-US" dirty="0"/>
              <a:t>Request for Comments (RFCs):  </a:t>
            </a:r>
            <a:r>
              <a:rPr lang="en-US" altLang="en-US" dirty="0">
                <a:hlinkClick r:id="rId2"/>
              </a:rPr>
              <a:t>www.ietf.org</a:t>
            </a:r>
            <a:endParaRPr lang="en-US" altLang="en-US" dirty="0"/>
          </a:p>
          <a:p>
            <a:pPr eaLnBrk="1" hangingPunct="1"/>
            <a:r>
              <a:rPr lang="en-US" altLang="en-US" dirty="0"/>
              <a:t>International Telecommunications Union</a:t>
            </a:r>
          </a:p>
          <a:p>
            <a:pPr lvl="1" eaLnBrk="1" hangingPunct="1"/>
            <a:r>
              <a:rPr lang="en-US" altLang="en-US" dirty="0"/>
              <a:t>International telecom standards</a:t>
            </a:r>
          </a:p>
          <a:p>
            <a:pPr eaLnBrk="1" hangingPunct="1"/>
            <a:r>
              <a:rPr lang="en-US" altLang="en-US" dirty="0"/>
              <a:t>IEEE 802 Committee</a:t>
            </a:r>
          </a:p>
          <a:p>
            <a:pPr lvl="1" eaLnBrk="1" hangingPunct="1"/>
            <a:r>
              <a:rPr lang="en-US" altLang="en-US" dirty="0"/>
              <a:t>Local area and metropolitan area network standards</a:t>
            </a:r>
          </a:p>
          <a:p>
            <a:pPr lvl="1"/>
            <a:r>
              <a:rPr lang="en-US" u="sng" dirty="0">
                <a:hlinkClick r:id="rId3"/>
              </a:rPr>
              <a:t>https://en.wikipedia.org/wiki/IEEE_802</a:t>
            </a:r>
            <a:endParaRPr lang="en-US" altLang="en-US" dirty="0"/>
          </a:p>
          <a:p>
            <a:pPr eaLnBrk="1" hangingPunct="1"/>
            <a:r>
              <a:rPr lang="en-US" altLang="en-US" dirty="0"/>
              <a:t>Industry Organizations</a:t>
            </a:r>
          </a:p>
          <a:p>
            <a:pPr lvl="1" eaLnBrk="1" hangingPunct="1"/>
            <a:r>
              <a:rPr lang="en-US" altLang="en-US" dirty="0"/>
              <a:t>MPLS Forum, </a:t>
            </a:r>
            <a:r>
              <a:rPr lang="en-US" altLang="en-US" dirty="0" err="1"/>
              <a:t>WiFi</a:t>
            </a:r>
            <a:r>
              <a:rPr lang="en-US" altLang="en-US" dirty="0"/>
              <a:t> Alliance, World Wide Web Consortium</a:t>
            </a:r>
          </a:p>
        </p:txBody>
      </p:sp>
    </p:spTree>
    <p:extLst>
      <p:ext uri="{BB962C8B-B14F-4D97-AF65-F5344CB8AC3E}">
        <p14:creationId xmlns:p14="http://schemas.microsoft.com/office/powerpoint/2010/main" val="3498823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2" y="292863"/>
            <a:ext cx="8616053" cy="6186595"/>
          </a:xfrm>
        </p:spPr>
      </p:pic>
      <p:sp>
        <p:nvSpPr>
          <p:cNvPr id="5" name="TextBox 4"/>
          <p:cNvSpPr txBox="1"/>
          <p:nvPr/>
        </p:nvSpPr>
        <p:spPr>
          <a:xfrm>
            <a:off x="3431457" y="6479458"/>
            <a:ext cx="4645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[Source] </a:t>
            </a:r>
            <a:r>
              <a:rPr lang="en-US" sz="1100" u="sng" dirty="0">
                <a:latin typeface="NanumSquareRound ExtraBold" panose="020B0600000101010101" pitchFamily="34" charset="-127"/>
                <a:ea typeface="NanumSquareRound ExtraBold" panose="020B0600000101010101" pitchFamily="34" charset="-127"/>
                <a:hlinkClick r:id="rId3"/>
              </a:rPr>
              <a:t>https://www.dugcampbell.com/history-of-the-internet/</a:t>
            </a:r>
            <a:endParaRPr lang="en-US" sz="1100" dirty="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  <a:p>
            <a:endParaRPr lang="en-US" sz="1100" dirty="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the Internet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" cy="9035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2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Computer Networks?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4326" y="1251856"/>
            <a:ext cx="7347674" cy="5606143"/>
          </a:xfrm>
        </p:spPr>
        <p:txBody>
          <a:bodyPr/>
          <a:lstStyle/>
          <a:p>
            <a:pPr eaLnBrk="1" hangingPunct="1"/>
            <a:r>
              <a:rPr lang="en-US" altLang="en-US" dirty="0"/>
              <a:t>A </a:t>
            </a:r>
            <a:r>
              <a:rPr lang="en-US" altLang="en-US" dirty="0">
                <a:solidFill>
                  <a:schemeClr val="accent2"/>
                </a:solidFill>
              </a:rPr>
              <a:t>collection</a:t>
            </a:r>
            <a:r>
              <a:rPr lang="en-US" altLang="en-US" dirty="0"/>
              <a:t> of </a:t>
            </a:r>
            <a:r>
              <a:rPr lang="en-US" altLang="en-US" dirty="0">
                <a:solidFill>
                  <a:srgbClr val="0070C0"/>
                </a:solidFill>
              </a:rPr>
              <a:t>autonomous computers </a:t>
            </a:r>
            <a:r>
              <a:rPr lang="en-US" altLang="en-US" dirty="0">
                <a:solidFill>
                  <a:schemeClr val="accent2"/>
                </a:solidFill>
              </a:rPr>
              <a:t>interconnected </a:t>
            </a:r>
            <a:r>
              <a:rPr lang="en-US" altLang="en-US" dirty="0"/>
              <a:t>by a single or multiple technologies</a:t>
            </a:r>
          </a:p>
          <a:p>
            <a:pPr marL="742950" lvl="1" indent="-285750"/>
            <a:r>
              <a:rPr lang="en-US" altLang="en-US" dirty="0"/>
              <a:t>Interconnected via: </a:t>
            </a:r>
          </a:p>
          <a:p>
            <a:pPr lvl="2"/>
            <a:r>
              <a:rPr lang="en-US" altLang="en-US" dirty="0"/>
              <a:t>Copper wire</a:t>
            </a:r>
          </a:p>
          <a:p>
            <a:pPr lvl="2"/>
            <a:r>
              <a:rPr lang="en-US" altLang="en-US" dirty="0"/>
              <a:t>Fiber optics</a:t>
            </a:r>
          </a:p>
          <a:p>
            <a:pPr lvl="2"/>
            <a:r>
              <a:rPr lang="en-US" altLang="en-US" dirty="0"/>
              <a:t>Microwaves</a:t>
            </a:r>
          </a:p>
          <a:p>
            <a:pPr lvl="2"/>
            <a:r>
              <a:rPr lang="en-US" altLang="en-US" dirty="0"/>
              <a:t>Infrared</a:t>
            </a:r>
          </a:p>
          <a:p>
            <a:pPr lvl="2"/>
            <a:r>
              <a:rPr lang="en-US" altLang="en-US" dirty="0"/>
              <a:t>Communication satellites, etc.</a:t>
            </a:r>
          </a:p>
        </p:txBody>
      </p:sp>
      <p:pic>
        <p:nvPicPr>
          <p:cNvPr id="2" name="!!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327" y="903515"/>
            <a:ext cx="9688653" cy="595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37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3307975"/>
            <a:ext cx="30251400" cy="217214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the Internet</a:t>
            </a:r>
          </a:p>
        </p:txBody>
      </p:sp>
      <p:sp>
        <p:nvSpPr>
          <p:cNvPr id="6" name="Rectangle 10"/>
          <p:cNvSpPr/>
          <p:nvPr/>
        </p:nvSpPr>
        <p:spPr>
          <a:xfrm>
            <a:off x="1073150" y="5092700"/>
            <a:ext cx="5105400" cy="5016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9271000" y="5380566"/>
            <a:ext cx="2616200" cy="5524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85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0783" y="-2967572"/>
            <a:ext cx="28642783" cy="205664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the Internet</a:t>
            </a:r>
          </a:p>
        </p:txBody>
      </p:sp>
      <p:sp>
        <p:nvSpPr>
          <p:cNvPr id="3" name="Rectangle 13"/>
          <p:cNvSpPr/>
          <p:nvPr/>
        </p:nvSpPr>
        <p:spPr>
          <a:xfrm>
            <a:off x="753272" y="4063772"/>
            <a:ext cx="2701128" cy="2440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5921528" y="4287520"/>
            <a:ext cx="2948152" cy="3936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8346248" y="5395788"/>
            <a:ext cx="3276792" cy="3141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0" y="0"/>
            <a:ext cx="457200" cy="9035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5253" y="-12624422"/>
            <a:ext cx="29884745" cy="2145817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the Internet</a:t>
            </a:r>
          </a:p>
        </p:txBody>
      </p:sp>
      <p:sp>
        <p:nvSpPr>
          <p:cNvPr id="3" name="Rectangle 13"/>
          <p:cNvSpPr/>
          <p:nvPr/>
        </p:nvSpPr>
        <p:spPr>
          <a:xfrm>
            <a:off x="958198" y="2604901"/>
            <a:ext cx="2563936" cy="265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704086" y="3469069"/>
            <a:ext cx="1971381" cy="3493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683987" y="4821869"/>
            <a:ext cx="2397879" cy="4782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0" y="0"/>
            <a:ext cx="457200" cy="9035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6204257" y="5130800"/>
            <a:ext cx="3574746" cy="287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Communication Landscape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517"/>
            <a:ext cx="6079067" cy="4024342"/>
          </a:xfrm>
        </p:spPr>
      </p:pic>
      <p:sp>
        <p:nvSpPr>
          <p:cNvPr id="4" name="Rectangle 3"/>
          <p:cNvSpPr/>
          <p:nvPr/>
        </p:nvSpPr>
        <p:spPr>
          <a:xfrm>
            <a:off x="973903" y="6090149"/>
            <a:ext cx="41312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[Source] </a:t>
            </a:r>
            <a:r>
              <a:rPr lang="en-US" sz="1100" dirty="0">
                <a:hlinkClick r:id="rId3"/>
              </a:rPr>
              <a:t>https://gblogs.cisco.com/uki/wireless-wireless-everywhere/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884972" y="6098451"/>
            <a:ext cx="45849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[Source] </a:t>
            </a:r>
            <a:r>
              <a:rPr lang="en-US" sz="1100" dirty="0">
                <a:hlinkClick r:id="rId4"/>
              </a:rPr>
              <a:t>https://www.controlglobal.com/articles/2013/verhappen-wireless/</a:t>
            </a:r>
            <a:r>
              <a:rPr lang="en-US" sz="11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4" y="1704248"/>
            <a:ext cx="6029146" cy="432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22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Network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7" y="903515"/>
            <a:ext cx="3877734" cy="5586361"/>
          </a:xfrm>
        </p:spPr>
      </p:pic>
      <p:sp>
        <p:nvSpPr>
          <p:cNvPr id="8" name="TextBox 7"/>
          <p:cNvSpPr txBox="1"/>
          <p:nvPr/>
        </p:nvSpPr>
        <p:spPr>
          <a:xfrm>
            <a:off x="4284134" y="6228265"/>
            <a:ext cx="91614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[Source] </a:t>
            </a:r>
            <a:r>
              <a:rPr lang="en-US" sz="1100" dirty="0">
                <a:hlinkClick r:id="rId3"/>
              </a:rPr>
              <a:t>https://www.qualcomm.com/invention/5g/what-is-5g#:~:text=A%3A%205G%20is%20the%205th,machines%2C%20objects%2C%20and%20devices.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34" y="1078076"/>
            <a:ext cx="9071683" cy="4975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133" y="6520024"/>
            <a:ext cx="4309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[Source] </a:t>
            </a:r>
            <a:r>
              <a:rPr lang="en-US" sz="1050" dirty="0">
                <a:hlinkClick r:id="rId5"/>
              </a:rPr>
              <a:t>https://engtechmag.files.wordpress.co/2018/09/gn38319c_en.jpg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55235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67" y="1064468"/>
            <a:ext cx="7704667" cy="4683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2991" y="5778158"/>
            <a:ext cx="5497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[Source] </a:t>
            </a:r>
            <a:r>
              <a:rPr lang="en-US" sz="1100" dirty="0">
                <a:hlinkClick r:id="rId3"/>
              </a:rPr>
              <a:t>https://link.springer.com/chapter/10.1007/978-1-4842-2896-8_5</a:t>
            </a:r>
            <a:r>
              <a:rPr lang="en-US" sz="1100" dirty="0"/>
              <a:t> (August 14, 2019)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5029"/>
            <a:ext cx="3632201" cy="51319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5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OSI Reference Model &amp; TCP/IP Protocol Stack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79133" y="1045029"/>
            <a:ext cx="9323009" cy="5131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7387" y="19812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7387" y="25796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7387" y="31781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87387" y="3785131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7387" y="43751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87387" y="4973639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87387" y="55721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758714" y="2027239"/>
            <a:ext cx="117179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97547" y="2596092"/>
            <a:ext cx="1329116" cy="568104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9144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Presentation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941225" y="3200401"/>
            <a:ext cx="85440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Session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865760" y="3786188"/>
            <a:ext cx="103708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Transport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933835" y="4375151"/>
            <a:ext cx="92474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907190" y="4962526"/>
            <a:ext cx="99867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Data Link</a:t>
            </a:r>
          </a:p>
          <a:p>
            <a:pPr algn="ctr"/>
            <a:r>
              <a:rPr lang="en-US" altLang="en-US" sz="140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971963" y="5549901"/>
            <a:ext cx="89928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Physical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555624" y="1409701"/>
            <a:ext cx="145071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</p:txBody>
      </p:sp>
      <p:sp>
        <p:nvSpPr>
          <p:cNvPr id="23" name="Line 45"/>
          <p:cNvSpPr>
            <a:spLocks noChangeShapeType="1"/>
          </p:cNvSpPr>
          <p:nvPr/>
        </p:nvSpPr>
        <p:spPr bwMode="auto">
          <a:xfrm>
            <a:off x="1284287" y="1709739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57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OSI Reference Model &amp; TCP/IP Protocol Stack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79133" y="1045029"/>
            <a:ext cx="9323009" cy="5131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7387" y="19812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7387" y="25796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7387" y="31781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87387" y="3785131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7387" y="43751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87387" y="4973639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87387" y="55721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758714" y="2027239"/>
            <a:ext cx="117179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  <a:p>
            <a:pPr algn="ctr"/>
            <a:r>
              <a:rPr lang="en-US" altLang="en-US" sz="14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97547" y="2596092"/>
            <a:ext cx="1329116" cy="568104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9144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Presentation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941225" y="3200401"/>
            <a:ext cx="85440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Session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865760" y="3786188"/>
            <a:ext cx="103708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Transport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933835" y="4375151"/>
            <a:ext cx="92474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907190" y="4962526"/>
            <a:ext cx="99867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Data Link</a:t>
            </a:r>
          </a:p>
          <a:p>
            <a:pPr algn="ctr"/>
            <a:r>
              <a:rPr lang="en-US" altLang="en-US" sz="140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971963" y="5549901"/>
            <a:ext cx="89928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Physical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555624" y="1409701"/>
            <a:ext cx="145071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</p:txBody>
      </p:sp>
      <p:sp>
        <p:nvSpPr>
          <p:cNvPr id="23" name="Line 45"/>
          <p:cNvSpPr>
            <a:spLocks noChangeShapeType="1"/>
          </p:cNvSpPr>
          <p:nvPr/>
        </p:nvSpPr>
        <p:spPr bwMode="auto">
          <a:xfrm>
            <a:off x="1284287" y="1709739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0328789" y="1996450"/>
            <a:ext cx="1346200" cy="18179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0329909" y="3800380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0329909" y="4390400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0329909" y="4988888"/>
            <a:ext cx="1346200" cy="1170613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10401236" y="2042488"/>
            <a:ext cx="117179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  <a:p>
            <a:pPr algn="ctr"/>
            <a:r>
              <a:rPr lang="en-US" altLang="en-US" sz="14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10403816" y="3930460"/>
            <a:ext cx="5148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TCP</a:t>
            </a: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10545518" y="4534698"/>
            <a:ext cx="87915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IP Layer</a:t>
            </a: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10237290" y="5175181"/>
            <a:ext cx="1529197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 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Interface 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10198146" y="1424950"/>
            <a:ext cx="145071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</p:txBody>
      </p:sp>
      <p:sp>
        <p:nvSpPr>
          <p:cNvPr id="39" name="Line 45"/>
          <p:cNvSpPr>
            <a:spLocks noChangeShapeType="1"/>
          </p:cNvSpPr>
          <p:nvPr/>
        </p:nvSpPr>
        <p:spPr bwMode="auto">
          <a:xfrm>
            <a:off x="10926809" y="1724988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11072392" y="3944107"/>
            <a:ext cx="54662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UDP</a:t>
            </a:r>
          </a:p>
        </p:txBody>
      </p:sp>
      <p:cxnSp>
        <p:nvCxnSpPr>
          <p:cNvPr id="3" name="Straight Connector 2"/>
          <p:cNvCxnSpPr>
            <a:stCxn id="27" idx="0"/>
            <a:endCxn id="28" idx="0"/>
          </p:cNvCxnSpPr>
          <p:nvPr/>
        </p:nvCxnSpPr>
        <p:spPr>
          <a:xfrm>
            <a:off x="11003009" y="3800380"/>
            <a:ext cx="0" cy="590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033587" y="6159501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33587" y="4989243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26663" y="4387755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26663" y="3785131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33587" y="1990273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144871" y="920067"/>
            <a:ext cx="2327369" cy="5206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OSI 7 Layers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9279669" y="928732"/>
            <a:ext cx="2898680" cy="5206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TCP/IP Protocol</a:t>
            </a:r>
          </a:p>
        </p:txBody>
      </p:sp>
    </p:spTree>
    <p:extLst>
      <p:ext uri="{BB962C8B-B14F-4D97-AF65-F5344CB8AC3E}">
        <p14:creationId xmlns:p14="http://schemas.microsoft.com/office/powerpoint/2010/main" val="340609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Network Architecture Evolution</a:t>
            </a:r>
          </a:p>
        </p:txBody>
      </p:sp>
      <p:graphicFrame>
        <p:nvGraphicFramePr>
          <p:cNvPr id="1126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818392"/>
              </p:ext>
            </p:extLst>
          </p:nvPr>
        </p:nvGraphicFramePr>
        <p:xfrm>
          <a:off x="536185" y="1752943"/>
          <a:ext cx="6135062" cy="287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3" imgW="4582025" imgH="2372215" progId="Excel.Sheet.8">
                  <p:embed/>
                </p:oleObj>
              </mc:Choice>
              <mc:Fallback>
                <p:oleObj name="Worksheet" r:id="rId3" imgW="4582025" imgH="2372215" progId="Excel.Sheet.8">
                  <p:embed/>
                  <p:pic>
                    <p:nvPicPr>
                      <p:cNvPr id="112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185" y="1752943"/>
                        <a:ext cx="6135062" cy="2876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98066" y="4385321"/>
            <a:ext cx="14799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Telegraph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networks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467502" y="4389181"/>
            <a:ext cx="15307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Telephone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networks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632200" y="4385321"/>
            <a:ext cx="196923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Internet, Optical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&amp; Wireless 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networks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 rot="16200000">
            <a:off x="-1221629" y="2807013"/>
            <a:ext cx="35156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Information transfer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per second (bits/second)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5002327" y="4385320"/>
            <a:ext cx="91032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Next </a:t>
            </a:r>
          </a:p>
          <a:p>
            <a:pPr algn="ctr" eaLnBrk="1" hangingPunct="1"/>
            <a:r>
              <a:rPr lang="en-US" altLang="en-US" sz="1050" dirty="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Generation </a:t>
            </a:r>
          </a:p>
          <a:p>
            <a:pPr algn="ctr" eaLnBrk="1" hangingPunct="1"/>
            <a:r>
              <a:rPr lang="en-US" altLang="en-US" sz="1050" dirty="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Internet</a:t>
            </a: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5107350" y="2089650"/>
            <a:ext cx="319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3446" y="6065175"/>
            <a:ext cx="5961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[Source]   </a:t>
            </a:r>
            <a:r>
              <a:rPr lang="en-US" sz="1100" dirty="0">
                <a:hlinkClick r:id="rId5"/>
              </a:rPr>
              <a:t>https://www.statista.com/statistics/616210/average-internet-connection-speed-in-the-us/</a:t>
            </a:r>
            <a:endParaRPr lang="en-US" sz="1100" dirty="0"/>
          </a:p>
          <a:p>
            <a:pPr lvl="2"/>
            <a:r>
              <a:rPr lang="en-US" sz="1100" dirty="0">
                <a:hlinkClick r:id="rId6"/>
              </a:rPr>
              <a:t>https://ourworldindata.org/internet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67" y="1264642"/>
            <a:ext cx="5988831" cy="48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Classification of interconnected processors by scale.</a:t>
            </a:r>
          </a:p>
        </p:txBody>
      </p:sp>
      <p:pic>
        <p:nvPicPr>
          <p:cNvPr id="14340" name="Picture 4" descr="1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55" y="1284514"/>
            <a:ext cx="7762577" cy="511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02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Metric Units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7119" y="5694763"/>
            <a:ext cx="9144000" cy="531212"/>
          </a:xfrm>
        </p:spPr>
        <p:txBody>
          <a:bodyPr/>
          <a:lstStyle/>
          <a:p>
            <a:pPr marL="609600" indent="-609600" algn="ctr">
              <a:buNone/>
            </a:pPr>
            <a:r>
              <a:rPr lang="en-US" altLang="en-US" sz="2600" dirty="0"/>
              <a:t>The principal metric prefixes.</a:t>
            </a:r>
          </a:p>
        </p:txBody>
      </p:sp>
      <p:pic>
        <p:nvPicPr>
          <p:cNvPr id="12292" name="Picture 4" descr="1-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7" y="1417331"/>
            <a:ext cx="11487305" cy="402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83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IP Addresses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An IP Packet can be sent to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single workstation (</a:t>
            </a:r>
            <a:r>
              <a:rPr lang="en-US" altLang="en-US" dirty="0">
                <a:solidFill>
                  <a:srgbClr val="FF0000"/>
                </a:solidFill>
              </a:rPr>
              <a:t>unicast</a:t>
            </a:r>
            <a:r>
              <a:rPr lang="en-US" altLang="en-US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Efficient for data between pairs of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specific list of workstations (</a:t>
            </a:r>
            <a:r>
              <a:rPr lang="en-US" altLang="en-US" dirty="0">
                <a:solidFill>
                  <a:srgbClr val="FF0000"/>
                </a:solidFill>
              </a:rPr>
              <a:t>multicast</a:t>
            </a:r>
            <a:r>
              <a:rPr lang="en-US" altLang="en-US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Efficient for specific groups, but must specify all individual workstations IP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All stations on a network (</a:t>
            </a:r>
            <a:r>
              <a:rPr lang="en-US" altLang="en-US" dirty="0">
                <a:solidFill>
                  <a:srgbClr val="FF0000"/>
                </a:solidFill>
              </a:rPr>
              <a:t>broadcast</a:t>
            </a:r>
            <a:r>
              <a:rPr lang="en-US" altLang="en-US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Efficient for large (unknown) group – use special broadcast IP address.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IP addresses have a special broadcast address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.vs. Classless Addressing.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Internet Assigned Numbers Authority (IANA)</a:t>
            </a:r>
          </a:p>
        </p:txBody>
      </p:sp>
    </p:spTree>
    <p:extLst>
      <p:ext uri="{BB962C8B-B14F-4D97-AF65-F5344CB8AC3E}">
        <p14:creationId xmlns:p14="http://schemas.microsoft.com/office/powerpoint/2010/main" val="124327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284" y="0"/>
            <a:ext cx="11739716" cy="914400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IP Address Ranges, Or “Classes”</a:t>
            </a:r>
          </a:p>
        </p:txBody>
      </p:sp>
      <p:graphicFrame>
        <p:nvGraphicFramePr>
          <p:cNvPr id="53286" name="Group 38">
            <a:extLst>
              <a:ext uri="{FF2B5EF4-FFF2-40B4-BE49-F238E27FC236}">
                <a16:creationId xmlns:a16="http://schemas.microsoft.com/office/drawing/2014/main" id="{B218E569-73DA-4CB1-A4D2-34D6EE5A4D6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05221" y="1019088"/>
          <a:ext cx="10549716" cy="5729728"/>
        </p:xfrm>
        <a:graphic>
          <a:graphicData uri="http://schemas.openxmlformats.org/drawingml/2006/table">
            <a:tbl>
              <a:tblPr/>
              <a:tblGrid>
                <a:gridCol w="2746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From: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anumSquareRound ExtraBold" panose="020B0600000101010101" pitchFamily="34" charset="-127"/>
                        <a:ea typeface="NanumSquareRound ExtraBold" panose="020B0600000101010101" pitchFamily="34" charset="-127"/>
                      </a:endParaRP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To: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anumSquareRound ExtraBold" panose="020B0600000101010101" pitchFamily="34" charset="-127"/>
                        <a:ea typeface="NanumSquareRound ExtraBold" panose="020B0600000101010101" pitchFamily="34" charset="-127"/>
                      </a:endParaRP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Description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anumSquareRound ExtraBold" panose="020B0600000101010101" pitchFamily="34" charset="-127"/>
                        <a:ea typeface="NanumSquareRound ExtraBold" panose="020B0600000101010101" pitchFamily="34" charset="-127"/>
                      </a:endParaRP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126.x.x.x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Class A license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127.x.x.x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127.x.x.x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Loop back         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128.x.x.x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191.x.x.x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Class B license   (172.16 thru 31. 0. 0 reserved for private addresses)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192.x.x.x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223.x.x.x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Class C license   (192. 168. x. 0 reserved for private addresses)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224.0.0.0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224.0.0.255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Multicast:  Reserved Link Local Addresses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224.0.1.0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238.255.255.255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Multicast:  Globally Scoped Addresses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239.0.0.0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239.255.255.255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Multicast:  Limited Scope Addresses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240.x.x.x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255.255.255.254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Experimental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255.255.255.255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 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Broadcast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826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653040-6DA6-404A-878A-9655FCD19C7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ffadf15-067a-4e50-a3a9-77b93cbce0b8"/>
    <ds:schemaRef ds:uri="http://purl.org/dc/dcmitype/"/>
    <ds:schemaRef ds:uri="http://schemas.openxmlformats.org/package/2006/metadata/core-properties"/>
    <ds:schemaRef ds:uri="2eb25448-20fa-4ef5-83b3-759cb732aca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1078</Words>
  <Application>Microsoft Office PowerPoint</Application>
  <PresentationFormat>Widescreen</PresentationFormat>
  <Paragraphs>207</Paragraphs>
  <Slides>25</Slides>
  <Notes>6</Notes>
  <HiddenSlides>7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NanumSquareRound ExtraBold</vt:lpstr>
      <vt:lpstr>TmonMonsori Black</vt:lpstr>
      <vt:lpstr>Arial</vt:lpstr>
      <vt:lpstr>Arial Narrow</vt:lpstr>
      <vt:lpstr>Calibri</vt:lpstr>
      <vt:lpstr>Wingdings</vt:lpstr>
      <vt:lpstr>Office Theme</vt:lpstr>
      <vt:lpstr>Worksheet</vt:lpstr>
      <vt:lpstr> Lecture Note 1-1 Review of Computer Network Fundamentals</vt:lpstr>
      <vt:lpstr>What is Computer Networks?</vt:lpstr>
      <vt:lpstr>OSI Reference Model &amp; TCP/IP Protocol Stack</vt:lpstr>
      <vt:lpstr>OSI Reference Model &amp; TCP/IP Protocol Stack</vt:lpstr>
      <vt:lpstr>Network Architecture Evolution</vt:lpstr>
      <vt:lpstr>Classification of interconnected processors by scale.</vt:lpstr>
      <vt:lpstr>Metric Units</vt:lpstr>
      <vt:lpstr>IP Addresses</vt:lpstr>
      <vt:lpstr>IP Address Ranges, Or “Classes”</vt:lpstr>
      <vt:lpstr>IP Addressing and Subnetting</vt:lpstr>
      <vt:lpstr>“Anding” a Binary Subnet Mask</vt:lpstr>
      <vt:lpstr>Recap: Network Classes</vt:lpstr>
      <vt:lpstr>Note on Classful vs. Classless </vt:lpstr>
      <vt:lpstr>Routable and Nonroutable Addresses</vt:lpstr>
      <vt:lpstr>VLSM (Variable Length Subnet Masking)</vt:lpstr>
      <vt:lpstr>VLSM: Sample Question</vt:lpstr>
      <vt:lpstr>Standards</vt:lpstr>
      <vt:lpstr>Standards Bodies</vt:lpstr>
      <vt:lpstr>Brief History of the Internet</vt:lpstr>
      <vt:lpstr>Brief History of the Internet</vt:lpstr>
      <vt:lpstr>Brief History of the Internet</vt:lpstr>
      <vt:lpstr>Brief History of the Internet</vt:lpstr>
      <vt:lpstr>Wireless Communication Landscape</vt:lpstr>
      <vt:lpstr>5G Network</vt:lpstr>
      <vt:lpstr>5G Network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76</cp:revision>
  <dcterms:created xsi:type="dcterms:W3CDTF">2020-07-03T17:09:21Z</dcterms:created>
  <dcterms:modified xsi:type="dcterms:W3CDTF">2022-09-06T14:10:15Z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