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3" r:id="rId27"/>
    <p:sldId id="31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070D-D3FF-4AD5-9801-709B6A2CF70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4C85-DC5E-4D0F-ACA0-B2A46152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D56B9-BDEC-409C-B1F4-09320634C7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80C62-22CD-4F36-9537-5A3DE4D7B43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7C418-DB50-4DC7-ADA8-53B8199CD7F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61AB5-A0BD-4BCF-AAC5-746A571F6E4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D5CF3-5B07-41F6-9F01-51E7B6D62EB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44688-4DBB-41B1-8463-58F047B9547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2CB0F-75F3-48F7-A51E-E31A86231BF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9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51D97-F748-47FC-B85F-1C4FD11444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70F0-F594-4FFF-AEC4-26CE91DE3BE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2A42-33C8-4F46-87FC-CE5B7A11A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B8FF-C7A3-42C2-AFC4-8BF88951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C000"/>
                </a:solidFill>
              </a:rPr>
              <a:t> Lecture 1-3-2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vs Dynamic Routing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Static Routing</a:t>
            </a:r>
          </a:p>
          <a:p>
            <a:pPr marL="742950" lvl="1" indent="-285750"/>
            <a:r>
              <a:rPr lang="en-US" altLang="en-US" sz="2200"/>
              <a:t>Set up manually, do not change;  requires administration</a:t>
            </a:r>
          </a:p>
          <a:p>
            <a:pPr marL="742950" lvl="1" indent="-285750"/>
            <a:r>
              <a:rPr lang="en-US" altLang="en-US" sz="2200"/>
              <a:t>Works when traffic predictable &amp; network is simple</a:t>
            </a:r>
          </a:p>
          <a:p>
            <a:pPr marL="742950" lvl="1" indent="-285750"/>
            <a:r>
              <a:rPr lang="en-US" altLang="en-US" sz="2200"/>
              <a:t>Used to override some routes set by dynamic algorithm</a:t>
            </a:r>
          </a:p>
          <a:p>
            <a:pPr marL="742950" lvl="1" indent="-285750"/>
            <a:r>
              <a:rPr lang="en-US" altLang="en-US" sz="2200"/>
              <a:t>Used to provide default router</a:t>
            </a:r>
          </a:p>
          <a:p>
            <a:pPr eaLnBrk="1" hangingPunct="1"/>
            <a:r>
              <a:rPr lang="en-US" altLang="en-US" sz="2600"/>
              <a:t>Dynamic Routing</a:t>
            </a:r>
          </a:p>
          <a:p>
            <a:pPr marL="742950" lvl="1" indent="-285750"/>
            <a:r>
              <a:rPr lang="en-US" altLang="en-US" sz="2200"/>
              <a:t>Adapt to changes in network conditions</a:t>
            </a:r>
          </a:p>
          <a:p>
            <a:pPr marL="742950" lvl="1" indent="-285750"/>
            <a:r>
              <a:rPr lang="en-US" altLang="en-US" sz="2200"/>
              <a:t>Automated</a:t>
            </a:r>
          </a:p>
          <a:p>
            <a:pPr marL="742950" lvl="1" indent="-285750"/>
            <a:r>
              <a:rPr lang="en-US" altLang="en-US" sz="2200"/>
              <a:t>Calculates routes based on received updated network state information</a:t>
            </a:r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467762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546350" y="1798638"/>
            <a:ext cx="7054850" cy="3073400"/>
            <a:chOff x="596" y="1253"/>
            <a:chExt cx="4444" cy="1936"/>
          </a:xfrm>
        </p:grpSpPr>
        <p:sp>
          <p:nvSpPr>
            <p:cNvPr id="17413" name="Freeform 3"/>
            <p:cNvSpPr>
              <a:spLocks/>
            </p:cNvSpPr>
            <p:nvPr/>
          </p:nvSpPr>
          <p:spPr bwMode="auto">
            <a:xfrm>
              <a:off x="950" y="1551"/>
              <a:ext cx="3821" cy="1395"/>
            </a:xfrm>
            <a:custGeom>
              <a:avLst/>
              <a:gdLst>
                <a:gd name="T0" fmla="*/ 0 w 3416"/>
                <a:gd name="T1" fmla="*/ 4784 h 1136"/>
                <a:gd name="T2" fmla="*/ 1069 w 3416"/>
                <a:gd name="T3" fmla="*/ 4411 h 1136"/>
                <a:gd name="T4" fmla="*/ 1649 w 3416"/>
                <a:gd name="T5" fmla="*/ 3941 h 1136"/>
                <a:gd name="T6" fmla="*/ 3384 w 3416"/>
                <a:gd name="T7" fmla="*/ 2730 h 1136"/>
                <a:gd name="T8" fmla="*/ 3894 w 3416"/>
                <a:gd name="T9" fmla="*/ 2090 h 1136"/>
                <a:gd name="T10" fmla="*/ 4119 w 3416"/>
                <a:gd name="T11" fmla="*/ 302 h 1136"/>
                <a:gd name="T12" fmla="*/ 4329 w 3416"/>
                <a:gd name="T13" fmla="*/ 33 h 1136"/>
                <a:gd name="T14" fmla="*/ 6082 w 3416"/>
                <a:gd name="T15" fmla="*/ 673 h 1136"/>
                <a:gd name="T16" fmla="*/ 6678 w 3416"/>
                <a:gd name="T17" fmla="*/ 739 h 1136"/>
                <a:gd name="T18" fmla="*/ 7484 w 3416"/>
                <a:gd name="T19" fmla="*/ 0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6"/>
                <a:gd name="T31" fmla="*/ 0 h 1136"/>
                <a:gd name="T32" fmla="*/ 3416 w 3416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6" h="1136">
                  <a:moveTo>
                    <a:pt x="0" y="1136"/>
                  </a:moveTo>
                  <a:lnTo>
                    <a:pt x="488" y="1048"/>
                  </a:lnTo>
                  <a:lnTo>
                    <a:pt x="752" y="936"/>
                  </a:lnTo>
                  <a:lnTo>
                    <a:pt x="1544" y="648"/>
                  </a:lnTo>
                  <a:lnTo>
                    <a:pt x="1776" y="496"/>
                  </a:lnTo>
                  <a:lnTo>
                    <a:pt x="1880" y="72"/>
                  </a:lnTo>
                  <a:lnTo>
                    <a:pt x="1976" y="8"/>
                  </a:lnTo>
                  <a:lnTo>
                    <a:pt x="2776" y="160"/>
                  </a:lnTo>
                  <a:lnTo>
                    <a:pt x="3048" y="176"/>
                  </a:lnTo>
                  <a:lnTo>
                    <a:pt x="3416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878" y="1561"/>
              <a:ext cx="3231" cy="1543"/>
            </a:xfrm>
            <a:custGeom>
              <a:avLst/>
              <a:gdLst>
                <a:gd name="T0" fmla="*/ 0 w 2888"/>
                <a:gd name="T1" fmla="*/ 608 h 1256"/>
                <a:gd name="T2" fmla="*/ 1228 w 2888"/>
                <a:gd name="T3" fmla="*/ 71 h 1256"/>
                <a:gd name="T4" fmla="*/ 1862 w 2888"/>
                <a:gd name="T5" fmla="*/ 0 h 1256"/>
                <a:gd name="T6" fmla="*/ 3896 w 2888"/>
                <a:gd name="T7" fmla="*/ 0 h 1256"/>
                <a:gd name="T8" fmla="*/ 4039 w 2888"/>
                <a:gd name="T9" fmla="*/ 302 h 1256"/>
                <a:gd name="T10" fmla="*/ 3792 w 2888"/>
                <a:gd name="T11" fmla="*/ 1891 h 1256"/>
                <a:gd name="T12" fmla="*/ 3879 w 2888"/>
                <a:gd name="T13" fmla="*/ 2871 h 1256"/>
                <a:gd name="T14" fmla="*/ 4353 w 2888"/>
                <a:gd name="T15" fmla="*/ 4088 h 1256"/>
                <a:gd name="T16" fmla="*/ 4879 w 2888"/>
                <a:gd name="T17" fmla="*/ 4797 h 1256"/>
                <a:gd name="T18" fmla="*/ 6334 w 2888"/>
                <a:gd name="T19" fmla="*/ 5305 h 1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256"/>
                <a:gd name="T32" fmla="*/ 2888 w 2888"/>
                <a:gd name="T33" fmla="*/ 1256 h 1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256">
                  <a:moveTo>
                    <a:pt x="0" y="144"/>
                  </a:moveTo>
                  <a:lnTo>
                    <a:pt x="560" y="16"/>
                  </a:lnTo>
                  <a:lnTo>
                    <a:pt x="848" y="0"/>
                  </a:lnTo>
                  <a:lnTo>
                    <a:pt x="1776" y="0"/>
                  </a:lnTo>
                  <a:lnTo>
                    <a:pt x="1840" y="72"/>
                  </a:lnTo>
                  <a:lnTo>
                    <a:pt x="1728" y="448"/>
                  </a:lnTo>
                  <a:lnTo>
                    <a:pt x="1768" y="680"/>
                  </a:lnTo>
                  <a:lnTo>
                    <a:pt x="1984" y="968"/>
                  </a:lnTo>
                  <a:lnTo>
                    <a:pt x="2224" y="1136"/>
                  </a:lnTo>
                  <a:lnTo>
                    <a:pt x="2888" y="125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887" y="1414"/>
              <a:ext cx="3876" cy="216"/>
            </a:xfrm>
            <a:custGeom>
              <a:avLst/>
              <a:gdLst>
                <a:gd name="T0" fmla="*/ 0 w 3464"/>
                <a:gd name="T1" fmla="*/ 637 h 176"/>
                <a:gd name="T2" fmla="*/ 1250 w 3464"/>
                <a:gd name="T3" fmla="*/ 71 h 176"/>
                <a:gd name="T4" fmla="*/ 1793 w 3464"/>
                <a:gd name="T5" fmla="*/ 0 h 176"/>
                <a:gd name="T6" fmla="*/ 3880 w 3464"/>
                <a:gd name="T7" fmla="*/ 71 h 176"/>
                <a:gd name="T8" fmla="*/ 4443 w 3464"/>
                <a:gd name="T9" fmla="*/ 33 h 176"/>
                <a:gd name="T10" fmla="*/ 6291 w 3464"/>
                <a:gd name="T11" fmla="*/ 738 h 176"/>
                <a:gd name="T12" fmla="*/ 6782 w 3464"/>
                <a:gd name="T13" fmla="*/ 702 h 176"/>
                <a:gd name="T14" fmla="*/ 7608 w 3464"/>
                <a:gd name="T15" fmla="*/ 71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4"/>
                <a:gd name="T25" fmla="*/ 0 h 176"/>
                <a:gd name="T26" fmla="*/ 3464 w 3464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4" h="176">
                  <a:moveTo>
                    <a:pt x="0" y="152"/>
                  </a:moveTo>
                  <a:lnTo>
                    <a:pt x="568" y="16"/>
                  </a:lnTo>
                  <a:lnTo>
                    <a:pt x="816" y="0"/>
                  </a:lnTo>
                  <a:lnTo>
                    <a:pt x="1768" y="16"/>
                  </a:lnTo>
                  <a:lnTo>
                    <a:pt x="2024" y="8"/>
                  </a:lnTo>
                  <a:lnTo>
                    <a:pt x="2864" y="176"/>
                  </a:lnTo>
                  <a:lnTo>
                    <a:pt x="3088" y="168"/>
                  </a:lnTo>
                  <a:lnTo>
                    <a:pt x="3464" y="1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88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1475" y="2589"/>
              <a:ext cx="325" cy="3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2843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3081" y="2702"/>
              <a:ext cx="326" cy="3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2645" y="2093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4045" y="1564"/>
              <a:ext cx="326" cy="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1611" y="142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1594" y="267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2956" y="14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2770" y="216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206" y="278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4158" y="164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596" y="1521"/>
              <a:ext cx="279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4761" y="1357"/>
              <a:ext cx="279" cy="25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688" y="15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4846" y="1415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665" y="2746"/>
              <a:ext cx="279" cy="25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752" y="280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C</a:t>
              </a:r>
              <a:endParaRPr lang="en-US" altLang="en-US" sz="2000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096" y="2919"/>
              <a:ext cx="278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4177" y="297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17436" name="Rectangle 26"/>
            <p:cNvSpPr>
              <a:spLocks noChangeArrowheads="1"/>
            </p:cNvSpPr>
            <p:nvPr/>
          </p:nvSpPr>
          <p:spPr bwMode="auto">
            <a:xfrm>
              <a:off x="1174" y="13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1174" y="16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2264" y="125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2274" y="156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3672" y="132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7</a:t>
              </a:r>
              <a:endParaRPr lang="en-US" altLang="en-US" sz="2000"/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3573" y="165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42" name="Rectangle 32"/>
            <p:cNvSpPr>
              <a:spLocks noChangeArrowheads="1"/>
            </p:cNvSpPr>
            <p:nvPr/>
          </p:nvSpPr>
          <p:spPr bwMode="auto">
            <a:xfrm>
              <a:off x="4514" y="135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4604" y="165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2764" y="17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3047" y="18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2284" y="25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7" name="Rectangle 37"/>
            <p:cNvSpPr>
              <a:spLocks noChangeArrowheads="1"/>
            </p:cNvSpPr>
            <p:nvPr/>
          </p:nvSpPr>
          <p:spPr bwMode="auto">
            <a:xfrm>
              <a:off x="1234" y="289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48" name="Rectangle 38"/>
            <p:cNvSpPr>
              <a:spLocks noChangeArrowheads="1"/>
            </p:cNvSpPr>
            <p:nvPr/>
          </p:nvSpPr>
          <p:spPr bwMode="auto">
            <a:xfrm>
              <a:off x="2880" y="25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9" name="Rectangle 39"/>
            <p:cNvSpPr>
              <a:spLocks noChangeArrowheads="1"/>
            </p:cNvSpPr>
            <p:nvPr/>
          </p:nvSpPr>
          <p:spPr bwMode="auto">
            <a:xfrm>
              <a:off x="3692" y="30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3884" y="2482"/>
              <a:ext cx="9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Switch or router</a:t>
              </a:r>
              <a:endParaRPr lang="en-US" altLang="en-US" sz="2000"/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703" y="2195"/>
              <a:ext cx="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Host</a:t>
              </a:r>
              <a:endParaRPr lang="en-US" altLang="en-US" sz="2000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H="1" flipV="1">
              <a:off x="717" y="1784"/>
              <a:ext cx="96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H="1">
              <a:off x="3427" y="2567"/>
              <a:ext cx="43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V="1">
              <a:off x="878" y="1522"/>
              <a:ext cx="60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1818" y="1502"/>
              <a:ext cx="10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3169" y="1502"/>
              <a:ext cx="886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 flipV="1">
              <a:off x="4369" y="1502"/>
              <a:ext cx="39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>
              <a:off x="1648" y="1669"/>
              <a:ext cx="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1791" y="1610"/>
              <a:ext cx="877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 flipH="1">
              <a:off x="2883" y="1669"/>
              <a:ext cx="11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 flipV="1">
              <a:off x="941" y="2789"/>
              <a:ext cx="54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1800" y="2789"/>
              <a:ext cx="128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 flipV="1">
              <a:off x="1755" y="2298"/>
              <a:ext cx="895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2928" y="2347"/>
              <a:ext cx="241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55"/>
            <p:cNvSpPr>
              <a:spLocks noChangeShapeType="1"/>
            </p:cNvSpPr>
            <p:nvPr/>
          </p:nvSpPr>
          <p:spPr bwMode="auto">
            <a:xfrm flipH="1">
              <a:off x="3393" y="1866"/>
              <a:ext cx="761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56"/>
            <p:cNvSpPr>
              <a:spLocks noChangeShapeType="1"/>
            </p:cNvSpPr>
            <p:nvPr/>
          </p:nvSpPr>
          <p:spPr bwMode="auto">
            <a:xfrm>
              <a:off x="3402" y="2917"/>
              <a:ext cx="698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Text Box 57"/>
            <p:cNvSpPr txBox="1">
              <a:spLocks noChangeArrowheads="1"/>
            </p:cNvSpPr>
            <p:nvPr/>
          </p:nvSpPr>
          <p:spPr bwMode="auto">
            <a:xfrm>
              <a:off x="1198" y="203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VCI</a:t>
              </a:r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H="1" flipV="1">
              <a:off x="1227" y="1807"/>
              <a:ext cx="9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in Virtual-Circuit Packet Networks</a:t>
            </a:r>
          </a:p>
        </p:txBody>
      </p:sp>
      <p:sp>
        <p:nvSpPr>
          <p:cNvPr id="17412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81200" y="5268913"/>
            <a:ext cx="8229600" cy="131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Route determined during connection setup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Tables in switches implement forwarding that realizes selected route</a:t>
            </a:r>
          </a:p>
        </p:txBody>
      </p:sp>
    </p:spTree>
    <p:extLst>
      <p:ext uri="{BB962C8B-B14F-4D97-AF65-F5344CB8AC3E}">
        <p14:creationId xmlns:p14="http://schemas.microsoft.com/office/powerpoint/2010/main" val="2331797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338389" y="1395414"/>
            <a:ext cx="7469187" cy="3887787"/>
            <a:chOff x="601" y="935"/>
            <a:chExt cx="4705" cy="2449"/>
          </a:xfrm>
        </p:grpSpPr>
        <p:sp>
          <p:nvSpPr>
            <p:cNvPr id="19473" name="Rectangle 3"/>
            <p:cNvSpPr>
              <a:spLocks noChangeArrowheads="1"/>
            </p:cNvSpPr>
            <p:nvPr/>
          </p:nvSpPr>
          <p:spPr bwMode="auto">
            <a:xfrm>
              <a:off x="612" y="1630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4" name="Rectangle 4"/>
            <p:cNvSpPr>
              <a:spLocks noChangeArrowheads="1"/>
            </p:cNvSpPr>
            <p:nvPr/>
          </p:nvSpPr>
          <p:spPr bwMode="auto">
            <a:xfrm>
              <a:off x="2234" y="1341"/>
              <a:ext cx="1246" cy="761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4030" y="159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>
              <a:off x="601" y="3090"/>
              <a:ext cx="1247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7" name="Rectangle 7"/>
            <p:cNvSpPr>
              <a:spLocks noChangeArrowheads="1"/>
            </p:cNvSpPr>
            <p:nvPr/>
          </p:nvSpPr>
          <p:spPr bwMode="auto">
            <a:xfrm>
              <a:off x="2234" y="263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4060" y="3116"/>
              <a:ext cx="1246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612" y="1358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2234" y="1070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>
              <a:off x="4030" y="1331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2" name="Rectangle 12"/>
            <p:cNvSpPr>
              <a:spLocks noChangeArrowheads="1"/>
            </p:cNvSpPr>
            <p:nvPr/>
          </p:nvSpPr>
          <p:spPr bwMode="auto">
            <a:xfrm>
              <a:off x="2234" y="2364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4060" y="2844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601" y="2818"/>
              <a:ext cx="1247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660" y="138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660" y="151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660" y="1633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1           3       2</a:t>
              </a:r>
              <a:endParaRPr lang="en-US" altLang="en-US" sz="1800"/>
            </a:p>
          </p:txBody>
        </p:sp>
        <p:sp>
          <p:nvSpPr>
            <p:cNvPr id="19488" name="Rectangle 18"/>
            <p:cNvSpPr>
              <a:spLocks noChangeArrowheads="1"/>
            </p:cNvSpPr>
            <p:nvPr/>
          </p:nvSpPr>
          <p:spPr bwMode="auto">
            <a:xfrm>
              <a:off x="660" y="1758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5           3       3</a:t>
              </a:r>
              <a:endParaRPr lang="en-US" altLang="en-US" sz="1800"/>
            </a:p>
          </p:txBody>
        </p:sp>
        <p:sp>
          <p:nvSpPr>
            <p:cNvPr id="19489" name="Rectangle 19"/>
            <p:cNvSpPr>
              <a:spLocks noChangeArrowheads="1"/>
            </p:cNvSpPr>
            <p:nvPr/>
          </p:nvSpPr>
          <p:spPr bwMode="auto">
            <a:xfrm>
              <a:off x="660" y="1884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A      1</a:t>
              </a:r>
              <a:endParaRPr lang="en-US" altLang="en-US" sz="1800"/>
            </a:p>
          </p:txBody>
        </p:sp>
        <p:sp>
          <p:nvSpPr>
            <p:cNvPr id="19490" name="Rectangle 20"/>
            <p:cNvSpPr>
              <a:spLocks noChangeArrowheads="1"/>
            </p:cNvSpPr>
            <p:nvPr/>
          </p:nvSpPr>
          <p:spPr bwMode="auto">
            <a:xfrm>
              <a:off x="660" y="2010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3           A      5</a:t>
              </a:r>
              <a:endParaRPr lang="en-US" altLang="en-US" sz="1800"/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>
              <a:off x="1219" y="1345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"/>
            <p:cNvSpPr>
              <a:spLocks noChangeArrowheads="1"/>
            </p:cNvSpPr>
            <p:nvPr/>
          </p:nvSpPr>
          <p:spPr bwMode="auto">
            <a:xfrm>
              <a:off x="2282" y="1101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93" name="Rectangle 23"/>
            <p:cNvSpPr>
              <a:spLocks noChangeArrowheads="1"/>
            </p:cNvSpPr>
            <p:nvPr/>
          </p:nvSpPr>
          <p:spPr bwMode="auto">
            <a:xfrm>
              <a:off x="2282" y="1226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94" name="Rectangle 24"/>
            <p:cNvSpPr>
              <a:spLocks noChangeArrowheads="1"/>
            </p:cNvSpPr>
            <p:nvPr/>
          </p:nvSpPr>
          <p:spPr bwMode="auto">
            <a:xfrm>
              <a:off x="2282" y="134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1       2           6       7</a:t>
              </a:r>
              <a:endParaRPr lang="en-US" altLang="en-US" sz="1800"/>
            </a:p>
          </p:txBody>
        </p:sp>
        <p:sp>
          <p:nvSpPr>
            <p:cNvPr id="19495" name="Rectangle 25"/>
            <p:cNvSpPr>
              <a:spLocks noChangeArrowheads="1"/>
            </p:cNvSpPr>
            <p:nvPr/>
          </p:nvSpPr>
          <p:spPr bwMode="auto">
            <a:xfrm>
              <a:off x="2282" y="1470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1       3           4       4</a:t>
              </a:r>
              <a:endParaRPr lang="en-US" altLang="en-US" sz="1800"/>
            </a:p>
          </p:txBody>
        </p:sp>
        <p:sp>
          <p:nvSpPr>
            <p:cNvPr id="19496" name="Rectangle 26"/>
            <p:cNvSpPr>
              <a:spLocks noChangeArrowheads="1"/>
            </p:cNvSpPr>
            <p:nvPr/>
          </p:nvSpPr>
          <p:spPr bwMode="auto">
            <a:xfrm>
              <a:off x="2282" y="159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4       2           6       1</a:t>
              </a:r>
              <a:endParaRPr lang="en-US" altLang="en-US" sz="1800"/>
            </a:p>
          </p:txBody>
        </p:sp>
        <p:sp>
          <p:nvSpPr>
            <p:cNvPr id="19497" name="Rectangle 27"/>
            <p:cNvSpPr>
              <a:spLocks noChangeArrowheads="1"/>
            </p:cNvSpPr>
            <p:nvPr/>
          </p:nvSpPr>
          <p:spPr bwMode="auto">
            <a:xfrm>
              <a:off x="2282" y="1721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6       7           1       2</a:t>
              </a:r>
              <a:endParaRPr lang="en-US" altLang="en-US" sz="1800"/>
            </a:p>
          </p:txBody>
        </p:sp>
        <p:sp>
          <p:nvSpPr>
            <p:cNvPr id="19498" name="Rectangle 28"/>
            <p:cNvSpPr>
              <a:spLocks noChangeArrowheads="1"/>
            </p:cNvSpPr>
            <p:nvPr/>
          </p:nvSpPr>
          <p:spPr bwMode="auto">
            <a:xfrm>
              <a:off x="2282" y="1847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6       1           4       2</a:t>
              </a:r>
              <a:endParaRPr lang="en-US" altLang="en-US" sz="1800"/>
            </a:p>
          </p:txBody>
        </p:sp>
        <p:sp>
          <p:nvSpPr>
            <p:cNvPr id="19499" name="Rectangle 29"/>
            <p:cNvSpPr>
              <a:spLocks noChangeArrowheads="1"/>
            </p:cNvSpPr>
            <p:nvPr/>
          </p:nvSpPr>
          <p:spPr bwMode="auto">
            <a:xfrm>
              <a:off x="2282" y="1972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4       4           1       3</a:t>
              </a:r>
              <a:endParaRPr lang="en-US" altLang="en-US" sz="1800"/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>
              <a:off x="2841" y="1057"/>
              <a:ext cx="1" cy="10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31"/>
            <p:cNvSpPr>
              <a:spLocks noChangeArrowheads="1"/>
            </p:cNvSpPr>
            <p:nvPr/>
          </p:nvSpPr>
          <p:spPr bwMode="auto">
            <a:xfrm>
              <a:off x="4078" y="1362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>
              <a:off x="4078" y="1488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03" name="Rectangle 33"/>
            <p:cNvSpPr>
              <a:spLocks noChangeArrowheads="1"/>
            </p:cNvSpPr>
            <p:nvPr/>
          </p:nvSpPr>
          <p:spPr bwMode="auto">
            <a:xfrm>
              <a:off x="4078" y="1606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7           B      8</a:t>
              </a:r>
              <a:endParaRPr lang="en-US" altLang="en-US" sz="1800"/>
            </a:p>
          </p:txBody>
        </p:sp>
        <p:sp>
          <p:nvSpPr>
            <p:cNvPr id="19504" name="Rectangle 34"/>
            <p:cNvSpPr>
              <a:spLocks noChangeArrowheads="1"/>
            </p:cNvSpPr>
            <p:nvPr/>
          </p:nvSpPr>
          <p:spPr bwMode="auto">
            <a:xfrm>
              <a:off x="4078" y="1723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1           B      5</a:t>
              </a:r>
              <a:endParaRPr lang="en-US" altLang="en-US" sz="1800"/>
            </a:p>
          </p:txBody>
        </p:sp>
        <p:sp>
          <p:nvSpPr>
            <p:cNvPr id="19505" name="Rectangle 35"/>
            <p:cNvSpPr>
              <a:spLocks noChangeArrowheads="1"/>
            </p:cNvSpPr>
            <p:nvPr/>
          </p:nvSpPr>
          <p:spPr bwMode="auto">
            <a:xfrm>
              <a:off x="4078" y="1849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5            3      1</a:t>
              </a:r>
              <a:endParaRPr lang="en-US" altLang="en-US" sz="1800"/>
            </a:p>
          </p:txBody>
        </p:sp>
        <p:sp>
          <p:nvSpPr>
            <p:cNvPr id="19506" name="Rectangle 36"/>
            <p:cNvSpPr>
              <a:spLocks noChangeArrowheads="1"/>
            </p:cNvSpPr>
            <p:nvPr/>
          </p:nvSpPr>
          <p:spPr bwMode="auto">
            <a:xfrm>
              <a:off x="4078" y="1975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8            3      7</a:t>
              </a:r>
              <a:endParaRPr lang="en-US" altLang="en-US" sz="1800"/>
            </a:p>
          </p:txBody>
        </p:sp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>
              <a:off x="4637" y="1310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38"/>
            <p:cNvSpPr>
              <a:spLocks noChangeArrowheads="1"/>
            </p:cNvSpPr>
            <p:nvPr/>
          </p:nvSpPr>
          <p:spPr bwMode="auto">
            <a:xfrm>
              <a:off x="650" y="284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9" name="Rectangle 39"/>
            <p:cNvSpPr>
              <a:spLocks noChangeArrowheads="1"/>
            </p:cNvSpPr>
            <p:nvPr/>
          </p:nvSpPr>
          <p:spPr bwMode="auto">
            <a:xfrm>
              <a:off x="650" y="297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0" name="Rectangle 40"/>
            <p:cNvSpPr>
              <a:spLocks noChangeArrowheads="1"/>
            </p:cNvSpPr>
            <p:nvPr/>
          </p:nvSpPr>
          <p:spPr bwMode="auto">
            <a:xfrm>
              <a:off x="650" y="3093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C      6           4       3</a:t>
              </a:r>
              <a:endParaRPr lang="en-US" altLang="en-US" sz="1800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650" y="3218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3           C      6</a:t>
              </a:r>
              <a:endParaRPr lang="en-US" altLang="en-US" sz="1800"/>
            </a:p>
          </p:txBody>
        </p:sp>
        <p:sp>
          <p:nvSpPr>
            <p:cNvPr id="19512" name="Line 42"/>
            <p:cNvSpPr>
              <a:spLocks noChangeShapeType="1"/>
            </p:cNvSpPr>
            <p:nvPr/>
          </p:nvSpPr>
          <p:spPr bwMode="auto">
            <a:xfrm>
              <a:off x="1209" y="2805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43"/>
            <p:cNvSpPr>
              <a:spLocks noChangeArrowheads="1"/>
            </p:cNvSpPr>
            <p:nvPr/>
          </p:nvSpPr>
          <p:spPr bwMode="auto">
            <a:xfrm>
              <a:off x="2282" y="2395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14" name="Rectangle 44"/>
            <p:cNvSpPr>
              <a:spLocks noChangeArrowheads="1"/>
            </p:cNvSpPr>
            <p:nvPr/>
          </p:nvSpPr>
          <p:spPr bwMode="auto">
            <a:xfrm>
              <a:off x="2282" y="2520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5" name="Rectangle 45"/>
            <p:cNvSpPr>
              <a:spLocks noChangeArrowheads="1"/>
            </p:cNvSpPr>
            <p:nvPr/>
          </p:nvSpPr>
          <p:spPr bwMode="auto">
            <a:xfrm>
              <a:off x="2282" y="2638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2       3           3       2</a:t>
              </a:r>
              <a:endParaRPr lang="en-US" altLang="en-US" sz="1800"/>
            </a:p>
          </p:txBody>
        </p:sp>
        <p:sp>
          <p:nvSpPr>
            <p:cNvPr id="19516" name="Rectangle 46"/>
            <p:cNvSpPr>
              <a:spLocks noChangeArrowheads="1"/>
            </p:cNvSpPr>
            <p:nvPr/>
          </p:nvSpPr>
          <p:spPr bwMode="auto">
            <a:xfrm>
              <a:off x="2282" y="276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3       4           5       5</a:t>
              </a:r>
              <a:endParaRPr lang="en-US" altLang="en-US" sz="1800"/>
            </a:p>
          </p:txBody>
        </p:sp>
        <p:sp>
          <p:nvSpPr>
            <p:cNvPr id="19517" name="Rectangle 47"/>
            <p:cNvSpPr>
              <a:spLocks noChangeArrowheads="1"/>
            </p:cNvSpPr>
            <p:nvPr/>
          </p:nvSpPr>
          <p:spPr bwMode="auto">
            <a:xfrm>
              <a:off x="2282" y="2889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3       2           2       3</a:t>
              </a:r>
              <a:endParaRPr lang="en-US" altLang="en-US" sz="1800"/>
            </a:p>
          </p:txBody>
        </p:sp>
        <p:sp>
          <p:nvSpPr>
            <p:cNvPr id="19518" name="Rectangle 48"/>
            <p:cNvSpPr>
              <a:spLocks noChangeArrowheads="1"/>
            </p:cNvSpPr>
            <p:nvPr/>
          </p:nvSpPr>
          <p:spPr bwMode="auto">
            <a:xfrm>
              <a:off x="2282" y="301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5       5           3       4</a:t>
              </a:r>
              <a:endParaRPr lang="en-US" altLang="en-US" sz="1800"/>
            </a:p>
          </p:txBody>
        </p:sp>
        <p:sp>
          <p:nvSpPr>
            <p:cNvPr id="19519" name="Line 49"/>
            <p:cNvSpPr>
              <a:spLocks noChangeShapeType="1"/>
            </p:cNvSpPr>
            <p:nvPr/>
          </p:nvSpPr>
          <p:spPr bwMode="auto">
            <a:xfrm>
              <a:off x="2841" y="2351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50"/>
            <p:cNvSpPr>
              <a:spLocks noChangeArrowheads="1"/>
            </p:cNvSpPr>
            <p:nvPr/>
          </p:nvSpPr>
          <p:spPr bwMode="auto">
            <a:xfrm>
              <a:off x="4109" y="2876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21" name="Rectangle 51"/>
            <p:cNvSpPr>
              <a:spLocks noChangeArrowheads="1"/>
            </p:cNvSpPr>
            <p:nvPr/>
          </p:nvSpPr>
          <p:spPr bwMode="auto">
            <a:xfrm>
              <a:off x="4109" y="3001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22" name="Rectangle 52"/>
            <p:cNvSpPr>
              <a:spLocks noChangeArrowheads="1"/>
            </p:cNvSpPr>
            <p:nvPr/>
          </p:nvSpPr>
          <p:spPr bwMode="auto">
            <a:xfrm>
              <a:off x="4109" y="3119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5           D      2</a:t>
              </a:r>
              <a:endParaRPr lang="en-US" altLang="en-US" sz="1800"/>
            </a:p>
          </p:txBody>
        </p:sp>
        <p:sp>
          <p:nvSpPr>
            <p:cNvPr id="19523" name="Rectangle 53"/>
            <p:cNvSpPr>
              <a:spLocks noChangeArrowheads="1"/>
            </p:cNvSpPr>
            <p:nvPr/>
          </p:nvSpPr>
          <p:spPr bwMode="auto">
            <a:xfrm>
              <a:off x="4109" y="3245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D      2           4       5</a:t>
              </a:r>
              <a:endParaRPr lang="en-US" altLang="en-US" sz="1800"/>
            </a:p>
          </p:txBody>
        </p:sp>
        <p:sp>
          <p:nvSpPr>
            <p:cNvPr id="19524" name="Line 54"/>
            <p:cNvSpPr>
              <a:spLocks noChangeShapeType="1"/>
            </p:cNvSpPr>
            <p:nvPr/>
          </p:nvSpPr>
          <p:spPr bwMode="auto">
            <a:xfrm>
              <a:off x="4667" y="2831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55"/>
            <p:cNvSpPr>
              <a:spLocks noChangeShapeType="1"/>
            </p:cNvSpPr>
            <p:nvPr/>
          </p:nvSpPr>
          <p:spPr bwMode="auto">
            <a:xfrm flipV="1">
              <a:off x="1862" y="1669"/>
              <a:ext cx="367" cy="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56"/>
            <p:cNvSpPr>
              <a:spLocks noChangeShapeType="1"/>
            </p:cNvSpPr>
            <p:nvPr/>
          </p:nvSpPr>
          <p:spPr bwMode="auto">
            <a:xfrm>
              <a:off x="3484" y="1607"/>
              <a:ext cx="541" cy="9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57"/>
            <p:cNvSpPr>
              <a:spLocks noChangeShapeType="1"/>
            </p:cNvSpPr>
            <p:nvPr/>
          </p:nvSpPr>
          <p:spPr bwMode="auto">
            <a:xfrm>
              <a:off x="1158" y="2132"/>
              <a:ext cx="1" cy="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8"/>
            <p:cNvSpPr>
              <a:spLocks noChangeShapeType="1"/>
            </p:cNvSpPr>
            <p:nvPr/>
          </p:nvSpPr>
          <p:spPr bwMode="auto">
            <a:xfrm>
              <a:off x="1862" y="2036"/>
              <a:ext cx="357" cy="4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59"/>
            <p:cNvSpPr>
              <a:spLocks noChangeShapeType="1"/>
            </p:cNvSpPr>
            <p:nvPr/>
          </p:nvSpPr>
          <p:spPr bwMode="auto">
            <a:xfrm flipH="1">
              <a:off x="4576" y="2097"/>
              <a:ext cx="163" cy="7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0"/>
            <p:cNvSpPr>
              <a:spLocks noChangeShapeType="1"/>
            </p:cNvSpPr>
            <p:nvPr/>
          </p:nvSpPr>
          <p:spPr bwMode="auto">
            <a:xfrm>
              <a:off x="1851" y="3277"/>
              <a:ext cx="2204" cy="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1"/>
            <p:cNvSpPr>
              <a:spLocks noChangeShapeType="1"/>
            </p:cNvSpPr>
            <p:nvPr/>
          </p:nvSpPr>
          <p:spPr bwMode="auto">
            <a:xfrm flipV="1">
              <a:off x="2739" y="2106"/>
              <a:ext cx="184" cy="2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2"/>
            <p:cNvSpPr>
              <a:spLocks noChangeShapeType="1"/>
            </p:cNvSpPr>
            <p:nvPr/>
          </p:nvSpPr>
          <p:spPr bwMode="auto">
            <a:xfrm flipV="1">
              <a:off x="1851" y="2770"/>
              <a:ext cx="378" cy="2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3"/>
            <p:cNvSpPr>
              <a:spLocks noChangeShapeType="1"/>
            </p:cNvSpPr>
            <p:nvPr/>
          </p:nvSpPr>
          <p:spPr bwMode="auto">
            <a:xfrm>
              <a:off x="3484" y="2726"/>
              <a:ext cx="571" cy="28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64"/>
            <p:cNvSpPr>
              <a:spLocks noChangeArrowheads="1"/>
            </p:cNvSpPr>
            <p:nvPr/>
          </p:nvSpPr>
          <p:spPr bwMode="auto">
            <a:xfrm>
              <a:off x="1054" y="1214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19535" name="Rectangle 65"/>
            <p:cNvSpPr>
              <a:spLocks noChangeArrowheads="1"/>
            </p:cNvSpPr>
            <p:nvPr/>
          </p:nvSpPr>
          <p:spPr bwMode="auto">
            <a:xfrm>
              <a:off x="1228" y="2683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19536" name="Rectangle 66"/>
            <p:cNvSpPr>
              <a:spLocks noChangeArrowheads="1"/>
            </p:cNvSpPr>
            <p:nvPr/>
          </p:nvSpPr>
          <p:spPr bwMode="auto">
            <a:xfrm>
              <a:off x="2677" y="93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19537" name="Rectangle 67"/>
            <p:cNvSpPr>
              <a:spLocks noChangeArrowheads="1"/>
            </p:cNvSpPr>
            <p:nvPr/>
          </p:nvSpPr>
          <p:spPr bwMode="auto">
            <a:xfrm>
              <a:off x="2870" y="222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19538" name="Rectangle 68"/>
            <p:cNvSpPr>
              <a:spLocks noChangeArrowheads="1"/>
            </p:cNvSpPr>
            <p:nvPr/>
          </p:nvSpPr>
          <p:spPr bwMode="auto">
            <a:xfrm>
              <a:off x="4472" y="120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19539" name="Rectangle 69"/>
            <p:cNvSpPr>
              <a:spLocks noChangeArrowheads="1"/>
            </p:cNvSpPr>
            <p:nvPr/>
          </p:nvSpPr>
          <p:spPr bwMode="auto">
            <a:xfrm>
              <a:off x="4697" y="270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</p:grpSp>
      <p:sp>
        <p:nvSpPr>
          <p:cNvPr id="19459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VC Packet Networks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2051050" y="5407026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/>
              <a:t>Example:  VCI from A to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From A &amp; VCI 5 </a:t>
            </a:r>
            <a:r>
              <a:rPr lang="en-US" altLang="en-US" sz="2200">
                <a:cs typeface="Arial" panose="020B0604020202020204" pitchFamily="34" charset="0"/>
              </a:rPr>
              <a:t>→ 3 &amp; VCI 3 → 4 &amp; VCI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→ 5 &amp; VCI 5 → D &amp; VCI 2</a:t>
            </a:r>
          </a:p>
        </p:txBody>
      </p:sp>
      <p:sp>
        <p:nvSpPr>
          <p:cNvPr id="944201" name="Rectangle 73"/>
          <p:cNvSpPr>
            <a:spLocks noChangeArrowheads="1"/>
          </p:cNvSpPr>
          <p:nvPr/>
        </p:nvSpPr>
        <p:spPr bwMode="auto">
          <a:xfrm>
            <a:off x="3525838" y="5797551"/>
            <a:ext cx="1300162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2" name="Rectangle 74"/>
          <p:cNvSpPr>
            <a:spLocks noChangeArrowheads="1"/>
          </p:cNvSpPr>
          <p:nvPr/>
        </p:nvSpPr>
        <p:spPr bwMode="auto">
          <a:xfrm>
            <a:off x="2332039" y="2682875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3" name="Rectangle 75"/>
          <p:cNvSpPr>
            <a:spLocks noChangeArrowheads="1"/>
          </p:cNvSpPr>
          <p:nvPr/>
        </p:nvSpPr>
        <p:spPr bwMode="auto">
          <a:xfrm>
            <a:off x="4918076" y="219710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4" name="Rectangle 76"/>
          <p:cNvSpPr>
            <a:spLocks noChangeArrowheads="1"/>
          </p:cNvSpPr>
          <p:nvPr/>
        </p:nvSpPr>
        <p:spPr bwMode="auto">
          <a:xfrm>
            <a:off x="4905376" y="427355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5" name="Rectangle 77"/>
          <p:cNvSpPr>
            <a:spLocks noChangeArrowheads="1"/>
          </p:cNvSpPr>
          <p:nvPr/>
        </p:nvSpPr>
        <p:spPr bwMode="auto">
          <a:xfrm>
            <a:off x="7775575" y="4822825"/>
            <a:ext cx="2120900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8" name="Rectangle 80"/>
          <p:cNvSpPr>
            <a:spLocks noChangeArrowheads="1"/>
          </p:cNvSpPr>
          <p:nvPr/>
        </p:nvSpPr>
        <p:spPr bwMode="auto">
          <a:xfrm>
            <a:off x="5146676" y="5799139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9" name="Rectangle 81"/>
          <p:cNvSpPr>
            <a:spLocks noChangeArrowheads="1"/>
          </p:cNvSpPr>
          <p:nvPr/>
        </p:nvSpPr>
        <p:spPr bwMode="auto">
          <a:xfrm>
            <a:off x="6791326" y="58007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0" name="Rectangle 82"/>
          <p:cNvSpPr>
            <a:spLocks noChangeArrowheads="1"/>
          </p:cNvSpPr>
          <p:nvPr/>
        </p:nvSpPr>
        <p:spPr bwMode="auto">
          <a:xfrm>
            <a:off x="3121026" y="62071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1" name="Rectangle 83"/>
          <p:cNvSpPr>
            <a:spLocks noChangeArrowheads="1"/>
          </p:cNvSpPr>
          <p:nvPr/>
        </p:nvSpPr>
        <p:spPr bwMode="auto">
          <a:xfrm>
            <a:off x="4816476" y="6203951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2" name="Line 84"/>
          <p:cNvSpPr>
            <a:spLocks noChangeShapeType="1"/>
          </p:cNvSpPr>
          <p:nvPr/>
        </p:nvSpPr>
        <p:spPr bwMode="auto">
          <a:xfrm flipV="1">
            <a:off x="4310063" y="2433638"/>
            <a:ext cx="665162" cy="334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3" name="Line 85"/>
          <p:cNvSpPr>
            <a:spLocks noChangeShapeType="1"/>
          </p:cNvSpPr>
          <p:nvPr/>
        </p:nvSpPr>
        <p:spPr bwMode="auto">
          <a:xfrm>
            <a:off x="5734050" y="3268663"/>
            <a:ext cx="7938" cy="9842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4" name="Line 86"/>
          <p:cNvSpPr>
            <a:spLocks noChangeShapeType="1"/>
          </p:cNvSpPr>
          <p:nvPr/>
        </p:nvSpPr>
        <p:spPr bwMode="auto">
          <a:xfrm>
            <a:off x="6985000" y="4451350"/>
            <a:ext cx="706438" cy="431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4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4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4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4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201" grpId="0" animBg="1"/>
      <p:bldP spid="944202" grpId="0" animBg="1"/>
      <p:bldP spid="944203" grpId="0" animBg="1"/>
      <p:bldP spid="944204" grpId="0" animBg="1"/>
      <p:bldP spid="944205" grpId="0" animBg="1"/>
      <p:bldP spid="944208" grpId="0" animBg="1"/>
      <p:bldP spid="944209" grpId="0" animBg="1"/>
      <p:bldP spid="944210" grpId="0" animBg="1"/>
      <p:bldP spid="944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3"/>
          <p:cNvGrpSpPr>
            <a:grpSpLocks/>
          </p:cNvGrpSpPr>
          <p:nvPr/>
        </p:nvGrpSpPr>
        <p:grpSpPr bwMode="auto">
          <a:xfrm>
            <a:off x="1806575" y="1490664"/>
            <a:ext cx="8542338" cy="4314825"/>
            <a:chOff x="178" y="822"/>
            <a:chExt cx="5381" cy="2718"/>
          </a:xfrm>
        </p:grpSpPr>
        <p:sp>
          <p:nvSpPr>
            <p:cNvPr id="21512" name="Rectangle 3"/>
            <p:cNvSpPr>
              <a:spLocks noChangeArrowheads="1"/>
            </p:cNvSpPr>
            <p:nvPr/>
          </p:nvSpPr>
          <p:spPr bwMode="auto">
            <a:xfrm>
              <a:off x="178" y="2716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190" y="1319"/>
              <a:ext cx="1425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2033" y="1137"/>
              <a:ext cx="1425" cy="657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4098" y="1283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178" y="2847"/>
              <a:ext cx="1426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7" name="Rectangle 8"/>
            <p:cNvSpPr>
              <a:spLocks noChangeArrowheads="1"/>
            </p:cNvSpPr>
            <p:nvPr/>
          </p:nvSpPr>
          <p:spPr bwMode="auto">
            <a:xfrm>
              <a:off x="4133" y="2875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8" name="Rectangle 9"/>
            <p:cNvSpPr>
              <a:spLocks noChangeArrowheads="1"/>
            </p:cNvSpPr>
            <p:nvPr/>
          </p:nvSpPr>
          <p:spPr bwMode="auto">
            <a:xfrm>
              <a:off x="2045" y="2372"/>
              <a:ext cx="1425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46" y="132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20" name="Rectangle 11"/>
            <p:cNvSpPr>
              <a:spLocks noChangeArrowheads="1"/>
            </p:cNvSpPr>
            <p:nvPr/>
          </p:nvSpPr>
          <p:spPr bwMode="auto">
            <a:xfrm>
              <a:off x="246" y="146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3                       3</a:t>
              </a:r>
              <a:endParaRPr lang="en-US" altLang="en-US" sz="1800"/>
            </a:p>
          </p:txBody>
        </p:sp>
        <p:sp>
          <p:nvSpPr>
            <p:cNvPr id="21521" name="Rectangle 12"/>
            <p:cNvSpPr>
              <a:spLocks noChangeArrowheads="1"/>
            </p:cNvSpPr>
            <p:nvPr/>
          </p:nvSpPr>
          <p:spPr bwMode="auto">
            <a:xfrm>
              <a:off x="246" y="159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46" y="1723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5                       2</a:t>
              </a:r>
              <a:endParaRPr lang="en-US" altLang="en-US" sz="1800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246" y="185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6                       3</a:t>
              </a:r>
              <a:endParaRPr lang="en-US" altLang="en-US" sz="1800"/>
            </a:p>
          </p:txBody>
        </p:sp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190" y="1188"/>
              <a:ext cx="1425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931" y="1184"/>
              <a:ext cx="1" cy="7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 flipV="1">
              <a:off x="1619" y="1497"/>
              <a:ext cx="420" cy="7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>
              <a:off x="3474" y="1432"/>
              <a:ext cx="618" cy="1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814" y="1982"/>
              <a:ext cx="1" cy="70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1619" y="1881"/>
              <a:ext cx="408" cy="49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"/>
            <p:cNvSpPr>
              <a:spLocks noChangeShapeType="1"/>
            </p:cNvSpPr>
            <p:nvPr/>
          </p:nvSpPr>
          <p:spPr bwMode="auto">
            <a:xfrm flipH="1">
              <a:off x="4723" y="1945"/>
              <a:ext cx="186" cy="76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2"/>
            <p:cNvSpPr>
              <a:spLocks noChangeShapeType="1"/>
            </p:cNvSpPr>
            <p:nvPr/>
          </p:nvSpPr>
          <p:spPr bwMode="auto">
            <a:xfrm>
              <a:off x="1608" y="3364"/>
              <a:ext cx="253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 flipV="1">
              <a:off x="2622" y="1799"/>
              <a:ext cx="281" cy="4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V="1">
              <a:off x="1608" y="2650"/>
              <a:ext cx="431" cy="23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>
              <a:off x="3474" y="2604"/>
              <a:ext cx="654" cy="3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26"/>
            <p:cNvSpPr>
              <a:spLocks noChangeArrowheads="1"/>
            </p:cNvSpPr>
            <p:nvPr/>
          </p:nvSpPr>
          <p:spPr bwMode="auto">
            <a:xfrm>
              <a:off x="696" y="1037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894" y="2575"/>
              <a:ext cx="3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2551" y="822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2773" y="2091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21539" name="Rectangle 30"/>
            <p:cNvSpPr>
              <a:spLocks noChangeArrowheads="1"/>
            </p:cNvSpPr>
            <p:nvPr/>
          </p:nvSpPr>
          <p:spPr bwMode="auto">
            <a:xfrm>
              <a:off x="4605" y="993"/>
              <a:ext cx="3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4862" y="259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089" y="114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1                       1</a:t>
              </a:r>
              <a:endParaRPr lang="en-US" altLang="en-US" sz="1800"/>
            </a:p>
          </p:txBody>
        </p:sp>
        <p:sp>
          <p:nvSpPr>
            <p:cNvPr id="21542" name="Rectangle 33"/>
            <p:cNvSpPr>
              <a:spLocks noChangeArrowheads="1"/>
            </p:cNvSpPr>
            <p:nvPr/>
          </p:nvSpPr>
          <p:spPr bwMode="auto">
            <a:xfrm>
              <a:off x="2089" y="127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2                       4</a:t>
              </a:r>
              <a:endParaRPr lang="en-US" altLang="en-US" sz="1800"/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2089" y="140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44" name="Rectangle 35"/>
            <p:cNvSpPr>
              <a:spLocks noChangeArrowheads="1"/>
            </p:cNvSpPr>
            <p:nvPr/>
          </p:nvSpPr>
          <p:spPr bwMode="auto">
            <a:xfrm>
              <a:off x="2089" y="154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5                       6</a:t>
              </a:r>
              <a:endParaRPr lang="en-US" altLang="en-US" sz="1800"/>
            </a:p>
          </p:txBody>
        </p:sp>
        <p:sp>
          <p:nvSpPr>
            <p:cNvPr id="21545" name="Rectangle 36"/>
            <p:cNvSpPr>
              <a:spLocks noChangeArrowheads="1"/>
            </p:cNvSpPr>
            <p:nvPr/>
          </p:nvSpPr>
          <p:spPr bwMode="auto">
            <a:xfrm>
              <a:off x="2089" y="167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46" name="Rectangle 37"/>
            <p:cNvSpPr>
              <a:spLocks noChangeArrowheads="1"/>
            </p:cNvSpPr>
            <p:nvPr/>
          </p:nvSpPr>
          <p:spPr bwMode="auto">
            <a:xfrm>
              <a:off x="2033" y="996"/>
              <a:ext cx="1425" cy="147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2766" y="999"/>
              <a:ext cx="1" cy="7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39"/>
            <p:cNvSpPr>
              <a:spLocks noChangeArrowheads="1"/>
            </p:cNvSpPr>
            <p:nvPr/>
          </p:nvSpPr>
          <p:spPr bwMode="auto">
            <a:xfrm>
              <a:off x="4154" y="129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1                        3</a:t>
              </a:r>
              <a:endParaRPr lang="en-US" altLang="en-US" sz="1800"/>
            </a:p>
          </p:txBody>
        </p:sp>
        <p:sp>
          <p:nvSpPr>
            <p:cNvPr id="21549" name="Rectangle 40"/>
            <p:cNvSpPr>
              <a:spLocks noChangeArrowheads="1"/>
            </p:cNvSpPr>
            <p:nvPr/>
          </p:nvSpPr>
          <p:spPr bwMode="auto">
            <a:xfrm>
              <a:off x="4154" y="142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2                        5</a:t>
              </a:r>
              <a:endParaRPr lang="en-US" altLang="en-US" sz="1800"/>
            </a:p>
          </p:txBody>
        </p:sp>
        <p:sp>
          <p:nvSpPr>
            <p:cNvPr id="21550" name="Rectangle 41"/>
            <p:cNvSpPr>
              <a:spLocks noChangeArrowheads="1"/>
            </p:cNvSpPr>
            <p:nvPr/>
          </p:nvSpPr>
          <p:spPr bwMode="auto">
            <a:xfrm>
              <a:off x="4154" y="1555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51" name="Rectangle 42"/>
            <p:cNvSpPr>
              <a:spLocks noChangeArrowheads="1"/>
            </p:cNvSpPr>
            <p:nvPr/>
          </p:nvSpPr>
          <p:spPr bwMode="auto">
            <a:xfrm>
              <a:off x="4154" y="168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4                        3</a:t>
              </a:r>
              <a:endParaRPr lang="en-US" altLang="en-US" sz="1800"/>
            </a:p>
          </p:txBody>
        </p:sp>
        <p:sp>
          <p:nvSpPr>
            <p:cNvPr id="21552" name="Rectangle 43"/>
            <p:cNvSpPr>
              <a:spLocks noChangeArrowheads="1"/>
            </p:cNvSpPr>
            <p:nvPr/>
          </p:nvSpPr>
          <p:spPr bwMode="auto">
            <a:xfrm>
              <a:off x="4154" y="181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53" name="Rectangle 44"/>
            <p:cNvSpPr>
              <a:spLocks noChangeArrowheads="1"/>
            </p:cNvSpPr>
            <p:nvPr/>
          </p:nvSpPr>
          <p:spPr bwMode="auto">
            <a:xfrm>
              <a:off x="4098" y="1144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54" name="Line 45"/>
            <p:cNvSpPr>
              <a:spLocks noChangeShapeType="1"/>
            </p:cNvSpPr>
            <p:nvPr/>
          </p:nvSpPr>
          <p:spPr bwMode="auto">
            <a:xfrm>
              <a:off x="4840" y="1139"/>
              <a:ext cx="1" cy="8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46"/>
            <p:cNvSpPr>
              <a:spLocks noChangeArrowheads="1"/>
            </p:cNvSpPr>
            <p:nvPr/>
          </p:nvSpPr>
          <p:spPr bwMode="auto">
            <a:xfrm>
              <a:off x="256" y="2714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56" name="Rectangle 47"/>
            <p:cNvSpPr>
              <a:spLocks noChangeArrowheads="1"/>
            </p:cNvSpPr>
            <p:nvPr/>
          </p:nvSpPr>
          <p:spPr bwMode="auto">
            <a:xfrm>
              <a:off x="233" y="285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57" name="Rectangle 48"/>
            <p:cNvSpPr>
              <a:spLocks noChangeArrowheads="1"/>
            </p:cNvSpPr>
            <p:nvPr/>
          </p:nvSpPr>
          <p:spPr bwMode="auto">
            <a:xfrm>
              <a:off x="233" y="2988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	             1</a:t>
              </a:r>
              <a:endParaRPr lang="en-US" altLang="en-US" sz="1800"/>
            </a:p>
          </p:txBody>
        </p:sp>
        <p:sp>
          <p:nvSpPr>
            <p:cNvPr id="21558" name="Rectangle 49"/>
            <p:cNvSpPr>
              <a:spLocks noChangeArrowheads="1"/>
            </p:cNvSpPr>
            <p:nvPr/>
          </p:nvSpPr>
          <p:spPr bwMode="auto">
            <a:xfrm>
              <a:off x="233" y="3120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4                        4</a:t>
              </a:r>
              <a:endParaRPr lang="en-US" altLang="en-US" sz="1800"/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233" y="325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60" name="Rectangle 51"/>
            <p:cNvSpPr>
              <a:spLocks noChangeArrowheads="1"/>
            </p:cNvSpPr>
            <p:nvPr/>
          </p:nvSpPr>
          <p:spPr bwMode="auto">
            <a:xfrm>
              <a:off x="233" y="3383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	             5</a:t>
              </a:r>
              <a:endParaRPr lang="en-US" altLang="en-US" sz="1800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920" y="2711"/>
              <a:ext cx="1" cy="78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53"/>
            <p:cNvSpPr>
              <a:spLocks noChangeArrowheads="1"/>
            </p:cNvSpPr>
            <p:nvPr/>
          </p:nvSpPr>
          <p:spPr bwMode="auto">
            <a:xfrm>
              <a:off x="4189" y="2884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1                       4</a:t>
              </a:r>
              <a:endParaRPr lang="en-US" altLang="en-US" sz="1800"/>
            </a:p>
          </p:txBody>
        </p:sp>
        <p:sp>
          <p:nvSpPr>
            <p:cNvPr id="21563" name="Rectangle 54"/>
            <p:cNvSpPr>
              <a:spLocks noChangeArrowheads="1"/>
            </p:cNvSpPr>
            <p:nvPr/>
          </p:nvSpPr>
          <p:spPr bwMode="auto">
            <a:xfrm>
              <a:off x="4189" y="301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64" name="Rectangle 55"/>
            <p:cNvSpPr>
              <a:spLocks noChangeArrowheads="1"/>
            </p:cNvSpPr>
            <p:nvPr/>
          </p:nvSpPr>
          <p:spPr bwMode="auto">
            <a:xfrm>
              <a:off x="4189" y="314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3                       4</a:t>
              </a:r>
              <a:endParaRPr lang="en-US" altLang="en-US" sz="1800"/>
            </a:p>
          </p:txBody>
        </p:sp>
        <p:sp>
          <p:nvSpPr>
            <p:cNvPr id="21565" name="Rectangle 56"/>
            <p:cNvSpPr>
              <a:spLocks noChangeArrowheads="1"/>
            </p:cNvSpPr>
            <p:nvPr/>
          </p:nvSpPr>
          <p:spPr bwMode="auto">
            <a:xfrm>
              <a:off x="4189" y="327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66" name="Rectangle 57"/>
            <p:cNvSpPr>
              <a:spLocks noChangeArrowheads="1"/>
            </p:cNvSpPr>
            <p:nvPr/>
          </p:nvSpPr>
          <p:spPr bwMode="auto">
            <a:xfrm>
              <a:off x="4189" y="341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67" name="Rectangle 58"/>
            <p:cNvSpPr>
              <a:spLocks noChangeArrowheads="1"/>
            </p:cNvSpPr>
            <p:nvPr/>
          </p:nvSpPr>
          <p:spPr bwMode="auto">
            <a:xfrm>
              <a:off x="4133" y="2735"/>
              <a:ext cx="1426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>
              <a:off x="4874" y="2739"/>
              <a:ext cx="1" cy="8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0"/>
            <p:cNvSpPr>
              <a:spLocks noChangeArrowheads="1"/>
            </p:cNvSpPr>
            <p:nvPr/>
          </p:nvSpPr>
          <p:spPr bwMode="auto">
            <a:xfrm>
              <a:off x="2100" y="238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70" name="Rectangle 61"/>
            <p:cNvSpPr>
              <a:spLocks noChangeArrowheads="1"/>
            </p:cNvSpPr>
            <p:nvPr/>
          </p:nvSpPr>
          <p:spPr bwMode="auto">
            <a:xfrm>
              <a:off x="2100" y="251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2                        2</a:t>
              </a:r>
              <a:endParaRPr lang="en-US" altLang="en-US" sz="1800"/>
            </a:p>
          </p:txBody>
        </p:sp>
        <p:sp>
          <p:nvSpPr>
            <p:cNvPr id="21571" name="Rectangle 62"/>
            <p:cNvSpPr>
              <a:spLocks noChangeArrowheads="1"/>
            </p:cNvSpPr>
            <p:nvPr/>
          </p:nvSpPr>
          <p:spPr bwMode="auto">
            <a:xfrm>
              <a:off x="2100" y="264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72" name="Rectangle 63"/>
            <p:cNvSpPr>
              <a:spLocks noChangeArrowheads="1"/>
            </p:cNvSpPr>
            <p:nvPr/>
          </p:nvSpPr>
          <p:spPr bwMode="auto">
            <a:xfrm>
              <a:off x="2100" y="277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73" name="Rectangle 64"/>
            <p:cNvSpPr>
              <a:spLocks noChangeArrowheads="1"/>
            </p:cNvSpPr>
            <p:nvPr/>
          </p:nvSpPr>
          <p:spPr bwMode="auto">
            <a:xfrm>
              <a:off x="2100" y="290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6                        3</a:t>
              </a:r>
              <a:endParaRPr lang="en-US" altLang="en-US" sz="1800"/>
            </a:p>
          </p:txBody>
        </p:sp>
        <p:sp>
          <p:nvSpPr>
            <p:cNvPr id="21574" name="Rectangle 65"/>
            <p:cNvSpPr>
              <a:spLocks noChangeArrowheads="1"/>
            </p:cNvSpPr>
            <p:nvPr/>
          </p:nvSpPr>
          <p:spPr bwMode="auto">
            <a:xfrm>
              <a:off x="2045" y="2232"/>
              <a:ext cx="1425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H="1">
              <a:off x="2778" y="2240"/>
              <a:ext cx="4" cy="79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67"/>
            <p:cNvSpPr>
              <a:spLocks noChangeArrowheads="1"/>
            </p:cNvSpPr>
            <p:nvPr/>
          </p:nvSpPr>
          <p:spPr bwMode="auto">
            <a:xfrm>
              <a:off x="309" y="1183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7" name="Rectangle 68"/>
            <p:cNvSpPr>
              <a:spLocks noChangeArrowheads="1"/>
            </p:cNvSpPr>
            <p:nvPr/>
          </p:nvSpPr>
          <p:spPr bwMode="auto">
            <a:xfrm>
              <a:off x="4246" y="2732"/>
              <a:ext cx="11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8" name="Rectangle 69"/>
            <p:cNvSpPr>
              <a:spLocks noChangeArrowheads="1"/>
            </p:cNvSpPr>
            <p:nvPr/>
          </p:nvSpPr>
          <p:spPr bwMode="auto">
            <a:xfrm>
              <a:off x="2127" y="2239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9" name="Rectangle 70"/>
            <p:cNvSpPr>
              <a:spLocks noChangeArrowheads="1"/>
            </p:cNvSpPr>
            <p:nvPr/>
          </p:nvSpPr>
          <p:spPr bwMode="auto">
            <a:xfrm>
              <a:off x="4176" y="1148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80" name="Rectangle 71"/>
            <p:cNvSpPr>
              <a:spLocks noChangeArrowheads="1"/>
            </p:cNvSpPr>
            <p:nvPr/>
          </p:nvSpPr>
          <p:spPr bwMode="auto">
            <a:xfrm>
              <a:off x="2109" y="990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</p:grpSp>
      <p:sp>
        <p:nvSpPr>
          <p:cNvPr id="21507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Datagram Packet Networks</a:t>
            </a:r>
          </a:p>
        </p:txBody>
      </p:sp>
      <p:sp>
        <p:nvSpPr>
          <p:cNvPr id="942154" name="Rectangle 74"/>
          <p:cNvSpPr>
            <a:spLocks noChangeArrowheads="1"/>
          </p:cNvSpPr>
          <p:nvPr/>
        </p:nvSpPr>
        <p:spPr bwMode="auto">
          <a:xfrm>
            <a:off x="1862139" y="2892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5" name="Line 75"/>
          <p:cNvSpPr>
            <a:spLocks noChangeShapeType="1"/>
          </p:cNvSpPr>
          <p:nvPr/>
        </p:nvSpPr>
        <p:spPr bwMode="auto">
          <a:xfrm>
            <a:off x="2895600" y="3148014"/>
            <a:ext cx="0" cy="12604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6" name="Rectangle 76"/>
          <p:cNvSpPr>
            <a:spLocks noChangeArrowheads="1"/>
          </p:cNvSpPr>
          <p:nvPr/>
        </p:nvSpPr>
        <p:spPr bwMode="auto">
          <a:xfrm>
            <a:off x="1816101" y="5305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7" name="Line 77"/>
          <p:cNvSpPr>
            <a:spLocks noChangeShapeType="1"/>
          </p:cNvSpPr>
          <p:nvPr/>
        </p:nvSpPr>
        <p:spPr bwMode="auto">
          <a:xfrm flipV="1">
            <a:off x="4259263" y="5383214"/>
            <a:ext cx="3708400" cy="7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4" grpId="0" animBg="1"/>
      <p:bldP spid="942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Flat vs Hierarchical Routing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Flat Routing</a:t>
            </a:r>
          </a:p>
          <a:p>
            <a:pPr marL="742950" lvl="1" indent="-285750"/>
            <a:r>
              <a:rPr lang="en-US" altLang="en-US" sz="2200"/>
              <a:t>All routers are peers</a:t>
            </a:r>
          </a:p>
          <a:p>
            <a:pPr marL="742950" lvl="1" indent="-285750"/>
            <a:r>
              <a:rPr lang="en-US" altLang="en-US" sz="2200"/>
              <a:t>Does not scale</a:t>
            </a:r>
          </a:p>
          <a:p>
            <a:pPr eaLnBrk="1" hangingPunct="1"/>
            <a:r>
              <a:rPr lang="en-US" altLang="en-US" sz="2600"/>
              <a:t>Hierarchical Routing</a:t>
            </a:r>
          </a:p>
          <a:p>
            <a:pPr marL="742950" lvl="1" indent="-285750"/>
            <a:r>
              <a:rPr lang="en-US" altLang="en-US" sz="2200"/>
              <a:t>Partitioning:  Domains, autonomous systems, areas... </a:t>
            </a:r>
          </a:p>
          <a:p>
            <a:pPr marL="742950" lvl="1" indent="-285750"/>
            <a:r>
              <a:rPr lang="en-US" altLang="en-US" sz="2200"/>
              <a:t>Some routers part of routing backbone</a:t>
            </a:r>
          </a:p>
          <a:p>
            <a:pPr marL="742950" lvl="1" indent="-285750"/>
            <a:r>
              <a:rPr lang="en-US" altLang="en-US" sz="2200"/>
              <a:t>Some routers only communicate within an area</a:t>
            </a:r>
          </a:p>
          <a:p>
            <a:pPr marL="742950" lvl="1" indent="-285750"/>
            <a:r>
              <a:rPr lang="en-US" altLang="en-US" sz="2200"/>
              <a:t>Efficient because it matches typical traffic flow patterns</a:t>
            </a:r>
          </a:p>
          <a:p>
            <a:pPr marL="742950" lvl="1" indent="-285750"/>
            <a:r>
              <a:rPr lang="en-US" altLang="en-US" sz="2200"/>
              <a:t>Scales</a:t>
            </a:r>
          </a:p>
          <a:p>
            <a:pPr marL="742950" lvl="1" indent="-285750"/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5077761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2293938" y="1331913"/>
            <a:ext cx="6654800" cy="2908300"/>
            <a:chOff x="688" y="1952"/>
            <a:chExt cx="4192" cy="1832"/>
          </a:xfrm>
        </p:grpSpPr>
        <p:sp>
          <p:nvSpPr>
            <p:cNvPr id="24581" name="Oval 31"/>
            <p:cNvSpPr>
              <a:spLocks noChangeArrowheads="1"/>
            </p:cNvSpPr>
            <p:nvPr/>
          </p:nvSpPr>
          <p:spPr bwMode="auto">
            <a:xfrm>
              <a:off x="1559" y="22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2" name="Text Box 32"/>
            <p:cNvSpPr txBox="1">
              <a:spLocks noChangeArrowheads="1"/>
            </p:cNvSpPr>
            <p:nvPr/>
          </p:nvSpPr>
          <p:spPr bwMode="auto">
            <a:xfrm>
              <a:off x="1424" y="21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0000 0111 1010 1101</a:t>
              </a:r>
            </a:p>
          </p:txBody>
        </p:sp>
        <p:sp>
          <p:nvSpPr>
            <p:cNvPr id="24583" name="Oval 33"/>
            <p:cNvSpPr>
              <a:spLocks noChangeArrowheads="1"/>
            </p:cNvSpPr>
            <p:nvPr/>
          </p:nvSpPr>
          <p:spPr bwMode="auto">
            <a:xfrm>
              <a:off x="4543" y="2240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4" name="Text Box 34"/>
            <p:cNvSpPr txBox="1">
              <a:spLocks noChangeArrowheads="1"/>
            </p:cNvSpPr>
            <p:nvPr/>
          </p:nvSpPr>
          <p:spPr bwMode="auto">
            <a:xfrm>
              <a:off x="4408" y="2152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0001 0100 1011 1110</a:t>
              </a:r>
            </a:p>
          </p:txBody>
        </p:sp>
        <p:sp>
          <p:nvSpPr>
            <p:cNvPr id="24585" name="Oval 35"/>
            <p:cNvSpPr>
              <a:spLocks noChangeArrowheads="1"/>
            </p:cNvSpPr>
            <p:nvPr/>
          </p:nvSpPr>
          <p:spPr bwMode="auto">
            <a:xfrm>
              <a:off x="4607" y="315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6" name="Text Box 36"/>
            <p:cNvSpPr txBox="1">
              <a:spLocks noChangeArrowheads="1"/>
            </p:cNvSpPr>
            <p:nvPr/>
          </p:nvSpPr>
          <p:spPr bwMode="auto">
            <a:xfrm>
              <a:off x="4472" y="306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0011 0101 1000 1111</a:t>
              </a:r>
            </a:p>
          </p:txBody>
        </p:sp>
        <p:sp>
          <p:nvSpPr>
            <p:cNvPr id="24587" name="Oval 37"/>
            <p:cNvSpPr>
              <a:spLocks noChangeArrowheads="1"/>
            </p:cNvSpPr>
            <p:nvPr/>
          </p:nvSpPr>
          <p:spPr bwMode="auto">
            <a:xfrm>
              <a:off x="1567" y="31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8" name="Text Box 38"/>
            <p:cNvSpPr txBox="1">
              <a:spLocks noChangeArrowheads="1"/>
            </p:cNvSpPr>
            <p:nvPr/>
          </p:nvSpPr>
          <p:spPr bwMode="auto">
            <a:xfrm>
              <a:off x="1432" y="30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0011 0110 1001 1100</a:t>
              </a:r>
            </a:p>
          </p:txBody>
        </p:sp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>
              <a:off x="1960" y="2488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>
              <a:off x="3720" y="2920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1" name="Oval 41"/>
            <p:cNvSpPr>
              <a:spLocks noChangeArrowheads="1"/>
            </p:cNvSpPr>
            <p:nvPr/>
          </p:nvSpPr>
          <p:spPr bwMode="auto">
            <a:xfrm>
              <a:off x="2683" y="2680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92" name="Text Box 42"/>
            <p:cNvSpPr txBox="1">
              <a:spLocks noChangeArrowheads="1"/>
            </p:cNvSpPr>
            <p:nvPr/>
          </p:nvSpPr>
          <p:spPr bwMode="auto">
            <a:xfrm>
              <a:off x="2560" y="27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4593" name="Line 43"/>
            <p:cNvSpPr>
              <a:spLocks noChangeShapeType="1"/>
            </p:cNvSpPr>
            <p:nvPr/>
          </p:nvSpPr>
          <p:spPr bwMode="auto">
            <a:xfrm>
              <a:off x="2976" y="2872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4" name="Line 44"/>
            <p:cNvSpPr>
              <a:spLocks noChangeShapeType="1"/>
            </p:cNvSpPr>
            <p:nvPr/>
          </p:nvSpPr>
          <p:spPr bwMode="auto">
            <a:xfrm flipH="1">
              <a:off x="1976" y="2984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5" name="Line 45"/>
            <p:cNvSpPr>
              <a:spLocks noChangeShapeType="1"/>
            </p:cNvSpPr>
            <p:nvPr/>
          </p:nvSpPr>
          <p:spPr bwMode="auto">
            <a:xfrm flipV="1">
              <a:off x="3744" y="2488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6" name="Text Box 46"/>
            <p:cNvSpPr txBox="1">
              <a:spLocks noChangeArrowheads="1"/>
            </p:cNvSpPr>
            <p:nvPr/>
          </p:nvSpPr>
          <p:spPr bwMode="auto">
            <a:xfrm>
              <a:off x="2096" y="23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4597" name="Text Box 47"/>
            <p:cNvSpPr txBox="1">
              <a:spLocks noChangeArrowheads="1"/>
            </p:cNvSpPr>
            <p:nvPr/>
          </p:nvSpPr>
          <p:spPr bwMode="auto">
            <a:xfrm>
              <a:off x="2104" y="291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4598" name="Text Box 48"/>
            <p:cNvSpPr txBox="1">
              <a:spLocks noChangeArrowheads="1"/>
            </p:cNvSpPr>
            <p:nvPr/>
          </p:nvSpPr>
          <p:spPr bwMode="auto">
            <a:xfrm>
              <a:off x="4000" y="290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4599" name="Text Box 49"/>
            <p:cNvSpPr txBox="1">
              <a:spLocks noChangeArrowheads="1"/>
            </p:cNvSpPr>
            <p:nvPr/>
          </p:nvSpPr>
          <p:spPr bwMode="auto">
            <a:xfrm>
              <a:off x="3864" y="238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4600" name="Text Box 50"/>
            <p:cNvSpPr txBox="1">
              <a:spLocks noChangeArrowheads="1"/>
            </p:cNvSpPr>
            <p:nvPr/>
          </p:nvSpPr>
          <p:spPr bwMode="auto">
            <a:xfrm>
              <a:off x="3016" y="2616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4601" name="Text Box 51"/>
            <p:cNvSpPr txBox="1">
              <a:spLocks noChangeArrowheads="1"/>
            </p:cNvSpPr>
            <p:nvPr/>
          </p:nvSpPr>
          <p:spPr bwMode="auto">
            <a:xfrm>
              <a:off x="2480" y="3168"/>
              <a:ext cx="59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0000   1 0111   1 1010   1 </a:t>
              </a:r>
              <a:r>
                <a:rPr lang="en-US" altLang="en-US" sz="1400" b="1"/>
                <a:t>…       …</a:t>
              </a:r>
            </a:p>
          </p:txBody>
        </p:sp>
        <p:sp>
          <p:nvSpPr>
            <p:cNvPr id="24602" name="Line 52"/>
            <p:cNvSpPr>
              <a:spLocks noChangeShapeType="1"/>
            </p:cNvSpPr>
            <p:nvPr/>
          </p:nvSpPr>
          <p:spPr bwMode="auto">
            <a:xfrm>
              <a:off x="2832" y="3176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53"/>
            <p:cNvSpPr txBox="1">
              <a:spLocks noChangeArrowheads="1"/>
            </p:cNvSpPr>
            <p:nvPr/>
          </p:nvSpPr>
          <p:spPr bwMode="auto">
            <a:xfrm>
              <a:off x="3320" y="3160"/>
              <a:ext cx="568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0001   4 0100   4 1011   4 </a:t>
              </a:r>
              <a:r>
                <a:rPr lang="en-US" altLang="en-US" sz="1400" b="1"/>
                <a:t>…      …</a:t>
              </a:r>
              <a:endParaRPr lang="en-US" altLang="en-US" sz="1400"/>
            </a:p>
          </p:txBody>
        </p:sp>
        <p:sp>
          <p:nvSpPr>
            <p:cNvPr id="24604" name="Line 54"/>
            <p:cNvSpPr>
              <a:spLocks noChangeShapeType="1"/>
            </p:cNvSpPr>
            <p:nvPr/>
          </p:nvSpPr>
          <p:spPr bwMode="auto">
            <a:xfrm>
              <a:off x="3656" y="3168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55"/>
            <p:cNvSpPr txBox="1">
              <a:spLocks noChangeArrowheads="1"/>
            </p:cNvSpPr>
            <p:nvPr/>
          </p:nvSpPr>
          <p:spPr bwMode="auto">
            <a:xfrm>
              <a:off x="688" y="1952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24606" name="Oval 56"/>
            <p:cNvSpPr>
              <a:spLocks noChangeArrowheads="1"/>
            </p:cNvSpPr>
            <p:nvPr/>
          </p:nvSpPr>
          <p:spPr bwMode="auto">
            <a:xfrm>
              <a:off x="3483" y="2672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607" name="Text Box 57"/>
            <p:cNvSpPr txBox="1">
              <a:spLocks noChangeArrowheads="1"/>
            </p:cNvSpPr>
            <p:nvPr/>
          </p:nvSpPr>
          <p:spPr bwMode="auto">
            <a:xfrm>
              <a:off x="3368" y="2744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</p:grpSp>
      <p:sp>
        <p:nvSpPr>
          <p:cNvPr id="24579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Non-Hierarchical Addresses and Routing</a:t>
            </a:r>
          </a:p>
        </p:txBody>
      </p:sp>
      <p:sp>
        <p:nvSpPr>
          <p:cNvPr id="2458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981200" y="4510089"/>
            <a:ext cx="8229600" cy="1844675"/>
          </a:xfrm>
        </p:spPr>
        <p:txBody>
          <a:bodyPr/>
          <a:lstStyle/>
          <a:p>
            <a:pPr eaLnBrk="1" hangingPunct="1"/>
            <a:r>
              <a:rPr lang="en-US" altLang="en-US"/>
              <a:t>No relationship between addresses &amp; routing proximity</a:t>
            </a:r>
          </a:p>
          <a:p>
            <a:pPr eaLnBrk="1" hangingPunct="1"/>
            <a:r>
              <a:rPr lang="en-US" altLang="en-US"/>
              <a:t>Routing tables require 16 entries each</a:t>
            </a:r>
          </a:p>
        </p:txBody>
      </p:sp>
    </p:spTree>
    <p:extLst>
      <p:ext uri="{BB962C8B-B14F-4D97-AF65-F5344CB8AC3E}">
        <p14:creationId xmlns:p14="http://schemas.microsoft.com/office/powerpoint/2010/main" val="290848672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98700" y="1023938"/>
            <a:ext cx="6654800" cy="2908300"/>
            <a:chOff x="688" y="168"/>
            <a:chExt cx="4192" cy="1832"/>
          </a:xfrm>
        </p:grpSpPr>
        <p:sp>
          <p:nvSpPr>
            <p:cNvPr id="26629" name="Oval 3"/>
            <p:cNvSpPr>
              <a:spLocks noChangeArrowheads="1"/>
            </p:cNvSpPr>
            <p:nvPr/>
          </p:nvSpPr>
          <p:spPr bwMode="auto">
            <a:xfrm>
              <a:off x="1559" y="47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424" y="38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0000 0001 0010 0011</a:t>
              </a:r>
            </a:p>
          </p:txBody>
        </p:sp>
        <p:sp>
          <p:nvSpPr>
            <p:cNvPr id="26631" name="Oval 5"/>
            <p:cNvSpPr>
              <a:spLocks noChangeArrowheads="1"/>
            </p:cNvSpPr>
            <p:nvPr/>
          </p:nvSpPr>
          <p:spPr bwMode="auto">
            <a:xfrm>
              <a:off x="4543" y="4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408" y="3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0100 0101 0110 0111</a:t>
              </a:r>
            </a:p>
          </p:txBody>
        </p:sp>
        <p:sp>
          <p:nvSpPr>
            <p:cNvPr id="26633" name="Oval 7"/>
            <p:cNvSpPr>
              <a:spLocks noChangeArrowheads="1"/>
            </p:cNvSpPr>
            <p:nvPr/>
          </p:nvSpPr>
          <p:spPr bwMode="auto">
            <a:xfrm>
              <a:off x="4607" y="13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472" y="12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1100 1101 1110 1111</a:t>
              </a:r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>
              <a:off x="1567" y="1384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1432" y="1296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1000 1001 1010 1011</a:t>
              </a: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1960" y="704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3720" y="1136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Oval 13"/>
            <p:cNvSpPr>
              <a:spLocks noChangeArrowheads="1"/>
            </p:cNvSpPr>
            <p:nvPr/>
          </p:nvSpPr>
          <p:spPr bwMode="auto">
            <a:xfrm>
              <a:off x="2683" y="896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2560" y="976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483" y="888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3368" y="9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976" y="1088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>
              <a:off x="1976" y="1200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V="1">
              <a:off x="3744" y="704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2096" y="54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6647" name="Text Box 21"/>
            <p:cNvSpPr txBox="1">
              <a:spLocks noChangeArrowheads="1"/>
            </p:cNvSpPr>
            <p:nvPr/>
          </p:nvSpPr>
          <p:spPr bwMode="auto">
            <a:xfrm>
              <a:off x="2104" y="11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4000" y="112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6649" name="Text Box 23"/>
            <p:cNvSpPr txBox="1">
              <a:spLocks noChangeArrowheads="1"/>
            </p:cNvSpPr>
            <p:nvPr/>
          </p:nvSpPr>
          <p:spPr bwMode="auto">
            <a:xfrm>
              <a:off x="3864" y="60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3016" y="83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6651" name="Text Box 25"/>
            <p:cNvSpPr txBox="1">
              <a:spLocks noChangeArrowheads="1"/>
            </p:cNvSpPr>
            <p:nvPr/>
          </p:nvSpPr>
          <p:spPr bwMode="auto">
            <a:xfrm>
              <a:off x="2600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00   1 01   3 10   2 11   3</a:t>
              </a: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>
              <a:off x="2832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3" name="Text Box 27"/>
            <p:cNvSpPr txBox="1">
              <a:spLocks noChangeArrowheads="1"/>
            </p:cNvSpPr>
            <p:nvPr/>
          </p:nvSpPr>
          <p:spPr bwMode="auto">
            <a:xfrm>
              <a:off x="3336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00   3 01   4 10   3 11   5</a:t>
              </a: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3568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Text Box 29"/>
            <p:cNvSpPr txBox="1">
              <a:spLocks noChangeArrowheads="1"/>
            </p:cNvSpPr>
            <p:nvPr/>
          </p:nvSpPr>
          <p:spPr bwMode="auto">
            <a:xfrm>
              <a:off x="688" y="168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662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Hierarchical Addresses and Routing</a:t>
            </a:r>
          </a:p>
        </p:txBody>
      </p:sp>
      <p:sp>
        <p:nvSpPr>
          <p:cNvPr id="26628" name="Rectangle 60"/>
          <p:cNvSpPr>
            <a:spLocks noChangeArrowheads="1"/>
          </p:cNvSpPr>
          <p:nvPr/>
        </p:nvSpPr>
        <p:spPr bwMode="auto">
          <a:xfrm>
            <a:off x="1981200" y="4510089"/>
            <a:ext cx="822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Prefix indicates network where host is attached</a:t>
            </a:r>
          </a:p>
          <a:p>
            <a:pPr eaLnBrk="1" hangingPunct="1"/>
            <a:r>
              <a:rPr lang="en-US" altLang="en-US"/>
              <a:t>Routing tables require 4 entries each</a:t>
            </a:r>
          </a:p>
        </p:txBody>
      </p:sp>
    </p:spTree>
    <p:extLst>
      <p:ext uri="{BB962C8B-B14F-4D97-AF65-F5344CB8AC3E}">
        <p14:creationId xmlns:p14="http://schemas.microsoft.com/office/powerpoint/2010/main" val="159455934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Specialized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Flooding</a:t>
            </a:r>
          </a:p>
          <a:p>
            <a:pPr lvl="1" eaLnBrk="1" hangingPunct="1"/>
            <a:r>
              <a:rPr lang="en-US" altLang="en-US" dirty="0"/>
              <a:t>Useful in starting up network</a:t>
            </a:r>
          </a:p>
          <a:p>
            <a:pPr lvl="1" eaLnBrk="1" hangingPunct="1"/>
            <a:r>
              <a:rPr lang="en-US" altLang="en-US" dirty="0"/>
              <a:t>Useful in propagating information to all nodes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25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Flooding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84313"/>
            <a:ext cx="1112921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Send a packet to all nodes in a network</a:t>
            </a:r>
          </a:p>
          <a:p>
            <a:pPr eaLnBrk="1" hangingPunct="1"/>
            <a:r>
              <a:rPr lang="en-US" altLang="en-US" dirty="0"/>
              <a:t>No routing tables available</a:t>
            </a:r>
          </a:p>
          <a:p>
            <a:pPr eaLnBrk="1" hangingPunct="1"/>
            <a:r>
              <a:rPr lang="en-US" altLang="en-US" dirty="0"/>
              <a:t>Need to broadcast packet to all nodes (e.g. to propagate link state information)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Approach</a:t>
            </a:r>
          </a:p>
          <a:p>
            <a:pPr eaLnBrk="1" hangingPunct="1"/>
            <a:r>
              <a:rPr lang="en-US" altLang="en-US" dirty="0"/>
              <a:t>Send packet on all ports except one where it arrived</a:t>
            </a:r>
          </a:p>
          <a:p>
            <a:pPr eaLnBrk="1" hangingPunct="1"/>
            <a:r>
              <a:rPr lang="en-US" altLang="en-US" dirty="0"/>
              <a:t>Exponential growth in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145329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7"/>
          <p:cNvGrpSpPr>
            <a:grpSpLocks/>
          </p:cNvGrpSpPr>
          <p:nvPr/>
        </p:nvGrpSpPr>
        <p:grpSpPr bwMode="auto">
          <a:xfrm>
            <a:off x="3265488" y="1492250"/>
            <a:ext cx="6469062" cy="3805238"/>
            <a:chOff x="1097" y="940"/>
            <a:chExt cx="4075" cy="2397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1130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10" y="2720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029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362" y="2881"/>
              <a:ext cx="458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593" y="1157"/>
              <a:ext cx="143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2751" y="2003"/>
              <a:ext cx="456" cy="457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4713" y="1242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3038" y="1383"/>
              <a:ext cx="130" cy="6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057" y="2464"/>
              <a:ext cx="389" cy="4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492" y="1173"/>
              <a:ext cx="1232" cy="2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3762" y="1610"/>
              <a:ext cx="999" cy="13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H="1" flipV="1">
              <a:off x="1536" y="3057"/>
              <a:ext cx="1836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334" y="1400"/>
              <a:ext cx="2" cy="133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510" y="1314"/>
              <a:ext cx="1250" cy="80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1519" y="2323"/>
              <a:ext cx="1223" cy="4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301" y="1040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1</a:t>
              </a:r>
              <a:endParaRPr lang="en-US" altLang="en-US" sz="2800" b="1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277" y="284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2</a:t>
              </a:r>
              <a:endParaRPr lang="en-US" altLang="en-US" sz="28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186" y="1071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927" y="211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538" y="300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872" y="136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679" y="950"/>
              <a:ext cx="263" cy="117"/>
            </a:xfrm>
            <a:prstGeom prst="rect">
              <a:avLst/>
            </a:prstGeom>
            <a:solidFill>
              <a:schemeClr val="accent1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114" y="1443"/>
              <a:ext cx="124" cy="247"/>
            </a:xfrm>
            <a:prstGeom prst="rect">
              <a:avLst/>
            </a:prstGeom>
            <a:solidFill>
              <a:schemeClr val="tx2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1708" y="1261"/>
              <a:ext cx="287" cy="243"/>
            </a:xfrm>
            <a:custGeom>
              <a:avLst/>
              <a:gdLst>
                <a:gd name="T0" fmla="*/ 8027 w 132"/>
                <a:gd name="T1" fmla="*/ 0 h 119"/>
                <a:gd name="T2" fmla="*/ 0 w 132"/>
                <a:gd name="T3" fmla="*/ 7255 h 119"/>
                <a:gd name="T4" fmla="*/ 22303 w 132"/>
                <a:gd name="T5" fmla="*/ 17619 h 119"/>
                <a:gd name="T6" fmla="*/ 30322 w 132"/>
                <a:gd name="T7" fmla="*/ 10361 h 119"/>
                <a:gd name="T8" fmla="*/ 8027 w 132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9"/>
                <a:gd name="T17" fmla="*/ 132 w 13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9">
                  <a:moveTo>
                    <a:pt x="35" y="0"/>
                  </a:moveTo>
                  <a:lnTo>
                    <a:pt x="0" y="49"/>
                  </a:lnTo>
                  <a:lnTo>
                    <a:pt x="97" y="119"/>
                  </a:lnTo>
                  <a:lnTo>
                    <a:pt x="132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010" y="999"/>
              <a:ext cx="19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2166" y="942"/>
              <a:ext cx="139" cy="114"/>
            </a:xfrm>
            <a:custGeom>
              <a:avLst/>
              <a:gdLst>
                <a:gd name="T0" fmla="*/ 0 w 64"/>
                <a:gd name="T1" fmla="*/ 8106 h 56"/>
                <a:gd name="T2" fmla="*/ 2315 w 64"/>
                <a:gd name="T3" fmla="*/ 4049 h 56"/>
                <a:gd name="T4" fmla="*/ 0 w 64"/>
                <a:gd name="T5" fmla="*/ 0 h 56"/>
                <a:gd name="T6" fmla="*/ 14599 w 64"/>
                <a:gd name="T7" fmla="*/ 4049 h 56"/>
                <a:gd name="T8" fmla="*/ 0 w 64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"/>
                <a:gd name="T17" fmla="*/ 64 w 6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">
                  <a:moveTo>
                    <a:pt x="0" y="56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64" y="2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990" y="1488"/>
              <a:ext cx="115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2045" y="1492"/>
              <a:ext cx="150" cy="118"/>
            </a:xfrm>
            <a:custGeom>
              <a:avLst/>
              <a:gdLst>
                <a:gd name="T0" fmla="*/ 0 w 69"/>
                <a:gd name="T1" fmla="*/ 6805 h 58"/>
                <a:gd name="T2" fmla="*/ 5293 w 69"/>
                <a:gd name="T3" fmla="*/ 4177 h 58"/>
                <a:gd name="T4" fmla="*/ 6852 w 69"/>
                <a:gd name="T5" fmla="*/ 0 h 58"/>
                <a:gd name="T6" fmla="*/ 15833 w 69"/>
                <a:gd name="T7" fmla="*/ 8362 h 58"/>
                <a:gd name="T8" fmla="*/ 0 w 69"/>
                <a:gd name="T9" fmla="*/ 680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8"/>
                <a:gd name="T17" fmla="*/ 69 w 6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8">
                  <a:moveTo>
                    <a:pt x="0" y="47"/>
                  </a:moveTo>
                  <a:lnTo>
                    <a:pt x="23" y="29"/>
                  </a:lnTo>
                  <a:lnTo>
                    <a:pt x="30" y="0"/>
                  </a:lnTo>
                  <a:lnTo>
                    <a:pt x="69" y="5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158" y="1749"/>
              <a:ext cx="2" cy="18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1097" y="1896"/>
              <a:ext cx="120" cy="131"/>
            </a:xfrm>
            <a:custGeom>
              <a:avLst/>
              <a:gdLst>
                <a:gd name="T0" fmla="*/ 0 w 55"/>
                <a:gd name="T1" fmla="*/ 0 h 64"/>
                <a:gd name="T2" fmla="*/ 6574 w 55"/>
                <a:gd name="T3" fmla="*/ 1476 h 64"/>
                <a:gd name="T4" fmla="*/ 12962 w 55"/>
                <a:gd name="T5" fmla="*/ 0 h 64"/>
                <a:gd name="T6" fmla="*/ 6574 w 55"/>
                <a:gd name="T7" fmla="*/ 9641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4"/>
                <a:gd name="T17" fmla="*/ 55 w 5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4">
                  <a:moveTo>
                    <a:pt x="0" y="0"/>
                  </a:moveTo>
                  <a:lnTo>
                    <a:pt x="28" y="10"/>
                  </a:lnTo>
                  <a:lnTo>
                    <a:pt x="55" y="0"/>
                  </a:lnTo>
                  <a:lnTo>
                    <a:pt x="2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2395538" y="58785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1 transmissions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(2)</a:t>
            </a:r>
          </a:p>
        </p:txBody>
      </p:sp>
    </p:spTree>
    <p:extLst>
      <p:ext uri="{BB962C8B-B14F-4D97-AF65-F5344CB8AC3E}">
        <p14:creationId xmlns:p14="http://schemas.microsoft.com/office/powerpoint/2010/main" val="337876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813945" y="2511439"/>
            <a:ext cx="10542336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Routing in Packet Networks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072"/>
          <p:cNvGrpSpPr>
            <a:grpSpLocks/>
          </p:cNvGrpSpPr>
          <p:nvPr/>
        </p:nvGrpSpPr>
        <p:grpSpPr bwMode="auto">
          <a:xfrm>
            <a:off x="3192464" y="1520826"/>
            <a:ext cx="6523037" cy="3806825"/>
            <a:chOff x="1051" y="958"/>
            <a:chExt cx="4109" cy="2398"/>
          </a:xfrm>
        </p:grpSpPr>
        <p:sp>
          <p:nvSpPr>
            <p:cNvPr id="32772" name="Oval 1027"/>
            <p:cNvSpPr>
              <a:spLocks noChangeArrowheads="1"/>
            </p:cNvSpPr>
            <p:nvPr/>
          </p:nvSpPr>
          <p:spPr bwMode="auto">
            <a:xfrm>
              <a:off x="1071" y="958"/>
              <a:ext cx="461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3" name="Oval 1028"/>
            <p:cNvSpPr>
              <a:spLocks noChangeArrowheads="1"/>
            </p:cNvSpPr>
            <p:nvPr/>
          </p:nvSpPr>
          <p:spPr bwMode="auto">
            <a:xfrm>
              <a:off x="1051" y="2737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4" name="Oval 1029"/>
            <p:cNvSpPr>
              <a:spLocks noChangeArrowheads="1"/>
            </p:cNvSpPr>
            <p:nvPr/>
          </p:nvSpPr>
          <p:spPr bwMode="auto">
            <a:xfrm>
              <a:off x="2992" y="958"/>
              <a:ext cx="462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5" name="Oval 1030"/>
            <p:cNvSpPr>
              <a:spLocks noChangeArrowheads="1"/>
            </p:cNvSpPr>
            <p:nvPr/>
          </p:nvSpPr>
          <p:spPr bwMode="auto">
            <a:xfrm>
              <a:off x="3329" y="2898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6" name="Line 1031"/>
            <p:cNvSpPr>
              <a:spLocks noChangeShapeType="1"/>
            </p:cNvSpPr>
            <p:nvPr/>
          </p:nvSpPr>
          <p:spPr bwMode="auto">
            <a:xfrm>
              <a:off x="1539" y="1175"/>
              <a:ext cx="1449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1032"/>
            <p:cNvSpPr>
              <a:spLocks noChangeArrowheads="1"/>
            </p:cNvSpPr>
            <p:nvPr/>
          </p:nvSpPr>
          <p:spPr bwMode="auto">
            <a:xfrm>
              <a:off x="2711" y="2022"/>
              <a:ext cx="462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8" name="Oval 1033"/>
            <p:cNvSpPr>
              <a:spLocks noChangeArrowheads="1"/>
            </p:cNvSpPr>
            <p:nvPr/>
          </p:nvSpPr>
          <p:spPr bwMode="auto">
            <a:xfrm>
              <a:off x="4696" y="1260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9" name="Line 1034"/>
            <p:cNvSpPr>
              <a:spLocks noChangeShapeType="1"/>
            </p:cNvSpPr>
            <p:nvPr/>
          </p:nvSpPr>
          <p:spPr bwMode="auto">
            <a:xfrm flipH="1">
              <a:off x="3001" y="1401"/>
              <a:ext cx="132" cy="6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35"/>
            <p:cNvSpPr>
              <a:spLocks noChangeShapeType="1"/>
            </p:cNvSpPr>
            <p:nvPr/>
          </p:nvSpPr>
          <p:spPr bwMode="auto">
            <a:xfrm>
              <a:off x="3021" y="2482"/>
              <a:ext cx="393" cy="4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36"/>
            <p:cNvSpPr>
              <a:spLocks noChangeShapeType="1"/>
            </p:cNvSpPr>
            <p:nvPr/>
          </p:nvSpPr>
          <p:spPr bwMode="auto">
            <a:xfrm>
              <a:off x="3461" y="1209"/>
              <a:ext cx="1246" cy="20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037"/>
            <p:cNvSpPr>
              <a:spLocks noChangeShapeType="1"/>
            </p:cNvSpPr>
            <p:nvPr/>
          </p:nvSpPr>
          <p:spPr bwMode="auto">
            <a:xfrm flipV="1">
              <a:off x="3733" y="1628"/>
              <a:ext cx="1011" cy="134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038"/>
            <p:cNvSpPr>
              <a:spLocks noChangeShapeType="1"/>
            </p:cNvSpPr>
            <p:nvPr/>
          </p:nvSpPr>
          <p:spPr bwMode="auto">
            <a:xfrm flipH="1" flipV="1">
              <a:off x="1482" y="3074"/>
              <a:ext cx="185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039"/>
            <p:cNvSpPr>
              <a:spLocks noChangeShapeType="1"/>
            </p:cNvSpPr>
            <p:nvPr/>
          </p:nvSpPr>
          <p:spPr bwMode="auto">
            <a:xfrm>
              <a:off x="1277" y="1424"/>
              <a:ext cx="3" cy="132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40"/>
            <p:cNvSpPr>
              <a:spLocks noChangeShapeType="1"/>
            </p:cNvSpPr>
            <p:nvPr/>
          </p:nvSpPr>
          <p:spPr bwMode="auto">
            <a:xfrm>
              <a:off x="1447" y="1344"/>
              <a:ext cx="1273" cy="7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041"/>
            <p:cNvSpPr>
              <a:spLocks noChangeShapeType="1"/>
            </p:cNvSpPr>
            <p:nvPr/>
          </p:nvSpPr>
          <p:spPr bwMode="auto">
            <a:xfrm flipH="1">
              <a:off x="1464" y="2343"/>
              <a:ext cx="1238" cy="48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1042"/>
            <p:cNvSpPr>
              <a:spLocks noChangeArrowheads="1"/>
            </p:cNvSpPr>
            <p:nvPr/>
          </p:nvSpPr>
          <p:spPr bwMode="auto">
            <a:xfrm>
              <a:off x="1244" y="1058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</a:t>
              </a:r>
              <a:endParaRPr lang="en-US" altLang="en-US" sz="2800"/>
            </a:p>
          </p:txBody>
        </p:sp>
        <p:sp>
          <p:nvSpPr>
            <p:cNvPr id="32788" name="Rectangle 1043"/>
            <p:cNvSpPr>
              <a:spLocks noChangeArrowheads="1"/>
            </p:cNvSpPr>
            <p:nvPr/>
          </p:nvSpPr>
          <p:spPr bwMode="auto">
            <a:xfrm>
              <a:off x="1220" y="286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2</a:t>
              </a:r>
              <a:endParaRPr lang="en-US" altLang="en-US" sz="2800" b="1"/>
            </a:p>
          </p:txBody>
        </p:sp>
        <p:sp>
          <p:nvSpPr>
            <p:cNvPr id="32789" name="Rectangle 1044"/>
            <p:cNvSpPr>
              <a:spLocks noChangeArrowheads="1"/>
            </p:cNvSpPr>
            <p:nvPr/>
          </p:nvSpPr>
          <p:spPr bwMode="auto">
            <a:xfrm>
              <a:off x="3151" y="108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2790" name="Rectangle 1045"/>
            <p:cNvSpPr>
              <a:spLocks noChangeArrowheads="1"/>
            </p:cNvSpPr>
            <p:nvPr/>
          </p:nvSpPr>
          <p:spPr bwMode="auto">
            <a:xfrm>
              <a:off x="2889" y="213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2791" name="Rectangle 1046"/>
            <p:cNvSpPr>
              <a:spLocks noChangeArrowheads="1"/>
            </p:cNvSpPr>
            <p:nvPr/>
          </p:nvSpPr>
          <p:spPr bwMode="auto">
            <a:xfrm>
              <a:off x="3507" y="3023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2792" name="Rectangle 1047"/>
            <p:cNvSpPr>
              <a:spLocks noChangeArrowheads="1"/>
            </p:cNvSpPr>
            <p:nvPr/>
          </p:nvSpPr>
          <p:spPr bwMode="auto">
            <a:xfrm>
              <a:off x="4857" y="138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2793" name="Rectangle 1048"/>
            <p:cNvSpPr>
              <a:spLocks noChangeArrowheads="1"/>
            </p:cNvSpPr>
            <p:nvPr/>
          </p:nvSpPr>
          <p:spPr bwMode="auto">
            <a:xfrm>
              <a:off x="1684" y="2894"/>
              <a:ext cx="266" cy="117"/>
            </a:xfrm>
            <a:prstGeom prst="rect">
              <a:avLst/>
            </a:prstGeom>
            <a:solidFill>
              <a:schemeClr val="tx2"/>
            </a:solidFill>
            <a:ln w="14288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94" name="Freeform 1049"/>
            <p:cNvSpPr>
              <a:spLocks/>
            </p:cNvSpPr>
            <p:nvPr/>
          </p:nvSpPr>
          <p:spPr bwMode="auto">
            <a:xfrm>
              <a:off x="3531" y="1023"/>
              <a:ext cx="281" cy="154"/>
            </a:xfrm>
            <a:custGeom>
              <a:avLst/>
              <a:gdLst>
                <a:gd name="T0" fmla="*/ 2044 w 128"/>
                <a:gd name="T1" fmla="*/ 0 h 75"/>
                <a:gd name="T2" fmla="*/ 0 w 128"/>
                <a:gd name="T3" fmla="*/ 8762 h 75"/>
                <a:gd name="T4" fmla="*/ 29220 w 128"/>
                <a:gd name="T5" fmla="*/ 11540 h 75"/>
                <a:gd name="T6" fmla="*/ 31476 w 128"/>
                <a:gd name="T7" fmla="*/ 2918 h 75"/>
                <a:gd name="T8" fmla="*/ 2044 w 12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75"/>
                <a:gd name="T17" fmla="*/ 128 w 12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75">
                  <a:moveTo>
                    <a:pt x="8" y="0"/>
                  </a:moveTo>
                  <a:lnTo>
                    <a:pt x="0" y="57"/>
                  </a:lnTo>
                  <a:lnTo>
                    <a:pt x="119" y="75"/>
                  </a:lnTo>
                  <a:lnTo>
                    <a:pt x="128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050"/>
            <p:cNvSpPr>
              <a:spLocks/>
            </p:cNvSpPr>
            <p:nvPr/>
          </p:nvSpPr>
          <p:spPr bwMode="auto">
            <a:xfrm>
              <a:off x="2898" y="1401"/>
              <a:ext cx="169" cy="262"/>
            </a:xfrm>
            <a:custGeom>
              <a:avLst/>
              <a:gdLst>
                <a:gd name="T0" fmla="*/ 18893 w 77"/>
                <a:gd name="T1" fmla="*/ 1476 h 128"/>
                <a:gd name="T2" fmla="*/ 4938 w 77"/>
                <a:gd name="T3" fmla="*/ 0 h 128"/>
                <a:gd name="T4" fmla="*/ 0 w 77"/>
                <a:gd name="T5" fmla="*/ 17777 h 128"/>
                <a:gd name="T6" fmla="*/ 13946 w 77"/>
                <a:gd name="T7" fmla="*/ 19251 h 128"/>
                <a:gd name="T8" fmla="*/ 18893 w 77"/>
                <a:gd name="T9" fmla="*/ 147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10"/>
                  </a:moveTo>
                  <a:lnTo>
                    <a:pt x="20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051"/>
            <p:cNvSpPr>
              <a:spLocks/>
            </p:cNvSpPr>
            <p:nvPr/>
          </p:nvSpPr>
          <p:spPr bwMode="auto">
            <a:xfrm>
              <a:off x="3085" y="1751"/>
              <a:ext cx="169" cy="261"/>
            </a:xfrm>
            <a:custGeom>
              <a:avLst/>
              <a:gdLst>
                <a:gd name="T0" fmla="*/ 18893 w 77"/>
                <a:gd name="T1" fmla="*/ 1297 h 128"/>
                <a:gd name="T2" fmla="*/ 5149 w 77"/>
                <a:gd name="T3" fmla="*/ 0 h 128"/>
                <a:gd name="T4" fmla="*/ 0 w 77"/>
                <a:gd name="T5" fmla="*/ 17306 h 128"/>
                <a:gd name="T6" fmla="*/ 13946 w 77"/>
                <a:gd name="T7" fmla="*/ 18751 h 128"/>
                <a:gd name="T8" fmla="*/ 18893 w 77"/>
                <a:gd name="T9" fmla="*/ 129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9"/>
                  </a:moveTo>
                  <a:lnTo>
                    <a:pt x="21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052"/>
            <p:cNvSpPr>
              <a:spLocks/>
            </p:cNvSpPr>
            <p:nvPr/>
          </p:nvSpPr>
          <p:spPr bwMode="auto">
            <a:xfrm>
              <a:off x="3151" y="2406"/>
              <a:ext cx="252" cy="274"/>
            </a:xfrm>
            <a:custGeom>
              <a:avLst/>
              <a:gdLst>
                <a:gd name="T0" fmla="*/ 12383 w 115"/>
                <a:gd name="T1" fmla="*/ 0 h 134"/>
                <a:gd name="T2" fmla="*/ 0 w 115"/>
                <a:gd name="T3" fmla="*/ 4899 h 134"/>
                <a:gd name="T4" fmla="*/ 15519 w 115"/>
                <a:gd name="T5" fmla="*/ 20014 h 134"/>
                <a:gd name="T6" fmla="*/ 27893 w 115"/>
                <a:gd name="T7" fmla="*/ 15123 h 134"/>
                <a:gd name="T8" fmla="*/ 12383 w 11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34"/>
                <a:gd name="T17" fmla="*/ 115 w 11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34">
                  <a:moveTo>
                    <a:pt x="51" y="0"/>
                  </a:moveTo>
                  <a:lnTo>
                    <a:pt x="0" y="33"/>
                  </a:lnTo>
                  <a:lnTo>
                    <a:pt x="64" y="134"/>
                  </a:lnTo>
                  <a:lnTo>
                    <a:pt x="115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1053"/>
            <p:cNvSpPr>
              <a:spLocks/>
            </p:cNvSpPr>
            <p:nvPr/>
          </p:nvSpPr>
          <p:spPr bwMode="auto">
            <a:xfrm>
              <a:off x="2267" y="2171"/>
              <a:ext cx="297" cy="219"/>
            </a:xfrm>
            <a:custGeom>
              <a:avLst/>
              <a:gdLst>
                <a:gd name="T0" fmla="*/ 0 w 135"/>
                <a:gd name="T1" fmla="*/ 8299 h 107"/>
                <a:gd name="T2" fmla="*/ 6699 w 135"/>
                <a:gd name="T3" fmla="*/ 16095 h 107"/>
                <a:gd name="T4" fmla="*/ 33658 w 135"/>
                <a:gd name="T5" fmla="*/ 7929 h 107"/>
                <a:gd name="T6" fmla="*/ 27012 w 135"/>
                <a:gd name="T7" fmla="*/ 0 h 107"/>
                <a:gd name="T8" fmla="*/ 0 w 135"/>
                <a:gd name="T9" fmla="*/ 829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7"/>
                <a:gd name="T17" fmla="*/ 135 w 13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7">
                  <a:moveTo>
                    <a:pt x="0" y="55"/>
                  </a:moveTo>
                  <a:lnTo>
                    <a:pt x="27" y="107"/>
                  </a:lnTo>
                  <a:lnTo>
                    <a:pt x="135" y="53"/>
                  </a:lnTo>
                  <a:lnTo>
                    <a:pt x="10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054"/>
            <p:cNvSpPr>
              <a:spLocks/>
            </p:cNvSpPr>
            <p:nvPr/>
          </p:nvSpPr>
          <p:spPr bwMode="auto">
            <a:xfrm>
              <a:off x="1480" y="2504"/>
              <a:ext cx="297" cy="217"/>
            </a:xfrm>
            <a:custGeom>
              <a:avLst/>
              <a:gdLst>
                <a:gd name="T0" fmla="*/ 0 w 135"/>
                <a:gd name="T1" fmla="*/ 8168 h 106"/>
                <a:gd name="T2" fmla="*/ 6699 w 135"/>
                <a:gd name="T3" fmla="*/ 15968 h 106"/>
                <a:gd name="T4" fmla="*/ 33658 w 135"/>
                <a:gd name="T5" fmla="*/ 7800 h 106"/>
                <a:gd name="T6" fmla="*/ 27012 w 135"/>
                <a:gd name="T7" fmla="*/ 0 h 106"/>
                <a:gd name="T8" fmla="*/ 0 w 135"/>
                <a:gd name="T9" fmla="*/ 8168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6"/>
                <a:gd name="T17" fmla="*/ 135 w 1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6">
                  <a:moveTo>
                    <a:pt x="0" y="54"/>
                  </a:moveTo>
                  <a:lnTo>
                    <a:pt x="27" y="106"/>
                  </a:lnTo>
                  <a:lnTo>
                    <a:pt x="135" y="52"/>
                  </a:lnTo>
                  <a:lnTo>
                    <a:pt x="10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055"/>
            <p:cNvSpPr>
              <a:spLocks noChangeShapeType="1"/>
            </p:cNvSpPr>
            <p:nvPr/>
          </p:nvSpPr>
          <p:spPr bwMode="auto">
            <a:xfrm>
              <a:off x="3817" y="1121"/>
              <a:ext cx="156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056"/>
            <p:cNvSpPr>
              <a:spLocks/>
            </p:cNvSpPr>
            <p:nvPr/>
          </p:nvSpPr>
          <p:spPr bwMode="auto">
            <a:xfrm>
              <a:off x="3929" y="1093"/>
              <a:ext cx="149" cy="108"/>
            </a:xfrm>
            <a:custGeom>
              <a:avLst/>
              <a:gdLst>
                <a:gd name="T0" fmla="*/ 0 w 68"/>
                <a:gd name="T1" fmla="*/ 7723 h 53"/>
                <a:gd name="T2" fmla="*/ 3640 w 68"/>
                <a:gd name="T3" fmla="*/ 4069 h 53"/>
                <a:gd name="T4" fmla="*/ 2881 w 68"/>
                <a:gd name="T5" fmla="*/ 0 h 53"/>
                <a:gd name="T6" fmla="*/ 16454 w 68"/>
                <a:gd name="T7" fmla="*/ 5863 h 53"/>
                <a:gd name="T8" fmla="*/ 0 w 68"/>
                <a:gd name="T9" fmla="*/ 772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0" y="53"/>
                  </a:moveTo>
                  <a:lnTo>
                    <a:pt x="15" y="28"/>
                  </a:lnTo>
                  <a:lnTo>
                    <a:pt x="12" y="0"/>
                  </a:lnTo>
                  <a:lnTo>
                    <a:pt x="68" y="4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057"/>
            <p:cNvSpPr>
              <a:spLocks noChangeShapeType="1"/>
            </p:cNvSpPr>
            <p:nvPr/>
          </p:nvSpPr>
          <p:spPr bwMode="auto">
            <a:xfrm flipH="1">
              <a:off x="2893" y="1697"/>
              <a:ext cx="25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1058"/>
            <p:cNvSpPr>
              <a:spLocks/>
            </p:cNvSpPr>
            <p:nvPr/>
          </p:nvSpPr>
          <p:spPr bwMode="auto">
            <a:xfrm>
              <a:off x="2841" y="1787"/>
              <a:ext cx="120" cy="137"/>
            </a:xfrm>
            <a:custGeom>
              <a:avLst/>
              <a:gdLst>
                <a:gd name="T0" fmla="*/ 0 w 55"/>
                <a:gd name="T1" fmla="*/ 0 h 67"/>
                <a:gd name="T2" fmla="*/ 6135 w 55"/>
                <a:gd name="T3" fmla="*/ 2112 h 67"/>
                <a:gd name="T4" fmla="*/ 12962 w 55"/>
                <a:gd name="T5" fmla="*/ 1172 h 67"/>
                <a:gd name="T6" fmla="*/ 4193 w 55"/>
                <a:gd name="T7" fmla="*/ 10017 h 67"/>
                <a:gd name="T8" fmla="*/ 0 w 5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0" y="0"/>
                  </a:moveTo>
                  <a:lnTo>
                    <a:pt x="26" y="14"/>
                  </a:lnTo>
                  <a:lnTo>
                    <a:pt x="55" y="8"/>
                  </a:lnTo>
                  <a:lnTo>
                    <a:pt x="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059"/>
            <p:cNvSpPr>
              <a:spLocks noChangeShapeType="1"/>
            </p:cNvSpPr>
            <p:nvPr/>
          </p:nvSpPr>
          <p:spPr bwMode="auto">
            <a:xfrm flipV="1">
              <a:off x="3179" y="1567"/>
              <a:ext cx="20" cy="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060"/>
            <p:cNvSpPr>
              <a:spLocks/>
            </p:cNvSpPr>
            <p:nvPr/>
          </p:nvSpPr>
          <p:spPr bwMode="auto">
            <a:xfrm>
              <a:off x="3133" y="1471"/>
              <a:ext cx="121" cy="137"/>
            </a:xfrm>
            <a:custGeom>
              <a:avLst/>
              <a:gdLst>
                <a:gd name="T0" fmla="*/ 13702 w 55"/>
                <a:gd name="T1" fmla="*/ 10017 h 67"/>
                <a:gd name="T2" fmla="*/ 7260 w 55"/>
                <a:gd name="T3" fmla="*/ 7899 h 67"/>
                <a:gd name="T4" fmla="*/ 0 w 55"/>
                <a:gd name="T5" fmla="*/ 8831 h 67"/>
                <a:gd name="T6" fmla="*/ 9530 w 55"/>
                <a:gd name="T7" fmla="*/ 0 h 67"/>
                <a:gd name="T8" fmla="*/ 13702 w 55"/>
                <a:gd name="T9" fmla="*/ 1001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55" y="67"/>
                  </a:moveTo>
                  <a:lnTo>
                    <a:pt x="29" y="53"/>
                  </a:lnTo>
                  <a:lnTo>
                    <a:pt x="0" y="59"/>
                  </a:lnTo>
                  <a:lnTo>
                    <a:pt x="38" y="0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061"/>
            <p:cNvSpPr>
              <a:spLocks noChangeShapeType="1"/>
            </p:cNvSpPr>
            <p:nvPr/>
          </p:nvSpPr>
          <p:spPr bwMode="auto">
            <a:xfrm flipH="1">
              <a:off x="2166" y="2343"/>
              <a:ext cx="114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1062"/>
            <p:cNvSpPr>
              <a:spLocks/>
            </p:cNvSpPr>
            <p:nvPr/>
          </p:nvSpPr>
          <p:spPr bwMode="auto">
            <a:xfrm>
              <a:off x="2073" y="2333"/>
              <a:ext cx="152" cy="114"/>
            </a:xfrm>
            <a:custGeom>
              <a:avLst/>
              <a:gdLst>
                <a:gd name="T0" fmla="*/ 10832 w 69"/>
                <a:gd name="T1" fmla="*/ 0 h 56"/>
                <a:gd name="T2" fmla="*/ 12123 w 69"/>
                <a:gd name="T3" fmla="*/ 4326 h 56"/>
                <a:gd name="T4" fmla="*/ 17383 w 69"/>
                <a:gd name="T5" fmla="*/ 7127 h 56"/>
                <a:gd name="T6" fmla="*/ 0 w 69"/>
                <a:gd name="T7" fmla="*/ 8106 h 56"/>
                <a:gd name="T8" fmla="*/ 10832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43" y="0"/>
                  </a:moveTo>
                  <a:lnTo>
                    <a:pt x="48" y="30"/>
                  </a:lnTo>
                  <a:lnTo>
                    <a:pt x="69" y="49"/>
                  </a:lnTo>
                  <a:lnTo>
                    <a:pt x="0" y="5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063"/>
            <p:cNvSpPr>
              <a:spLocks noChangeShapeType="1"/>
            </p:cNvSpPr>
            <p:nvPr/>
          </p:nvSpPr>
          <p:spPr bwMode="auto">
            <a:xfrm flipV="1">
              <a:off x="1585" y="2416"/>
              <a:ext cx="14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64"/>
            <p:cNvSpPr>
              <a:spLocks/>
            </p:cNvSpPr>
            <p:nvPr/>
          </p:nvSpPr>
          <p:spPr bwMode="auto">
            <a:xfrm>
              <a:off x="1678" y="2378"/>
              <a:ext cx="151" cy="106"/>
            </a:xfrm>
            <a:custGeom>
              <a:avLst/>
              <a:gdLst>
                <a:gd name="T0" fmla="*/ 5272 w 69"/>
                <a:gd name="T1" fmla="*/ 7595 h 52"/>
                <a:gd name="T2" fmla="*/ 4823 w 69"/>
                <a:gd name="T3" fmla="*/ 3245 h 52"/>
                <a:gd name="T4" fmla="*/ 0 w 69"/>
                <a:gd name="T5" fmla="*/ 279 h 52"/>
                <a:gd name="T6" fmla="*/ 16562 w 69"/>
                <a:gd name="T7" fmla="*/ 0 h 52"/>
                <a:gd name="T8" fmla="*/ 5272 w 69"/>
                <a:gd name="T9" fmla="*/ 759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22" y="52"/>
                  </a:moveTo>
                  <a:lnTo>
                    <a:pt x="20" y="22"/>
                  </a:lnTo>
                  <a:lnTo>
                    <a:pt x="0" y="2"/>
                  </a:lnTo>
                  <a:lnTo>
                    <a:pt x="69" y="0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065"/>
            <p:cNvSpPr>
              <a:spLocks noChangeShapeType="1"/>
            </p:cNvSpPr>
            <p:nvPr/>
          </p:nvSpPr>
          <p:spPr bwMode="auto">
            <a:xfrm>
              <a:off x="2036" y="2970"/>
              <a:ext cx="193" cy="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066"/>
            <p:cNvSpPr>
              <a:spLocks/>
            </p:cNvSpPr>
            <p:nvPr/>
          </p:nvSpPr>
          <p:spPr bwMode="auto">
            <a:xfrm>
              <a:off x="2190" y="2921"/>
              <a:ext cx="145" cy="114"/>
            </a:xfrm>
            <a:custGeom>
              <a:avLst/>
              <a:gdLst>
                <a:gd name="T0" fmla="*/ 0 w 66"/>
                <a:gd name="T1" fmla="*/ 8106 h 56"/>
                <a:gd name="T2" fmla="*/ 2915 w 66"/>
                <a:gd name="T3" fmla="*/ 4194 h 56"/>
                <a:gd name="T4" fmla="*/ 1230 w 66"/>
                <a:gd name="T5" fmla="*/ 0 h 56"/>
                <a:gd name="T6" fmla="*/ 16328 w 66"/>
                <a:gd name="T7" fmla="*/ 4625 h 56"/>
                <a:gd name="T8" fmla="*/ 0 w 66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6"/>
                <a:gd name="T17" fmla="*/ 66 w 6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6">
                  <a:moveTo>
                    <a:pt x="0" y="56"/>
                  </a:moveTo>
                  <a:lnTo>
                    <a:pt x="12" y="29"/>
                  </a:lnTo>
                  <a:lnTo>
                    <a:pt x="5" y="0"/>
                  </a:lnTo>
                  <a:lnTo>
                    <a:pt x="66" y="3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067"/>
            <p:cNvSpPr>
              <a:spLocks noChangeShapeType="1"/>
            </p:cNvSpPr>
            <p:nvPr/>
          </p:nvSpPr>
          <p:spPr bwMode="auto">
            <a:xfrm>
              <a:off x="3386" y="2429"/>
              <a:ext cx="112" cy="1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1068"/>
            <p:cNvSpPr>
              <a:spLocks/>
            </p:cNvSpPr>
            <p:nvPr/>
          </p:nvSpPr>
          <p:spPr bwMode="auto">
            <a:xfrm>
              <a:off x="3428" y="2531"/>
              <a:ext cx="127" cy="143"/>
            </a:xfrm>
            <a:custGeom>
              <a:avLst/>
              <a:gdLst>
                <a:gd name="T0" fmla="*/ 0 w 58"/>
                <a:gd name="T1" fmla="*/ 4441 h 70"/>
                <a:gd name="T2" fmla="*/ 7053 w 58"/>
                <a:gd name="T3" fmla="*/ 3557 h 70"/>
                <a:gd name="T4" fmla="*/ 11382 w 58"/>
                <a:gd name="T5" fmla="*/ 0 h 70"/>
                <a:gd name="T6" fmla="*/ 14005 w 58"/>
                <a:gd name="T7" fmla="*/ 10400 h 70"/>
                <a:gd name="T8" fmla="*/ 0 w 58"/>
                <a:gd name="T9" fmla="*/ 444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0"/>
                <a:gd name="T17" fmla="*/ 58 w 5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0">
                  <a:moveTo>
                    <a:pt x="0" y="30"/>
                  </a:moveTo>
                  <a:lnTo>
                    <a:pt x="29" y="24"/>
                  </a:lnTo>
                  <a:lnTo>
                    <a:pt x="47" y="0"/>
                  </a:lnTo>
                  <a:lnTo>
                    <a:pt x="58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1071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2 transmissions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(3)</a:t>
            </a:r>
          </a:p>
        </p:txBody>
      </p:sp>
    </p:spTree>
    <p:extLst>
      <p:ext uri="{BB962C8B-B14F-4D97-AF65-F5344CB8AC3E}">
        <p14:creationId xmlns:p14="http://schemas.microsoft.com/office/powerpoint/2010/main" val="179075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027"/>
          <p:cNvSpPr>
            <a:spLocks noChangeArrowheads="1"/>
          </p:cNvSpPr>
          <p:nvPr/>
        </p:nvSpPr>
        <p:spPr bwMode="auto">
          <a:xfrm>
            <a:off x="3268663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19" name="Oval 1028"/>
          <p:cNvSpPr>
            <a:spLocks noChangeArrowheads="1"/>
          </p:cNvSpPr>
          <p:nvPr/>
        </p:nvSpPr>
        <p:spPr bwMode="auto">
          <a:xfrm>
            <a:off x="3236914" y="4295776"/>
            <a:ext cx="727075" cy="728663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0" name="Oval 1029"/>
          <p:cNvSpPr>
            <a:spLocks noChangeArrowheads="1"/>
          </p:cNvSpPr>
          <p:nvPr/>
        </p:nvSpPr>
        <p:spPr bwMode="auto">
          <a:xfrm>
            <a:off x="6283325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1" name="Oval 1030"/>
          <p:cNvSpPr>
            <a:spLocks noChangeArrowheads="1"/>
          </p:cNvSpPr>
          <p:nvPr/>
        </p:nvSpPr>
        <p:spPr bwMode="auto">
          <a:xfrm>
            <a:off x="6810376" y="4551364"/>
            <a:ext cx="728663" cy="731837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2" name="Line 1031"/>
          <p:cNvSpPr>
            <a:spLocks noChangeShapeType="1"/>
          </p:cNvSpPr>
          <p:nvPr/>
        </p:nvSpPr>
        <p:spPr bwMode="auto">
          <a:xfrm>
            <a:off x="4002088" y="1790701"/>
            <a:ext cx="2273300" cy="31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1032"/>
          <p:cNvSpPr>
            <a:spLocks noChangeArrowheads="1"/>
          </p:cNvSpPr>
          <p:nvPr/>
        </p:nvSpPr>
        <p:spPr bwMode="auto">
          <a:xfrm>
            <a:off x="5840414" y="3148013"/>
            <a:ext cx="725487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4" name="Oval 1033"/>
          <p:cNvSpPr>
            <a:spLocks noChangeArrowheads="1"/>
          </p:cNvSpPr>
          <p:nvPr/>
        </p:nvSpPr>
        <p:spPr bwMode="auto">
          <a:xfrm>
            <a:off x="8956676" y="1931988"/>
            <a:ext cx="727075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5" name="Line 1034"/>
          <p:cNvSpPr>
            <a:spLocks noChangeShapeType="1"/>
          </p:cNvSpPr>
          <p:nvPr/>
        </p:nvSpPr>
        <p:spPr bwMode="auto">
          <a:xfrm flipH="1">
            <a:off x="6296026" y="2154238"/>
            <a:ext cx="207963" cy="10033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35"/>
          <p:cNvSpPr>
            <a:spLocks noChangeShapeType="1"/>
          </p:cNvSpPr>
          <p:nvPr/>
        </p:nvSpPr>
        <p:spPr bwMode="auto">
          <a:xfrm>
            <a:off x="6327775" y="3883025"/>
            <a:ext cx="617538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36"/>
          <p:cNvSpPr>
            <a:spLocks noChangeShapeType="1"/>
          </p:cNvSpPr>
          <p:nvPr/>
        </p:nvSpPr>
        <p:spPr bwMode="auto">
          <a:xfrm>
            <a:off x="6972300" y="1820863"/>
            <a:ext cx="2000250" cy="3619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037"/>
          <p:cNvSpPr>
            <a:spLocks noChangeShapeType="1"/>
          </p:cNvSpPr>
          <p:nvPr/>
        </p:nvSpPr>
        <p:spPr bwMode="auto">
          <a:xfrm flipV="1">
            <a:off x="7445376" y="2517775"/>
            <a:ext cx="1585913" cy="21478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038"/>
          <p:cNvSpPr>
            <a:spLocks noChangeShapeType="1"/>
          </p:cNvSpPr>
          <p:nvPr/>
        </p:nvSpPr>
        <p:spPr bwMode="auto">
          <a:xfrm flipH="1" flipV="1">
            <a:off x="3913188" y="4832350"/>
            <a:ext cx="2914650" cy="1666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039"/>
          <p:cNvSpPr>
            <a:spLocks noChangeShapeType="1"/>
          </p:cNvSpPr>
          <p:nvPr/>
        </p:nvSpPr>
        <p:spPr bwMode="auto">
          <a:xfrm>
            <a:off x="3592514" y="2127251"/>
            <a:ext cx="3175" cy="21812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040"/>
          <p:cNvSpPr>
            <a:spLocks noChangeShapeType="1"/>
          </p:cNvSpPr>
          <p:nvPr/>
        </p:nvSpPr>
        <p:spPr bwMode="auto">
          <a:xfrm>
            <a:off x="3827464" y="2043113"/>
            <a:ext cx="2027237" cy="12811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041"/>
          <p:cNvSpPr>
            <a:spLocks noChangeShapeType="1"/>
          </p:cNvSpPr>
          <p:nvPr/>
        </p:nvSpPr>
        <p:spPr bwMode="auto">
          <a:xfrm flipH="1">
            <a:off x="3884613" y="3660775"/>
            <a:ext cx="1943100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042"/>
          <p:cNvSpPr>
            <a:spLocks noChangeArrowheads="1"/>
          </p:cNvSpPr>
          <p:nvPr/>
        </p:nvSpPr>
        <p:spPr bwMode="auto">
          <a:xfrm>
            <a:off x="3540125" y="16049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1</a:t>
            </a:r>
            <a:endParaRPr lang="en-US" altLang="en-US" sz="2800"/>
          </a:p>
        </p:txBody>
      </p:sp>
      <p:sp>
        <p:nvSpPr>
          <p:cNvPr id="34834" name="Rectangle 1043"/>
          <p:cNvSpPr>
            <a:spLocks noChangeArrowheads="1"/>
          </p:cNvSpPr>
          <p:nvPr/>
        </p:nvSpPr>
        <p:spPr bwMode="auto">
          <a:xfrm>
            <a:off x="3502025" y="44989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2</a:t>
            </a:r>
            <a:endParaRPr lang="en-US" altLang="en-US" sz="2800"/>
          </a:p>
        </p:txBody>
      </p:sp>
      <p:sp>
        <p:nvSpPr>
          <p:cNvPr id="34835" name="Rectangle 1044"/>
          <p:cNvSpPr>
            <a:spLocks noChangeArrowheads="1"/>
          </p:cNvSpPr>
          <p:nvPr/>
        </p:nvSpPr>
        <p:spPr bwMode="auto">
          <a:xfrm>
            <a:off x="6530975" y="16541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3</a:t>
            </a:r>
            <a:endParaRPr lang="en-US" altLang="en-US" sz="2800" b="1"/>
          </a:p>
        </p:txBody>
      </p:sp>
      <p:sp>
        <p:nvSpPr>
          <p:cNvPr id="34836" name="Rectangle 1045"/>
          <p:cNvSpPr>
            <a:spLocks noChangeArrowheads="1"/>
          </p:cNvSpPr>
          <p:nvPr/>
        </p:nvSpPr>
        <p:spPr bwMode="auto">
          <a:xfrm>
            <a:off x="6119813" y="33274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4</a:t>
            </a:r>
            <a:endParaRPr lang="en-US" altLang="en-US" sz="2800"/>
          </a:p>
        </p:txBody>
      </p:sp>
      <p:sp>
        <p:nvSpPr>
          <p:cNvPr id="34837" name="Rectangle 1046"/>
          <p:cNvSpPr>
            <a:spLocks noChangeArrowheads="1"/>
          </p:cNvSpPr>
          <p:nvPr/>
        </p:nvSpPr>
        <p:spPr bwMode="auto">
          <a:xfrm>
            <a:off x="7089775" y="47498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5</a:t>
            </a:r>
            <a:endParaRPr lang="en-US" altLang="en-US" sz="2800"/>
          </a:p>
        </p:txBody>
      </p:sp>
      <p:sp>
        <p:nvSpPr>
          <p:cNvPr id="34838" name="Rectangle 1047"/>
          <p:cNvSpPr>
            <a:spLocks noChangeArrowheads="1"/>
          </p:cNvSpPr>
          <p:nvPr/>
        </p:nvSpPr>
        <p:spPr bwMode="auto">
          <a:xfrm>
            <a:off x="9207500" y="212725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6</a:t>
            </a:r>
            <a:endParaRPr lang="en-US" altLang="en-US" sz="2800"/>
          </a:p>
        </p:txBody>
      </p:sp>
      <p:sp>
        <p:nvSpPr>
          <p:cNvPr id="34839" name="Rectangle 1048"/>
          <p:cNvSpPr>
            <a:spLocks noChangeArrowheads="1"/>
          </p:cNvSpPr>
          <p:nvPr/>
        </p:nvSpPr>
        <p:spPr bwMode="auto">
          <a:xfrm>
            <a:off x="5789613" y="1490664"/>
            <a:ext cx="417512" cy="18573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0" name="Freeform 1049"/>
          <p:cNvSpPr>
            <a:spLocks/>
          </p:cNvSpPr>
          <p:nvPr/>
        </p:nvSpPr>
        <p:spPr bwMode="auto">
          <a:xfrm>
            <a:off x="7127876" y="1552575"/>
            <a:ext cx="441325" cy="241300"/>
          </a:xfrm>
          <a:custGeom>
            <a:avLst/>
            <a:gdLst>
              <a:gd name="T0" fmla="*/ 2147483646 w 128"/>
              <a:gd name="T1" fmla="*/ 0 h 74"/>
              <a:gd name="T2" fmla="*/ 0 w 128"/>
              <a:gd name="T3" fmla="*/ 2147483646 h 74"/>
              <a:gd name="T4" fmla="*/ 2147483646 w 128"/>
              <a:gd name="T5" fmla="*/ 2147483646 h 74"/>
              <a:gd name="T6" fmla="*/ 2147483646 w 128"/>
              <a:gd name="T7" fmla="*/ 2147483646 h 74"/>
              <a:gd name="T8" fmla="*/ 2147483646 w 12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74"/>
              <a:gd name="T17" fmla="*/ 128 w 12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74">
                <a:moveTo>
                  <a:pt x="8" y="0"/>
                </a:moveTo>
                <a:lnTo>
                  <a:pt x="0" y="56"/>
                </a:lnTo>
                <a:lnTo>
                  <a:pt x="119" y="74"/>
                </a:lnTo>
                <a:lnTo>
                  <a:pt x="128" y="18"/>
                </a:lnTo>
                <a:lnTo>
                  <a:pt x="8" y="0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Rectangle 1050"/>
          <p:cNvSpPr>
            <a:spLocks noChangeArrowheads="1"/>
          </p:cNvSpPr>
          <p:nvPr/>
        </p:nvSpPr>
        <p:spPr bwMode="auto">
          <a:xfrm>
            <a:off x="3243263" y="3786189"/>
            <a:ext cx="196850" cy="39528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2" name="Freeform 1051"/>
          <p:cNvSpPr>
            <a:spLocks/>
          </p:cNvSpPr>
          <p:nvPr/>
        </p:nvSpPr>
        <p:spPr bwMode="auto">
          <a:xfrm>
            <a:off x="5186364" y="3157538"/>
            <a:ext cx="454025" cy="392112"/>
          </a:xfrm>
          <a:custGeom>
            <a:avLst/>
            <a:gdLst>
              <a:gd name="T0" fmla="*/ 2147483646 w 132"/>
              <a:gd name="T1" fmla="*/ 0 h 120"/>
              <a:gd name="T2" fmla="*/ 0 w 132"/>
              <a:gd name="T3" fmla="*/ 2147483646 h 120"/>
              <a:gd name="T4" fmla="*/ 2147483646 w 132"/>
              <a:gd name="T5" fmla="*/ 2147483646 h 120"/>
              <a:gd name="T6" fmla="*/ 2147483646 w 132"/>
              <a:gd name="T7" fmla="*/ 2147483646 h 120"/>
              <a:gd name="T8" fmla="*/ 2147483646 w 132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20"/>
              <a:gd name="T17" fmla="*/ 132 w 13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20">
                <a:moveTo>
                  <a:pt x="35" y="0"/>
                </a:moveTo>
                <a:lnTo>
                  <a:pt x="0" y="49"/>
                </a:lnTo>
                <a:lnTo>
                  <a:pt x="97" y="120"/>
                </a:lnTo>
                <a:lnTo>
                  <a:pt x="132" y="71"/>
                </a:lnTo>
                <a:lnTo>
                  <a:pt x="35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Freeform 1052"/>
          <p:cNvSpPr>
            <a:spLocks/>
          </p:cNvSpPr>
          <p:nvPr/>
        </p:nvSpPr>
        <p:spPr bwMode="auto">
          <a:xfrm>
            <a:off x="6399213" y="2740026"/>
            <a:ext cx="266700" cy="417513"/>
          </a:xfrm>
          <a:custGeom>
            <a:avLst/>
            <a:gdLst>
              <a:gd name="T0" fmla="*/ 2147483646 w 77"/>
              <a:gd name="T1" fmla="*/ 2147483646 h 128"/>
              <a:gd name="T2" fmla="*/ 2147483646 w 77"/>
              <a:gd name="T3" fmla="*/ 0 h 128"/>
              <a:gd name="T4" fmla="*/ 0 w 77"/>
              <a:gd name="T5" fmla="*/ 2147483646 h 128"/>
              <a:gd name="T6" fmla="*/ 2147483646 w 77"/>
              <a:gd name="T7" fmla="*/ 2147483646 h 128"/>
              <a:gd name="T8" fmla="*/ 2147483646 w 77"/>
              <a:gd name="T9" fmla="*/ 21474836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8"/>
              <a:gd name="T17" fmla="*/ 77 w 77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8">
                <a:moveTo>
                  <a:pt x="77" y="10"/>
                </a:moveTo>
                <a:lnTo>
                  <a:pt x="20" y="0"/>
                </a:lnTo>
                <a:lnTo>
                  <a:pt x="0" y="119"/>
                </a:lnTo>
                <a:lnTo>
                  <a:pt x="56" y="128"/>
                </a:lnTo>
                <a:lnTo>
                  <a:pt x="77" y="1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1053"/>
          <p:cNvSpPr>
            <a:spLocks noChangeShapeType="1"/>
          </p:cNvSpPr>
          <p:nvPr/>
        </p:nvSpPr>
        <p:spPr bwMode="auto">
          <a:xfrm>
            <a:off x="7666039" y="1735138"/>
            <a:ext cx="244475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1054"/>
          <p:cNvSpPr>
            <a:spLocks/>
          </p:cNvSpPr>
          <p:nvPr/>
        </p:nvSpPr>
        <p:spPr bwMode="auto">
          <a:xfrm>
            <a:off x="7842251" y="1685926"/>
            <a:ext cx="233363" cy="174625"/>
          </a:xfrm>
          <a:custGeom>
            <a:avLst/>
            <a:gdLst>
              <a:gd name="T0" fmla="*/ 0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0 h 53"/>
              <a:gd name="T6" fmla="*/ 2147483646 w 68"/>
              <a:gd name="T7" fmla="*/ 2147483646 h 53"/>
              <a:gd name="T8" fmla="*/ 0 w 68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3"/>
              <a:gd name="T17" fmla="*/ 68 w 68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3">
                <a:moveTo>
                  <a:pt x="0" y="53"/>
                </a:moveTo>
                <a:lnTo>
                  <a:pt x="15" y="29"/>
                </a:lnTo>
                <a:lnTo>
                  <a:pt x="11" y="0"/>
                </a:lnTo>
                <a:lnTo>
                  <a:pt x="68" y="41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1055"/>
          <p:cNvSpPr>
            <a:spLocks noChangeShapeType="1"/>
          </p:cNvSpPr>
          <p:nvPr/>
        </p:nvSpPr>
        <p:spPr bwMode="auto">
          <a:xfrm flipH="1">
            <a:off x="5534025" y="1568451"/>
            <a:ext cx="1968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1056"/>
          <p:cNvSpPr>
            <a:spLocks/>
          </p:cNvSpPr>
          <p:nvPr/>
        </p:nvSpPr>
        <p:spPr bwMode="auto">
          <a:xfrm>
            <a:off x="5368926" y="1477963"/>
            <a:ext cx="220663" cy="182562"/>
          </a:xfrm>
          <a:custGeom>
            <a:avLst/>
            <a:gdLst>
              <a:gd name="T0" fmla="*/ 2147483646 w 64"/>
              <a:gd name="T1" fmla="*/ 0 h 56"/>
              <a:gd name="T2" fmla="*/ 2147483646 w 64"/>
              <a:gd name="T3" fmla="*/ 2147483646 h 56"/>
              <a:gd name="T4" fmla="*/ 2147483646 w 64"/>
              <a:gd name="T5" fmla="*/ 2147483646 h 56"/>
              <a:gd name="T6" fmla="*/ 0 w 64"/>
              <a:gd name="T7" fmla="*/ 2147483646 h 56"/>
              <a:gd name="T8" fmla="*/ 2147483646 w 6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"/>
              <a:gd name="T17" fmla="*/ 64 w 6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">
                <a:moveTo>
                  <a:pt x="64" y="0"/>
                </a:moveTo>
                <a:lnTo>
                  <a:pt x="55" y="28"/>
                </a:lnTo>
                <a:lnTo>
                  <a:pt x="64" y="56"/>
                </a:lnTo>
                <a:lnTo>
                  <a:pt x="0" y="28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Freeform 1057"/>
          <p:cNvSpPr>
            <a:spLocks/>
          </p:cNvSpPr>
          <p:nvPr/>
        </p:nvSpPr>
        <p:spPr bwMode="auto">
          <a:xfrm>
            <a:off x="6386514" y="4429126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Freeform 1058"/>
          <p:cNvSpPr>
            <a:spLocks/>
          </p:cNvSpPr>
          <p:nvPr/>
        </p:nvSpPr>
        <p:spPr bwMode="auto">
          <a:xfrm>
            <a:off x="7610476" y="4321176"/>
            <a:ext cx="417513" cy="434975"/>
          </a:xfrm>
          <a:custGeom>
            <a:avLst/>
            <a:gdLst>
              <a:gd name="T0" fmla="*/ 0 w 121"/>
              <a:gd name="T1" fmla="*/ 2147483646 h 133"/>
              <a:gd name="T2" fmla="*/ 2147483646 w 121"/>
              <a:gd name="T3" fmla="*/ 2147483646 h 133"/>
              <a:gd name="T4" fmla="*/ 2147483646 w 121"/>
              <a:gd name="T5" fmla="*/ 2147483646 h 133"/>
              <a:gd name="T6" fmla="*/ 2147483646 w 121"/>
              <a:gd name="T7" fmla="*/ 0 h 133"/>
              <a:gd name="T8" fmla="*/ 0 w 121"/>
              <a:gd name="T9" fmla="*/ 2147483646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3"/>
              <a:gd name="T17" fmla="*/ 121 w 121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3">
                <a:moveTo>
                  <a:pt x="0" y="94"/>
                </a:moveTo>
                <a:lnTo>
                  <a:pt x="46" y="133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1059"/>
          <p:cNvSpPr>
            <a:spLocks noChangeShapeType="1"/>
          </p:cNvSpPr>
          <p:nvPr/>
        </p:nvSpPr>
        <p:spPr bwMode="auto">
          <a:xfrm flipV="1">
            <a:off x="7986714" y="4119563"/>
            <a:ext cx="111125" cy="152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Freeform 1060"/>
          <p:cNvSpPr>
            <a:spLocks/>
          </p:cNvSpPr>
          <p:nvPr/>
        </p:nvSpPr>
        <p:spPr bwMode="auto">
          <a:xfrm>
            <a:off x="7986714" y="3994150"/>
            <a:ext cx="206375" cy="222250"/>
          </a:xfrm>
          <a:custGeom>
            <a:avLst/>
            <a:gdLst>
              <a:gd name="T0" fmla="*/ 2147483646 w 60"/>
              <a:gd name="T1" fmla="*/ 2147483646 h 68"/>
              <a:gd name="T2" fmla="*/ 2147483646 w 60"/>
              <a:gd name="T3" fmla="*/ 2147483646 h 68"/>
              <a:gd name="T4" fmla="*/ 0 w 60"/>
              <a:gd name="T5" fmla="*/ 2147483646 h 68"/>
              <a:gd name="T6" fmla="*/ 2147483646 w 60"/>
              <a:gd name="T7" fmla="*/ 0 h 68"/>
              <a:gd name="T8" fmla="*/ 2147483646 w 60"/>
              <a:gd name="T9" fmla="*/ 214748364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8"/>
              <a:gd name="T17" fmla="*/ 60 w 60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8">
                <a:moveTo>
                  <a:pt x="46" y="68"/>
                </a:moveTo>
                <a:lnTo>
                  <a:pt x="29" y="45"/>
                </a:lnTo>
                <a:lnTo>
                  <a:pt x="0" y="36"/>
                </a:lnTo>
                <a:lnTo>
                  <a:pt x="60" y="0"/>
                </a:lnTo>
                <a:lnTo>
                  <a:pt x="4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1061"/>
          <p:cNvSpPr>
            <a:spLocks noChangeShapeType="1"/>
          </p:cNvSpPr>
          <p:nvPr/>
        </p:nvSpPr>
        <p:spPr bwMode="auto">
          <a:xfrm flipH="1" flipV="1">
            <a:off x="6219826" y="4487863"/>
            <a:ext cx="149225" cy="233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Freeform 1062"/>
          <p:cNvSpPr>
            <a:spLocks/>
          </p:cNvSpPr>
          <p:nvPr/>
        </p:nvSpPr>
        <p:spPr bwMode="auto">
          <a:xfrm>
            <a:off x="6134100" y="4357689"/>
            <a:ext cx="196850" cy="225425"/>
          </a:xfrm>
          <a:custGeom>
            <a:avLst/>
            <a:gdLst>
              <a:gd name="T0" fmla="*/ 2147483646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2147483646 h 69"/>
              <a:gd name="T6" fmla="*/ 0 w 57"/>
              <a:gd name="T7" fmla="*/ 0 h 69"/>
              <a:gd name="T8" fmla="*/ 2147483646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57" y="40"/>
                </a:moveTo>
                <a:lnTo>
                  <a:pt x="29" y="47"/>
                </a:lnTo>
                <a:lnTo>
                  <a:pt x="10" y="69"/>
                </a:lnTo>
                <a:lnTo>
                  <a:pt x="0" y="0"/>
                </a:lnTo>
                <a:lnTo>
                  <a:pt x="57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Freeform 1063"/>
          <p:cNvSpPr>
            <a:spLocks/>
          </p:cNvSpPr>
          <p:nvPr/>
        </p:nvSpPr>
        <p:spPr bwMode="auto">
          <a:xfrm>
            <a:off x="6503989" y="3762375"/>
            <a:ext cx="396875" cy="438150"/>
          </a:xfrm>
          <a:custGeom>
            <a:avLst/>
            <a:gdLst>
              <a:gd name="T0" fmla="*/ 2147483646 w 115"/>
              <a:gd name="T1" fmla="*/ 0 h 134"/>
              <a:gd name="T2" fmla="*/ 0 w 115"/>
              <a:gd name="T3" fmla="*/ 2147483646 h 134"/>
              <a:gd name="T4" fmla="*/ 2147483646 w 115"/>
              <a:gd name="T5" fmla="*/ 2147483646 h 134"/>
              <a:gd name="T6" fmla="*/ 2147483646 w 115"/>
              <a:gd name="T7" fmla="*/ 2147483646 h 134"/>
              <a:gd name="T8" fmla="*/ 2147483646 w 115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4"/>
              <a:gd name="T17" fmla="*/ 115 w 115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4">
                <a:moveTo>
                  <a:pt x="51" y="0"/>
                </a:moveTo>
                <a:lnTo>
                  <a:pt x="0" y="33"/>
                </a:lnTo>
                <a:lnTo>
                  <a:pt x="64" y="134"/>
                </a:lnTo>
                <a:lnTo>
                  <a:pt x="115" y="101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1064"/>
          <p:cNvSpPr>
            <a:spLocks noChangeShapeType="1"/>
          </p:cNvSpPr>
          <p:nvPr/>
        </p:nvSpPr>
        <p:spPr bwMode="auto">
          <a:xfrm>
            <a:off x="6810376" y="4135438"/>
            <a:ext cx="176213" cy="2587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Freeform 1065"/>
          <p:cNvSpPr>
            <a:spLocks/>
          </p:cNvSpPr>
          <p:nvPr/>
        </p:nvSpPr>
        <p:spPr bwMode="auto">
          <a:xfrm>
            <a:off x="6875464" y="4298951"/>
            <a:ext cx="200025" cy="225425"/>
          </a:xfrm>
          <a:custGeom>
            <a:avLst/>
            <a:gdLst>
              <a:gd name="T0" fmla="*/ 0 w 58"/>
              <a:gd name="T1" fmla="*/ 2147483646 h 69"/>
              <a:gd name="T2" fmla="*/ 2147483646 w 58"/>
              <a:gd name="T3" fmla="*/ 2147483646 h 69"/>
              <a:gd name="T4" fmla="*/ 2147483646 w 58"/>
              <a:gd name="T5" fmla="*/ 0 h 69"/>
              <a:gd name="T6" fmla="*/ 2147483646 w 58"/>
              <a:gd name="T7" fmla="*/ 2147483646 h 69"/>
              <a:gd name="T8" fmla="*/ 0 w 58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9"/>
              <a:gd name="T17" fmla="*/ 58 w 5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9">
                <a:moveTo>
                  <a:pt x="0" y="30"/>
                </a:moveTo>
                <a:lnTo>
                  <a:pt x="29" y="23"/>
                </a:lnTo>
                <a:lnTo>
                  <a:pt x="47" y="0"/>
                </a:lnTo>
                <a:lnTo>
                  <a:pt x="58" y="69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1066"/>
          <p:cNvSpPr>
            <a:spLocks noChangeShapeType="1"/>
          </p:cNvSpPr>
          <p:nvPr/>
        </p:nvSpPr>
        <p:spPr bwMode="auto">
          <a:xfrm flipH="1" flipV="1">
            <a:off x="4978401" y="3076576"/>
            <a:ext cx="187325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Freeform 1067"/>
          <p:cNvSpPr>
            <a:spLocks/>
          </p:cNvSpPr>
          <p:nvPr/>
        </p:nvSpPr>
        <p:spPr bwMode="auto">
          <a:xfrm>
            <a:off x="4840289" y="2990850"/>
            <a:ext cx="238125" cy="190500"/>
          </a:xfrm>
          <a:custGeom>
            <a:avLst/>
            <a:gdLst>
              <a:gd name="T0" fmla="*/ 2147483646 w 69"/>
              <a:gd name="T1" fmla="*/ 2147483646 h 58"/>
              <a:gd name="T2" fmla="*/ 2147483646 w 69"/>
              <a:gd name="T3" fmla="*/ 2147483646 h 58"/>
              <a:gd name="T4" fmla="*/ 2147483646 w 69"/>
              <a:gd name="T5" fmla="*/ 2147483646 h 58"/>
              <a:gd name="T6" fmla="*/ 0 w 69"/>
              <a:gd name="T7" fmla="*/ 0 h 58"/>
              <a:gd name="T8" fmla="*/ 2147483646 w 69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8"/>
              <a:gd name="T17" fmla="*/ 69 w 6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8">
                <a:moveTo>
                  <a:pt x="69" y="11"/>
                </a:moveTo>
                <a:lnTo>
                  <a:pt x="46" y="29"/>
                </a:lnTo>
                <a:lnTo>
                  <a:pt x="39" y="58"/>
                </a:lnTo>
                <a:lnTo>
                  <a:pt x="0" y="0"/>
                </a:lnTo>
                <a:lnTo>
                  <a:pt x="69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1068"/>
          <p:cNvSpPr>
            <a:spLocks/>
          </p:cNvSpPr>
          <p:nvPr/>
        </p:nvSpPr>
        <p:spPr bwMode="auto">
          <a:xfrm>
            <a:off x="7786688" y="4602163"/>
            <a:ext cx="417512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3"/>
                </a:moveTo>
                <a:lnTo>
                  <a:pt x="47" y="132"/>
                </a:lnTo>
                <a:lnTo>
                  <a:pt x="121" y="38"/>
                </a:lnTo>
                <a:lnTo>
                  <a:pt x="74" y="0"/>
                </a:lnTo>
                <a:lnTo>
                  <a:pt x="0" y="93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1069"/>
          <p:cNvSpPr>
            <a:spLocks noChangeShapeType="1"/>
          </p:cNvSpPr>
          <p:nvPr/>
        </p:nvSpPr>
        <p:spPr bwMode="auto">
          <a:xfrm flipV="1">
            <a:off x="8166100" y="4400550"/>
            <a:ext cx="109538" cy="1539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Freeform 1070"/>
          <p:cNvSpPr>
            <a:spLocks/>
          </p:cNvSpPr>
          <p:nvPr/>
        </p:nvSpPr>
        <p:spPr bwMode="auto">
          <a:xfrm>
            <a:off x="8166100" y="4271963"/>
            <a:ext cx="203200" cy="227012"/>
          </a:xfrm>
          <a:custGeom>
            <a:avLst/>
            <a:gdLst>
              <a:gd name="T0" fmla="*/ 2147483646 w 59"/>
              <a:gd name="T1" fmla="*/ 2147483646 h 69"/>
              <a:gd name="T2" fmla="*/ 2147483646 w 59"/>
              <a:gd name="T3" fmla="*/ 2147483646 h 69"/>
              <a:gd name="T4" fmla="*/ 0 w 59"/>
              <a:gd name="T5" fmla="*/ 2147483646 h 69"/>
              <a:gd name="T6" fmla="*/ 2147483646 w 59"/>
              <a:gd name="T7" fmla="*/ 0 h 69"/>
              <a:gd name="T8" fmla="*/ 2147483646 w 59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9"/>
              <a:gd name="T17" fmla="*/ 59 w 5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9">
                <a:moveTo>
                  <a:pt x="45" y="69"/>
                </a:moveTo>
                <a:lnTo>
                  <a:pt x="28" y="45"/>
                </a:lnTo>
                <a:lnTo>
                  <a:pt x="0" y="37"/>
                </a:lnTo>
                <a:lnTo>
                  <a:pt x="59" y="0"/>
                </a:lnTo>
                <a:lnTo>
                  <a:pt x="45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Rectangle 1071"/>
          <p:cNvSpPr>
            <a:spLocks noChangeArrowheads="1"/>
          </p:cNvSpPr>
          <p:nvPr/>
        </p:nvSpPr>
        <p:spPr bwMode="auto">
          <a:xfrm>
            <a:off x="6289676" y="5159375"/>
            <a:ext cx="417513" cy="185738"/>
          </a:xfrm>
          <a:prstGeom prst="rect">
            <a:avLst/>
          </a:prstGeom>
          <a:solidFill>
            <a:srgbClr val="FF99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3" name="Line 1072"/>
          <p:cNvSpPr>
            <a:spLocks noChangeShapeType="1"/>
          </p:cNvSpPr>
          <p:nvPr/>
        </p:nvSpPr>
        <p:spPr bwMode="auto">
          <a:xfrm flipH="1">
            <a:off x="5830888" y="5221289"/>
            <a:ext cx="4000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Freeform 1073"/>
          <p:cNvSpPr>
            <a:spLocks/>
          </p:cNvSpPr>
          <p:nvPr/>
        </p:nvSpPr>
        <p:spPr bwMode="auto">
          <a:xfrm>
            <a:off x="5665788" y="5132389"/>
            <a:ext cx="220662" cy="179387"/>
          </a:xfrm>
          <a:custGeom>
            <a:avLst/>
            <a:gdLst>
              <a:gd name="T0" fmla="*/ 2147483646 w 64"/>
              <a:gd name="T1" fmla="*/ 0 h 55"/>
              <a:gd name="T2" fmla="*/ 2147483646 w 64"/>
              <a:gd name="T3" fmla="*/ 2147483646 h 55"/>
              <a:gd name="T4" fmla="*/ 2147483646 w 64"/>
              <a:gd name="T5" fmla="*/ 2147483646 h 55"/>
              <a:gd name="T6" fmla="*/ 0 w 64"/>
              <a:gd name="T7" fmla="*/ 2147483646 h 55"/>
              <a:gd name="T8" fmla="*/ 2147483646 w 64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5"/>
              <a:gd name="T17" fmla="*/ 64 w 64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5">
                <a:moveTo>
                  <a:pt x="64" y="0"/>
                </a:moveTo>
                <a:lnTo>
                  <a:pt x="54" y="27"/>
                </a:lnTo>
                <a:lnTo>
                  <a:pt x="64" y="55"/>
                </a:lnTo>
                <a:lnTo>
                  <a:pt x="0" y="27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Rectangle 1074"/>
          <p:cNvSpPr>
            <a:spLocks noChangeArrowheads="1"/>
          </p:cNvSpPr>
          <p:nvPr/>
        </p:nvSpPr>
        <p:spPr bwMode="auto">
          <a:xfrm>
            <a:off x="4113213" y="4543426"/>
            <a:ext cx="417512" cy="187325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6" name="Line 1075"/>
          <p:cNvSpPr>
            <a:spLocks noChangeShapeType="1"/>
          </p:cNvSpPr>
          <p:nvPr/>
        </p:nvSpPr>
        <p:spPr bwMode="auto">
          <a:xfrm>
            <a:off x="4665663" y="4665664"/>
            <a:ext cx="303212" cy="158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Freeform 1076"/>
          <p:cNvSpPr>
            <a:spLocks/>
          </p:cNvSpPr>
          <p:nvPr/>
        </p:nvSpPr>
        <p:spPr bwMode="auto">
          <a:xfrm>
            <a:off x="4906963" y="4586288"/>
            <a:ext cx="227012" cy="184150"/>
          </a:xfrm>
          <a:custGeom>
            <a:avLst/>
            <a:gdLst>
              <a:gd name="T0" fmla="*/ 0 w 66"/>
              <a:gd name="T1" fmla="*/ 2147483646 h 56"/>
              <a:gd name="T2" fmla="*/ 2147483646 w 66"/>
              <a:gd name="T3" fmla="*/ 2147483646 h 56"/>
              <a:gd name="T4" fmla="*/ 2147483646 w 66"/>
              <a:gd name="T5" fmla="*/ 0 h 56"/>
              <a:gd name="T6" fmla="*/ 2147483646 w 66"/>
              <a:gd name="T7" fmla="*/ 2147483646 h 56"/>
              <a:gd name="T8" fmla="*/ 0 w 66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6"/>
              <a:gd name="T17" fmla="*/ 66 w 6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6">
                <a:moveTo>
                  <a:pt x="0" y="56"/>
                </a:moveTo>
                <a:lnTo>
                  <a:pt x="12" y="29"/>
                </a:lnTo>
                <a:lnTo>
                  <a:pt x="4" y="0"/>
                </a:lnTo>
                <a:lnTo>
                  <a:pt x="66" y="32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1077"/>
          <p:cNvSpPr>
            <a:spLocks noChangeShapeType="1"/>
          </p:cNvSpPr>
          <p:nvPr/>
        </p:nvSpPr>
        <p:spPr bwMode="auto">
          <a:xfrm flipV="1">
            <a:off x="3340101" y="3481389"/>
            <a:ext cx="3175" cy="212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Freeform 1078"/>
          <p:cNvSpPr>
            <a:spLocks/>
          </p:cNvSpPr>
          <p:nvPr/>
        </p:nvSpPr>
        <p:spPr bwMode="auto">
          <a:xfrm>
            <a:off x="3243264" y="3324225"/>
            <a:ext cx="193675" cy="209550"/>
          </a:xfrm>
          <a:custGeom>
            <a:avLst/>
            <a:gdLst>
              <a:gd name="T0" fmla="*/ 2147483646 w 56"/>
              <a:gd name="T1" fmla="*/ 2147483646 h 64"/>
              <a:gd name="T2" fmla="*/ 2147483646 w 56"/>
              <a:gd name="T3" fmla="*/ 2147483646 h 64"/>
              <a:gd name="T4" fmla="*/ 0 w 56"/>
              <a:gd name="T5" fmla="*/ 2147483646 h 64"/>
              <a:gd name="T6" fmla="*/ 2147483646 w 56"/>
              <a:gd name="T7" fmla="*/ 0 h 64"/>
              <a:gd name="T8" fmla="*/ 2147483646 w 56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4"/>
              <a:gd name="T17" fmla="*/ 56 w 5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4">
                <a:moveTo>
                  <a:pt x="56" y="64"/>
                </a:moveTo>
                <a:lnTo>
                  <a:pt x="28" y="55"/>
                </a:lnTo>
                <a:lnTo>
                  <a:pt x="0" y="64"/>
                </a:lnTo>
                <a:lnTo>
                  <a:pt x="28" y="0"/>
                </a:lnTo>
                <a:lnTo>
                  <a:pt x="56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Freeform 1079"/>
          <p:cNvSpPr>
            <a:spLocks/>
          </p:cNvSpPr>
          <p:nvPr/>
        </p:nvSpPr>
        <p:spPr bwMode="auto">
          <a:xfrm>
            <a:off x="5410201" y="3835400"/>
            <a:ext cx="461963" cy="349250"/>
          </a:xfrm>
          <a:custGeom>
            <a:avLst/>
            <a:gdLst>
              <a:gd name="T0" fmla="*/ 0 w 134"/>
              <a:gd name="T1" fmla="*/ 2147483646 h 107"/>
              <a:gd name="T2" fmla="*/ 2147483646 w 134"/>
              <a:gd name="T3" fmla="*/ 2147483646 h 107"/>
              <a:gd name="T4" fmla="*/ 2147483646 w 134"/>
              <a:gd name="T5" fmla="*/ 2147483646 h 107"/>
              <a:gd name="T6" fmla="*/ 2147483646 w 134"/>
              <a:gd name="T7" fmla="*/ 0 h 107"/>
              <a:gd name="T8" fmla="*/ 0 w 134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107"/>
              <a:gd name="T17" fmla="*/ 134 w 134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107">
                <a:moveTo>
                  <a:pt x="0" y="54"/>
                </a:moveTo>
                <a:lnTo>
                  <a:pt x="27" y="107"/>
                </a:lnTo>
                <a:lnTo>
                  <a:pt x="134" y="52"/>
                </a:lnTo>
                <a:lnTo>
                  <a:pt x="108" y="0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1080"/>
          <p:cNvSpPr>
            <a:spLocks noChangeShapeType="1"/>
          </p:cNvSpPr>
          <p:nvPr/>
        </p:nvSpPr>
        <p:spPr bwMode="auto">
          <a:xfrm flipH="1">
            <a:off x="5248276" y="4105276"/>
            <a:ext cx="182563" cy="92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1081"/>
          <p:cNvSpPr>
            <a:spLocks/>
          </p:cNvSpPr>
          <p:nvPr/>
        </p:nvSpPr>
        <p:spPr bwMode="auto">
          <a:xfrm>
            <a:off x="5106989" y="4092575"/>
            <a:ext cx="238125" cy="179388"/>
          </a:xfrm>
          <a:custGeom>
            <a:avLst/>
            <a:gdLst>
              <a:gd name="T0" fmla="*/ 2147483646 w 69"/>
              <a:gd name="T1" fmla="*/ 0 h 55"/>
              <a:gd name="T2" fmla="*/ 2147483646 w 69"/>
              <a:gd name="T3" fmla="*/ 2147483646 h 55"/>
              <a:gd name="T4" fmla="*/ 2147483646 w 69"/>
              <a:gd name="T5" fmla="*/ 2147483646 h 55"/>
              <a:gd name="T6" fmla="*/ 0 w 69"/>
              <a:gd name="T7" fmla="*/ 2147483646 h 55"/>
              <a:gd name="T8" fmla="*/ 2147483646 w 6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5"/>
              <a:gd name="T17" fmla="*/ 69 w 6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5">
                <a:moveTo>
                  <a:pt x="42" y="0"/>
                </a:moveTo>
                <a:lnTo>
                  <a:pt x="48" y="30"/>
                </a:lnTo>
                <a:lnTo>
                  <a:pt x="69" y="49"/>
                </a:lnTo>
                <a:lnTo>
                  <a:pt x="0" y="5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Freeform 1082"/>
          <p:cNvSpPr>
            <a:spLocks/>
          </p:cNvSpPr>
          <p:nvPr/>
        </p:nvSpPr>
        <p:spPr bwMode="auto">
          <a:xfrm>
            <a:off x="5392738" y="2768600"/>
            <a:ext cx="455612" cy="388938"/>
          </a:xfrm>
          <a:custGeom>
            <a:avLst/>
            <a:gdLst>
              <a:gd name="T0" fmla="*/ 2147483646 w 132"/>
              <a:gd name="T1" fmla="*/ 0 h 119"/>
              <a:gd name="T2" fmla="*/ 0 w 132"/>
              <a:gd name="T3" fmla="*/ 2147483646 h 119"/>
              <a:gd name="T4" fmla="*/ 2147483646 w 132"/>
              <a:gd name="T5" fmla="*/ 2147483646 h 119"/>
              <a:gd name="T6" fmla="*/ 2147483646 w 132"/>
              <a:gd name="T7" fmla="*/ 2147483646 h 119"/>
              <a:gd name="T8" fmla="*/ 2147483646 w 132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19"/>
              <a:gd name="T17" fmla="*/ 132 w 132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19">
                <a:moveTo>
                  <a:pt x="35" y="0"/>
                </a:moveTo>
                <a:lnTo>
                  <a:pt x="0" y="49"/>
                </a:lnTo>
                <a:lnTo>
                  <a:pt x="97" y="119"/>
                </a:lnTo>
                <a:lnTo>
                  <a:pt x="132" y="70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1083"/>
          <p:cNvSpPr>
            <a:spLocks noChangeShapeType="1"/>
          </p:cNvSpPr>
          <p:nvPr/>
        </p:nvSpPr>
        <p:spPr bwMode="auto">
          <a:xfrm flipH="1" flipV="1">
            <a:off x="5186363" y="2684464"/>
            <a:ext cx="182562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Freeform 1084"/>
          <p:cNvSpPr>
            <a:spLocks/>
          </p:cNvSpPr>
          <p:nvPr/>
        </p:nvSpPr>
        <p:spPr bwMode="auto">
          <a:xfrm>
            <a:off x="5048251" y="2601914"/>
            <a:ext cx="238125" cy="185737"/>
          </a:xfrm>
          <a:custGeom>
            <a:avLst/>
            <a:gdLst>
              <a:gd name="T0" fmla="*/ 2147483646 w 69"/>
              <a:gd name="T1" fmla="*/ 2147483646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0 w 69"/>
              <a:gd name="T7" fmla="*/ 0 h 57"/>
              <a:gd name="T8" fmla="*/ 2147483646 w 69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7"/>
              <a:gd name="T17" fmla="*/ 69 w 6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7">
                <a:moveTo>
                  <a:pt x="69" y="10"/>
                </a:moveTo>
                <a:lnTo>
                  <a:pt x="46" y="28"/>
                </a:lnTo>
                <a:lnTo>
                  <a:pt x="39" y="57"/>
                </a:lnTo>
                <a:lnTo>
                  <a:pt x="0" y="0"/>
                </a:lnTo>
                <a:lnTo>
                  <a:pt x="6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Freeform 1085"/>
          <p:cNvSpPr>
            <a:spLocks/>
          </p:cNvSpPr>
          <p:nvPr/>
        </p:nvSpPr>
        <p:spPr bwMode="auto">
          <a:xfrm>
            <a:off x="6678614" y="3481389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Line 1086"/>
          <p:cNvSpPr>
            <a:spLocks noChangeShapeType="1"/>
          </p:cNvSpPr>
          <p:nvPr/>
        </p:nvSpPr>
        <p:spPr bwMode="auto">
          <a:xfrm>
            <a:off x="6986589" y="3854451"/>
            <a:ext cx="179387" cy="258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Freeform 1087"/>
          <p:cNvSpPr>
            <a:spLocks/>
          </p:cNvSpPr>
          <p:nvPr/>
        </p:nvSpPr>
        <p:spPr bwMode="auto">
          <a:xfrm>
            <a:off x="7054850" y="4021139"/>
            <a:ext cx="196850" cy="225425"/>
          </a:xfrm>
          <a:custGeom>
            <a:avLst/>
            <a:gdLst>
              <a:gd name="T0" fmla="*/ 0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0 h 69"/>
              <a:gd name="T6" fmla="*/ 2147483646 w 57"/>
              <a:gd name="T7" fmla="*/ 2147483646 h 69"/>
              <a:gd name="T8" fmla="*/ 0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0" y="29"/>
                </a:moveTo>
                <a:lnTo>
                  <a:pt x="28" y="23"/>
                </a:lnTo>
                <a:lnTo>
                  <a:pt x="47" y="0"/>
                </a:lnTo>
                <a:lnTo>
                  <a:pt x="57" y="69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Freeform 1088"/>
          <p:cNvSpPr>
            <a:spLocks/>
          </p:cNvSpPr>
          <p:nvPr/>
        </p:nvSpPr>
        <p:spPr bwMode="auto">
          <a:xfrm>
            <a:off x="8404226" y="2425700"/>
            <a:ext cx="417513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4"/>
                </a:moveTo>
                <a:lnTo>
                  <a:pt x="47" y="132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Line 1089"/>
          <p:cNvSpPr>
            <a:spLocks noChangeShapeType="1"/>
          </p:cNvSpPr>
          <p:nvPr/>
        </p:nvSpPr>
        <p:spPr bwMode="auto">
          <a:xfrm flipH="1">
            <a:off x="8401050" y="2795588"/>
            <a:ext cx="58738" cy="1333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Freeform 1090"/>
          <p:cNvSpPr>
            <a:spLocks/>
          </p:cNvSpPr>
          <p:nvPr/>
        </p:nvSpPr>
        <p:spPr bwMode="auto">
          <a:xfrm>
            <a:off x="8334376" y="2847975"/>
            <a:ext cx="176213" cy="228600"/>
          </a:xfrm>
          <a:custGeom>
            <a:avLst/>
            <a:gdLst>
              <a:gd name="T0" fmla="*/ 0 w 51"/>
              <a:gd name="T1" fmla="*/ 0 h 70"/>
              <a:gd name="T2" fmla="*/ 2147483646 w 51"/>
              <a:gd name="T3" fmla="*/ 2147483646 h 70"/>
              <a:gd name="T4" fmla="*/ 2147483646 w 51"/>
              <a:gd name="T5" fmla="*/ 2147483646 h 70"/>
              <a:gd name="T6" fmla="*/ 2147483646 w 51"/>
              <a:gd name="T7" fmla="*/ 2147483646 h 70"/>
              <a:gd name="T8" fmla="*/ 0 w 5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0"/>
              <a:gd name="T17" fmla="*/ 51 w 5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0">
                <a:moveTo>
                  <a:pt x="0" y="0"/>
                </a:moveTo>
                <a:lnTo>
                  <a:pt x="22" y="19"/>
                </a:lnTo>
                <a:lnTo>
                  <a:pt x="51" y="20"/>
                </a:lnTo>
                <a:lnTo>
                  <a:pt x="2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Line 1091"/>
          <p:cNvSpPr>
            <a:spLocks noChangeShapeType="1"/>
          </p:cNvSpPr>
          <p:nvPr/>
        </p:nvSpPr>
        <p:spPr bwMode="auto">
          <a:xfrm flipV="1">
            <a:off x="6548439" y="2530476"/>
            <a:ext cx="26987" cy="182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Freeform 1092"/>
          <p:cNvSpPr>
            <a:spLocks/>
          </p:cNvSpPr>
          <p:nvPr/>
        </p:nvSpPr>
        <p:spPr bwMode="auto">
          <a:xfrm>
            <a:off x="6472239" y="2376489"/>
            <a:ext cx="193675" cy="219075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0 w 56"/>
              <a:gd name="T5" fmla="*/ 2147483646 h 67"/>
              <a:gd name="T6" fmla="*/ 2147483646 w 56"/>
              <a:gd name="T7" fmla="*/ 0 h 67"/>
              <a:gd name="T8" fmla="*/ 2147483646 w 56"/>
              <a:gd name="T9" fmla="*/ 2147483646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7"/>
              <a:gd name="T17" fmla="*/ 56 w 5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7">
                <a:moveTo>
                  <a:pt x="56" y="67"/>
                </a:moveTo>
                <a:lnTo>
                  <a:pt x="29" y="54"/>
                </a:lnTo>
                <a:lnTo>
                  <a:pt x="0" y="59"/>
                </a:lnTo>
                <a:lnTo>
                  <a:pt x="39" y="0"/>
                </a:lnTo>
                <a:lnTo>
                  <a:pt x="56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Text Box 1095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3 transmissions</a:t>
            </a: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(4)</a:t>
            </a:r>
          </a:p>
        </p:txBody>
      </p:sp>
    </p:spTree>
    <p:extLst>
      <p:ext uri="{BB962C8B-B14F-4D97-AF65-F5344CB8AC3E}">
        <p14:creationId xmlns:p14="http://schemas.microsoft.com/office/powerpoint/2010/main" val="351284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Limited Flooding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Time-to-Live field in each packet limits number of hops to certain diameter</a:t>
            </a:r>
          </a:p>
          <a:p>
            <a:pPr eaLnBrk="1" hangingPunct="1"/>
            <a:r>
              <a:rPr lang="en-US" altLang="en-US" dirty="0"/>
              <a:t>Each switch adds its ID before flooding; discards repeats</a:t>
            </a:r>
          </a:p>
          <a:p>
            <a:pPr eaLnBrk="1" hangingPunct="1"/>
            <a:r>
              <a:rPr lang="en-US" altLang="en-US" dirty="0"/>
              <a:t>Source puts sequence number in each packet; switches records source address and sequence number and discards repeats</a:t>
            </a:r>
          </a:p>
        </p:txBody>
      </p:sp>
    </p:spTree>
    <p:extLst>
      <p:ext uri="{BB962C8B-B14F-4D97-AF65-F5344CB8AC3E}">
        <p14:creationId xmlns:p14="http://schemas.microsoft.com/office/powerpoint/2010/main" val="156951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C000"/>
                </a:solidFill>
              </a:rPr>
              <a:t> 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9359618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1614979" y="2478936"/>
            <a:ext cx="9419242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Shortest Path Routing</a:t>
            </a:r>
          </a:p>
        </p:txBody>
      </p:sp>
    </p:spTree>
    <p:extLst>
      <p:ext uri="{BB962C8B-B14F-4D97-AF65-F5344CB8AC3E}">
        <p14:creationId xmlns:p14="http://schemas.microsoft.com/office/powerpoint/2010/main" val="98735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Shortest Paths &amp; Routing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Many possible paths connect any given source and to any given destination</a:t>
            </a:r>
          </a:p>
          <a:p>
            <a:pPr eaLnBrk="1" hangingPunct="1"/>
            <a:r>
              <a:rPr lang="en-US" altLang="en-US" dirty="0"/>
              <a:t>Routing involves the selection of the path to be used to accomplish a given transfer</a:t>
            </a:r>
          </a:p>
          <a:p>
            <a:pPr eaLnBrk="1" hangingPunct="1"/>
            <a:r>
              <a:rPr lang="en-US" altLang="en-US" dirty="0"/>
              <a:t>Typically it is possible to attach a cost or distance to a link connecting two nodes</a:t>
            </a:r>
          </a:p>
          <a:p>
            <a:pPr eaLnBrk="1" hangingPunct="1"/>
            <a:r>
              <a:rPr lang="en-US" altLang="en-US" dirty="0"/>
              <a:t>Routing can then be posed as a shortest path problem </a:t>
            </a:r>
          </a:p>
        </p:txBody>
      </p:sp>
    </p:spTree>
    <p:extLst>
      <p:ext uri="{BB962C8B-B14F-4D97-AF65-F5344CB8AC3E}">
        <p14:creationId xmlns:p14="http://schemas.microsoft.com/office/powerpoint/2010/main" val="3381720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Metrics</a:t>
            </a:r>
            <a:endParaRPr lang="en-US" altLang="en-US" i="1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Means for measuring desirability of a path</a:t>
            </a:r>
          </a:p>
          <a:p>
            <a:pPr eaLnBrk="1" hangingPunct="1"/>
            <a:r>
              <a:rPr lang="en-US" altLang="en-US" dirty="0"/>
              <a:t>Path Length = sum of costs or distances</a:t>
            </a:r>
          </a:p>
          <a:p>
            <a:pPr eaLnBrk="1" hangingPunct="1"/>
            <a:r>
              <a:rPr lang="en-US" altLang="en-US" dirty="0"/>
              <a:t>Possible metrics</a:t>
            </a:r>
          </a:p>
          <a:p>
            <a:pPr lvl="1" eaLnBrk="1" hangingPunct="1"/>
            <a:r>
              <a:rPr lang="en-US" altLang="en-US" dirty="0"/>
              <a:t>Hop count:  rough measure of resources used</a:t>
            </a:r>
          </a:p>
          <a:p>
            <a:pPr lvl="1" eaLnBrk="1" hangingPunct="1"/>
            <a:r>
              <a:rPr lang="en-US" altLang="en-US" dirty="0"/>
              <a:t>Reliability:  link availability; BER</a:t>
            </a:r>
          </a:p>
          <a:p>
            <a:pPr lvl="1" eaLnBrk="1" hangingPunct="1"/>
            <a:r>
              <a:rPr lang="en-US" altLang="en-US" dirty="0"/>
              <a:t>Delay:  sum of delays along path;  complex &amp; dynamic</a:t>
            </a:r>
          </a:p>
          <a:p>
            <a:pPr lvl="1" eaLnBrk="1" hangingPunct="1"/>
            <a:r>
              <a:rPr lang="en-US" altLang="en-US" dirty="0"/>
              <a:t>Bandwidth:  “available capacity” in a path</a:t>
            </a:r>
          </a:p>
          <a:p>
            <a:pPr lvl="1" eaLnBrk="1" hangingPunct="1"/>
            <a:r>
              <a:rPr lang="en-US" altLang="en-US" dirty="0"/>
              <a:t>Load:  Link &amp; router utilization along path</a:t>
            </a:r>
          </a:p>
          <a:p>
            <a:pPr lvl="1" eaLnBrk="1" hangingPunct="1"/>
            <a:r>
              <a:rPr lang="en-US" altLang="en-US" dirty="0"/>
              <a:t>Cost:  $$$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 Path Approaches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55713"/>
            <a:ext cx="11153273" cy="460366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Distance Vector Protocols</a:t>
            </a:r>
          </a:p>
          <a:p>
            <a:pPr eaLnBrk="1" hangingPunct="1"/>
            <a:r>
              <a:rPr lang="en-US" altLang="en-US" dirty="0"/>
              <a:t>Neighbors exchange list of distances to destinations</a:t>
            </a:r>
          </a:p>
          <a:p>
            <a:pPr eaLnBrk="1" hangingPunct="1"/>
            <a:r>
              <a:rPr lang="en-US" altLang="en-US" dirty="0"/>
              <a:t>Best next-hop determined for each destination</a:t>
            </a:r>
          </a:p>
          <a:p>
            <a:pPr eaLnBrk="1" hangingPunct="1"/>
            <a:r>
              <a:rPr lang="en-US" altLang="en-US" dirty="0"/>
              <a:t>Ford-Fulkerson (distributed) shortest path algorithm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Link State Protocols</a:t>
            </a:r>
          </a:p>
          <a:p>
            <a:pPr eaLnBrk="1" hangingPunct="1"/>
            <a:r>
              <a:rPr lang="en-US" altLang="en-US" dirty="0"/>
              <a:t>Link state information flooded to all routers</a:t>
            </a:r>
          </a:p>
          <a:p>
            <a:pPr eaLnBrk="1" hangingPunct="1"/>
            <a:r>
              <a:rPr lang="en-US" altLang="en-US" dirty="0"/>
              <a:t>Routers have complete topology information</a:t>
            </a:r>
          </a:p>
          <a:p>
            <a:pPr eaLnBrk="1" hangingPunct="1"/>
            <a:r>
              <a:rPr lang="en-US" altLang="en-US" dirty="0"/>
              <a:t>Shortest path (&amp; hence next hop) calculated </a:t>
            </a:r>
          </a:p>
          <a:p>
            <a:pPr eaLnBrk="1" hangingPunct="1"/>
            <a:r>
              <a:rPr lang="en-US" altLang="en-US" dirty="0" err="1"/>
              <a:t>Dijkstra</a:t>
            </a:r>
            <a:r>
              <a:rPr lang="en-US" altLang="en-US" dirty="0"/>
              <a:t> (centralized) shortest path algorithm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85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8153400" y="1676400"/>
            <a:ext cx="1981200" cy="1295400"/>
          </a:xfrm>
          <a:prstGeom prst="rightArrow">
            <a:avLst>
              <a:gd name="adj1" fmla="val 50000"/>
              <a:gd name="adj2" fmla="val 3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392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2286001" y="4267201"/>
            <a:ext cx="2119313" cy="1323975"/>
          </a:xfrm>
          <a:prstGeom prst="leftArrow">
            <a:avLst>
              <a:gd name="adj1" fmla="val 50000"/>
              <a:gd name="adj2" fmla="val 40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596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 rot="18124569">
            <a:off x="2438400" y="1524000"/>
            <a:ext cx="1295400" cy="1905000"/>
          </a:xfrm>
          <a:prstGeom prst="upArrow">
            <a:avLst>
              <a:gd name="adj1" fmla="val 50000"/>
              <a:gd name="adj2" fmla="val 3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294</a:t>
            </a: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 rot="19330854">
            <a:off x="8534400" y="4648200"/>
            <a:ext cx="1371600" cy="1828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250</a:t>
            </a:r>
          </a:p>
        </p:txBody>
      </p:sp>
      <p:pic>
        <p:nvPicPr>
          <p:cNvPr id="41990" name="Picture 7" descr="TN01292_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139" y="2882900"/>
            <a:ext cx="3997325" cy="2628900"/>
          </a:xfrm>
          <a:noFill/>
        </p:spPr>
      </p:pic>
      <p:sp>
        <p:nvSpPr>
          <p:cNvPr id="4199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Distance Vector </a:t>
            </a:r>
            <a:r>
              <a:rPr lang="en-US" altLang="en-US" sz="3200" dirty="0">
                <a:solidFill>
                  <a:srgbClr val="FFC000"/>
                </a:solidFill>
              </a:rPr>
              <a:t>Do you know the way to San Jose?</a:t>
            </a:r>
          </a:p>
        </p:txBody>
      </p:sp>
    </p:spTree>
    <p:extLst>
      <p:ext uri="{BB962C8B-B14F-4D97-AF65-F5344CB8AC3E}">
        <p14:creationId xmlns:p14="http://schemas.microsoft.com/office/powerpoint/2010/main" val="1522535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Vector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447800"/>
            <a:ext cx="5445126" cy="3829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Local Signpost</a:t>
            </a:r>
          </a:p>
          <a:p>
            <a:pPr eaLnBrk="1" hangingPunct="1"/>
            <a:r>
              <a:rPr lang="en-US" altLang="en-US" sz="2600" dirty="0"/>
              <a:t>Direction</a:t>
            </a:r>
          </a:p>
          <a:p>
            <a:pPr eaLnBrk="1" hangingPunct="1"/>
            <a:r>
              <a:rPr lang="en-US" altLang="en-US" sz="2600" dirty="0"/>
              <a:t>Distance</a:t>
            </a:r>
          </a:p>
          <a:p>
            <a:pPr eaLnBrk="1" hangingPunct="1"/>
            <a:endParaRPr lang="en-US" altLang="en-US" sz="2600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Routing Table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For each destination list:</a:t>
            </a:r>
          </a:p>
          <a:p>
            <a:pPr eaLnBrk="1" hangingPunct="1"/>
            <a:r>
              <a:rPr lang="en-US" altLang="en-US" sz="2600" dirty="0"/>
              <a:t>Next Node</a:t>
            </a:r>
          </a:p>
          <a:p>
            <a:pPr eaLnBrk="1" hangingPunct="1"/>
            <a:r>
              <a:rPr lang="en-US" altLang="en-US" sz="2600" dirty="0"/>
              <a:t>Distance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87192" y="1495426"/>
            <a:ext cx="5895468" cy="4683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Table Synthesis</a:t>
            </a:r>
          </a:p>
          <a:p>
            <a:pPr eaLnBrk="1" hangingPunct="1"/>
            <a:r>
              <a:rPr lang="en-US" altLang="en-US" sz="2600" dirty="0"/>
              <a:t>Neighbors exchange table entries</a:t>
            </a:r>
          </a:p>
          <a:p>
            <a:pPr eaLnBrk="1" hangingPunct="1"/>
            <a:r>
              <a:rPr lang="en-US" altLang="en-US" sz="2600" dirty="0"/>
              <a:t>Determine current best next hop</a:t>
            </a:r>
          </a:p>
          <a:p>
            <a:pPr eaLnBrk="1" hangingPunct="1"/>
            <a:r>
              <a:rPr lang="en-US" altLang="en-US" sz="2600" dirty="0"/>
              <a:t>Inform neighbors</a:t>
            </a:r>
          </a:p>
          <a:p>
            <a:pPr marL="742950" lvl="1" indent="-285750"/>
            <a:r>
              <a:rPr lang="en-US" altLang="en-US" sz="2200" dirty="0"/>
              <a:t>Periodically</a:t>
            </a:r>
          </a:p>
          <a:p>
            <a:pPr marL="742950" lvl="1" indent="-285750"/>
            <a:r>
              <a:rPr lang="en-US" altLang="en-US" sz="2200" dirty="0"/>
              <a:t>After changes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8563" y="6254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4170363" y="4800600"/>
            <a:ext cx="2100262" cy="1714500"/>
            <a:chOff x="1862" y="3128"/>
            <a:chExt cx="1323" cy="1080"/>
          </a:xfrm>
        </p:grpSpPr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864" y="3157"/>
              <a:ext cx="1320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862" y="3345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2301" y="3159"/>
              <a:ext cx="385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863" y="3516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864" y="3687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865" y="3858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887" y="3128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dest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83" y="3134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next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2714" y="3135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12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Layer: the most complex layer</a:t>
            </a:r>
          </a:p>
          <a:p>
            <a:pPr lvl="1" eaLnBrk="1" hangingPunct="1"/>
            <a:r>
              <a:rPr lang="en-US" altLang="en-US"/>
              <a:t>Requires the coordinated actions of multiple, geographically distributed network elements (switches &amp; routers)</a:t>
            </a:r>
          </a:p>
          <a:p>
            <a:pPr lvl="1" eaLnBrk="1" hangingPunct="1"/>
            <a:r>
              <a:rPr lang="en-US" altLang="en-US"/>
              <a:t>Must be able to deal with very large scales</a:t>
            </a:r>
          </a:p>
          <a:p>
            <a:pPr lvl="2" eaLnBrk="1" hangingPunct="1"/>
            <a:r>
              <a:rPr lang="en-US" altLang="en-US"/>
              <a:t>Billions of users (people &amp; communicating devices)</a:t>
            </a:r>
          </a:p>
          <a:p>
            <a:pPr lvl="1" eaLnBrk="1" hangingPunct="1"/>
            <a:r>
              <a:rPr lang="en-US" altLang="en-US"/>
              <a:t>Biggest Challenges</a:t>
            </a:r>
          </a:p>
          <a:p>
            <a:pPr lvl="2" eaLnBrk="1" hangingPunct="1"/>
            <a:r>
              <a:rPr lang="en-US" altLang="en-US"/>
              <a:t>Addressing:  where should information be directed to?</a:t>
            </a:r>
          </a:p>
          <a:p>
            <a:pPr lvl="2" eaLnBrk="1" hangingPunct="1"/>
            <a:r>
              <a:rPr lang="en-US" altLang="en-US"/>
              <a:t>Routing:  what path should be used to get information there?</a:t>
            </a:r>
          </a:p>
        </p:txBody>
      </p:sp>
    </p:spTree>
    <p:extLst>
      <p:ext uri="{BB962C8B-B14F-4D97-AF65-F5344CB8AC3E}">
        <p14:creationId xmlns:p14="http://schemas.microsoft.com/office/powerpoint/2010/main" val="15300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Shortest Path to SJ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2362200" y="4343400"/>
            <a:ext cx="914400" cy="838200"/>
            <a:chOff x="576" y="2256"/>
            <a:chExt cx="576" cy="528"/>
          </a:xfrm>
        </p:grpSpPr>
        <p:sp>
          <p:nvSpPr>
            <p:cNvPr id="44048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9" name="Text Box 5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4495800" y="3962400"/>
            <a:ext cx="914400" cy="838200"/>
            <a:chOff x="1920" y="2016"/>
            <a:chExt cx="576" cy="528"/>
          </a:xfrm>
        </p:grpSpPr>
        <p:sp>
          <p:nvSpPr>
            <p:cNvPr id="44046" name="Oval 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4037" name="Oval 9"/>
          <p:cNvSpPr>
            <a:spLocks noChangeArrowheads="1"/>
          </p:cNvSpPr>
          <p:nvPr/>
        </p:nvSpPr>
        <p:spPr bwMode="auto">
          <a:xfrm>
            <a:off x="8686800" y="1600201"/>
            <a:ext cx="1752600" cy="15224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9075738" y="1677989"/>
            <a:ext cx="906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Jose</a:t>
            </a: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 flipV="1">
            <a:off x="32766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Freeform 12"/>
          <p:cNvSpPr>
            <a:spLocks/>
          </p:cNvSpPr>
          <p:nvPr/>
        </p:nvSpPr>
        <p:spPr bwMode="auto">
          <a:xfrm>
            <a:off x="5410200" y="236220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200401" y="3924301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4716464" y="3260725"/>
            <a:ext cx="67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1951039" y="5103814"/>
            <a:ext cx="73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536950" y="5103814"/>
            <a:ext cx="767648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If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the shortest distance to SJ from </a:t>
            </a:r>
            <a:r>
              <a:rPr lang="en-US" altLang="en-US" sz="2800" i="1" dirty="0" err="1"/>
              <a:t>i</a:t>
            </a:r>
            <a:endParaRPr lang="en-US" altLang="en-US" sz="28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and if </a:t>
            </a:r>
            <a:r>
              <a:rPr lang="en-US" altLang="en-US" sz="2800" i="1" dirty="0"/>
              <a:t>j </a:t>
            </a:r>
            <a:r>
              <a:rPr lang="en-US" altLang="en-US" sz="2800" dirty="0"/>
              <a:t>is a neighbor on the shortest path, then 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=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endParaRPr lang="en-US" altLang="en-US" sz="2800" i="1" baseline="-25000" dirty="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01579" y="1287463"/>
            <a:ext cx="81296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Focus on how nodes find their shortest path to a given destination node, i.e.  SJ</a:t>
            </a:r>
            <a:endParaRPr lang="en-US" alt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1"/>
          <p:cNvSpPr txBox="1">
            <a:spLocks noChangeArrowheads="1"/>
          </p:cNvSpPr>
          <p:nvPr/>
        </p:nvSpPr>
        <p:spPr bwMode="auto">
          <a:xfrm>
            <a:off x="457200" y="1481138"/>
            <a:ext cx="472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latin typeface="Monotype Corsiva" panose="03010101010201010101" pitchFamily="66" charset="0"/>
              </a:rPr>
              <a:t>i</a:t>
            </a:r>
            <a:r>
              <a:rPr lang="en-US" altLang="en-US" sz="3200" dirty="0"/>
              <a:t> only has local info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from neighbors </a:t>
            </a:r>
            <a:endParaRPr lang="en-US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30864" y="5822951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j"</a:t>
            </a: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3124200" y="539115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08425" y="5245101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ij”</a:t>
            </a:r>
          </a:p>
        </p:txBody>
      </p:sp>
      <p:sp>
        <p:nvSpPr>
          <p:cNvPr id="45062" name="Freeform 5"/>
          <p:cNvSpPr>
            <a:spLocks/>
          </p:cNvSpPr>
          <p:nvPr/>
        </p:nvSpPr>
        <p:spPr bwMode="auto">
          <a:xfrm>
            <a:off x="5562600" y="3440113"/>
            <a:ext cx="3886200" cy="2468562"/>
          </a:xfrm>
          <a:custGeom>
            <a:avLst/>
            <a:gdLst>
              <a:gd name="T0" fmla="*/ 0 w 2448"/>
              <a:gd name="T1" fmla="*/ 2147483646 h 1555"/>
              <a:gd name="T2" fmla="*/ 2147483646 w 2448"/>
              <a:gd name="T3" fmla="*/ 2147483646 h 1555"/>
              <a:gd name="T4" fmla="*/ 2147483646 w 2448"/>
              <a:gd name="T5" fmla="*/ 2147483646 h 1555"/>
              <a:gd name="T6" fmla="*/ 2147483646 w 2448"/>
              <a:gd name="T7" fmla="*/ 2147483646 h 1555"/>
              <a:gd name="T8" fmla="*/ 2147483646 w 2448"/>
              <a:gd name="T9" fmla="*/ 2147483646 h 1555"/>
              <a:gd name="T10" fmla="*/ 2147483646 w 2448"/>
              <a:gd name="T11" fmla="*/ 2147483646 h 1555"/>
              <a:gd name="T12" fmla="*/ 2147483646 w 2448"/>
              <a:gd name="T13" fmla="*/ 2147483646 h 1555"/>
              <a:gd name="T14" fmla="*/ 2147483646 w 2448"/>
              <a:gd name="T15" fmla="*/ 0 h 15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8"/>
              <a:gd name="T25" fmla="*/ 0 h 1555"/>
              <a:gd name="T26" fmla="*/ 2448 w 2448"/>
              <a:gd name="T27" fmla="*/ 1555 h 15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8" h="1555">
                <a:moveTo>
                  <a:pt x="0" y="1555"/>
                </a:moveTo>
                <a:cubicBezTo>
                  <a:pt x="98" y="1496"/>
                  <a:pt x="425" y="1208"/>
                  <a:pt x="586" y="1200"/>
                </a:cubicBezTo>
                <a:cubicBezTo>
                  <a:pt x="747" y="1192"/>
                  <a:pt x="866" y="1521"/>
                  <a:pt x="968" y="1506"/>
                </a:cubicBezTo>
                <a:cubicBezTo>
                  <a:pt x="1070" y="1491"/>
                  <a:pt x="1073" y="1186"/>
                  <a:pt x="1196" y="1110"/>
                </a:cubicBezTo>
                <a:cubicBezTo>
                  <a:pt x="1319" y="1034"/>
                  <a:pt x="1662" y="1146"/>
                  <a:pt x="1709" y="1047"/>
                </a:cubicBezTo>
                <a:cubicBezTo>
                  <a:pt x="1756" y="948"/>
                  <a:pt x="1392" y="583"/>
                  <a:pt x="1480" y="516"/>
                </a:cubicBezTo>
                <a:cubicBezTo>
                  <a:pt x="1568" y="449"/>
                  <a:pt x="2076" y="729"/>
                  <a:pt x="2237" y="643"/>
                </a:cubicBezTo>
                <a:cubicBezTo>
                  <a:pt x="2398" y="557"/>
                  <a:pt x="2404" y="134"/>
                  <a:pt x="2448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362200" y="4629150"/>
            <a:ext cx="914400" cy="838200"/>
            <a:chOff x="576" y="2256"/>
            <a:chExt cx="576" cy="528"/>
          </a:xfrm>
        </p:grpSpPr>
        <p:sp>
          <p:nvSpPr>
            <p:cNvPr id="45087" name="Oval 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8" name="Text Box 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8686800" y="1885951"/>
            <a:ext cx="1752600" cy="1522413"/>
            <a:chOff x="4512" y="1008"/>
            <a:chExt cx="1104" cy="959"/>
          </a:xfrm>
        </p:grpSpPr>
        <p:sp>
          <p:nvSpPr>
            <p:cNvPr id="45085" name="Oval 11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6" name="Text Box 12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4495800" y="4248150"/>
            <a:ext cx="914400" cy="838200"/>
            <a:chOff x="1920" y="2016"/>
            <a:chExt cx="576" cy="528"/>
          </a:xfrm>
        </p:grpSpPr>
        <p:sp>
          <p:nvSpPr>
            <p:cNvPr id="45083" name="Oval 14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4" name="Text Box 15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5066" name="Line 16"/>
          <p:cNvSpPr>
            <a:spLocks noChangeShapeType="1"/>
          </p:cNvSpPr>
          <p:nvPr/>
        </p:nvSpPr>
        <p:spPr bwMode="auto">
          <a:xfrm flipV="1">
            <a:off x="3276600" y="478155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7"/>
          <p:cNvSpPr>
            <a:spLocks/>
          </p:cNvSpPr>
          <p:nvPr/>
        </p:nvSpPr>
        <p:spPr bwMode="auto">
          <a:xfrm>
            <a:off x="5410200" y="264795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8"/>
          <p:cNvSpPr txBox="1">
            <a:spLocks noChangeArrowheads="1"/>
          </p:cNvSpPr>
          <p:nvPr/>
        </p:nvSpPr>
        <p:spPr bwMode="auto">
          <a:xfrm>
            <a:off x="3276601" y="4376738"/>
            <a:ext cx="54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257800" y="39751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5070" name="Text Box 20"/>
          <p:cNvSpPr txBox="1">
            <a:spLocks noChangeArrowheads="1"/>
          </p:cNvSpPr>
          <p:nvPr/>
        </p:nvSpPr>
        <p:spPr bwMode="auto">
          <a:xfrm>
            <a:off x="1752600" y="54229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grpSp>
        <p:nvGrpSpPr>
          <p:cNvPr id="45071" name="Group 22"/>
          <p:cNvGrpSpPr>
            <a:grpSpLocks/>
          </p:cNvGrpSpPr>
          <p:nvPr/>
        </p:nvGrpSpPr>
        <p:grpSpPr bwMode="auto">
          <a:xfrm>
            <a:off x="4648200" y="5467350"/>
            <a:ext cx="914400" cy="838200"/>
            <a:chOff x="1968" y="3264"/>
            <a:chExt cx="576" cy="528"/>
          </a:xfrm>
        </p:grpSpPr>
        <p:sp>
          <p:nvSpPr>
            <p:cNvPr id="45081" name="Oval 23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j"</a:t>
              </a:r>
            </a:p>
          </p:txBody>
        </p:sp>
      </p:grpSp>
      <p:sp>
        <p:nvSpPr>
          <p:cNvPr id="45072" name="Text Box 25"/>
          <p:cNvSpPr txBox="1">
            <a:spLocks noChangeArrowheads="1"/>
          </p:cNvSpPr>
          <p:nvPr/>
        </p:nvSpPr>
        <p:spPr bwMode="auto">
          <a:xfrm>
            <a:off x="2133601" y="3600451"/>
            <a:ext cx="595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ij'</a:t>
            </a:r>
          </a:p>
        </p:txBody>
      </p:sp>
      <p:grpSp>
        <p:nvGrpSpPr>
          <p:cNvPr id="45073" name="Group 26"/>
          <p:cNvGrpSpPr>
            <a:grpSpLocks/>
          </p:cNvGrpSpPr>
          <p:nvPr/>
        </p:nvGrpSpPr>
        <p:grpSpPr bwMode="auto">
          <a:xfrm>
            <a:off x="3200400" y="3028950"/>
            <a:ext cx="914400" cy="838200"/>
            <a:chOff x="1056" y="1728"/>
            <a:chExt cx="576" cy="528"/>
          </a:xfrm>
        </p:grpSpPr>
        <p:sp>
          <p:nvSpPr>
            <p:cNvPr id="45079" name="Oval 27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0" name="Text Box 28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j'</a:t>
              </a:r>
            </a:p>
          </p:txBody>
        </p:sp>
      </p:grpSp>
      <p:sp>
        <p:nvSpPr>
          <p:cNvPr id="45074" name="Line 29"/>
          <p:cNvSpPr>
            <a:spLocks noChangeShapeType="1"/>
          </p:cNvSpPr>
          <p:nvPr/>
        </p:nvSpPr>
        <p:spPr bwMode="auto">
          <a:xfrm flipV="1">
            <a:off x="2819400" y="379095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2895601" y="2527301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j'</a:t>
            </a:r>
          </a:p>
        </p:txBody>
      </p:sp>
      <p:sp>
        <p:nvSpPr>
          <p:cNvPr id="45076" name="Freeform 31"/>
          <p:cNvSpPr>
            <a:spLocks/>
          </p:cNvSpPr>
          <p:nvPr/>
        </p:nvSpPr>
        <p:spPr bwMode="auto">
          <a:xfrm>
            <a:off x="4114800" y="2041525"/>
            <a:ext cx="4572000" cy="1835150"/>
          </a:xfrm>
          <a:custGeom>
            <a:avLst/>
            <a:gdLst>
              <a:gd name="T0" fmla="*/ 0 w 2880"/>
              <a:gd name="T1" fmla="*/ 2147483646 h 1156"/>
              <a:gd name="T2" fmla="*/ 2147483646 w 2880"/>
              <a:gd name="T3" fmla="*/ 2147483646 h 1156"/>
              <a:gd name="T4" fmla="*/ 2147483646 w 2880"/>
              <a:gd name="T5" fmla="*/ 2147483646 h 1156"/>
              <a:gd name="T6" fmla="*/ 2147483646 w 2880"/>
              <a:gd name="T7" fmla="*/ 2147483646 h 1156"/>
              <a:gd name="T8" fmla="*/ 2147483646 w 2880"/>
              <a:gd name="T9" fmla="*/ 2147483646 h 1156"/>
              <a:gd name="T10" fmla="*/ 2147483646 w 2880"/>
              <a:gd name="T11" fmla="*/ 2147483646 h 1156"/>
              <a:gd name="T12" fmla="*/ 2147483646 w 2880"/>
              <a:gd name="T13" fmla="*/ 2147483646 h 1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0"/>
              <a:gd name="T22" fmla="*/ 0 h 1156"/>
              <a:gd name="T23" fmla="*/ 2880 w 2880"/>
              <a:gd name="T24" fmla="*/ 1156 h 1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0" h="1156">
                <a:moveTo>
                  <a:pt x="0" y="1022"/>
                </a:moveTo>
                <a:cubicBezTo>
                  <a:pt x="273" y="1042"/>
                  <a:pt x="622" y="1156"/>
                  <a:pt x="737" y="1056"/>
                </a:cubicBezTo>
                <a:cubicBezTo>
                  <a:pt x="852" y="956"/>
                  <a:pt x="579" y="476"/>
                  <a:pt x="691" y="420"/>
                </a:cubicBezTo>
                <a:cubicBezTo>
                  <a:pt x="803" y="364"/>
                  <a:pt x="1239" y="776"/>
                  <a:pt x="1407" y="718"/>
                </a:cubicBezTo>
                <a:cubicBezTo>
                  <a:pt x="1575" y="660"/>
                  <a:pt x="1558" y="150"/>
                  <a:pt x="1699" y="75"/>
                </a:cubicBezTo>
                <a:cubicBezTo>
                  <a:pt x="1840" y="0"/>
                  <a:pt x="2059" y="256"/>
                  <a:pt x="2256" y="267"/>
                </a:cubicBezTo>
                <a:cubicBezTo>
                  <a:pt x="2453" y="278"/>
                  <a:pt x="2750" y="168"/>
                  <a:pt x="2880" y="14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Text Box 32"/>
          <p:cNvSpPr txBox="1">
            <a:spLocks noChangeArrowheads="1"/>
          </p:cNvSpPr>
          <p:nvPr/>
        </p:nvSpPr>
        <p:spPr bwMode="auto">
          <a:xfrm>
            <a:off x="7402513" y="5176838"/>
            <a:ext cx="264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Pick current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shortest path 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sp>
        <p:nvSpPr>
          <p:cNvPr id="4507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But we don’t know the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91104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Distance Vector Works</a:t>
            </a:r>
          </a:p>
        </p:txBody>
      </p:sp>
      <p:grpSp>
        <p:nvGrpSpPr>
          <p:cNvPr id="46083" name="Group 1027"/>
          <p:cNvGrpSpPr>
            <a:grpSpLocks/>
          </p:cNvGrpSpPr>
          <p:nvPr/>
        </p:nvGrpSpPr>
        <p:grpSpPr bwMode="auto">
          <a:xfrm>
            <a:off x="8686800" y="1600201"/>
            <a:ext cx="1752600" cy="1522413"/>
            <a:chOff x="4512" y="1008"/>
            <a:chExt cx="1104" cy="959"/>
          </a:xfrm>
        </p:grpSpPr>
        <p:sp>
          <p:nvSpPr>
            <p:cNvPr id="46128" name="Oval 1028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6129" name="Text Box 1029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sp>
        <p:nvSpPr>
          <p:cNvPr id="46084" name="Freeform 1030"/>
          <p:cNvSpPr>
            <a:spLocks/>
          </p:cNvSpPr>
          <p:nvPr/>
        </p:nvSpPr>
        <p:spPr bwMode="auto">
          <a:xfrm>
            <a:off x="6456364" y="731839"/>
            <a:ext cx="3983037" cy="4175125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1031"/>
          <p:cNvSpPr>
            <a:spLocks/>
          </p:cNvSpPr>
          <p:nvPr/>
        </p:nvSpPr>
        <p:spPr bwMode="auto">
          <a:xfrm>
            <a:off x="4551364" y="884238"/>
            <a:ext cx="4973637" cy="54403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1032"/>
          <p:cNvSpPr>
            <a:spLocks/>
          </p:cNvSpPr>
          <p:nvPr/>
        </p:nvSpPr>
        <p:spPr bwMode="auto">
          <a:xfrm>
            <a:off x="2286000" y="1036638"/>
            <a:ext cx="3581400" cy="52117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Oval 1033"/>
          <p:cNvSpPr>
            <a:spLocks noChangeArrowheads="1"/>
          </p:cNvSpPr>
          <p:nvPr/>
        </p:nvSpPr>
        <p:spPr bwMode="auto">
          <a:xfrm>
            <a:off x="6096000" y="1143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8" name="Oval 1034"/>
          <p:cNvSpPr>
            <a:spLocks noChangeArrowheads="1"/>
          </p:cNvSpPr>
          <p:nvPr/>
        </p:nvSpPr>
        <p:spPr bwMode="auto">
          <a:xfrm>
            <a:off x="6934200" y="3124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9" name="Oval 1035"/>
          <p:cNvSpPr>
            <a:spLocks noChangeArrowheads="1"/>
          </p:cNvSpPr>
          <p:nvPr/>
        </p:nvSpPr>
        <p:spPr bwMode="auto">
          <a:xfrm>
            <a:off x="8991600" y="4114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0" name="Oval 1036"/>
          <p:cNvSpPr>
            <a:spLocks noChangeArrowheads="1"/>
          </p:cNvSpPr>
          <p:nvPr/>
        </p:nvSpPr>
        <p:spPr bwMode="auto">
          <a:xfrm>
            <a:off x="3962400" y="1295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1" name="Oval 1037"/>
          <p:cNvSpPr>
            <a:spLocks noChangeArrowheads="1"/>
          </p:cNvSpPr>
          <p:nvPr/>
        </p:nvSpPr>
        <p:spPr bwMode="auto">
          <a:xfrm>
            <a:off x="4800600" y="3276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2" name="Oval 1038"/>
          <p:cNvSpPr>
            <a:spLocks noChangeArrowheads="1"/>
          </p:cNvSpPr>
          <p:nvPr/>
        </p:nvSpPr>
        <p:spPr bwMode="auto">
          <a:xfrm>
            <a:off x="6019800" y="4800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3" name="Oval 103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4" name="Oval 1040"/>
          <p:cNvSpPr>
            <a:spLocks noChangeArrowheads="1"/>
          </p:cNvSpPr>
          <p:nvPr/>
        </p:nvSpPr>
        <p:spPr bwMode="auto">
          <a:xfrm>
            <a:off x="2590800" y="3886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5" name="Oval 1041"/>
          <p:cNvSpPr>
            <a:spLocks noChangeArrowheads="1"/>
          </p:cNvSpPr>
          <p:nvPr/>
        </p:nvSpPr>
        <p:spPr bwMode="auto">
          <a:xfrm>
            <a:off x="4343400" y="518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6" name="Text Box 1042"/>
          <p:cNvSpPr txBox="1">
            <a:spLocks noChangeArrowheads="1"/>
          </p:cNvSpPr>
          <p:nvPr/>
        </p:nvSpPr>
        <p:spPr bwMode="auto">
          <a:xfrm>
            <a:off x="6248400" y="2286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 Hop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7" name="Text Box 1043"/>
          <p:cNvSpPr txBox="1">
            <a:spLocks noChangeArrowheads="1"/>
          </p:cNvSpPr>
          <p:nvPr/>
        </p:nvSpPr>
        <p:spPr bwMode="auto">
          <a:xfrm>
            <a:off x="4267200" y="24384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8" name="Text Box 1044"/>
          <p:cNvSpPr txBox="1">
            <a:spLocks noChangeArrowheads="1"/>
          </p:cNvSpPr>
          <p:nvPr/>
        </p:nvSpPr>
        <p:spPr bwMode="auto">
          <a:xfrm>
            <a:off x="2057400" y="2667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4724400" y="1447800"/>
            <a:ext cx="5181600" cy="3657600"/>
            <a:chOff x="2016" y="912"/>
            <a:chExt cx="3264" cy="2304"/>
          </a:xfrm>
        </p:grpSpPr>
        <p:sp>
          <p:nvSpPr>
            <p:cNvPr id="46120" name="Line 1046"/>
            <p:cNvSpPr>
              <a:spLocks noChangeShapeType="1"/>
            </p:cNvSpPr>
            <p:nvPr/>
          </p:nvSpPr>
          <p:spPr bwMode="auto">
            <a:xfrm flipH="1">
              <a:off x="2016" y="960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47"/>
            <p:cNvSpPr>
              <a:spLocks noChangeShapeType="1"/>
            </p:cNvSpPr>
            <p:nvPr/>
          </p:nvSpPr>
          <p:spPr bwMode="auto">
            <a:xfrm flipH="1">
              <a:off x="2448" y="1152"/>
              <a:ext cx="528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48"/>
            <p:cNvSpPr>
              <a:spLocks noChangeShapeType="1"/>
            </p:cNvSpPr>
            <p:nvPr/>
          </p:nvSpPr>
          <p:spPr bwMode="auto">
            <a:xfrm>
              <a:off x="3360" y="912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49"/>
            <p:cNvSpPr>
              <a:spLocks noChangeShapeType="1"/>
            </p:cNvSpPr>
            <p:nvPr/>
          </p:nvSpPr>
          <p:spPr bwMode="auto">
            <a:xfrm flipH="1">
              <a:off x="2544" y="2256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50"/>
            <p:cNvSpPr>
              <a:spLocks noChangeShapeType="1"/>
            </p:cNvSpPr>
            <p:nvPr/>
          </p:nvSpPr>
          <p:spPr bwMode="auto">
            <a:xfrm flipH="1">
              <a:off x="3264" y="2448"/>
              <a:ext cx="2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051"/>
            <p:cNvSpPr>
              <a:spLocks noChangeShapeType="1"/>
            </p:cNvSpPr>
            <p:nvPr/>
          </p:nvSpPr>
          <p:spPr bwMode="auto">
            <a:xfrm flipH="1">
              <a:off x="3312" y="2976"/>
              <a:ext cx="13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052"/>
            <p:cNvSpPr>
              <a:spLocks noChangeShapeType="1"/>
            </p:cNvSpPr>
            <p:nvPr/>
          </p:nvSpPr>
          <p:spPr bwMode="auto">
            <a:xfrm flipV="1">
              <a:off x="3936" y="1824"/>
              <a:ext cx="72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53"/>
            <p:cNvSpPr>
              <a:spLocks noChangeShapeType="1"/>
            </p:cNvSpPr>
            <p:nvPr/>
          </p:nvSpPr>
          <p:spPr bwMode="auto">
            <a:xfrm flipV="1">
              <a:off x="5136" y="1968"/>
              <a:ext cx="14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54"/>
          <p:cNvGrpSpPr>
            <a:grpSpLocks/>
          </p:cNvGrpSpPr>
          <p:nvPr/>
        </p:nvGrpSpPr>
        <p:grpSpPr bwMode="auto">
          <a:xfrm>
            <a:off x="2590800" y="1676400"/>
            <a:ext cx="6553200" cy="5067300"/>
            <a:chOff x="672" y="1056"/>
            <a:chExt cx="4128" cy="3192"/>
          </a:xfrm>
        </p:grpSpPr>
        <p:grpSp>
          <p:nvGrpSpPr>
            <p:cNvPr id="46107" name="Group 1055"/>
            <p:cNvGrpSpPr>
              <a:grpSpLocks/>
            </p:cNvGrpSpPr>
            <p:nvPr/>
          </p:nvGrpSpPr>
          <p:grpSpPr bwMode="auto">
            <a:xfrm>
              <a:off x="672" y="1056"/>
              <a:ext cx="4128" cy="2400"/>
              <a:chOff x="672" y="1056"/>
              <a:chExt cx="4128" cy="2400"/>
            </a:xfrm>
          </p:grpSpPr>
          <p:sp>
            <p:nvSpPr>
              <p:cNvPr id="46109" name="Line 1056"/>
              <p:cNvSpPr>
                <a:spLocks noChangeShapeType="1"/>
              </p:cNvSpPr>
              <p:nvPr/>
            </p:nvSpPr>
            <p:spPr bwMode="auto">
              <a:xfrm flipH="1">
                <a:off x="672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1057"/>
              <p:cNvSpPr>
                <a:spLocks noChangeShapeType="1"/>
              </p:cNvSpPr>
              <p:nvPr/>
            </p:nvSpPr>
            <p:spPr bwMode="auto">
              <a:xfrm flipH="1">
                <a:off x="1008" y="1248"/>
                <a:ext cx="624" cy="120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Line 1058"/>
              <p:cNvSpPr>
                <a:spLocks noChangeShapeType="1"/>
              </p:cNvSpPr>
              <p:nvPr/>
            </p:nvSpPr>
            <p:spPr bwMode="auto">
              <a:xfrm flipH="1">
                <a:off x="1152" y="2400"/>
                <a:ext cx="912" cy="19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Line 1059"/>
              <p:cNvSpPr>
                <a:spLocks noChangeShapeType="1"/>
              </p:cNvSpPr>
              <p:nvPr/>
            </p:nvSpPr>
            <p:spPr bwMode="auto">
              <a:xfrm flipH="1">
                <a:off x="2064" y="2544"/>
                <a:ext cx="144" cy="72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Line 1060"/>
              <p:cNvSpPr>
                <a:spLocks noChangeShapeType="1"/>
              </p:cNvSpPr>
              <p:nvPr/>
            </p:nvSpPr>
            <p:spPr bwMode="auto">
              <a:xfrm flipH="1">
                <a:off x="2256" y="3360"/>
                <a:ext cx="576" cy="96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1061"/>
              <p:cNvSpPr>
                <a:spLocks noChangeShapeType="1"/>
              </p:cNvSpPr>
              <p:nvPr/>
            </p:nvSpPr>
            <p:spPr bwMode="auto">
              <a:xfrm flipH="1" flipV="1">
                <a:off x="1152" y="2688"/>
                <a:ext cx="1680" cy="52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Line 1062"/>
              <p:cNvSpPr>
                <a:spLocks noChangeShapeType="1"/>
              </p:cNvSpPr>
              <p:nvPr/>
            </p:nvSpPr>
            <p:spPr bwMode="auto">
              <a:xfrm flipH="1">
                <a:off x="2544" y="2160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Line 1063"/>
              <p:cNvSpPr>
                <a:spLocks noChangeShapeType="1"/>
              </p:cNvSpPr>
              <p:nvPr/>
            </p:nvSpPr>
            <p:spPr bwMode="auto">
              <a:xfrm flipH="1">
                <a:off x="2496" y="1200"/>
                <a:ext cx="528" cy="91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Line 1064"/>
              <p:cNvSpPr>
                <a:spLocks noChangeShapeType="1"/>
              </p:cNvSpPr>
              <p:nvPr/>
            </p:nvSpPr>
            <p:spPr bwMode="auto">
              <a:xfrm flipH="1">
                <a:off x="2016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Line 1065"/>
              <p:cNvSpPr>
                <a:spLocks noChangeShapeType="1"/>
              </p:cNvSpPr>
              <p:nvPr/>
            </p:nvSpPr>
            <p:spPr bwMode="auto">
              <a:xfrm flipH="1">
                <a:off x="3168" y="2400"/>
                <a:ext cx="288" cy="624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1066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440" cy="24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8" name="Text Box 1067"/>
            <p:cNvSpPr txBox="1">
              <a:spLocks noChangeArrowheads="1"/>
            </p:cNvSpPr>
            <p:nvPr/>
          </p:nvSpPr>
          <p:spPr bwMode="auto">
            <a:xfrm>
              <a:off x="2862" y="3671"/>
              <a:ext cx="172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Accurate info about SJ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ripples across network,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Shortest Path Converges</a:t>
              </a:r>
            </a:p>
          </p:txBody>
        </p:sp>
      </p:grpSp>
      <p:grpSp>
        <p:nvGrpSpPr>
          <p:cNvPr id="6" name="Group 1068"/>
          <p:cNvGrpSpPr>
            <a:grpSpLocks/>
          </p:cNvGrpSpPr>
          <p:nvPr/>
        </p:nvGrpSpPr>
        <p:grpSpPr bwMode="auto">
          <a:xfrm>
            <a:off x="6858000" y="914400"/>
            <a:ext cx="3016250" cy="3200400"/>
            <a:chOff x="3360" y="576"/>
            <a:chExt cx="1900" cy="2016"/>
          </a:xfrm>
        </p:grpSpPr>
        <p:sp>
          <p:nvSpPr>
            <p:cNvPr id="46103" name="Line 1069"/>
            <p:cNvSpPr>
              <a:spLocks noChangeShapeType="1"/>
            </p:cNvSpPr>
            <p:nvPr/>
          </p:nvSpPr>
          <p:spPr bwMode="auto">
            <a:xfrm flipH="1">
              <a:off x="4944" y="2016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1070"/>
            <p:cNvSpPr txBox="1">
              <a:spLocks noChangeArrowheads="1"/>
            </p:cNvSpPr>
            <p:nvPr/>
          </p:nvSpPr>
          <p:spPr bwMode="auto">
            <a:xfrm>
              <a:off x="4320" y="576"/>
              <a:ext cx="9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SJ sends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accurate info</a:t>
              </a:r>
            </a:p>
          </p:txBody>
        </p:sp>
        <p:sp>
          <p:nvSpPr>
            <p:cNvPr id="46105" name="Line 1071"/>
            <p:cNvSpPr>
              <a:spLocks noChangeShapeType="1"/>
            </p:cNvSpPr>
            <p:nvPr/>
          </p:nvSpPr>
          <p:spPr bwMode="auto">
            <a:xfrm flipH="1">
              <a:off x="3840" y="1728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1072"/>
            <p:cNvSpPr>
              <a:spLocks noChangeShapeType="1"/>
            </p:cNvSpPr>
            <p:nvPr/>
          </p:nvSpPr>
          <p:spPr bwMode="auto">
            <a:xfrm flipH="1" flipV="1">
              <a:off x="3360" y="1008"/>
              <a:ext cx="115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6257" name="Text Box 1073"/>
          <p:cNvSpPr txBox="1">
            <a:spLocks noChangeArrowheads="1"/>
          </p:cNvSpPr>
          <p:nvPr/>
        </p:nvSpPr>
        <p:spPr bwMode="auto">
          <a:xfrm>
            <a:off x="8743950" y="4751388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Hop-1 nodes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calculate current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(next hop, dist), &amp;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send to neighbors</a:t>
            </a:r>
          </a:p>
        </p:txBody>
      </p:sp>
    </p:spTree>
    <p:extLst>
      <p:ext uri="{BB962C8B-B14F-4D97-AF65-F5344CB8AC3E}">
        <p14:creationId xmlns:p14="http://schemas.microsoft.com/office/powerpoint/2010/main" val="3573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Bellman-Ford Algorithm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71961"/>
            <a:ext cx="11141241" cy="52702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Consider computations </a:t>
            </a:r>
            <a:r>
              <a:rPr lang="en-US" altLang="en-US" sz="2400" i="1" u="sng" dirty="0"/>
              <a:t>for one destination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node table has 1 row for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=0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=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,</a:t>
            </a:r>
            <a:r>
              <a:rPr lang="en-US" altLang="en-US" dirty="0"/>
              <a:t> for </a:t>
            </a:r>
            <a:r>
              <a:rPr lang="en-US" altLang="en-US" i="1" dirty="0"/>
              <a:t>j</a:t>
            </a:r>
            <a:r>
              <a:rPr lang="en-US" altLang="en-US" i="1" dirty="0">
                <a:sym typeface="Symbol" panose="05050102010706020507" pitchFamily="18" charset="2"/>
              </a:rPr>
              <a:t>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hop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to indicate not yet defined 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/>
              <a:t>At node </a:t>
            </a:r>
            <a:r>
              <a:rPr lang="en-US" altLang="en-US" i="1" u="sng" dirty="0"/>
              <a:t>j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}</a:t>
            </a:r>
            <a:endParaRPr lang="en-US" altLang="en-US" sz="2800" i="1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Go to send step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95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Bellman-Ford Algorithm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1" y="1118936"/>
            <a:ext cx="11273588" cy="53469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Now consider parallel computations </a:t>
            </a:r>
            <a:r>
              <a:rPr lang="en-US" altLang="en-US" sz="2400" i="1" u="sng" dirty="0"/>
              <a:t>for all destinations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Each node has 1 row for each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(d)=0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(d)= 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 ,</a:t>
            </a:r>
            <a:r>
              <a:rPr lang="en-US" altLang="en-US" dirty="0">
                <a:latin typeface="Monotype Corsiva" panose="03010101010201010101" pitchFamily="66" charset="0"/>
              </a:rPr>
              <a:t> </a:t>
            </a:r>
            <a:r>
              <a:rPr lang="en-US" altLang="en-US" dirty="0"/>
              <a:t>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since not yet defined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u="sng" dirty="0"/>
              <a:t>For each destination </a:t>
            </a:r>
            <a:r>
              <a:rPr lang="en-US" altLang="en-US" i="1" u="sng" dirty="0"/>
              <a:t>d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(d) }</a:t>
            </a:r>
            <a:endParaRPr lang="en-US" altLang="en-US" sz="2800" i="1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 found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Go to send step</a:t>
            </a:r>
          </a:p>
        </p:txBody>
      </p:sp>
    </p:spTree>
    <p:extLst>
      <p:ext uri="{BB962C8B-B14F-4D97-AF65-F5344CB8AC3E}">
        <p14:creationId xmlns:p14="http://schemas.microsoft.com/office/powerpoint/2010/main" val="336532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916" name="Group 84"/>
          <p:cNvGraphicFramePr>
            <a:graphicFrameLocks noGrp="1"/>
          </p:cNvGraphicFramePr>
          <p:nvPr>
            <p:ph/>
          </p:nvPr>
        </p:nvGraphicFramePr>
        <p:xfrm>
          <a:off x="1858964" y="333375"/>
          <a:ext cx="7546975" cy="2286001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198" name="Group 85"/>
          <p:cNvGrpSpPr>
            <a:grpSpLocks/>
          </p:cNvGrpSpPr>
          <p:nvPr/>
        </p:nvGrpSpPr>
        <p:grpSpPr bwMode="auto">
          <a:xfrm>
            <a:off x="3594100" y="3938588"/>
            <a:ext cx="5397500" cy="2279649"/>
            <a:chOff x="1304" y="2481"/>
            <a:chExt cx="3400" cy="1436"/>
          </a:xfrm>
        </p:grpSpPr>
        <p:sp>
          <p:nvSpPr>
            <p:cNvPr id="49204" name="Oval 48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5" name="Oval 51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6" name="Oval 53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8" name="Oval 57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9" name="Oval 59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10" name="Rectangle 47"/>
            <p:cNvSpPr>
              <a:spLocks noChangeArrowheads="1"/>
            </p:cNvSpPr>
            <p:nvPr/>
          </p:nvSpPr>
          <p:spPr bwMode="auto">
            <a:xfrm>
              <a:off x="3342" y="24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9211" name="Line 49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9213" name="Rectangle 52"/>
            <p:cNvSpPr>
              <a:spLocks noChangeArrowheads="1"/>
            </p:cNvSpPr>
            <p:nvPr/>
          </p:nvSpPr>
          <p:spPr bwMode="auto">
            <a:xfrm>
              <a:off x="343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214" name="Rectangle 54"/>
            <p:cNvSpPr>
              <a:spLocks noChangeArrowheads="1"/>
            </p:cNvSpPr>
            <p:nvPr/>
          </p:nvSpPr>
          <p:spPr bwMode="auto">
            <a:xfrm>
              <a:off x="2420" y="30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9215" name="Rectangle 56"/>
            <p:cNvSpPr>
              <a:spLocks noChangeArrowheads="1"/>
            </p:cNvSpPr>
            <p:nvPr/>
          </p:nvSpPr>
          <p:spPr bwMode="auto">
            <a:xfrm>
              <a:off x="4494" y="31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49216" name="Rectangle 58"/>
            <p:cNvSpPr>
              <a:spLocks noChangeArrowheads="1"/>
            </p:cNvSpPr>
            <p:nvPr/>
          </p:nvSpPr>
          <p:spPr bwMode="auto">
            <a:xfrm>
              <a:off x="175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921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2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4922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3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49199" name="Text Box 77"/>
          <p:cNvSpPr txBox="1">
            <a:spLocks noChangeArrowheads="1"/>
          </p:cNvSpPr>
          <p:nvPr/>
        </p:nvSpPr>
        <p:spPr bwMode="auto">
          <a:xfrm>
            <a:off x="9144000" y="4143375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49200" name="AutoShape 86"/>
          <p:cNvSpPr>
            <a:spLocks/>
          </p:cNvSpPr>
          <p:nvPr/>
        </p:nvSpPr>
        <p:spPr bwMode="auto">
          <a:xfrm rot="16200000">
            <a:off x="3680619" y="2167731"/>
            <a:ext cx="88900" cy="1233488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1" name="Text Box 87"/>
          <p:cNvSpPr txBox="1">
            <a:spLocks noChangeArrowheads="1"/>
          </p:cNvSpPr>
          <p:nvPr/>
        </p:nvSpPr>
        <p:spPr bwMode="auto">
          <a:xfrm>
            <a:off x="3028950" y="28638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1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  <p:sp>
        <p:nvSpPr>
          <p:cNvPr id="49202" name="AutoShape 88"/>
          <p:cNvSpPr>
            <a:spLocks/>
          </p:cNvSpPr>
          <p:nvPr/>
        </p:nvSpPr>
        <p:spPr bwMode="auto">
          <a:xfrm rot="16200000">
            <a:off x="6247607" y="2104232"/>
            <a:ext cx="88900" cy="1233487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3" name="Text Box 89"/>
          <p:cNvSpPr txBox="1">
            <a:spLocks noChangeArrowheads="1"/>
          </p:cNvSpPr>
          <p:nvPr/>
        </p:nvSpPr>
        <p:spPr bwMode="auto">
          <a:xfrm>
            <a:off x="5595938" y="28003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3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</p:spTree>
    <p:extLst>
      <p:ext uri="{BB962C8B-B14F-4D97-AF65-F5344CB8AC3E}">
        <p14:creationId xmlns:p14="http://schemas.microsoft.com/office/powerpoint/2010/main" val="31078088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955" name="Group 99"/>
          <p:cNvGraphicFramePr>
            <a:graphicFrameLocks noGrp="1"/>
          </p:cNvGraphicFramePr>
          <p:nvPr>
            <p:ph/>
          </p:nvPr>
        </p:nvGraphicFramePr>
        <p:xfrm>
          <a:off x="1814514" y="333375"/>
          <a:ext cx="7577137" cy="2286001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(6,1)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633903" name="Line 47"/>
          <p:cNvSpPr>
            <a:spLocks noChangeShapeType="1"/>
          </p:cNvSpPr>
          <p:nvPr/>
        </p:nvSpPr>
        <p:spPr bwMode="auto">
          <a:xfrm flipH="1" flipV="1">
            <a:off x="7086600" y="3962400"/>
            <a:ext cx="1447800" cy="838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153400" y="3276600"/>
            <a:ext cx="1295400" cy="609600"/>
            <a:chOff x="4176" y="2064"/>
            <a:chExt cx="816" cy="384"/>
          </a:xfrm>
        </p:grpSpPr>
        <p:sp>
          <p:nvSpPr>
            <p:cNvPr id="50273" name="AutoShape 49"/>
            <p:cNvSpPr>
              <a:spLocks noChangeArrowheads="1"/>
            </p:cNvSpPr>
            <p:nvPr/>
          </p:nvSpPr>
          <p:spPr bwMode="auto">
            <a:xfrm>
              <a:off x="4176" y="2064"/>
              <a:ext cx="816" cy="384"/>
            </a:xfrm>
            <a:prstGeom prst="wedgeRectCallout">
              <a:avLst>
                <a:gd name="adj1" fmla="val -62134"/>
                <a:gd name="adj2" fmla="val 14349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4" name="Text Box 50"/>
            <p:cNvSpPr txBox="1">
              <a:spLocks noChangeArrowheads="1"/>
            </p:cNvSpPr>
            <p:nvPr/>
          </p:nvSpPr>
          <p:spPr bwMode="auto">
            <a:xfrm>
              <a:off x="4368" y="2145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715000" y="2743200"/>
            <a:ext cx="2209800" cy="838200"/>
            <a:chOff x="816" y="1824"/>
            <a:chExt cx="1392" cy="528"/>
          </a:xfrm>
        </p:grpSpPr>
        <p:sp>
          <p:nvSpPr>
            <p:cNvPr id="50271" name="AutoShape 52"/>
            <p:cNvSpPr>
              <a:spLocks noChangeArrowheads="1"/>
            </p:cNvSpPr>
            <p:nvPr/>
          </p:nvSpPr>
          <p:spPr bwMode="auto">
            <a:xfrm>
              <a:off x="816" y="1824"/>
              <a:ext cx="1392" cy="528"/>
            </a:xfrm>
            <a:prstGeom prst="cloudCallout">
              <a:avLst>
                <a:gd name="adj1" fmla="val 2157"/>
                <a:gd name="adj2" fmla="val 708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2" name="Text Box 53"/>
            <p:cNvSpPr txBox="1">
              <a:spLocks noChangeArrowheads="1"/>
            </p:cNvSpPr>
            <p:nvPr/>
          </p:nvSpPr>
          <p:spPr bwMode="auto">
            <a:xfrm>
              <a:off x="1161" y="185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=6</a:t>
              </a:r>
            </a:p>
          </p:txBody>
        </p:sp>
      </p:grpSp>
      <p:grpSp>
        <p:nvGrpSpPr>
          <p:cNvPr id="50226" name="Group 100"/>
          <p:cNvGrpSpPr>
            <a:grpSpLocks/>
          </p:cNvGrpSpPr>
          <p:nvPr/>
        </p:nvGrpSpPr>
        <p:grpSpPr bwMode="auto">
          <a:xfrm>
            <a:off x="3581400" y="3581402"/>
            <a:ext cx="5397500" cy="2279651"/>
            <a:chOff x="1296" y="2256"/>
            <a:chExt cx="3400" cy="1436"/>
          </a:xfrm>
        </p:grpSpPr>
        <p:sp>
          <p:nvSpPr>
            <p:cNvPr id="50241" name="Oval 56"/>
            <p:cNvSpPr>
              <a:spLocks noChangeArrowheads="1"/>
            </p:cNvSpPr>
            <p:nvPr/>
          </p:nvSpPr>
          <p:spPr bwMode="auto">
            <a:xfrm>
              <a:off x="3312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2" name="Oval 61"/>
            <p:cNvSpPr>
              <a:spLocks noChangeArrowheads="1"/>
            </p:cNvSpPr>
            <p:nvPr/>
          </p:nvSpPr>
          <p:spPr bwMode="auto">
            <a:xfrm>
              <a:off x="3408" y="334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3" name="Oval 63"/>
            <p:cNvSpPr>
              <a:spLocks noChangeArrowheads="1"/>
            </p:cNvSpPr>
            <p:nvPr/>
          </p:nvSpPr>
          <p:spPr bwMode="auto">
            <a:xfrm>
              <a:off x="2408" y="280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4" name="Oval 65"/>
            <p:cNvSpPr>
              <a:spLocks noChangeArrowheads="1"/>
            </p:cNvSpPr>
            <p:nvPr/>
          </p:nvSpPr>
          <p:spPr bwMode="auto">
            <a:xfrm>
              <a:off x="4464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5" name="Oval 59"/>
            <p:cNvSpPr>
              <a:spLocks noChangeArrowheads="1"/>
            </p:cNvSpPr>
            <p:nvPr/>
          </p:nvSpPr>
          <p:spPr bwMode="auto">
            <a:xfrm>
              <a:off x="1296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6" name="Oval 67"/>
            <p:cNvSpPr>
              <a:spLocks noChangeArrowheads="1"/>
            </p:cNvSpPr>
            <p:nvPr/>
          </p:nvSpPr>
          <p:spPr bwMode="auto">
            <a:xfrm>
              <a:off x="1728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7" name="Rectangle 55"/>
            <p:cNvSpPr>
              <a:spLocks noChangeArrowheads="1"/>
            </p:cNvSpPr>
            <p:nvPr/>
          </p:nvSpPr>
          <p:spPr bwMode="auto">
            <a:xfrm>
              <a:off x="3343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0248" name="Line 57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58"/>
            <p:cNvSpPr>
              <a:spLocks noChangeArrowheads="1"/>
            </p:cNvSpPr>
            <p:nvPr/>
          </p:nvSpPr>
          <p:spPr bwMode="auto">
            <a:xfrm>
              <a:off x="1296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0250" name="Rectangle 60"/>
            <p:cNvSpPr>
              <a:spLocks noChangeArrowheads="1"/>
            </p:cNvSpPr>
            <p:nvPr/>
          </p:nvSpPr>
          <p:spPr bwMode="auto">
            <a:xfrm>
              <a:off x="343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0251" name="Rectangle 62"/>
            <p:cNvSpPr>
              <a:spLocks noChangeArrowheads="1"/>
            </p:cNvSpPr>
            <p:nvPr/>
          </p:nvSpPr>
          <p:spPr bwMode="auto">
            <a:xfrm>
              <a:off x="2439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0252" name="Rectangle 64"/>
            <p:cNvSpPr>
              <a:spLocks noChangeArrowheads="1"/>
            </p:cNvSpPr>
            <p:nvPr/>
          </p:nvSpPr>
          <p:spPr bwMode="auto">
            <a:xfrm>
              <a:off x="4477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0253" name="Rectangle 66"/>
            <p:cNvSpPr>
              <a:spLocks noChangeArrowheads="1"/>
            </p:cNvSpPr>
            <p:nvPr/>
          </p:nvSpPr>
          <p:spPr bwMode="auto">
            <a:xfrm>
              <a:off x="175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0254" name="Line 68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70"/>
            <p:cNvSpPr>
              <a:spLocks noChangeShapeType="1"/>
            </p:cNvSpPr>
            <p:nvPr/>
          </p:nvSpPr>
          <p:spPr bwMode="auto">
            <a:xfrm flipV="1">
              <a:off x="3648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Line 71"/>
            <p:cNvSpPr>
              <a:spLocks noChangeShapeType="1"/>
            </p:cNvSpPr>
            <p:nvPr/>
          </p:nvSpPr>
          <p:spPr bwMode="auto">
            <a:xfrm>
              <a:off x="3504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Line 72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73"/>
            <p:cNvSpPr>
              <a:spLocks noChangeArrowheads="1"/>
            </p:cNvSpPr>
            <p:nvPr/>
          </p:nvSpPr>
          <p:spPr bwMode="auto">
            <a:xfrm>
              <a:off x="2304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0" name="Rectangle 74"/>
            <p:cNvSpPr>
              <a:spLocks noChangeArrowheads="1"/>
            </p:cNvSpPr>
            <p:nvPr/>
          </p:nvSpPr>
          <p:spPr bwMode="auto">
            <a:xfrm>
              <a:off x="1392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1" name="Rectangle 75"/>
            <p:cNvSpPr>
              <a:spLocks noChangeArrowheads="1"/>
            </p:cNvSpPr>
            <p:nvPr/>
          </p:nvSpPr>
          <p:spPr bwMode="auto">
            <a:xfrm>
              <a:off x="2592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0262" name="Rectangle 76"/>
            <p:cNvSpPr>
              <a:spLocks noChangeArrowheads="1"/>
            </p:cNvSpPr>
            <p:nvPr/>
          </p:nvSpPr>
          <p:spPr bwMode="auto">
            <a:xfrm>
              <a:off x="2640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3" name="Rectangle 77"/>
            <p:cNvSpPr>
              <a:spLocks noChangeArrowheads="1"/>
            </p:cNvSpPr>
            <p:nvPr/>
          </p:nvSpPr>
          <p:spPr bwMode="auto">
            <a:xfrm>
              <a:off x="2016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4" name="Rectangle 78"/>
            <p:cNvSpPr>
              <a:spLocks noChangeArrowheads="1"/>
            </p:cNvSpPr>
            <p:nvPr/>
          </p:nvSpPr>
          <p:spPr bwMode="auto">
            <a:xfrm>
              <a:off x="3936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5" name="Rectangle 79"/>
            <p:cNvSpPr>
              <a:spLocks noChangeArrowheads="1"/>
            </p:cNvSpPr>
            <p:nvPr/>
          </p:nvSpPr>
          <p:spPr bwMode="auto">
            <a:xfrm>
              <a:off x="4063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6" name="Rectangle 80"/>
            <p:cNvSpPr>
              <a:spLocks noChangeArrowheads="1"/>
            </p:cNvSpPr>
            <p:nvPr/>
          </p:nvSpPr>
          <p:spPr bwMode="auto">
            <a:xfrm>
              <a:off x="3072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7" name="Line 81"/>
            <p:cNvSpPr>
              <a:spLocks noChangeShapeType="1"/>
            </p:cNvSpPr>
            <p:nvPr/>
          </p:nvSpPr>
          <p:spPr bwMode="auto">
            <a:xfrm>
              <a:off x="2640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82"/>
            <p:cNvSpPr>
              <a:spLocks noChangeShapeType="1"/>
            </p:cNvSpPr>
            <p:nvPr/>
          </p:nvSpPr>
          <p:spPr bwMode="auto">
            <a:xfrm flipV="1">
              <a:off x="1968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Line 83"/>
            <p:cNvSpPr>
              <a:spLocks noChangeShapeType="1"/>
            </p:cNvSpPr>
            <p:nvPr/>
          </p:nvSpPr>
          <p:spPr bwMode="auto">
            <a:xfrm>
              <a:off x="1536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Rectangle 84"/>
            <p:cNvSpPr>
              <a:spLocks noChangeArrowheads="1"/>
            </p:cNvSpPr>
            <p:nvPr/>
          </p:nvSpPr>
          <p:spPr bwMode="auto">
            <a:xfrm>
              <a:off x="2016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3941" name="Line 85"/>
          <p:cNvSpPr>
            <a:spLocks noChangeShapeType="1"/>
          </p:cNvSpPr>
          <p:nvPr/>
        </p:nvSpPr>
        <p:spPr bwMode="auto">
          <a:xfrm flipH="1">
            <a:off x="7315200" y="4953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382000" y="5715000"/>
            <a:ext cx="1295400" cy="609600"/>
            <a:chOff x="4320" y="3600"/>
            <a:chExt cx="816" cy="384"/>
          </a:xfrm>
        </p:grpSpPr>
        <p:sp>
          <p:nvSpPr>
            <p:cNvPr id="50239" name="AutoShape 87"/>
            <p:cNvSpPr>
              <a:spLocks noChangeArrowheads="1"/>
            </p:cNvSpPr>
            <p:nvPr/>
          </p:nvSpPr>
          <p:spPr bwMode="auto">
            <a:xfrm rot="10620178">
              <a:off x="4320" y="3600"/>
              <a:ext cx="816" cy="384"/>
            </a:xfrm>
            <a:prstGeom prst="wedgeRectCallout">
              <a:avLst>
                <a:gd name="adj1" fmla="val 67324"/>
                <a:gd name="adj2" fmla="val 155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40" name="Text Box 88"/>
            <p:cNvSpPr txBox="1">
              <a:spLocks noChangeArrowheads="1"/>
            </p:cNvSpPr>
            <p:nvPr/>
          </p:nvSpPr>
          <p:spPr bwMode="auto">
            <a:xfrm>
              <a:off x="4512" y="3681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4524375" y="5800726"/>
            <a:ext cx="2209800" cy="919163"/>
            <a:chOff x="1890" y="3654"/>
            <a:chExt cx="1392" cy="579"/>
          </a:xfrm>
        </p:grpSpPr>
        <p:sp>
          <p:nvSpPr>
            <p:cNvPr id="50237" name="AutoShape 90"/>
            <p:cNvSpPr>
              <a:spLocks noChangeArrowheads="1"/>
            </p:cNvSpPr>
            <p:nvPr/>
          </p:nvSpPr>
          <p:spPr bwMode="auto">
            <a:xfrm>
              <a:off x="1890" y="3654"/>
              <a:ext cx="1392" cy="579"/>
            </a:xfrm>
            <a:prstGeom prst="cloudCallout">
              <a:avLst>
                <a:gd name="adj1" fmla="val 65444"/>
                <a:gd name="adj2" fmla="val -6606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38" name="Text Box 91"/>
            <p:cNvSpPr txBox="1">
              <a:spLocks noChangeArrowheads="1"/>
            </p:cNvSpPr>
            <p:nvPr/>
          </p:nvSpPr>
          <p:spPr bwMode="auto">
            <a:xfrm>
              <a:off x="2242" y="373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+2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=6</a:t>
              </a:r>
            </a:p>
          </p:txBody>
        </p:sp>
      </p:grpSp>
      <p:sp>
        <p:nvSpPr>
          <p:cNvPr id="633948" name="Line 92"/>
          <p:cNvSpPr>
            <a:spLocks noChangeShapeType="1"/>
          </p:cNvSpPr>
          <p:nvPr/>
        </p:nvSpPr>
        <p:spPr bwMode="auto">
          <a:xfrm>
            <a:off x="7162800" y="38862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49" name="Line 93"/>
          <p:cNvSpPr>
            <a:spLocks noChangeShapeType="1"/>
          </p:cNvSpPr>
          <p:nvPr/>
        </p:nvSpPr>
        <p:spPr bwMode="auto">
          <a:xfrm flipV="1">
            <a:off x="73152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57" name="Oval 101"/>
          <p:cNvSpPr>
            <a:spLocks noChangeArrowheads="1"/>
          </p:cNvSpPr>
          <p:nvPr/>
        </p:nvSpPr>
        <p:spPr bwMode="auto">
          <a:xfrm>
            <a:off x="5802313" y="1165225"/>
            <a:ext cx="862012" cy="63023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3958" name="Oval 102"/>
          <p:cNvSpPr>
            <a:spLocks noChangeArrowheads="1"/>
          </p:cNvSpPr>
          <p:nvPr/>
        </p:nvSpPr>
        <p:spPr bwMode="auto">
          <a:xfrm>
            <a:off x="8331200" y="1182689"/>
            <a:ext cx="871538" cy="65563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0234" name="Text Box 103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3960" name="Text Box 104"/>
          <p:cNvSpPr txBox="1">
            <a:spLocks noChangeArrowheads="1"/>
          </p:cNvSpPr>
          <p:nvPr/>
        </p:nvSpPr>
        <p:spPr bwMode="auto">
          <a:xfrm>
            <a:off x="7113589" y="56022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3961" name="Text Box 105"/>
          <p:cNvSpPr txBox="1">
            <a:spLocks noChangeArrowheads="1"/>
          </p:cNvSpPr>
          <p:nvPr/>
        </p:nvSpPr>
        <p:spPr bwMode="auto">
          <a:xfrm>
            <a:off x="7110414" y="34782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901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3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3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57" grpId="0" animBg="1"/>
      <p:bldP spid="633957" grpId="1" animBg="1"/>
      <p:bldP spid="633958" grpId="0" animBg="1"/>
      <p:bldP spid="633958" grpId="1" animBg="1"/>
      <p:bldP spid="633960" grpId="0"/>
      <p:bldP spid="6339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73" name="Group 93"/>
          <p:cNvGraphicFramePr>
            <a:graphicFrameLocks noGrp="1"/>
          </p:cNvGraphicFramePr>
          <p:nvPr>
            <p:ph/>
          </p:nvPr>
        </p:nvGraphicFramePr>
        <p:xfrm>
          <a:off x="1749425" y="333375"/>
          <a:ext cx="7627938" cy="2286001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1247" name="Group 94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1267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8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9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0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1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2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3" name="Rectangle 48"/>
            <p:cNvSpPr>
              <a:spLocks noChangeArrowheads="1"/>
            </p:cNvSpPr>
            <p:nvPr/>
          </p:nvSpPr>
          <p:spPr bwMode="auto">
            <a:xfrm>
              <a:off x="335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1274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5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1276" name="Rectangle 53"/>
            <p:cNvSpPr>
              <a:spLocks noChangeArrowheads="1"/>
            </p:cNvSpPr>
            <p:nvPr/>
          </p:nvSpPr>
          <p:spPr bwMode="auto">
            <a:xfrm>
              <a:off x="3438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1277" name="Rectangle 55"/>
            <p:cNvSpPr>
              <a:spLocks noChangeArrowheads="1"/>
            </p:cNvSpPr>
            <p:nvPr/>
          </p:nvSpPr>
          <p:spPr bwMode="auto">
            <a:xfrm>
              <a:off x="2429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1278" name="Rectangle 57"/>
            <p:cNvSpPr>
              <a:spLocks noChangeArrowheads="1"/>
            </p:cNvSpPr>
            <p:nvPr/>
          </p:nvSpPr>
          <p:spPr bwMode="auto">
            <a:xfrm>
              <a:off x="4476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279" name="Rectangle 59"/>
            <p:cNvSpPr>
              <a:spLocks noChangeArrowheads="1"/>
            </p:cNvSpPr>
            <p:nvPr/>
          </p:nvSpPr>
          <p:spPr bwMode="auto">
            <a:xfrm>
              <a:off x="176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1280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3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5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6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87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1288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9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0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1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92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93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4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4958" name="Line 78"/>
          <p:cNvSpPr>
            <a:spLocks noChangeShapeType="1"/>
          </p:cNvSpPr>
          <p:nvPr/>
        </p:nvSpPr>
        <p:spPr bwMode="auto">
          <a:xfrm flipH="1">
            <a:off x="3962400" y="3810000"/>
            <a:ext cx="28194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9" name="Line 79"/>
          <p:cNvSpPr>
            <a:spLocks noChangeShapeType="1"/>
          </p:cNvSpPr>
          <p:nvPr/>
        </p:nvSpPr>
        <p:spPr bwMode="auto">
          <a:xfrm flipH="1">
            <a:off x="57150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0" name="Line 80"/>
          <p:cNvSpPr>
            <a:spLocks noChangeShapeType="1"/>
          </p:cNvSpPr>
          <p:nvPr/>
        </p:nvSpPr>
        <p:spPr bwMode="auto">
          <a:xfrm flipH="1" flipV="1">
            <a:off x="5715000" y="4800600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1" name="Line 81"/>
          <p:cNvSpPr>
            <a:spLocks noChangeShapeType="1"/>
          </p:cNvSpPr>
          <p:nvPr/>
        </p:nvSpPr>
        <p:spPr bwMode="auto">
          <a:xfrm flipH="1">
            <a:off x="4648200" y="55626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962400" y="3810000"/>
            <a:ext cx="4648200" cy="1752600"/>
            <a:chOff x="1536" y="2400"/>
            <a:chExt cx="2928" cy="1104"/>
          </a:xfrm>
        </p:grpSpPr>
        <p:sp>
          <p:nvSpPr>
            <p:cNvPr id="51262" name="Line 83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84"/>
            <p:cNvSpPr>
              <a:spLocks noChangeShapeType="1"/>
            </p:cNvSpPr>
            <p:nvPr/>
          </p:nvSpPr>
          <p:spPr bwMode="auto">
            <a:xfrm flipV="1">
              <a:off x="1968" y="3504"/>
              <a:ext cx="14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85"/>
            <p:cNvSpPr>
              <a:spLocks noChangeShapeType="1"/>
            </p:cNvSpPr>
            <p:nvPr/>
          </p:nvSpPr>
          <p:spPr bwMode="auto">
            <a:xfrm>
              <a:off x="3552" y="2448"/>
              <a:ext cx="91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86"/>
            <p:cNvSpPr>
              <a:spLocks noChangeShapeType="1"/>
            </p:cNvSpPr>
            <p:nvPr/>
          </p:nvSpPr>
          <p:spPr bwMode="auto">
            <a:xfrm flipV="1">
              <a:off x="3648" y="3168"/>
              <a:ext cx="81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87"/>
            <p:cNvSpPr>
              <a:spLocks noChangeShapeType="1"/>
            </p:cNvSpPr>
            <p:nvPr/>
          </p:nvSpPr>
          <p:spPr bwMode="auto">
            <a:xfrm flipV="1">
              <a:off x="2640" y="2496"/>
              <a:ext cx="72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5" name="Oval 95"/>
          <p:cNvSpPr>
            <a:spLocks noChangeArrowheads="1"/>
          </p:cNvSpPr>
          <p:nvPr/>
        </p:nvSpPr>
        <p:spPr bwMode="auto">
          <a:xfrm>
            <a:off x="3275014" y="1717676"/>
            <a:ext cx="776287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1254" name="Text Box 96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1255" name="Text Box 97"/>
          <p:cNvSpPr txBox="1">
            <a:spLocks noChangeArrowheads="1"/>
          </p:cNvSpPr>
          <p:nvPr/>
        </p:nvSpPr>
        <p:spPr bwMode="auto">
          <a:xfrm>
            <a:off x="6967539" y="33258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256" name="Text Box 98"/>
          <p:cNvSpPr txBox="1">
            <a:spLocks noChangeArrowheads="1"/>
          </p:cNvSpPr>
          <p:nvPr/>
        </p:nvSpPr>
        <p:spPr bwMode="auto">
          <a:xfrm>
            <a:off x="7085014" y="5643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4979" name="Text Box 99"/>
          <p:cNvSpPr txBox="1">
            <a:spLocks noChangeArrowheads="1"/>
          </p:cNvSpPr>
          <p:nvPr/>
        </p:nvSpPr>
        <p:spPr bwMode="auto">
          <a:xfrm>
            <a:off x="3544889" y="33115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0" name="Text Box 100"/>
          <p:cNvSpPr txBox="1">
            <a:spLocks noChangeArrowheads="1"/>
          </p:cNvSpPr>
          <p:nvPr/>
        </p:nvSpPr>
        <p:spPr bwMode="auto">
          <a:xfrm>
            <a:off x="5360989" y="41703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1" name="Text Box 101"/>
          <p:cNvSpPr txBox="1">
            <a:spLocks noChangeArrowheads="1"/>
          </p:cNvSpPr>
          <p:nvPr/>
        </p:nvSpPr>
        <p:spPr bwMode="auto">
          <a:xfrm>
            <a:off x="4286250" y="56419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4982" name="Oval 102"/>
          <p:cNvSpPr>
            <a:spLocks noChangeArrowheads="1"/>
          </p:cNvSpPr>
          <p:nvPr/>
        </p:nvSpPr>
        <p:spPr bwMode="auto">
          <a:xfrm>
            <a:off x="7102475" y="169862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4983" name="Oval 103"/>
          <p:cNvSpPr>
            <a:spLocks noChangeArrowheads="1"/>
          </p:cNvSpPr>
          <p:nvPr/>
        </p:nvSpPr>
        <p:spPr bwMode="auto">
          <a:xfrm>
            <a:off x="4562475" y="167957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0957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3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5" grpId="0" animBg="1"/>
      <p:bldP spid="634975" grpId="1" animBg="1"/>
      <p:bldP spid="634979" grpId="0"/>
      <p:bldP spid="634980" grpId="0"/>
      <p:bldP spid="634981" grpId="0"/>
      <p:bldP spid="634982" grpId="0" animBg="1"/>
      <p:bldP spid="634982" grpId="1" animBg="1"/>
      <p:bldP spid="634983" grpId="0" animBg="1"/>
      <p:bldP spid="6349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002" name="Group 98"/>
          <p:cNvGraphicFramePr>
            <a:graphicFrameLocks noGrp="1"/>
          </p:cNvGraphicFramePr>
          <p:nvPr>
            <p:ph/>
          </p:nvPr>
        </p:nvGraphicFramePr>
        <p:xfrm>
          <a:off x="1765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2271" name="Group 101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2300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1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2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3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4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5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6" name="Rectangle 48"/>
            <p:cNvSpPr>
              <a:spLocks noChangeArrowheads="1"/>
            </p:cNvSpPr>
            <p:nvPr/>
          </p:nvSpPr>
          <p:spPr bwMode="auto">
            <a:xfrm>
              <a:off x="3333" y="227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2307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2309" name="Rectangle 53"/>
            <p:cNvSpPr>
              <a:spLocks noChangeArrowheads="1"/>
            </p:cNvSpPr>
            <p:nvPr/>
          </p:nvSpPr>
          <p:spPr bwMode="auto">
            <a:xfrm>
              <a:off x="342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2310" name="Rectangle 55"/>
            <p:cNvSpPr>
              <a:spLocks noChangeArrowheads="1"/>
            </p:cNvSpPr>
            <p:nvPr/>
          </p:nvSpPr>
          <p:spPr bwMode="auto">
            <a:xfrm>
              <a:off x="2429" y="280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2311" name="Rectangle 57"/>
            <p:cNvSpPr>
              <a:spLocks noChangeArrowheads="1"/>
            </p:cNvSpPr>
            <p:nvPr/>
          </p:nvSpPr>
          <p:spPr bwMode="auto">
            <a:xfrm>
              <a:off x="4485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2312" name="Rectangle 59"/>
            <p:cNvSpPr>
              <a:spLocks noChangeArrowheads="1"/>
            </p:cNvSpPr>
            <p:nvPr/>
          </p:nvSpPr>
          <p:spPr bwMode="auto">
            <a:xfrm>
              <a:off x="174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2313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4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5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7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19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0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2321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2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3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4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5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6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810000" y="4191000"/>
            <a:ext cx="3124200" cy="1371600"/>
            <a:chOff x="1440" y="2640"/>
            <a:chExt cx="1968" cy="864"/>
          </a:xfrm>
        </p:grpSpPr>
        <p:sp>
          <p:nvSpPr>
            <p:cNvPr id="52297" name="Line 79"/>
            <p:cNvSpPr>
              <a:spLocks noChangeShapeType="1"/>
            </p:cNvSpPr>
            <p:nvPr/>
          </p:nvSpPr>
          <p:spPr bwMode="auto">
            <a:xfrm flipH="1">
              <a:off x="1920" y="3024"/>
              <a:ext cx="528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Line 80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Line 81"/>
            <p:cNvSpPr>
              <a:spLocks noChangeShapeType="1"/>
            </p:cNvSpPr>
            <p:nvPr/>
          </p:nvSpPr>
          <p:spPr bwMode="auto">
            <a:xfrm flipH="1">
              <a:off x="1968" y="3504"/>
              <a:ext cx="144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86200" y="3886200"/>
            <a:ext cx="2895600" cy="1371600"/>
            <a:chOff x="1488" y="2448"/>
            <a:chExt cx="1824" cy="864"/>
          </a:xfrm>
        </p:grpSpPr>
        <p:sp>
          <p:nvSpPr>
            <p:cNvPr id="52294" name="Line 83"/>
            <p:cNvSpPr>
              <a:spLocks noChangeShapeType="1"/>
            </p:cNvSpPr>
            <p:nvPr/>
          </p:nvSpPr>
          <p:spPr bwMode="auto">
            <a:xfrm flipH="1">
              <a:off x="1536" y="2448"/>
              <a:ext cx="1776" cy="9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Line 84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864" cy="33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Line 85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36" cy="72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114800" y="3962400"/>
            <a:ext cx="2819400" cy="1447800"/>
            <a:chOff x="1632" y="2496"/>
            <a:chExt cx="1776" cy="912"/>
          </a:xfrm>
        </p:grpSpPr>
        <p:sp>
          <p:nvSpPr>
            <p:cNvPr id="52290" name="Line 87"/>
            <p:cNvSpPr>
              <a:spLocks noChangeShapeType="1"/>
            </p:cNvSpPr>
            <p:nvPr/>
          </p:nvSpPr>
          <p:spPr bwMode="auto">
            <a:xfrm>
              <a:off x="1632" y="2544"/>
              <a:ext cx="816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88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Line 89"/>
            <p:cNvSpPr>
              <a:spLocks noChangeShapeType="1"/>
            </p:cNvSpPr>
            <p:nvPr/>
          </p:nvSpPr>
          <p:spPr bwMode="auto">
            <a:xfrm flipH="1" flipV="1">
              <a:off x="2592" y="3024"/>
              <a:ext cx="816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Line 90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995" name="Line 91"/>
          <p:cNvSpPr>
            <a:spLocks noChangeShapeType="1"/>
          </p:cNvSpPr>
          <p:nvPr/>
        </p:nvSpPr>
        <p:spPr bwMode="auto">
          <a:xfrm flipV="1">
            <a:off x="39624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6" name="Line 92"/>
          <p:cNvSpPr>
            <a:spLocks noChangeShapeType="1"/>
          </p:cNvSpPr>
          <p:nvPr/>
        </p:nvSpPr>
        <p:spPr bwMode="auto">
          <a:xfrm>
            <a:off x="7086600" y="38862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7" name="Line 93"/>
          <p:cNvSpPr>
            <a:spLocks noChangeShapeType="1"/>
          </p:cNvSpPr>
          <p:nvPr/>
        </p:nvSpPr>
        <p:spPr bwMode="auto">
          <a:xfrm flipV="1">
            <a:off x="7315200" y="50292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8" name="Line 94"/>
          <p:cNvSpPr>
            <a:spLocks noChangeShapeType="1"/>
          </p:cNvSpPr>
          <p:nvPr/>
        </p:nvSpPr>
        <p:spPr bwMode="auto">
          <a:xfrm flipV="1">
            <a:off x="5715000" y="3962400"/>
            <a:ext cx="1143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9" name="Line 95"/>
          <p:cNvSpPr>
            <a:spLocks noChangeShapeType="1"/>
          </p:cNvSpPr>
          <p:nvPr/>
        </p:nvSpPr>
        <p:spPr bwMode="auto">
          <a:xfrm flipV="1">
            <a:off x="46482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Text Box 10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2281" name="Text Box 103"/>
          <p:cNvSpPr txBox="1">
            <a:spLocks noChangeArrowheads="1"/>
          </p:cNvSpPr>
          <p:nvPr/>
        </p:nvSpPr>
        <p:spPr bwMode="auto">
          <a:xfrm>
            <a:off x="6802439" y="32829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2282" name="Text Box 104"/>
          <p:cNvSpPr txBox="1">
            <a:spLocks noChangeArrowheads="1"/>
          </p:cNvSpPr>
          <p:nvPr/>
        </p:nvSpPr>
        <p:spPr bwMode="auto">
          <a:xfrm>
            <a:off x="7015164" y="57912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6009" name="Text Box 105"/>
          <p:cNvSpPr txBox="1">
            <a:spLocks noChangeArrowheads="1"/>
          </p:cNvSpPr>
          <p:nvPr/>
        </p:nvSpPr>
        <p:spPr bwMode="auto">
          <a:xfrm>
            <a:off x="4251325" y="57102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2284" name="Text Box 106"/>
          <p:cNvSpPr txBox="1">
            <a:spLocks noChangeArrowheads="1"/>
          </p:cNvSpPr>
          <p:nvPr/>
        </p:nvSpPr>
        <p:spPr bwMode="auto">
          <a:xfrm>
            <a:off x="5378450" y="41640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285" name="Text Box 107"/>
          <p:cNvSpPr txBox="1">
            <a:spLocks noChangeArrowheads="1"/>
          </p:cNvSpPr>
          <p:nvPr/>
        </p:nvSpPr>
        <p:spPr bwMode="auto">
          <a:xfrm>
            <a:off x="3632200" y="342900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6012" name="Text Box 108"/>
          <p:cNvSpPr txBox="1">
            <a:spLocks noChangeArrowheads="1"/>
          </p:cNvSpPr>
          <p:nvPr/>
        </p:nvSpPr>
        <p:spPr bwMode="auto">
          <a:xfrm>
            <a:off x="4516439" y="5773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6013" name="Oval 109"/>
          <p:cNvSpPr>
            <a:spLocks noChangeArrowheads="1"/>
          </p:cNvSpPr>
          <p:nvPr/>
        </p:nvSpPr>
        <p:spPr bwMode="auto">
          <a:xfrm>
            <a:off x="3249613" y="2173289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4" name="Oval 110"/>
          <p:cNvSpPr>
            <a:spLocks noChangeArrowheads="1"/>
          </p:cNvSpPr>
          <p:nvPr/>
        </p:nvSpPr>
        <p:spPr bwMode="auto">
          <a:xfrm>
            <a:off x="4548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5" name="Oval 111"/>
          <p:cNvSpPr>
            <a:spLocks noChangeArrowheads="1"/>
          </p:cNvSpPr>
          <p:nvPr/>
        </p:nvSpPr>
        <p:spPr bwMode="auto">
          <a:xfrm>
            <a:off x="7080251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46024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3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09" grpId="0"/>
      <p:bldP spid="636012" grpId="0"/>
      <p:bldP spid="636013" grpId="0" animBg="1"/>
      <p:bldP spid="636013" grpId="1" animBg="1"/>
      <p:bldP spid="636014" grpId="0" animBg="1"/>
      <p:bldP spid="636014" grpId="1" animBg="1"/>
      <p:bldP spid="636015" grpId="0" animBg="1"/>
      <p:bldP spid="6360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016" name="Group 88"/>
          <p:cNvGraphicFramePr>
            <a:graphicFrameLocks noGrp="1"/>
          </p:cNvGraphicFramePr>
          <p:nvPr>
            <p:ph sz="half" idx="1"/>
          </p:nvPr>
        </p:nvGraphicFramePr>
        <p:xfrm>
          <a:off x="1893889" y="352425"/>
          <a:ext cx="7354887" cy="243840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3295" name="Group 89"/>
          <p:cNvGrpSpPr>
            <a:grpSpLocks/>
          </p:cNvGrpSpPr>
          <p:nvPr/>
        </p:nvGrpSpPr>
        <p:grpSpPr bwMode="auto">
          <a:xfrm>
            <a:off x="3657600" y="3581402"/>
            <a:ext cx="5340350" cy="2279651"/>
            <a:chOff x="1344" y="2256"/>
            <a:chExt cx="3364" cy="1436"/>
          </a:xfrm>
        </p:grpSpPr>
        <p:sp>
          <p:nvSpPr>
            <p:cNvPr id="53313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4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5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6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7" name="Oval 58"/>
            <p:cNvSpPr>
              <a:spLocks noChangeArrowheads="1"/>
            </p:cNvSpPr>
            <p:nvPr/>
          </p:nvSpPr>
          <p:spPr bwMode="auto">
            <a:xfrm>
              <a:off x="4476" y="295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8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9" name="Rectangle 48"/>
            <p:cNvSpPr>
              <a:spLocks noChangeArrowheads="1"/>
            </p:cNvSpPr>
            <p:nvPr/>
          </p:nvSpPr>
          <p:spPr bwMode="auto">
            <a:xfrm>
              <a:off x="3382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3320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3322" name="Rectangle 53"/>
            <p:cNvSpPr>
              <a:spLocks noChangeArrowheads="1"/>
            </p:cNvSpPr>
            <p:nvPr/>
          </p:nvSpPr>
          <p:spPr bwMode="auto">
            <a:xfrm>
              <a:off x="347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3323" name="Rectangle 55"/>
            <p:cNvSpPr>
              <a:spLocks noChangeArrowheads="1"/>
            </p:cNvSpPr>
            <p:nvPr/>
          </p:nvSpPr>
          <p:spPr bwMode="auto">
            <a:xfrm>
              <a:off x="2478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3324" name="Rectangle 57"/>
            <p:cNvSpPr>
              <a:spLocks noChangeArrowheads="1"/>
            </p:cNvSpPr>
            <p:nvPr/>
          </p:nvSpPr>
          <p:spPr bwMode="auto">
            <a:xfrm>
              <a:off x="4489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3325" name="Rectangle 59"/>
            <p:cNvSpPr>
              <a:spLocks noChangeArrowheads="1"/>
            </p:cNvSpPr>
            <p:nvPr/>
          </p:nvSpPr>
          <p:spPr bwMode="auto">
            <a:xfrm>
              <a:off x="179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3326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7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8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9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0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2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3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3334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5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7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8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9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0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3296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7007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8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9" name="Line 81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0" name="Line 82"/>
          <p:cNvSpPr>
            <a:spLocks noChangeShapeType="1"/>
          </p:cNvSpPr>
          <p:nvPr/>
        </p:nvSpPr>
        <p:spPr bwMode="auto">
          <a:xfrm flipV="1">
            <a:off x="47244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1" name="Line 83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2" name="Line 84"/>
          <p:cNvSpPr>
            <a:spLocks noChangeShapeType="1"/>
          </p:cNvSpPr>
          <p:nvPr/>
        </p:nvSpPr>
        <p:spPr bwMode="auto">
          <a:xfrm flipV="1">
            <a:off x="5638800" y="38862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3" name="Line 85"/>
          <p:cNvSpPr>
            <a:spLocks noChangeShapeType="1"/>
          </p:cNvSpPr>
          <p:nvPr/>
        </p:nvSpPr>
        <p:spPr bwMode="auto">
          <a:xfrm flipV="1">
            <a:off x="73914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4" name="Text Box 90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7019" name="Text Box 91"/>
          <p:cNvSpPr txBox="1">
            <a:spLocks noChangeArrowheads="1"/>
          </p:cNvSpPr>
          <p:nvPr/>
        </p:nvSpPr>
        <p:spPr bwMode="auto">
          <a:xfrm>
            <a:off x="6907214" y="3230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306" name="Text Box 92"/>
          <p:cNvSpPr txBox="1">
            <a:spLocks noChangeArrowheads="1"/>
          </p:cNvSpPr>
          <p:nvPr/>
        </p:nvSpPr>
        <p:spPr bwMode="auto">
          <a:xfrm>
            <a:off x="7059614" y="56340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3307" name="Text Box 93"/>
          <p:cNvSpPr txBox="1">
            <a:spLocks noChangeArrowheads="1"/>
          </p:cNvSpPr>
          <p:nvPr/>
        </p:nvSpPr>
        <p:spPr bwMode="auto">
          <a:xfrm>
            <a:off x="5349875" y="41465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8" name="Text Box 94"/>
          <p:cNvSpPr txBox="1">
            <a:spLocks noChangeArrowheads="1"/>
          </p:cNvSpPr>
          <p:nvPr/>
        </p:nvSpPr>
        <p:spPr bwMode="auto">
          <a:xfrm>
            <a:off x="3509964" y="35131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9" name="Text Box 95"/>
          <p:cNvSpPr txBox="1">
            <a:spLocks noChangeArrowheads="1"/>
          </p:cNvSpPr>
          <p:nvPr/>
        </p:nvSpPr>
        <p:spPr bwMode="auto">
          <a:xfrm>
            <a:off x="4051300" y="55022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7024" name="Oval 96"/>
          <p:cNvSpPr>
            <a:spLocks noChangeArrowheads="1"/>
          </p:cNvSpPr>
          <p:nvPr/>
        </p:nvSpPr>
        <p:spPr bwMode="auto">
          <a:xfrm>
            <a:off x="5751514" y="1285876"/>
            <a:ext cx="758825" cy="5953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7025" name="Text Box 97"/>
          <p:cNvSpPr txBox="1">
            <a:spLocks noChangeArrowheads="1"/>
          </p:cNvSpPr>
          <p:nvPr/>
        </p:nvSpPr>
        <p:spPr bwMode="auto">
          <a:xfrm>
            <a:off x="2503489" y="6089651"/>
            <a:ext cx="708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i="1"/>
              <a:t>Network disconnected;  Loop created between nodes 3 and 4</a:t>
            </a:r>
          </a:p>
        </p:txBody>
      </p:sp>
      <p:sp>
        <p:nvSpPr>
          <p:cNvPr id="637026" name="Text Box 98"/>
          <p:cNvSpPr txBox="1">
            <a:spLocks noChangeArrowheads="1"/>
          </p:cNvSpPr>
          <p:nvPr/>
        </p:nvSpPr>
        <p:spPr bwMode="auto">
          <a:xfrm>
            <a:off x="7215189" y="32702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812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37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019" grpId="0"/>
      <p:bldP spid="637024" grpId="0" animBg="1"/>
      <p:bldP spid="637025" grpId="0"/>
      <p:bldP spid="637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 Functions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Essential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Routing</a:t>
            </a:r>
            <a:r>
              <a:rPr lang="en-US" altLang="en-US" dirty="0"/>
              <a:t>:  mechanisms for determining the set of best paths for routing packets requires the collaboration of network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Forwarding</a:t>
            </a:r>
            <a:r>
              <a:rPr lang="en-US" altLang="en-US" dirty="0"/>
              <a:t>:  transfer of packets from NE inputs to outputs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Priority &amp; Scheduling</a:t>
            </a:r>
            <a:r>
              <a:rPr lang="en-US" altLang="en-US" dirty="0"/>
              <a:t>:  determining order of packet transmission in each 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Optional:  congestion control, segmentation &amp; reassembly,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93439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42" name="Group 90"/>
          <p:cNvGraphicFramePr>
            <a:graphicFrameLocks noGrp="1"/>
          </p:cNvGraphicFramePr>
          <p:nvPr>
            <p:ph sz="half" idx="1"/>
          </p:nvPr>
        </p:nvGraphicFramePr>
        <p:xfrm>
          <a:off x="1776413" y="338138"/>
          <a:ext cx="7586662" cy="2438402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4319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4344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5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6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7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8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9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50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1" name="Rectangle 48"/>
            <p:cNvSpPr>
              <a:spLocks noChangeArrowheads="1"/>
            </p:cNvSpPr>
            <p:nvPr/>
          </p:nvSpPr>
          <p:spPr bwMode="auto">
            <a:xfrm>
              <a:off x="3391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4352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3" name="Rectangle 51"/>
            <p:cNvSpPr>
              <a:spLocks noChangeArrowheads="1"/>
            </p:cNvSpPr>
            <p:nvPr/>
          </p:nvSpPr>
          <p:spPr bwMode="auto">
            <a:xfrm>
              <a:off x="1344" y="2409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4354" name="Rectangle 53"/>
            <p:cNvSpPr>
              <a:spLocks noChangeArrowheads="1"/>
            </p:cNvSpPr>
            <p:nvPr/>
          </p:nvSpPr>
          <p:spPr bwMode="auto">
            <a:xfrm>
              <a:off x="348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4355" name="Rectangle 55"/>
            <p:cNvSpPr>
              <a:spLocks noChangeArrowheads="1"/>
            </p:cNvSpPr>
            <p:nvPr/>
          </p:nvSpPr>
          <p:spPr bwMode="auto">
            <a:xfrm>
              <a:off x="2487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4356" name="Rectangle 57"/>
            <p:cNvSpPr>
              <a:spLocks noChangeArrowheads="1"/>
            </p:cNvSpPr>
            <p:nvPr/>
          </p:nvSpPr>
          <p:spPr bwMode="auto">
            <a:xfrm>
              <a:off x="4543" y="2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4357" name="Rectangle 59"/>
            <p:cNvSpPr>
              <a:spLocks noChangeArrowheads="1"/>
            </p:cNvSpPr>
            <p:nvPr/>
          </p:nvSpPr>
          <p:spPr bwMode="auto">
            <a:xfrm>
              <a:off x="180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4358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9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0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1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3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64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4365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6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7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8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9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70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1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4320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8031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2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3" name="Line 81"/>
          <p:cNvSpPr>
            <a:spLocks noChangeShapeType="1"/>
          </p:cNvSpPr>
          <p:nvPr/>
        </p:nvSpPr>
        <p:spPr bwMode="auto">
          <a:xfrm flipH="1">
            <a:off x="4648200" y="4800600"/>
            <a:ext cx="838200" cy="685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4" name="Line 82"/>
          <p:cNvSpPr>
            <a:spLocks noChangeShapeType="1"/>
          </p:cNvSpPr>
          <p:nvPr/>
        </p:nvSpPr>
        <p:spPr bwMode="auto">
          <a:xfrm>
            <a:off x="5791200" y="4724400"/>
            <a:ext cx="12954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5" name="Line 83"/>
          <p:cNvSpPr>
            <a:spLocks noChangeShapeType="1"/>
          </p:cNvSpPr>
          <p:nvPr/>
        </p:nvSpPr>
        <p:spPr bwMode="auto">
          <a:xfrm flipH="1" flipV="1">
            <a:off x="4038600" y="4038600"/>
            <a:ext cx="1371600" cy="533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6" name="Line 84"/>
          <p:cNvSpPr>
            <a:spLocks noChangeShapeType="1"/>
          </p:cNvSpPr>
          <p:nvPr/>
        </p:nvSpPr>
        <p:spPr bwMode="auto">
          <a:xfrm flipV="1">
            <a:off x="4056063" y="3827463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7" name="Line 85"/>
          <p:cNvSpPr>
            <a:spLocks noChangeShapeType="1"/>
          </p:cNvSpPr>
          <p:nvPr/>
        </p:nvSpPr>
        <p:spPr bwMode="auto">
          <a:xfrm flipV="1">
            <a:off x="4724400" y="48006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8" name="Line 86"/>
          <p:cNvSpPr>
            <a:spLocks noChangeShapeType="1"/>
          </p:cNvSpPr>
          <p:nvPr/>
        </p:nvSpPr>
        <p:spPr bwMode="auto">
          <a:xfrm flipH="1" flipV="1">
            <a:off x="5867400" y="4829176"/>
            <a:ext cx="1187450" cy="60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9" name="Line 87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40" name="Line 88"/>
          <p:cNvSpPr>
            <a:spLocks noChangeShapeType="1"/>
          </p:cNvSpPr>
          <p:nvPr/>
        </p:nvSpPr>
        <p:spPr bwMode="auto">
          <a:xfrm flipV="1">
            <a:off x="7315200" y="49530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Text Box 9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4332" name="Text Box 93"/>
          <p:cNvSpPr txBox="1">
            <a:spLocks noChangeArrowheads="1"/>
          </p:cNvSpPr>
          <p:nvPr/>
        </p:nvSpPr>
        <p:spPr bwMode="auto">
          <a:xfrm>
            <a:off x="7243764" y="56197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4333" name="Text Box 94"/>
          <p:cNvSpPr txBox="1">
            <a:spLocks noChangeArrowheads="1"/>
          </p:cNvSpPr>
          <p:nvPr/>
        </p:nvSpPr>
        <p:spPr bwMode="auto">
          <a:xfrm>
            <a:off x="7085014" y="32527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47" name="Text Box 95"/>
          <p:cNvSpPr txBox="1">
            <a:spLocks noChangeArrowheads="1"/>
          </p:cNvSpPr>
          <p:nvPr/>
        </p:nvSpPr>
        <p:spPr bwMode="auto">
          <a:xfrm>
            <a:off x="5454650" y="41751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8048" name="Text Box 96"/>
          <p:cNvSpPr txBox="1">
            <a:spLocks noChangeArrowheads="1"/>
          </p:cNvSpPr>
          <p:nvPr/>
        </p:nvSpPr>
        <p:spPr bwMode="auto">
          <a:xfrm>
            <a:off x="3717925" y="3516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4336" name="Text Box 97"/>
          <p:cNvSpPr txBox="1">
            <a:spLocks noChangeArrowheads="1"/>
          </p:cNvSpPr>
          <p:nvPr/>
        </p:nvSpPr>
        <p:spPr bwMode="auto">
          <a:xfrm>
            <a:off x="4370389" y="56784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8050" name="Oval 98"/>
          <p:cNvSpPr>
            <a:spLocks noChangeArrowheads="1"/>
          </p:cNvSpPr>
          <p:nvPr/>
        </p:nvSpPr>
        <p:spPr bwMode="auto">
          <a:xfrm>
            <a:off x="3352800" y="1793875"/>
            <a:ext cx="723900" cy="560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1" name="Line 99"/>
          <p:cNvSpPr>
            <a:spLocks noChangeShapeType="1"/>
          </p:cNvSpPr>
          <p:nvPr/>
        </p:nvSpPr>
        <p:spPr bwMode="auto">
          <a:xfrm flipH="1" flipV="1">
            <a:off x="4043364" y="4029076"/>
            <a:ext cx="1303337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2" name="Line 100"/>
          <p:cNvSpPr>
            <a:spLocks noChangeShapeType="1"/>
          </p:cNvSpPr>
          <p:nvPr/>
        </p:nvSpPr>
        <p:spPr bwMode="auto">
          <a:xfrm flipH="1" flipV="1">
            <a:off x="3895726" y="4227513"/>
            <a:ext cx="449263" cy="1060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3" name="Oval 101"/>
          <p:cNvSpPr>
            <a:spLocks noChangeArrowheads="1"/>
          </p:cNvSpPr>
          <p:nvPr/>
        </p:nvSpPr>
        <p:spPr bwMode="auto">
          <a:xfrm>
            <a:off x="7104064" y="1778001"/>
            <a:ext cx="733425" cy="5254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4" name="Text Box 102"/>
          <p:cNvSpPr txBox="1">
            <a:spLocks noChangeArrowheads="1"/>
          </p:cNvSpPr>
          <p:nvPr/>
        </p:nvSpPr>
        <p:spPr bwMode="auto">
          <a:xfrm>
            <a:off x="3957639" y="34290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8055" name="Text Box 103"/>
          <p:cNvSpPr txBox="1">
            <a:spLocks noChangeArrowheads="1"/>
          </p:cNvSpPr>
          <p:nvPr/>
        </p:nvSpPr>
        <p:spPr bwMode="auto">
          <a:xfrm>
            <a:off x="5265739" y="40544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56" name="Text Box 104"/>
          <p:cNvSpPr txBox="1">
            <a:spLocks noChangeArrowheads="1"/>
          </p:cNvSpPr>
          <p:nvPr/>
        </p:nvSpPr>
        <p:spPr bwMode="auto">
          <a:xfrm>
            <a:off x="2901950" y="6229351"/>
            <a:ext cx="664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4 could have chosen 2 as next node because of tie </a:t>
            </a:r>
          </a:p>
        </p:txBody>
      </p:sp>
    </p:spTree>
    <p:extLst>
      <p:ext uri="{BB962C8B-B14F-4D97-AF65-F5344CB8AC3E}">
        <p14:creationId xmlns:p14="http://schemas.microsoft.com/office/powerpoint/2010/main" val="128072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3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3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38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3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3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3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47" grpId="0"/>
      <p:bldP spid="638048" grpId="0"/>
      <p:bldP spid="638050" grpId="0" animBg="1"/>
      <p:bldP spid="638050" grpId="1" animBg="1"/>
      <p:bldP spid="638053" grpId="0" animBg="1"/>
      <p:bldP spid="638053" grpId="1" animBg="1"/>
      <p:bldP spid="638054" grpId="0"/>
      <p:bldP spid="638055" grpId="0"/>
      <p:bldP spid="6380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066" name="Group 90"/>
          <p:cNvGraphicFramePr>
            <a:graphicFrameLocks noGrp="1"/>
          </p:cNvGraphicFramePr>
          <p:nvPr>
            <p:ph sz="half" idx="1"/>
          </p:nvPr>
        </p:nvGraphicFramePr>
        <p:xfrm>
          <a:off x="1816101" y="338138"/>
          <a:ext cx="7504113" cy="2438402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5343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5366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7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8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9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0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1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2" name="Rectangle 48"/>
            <p:cNvSpPr>
              <a:spLocks noChangeArrowheads="1"/>
            </p:cNvSpPr>
            <p:nvPr/>
          </p:nvSpPr>
          <p:spPr bwMode="auto">
            <a:xfrm>
              <a:off x="339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5373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4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5375" name="Rectangle 53"/>
            <p:cNvSpPr>
              <a:spLocks noChangeArrowheads="1"/>
            </p:cNvSpPr>
            <p:nvPr/>
          </p:nvSpPr>
          <p:spPr bwMode="auto">
            <a:xfrm>
              <a:off x="348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5376" name="Rectangle 55"/>
            <p:cNvSpPr>
              <a:spLocks noChangeArrowheads="1"/>
            </p:cNvSpPr>
            <p:nvPr/>
          </p:nvSpPr>
          <p:spPr bwMode="auto">
            <a:xfrm>
              <a:off x="2487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5377" name="Rectangle 57"/>
            <p:cNvSpPr>
              <a:spLocks noChangeArrowheads="1"/>
            </p:cNvSpPr>
            <p:nvPr/>
          </p:nvSpPr>
          <p:spPr bwMode="auto">
            <a:xfrm>
              <a:off x="4543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5378" name="Rectangle 59"/>
            <p:cNvSpPr>
              <a:spLocks noChangeArrowheads="1"/>
            </p:cNvSpPr>
            <p:nvPr/>
          </p:nvSpPr>
          <p:spPr bwMode="auto">
            <a:xfrm>
              <a:off x="180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5379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0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3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5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86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5387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8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89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90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91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92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5344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9055" name="Line 79"/>
          <p:cNvSpPr>
            <a:spLocks noChangeShapeType="1"/>
          </p:cNvSpPr>
          <p:nvPr/>
        </p:nvSpPr>
        <p:spPr bwMode="auto">
          <a:xfrm>
            <a:off x="4724400" y="5486400"/>
            <a:ext cx="2286000" cy="76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6" name="Line 80"/>
          <p:cNvSpPr>
            <a:spLocks noChangeShapeType="1"/>
          </p:cNvSpPr>
          <p:nvPr/>
        </p:nvSpPr>
        <p:spPr bwMode="auto">
          <a:xfrm flipH="1">
            <a:off x="4724400" y="4800600"/>
            <a:ext cx="762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7" name="Line 81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8" name="Line 82"/>
          <p:cNvSpPr>
            <a:spLocks noChangeShapeType="1"/>
          </p:cNvSpPr>
          <p:nvPr/>
        </p:nvSpPr>
        <p:spPr bwMode="auto">
          <a:xfrm flipV="1">
            <a:off x="4038600" y="37338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9" name="Line 83"/>
          <p:cNvSpPr>
            <a:spLocks noChangeShapeType="1"/>
          </p:cNvSpPr>
          <p:nvPr/>
        </p:nvSpPr>
        <p:spPr bwMode="auto">
          <a:xfrm>
            <a:off x="5757863" y="4821238"/>
            <a:ext cx="12192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0" name="Line 84"/>
          <p:cNvSpPr>
            <a:spLocks noChangeShapeType="1"/>
          </p:cNvSpPr>
          <p:nvPr/>
        </p:nvSpPr>
        <p:spPr bwMode="auto">
          <a:xfrm flipV="1">
            <a:off x="4648200" y="4724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1" name="Line 85"/>
          <p:cNvSpPr>
            <a:spLocks noChangeShapeType="1"/>
          </p:cNvSpPr>
          <p:nvPr/>
        </p:nvSpPr>
        <p:spPr bwMode="auto">
          <a:xfrm flipV="1">
            <a:off x="7391400" y="50292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2" name="Line 86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3" name="Line 87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4" name="Line 88"/>
          <p:cNvSpPr>
            <a:spLocks noChangeShapeType="1"/>
          </p:cNvSpPr>
          <p:nvPr/>
        </p:nvSpPr>
        <p:spPr bwMode="auto">
          <a:xfrm flipV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Text Box 92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5356" name="Text Box 93"/>
          <p:cNvSpPr txBox="1">
            <a:spLocks noChangeArrowheads="1"/>
          </p:cNvSpPr>
          <p:nvPr/>
        </p:nvSpPr>
        <p:spPr bwMode="auto">
          <a:xfrm>
            <a:off x="7037389" y="5646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5357" name="Text Box 94"/>
          <p:cNvSpPr txBox="1">
            <a:spLocks noChangeArrowheads="1"/>
          </p:cNvSpPr>
          <p:nvPr/>
        </p:nvSpPr>
        <p:spPr bwMode="auto">
          <a:xfrm>
            <a:off x="5411789" y="41957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9071" name="Text Box 95"/>
          <p:cNvSpPr txBox="1">
            <a:spLocks noChangeArrowheads="1"/>
          </p:cNvSpPr>
          <p:nvPr/>
        </p:nvSpPr>
        <p:spPr bwMode="auto">
          <a:xfrm>
            <a:off x="6926264" y="32956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5359" name="Text Box 96"/>
          <p:cNvSpPr txBox="1">
            <a:spLocks noChangeArrowheads="1"/>
          </p:cNvSpPr>
          <p:nvPr/>
        </p:nvSpPr>
        <p:spPr bwMode="auto">
          <a:xfrm>
            <a:off x="3609975" y="34480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3" name="Text Box 97"/>
          <p:cNvSpPr txBox="1">
            <a:spLocks noChangeArrowheads="1"/>
          </p:cNvSpPr>
          <p:nvPr/>
        </p:nvSpPr>
        <p:spPr bwMode="auto">
          <a:xfrm>
            <a:off x="4071939" y="57229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9074" name="Oval 98"/>
          <p:cNvSpPr>
            <a:spLocks noChangeArrowheads="1"/>
          </p:cNvSpPr>
          <p:nvPr/>
        </p:nvSpPr>
        <p:spPr bwMode="auto">
          <a:xfrm>
            <a:off x="5786438" y="2286001"/>
            <a:ext cx="819150" cy="5619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5" name="Text Box 99"/>
          <p:cNvSpPr txBox="1">
            <a:spLocks noChangeArrowheads="1"/>
          </p:cNvSpPr>
          <p:nvPr/>
        </p:nvSpPr>
        <p:spPr bwMode="auto">
          <a:xfrm>
            <a:off x="7207250" y="32845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6" name="Oval 100"/>
          <p:cNvSpPr>
            <a:spLocks noChangeArrowheads="1"/>
          </p:cNvSpPr>
          <p:nvPr/>
        </p:nvSpPr>
        <p:spPr bwMode="auto">
          <a:xfrm>
            <a:off x="4568826" y="2270125"/>
            <a:ext cx="760413" cy="5778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7" name="Text Box 101"/>
          <p:cNvSpPr txBox="1">
            <a:spLocks noChangeArrowheads="1"/>
          </p:cNvSpPr>
          <p:nvPr/>
        </p:nvSpPr>
        <p:spPr bwMode="auto">
          <a:xfrm>
            <a:off x="4302125" y="57896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9078" name="Text Box 102"/>
          <p:cNvSpPr txBox="1">
            <a:spLocks noChangeArrowheads="1"/>
          </p:cNvSpPr>
          <p:nvPr/>
        </p:nvSpPr>
        <p:spPr bwMode="auto">
          <a:xfrm>
            <a:off x="2906714" y="6176964"/>
            <a:ext cx="657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2 could have chosen 5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166317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39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71" grpId="0"/>
      <p:bldP spid="639073" grpId="0"/>
      <p:bldP spid="639074" grpId="0" animBg="1"/>
      <p:bldP spid="639074" grpId="1" animBg="1"/>
      <p:bldP spid="639075" grpId="0"/>
      <p:bldP spid="639076" grpId="0" animBg="1"/>
      <p:bldP spid="639076" grpId="1" animBg="1"/>
      <p:bldP spid="639077" grpId="0"/>
      <p:bldP spid="6390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2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6393" name="Oval 56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4" name="Oval 61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5" name="Oval 63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6" name="Oval 65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7" name="Oval 67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8" name="Rectangle 55"/>
            <p:cNvSpPr>
              <a:spLocks noChangeArrowheads="1"/>
            </p:cNvSpPr>
            <p:nvPr/>
          </p:nvSpPr>
          <p:spPr bwMode="auto">
            <a:xfrm>
              <a:off x="3391" y="22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6399" name="Line 57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Rectangle 60"/>
            <p:cNvSpPr>
              <a:spLocks noChangeArrowheads="1"/>
            </p:cNvSpPr>
            <p:nvPr/>
          </p:nvSpPr>
          <p:spPr bwMode="auto">
            <a:xfrm>
              <a:off x="348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6401" name="Rectangle 62"/>
            <p:cNvSpPr>
              <a:spLocks noChangeArrowheads="1"/>
            </p:cNvSpPr>
            <p:nvPr/>
          </p:nvSpPr>
          <p:spPr bwMode="auto">
            <a:xfrm>
              <a:off x="2487" y="28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6402" name="Rectangle 64"/>
            <p:cNvSpPr>
              <a:spLocks noChangeArrowheads="1"/>
            </p:cNvSpPr>
            <p:nvPr/>
          </p:nvSpPr>
          <p:spPr bwMode="auto">
            <a:xfrm>
              <a:off x="4543" y="2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6403" name="Rectangle 66"/>
            <p:cNvSpPr>
              <a:spLocks noChangeArrowheads="1"/>
            </p:cNvSpPr>
            <p:nvPr/>
          </p:nvSpPr>
          <p:spPr bwMode="auto">
            <a:xfrm>
              <a:off x="180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6404" name="Line 68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Line 69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Line 70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Line 71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Line 72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Rectangle 73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0" name="Rectangle 74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1" name="Rectangle 75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6412" name="Rectangle 76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3" name="Rectangle 77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4" name="Rectangle 78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5" name="Rectangle 79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6" name="Rectangle 80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7" name="Line 81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Line 82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83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Rectangle 84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  <p:sp>
          <p:nvSpPr>
            <p:cNvPr id="56421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422" name="Rectangle 58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aphicFrame>
        <p:nvGraphicFramePr>
          <p:cNvPr id="640101" name="Group 101"/>
          <p:cNvGraphicFramePr>
            <a:graphicFrameLocks noGrp="1"/>
          </p:cNvGraphicFramePr>
          <p:nvPr>
            <p:ph sz="half" idx="1"/>
          </p:nvPr>
        </p:nvGraphicFramePr>
        <p:xfrm>
          <a:off x="1863726" y="366714"/>
          <a:ext cx="7413625" cy="2917827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74" name="Text Box 53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pic>
        <p:nvPicPr>
          <p:cNvPr id="56375" name="Picture 85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40088" name="Line 88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89" name="Line 89"/>
          <p:cNvSpPr>
            <a:spLocks noChangeShapeType="1"/>
          </p:cNvSpPr>
          <p:nvPr/>
        </p:nvSpPr>
        <p:spPr bwMode="auto">
          <a:xfrm>
            <a:off x="3886200" y="41148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0" name="Line 90"/>
          <p:cNvSpPr>
            <a:spLocks noChangeShapeType="1"/>
          </p:cNvSpPr>
          <p:nvPr/>
        </p:nvSpPr>
        <p:spPr bwMode="auto">
          <a:xfrm flipH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1" name="Line 91"/>
          <p:cNvSpPr>
            <a:spLocks noChangeShapeType="1"/>
          </p:cNvSpPr>
          <p:nvPr/>
        </p:nvSpPr>
        <p:spPr bwMode="auto">
          <a:xfrm flipH="1">
            <a:off x="4732338" y="4765675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2" name="Line 92"/>
          <p:cNvSpPr>
            <a:spLocks noChangeShapeType="1"/>
          </p:cNvSpPr>
          <p:nvPr/>
        </p:nvSpPr>
        <p:spPr bwMode="auto">
          <a:xfrm>
            <a:off x="5703888" y="4810125"/>
            <a:ext cx="1219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4" name="Line 94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5" name="Line 95"/>
          <p:cNvSpPr>
            <a:spLocks noChangeShapeType="1"/>
          </p:cNvSpPr>
          <p:nvPr/>
        </p:nvSpPr>
        <p:spPr bwMode="auto">
          <a:xfrm flipH="1">
            <a:off x="7391400" y="49530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Text Box 103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6384" name="Text Box 104"/>
          <p:cNvSpPr txBox="1">
            <a:spLocks noChangeArrowheads="1"/>
          </p:cNvSpPr>
          <p:nvPr/>
        </p:nvSpPr>
        <p:spPr bwMode="auto">
          <a:xfrm>
            <a:off x="7113589" y="33956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40105" name="Text Box 105"/>
          <p:cNvSpPr txBox="1">
            <a:spLocks noChangeArrowheads="1"/>
          </p:cNvSpPr>
          <p:nvPr/>
        </p:nvSpPr>
        <p:spPr bwMode="auto">
          <a:xfrm>
            <a:off x="3703639" y="34623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6386" name="Text Box 106"/>
          <p:cNvSpPr txBox="1">
            <a:spLocks noChangeArrowheads="1"/>
          </p:cNvSpPr>
          <p:nvPr/>
        </p:nvSpPr>
        <p:spPr bwMode="auto">
          <a:xfrm>
            <a:off x="5410200" y="4151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6387" name="Text Box 107"/>
          <p:cNvSpPr txBox="1">
            <a:spLocks noChangeArrowheads="1"/>
          </p:cNvSpPr>
          <p:nvPr/>
        </p:nvSpPr>
        <p:spPr bwMode="auto">
          <a:xfrm>
            <a:off x="4319589" y="56149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40108" name="Oval 108"/>
          <p:cNvSpPr>
            <a:spLocks noChangeArrowheads="1"/>
          </p:cNvSpPr>
          <p:nvPr/>
        </p:nvSpPr>
        <p:spPr bwMode="auto">
          <a:xfrm>
            <a:off x="3273425" y="2354263"/>
            <a:ext cx="723900" cy="56991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40110" name="Line 110"/>
          <p:cNvSpPr>
            <a:spLocks noChangeShapeType="1"/>
          </p:cNvSpPr>
          <p:nvPr/>
        </p:nvSpPr>
        <p:spPr bwMode="auto">
          <a:xfrm flipH="1" flipV="1">
            <a:off x="4068763" y="4089401"/>
            <a:ext cx="1268412" cy="517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11" name="Text Box 111"/>
          <p:cNvSpPr txBox="1">
            <a:spLocks noChangeArrowheads="1"/>
          </p:cNvSpPr>
          <p:nvPr/>
        </p:nvSpPr>
        <p:spPr bwMode="auto">
          <a:xfrm>
            <a:off x="3933825" y="34766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6391" name="Text Box 112"/>
          <p:cNvSpPr txBox="1">
            <a:spLocks noChangeArrowheads="1"/>
          </p:cNvSpPr>
          <p:nvPr/>
        </p:nvSpPr>
        <p:spPr bwMode="auto">
          <a:xfrm>
            <a:off x="7181850" y="56213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40113" name="Text Box 113"/>
          <p:cNvSpPr txBox="1">
            <a:spLocks noChangeArrowheads="1"/>
          </p:cNvSpPr>
          <p:nvPr/>
        </p:nvSpPr>
        <p:spPr bwMode="auto">
          <a:xfrm>
            <a:off x="3097213" y="6175376"/>
            <a:ext cx="643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1 could have chose 3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201151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4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05" grpId="0"/>
      <p:bldP spid="640108" grpId="0" animBg="1"/>
      <p:bldP spid="640108" grpId="1" animBg="1"/>
      <p:bldP spid="640111" grpId="0"/>
      <p:bldP spid="640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90"/>
          <p:cNvGrpSpPr>
            <a:grpSpLocks/>
          </p:cNvGrpSpPr>
          <p:nvPr/>
        </p:nvGrpSpPr>
        <p:grpSpPr bwMode="auto">
          <a:xfrm>
            <a:off x="2503489" y="1231900"/>
            <a:ext cx="4935537" cy="1335088"/>
            <a:chOff x="1160" y="781"/>
            <a:chExt cx="3109" cy="841"/>
          </a:xfrm>
        </p:grpSpPr>
        <p:sp>
          <p:nvSpPr>
            <p:cNvPr id="57409" name="Oval 6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0" name="Rectangle 7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11" name="Oval 8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2" name="Rectangle 9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13" name="Oval 10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4" name="Rectangle 11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15" name="Oval 12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6" name="Rectangle 13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17" name="Line 14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15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16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Rectangle 17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1" name="Rectangle 18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2" name="Rectangle 19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3" name="Oval 20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4" name="Rectangle 21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25" name="Oval 22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6" name="Rectangle 23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7" name="Oval 24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8" name="Rectangle 25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29" name="Oval 26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30" name="Rectangle 27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31" name="Line 28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29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Line 30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Rectangle 31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5" name="Rectangle 32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6" name="Rectangle 33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7437" name="Line 34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Text Box 35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7439" name="Text Box 36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graphicFrame>
        <p:nvGraphicFramePr>
          <p:cNvPr id="641061" name="Group 37"/>
          <p:cNvGraphicFramePr>
            <a:graphicFrameLocks noGrp="1"/>
          </p:cNvGraphicFramePr>
          <p:nvPr/>
        </p:nvGraphicFramePr>
        <p:xfrm>
          <a:off x="2459038" y="2808288"/>
          <a:ext cx="7340600" cy="3694116"/>
        </p:xfrm>
        <a:graphic>
          <a:graphicData uri="http://schemas.openxmlformats.org/drawingml/2006/table">
            <a:tbl>
              <a:tblPr/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62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1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2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3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Before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(4, 1)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6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6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7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(3,8)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69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9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to Infinity Problem</a:t>
            </a:r>
          </a:p>
        </p:txBody>
      </p:sp>
      <p:sp>
        <p:nvSpPr>
          <p:cNvPr id="57400" name="Text Box 91"/>
          <p:cNvSpPr txBox="1">
            <a:spLocks noChangeArrowheads="1"/>
          </p:cNvSpPr>
          <p:nvPr/>
        </p:nvSpPr>
        <p:spPr bwMode="auto">
          <a:xfrm>
            <a:off x="7727951" y="1417638"/>
            <a:ext cx="2765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(Destination is node 4)</a:t>
            </a:r>
          </a:p>
        </p:txBody>
      </p:sp>
      <p:sp>
        <p:nvSpPr>
          <p:cNvPr id="57401" name="Oval 94"/>
          <p:cNvSpPr>
            <a:spLocks noChangeArrowheads="1"/>
          </p:cNvSpPr>
          <p:nvPr/>
        </p:nvSpPr>
        <p:spPr bwMode="auto">
          <a:xfrm>
            <a:off x="6630988" y="3657600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2" name="Oval 95"/>
          <p:cNvSpPr>
            <a:spLocks noChangeArrowheads="1"/>
          </p:cNvSpPr>
          <p:nvPr/>
        </p:nvSpPr>
        <p:spPr bwMode="auto">
          <a:xfrm>
            <a:off x="8499475" y="3656013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3" name="Freeform 96"/>
          <p:cNvSpPr>
            <a:spLocks/>
          </p:cNvSpPr>
          <p:nvPr/>
        </p:nvSpPr>
        <p:spPr bwMode="auto">
          <a:xfrm>
            <a:off x="6873876" y="3598863"/>
            <a:ext cx="1611313" cy="144462"/>
          </a:xfrm>
          <a:custGeom>
            <a:avLst/>
            <a:gdLst>
              <a:gd name="T0" fmla="*/ 2147483646 w 1015"/>
              <a:gd name="T1" fmla="*/ 2147483646 h 91"/>
              <a:gd name="T2" fmla="*/ 2147483646 w 1015"/>
              <a:gd name="T3" fmla="*/ 2147483646 h 91"/>
              <a:gd name="T4" fmla="*/ 2147483646 w 1015"/>
              <a:gd name="T5" fmla="*/ 2147483646 h 91"/>
              <a:gd name="T6" fmla="*/ 2147483646 w 1015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015"/>
              <a:gd name="T13" fmla="*/ 0 h 91"/>
              <a:gd name="T14" fmla="*/ 1015 w 1015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5" h="91">
                <a:moveTo>
                  <a:pt x="64" y="70"/>
                </a:moveTo>
                <a:cubicBezTo>
                  <a:pt x="32" y="56"/>
                  <a:pt x="0" y="42"/>
                  <a:pt x="119" y="32"/>
                </a:cubicBezTo>
                <a:cubicBezTo>
                  <a:pt x="238" y="22"/>
                  <a:pt x="627" y="0"/>
                  <a:pt x="776" y="10"/>
                </a:cubicBezTo>
                <a:cubicBezTo>
                  <a:pt x="925" y="20"/>
                  <a:pt x="977" y="75"/>
                  <a:pt x="1015" y="91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Line 98"/>
          <p:cNvSpPr>
            <a:spLocks noChangeShapeType="1"/>
          </p:cNvSpPr>
          <p:nvPr/>
        </p:nvSpPr>
        <p:spPr bwMode="auto">
          <a:xfrm>
            <a:off x="7131050" y="394176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101"/>
          <p:cNvSpPr>
            <a:spLocks noChangeShapeType="1"/>
          </p:cNvSpPr>
          <p:nvPr/>
        </p:nvSpPr>
        <p:spPr bwMode="auto">
          <a:xfrm flipH="1">
            <a:off x="7148513" y="4373563"/>
            <a:ext cx="1776412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Line 102"/>
          <p:cNvSpPr>
            <a:spLocks noChangeShapeType="1"/>
          </p:cNvSpPr>
          <p:nvPr/>
        </p:nvSpPr>
        <p:spPr bwMode="auto">
          <a:xfrm>
            <a:off x="7156450" y="4752976"/>
            <a:ext cx="1690688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Line 103"/>
          <p:cNvSpPr>
            <a:spLocks noChangeShapeType="1"/>
          </p:cNvSpPr>
          <p:nvPr/>
        </p:nvSpPr>
        <p:spPr bwMode="auto">
          <a:xfrm flipH="1">
            <a:off x="7134226" y="5184775"/>
            <a:ext cx="1776413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Line 104"/>
          <p:cNvSpPr>
            <a:spLocks noChangeShapeType="1"/>
          </p:cNvSpPr>
          <p:nvPr/>
        </p:nvSpPr>
        <p:spPr bwMode="auto">
          <a:xfrm>
            <a:off x="7102475" y="554831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9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Problem:  Bad News Travels Slowly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633"/>
            <a:ext cx="11237495" cy="4525963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en-US" dirty="0"/>
              <a:t>Remedies</a:t>
            </a:r>
          </a:p>
          <a:p>
            <a:pPr marL="571500" indent="-571500"/>
            <a:r>
              <a:rPr lang="en-US" altLang="en-US" dirty="0"/>
              <a:t>Split Horizon</a:t>
            </a:r>
          </a:p>
          <a:p>
            <a:pPr marL="952500" lvl="1" indent="-495300"/>
            <a:r>
              <a:rPr lang="en-US" altLang="en-US" dirty="0"/>
              <a:t>Do not report route to a destination to the neighbor from which route was learned</a:t>
            </a:r>
          </a:p>
          <a:p>
            <a:pPr marL="571500" indent="-571500"/>
            <a:r>
              <a:rPr lang="en-US" altLang="en-US" dirty="0"/>
              <a:t>Poisoned Reverse</a:t>
            </a:r>
          </a:p>
          <a:p>
            <a:pPr marL="952500" lvl="1" indent="-495300"/>
            <a:r>
              <a:rPr lang="en-US" altLang="en-US" dirty="0"/>
              <a:t>Report route to a destination to the neighbor from which route was learned, but with infinite distance</a:t>
            </a:r>
          </a:p>
          <a:p>
            <a:pPr marL="952500" lvl="1" indent="-495300"/>
            <a:r>
              <a:rPr lang="en-US" altLang="en-US" dirty="0"/>
              <a:t>Breaks erroneous direct loops immediately</a:t>
            </a:r>
          </a:p>
          <a:p>
            <a:pPr marL="952500" lvl="1" indent="-495300"/>
            <a:r>
              <a:rPr lang="en-US" altLang="en-US" dirty="0"/>
              <a:t>Does not work on some indirect loops</a:t>
            </a:r>
          </a:p>
          <a:p>
            <a:pPr marL="952500" lvl="1" indent="-4953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439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26"/>
          <p:cNvGrpSpPr>
            <a:grpSpLocks/>
          </p:cNvGrpSpPr>
          <p:nvPr/>
        </p:nvGrpSpPr>
        <p:grpSpPr bwMode="auto">
          <a:xfrm>
            <a:off x="2034249" y="1231900"/>
            <a:ext cx="4935537" cy="1335088"/>
            <a:chOff x="1160" y="781"/>
            <a:chExt cx="3109" cy="841"/>
          </a:xfrm>
        </p:grpSpPr>
        <p:sp>
          <p:nvSpPr>
            <p:cNvPr id="59435" name="Oval 1027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6" name="Rectangle 1028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37" name="Oval 1029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8" name="Rectangle 1030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39" name="Oval 1031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0" name="Rectangle 1032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41" name="Oval 1033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2" name="Rectangle 1034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43" name="Line 1035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Line 1036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Line 1037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Rectangle 1038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7" name="Rectangle 1039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8" name="Rectangle 1040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9" name="Oval 1041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0" name="Rectangle 1042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51" name="Oval 1043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2" name="Rectangle 1044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53" name="Oval 1045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4" name="Rectangle 1046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55" name="Oval 1047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6" name="Rectangle 1048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57" name="Line 1049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Line 1050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Line 1051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Rectangle 1052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1" name="Rectangle 1053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2" name="Rectangle 1054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9463" name="Line 1055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Text Box 1056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9465" name="Text Box 1057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sp>
        <p:nvSpPr>
          <p:cNvPr id="59395" name="Rectangle 1110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Split Horizon with Poison Reverse</a:t>
            </a:r>
          </a:p>
        </p:txBody>
      </p:sp>
      <p:sp>
        <p:nvSpPr>
          <p:cNvPr id="59396" name="Text Box 1111"/>
          <p:cNvSpPr txBox="1">
            <a:spLocks noChangeArrowheads="1"/>
          </p:cNvSpPr>
          <p:nvPr/>
        </p:nvSpPr>
        <p:spPr bwMode="auto">
          <a:xfrm>
            <a:off x="7385711" y="1484314"/>
            <a:ext cx="2474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</p:txBody>
      </p:sp>
      <p:graphicFrame>
        <p:nvGraphicFramePr>
          <p:cNvPr id="1252667" name="Group 1339"/>
          <p:cNvGraphicFramePr>
            <a:graphicFrameLocks noGrp="1"/>
          </p:cNvGraphicFramePr>
          <p:nvPr/>
        </p:nvGraphicFramePr>
        <p:xfrm>
          <a:off x="1997075" y="3252789"/>
          <a:ext cx="8497888" cy="2911475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Update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Before break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(4, 1)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break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2 advertizes its route to 4 to node 3 as having distance infinity;  node 3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advertizes its route to 4 to node 2 as having distance infinity;  node 2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6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Link-State Algorithm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idea: two step procedure</a:t>
            </a:r>
            <a:endParaRPr lang="en-US" altLang="en-US" sz="3200" dirty="0"/>
          </a:p>
          <a:p>
            <a:pPr lvl="1" eaLnBrk="1" hangingPunct="1"/>
            <a:r>
              <a:rPr lang="en-US" altLang="en-US" dirty="0"/>
              <a:t>Each source node gets a map of all nodes and link metrics (link state) of the entire network </a:t>
            </a:r>
          </a:p>
          <a:p>
            <a:pPr lvl="1" eaLnBrk="1" hangingPunct="1"/>
            <a:r>
              <a:rPr lang="en-US" altLang="en-US" dirty="0"/>
              <a:t>Find the shortest path on the map from the source node to all destination nodes</a:t>
            </a:r>
          </a:p>
          <a:p>
            <a:pPr eaLnBrk="1" hangingPunct="1"/>
            <a:r>
              <a:rPr lang="en-US" altLang="en-US" dirty="0"/>
              <a:t>Broadcast of link-state information</a:t>
            </a:r>
          </a:p>
          <a:p>
            <a:pPr lvl="1" eaLnBrk="1" hangingPunct="1"/>
            <a:r>
              <a:rPr lang="en-US" altLang="en-US" dirty="0"/>
              <a:t>Every node </a:t>
            </a:r>
            <a:r>
              <a:rPr lang="en-US" altLang="en-US" i="1" dirty="0" err="1"/>
              <a:t>i</a:t>
            </a:r>
            <a:r>
              <a:rPr lang="en-US" altLang="en-US" dirty="0"/>
              <a:t> in the network broadcasts to every other node in the network:</a:t>
            </a:r>
          </a:p>
          <a:p>
            <a:pPr lvl="2" eaLnBrk="1" hangingPunct="1"/>
            <a:r>
              <a:rPr lang="en-US" altLang="en-US" sz="2800" dirty="0"/>
              <a:t>ID’s of its neighbors:  </a:t>
            </a:r>
            <a:r>
              <a:rPr lang="en-US" altLang="en-US" sz="2800" dirty="0">
                <a:latin typeface="Monotype Corsiva" panose="03010101010201010101" pitchFamily="66" charset="0"/>
              </a:rPr>
              <a:t>N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=set of neighbors of 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Distances to its neighbors:  {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dirty="0"/>
              <a:t> | </a:t>
            </a:r>
            <a:r>
              <a:rPr lang="en-US" altLang="en-US" sz="2800" i="1" dirty="0"/>
              <a:t>j </a:t>
            </a:r>
            <a:r>
              <a:rPr lang="en-US" altLang="en-US" sz="2800" dirty="0">
                <a:sym typeface="Symbol" panose="05050102010706020507" pitchFamily="18" charset="2"/>
              </a:rPr>
              <a:t></a:t>
            </a:r>
            <a:r>
              <a:rPr lang="en-US" altLang="en-US" sz="2800" i="1" dirty="0">
                <a:sym typeface="Symbol" panose="05050102010706020507" pitchFamily="18" charset="2"/>
              </a:rPr>
              <a:t>N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}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Flooding is a popular method of broadcasting packets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857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Dijkstra Algorithm:  Finding shortest paths in order</a:t>
            </a:r>
          </a:p>
        </p:txBody>
      </p:sp>
      <p:grpSp>
        <p:nvGrpSpPr>
          <p:cNvPr id="61443" name="Group 1027"/>
          <p:cNvGrpSpPr>
            <a:grpSpLocks/>
          </p:cNvGrpSpPr>
          <p:nvPr/>
        </p:nvGrpSpPr>
        <p:grpSpPr bwMode="auto">
          <a:xfrm>
            <a:off x="2327275" y="4808538"/>
            <a:ext cx="914400" cy="838200"/>
            <a:chOff x="576" y="2256"/>
            <a:chExt cx="576" cy="528"/>
          </a:xfrm>
        </p:grpSpPr>
        <p:sp>
          <p:nvSpPr>
            <p:cNvPr id="61485" name="Oval 102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6" name="Text Box 102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</a:t>
              </a:r>
            </a:p>
          </p:txBody>
        </p:sp>
      </p:grpSp>
      <p:grpSp>
        <p:nvGrpSpPr>
          <p:cNvPr id="61444" name="Group 1030"/>
          <p:cNvGrpSpPr>
            <a:grpSpLocks/>
          </p:cNvGrpSpPr>
          <p:nvPr/>
        </p:nvGrpSpPr>
        <p:grpSpPr bwMode="auto">
          <a:xfrm>
            <a:off x="4079875" y="3894138"/>
            <a:ext cx="914400" cy="838200"/>
            <a:chOff x="1920" y="2016"/>
            <a:chExt cx="576" cy="528"/>
          </a:xfrm>
        </p:grpSpPr>
        <p:sp>
          <p:nvSpPr>
            <p:cNvPr id="61483" name="Oval 1031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4" name="Text Box 1032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</a:t>
              </a:r>
            </a:p>
          </p:txBody>
        </p:sp>
      </p:grpSp>
      <p:sp>
        <p:nvSpPr>
          <p:cNvPr id="61445" name="Line 1033"/>
          <p:cNvSpPr>
            <a:spLocks noChangeShapeType="1"/>
          </p:cNvSpPr>
          <p:nvPr/>
        </p:nvSpPr>
        <p:spPr bwMode="auto">
          <a:xfrm>
            <a:off x="3241675" y="5341938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6" name="Group 1034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81" name="Oval 1035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2" name="Text Box 1036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61447" name="Group 103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79" name="Oval 103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0" name="Text Box 103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48" name="Line 1040"/>
          <p:cNvSpPr>
            <a:spLocks noChangeShapeType="1"/>
          </p:cNvSpPr>
          <p:nvPr/>
        </p:nvSpPr>
        <p:spPr bwMode="auto">
          <a:xfrm flipV="1">
            <a:off x="2936875" y="3665538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41"/>
          <p:cNvSpPr>
            <a:spLocks noChangeShapeType="1"/>
          </p:cNvSpPr>
          <p:nvPr/>
        </p:nvSpPr>
        <p:spPr bwMode="auto">
          <a:xfrm flipV="1">
            <a:off x="3165475" y="4503738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1042"/>
          <p:cNvSpPr txBox="1">
            <a:spLocks noChangeArrowheads="1"/>
          </p:cNvSpPr>
          <p:nvPr/>
        </p:nvSpPr>
        <p:spPr bwMode="auto">
          <a:xfrm>
            <a:off x="5678489" y="1438275"/>
            <a:ext cx="443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away</a:t>
            </a:r>
          </a:p>
        </p:txBody>
      </p: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77" name="Oval 1044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8" name="Text Box 1045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7" name="Group 1046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5" name="Oval 104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6" name="Text Box 104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8" name="Group 1049"/>
          <p:cNvGrpSpPr>
            <a:grpSpLocks/>
          </p:cNvGrpSpPr>
          <p:nvPr/>
        </p:nvGrpSpPr>
        <p:grpSpPr bwMode="auto">
          <a:xfrm>
            <a:off x="6594475" y="5722938"/>
            <a:ext cx="914400" cy="838200"/>
            <a:chOff x="1056" y="1728"/>
            <a:chExt cx="576" cy="528"/>
          </a:xfrm>
        </p:grpSpPr>
        <p:sp>
          <p:nvSpPr>
            <p:cNvPr id="61473" name="Oval 1050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4" name="Text Box 1051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x'</a:t>
              </a:r>
            </a:p>
          </p:txBody>
        </p:sp>
      </p:grpSp>
      <p:sp>
        <p:nvSpPr>
          <p:cNvPr id="1253404" name="Line 1052"/>
          <p:cNvSpPr>
            <a:spLocks noChangeShapeType="1"/>
          </p:cNvSpPr>
          <p:nvPr/>
        </p:nvSpPr>
        <p:spPr bwMode="auto">
          <a:xfrm flipV="1">
            <a:off x="5451475" y="4960938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5" name="Line 1053"/>
          <p:cNvSpPr>
            <a:spLocks noChangeShapeType="1"/>
          </p:cNvSpPr>
          <p:nvPr/>
        </p:nvSpPr>
        <p:spPr bwMode="auto">
          <a:xfrm>
            <a:off x="5603875" y="57991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6" name="Text Box 1054"/>
          <p:cNvSpPr txBox="1">
            <a:spLocks noChangeArrowheads="1"/>
          </p:cNvSpPr>
          <p:nvPr/>
        </p:nvSpPr>
        <p:spPr bwMode="auto">
          <a:xfrm>
            <a:off x="5671653" y="1895476"/>
            <a:ext cx="417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or </a:t>
            </a:r>
            <a:r>
              <a:rPr lang="en-US" altLang="en-US" sz="2400">
                <a:latin typeface="Monotype Corsiva" panose="03010101010201010101" pitchFamily="66" charset="0"/>
              </a:rPr>
              <a:t>w”</a:t>
            </a:r>
          </a:p>
        </p:txBody>
      </p:sp>
      <p:grpSp>
        <p:nvGrpSpPr>
          <p:cNvPr id="9" name="Group 1055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1" name="Oval 1056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2" name="Text Box 1057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10" name="Group 1058"/>
          <p:cNvGrpSpPr>
            <a:grpSpLocks/>
          </p:cNvGrpSpPr>
          <p:nvPr/>
        </p:nvGrpSpPr>
        <p:grpSpPr bwMode="auto">
          <a:xfrm>
            <a:off x="7356475" y="3665538"/>
            <a:ext cx="914400" cy="838200"/>
            <a:chOff x="1920" y="2016"/>
            <a:chExt cx="576" cy="528"/>
          </a:xfrm>
        </p:grpSpPr>
        <p:sp>
          <p:nvSpPr>
            <p:cNvPr id="61469" name="Oval 1059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0" name="Text Box 1060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</a:t>
              </a:r>
            </a:p>
          </p:txBody>
        </p:sp>
      </p:grpSp>
      <p:grpSp>
        <p:nvGrpSpPr>
          <p:cNvPr id="11" name="Group 1061"/>
          <p:cNvGrpSpPr>
            <a:grpSpLocks/>
          </p:cNvGrpSpPr>
          <p:nvPr/>
        </p:nvGrpSpPr>
        <p:grpSpPr bwMode="auto">
          <a:xfrm>
            <a:off x="7813675" y="4884738"/>
            <a:ext cx="914400" cy="838200"/>
            <a:chOff x="1056" y="1728"/>
            <a:chExt cx="576" cy="528"/>
          </a:xfrm>
        </p:grpSpPr>
        <p:sp>
          <p:nvSpPr>
            <p:cNvPr id="61467" name="Oval 1062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8" name="Text Box 1063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z'</a:t>
              </a:r>
            </a:p>
          </p:txBody>
        </p:sp>
      </p:grpSp>
      <p:sp>
        <p:nvSpPr>
          <p:cNvPr id="1253416" name="Line 1064"/>
          <p:cNvSpPr>
            <a:spLocks noChangeShapeType="1"/>
          </p:cNvSpPr>
          <p:nvPr/>
        </p:nvSpPr>
        <p:spPr bwMode="auto">
          <a:xfrm flipV="1">
            <a:off x="6899275" y="4275138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7" name="Line 1065"/>
          <p:cNvSpPr>
            <a:spLocks noChangeShapeType="1"/>
          </p:cNvSpPr>
          <p:nvPr/>
        </p:nvSpPr>
        <p:spPr bwMode="auto">
          <a:xfrm>
            <a:off x="6823075" y="49609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8" name="Text Box 1066"/>
          <p:cNvSpPr txBox="1">
            <a:spLocks noChangeArrowheads="1"/>
          </p:cNvSpPr>
          <p:nvPr/>
        </p:nvSpPr>
        <p:spPr bwMode="auto">
          <a:xfrm>
            <a:off x="5657582" y="2686051"/>
            <a:ext cx="412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, </a:t>
            </a:r>
            <a:r>
              <a:rPr lang="en-US" altLang="en-US" sz="2400">
                <a:latin typeface="Monotype Corsiva" panose="03010101010201010101" pitchFamily="66" charset="0"/>
              </a:rPr>
              <a:t>w”, </a:t>
            </a:r>
            <a:r>
              <a:rPr lang="en-US" altLang="en-US" sz="2400"/>
              <a:t>or</a:t>
            </a:r>
            <a:r>
              <a:rPr lang="en-US" altLang="en-US" sz="2400">
                <a:latin typeface="Monotype Corsiva" panose="03010101010201010101" pitchFamily="66" charset="0"/>
              </a:rPr>
              <a:t> x</a:t>
            </a:r>
          </a:p>
        </p:txBody>
      </p:sp>
      <p:grpSp>
        <p:nvGrpSpPr>
          <p:cNvPr id="12" name="Group 106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65" name="Oval 106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6" name="Text Box 106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64" name="Text Box 1071"/>
          <p:cNvSpPr txBox="1">
            <a:spLocks noChangeArrowheads="1"/>
          </p:cNvSpPr>
          <p:nvPr/>
        </p:nvSpPr>
        <p:spPr bwMode="auto">
          <a:xfrm>
            <a:off x="1800226" y="1422401"/>
            <a:ext cx="2981325" cy="1025525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Find shortest paths from source s to all other destinations</a:t>
            </a:r>
          </a:p>
        </p:txBody>
      </p:sp>
    </p:spTree>
    <p:extLst>
      <p:ext uri="{BB962C8B-B14F-4D97-AF65-F5344CB8AC3E}">
        <p14:creationId xmlns:p14="http://schemas.microsoft.com/office/powerpoint/2010/main" val="3127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06" grpId="0"/>
      <p:bldP spid="1253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95370"/>
            <a:ext cx="11057021" cy="5243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i="1" dirty="0"/>
              <a:t>N</a:t>
            </a:r>
            <a:r>
              <a:rPr lang="en-US" altLang="en-US" sz="2600" dirty="0"/>
              <a:t>:  set of nodes for which shortest path already found</a:t>
            </a:r>
            <a:endParaRPr lang="en-US" altLang="en-US" sz="2600" i="1" dirty="0"/>
          </a:p>
          <a:p>
            <a:pPr eaLnBrk="1" hangingPunct="1"/>
            <a:r>
              <a:rPr lang="en-US" altLang="en-US" sz="2600" dirty="0"/>
              <a:t>Initialization:  (S</a:t>
            </a:r>
            <a:r>
              <a:rPr lang="en-US" altLang="en-US" sz="2600" i="1" dirty="0"/>
              <a:t>tart with source node s)</a:t>
            </a:r>
          </a:p>
          <a:p>
            <a:pPr marL="742950" lvl="1" indent="-285750"/>
            <a:r>
              <a:rPr lang="en-US" altLang="en-US" sz="2200" i="1" dirty="0"/>
              <a:t>N = {s}, D</a:t>
            </a:r>
            <a:r>
              <a:rPr lang="en-US" altLang="en-US" sz="2200" i="1" baseline="-25000" dirty="0"/>
              <a:t>s</a:t>
            </a:r>
            <a:r>
              <a:rPr lang="en-US" altLang="en-US" sz="2200" dirty="0"/>
              <a:t> = 0, “</a:t>
            </a:r>
            <a:r>
              <a:rPr lang="en-US" altLang="en-US" sz="2200" i="1" dirty="0"/>
              <a:t>s</a:t>
            </a:r>
            <a:r>
              <a:rPr lang="en-US" altLang="en-US" sz="2200" dirty="0"/>
              <a:t> is distance zero from itself”</a:t>
            </a:r>
          </a:p>
          <a:p>
            <a:pPr marL="742950" lvl="1" indent="-285750"/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=</a:t>
            </a:r>
            <a:r>
              <a:rPr lang="en-US" altLang="en-US" sz="2200" i="1" dirty="0" err="1"/>
              <a:t>C</a:t>
            </a:r>
            <a:r>
              <a:rPr lang="en-US" altLang="en-US" sz="2200" i="1" baseline="-25000" dirty="0" err="1"/>
              <a:t>sj</a:t>
            </a:r>
            <a:r>
              <a:rPr lang="en-US" altLang="en-US" sz="2200" dirty="0"/>
              <a:t> for all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 s,  </a:t>
            </a:r>
            <a:r>
              <a:rPr lang="en-US" altLang="en-US" sz="2200" dirty="0">
                <a:sym typeface="Symbol" panose="05050102010706020507" pitchFamily="18" charset="2"/>
              </a:rPr>
              <a:t>distances of directly-connected neighbors</a:t>
            </a:r>
          </a:p>
          <a:p>
            <a:pPr eaLnBrk="1" hangingPunct="1"/>
            <a:r>
              <a:rPr lang="en-US" altLang="en-US" sz="2600" dirty="0"/>
              <a:t>Step A: (</a:t>
            </a:r>
            <a:r>
              <a:rPr lang="en-US" altLang="en-US" sz="2600" i="1" dirty="0"/>
              <a:t>Find next closest node </a:t>
            </a:r>
            <a:r>
              <a:rPr lang="en-US" altLang="en-US" sz="2600" i="1" dirty="0" err="1"/>
              <a:t>i</a:t>
            </a:r>
            <a:r>
              <a:rPr lang="en-US" altLang="en-US" sz="2600" dirty="0"/>
              <a:t>) </a:t>
            </a:r>
          </a:p>
          <a:p>
            <a:pPr marL="742950" lvl="1" indent="-285750"/>
            <a:r>
              <a:rPr lang="en-US" altLang="en-US" sz="2200" dirty="0"/>
              <a:t>Find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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such that</a:t>
            </a:r>
          </a:p>
          <a:p>
            <a:pPr marL="742950" lvl="1" indent="-285750"/>
            <a:r>
              <a:rPr lang="en-US" altLang="en-US" sz="2200" i="1" dirty="0"/>
              <a:t>D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 = min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dirty="0"/>
              <a:t>    for 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Add </a:t>
            </a:r>
            <a:r>
              <a:rPr lang="en-US" altLang="en-US" sz="2200" i="1" dirty="0" err="1">
                <a:sym typeface="Symbol" panose="05050102010706020507" pitchFamily="18" charset="2"/>
              </a:rPr>
              <a:t>i</a:t>
            </a:r>
            <a:r>
              <a:rPr lang="en-US" altLang="en-US" sz="2200" dirty="0">
                <a:sym typeface="Symbol" panose="05050102010706020507" pitchFamily="18" charset="2"/>
              </a:rPr>
              <a:t> to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If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contains all the nodes, stop</a:t>
            </a:r>
          </a:p>
          <a:p>
            <a:pPr eaLnBrk="1" hangingPunct="1"/>
            <a:r>
              <a:rPr lang="en-US" altLang="en-US" sz="2600" dirty="0"/>
              <a:t>Step B: (</a:t>
            </a:r>
            <a:r>
              <a:rPr lang="en-US" altLang="en-US" sz="2600" i="1" dirty="0"/>
              <a:t>update minimum costs)</a:t>
            </a:r>
          </a:p>
          <a:p>
            <a:pPr marL="742950" lvl="1" indent="-285750"/>
            <a:r>
              <a:rPr lang="en-US" altLang="en-US" sz="2200" dirty="0"/>
              <a:t>For each node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i="1" dirty="0" err="1">
                <a:sym typeface="Symbol" panose="05050102010706020507" pitchFamily="18" charset="2"/>
              </a:rPr>
              <a:t>D</a:t>
            </a:r>
            <a:r>
              <a:rPr lang="en-US" altLang="en-US" sz="22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200" dirty="0">
                <a:sym typeface="Symbol" panose="05050102010706020507" pitchFamily="18" charset="2"/>
              </a:rPr>
              <a:t> = min (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i</a:t>
            </a:r>
            <a:r>
              <a:rPr lang="en-US" altLang="en-US" sz="2200" i="1" dirty="0" err="1"/>
              <a:t>+C</a:t>
            </a:r>
            <a:r>
              <a:rPr lang="en-US" altLang="en-US" sz="2200" i="1" baseline="-25000" dirty="0" err="1"/>
              <a:t>ij</a:t>
            </a:r>
            <a:r>
              <a:rPr lang="en-US" altLang="en-US" sz="2200" dirty="0"/>
              <a:t>)</a:t>
            </a:r>
          </a:p>
          <a:p>
            <a:pPr marL="742950" lvl="1" indent="-285750"/>
            <a:r>
              <a:rPr lang="en-US" altLang="en-US" sz="2200" dirty="0"/>
              <a:t>Go to Step A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3894639" y="5604203"/>
            <a:ext cx="1006475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45564" y="5210504"/>
            <a:ext cx="397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Minimum distance from s</a:t>
            </a:r>
            <a:r>
              <a:rPr lang="en-US" altLang="en-US" sz="2400"/>
              <a:t> to </a:t>
            </a:r>
            <a:r>
              <a:rPr lang="en-US" altLang="en-US" sz="2400" i="1"/>
              <a:t>j through node </a:t>
            </a:r>
            <a:r>
              <a:rPr lang="en-US" altLang="en-US" sz="2400" b="1" i="1"/>
              <a:t>i</a:t>
            </a:r>
            <a:r>
              <a:rPr lang="en-US" altLang="en-US" sz="2400" i="1"/>
              <a:t> in N</a:t>
            </a:r>
          </a:p>
        </p:txBody>
      </p:sp>
    </p:spTree>
    <p:extLst>
      <p:ext uri="{BB962C8B-B14F-4D97-AF65-F5344CB8AC3E}">
        <p14:creationId xmlns:p14="http://schemas.microsoft.com/office/powerpoint/2010/main" val="90538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70"/>
            <a:ext cx="11734800" cy="897731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Execution of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aphicFrame>
        <p:nvGraphicFramePr>
          <p:cNvPr id="1256799" name="Group 351"/>
          <p:cNvGraphicFramePr>
            <a:graphicFrameLocks noGrp="1"/>
          </p:cNvGraphicFramePr>
          <p:nvPr>
            <p:ph idx="1"/>
          </p:nvPr>
        </p:nvGraphicFramePr>
        <p:xfrm>
          <a:off x="2133600" y="3200401"/>
          <a:ext cx="7848600" cy="298767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Iteration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{1,2,3,4,5,6}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432" y="720"/>
            <a:chExt cx="2016" cy="1194"/>
          </a:xfrm>
        </p:grpSpPr>
        <p:sp>
          <p:nvSpPr>
            <p:cNvPr id="63796" name="Oval 70"/>
            <p:cNvSpPr>
              <a:spLocks noChangeArrowheads="1"/>
            </p:cNvSpPr>
            <p:nvPr/>
          </p:nvSpPr>
          <p:spPr bwMode="auto">
            <a:xfrm>
              <a:off x="441" y="75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97" name="Line 71"/>
            <p:cNvSpPr>
              <a:spLocks noChangeShapeType="1"/>
            </p:cNvSpPr>
            <p:nvPr/>
          </p:nvSpPr>
          <p:spPr bwMode="auto">
            <a:xfrm>
              <a:off x="671" y="849"/>
              <a:ext cx="71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8" name="Line 72"/>
            <p:cNvSpPr>
              <a:spLocks noChangeShapeType="1"/>
            </p:cNvSpPr>
            <p:nvPr/>
          </p:nvSpPr>
          <p:spPr bwMode="auto">
            <a:xfrm flipH="1">
              <a:off x="1392" y="96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Line 73"/>
            <p:cNvSpPr>
              <a:spLocks noChangeShapeType="1"/>
            </p:cNvSpPr>
            <p:nvPr/>
          </p:nvSpPr>
          <p:spPr bwMode="auto">
            <a:xfrm>
              <a:off x="1398" y="143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0" name="Line 74"/>
            <p:cNvSpPr>
              <a:spLocks noChangeShapeType="1"/>
            </p:cNvSpPr>
            <p:nvPr/>
          </p:nvSpPr>
          <p:spPr bwMode="auto">
            <a:xfrm flipV="1">
              <a:off x="1748" y="105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1" name="Line 75"/>
            <p:cNvSpPr>
              <a:spLocks noChangeShapeType="1"/>
            </p:cNvSpPr>
            <p:nvPr/>
          </p:nvSpPr>
          <p:spPr bwMode="auto">
            <a:xfrm flipH="1" flipV="1">
              <a:off x="644" y="170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2" name="Line 76"/>
            <p:cNvSpPr>
              <a:spLocks noChangeShapeType="1"/>
            </p:cNvSpPr>
            <p:nvPr/>
          </p:nvSpPr>
          <p:spPr bwMode="auto">
            <a:xfrm>
              <a:off x="543" y="943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3" name="Line 77"/>
            <p:cNvSpPr>
              <a:spLocks noChangeShapeType="1"/>
            </p:cNvSpPr>
            <p:nvPr/>
          </p:nvSpPr>
          <p:spPr bwMode="auto">
            <a:xfrm>
              <a:off x="616" y="919"/>
              <a:ext cx="635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4" name="Rectangle 78"/>
            <p:cNvSpPr>
              <a:spLocks noChangeArrowheads="1"/>
            </p:cNvSpPr>
            <p:nvPr/>
          </p:nvSpPr>
          <p:spPr bwMode="auto">
            <a:xfrm>
              <a:off x="542" y="7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805" name="Group 79"/>
            <p:cNvGrpSpPr>
              <a:grpSpLocks/>
            </p:cNvGrpSpPr>
            <p:nvPr/>
          </p:nvGrpSpPr>
          <p:grpSpPr bwMode="auto">
            <a:xfrm>
              <a:off x="432" y="1536"/>
              <a:ext cx="227" cy="220"/>
              <a:chOff x="432" y="1536"/>
              <a:chExt cx="227" cy="220"/>
            </a:xfrm>
          </p:grpSpPr>
          <p:sp>
            <p:nvSpPr>
              <p:cNvPr id="63829" name="Oval 8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30" name="Rectangle 8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6" name="Group 82"/>
            <p:cNvGrpSpPr>
              <a:grpSpLocks/>
            </p:cNvGrpSpPr>
            <p:nvPr/>
          </p:nvGrpSpPr>
          <p:grpSpPr bwMode="auto">
            <a:xfrm>
              <a:off x="1246" y="1229"/>
              <a:ext cx="227" cy="224"/>
              <a:chOff x="1246" y="1229"/>
              <a:chExt cx="227" cy="224"/>
            </a:xfrm>
          </p:grpSpPr>
          <p:sp>
            <p:nvSpPr>
              <p:cNvPr id="63827" name="Oval 8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8" name="Rectangle 8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7" name="Group 85"/>
            <p:cNvGrpSpPr>
              <a:grpSpLocks/>
            </p:cNvGrpSpPr>
            <p:nvPr/>
          </p:nvGrpSpPr>
          <p:grpSpPr bwMode="auto">
            <a:xfrm>
              <a:off x="1550" y="1624"/>
              <a:ext cx="227" cy="228"/>
              <a:chOff x="1550" y="1624"/>
              <a:chExt cx="227" cy="228"/>
            </a:xfrm>
          </p:grpSpPr>
          <p:sp>
            <p:nvSpPr>
              <p:cNvPr id="63825" name="Oval 8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6" name="Rectangle 8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8" name="Group 88"/>
            <p:cNvGrpSpPr>
              <a:grpSpLocks/>
            </p:cNvGrpSpPr>
            <p:nvPr/>
          </p:nvGrpSpPr>
          <p:grpSpPr bwMode="auto">
            <a:xfrm>
              <a:off x="2222" y="888"/>
              <a:ext cx="226" cy="205"/>
              <a:chOff x="2222" y="888"/>
              <a:chExt cx="226" cy="205"/>
            </a:xfrm>
          </p:grpSpPr>
          <p:sp>
            <p:nvSpPr>
              <p:cNvPr id="63823" name="Oval 8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4" name="Rectangle 9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809" name="Rectangle 91"/>
            <p:cNvSpPr>
              <a:spLocks noChangeArrowheads="1"/>
            </p:cNvSpPr>
            <p:nvPr/>
          </p:nvSpPr>
          <p:spPr bwMode="auto">
            <a:xfrm>
              <a:off x="890" y="13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0" name="Rectangle 92"/>
            <p:cNvSpPr>
              <a:spLocks noChangeArrowheads="1"/>
            </p:cNvSpPr>
            <p:nvPr/>
          </p:nvSpPr>
          <p:spPr bwMode="auto">
            <a:xfrm>
              <a:off x="1874" y="76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1" name="Rectangle 93"/>
            <p:cNvSpPr>
              <a:spLocks noChangeArrowheads="1"/>
            </p:cNvSpPr>
            <p:nvPr/>
          </p:nvSpPr>
          <p:spPr bwMode="auto">
            <a:xfrm>
              <a:off x="1469" y="105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2" name="Rectangle 94"/>
            <p:cNvSpPr>
              <a:spLocks noChangeArrowheads="1"/>
            </p:cNvSpPr>
            <p:nvPr/>
          </p:nvSpPr>
          <p:spPr bwMode="auto">
            <a:xfrm>
              <a:off x="1534" y="14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3" name="Rectangle 95"/>
            <p:cNvSpPr>
              <a:spLocks noChangeArrowheads="1"/>
            </p:cNvSpPr>
            <p:nvPr/>
          </p:nvSpPr>
          <p:spPr bwMode="auto">
            <a:xfrm>
              <a:off x="2049" y="13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4" name="Rectangle 96"/>
            <p:cNvSpPr>
              <a:spLocks noChangeArrowheads="1"/>
            </p:cNvSpPr>
            <p:nvPr/>
          </p:nvSpPr>
          <p:spPr bwMode="auto">
            <a:xfrm>
              <a:off x="457" y="11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5" name="Rectangle 97"/>
            <p:cNvSpPr>
              <a:spLocks noChangeArrowheads="1"/>
            </p:cNvSpPr>
            <p:nvPr/>
          </p:nvSpPr>
          <p:spPr bwMode="auto">
            <a:xfrm>
              <a:off x="963" y="10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6" name="Rectangle 98"/>
            <p:cNvSpPr>
              <a:spLocks noChangeArrowheads="1"/>
            </p:cNvSpPr>
            <p:nvPr/>
          </p:nvSpPr>
          <p:spPr bwMode="auto">
            <a:xfrm>
              <a:off x="945" y="7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7" name="Rectangle 99"/>
            <p:cNvSpPr>
              <a:spLocks noChangeArrowheads="1"/>
            </p:cNvSpPr>
            <p:nvPr/>
          </p:nvSpPr>
          <p:spPr bwMode="auto">
            <a:xfrm>
              <a:off x="1102" y="17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8" name="Line 100"/>
            <p:cNvSpPr>
              <a:spLocks noChangeShapeType="1"/>
            </p:cNvSpPr>
            <p:nvPr/>
          </p:nvSpPr>
          <p:spPr bwMode="auto">
            <a:xfrm>
              <a:off x="1584" y="85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Line 101"/>
            <p:cNvSpPr>
              <a:spLocks noChangeShapeType="1"/>
            </p:cNvSpPr>
            <p:nvPr/>
          </p:nvSpPr>
          <p:spPr bwMode="auto">
            <a:xfrm flipH="1">
              <a:off x="624" y="139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20" name="Group 102"/>
            <p:cNvGrpSpPr>
              <a:grpSpLocks/>
            </p:cNvGrpSpPr>
            <p:nvPr/>
          </p:nvGrpSpPr>
          <p:grpSpPr bwMode="auto">
            <a:xfrm>
              <a:off x="1405" y="756"/>
              <a:ext cx="227" cy="204"/>
              <a:chOff x="1405" y="756"/>
              <a:chExt cx="227" cy="204"/>
            </a:xfrm>
          </p:grpSpPr>
          <p:sp>
            <p:nvSpPr>
              <p:cNvPr id="63821" name="Rectangle 10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22" name="Oval 10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6096000" y="1152526"/>
            <a:ext cx="3200400" cy="1895475"/>
            <a:chOff x="432" y="240"/>
            <a:chExt cx="2016" cy="1194"/>
          </a:xfrm>
        </p:grpSpPr>
        <p:sp>
          <p:nvSpPr>
            <p:cNvPr id="6376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6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7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379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379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379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378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8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7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8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378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8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432" y="1494"/>
            <a:chExt cx="2016" cy="1194"/>
          </a:xfrm>
        </p:grpSpPr>
        <p:grpSp>
          <p:nvGrpSpPr>
            <p:cNvPr id="6372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375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6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2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2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3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375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375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375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375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3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432" y="2748"/>
            <a:chExt cx="2016" cy="1194"/>
          </a:xfrm>
        </p:grpSpPr>
        <p:sp>
          <p:nvSpPr>
            <p:cNvPr id="6368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9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9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372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9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372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371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371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1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0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1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371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1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1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3120" y="2790"/>
            <a:chExt cx="2016" cy="1194"/>
          </a:xfrm>
        </p:grpSpPr>
        <p:sp>
          <p:nvSpPr>
            <p:cNvPr id="6365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5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6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368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368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368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368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6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7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367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8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7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20" name="Group 252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3072" y="1488"/>
            <a:chExt cx="2016" cy="1194"/>
          </a:xfrm>
        </p:grpSpPr>
        <p:sp>
          <p:nvSpPr>
            <p:cNvPr id="6361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1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2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365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364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364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364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3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4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364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4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4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47" name="Group 289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3072" y="102"/>
            <a:chExt cx="2016" cy="1194"/>
          </a:xfrm>
        </p:grpSpPr>
        <p:sp>
          <p:nvSpPr>
            <p:cNvPr id="6358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58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59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361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361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361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360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9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0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360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0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0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256774" name="Text Box 326"/>
          <p:cNvSpPr txBox="1">
            <a:spLocks noChangeArrowheads="1"/>
          </p:cNvSpPr>
          <p:nvPr/>
        </p:nvSpPr>
        <p:spPr bwMode="auto">
          <a:xfrm>
            <a:off x="6481764" y="36480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5" name="Text Box 327"/>
          <p:cNvSpPr txBox="1">
            <a:spLocks noChangeArrowheads="1"/>
          </p:cNvSpPr>
          <p:nvPr/>
        </p:nvSpPr>
        <p:spPr bwMode="auto">
          <a:xfrm>
            <a:off x="7646989" y="191452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6" name="Text Box 328"/>
          <p:cNvSpPr txBox="1">
            <a:spLocks noChangeArrowheads="1"/>
          </p:cNvSpPr>
          <p:nvPr/>
        </p:nvSpPr>
        <p:spPr bwMode="auto">
          <a:xfrm>
            <a:off x="2308226" y="26733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7" name="Text Box 329"/>
          <p:cNvSpPr txBox="1">
            <a:spLocks noChangeArrowheads="1"/>
          </p:cNvSpPr>
          <p:nvPr/>
        </p:nvSpPr>
        <p:spPr bwMode="auto">
          <a:xfrm>
            <a:off x="5535614" y="41052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8" name="Text Box 330"/>
          <p:cNvSpPr txBox="1">
            <a:spLocks noChangeArrowheads="1"/>
          </p:cNvSpPr>
          <p:nvPr/>
        </p:nvSpPr>
        <p:spPr bwMode="auto">
          <a:xfrm>
            <a:off x="7392989" y="97313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1" name="Group 339"/>
          <p:cNvGrpSpPr>
            <a:grpSpLocks/>
          </p:cNvGrpSpPr>
          <p:nvPr/>
        </p:nvGrpSpPr>
        <p:grpSpPr bwMode="auto">
          <a:xfrm>
            <a:off x="3944938" y="1808164"/>
            <a:ext cx="5346700" cy="2452687"/>
            <a:chOff x="1525" y="1139"/>
            <a:chExt cx="3368" cy="1545"/>
          </a:xfrm>
        </p:grpSpPr>
        <p:sp>
          <p:nvSpPr>
            <p:cNvPr id="63577" name="Line 331"/>
            <p:cNvSpPr>
              <a:spLocks noChangeShapeType="1"/>
            </p:cNvSpPr>
            <p:nvPr/>
          </p:nvSpPr>
          <p:spPr bwMode="auto">
            <a:xfrm flipH="1">
              <a:off x="1525" y="1331"/>
              <a:ext cx="190" cy="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Line 332"/>
            <p:cNvSpPr>
              <a:spLocks noChangeShapeType="1"/>
            </p:cNvSpPr>
            <p:nvPr/>
          </p:nvSpPr>
          <p:spPr bwMode="auto">
            <a:xfrm flipH="1" flipV="1">
              <a:off x="2416" y="1139"/>
              <a:ext cx="117" cy="133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Line 333"/>
            <p:cNvSpPr>
              <a:spLocks noChangeShapeType="1"/>
            </p:cNvSpPr>
            <p:nvPr/>
          </p:nvSpPr>
          <p:spPr bwMode="auto">
            <a:xfrm>
              <a:off x="4622" y="2567"/>
              <a:ext cx="271" cy="102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Line 337"/>
            <p:cNvSpPr>
              <a:spLocks noChangeShapeType="1"/>
            </p:cNvSpPr>
            <p:nvPr/>
          </p:nvSpPr>
          <p:spPr bwMode="auto">
            <a:xfrm>
              <a:off x="3413" y="2570"/>
              <a:ext cx="184" cy="11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89" name="Text Box 341"/>
          <p:cNvSpPr txBox="1">
            <a:spLocks noChangeArrowheads="1"/>
          </p:cNvSpPr>
          <p:nvPr/>
        </p:nvSpPr>
        <p:spPr bwMode="auto">
          <a:xfrm>
            <a:off x="9248776" y="12985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0" name="Text Box 342"/>
          <p:cNvSpPr txBox="1">
            <a:spLocks noChangeArrowheads="1"/>
          </p:cNvSpPr>
          <p:nvPr/>
        </p:nvSpPr>
        <p:spPr bwMode="auto">
          <a:xfrm>
            <a:off x="9607551" y="449738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3" name="Group 344"/>
          <p:cNvGrpSpPr>
            <a:grpSpLocks/>
          </p:cNvGrpSpPr>
          <p:nvPr/>
        </p:nvGrpSpPr>
        <p:grpSpPr bwMode="auto">
          <a:xfrm>
            <a:off x="7791450" y="2805113"/>
            <a:ext cx="808038" cy="1884362"/>
            <a:chOff x="3948" y="1767"/>
            <a:chExt cx="509" cy="1187"/>
          </a:xfrm>
        </p:grpSpPr>
        <p:sp>
          <p:nvSpPr>
            <p:cNvPr id="63575" name="Line 338"/>
            <p:cNvSpPr>
              <a:spLocks noChangeShapeType="1"/>
            </p:cNvSpPr>
            <p:nvPr/>
          </p:nvSpPr>
          <p:spPr bwMode="auto">
            <a:xfrm>
              <a:off x="3948" y="2846"/>
              <a:ext cx="272" cy="10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Line 343"/>
            <p:cNvSpPr>
              <a:spLocks noChangeShapeType="1"/>
            </p:cNvSpPr>
            <p:nvPr/>
          </p:nvSpPr>
          <p:spPr bwMode="auto">
            <a:xfrm flipH="1" flipV="1">
              <a:off x="4289" y="1767"/>
              <a:ext cx="168" cy="2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93" name="Text Box 345"/>
          <p:cNvSpPr txBox="1">
            <a:spLocks noChangeArrowheads="1"/>
          </p:cNvSpPr>
          <p:nvPr/>
        </p:nvSpPr>
        <p:spPr bwMode="auto">
          <a:xfrm>
            <a:off x="7577139" y="49307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4" name="Text Box 346"/>
          <p:cNvSpPr txBox="1">
            <a:spLocks noChangeArrowheads="1"/>
          </p:cNvSpPr>
          <p:nvPr/>
        </p:nvSpPr>
        <p:spPr bwMode="auto">
          <a:xfrm>
            <a:off x="8602664" y="53657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3518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5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74" grpId="0"/>
      <p:bldP spid="1256775" grpId="0"/>
      <p:bldP spid="1256776" grpId="0"/>
      <p:bldP spid="1256776" grpId="1"/>
      <p:bldP spid="1256777" grpId="0"/>
      <p:bldP spid="1256778" grpId="0"/>
      <p:bldP spid="1256778" grpId="1"/>
      <p:bldP spid="1256789" grpId="0"/>
      <p:bldP spid="1256789" grpId="1"/>
      <p:bldP spid="1256790" grpId="0"/>
      <p:bldP spid="1256793" grpId="0"/>
      <p:bldP spid="1256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967164" y="1562101"/>
            <a:ext cx="3803649" cy="2259013"/>
            <a:chOff x="1613" y="1374"/>
            <a:chExt cx="2396" cy="1423"/>
          </a:xfrm>
        </p:grpSpPr>
        <p:sp>
          <p:nvSpPr>
            <p:cNvPr id="10245" name="Freeform 3"/>
            <p:cNvSpPr>
              <a:spLocks/>
            </p:cNvSpPr>
            <p:nvPr/>
          </p:nvSpPr>
          <p:spPr bwMode="auto">
            <a:xfrm>
              <a:off x="1848" y="1566"/>
              <a:ext cx="1692" cy="948"/>
            </a:xfrm>
            <a:custGeom>
              <a:avLst/>
              <a:gdLst>
                <a:gd name="T0" fmla="*/ 0 w 1692"/>
                <a:gd name="T1" fmla="*/ 0 h 948"/>
                <a:gd name="T2" fmla="*/ 684 w 1692"/>
                <a:gd name="T3" fmla="*/ 444 h 948"/>
                <a:gd name="T4" fmla="*/ 846 w 1692"/>
                <a:gd name="T5" fmla="*/ 624 h 948"/>
                <a:gd name="T6" fmla="*/ 1044 w 1692"/>
                <a:gd name="T7" fmla="*/ 930 h 948"/>
                <a:gd name="T8" fmla="*/ 1104 w 1692"/>
                <a:gd name="T9" fmla="*/ 948 h 948"/>
                <a:gd name="T10" fmla="*/ 1146 w 1692"/>
                <a:gd name="T11" fmla="*/ 930 h 948"/>
                <a:gd name="T12" fmla="*/ 1692 w 1692"/>
                <a:gd name="T13" fmla="*/ 150 h 9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2"/>
                <a:gd name="T22" fmla="*/ 0 h 948"/>
                <a:gd name="T23" fmla="*/ 1692 w 1692"/>
                <a:gd name="T24" fmla="*/ 948 h 9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2" h="948">
                  <a:moveTo>
                    <a:pt x="0" y="0"/>
                  </a:moveTo>
                  <a:lnTo>
                    <a:pt x="684" y="444"/>
                  </a:lnTo>
                  <a:lnTo>
                    <a:pt x="846" y="624"/>
                  </a:lnTo>
                  <a:lnTo>
                    <a:pt x="1044" y="930"/>
                  </a:lnTo>
                  <a:lnTo>
                    <a:pt x="1104" y="948"/>
                  </a:lnTo>
                  <a:lnTo>
                    <a:pt x="1146" y="930"/>
                  </a:lnTo>
                  <a:lnTo>
                    <a:pt x="1692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Freeform 4"/>
            <p:cNvSpPr>
              <a:spLocks/>
            </p:cNvSpPr>
            <p:nvPr/>
          </p:nvSpPr>
          <p:spPr bwMode="auto">
            <a:xfrm>
              <a:off x="1848" y="1428"/>
              <a:ext cx="1722" cy="156"/>
            </a:xfrm>
            <a:custGeom>
              <a:avLst/>
              <a:gdLst>
                <a:gd name="T0" fmla="*/ 0 w 1722"/>
                <a:gd name="T1" fmla="*/ 0 h 156"/>
                <a:gd name="T2" fmla="*/ 804 w 1722"/>
                <a:gd name="T3" fmla="*/ 18 h 156"/>
                <a:gd name="T4" fmla="*/ 1032 w 1722"/>
                <a:gd name="T5" fmla="*/ 30 h 156"/>
                <a:gd name="T6" fmla="*/ 1722 w 1722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2"/>
                <a:gd name="T13" fmla="*/ 0 h 156"/>
                <a:gd name="T14" fmla="*/ 1722 w 172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" h="156">
                  <a:moveTo>
                    <a:pt x="0" y="0"/>
                  </a:moveTo>
                  <a:lnTo>
                    <a:pt x="804" y="18"/>
                  </a:lnTo>
                  <a:lnTo>
                    <a:pt x="1032" y="30"/>
                  </a:lnTo>
                  <a:lnTo>
                    <a:pt x="1722" y="156"/>
                  </a:lnTo>
                </a:path>
              </a:pathLst>
            </a:custGeom>
            <a:noFill/>
            <a:ln w="28575" cap="rnd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74" y="1626"/>
              <a:ext cx="1914" cy="1056"/>
            </a:xfrm>
            <a:custGeom>
              <a:avLst/>
              <a:gdLst>
                <a:gd name="T0" fmla="*/ 24 w 1914"/>
                <a:gd name="T1" fmla="*/ 0 h 1056"/>
                <a:gd name="T2" fmla="*/ 24 w 1914"/>
                <a:gd name="T3" fmla="*/ 762 h 1056"/>
                <a:gd name="T4" fmla="*/ 0 w 1914"/>
                <a:gd name="T5" fmla="*/ 918 h 1056"/>
                <a:gd name="T6" fmla="*/ 42 w 1914"/>
                <a:gd name="T7" fmla="*/ 972 h 1056"/>
                <a:gd name="T8" fmla="*/ 144 w 1914"/>
                <a:gd name="T9" fmla="*/ 984 h 1056"/>
                <a:gd name="T10" fmla="*/ 1164 w 1914"/>
                <a:gd name="T11" fmla="*/ 1044 h 1056"/>
                <a:gd name="T12" fmla="*/ 1284 w 1914"/>
                <a:gd name="T13" fmla="*/ 1056 h 1056"/>
                <a:gd name="T14" fmla="*/ 1356 w 1914"/>
                <a:gd name="T15" fmla="*/ 972 h 1056"/>
                <a:gd name="T16" fmla="*/ 1368 w 1914"/>
                <a:gd name="T17" fmla="*/ 924 h 1056"/>
                <a:gd name="T18" fmla="*/ 1914 w 1914"/>
                <a:gd name="T19" fmla="*/ 156 h 1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4"/>
                <a:gd name="T31" fmla="*/ 0 h 1056"/>
                <a:gd name="T32" fmla="*/ 1914 w 1914"/>
                <a:gd name="T33" fmla="*/ 1056 h 1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4" h="1056">
                  <a:moveTo>
                    <a:pt x="24" y="0"/>
                  </a:moveTo>
                  <a:lnTo>
                    <a:pt x="24" y="762"/>
                  </a:lnTo>
                  <a:lnTo>
                    <a:pt x="0" y="918"/>
                  </a:lnTo>
                  <a:lnTo>
                    <a:pt x="42" y="972"/>
                  </a:lnTo>
                  <a:lnTo>
                    <a:pt x="144" y="984"/>
                  </a:lnTo>
                  <a:lnTo>
                    <a:pt x="1164" y="1044"/>
                  </a:lnTo>
                  <a:lnTo>
                    <a:pt x="1284" y="1056"/>
                  </a:lnTo>
                  <a:lnTo>
                    <a:pt x="1356" y="972"/>
                  </a:lnTo>
                  <a:lnTo>
                    <a:pt x="1368" y="924"/>
                  </a:lnTo>
                  <a:lnTo>
                    <a:pt x="1914" y="156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1613" y="2380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3535" y="154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2488" y="197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1" name="Oval 9"/>
            <p:cNvSpPr>
              <a:spLocks noChangeArrowheads="1"/>
            </p:cNvSpPr>
            <p:nvPr/>
          </p:nvSpPr>
          <p:spPr bwMode="auto">
            <a:xfrm>
              <a:off x="1623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2636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2814" y="2471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1870" y="1496"/>
              <a:ext cx="763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2641" y="1624"/>
              <a:ext cx="69" cy="3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2650" y="2234"/>
              <a:ext cx="208" cy="2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2868" y="1506"/>
              <a:ext cx="672" cy="12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 flipV="1">
              <a:off x="3026" y="1752"/>
              <a:ext cx="533" cy="75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H="1" flipV="1">
              <a:off x="1840" y="2569"/>
              <a:ext cx="978" cy="5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1732" y="1614"/>
              <a:ext cx="1" cy="7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1811" y="1584"/>
              <a:ext cx="681" cy="4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0"/>
            <p:cNvSpPr>
              <a:spLocks noChangeShapeType="1"/>
            </p:cNvSpPr>
            <p:nvPr/>
          </p:nvSpPr>
          <p:spPr bwMode="auto">
            <a:xfrm flipH="1">
              <a:off x="1831" y="2156"/>
              <a:ext cx="652" cy="2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1714" y="143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1702" y="245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720" y="14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581" y="203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4</a:t>
              </a:r>
              <a:endParaRPr lang="en-US" altLang="en-US" sz="1800"/>
            </a:p>
          </p:txBody>
        </p:sp>
        <p:sp>
          <p:nvSpPr>
            <p:cNvPr id="10267" name="Rectangle 25"/>
            <p:cNvSpPr>
              <a:spLocks noChangeArrowheads="1"/>
            </p:cNvSpPr>
            <p:nvPr/>
          </p:nvSpPr>
          <p:spPr bwMode="auto">
            <a:xfrm>
              <a:off x="2907" y="2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  <a:endParaRPr lang="en-US" altLang="en-US" sz="1800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3619" y="161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6</a:t>
              </a:r>
              <a:endParaRPr lang="en-US" altLang="en-US" sz="1800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3099" y="2506"/>
              <a:ext cx="9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Node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(switch or router)</a:t>
              </a:r>
              <a:endParaRPr lang="en-US" altLang="en-US" sz="1800"/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 flipH="1">
              <a:off x="3060" y="2574"/>
              <a:ext cx="32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in Packet Networks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1"/>
            <a:ext cx="11189368" cy="2493963"/>
          </a:xfrm>
        </p:spPr>
        <p:txBody>
          <a:bodyPr/>
          <a:lstStyle/>
          <a:p>
            <a:pPr eaLnBrk="1" hangingPunct="1"/>
            <a:r>
              <a:rPr lang="en-US" altLang="en-US" dirty="0"/>
              <a:t>Three possible (</a:t>
            </a:r>
            <a:r>
              <a:rPr lang="en-US" altLang="en-US" dirty="0" err="1"/>
              <a:t>loopfree</a:t>
            </a:r>
            <a:r>
              <a:rPr lang="en-US" altLang="en-US" dirty="0"/>
              <a:t>) routes from 1 to 6:</a:t>
            </a:r>
          </a:p>
          <a:p>
            <a:pPr lvl="1" eaLnBrk="1" hangingPunct="1"/>
            <a:r>
              <a:rPr lang="en-US" altLang="en-US" dirty="0"/>
              <a:t>1-3-6, 1-4-5-6, 1-2-5-6</a:t>
            </a:r>
          </a:p>
          <a:p>
            <a:pPr eaLnBrk="1" hangingPunct="1"/>
            <a:r>
              <a:rPr lang="en-US" altLang="en-US" dirty="0"/>
              <a:t>Which is “best”?</a:t>
            </a:r>
          </a:p>
          <a:p>
            <a:pPr lvl="1" eaLnBrk="1" hangingPunct="1"/>
            <a:r>
              <a:rPr lang="en-US" altLang="en-US" dirty="0"/>
              <a:t>Min delay?  Min hop? Max bandwidth? Min cost?  Max reliability?</a:t>
            </a:r>
          </a:p>
        </p:txBody>
      </p:sp>
    </p:spTree>
    <p:extLst>
      <p:ext uri="{BB962C8B-B14F-4D97-AF65-F5344CB8AC3E}">
        <p14:creationId xmlns:p14="http://schemas.microsoft.com/office/powerpoint/2010/main" val="2181192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9523"/>
            <a:ext cx="11734800" cy="922338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Shortest Paths in 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pSp>
        <p:nvGrpSpPr>
          <p:cNvPr id="64515" name="Group 105"/>
          <p:cNvGrpSpPr>
            <a:grpSpLocks/>
          </p:cNvGrpSpPr>
          <p:nvPr/>
        </p:nvGrpSpPr>
        <p:grpSpPr bwMode="auto">
          <a:xfrm>
            <a:off x="2593975" y="1109664"/>
            <a:ext cx="3200400" cy="1895475"/>
            <a:chOff x="432" y="240"/>
            <a:chExt cx="2016" cy="1194"/>
          </a:xfrm>
        </p:grpSpPr>
        <p:sp>
          <p:nvSpPr>
            <p:cNvPr id="6470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70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71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473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473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473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472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2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71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2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72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472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2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6299200" y="1108076"/>
            <a:ext cx="3200400" cy="1895475"/>
            <a:chOff x="432" y="1494"/>
            <a:chExt cx="2016" cy="1194"/>
          </a:xfrm>
        </p:grpSpPr>
        <p:grpSp>
          <p:nvGrpSpPr>
            <p:cNvPr id="6466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469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0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6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6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7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469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469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469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469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7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8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9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566988" y="2962276"/>
            <a:ext cx="3200400" cy="1895475"/>
            <a:chOff x="432" y="2748"/>
            <a:chExt cx="2016" cy="1194"/>
          </a:xfrm>
        </p:grpSpPr>
        <p:sp>
          <p:nvSpPr>
            <p:cNvPr id="6462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3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3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466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3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466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465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465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5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4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5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465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5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5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6369050" y="2970214"/>
            <a:ext cx="3200400" cy="1895475"/>
            <a:chOff x="3120" y="2790"/>
            <a:chExt cx="2016" cy="1194"/>
          </a:xfrm>
        </p:grpSpPr>
        <p:sp>
          <p:nvSpPr>
            <p:cNvPr id="6459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9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0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462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462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462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462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0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1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461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2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1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52"/>
          <p:cNvGrpSpPr>
            <a:grpSpLocks/>
          </p:cNvGrpSpPr>
          <p:nvPr/>
        </p:nvGrpSpPr>
        <p:grpSpPr bwMode="auto">
          <a:xfrm>
            <a:off x="2516188" y="4962526"/>
            <a:ext cx="3200400" cy="1895475"/>
            <a:chOff x="3072" y="1488"/>
            <a:chExt cx="2016" cy="1194"/>
          </a:xfrm>
        </p:grpSpPr>
        <p:sp>
          <p:nvSpPr>
            <p:cNvPr id="6455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5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6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459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458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458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458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7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8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458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8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8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422" name="Group 289"/>
          <p:cNvGrpSpPr>
            <a:grpSpLocks/>
          </p:cNvGrpSpPr>
          <p:nvPr/>
        </p:nvGrpSpPr>
        <p:grpSpPr bwMode="auto">
          <a:xfrm>
            <a:off x="6453188" y="4962526"/>
            <a:ext cx="3200400" cy="1895475"/>
            <a:chOff x="3072" y="102"/>
            <a:chExt cx="2016" cy="1194"/>
          </a:xfrm>
        </p:grpSpPr>
        <p:sp>
          <p:nvSpPr>
            <p:cNvPr id="6452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2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3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455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455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455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454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3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4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454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4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4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8"/>
              </a:rPr>
              <a:t>Routing table at node 1</a:t>
            </a:r>
            <a:endParaRPr lang="en-US" altLang="en-US" dirty="0"/>
          </a:p>
        </p:txBody>
      </p:sp>
      <p:graphicFrame>
        <p:nvGraphicFramePr>
          <p:cNvPr id="1310723" name="Group 3"/>
          <p:cNvGraphicFramePr>
            <a:graphicFrameLocks noGrp="1"/>
          </p:cNvGraphicFramePr>
          <p:nvPr>
            <p:ph idx="1"/>
          </p:nvPr>
        </p:nvGraphicFramePr>
        <p:xfrm>
          <a:off x="2495550" y="1924051"/>
          <a:ext cx="6896100" cy="3254376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Destination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node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Cost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06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Reaction to Failure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link fails,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Router sets link distance to infinity &amp; floods the network with an update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All routers immediately update their link database &amp; recalculate their shortest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Recovery very quick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But watch out for old update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Add time stamp or sequence # to each update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Check whether each received update message is new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new, add it to database and broadcast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older, send update message on arriving link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891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Link State Better?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Fast, loopless convergence</a:t>
            </a:r>
          </a:p>
          <a:p>
            <a:pPr eaLnBrk="1" hangingPunct="1"/>
            <a:r>
              <a:rPr lang="en-US" altLang="en-US"/>
              <a:t>Support for precise metrics, and multiple metrics if necessary (throughput, delay, cost, reliability)</a:t>
            </a:r>
          </a:p>
          <a:p>
            <a:pPr eaLnBrk="1" hangingPunct="1"/>
            <a:r>
              <a:rPr lang="en-US" altLang="en-US"/>
              <a:t>Support for multiple paths to a destination</a:t>
            </a:r>
          </a:p>
          <a:p>
            <a:pPr marL="742950" lvl="1" indent="-285750"/>
            <a:r>
              <a:rPr lang="en-US" altLang="en-US"/>
              <a:t>algorithm can be modified to find best two paths</a:t>
            </a:r>
          </a:p>
        </p:txBody>
      </p:sp>
    </p:spTree>
    <p:extLst>
      <p:ext uri="{BB962C8B-B14F-4D97-AF65-F5344CB8AC3E}">
        <p14:creationId xmlns:p14="http://schemas.microsoft.com/office/powerpoint/2010/main" val="739494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the Routing Tables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39" y="1447801"/>
            <a:ext cx="11622505" cy="4683125"/>
          </a:xfrm>
        </p:spPr>
        <p:txBody>
          <a:bodyPr/>
          <a:lstStyle/>
          <a:p>
            <a:pPr eaLnBrk="1" hangingPunct="1"/>
            <a:r>
              <a:rPr lang="en-US" altLang="en-US" dirty="0"/>
              <a:t>Need information on state of links</a:t>
            </a:r>
          </a:p>
          <a:p>
            <a:pPr lvl="1" eaLnBrk="1" hangingPunct="1"/>
            <a:r>
              <a:rPr lang="en-US" altLang="en-US" dirty="0"/>
              <a:t>Link up/down; congested; delay or other metrics</a:t>
            </a:r>
          </a:p>
          <a:p>
            <a:pPr eaLnBrk="1" hangingPunct="1"/>
            <a:r>
              <a:rPr lang="en-US" altLang="en-US" dirty="0"/>
              <a:t>Need to distribute link state information using a routing protocol</a:t>
            </a:r>
          </a:p>
          <a:p>
            <a:pPr lvl="1" eaLnBrk="1" hangingPunct="1"/>
            <a:r>
              <a:rPr lang="en-US" altLang="en-US" dirty="0"/>
              <a:t>What information is exchanged? How often?</a:t>
            </a:r>
          </a:p>
          <a:p>
            <a:pPr lvl="1" eaLnBrk="1" hangingPunct="1"/>
            <a:r>
              <a:rPr lang="en-US" altLang="en-US" dirty="0"/>
              <a:t>Exchange with neighbors; Broadcast or flood</a:t>
            </a:r>
          </a:p>
          <a:p>
            <a:pPr eaLnBrk="1" hangingPunct="1"/>
            <a:r>
              <a:rPr lang="en-US" altLang="en-US" dirty="0"/>
              <a:t>Need to compute routes based on information</a:t>
            </a:r>
          </a:p>
          <a:p>
            <a:pPr lvl="1" eaLnBrk="1" hangingPunct="1"/>
            <a:r>
              <a:rPr lang="en-US" altLang="en-US" dirty="0"/>
              <a:t>Single metric;  multiple metrics</a:t>
            </a:r>
          </a:p>
          <a:p>
            <a:pPr lvl="1" eaLnBrk="1" hangingPunct="1"/>
            <a:r>
              <a:rPr lang="en-US" altLang="en-US" dirty="0"/>
              <a:t>Single route; alternate routes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92653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493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z="3500"/>
              <a:t>Routing Algorithm Requirements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125538"/>
            <a:ext cx="8001000" cy="1905000"/>
          </a:xfrm>
          <a:noFill/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altLang="en-US" sz="2600"/>
              <a:t>Responsiveness to changes</a:t>
            </a:r>
          </a:p>
          <a:p>
            <a:pPr lvl="1" eaLnBrk="1" hangingPunct="1"/>
            <a:r>
              <a:rPr lang="en-US" altLang="en-US" sz="2200"/>
              <a:t>Topology or bandwidth changes, congestion </a:t>
            </a:r>
          </a:p>
          <a:p>
            <a:pPr lvl="1" eaLnBrk="1" hangingPunct="1"/>
            <a:r>
              <a:rPr lang="en-US" altLang="en-US" sz="2200"/>
              <a:t>Rapid convergence of routers to consistent set of routes</a:t>
            </a:r>
          </a:p>
          <a:p>
            <a:pPr lvl="1" eaLnBrk="1" hangingPunct="1"/>
            <a:r>
              <a:rPr lang="en-US" altLang="en-US" sz="2200"/>
              <a:t>Freedom from persistent loops</a:t>
            </a:r>
          </a:p>
          <a:p>
            <a:pPr eaLnBrk="1" hangingPunct="1"/>
            <a:r>
              <a:rPr lang="en-US" altLang="en-US" sz="2600"/>
              <a:t>Optimality</a:t>
            </a:r>
          </a:p>
          <a:p>
            <a:pPr lvl="1" eaLnBrk="1" hangingPunct="1"/>
            <a:r>
              <a:rPr lang="en-US" altLang="en-US" sz="2200"/>
              <a:t>Resource utilization, path length </a:t>
            </a:r>
          </a:p>
          <a:p>
            <a:pPr eaLnBrk="1" hangingPunct="1"/>
            <a:r>
              <a:rPr lang="en-US" altLang="en-US" sz="2600"/>
              <a:t>Robustness</a:t>
            </a:r>
          </a:p>
          <a:p>
            <a:pPr lvl="1" eaLnBrk="1" hangingPunct="1"/>
            <a:r>
              <a:rPr lang="en-US" altLang="en-US" sz="2200"/>
              <a:t>Continues working under high load, congestion, faults, equipment failures, incorrect implementations</a:t>
            </a:r>
          </a:p>
          <a:p>
            <a:pPr eaLnBrk="1" hangingPunct="1"/>
            <a:r>
              <a:rPr lang="en-US" altLang="en-US" sz="2600"/>
              <a:t>Simplicity</a:t>
            </a:r>
          </a:p>
          <a:p>
            <a:pPr lvl="1" eaLnBrk="1" hangingPunct="1"/>
            <a:r>
              <a:rPr lang="en-US" altLang="en-US" sz="2200"/>
              <a:t>Efficient software implementation, reasonable processing load</a:t>
            </a:r>
          </a:p>
        </p:txBody>
      </p:sp>
    </p:spTree>
    <p:extLst>
      <p:ext uri="{BB962C8B-B14F-4D97-AF65-F5344CB8AC3E}">
        <p14:creationId xmlns:p14="http://schemas.microsoft.com/office/powerpoint/2010/main" val="17827531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772400" cy="1020762"/>
          </a:xfrm>
        </p:spPr>
        <p:txBody>
          <a:bodyPr/>
          <a:lstStyle/>
          <a:p>
            <a:pPr eaLnBrk="1" hangingPunct="1"/>
            <a:r>
              <a:rPr lang="en-US" altLang="en-US"/>
              <a:t>Classifications of Routing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Centralized vs. Distributed Routing</a:t>
            </a:r>
          </a:p>
          <a:p>
            <a:pPr eaLnBrk="1" hangingPunct="1"/>
            <a:r>
              <a:rPr lang="en-US" altLang="en-US"/>
              <a:t>Static vs. Dynamic Routing</a:t>
            </a:r>
          </a:p>
          <a:p>
            <a:pPr eaLnBrk="1" hangingPunct="1"/>
            <a:r>
              <a:rPr lang="en-US" altLang="en-US"/>
              <a:t>Flat vs. Hierarchical Routing</a:t>
            </a:r>
          </a:p>
          <a:p>
            <a:pPr eaLnBrk="1" hangingPunct="1"/>
            <a:endParaRPr lang="en-US" altLang="en-US"/>
          </a:p>
        </p:txBody>
      </p:sp>
      <p:pic>
        <p:nvPicPr>
          <p:cNvPr id="14340" name="Picture 2" descr="C:\Documents and Settings\Hwajung Lee\Local Settings\Temporary Internet Files\Content.IE5\FJF3QZOT\MP900409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60725"/>
            <a:ext cx="33067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367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Centralized vs Distributed Routing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751"/>
            <a:ext cx="11117179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Centralized Routing</a:t>
            </a:r>
          </a:p>
          <a:p>
            <a:pPr marL="742950" lvl="1" indent="-285750"/>
            <a:r>
              <a:rPr lang="en-US" altLang="en-US" dirty="0"/>
              <a:t>All routes determined by a central node</a:t>
            </a:r>
          </a:p>
          <a:p>
            <a:pPr marL="742950" lvl="1" indent="-285750"/>
            <a:r>
              <a:rPr lang="en-US" altLang="en-US" dirty="0"/>
              <a:t>All state information sent to central node</a:t>
            </a:r>
          </a:p>
          <a:p>
            <a:pPr marL="742950" lvl="1" indent="-285750"/>
            <a:r>
              <a:rPr lang="en-US" altLang="en-US" dirty="0"/>
              <a:t>Problems adapting to frequent topology changes</a:t>
            </a:r>
          </a:p>
          <a:p>
            <a:pPr marL="742950" lvl="1" indent="-285750"/>
            <a:r>
              <a:rPr lang="en-US" altLang="en-US" dirty="0"/>
              <a:t>Does not scale</a:t>
            </a:r>
          </a:p>
          <a:p>
            <a:pPr eaLnBrk="1" hangingPunct="1"/>
            <a:r>
              <a:rPr lang="en-US" altLang="en-US" dirty="0"/>
              <a:t>Distributed Routing</a:t>
            </a:r>
          </a:p>
          <a:p>
            <a:pPr marL="742950" lvl="1" indent="-285750"/>
            <a:r>
              <a:rPr lang="en-US" altLang="en-US" dirty="0"/>
              <a:t>Routes determined by routers using distributed algorithm</a:t>
            </a:r>
          </a:p>
          <a:p>
            <a:pPr marL="742950" lvl="1" indent="-285750"/>
            <a:r>
              <a:rPr lang="en-US" altLang="en-US" dirty="0"/>
              <a:t>State information exchanged by routers</a:t>
            </a:r>
          </a:p>
          <a:p>
            <a:pPr marL="742950" lvl="1" indent="-285750"/>
            <a:r>
              <a:rPr lang="en-US" altLang="en-US" dirty="0"/>
              <a:t>Adapts to topology and other changes</a:t>
            </a:r>
          </a:p>
          <a:p>
            <a:pPr marL="742950" lvl="1" indent="-285750"/>
            <a:r>
              <a:rPr lang="en-US" altLang="en-US" dirty="0"/>
              <a:t>Better scalability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6993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ffadf15-067a-4e50-a3a9-77b93cbce0b8"/>
    <ds:schemaRef ds:uri="2eb25448-20fa-4ef5-83b3-759cb732ac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3686</Words>
  <Application>Microsoft Office PowerPoint</Application>
  <PresentationFormat>Widescreen</PresentationFormat>
  <Paragraphs>1251</Paragraphs>
  <Slides>53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굴림</vt:lpstr>
      <vt:lpstr>MS Mincho</vt:lpstr>
      <vt:lpstr>NanumSquareRound ExtraBold</vt:lpstr>
      <vt:lpstr>TmonMonsori Black</vt:lpstr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 Lecture 1-3-2  Routing</vt:lpstr>
      <vt:lpstr> Lecture 2-2  Routing</vt:lpstr>
      <vt:lpstr>Network Layer</vt:lpstr>
      <vt:lpstr>Network Layer Functions</vt:lpstr>
      <vt:lpstr>Routing in Packet Networks</vt:lpstr>
      <vt:lpstr>Creating the Routing Tables</vt:lpstr>
      <vt:lpstr>Routing Algorithm Requirements </vt:lpstr>
      <vt:lpstr>Classifications of Routing</vt:lpstr>
      <vt:lpstr>Centralized vs Distributed Routing</vt:lpstr>
      <vt:lpstr>Static vs Dynamic Routing</vt:lpstr>
      <vt:lpstr>Routing in Virtual-Circuit Packet Networks</vt:lpstr>
      <vt:lpstr>Routing Tables in VC Packet Networks</vt:lpstr>
      <vt:lpstr>Routing Tables in Datagram Packet Networks</vt:lpstr>
      <vt:lpstr>Flat vs Hierarchical Routing</vt:lpstr>
      <vt:lpstr>Non-Hierarchical Addresses and Routing</vt:lpstr>
      <vt:lpstr>Hierarchical Addresses and Routing</vt:lpstr>
      <vt:lpstr>Specialized Routing</vt:lpstr>
      <vt:lpstr>Flooding (1)</vt:lpstr>
      <vt:lpstr>PowerPoint Presentation</vt:lpstr>
      <vt:lpstr>PowerPoint Presentation</vt:lpstr>
      <vt:lpstr>PowerPoint Presentation</vt:lpstr>
      <vt:lpstr>Limited Flooding</vt:lpstr>
      <vt:lpstr> Lecture 2-2  Routing</vt:lpstr>
      <vt:lpstr> Lecture 2-2  Routing</vt:lpstr>
      <vt:lpstr>Shortest Paths &amp; Routing</vt:lpstr>
      <vt:lpstr>Routing Metrics</vt:lpstr>
      <vt:lpstr>Shortest Path Approaches</vt:lpstr>
      <vt:lpstr>Distance Vector Do you know the way to San Jose?</vt:lpstr>
      <vt:lpstr>Distance Vector</vt:lpstr>
      <vt:lpstr>Shortest Path to SJ</vt:lpstr>
      <vt:lpstr>But we don’t know the shortest paths</vt:lpstr>
      <vt:lpstr>Why Distance Vector Works</vt:lpstr>
      <vt:lpstr>Bellman-Ford Algorithm</vt:lpstr>
      <vt:lpstr>Bellman-Ford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to Infinity Problem</vt:lpstr>
      <vt:lpstr>Problem:  Bad News Travels Slowly</vt:lpstr>
      <vt:lpstr>Split Horizon with Poison Reverse</vt:lpstr>
      <vt:lpstr>Link-State Algorithm</vt:lpstr>
      <vt:lpstr>Dijkstra Algorithm:  Finding shortest paths in order</vt:lpstr>
      <vt:lpstr>Dijkstra’s algorithm</vt:lpstr>
      <vt:lpstr>Execution of Dijkstra’s algorithm</vt:lpstr>
      <vt:lpstr>Shortest Paths in  Dijkstra’s Algorithm</vt:lpstr>
      <vt:lpstr>Routing table at node 1</vt:lpstr>
      <vt:lpstr>Reaction to Failure</vt:lpstr>
      <vt:lpstr>Why is Link State Better?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37</cp:revision>
  <dcterms:created xsi:type="dcterms:W3CDTF">2020-07-03T17:09:21Z</dcterms:created>
  <dcterms:modified xsi:type="dcterms:W3CDTF">2022-09-06T14:15:06Z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