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9" r:id="rId5"/>
    <p:sldId id="260" r:id="rId6"/>
    <p:sldId id="264" r:id="rId7"/>
    <p:sldId id="265" r:id="rId8"/>
    <p:sldId id="266" r:id="rId9"/>
    <p:sldId id="267" r:id="rId10"/>
    <p:sldId id="268" r:id="rId11"/>
    <p:sldId id="305" r:id="rId12"/>
    <p:sldId id="269" r:id="rId13"/>
    <p:sldId id="270" r:id="rId14"/>
    <p:sldId id="271" r:id="rId15"/>
    <p:sldId id="272" r:id="rId16"/>
    <p:sldId id="273" r:id="rId17"/>
    <p:sldId id="274" r:id="rId18"/>
    <p:sldId id="275" r:id="rId19"/>
    <p:sldId id="276" r:id="rId20"/>
    <p:sldId id="277" r:id="rId21"/>
    <p:sldId id="278" r:id="rId22"/>
    <p:sldId id="300" r:id="rId23"/>
    <p:sldId id="280" r:id="rId24"/>
    <p:sldId id="281" r:id="rId25"/>
    <p:sldId id="282" r:id="rId26"/>
    <p:sldId id="283" r:id="rId27"/>
    <p:sldId id="284" r:id="rId28"/>
    <p:sldId id="285" r:id="rId29"/>
    <p:sldId id="301" r:id="rId30"/>
    <p:sldId id="302" r:id="rId31"/>
    <p:sldId id="303" r:id="rId32"/>
    <p:sldId id="30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5" autoAdjust="0"/>
    <p:restoredTop sz="71941" autoAdjust="0"/>
  </p:normalViewPr>
  <p:slideViewPr>
    <p:cSldViewPr snapToGrid="0">
      <p:cViewPr varScale="1">
        <p:scale>
          <a:sx n="47" d="100"/>
          <a:sy n="47" d="100"/>
        </p:scale>
        <p:origin x="804" y="54"/>
      </p:cViewPr>
      <p:guideLst/>
    </p:cSldViewPr>
  </p:slideViewPr>
  <p:notesTextViewPr>
    <p:cViewPr>
      <p:scale>
        <a:sx n="1" d="1"/>
        <a:sy n="1" d="1"/>
      </p:scale>
      <p:origin x="0" y="0"/>
    </p:cViewPr>
  </p:notesTextViewPr>
  <p:sorterViewPr>
    <p:cViewPr>
      <p:scale>
        <a:sx n="100" d="100"/>
        <a:sy n="100" d="100"/>
      </p:scale>
      <p:origin x="0" y="-7542"/>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Course Overview</a:t>
            </a:r>
          </a:p>
          <a:p>
            <a:r>
              <a:rPr lang="en-US" altLang="en-US">
                <a:latin typeface="Arial" panose="020B0604020202020204" pitchFamily="34" charset="0"/>
              </a:rPr>
              <a:t> </a:t>
            </a:r>
          </a:p>
          <a:p>
            <a:r>
              <a:rPr lang="en-US" altLang="en-US">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a:latin typeface="Arial" panose="020B0604020202020204" pitchFamily="34" charset="0"/>
              </a:rPr>
              <a:t> </a:t>
            </a:r>
          </a:p>
          <a:p>
            <a:r>
              <a:rPr lang="en-US" altLang="en-US">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a:latin typeface="Arial" panose="020B0604020202020204" pitchFamily="34" charset="0"/>
              </a:rPr>
              <a:t> </a:t>
            </a:r>
          </a:p>
          <a:p>
            <a:r>
              <a:rPr lang="en-US" altLang="en-US">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a:latin typeface="Arial" panose="020B0604020202020204" pitchFamily="34" charset="0"/>
              </a:rPr>
              <a:t> </a:t>
            </a:r>
          </a:p>
          <a:p>
            <a:r>
              <a:rPr lang="en-US" altLang="en-US">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a:latin typeface="Arial" panose="020B0604020202020204" pitchFamily="34" charset="0"/>
              </a:rPr>
              <a:t> </a:t>
            </a:r>
          </a:p>
          <a:p>
            <a:r>
              <a:rPr lang="en-US" altLang="en-US">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a:latin typeface="Arial" panose="020B0604020202020204" pitchFamily="34" charset="0"/>
              </a:rPr>
              <a:t> </a:t>
            </a:r>
          </a:p>
          <a:p>
            <a:r>
              <a:rPr lang="en-US" altLang="en-US">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a:latin typeface="Arial" panose="020B0604020202020204" pitchFamily="34" charset="0"/>
              </a:rPr>
              <a:t> </a:t>
            </a:r>
          </a:p>
          <a:p>
            <a:r>
              <a:rPr lang="en-US" altLang="en-US">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a:latin typeface="Arial" panose="020B0604020202020204" pitchFamily="34" charset="0"/>
              </a:rPr>
              <a:t> </a:t>
            </a:r>
          </a:p>
          <a:p>
            <a:r>
              <a:rPr lang="en-US" altLang="en-US">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a:latin typeface="Arial" panose="020B0604020202020204" pitchFamily="34" charset="0"/>
              </a:rPr>
              <a:t> </a:t>
            </a:r>
          </a:p>
          <a:p>
            <a:r>
              <a:rPr lang="en-US" altLang="en-US">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a:latin typeface="Arial" panose="020B0604020202020204" pitchFamily="34" charset="0"/>
              </a:rPr>
              <a:t> </a:t>
            </a:r>
          </a:p>
          <a:p>
            <a:r>
              <a:rPr lang="en-US" altLang="en-US">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a:latin typeface="Arial" panose="020B0604020202020204" pitchFamily="34" charset="0"/>
              </a:rPr>
              <a:t> </a:t>
            </a:r>
          </a:p>
          <a:p>
            <a:r>
              <a:rPr lang="en-US" altLang="en-US">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a:latin typeface="Arial" panose="020B0604020202020204" pitchFamily="34" charset="0"/>
              </a:rPr>
              <a:t> </a:t>
            </a:r>
          </a:p>
          <a:p>
            <a:r>
              <a:rPr lang="en-US" altLang="en-US">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a:latin typeface="Arial" panose="020B0604020202020204" pitchFamily="34" charset="0"/>
              </a:rPr>
              <a:t> </a:t>
            </a:r>
          </a:p>
          <a:p>
            <a:r>
              <a:rPr lang="en-US" altLang="en-US">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a:latin typeface="Arial" panose="020B0604020202020204" pitchFamily="34" charset="0"/>
              </a:rPr>
              <a:t> </a:t>
            </a:r>
          </a:p>
          <a:p>
            <a:r>
              <a:rPr lang="en-US" altLang="en-US">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a:latin typeface="Arial" panose="020B0604020202020204" pitchFamily="34" charset="0"/>
              </a:rPr>
              <a:t> </a:t>
            </a:r>
          </a:p>
          <a:p>
            <a:r>
              <a:rPr lang="en-US" altLang="en-US">
                <a:latin typeface="Arial" panose="020B0604020202020204" pitchFamily="34" charset="0"/>
              </a:rPr>
              <a:t>--</a:t>
            </a:r>
          </a:p>
          <a:p>
            <a:r>
              <a:rPr lang="en-US" altLang="en-US">
                <a:latin typeface="Arial" panose="020B0604020202020204" pitchFamily="34" charset="0"/>
              </a:rPr>
              <a:t>Chapter 3</a:t>
            </a:r>
          </a:p>
          <a:p>
            <a:r>
              <a:rPr lang="en-US" altLang="en-US">
                <a:latin typeface="Arial" panose="020B0604020202020204" pitchFamily="34" charset="0"/>
              </a:rPr>
              <a:t>The Evolution of Dynamic Routing Protocols </a:t>
            </a:r>
          </a:p>
          <a:p>
            <a:r>
              <a:rPr lang="en-US" altLang="en-US">
                <a:latin typeface="Arial" panose="020B0604020202020204" pitchFamily="34" charset="0"/>
              </a:rPr>
              <a:t> </a:t>
            </a:r>
          </a:p>
          <a:p>
            <a:r>
              <a:rPr lang="en-US" altLang="en-US">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a:latin typeface="Arial" panose="020B0604020202020204" pitchFamily="34" charset="0"/>
              </a:rPr>
              <a:t> </a:t>
            </a:r>
          </a:p>
          <a:p>
            <a:r>
              <a:rPr lang="en-US" altLang="en-US">
                <a:latin typeface="Arial" panose="020B0604020202020204" pitchFamily="34" charset="0"/>
              </a:rPr>
              <a:t>As networks have evolved and become more complex, new routing protocols have emerged. The figure shows the classification of routing protocols. </a:t>
            </a:r>
          </a:p>
          <a:p>
            <a:r>
              <a:rPr lang="en-US" altLang="en-US">
                <a:latin typeface="Arial" panose="020B0604020202020204" pitchFamily="34" charset="0"/>
              </a:rPr>
              <a:t> </a:t>
            </a:r>
          </a:p>
          <a:p>
            <a:r>
              <a:rPr lang="en-US" altLang="en-US">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a:latin typeface="Arial" panose="020B0604020202020204" pitchFamily="34" charset="0"/>
              </a:rPr>
              <a:t> </a:t>
            </a:r>
          </a:p>
          <a:p>
            <a:r>
              <a:rPr lang="en-US" altLang="en-US">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a:latin typeface="Arial" panose="020B0604020202020204" pitchFamily="34" charset="0"/>
              </a:rPr>
              <a:t> </a:t>
            </a:r>
          </a:p>
          <a:p>
            <a:r>
              <a:rPr lang="en-US" altLang="en-US">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a:latin typeface="Arial" panose="020B0604020202020204" pitchFamily="34" charset="0"/>
              </a:rPr>
              <a:t> </a:t>
            </a:r>
          </a:p>
          <a:p>
            <a:r>
              <a:rPr lang="en-US" altLang="en-US">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a:latin typeface="Arial" panose="020B0604020202020204" pitchFamily="34" charset="0"/>
              </a:rPr>
              <a:t> </a:t>
            </a:r>
          </a:p>
          <a:p>
            <a:r>
              <a:rPr lang="en-US" altLang="en-US">
                <a:latin typeface="Arial" panose="020B0604020202020204" pitchFamily="34" charset="0"/>
              </a:rPr>
              <a:t>Reference: IS-IS</a:t>
            </a:r>
          </a:p>
          <a:p>
            <a:r>
              <a:rPr lang="en-US" altLang="en-US" u="sng">
                <a:latin typeface="Arial" panose="020B0604020202020204" pitchFamily="34" charset="0"/>
                <a:hlinkClick r:id="rId3"/>
              </a:rPr>
              <a:t>http://en.wikipedia.org/wiki/IS-IS</a:t>
            </a:r>
            <a:r>
              <a:rPr lang="en-US" altLang="en-US">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901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Designated router election</a:t>
            </a:r>
          </a:p>
          <a:p>
            <a:r>
              <a:rPr lang="en-US"/>
              <a:t>https://study-ccna.com/designated-backup-designated-router/#:~:text=Two%20rules%20are%20used%20to,router%20ID%20wins%20the%20election.</a:t>
            </a:r>
            <a:endParaRPr lang="en-US" dirty="0"/>
          </a:p>
          <a:p>
            <a:r>
              <a:rPr lang="en-US" dirty="0"/>
              <a:t>https://packetlife.net/blog/2011/jun/2/ospf-designated-router-election/</a:t>
            </a:r>
          </a:p>
          <a:p>
            <a:endParaRPr lang="en-US" dirty="0"/>
          </a:p>
        </p:txBody>
      </p:sp>
      <p:sp>
        <p:nvSpPr>
          <p:cNvPr id="4" name="Slide Number Placeholder 3"/>
          <p:cNvSpPr>
            <a:spLocks noGrp="1"/>
          </p:cNvSpPr>
          <p:nvPr>
            <p:ph type="sldNum" sz="quarter" idx="5"/>
          </p:nvPr>
        </p:nvSpPr>
        <p:spPr/>
        <p:txBody>
          <a:bodyPr/>
          <a:lstStyle/>
          <a:p>
            <a:fld id="{DE512309-D0F5-4817-8322-61574FE93EEB}" type="slidenum">
              <a:rPr lang="en-US" smtClean="0"/>
              <a:t>20</a:t>
            </a:fld>
            <a:endParaRPr lang="en-US"/>
          </a:p>
        </p:txBody>
      </p:sp>
    </p:spTree>
    <p:extLst>
      <p:ext uri="{BB962C8B-B14F-4D97-AF65-F5344CB8AC3E}">
        <p14:creationId xmlns:p14="http://schemas.microsoft.com/office/powerpoint/2010/main" val="368815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5 </a:t>
            </a:r>
            <a:r>
              <a:rPr lang="en-US" dirty="0"/>
              <a:t>Configuring Single-Area</a:t>
            </a:r>
            <a:r>
              <a:rPr lang="en-US" baseline="0" dirty="0"/>
              <a:t> OSPF</a:t>
            </a:r>
          </a:p>
          <a:p>
            <a:pPr>
              <a:lnSpc>
                <a:spcPct val="80000"/>
              </a:lnSpc>
              <a:buFontTx/>
              <a:buNone/>
            </a:pPr>
            <a:endParaRPr lang="en-US" baseline="0" dirty="0"/>
          </a:p>
          <a:p>
            <a:pPr>
              <a:lnSpc>
                <a:spcPct val="80000"/>
              </a:lnSpc>
              <a:buFontTx/>
              <a:buNone/>
            </a:pPr>
            <a:r>
              <a:rPr lang="en-US" baseline="0" dirty="0"/>
              <a:t>Bandwidth command (in </a:t>
            </a:r>
            <a:r>
              <a:rPr lang="en-US" baseline="0" dirty="0" err="1"/>
              <a:t>kbit</a:t>
            </a:r>
            <a:r>
              <a:rPr lang="en-US" baseline="0" dirty="0"/>
              <a:t> term)</a:t>
            </a:r>
          </a:p>
          <a:p>
            <a:pPr>
              <a:lnSpc>
                <a:spcPct val="80000"/>
              </a:lnSpc>
              <a:buFontTx/>
              <a:buNone/>
            </a:pPr>
            <a:endParaRPr lang="en-US" baseline="0" dirty="0"/>
          </a:p>
          <a:p>
            <a:pPr>
              <a:lnSpc>
                <a:spcPct val="80000"/>
              </a:lnSpc>
              <a:buFontTx/>
              <a:buNone/>
            </a:pPr>
            <a:r>
              <a:rPr lang="en-US" baseline="0" dirty="0"/>
              <a:t>Question&gt; Auto-cost reference-bandwidth 1000? </a:t>
            </a:r>
          </a:p>
          <a:p>
            <a:pPr>
              <a:lnSpc>
                <a:spcPct val="80000"/>
              </a:lnSpc>
              <a:buFontTx/>
              <a:buNone/>
            </a:pPr>
            <a:r>
              <a:rPr lang="en-US" baseline="0" dirty="0"/>
              <a:t>Sol&gt;https://learningnetwork.cisco.com/message/211993#211993 </a:t>
            </a:r>
            <a:r>
              <a:rPr lang="en-US" baseline="0" dirty="0">
                <a:sym typeface="Wingdings" panose="05000000000000000000" pitchFamily="2" charset="2"/>
              </a:rPr>
              <a:t> currently not available</a:t>
            </a:r>
            <a:endParaRPr lang="en-US" baseline="0" dirty="0"/>
          </a:p>
          <a:p>
            <a:pPr>
              <a:lnSpc>
                <a:spcPct val="80000"/>
              </a:lnSpc>
              <a:buFontTx/>
              <a:buNone/>
            </a:pPr>
            <a:r>
              <a:rPr lang="en-US" baseline="0" dirty="0"/>
              <a:t>https://www.oreilly.com/library/view/cisco-ios-in/0596008694/re672.html</a:t>
            </a:r>
          </a:p>
          <a:p>
            <a:pPr>
              <a:lnSpc>
                <a:spcPct val="80000"/>
              </a:lnSpc>
              <a:buFontTx/>
              <a:buNone/>
            </a:pPr>
            <a:endParaRPr lang="en-US" baseline="0" dirty="0"/>
          </a:p>
          <a:p>
            <a:pPr fontAlgn="base"/>
            <a:r>
              <a:rPr lang="en-US" sz="1200" b="0" i="0" kern="1200" dirty="0">
                <a:solidFill>
                  <a:schemeClr val="tx1"/>
                </a:solidFill>
                <a:effectLst/>
                <a:latin typeface="+mn-lt"/>
                <a:ea typeface="+mn-ea"/>
                <a:cs typeface="+mn-cs"/>
              </a:rPr>
              <a:t>1000000000/1544000 = 647</a:t>
            </a:r>
          </a:p>
          <a:p>
            <a:pPr marL="0" marR="0" lvl="0" indent="0" algn="l" defTabSz="914400" rtl="0" eaLnBrk="1" fontAlgn="auto" latinLnBrk="0" hangingPunct="1">
              <a:lnSpc>
                <a:spcPct val="80000"/>
              </a:lnSpc>
              <a:spcBef>
                <a:spcPts val="0"/>
              </a:spcBef>
              <a:spcAft>
                <a:spcPts val="0"/>
              </a:spcAft>
              <a:buClrTx/>
              <a:buSzTx/>
              <a:buFontTx/>
              <a:buNone/>
              <a:tabLst/>
              <a:defRPr/>
            </a:pPr>
            <a:r>
              <a:rPr lang="en-US" baseline="0" dirty="0"/>
              <a:t>Cf. default: </a:t>
            </a:r>
            <a:r>
              <a:rPr lang="en-US" sz="1200" b="0" i="0" kern="1200" dirty="0">
                <a:solidFill>
                  <a:schemeClr val="tx1"/>
                </a:solidFill>
                <a:effectLst/>
                <a:latin typeface="+mn-lt"/>
                <a:ea typeface="+mn-ea"/>
                <a:cs typeface="+mn-cs"/>
              </a:rPr>
              <a:t>100000000/1544000 = 64</a:t>
            </a:r>
          </a:p>
          <a:p>
            <a:pPr>
              <a:lnSpc>
                <a:spcPct val="80000"/>
              </a:lnSpc>
              <a:buFontTx/>
              <a:buNone/>
            </a:pPr>
            <a:endParaRPr lang="en-US" baseline="0" dirty="0"/>
          </a:p>
          <a:p>
            <a:pPr>
              <a:lnSpc>
                <a:spcPct val="80000"/>
              </a:lnSpc>
              <a:buFontTx/>
              <a:buNone/>
            </a:pPr>
            <a:endParaRPr lang="en-US" baseline="0" dirty="0"/>
          </a:p>
          <a:p>
            <a:pPr>
              <a:lnSpc>
                <a:spcPct val="80000"/>
              </a:lnSpc>
              <a:buFontTx/>
              <a:buNone/>
            </a:pPr>
            <a:endParaRPr lang="en-US" baseline="0" dirty="0"/>
          </a:p>
        </p:txBody>
      </p:sp>
    </p:spTree>
    <p:extLst>
      <p:ext uri="{BB962C8B-B14F-4D97-AF65-F5344CB8AC3E}">
        <p14:creationId xmlns:p14="http://schemas.microsoft.com/office/powerpoint/2010/main" val="170508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27</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9055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3348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4915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Lecture2-2_Rout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Note 1-3 </a:t>
            </a:r>
            <a:br>
              <a:rPr lang="en-US" altLang="en-US" sz="4400" dirty="0"/>
            </a:br>
            <a:r>
              <a:rPr lang="en-US" altLang="en-US" sz="4400" dirty="0"/>
              <a:t>Internet Routing Protocols</a:t>
            </a:r>
          </a:p>
        </p:txBody>
      </p:sp>
      <p:sp>
        <p:nvSpPr>
          <p:cNvPr id="5" name="!!Rectangle 3"/>
          <p:cNvSpPr>
            <a:spLocks noGrp="1" noChangeArrowheads="1"/>
          </p:cNvSpPr>
          <p:nvPr>
            <p:ph type="subTitle" idx="1"/>
          </p:nvPr>
        </p:nvSpPr>
        <p:spPr>
          <a:xfrm>
            <a:off x="4564928" y="2604905"/>
            <a:ext cx="7481441" cy="507713"/>
          </a:xfrm>
        </p:spPr>
        <p:txBody>
          <a:bodyPr>
            <a:noAutofit/>
          </a:bodyPr>
          <a:lstStyle/>
          <a:p>
            <a:r>
              <a:rPr lang="en-US" altLang="en-US" sz="3200" dirty="0">
                <a:solidFill>
                  <a:schemeClr val="tx2"/>
                </a:solidFill>
              </a:rPr>
              <a:t>Basic Routing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3"/>
            <a:ext cx="6287638" cy="4181764"/>
          </a:xfrm>
          <a:prstGeom prst="rect">
            <a:avLst/>
          </a:prstGeom>
          <a:effectLst>
            <a:softEdge rad="457200"/>
          </a:effectLst>
        </p:spPr>
      </p:pic>
      <p:sp>
        <p:nvSpPr>
          <p:cNvPr id="6" name="Rectangle 3"/>
          <p:cNvSpPr txBox="1">
            <a:spLocks noChangeArrowheads="1"/>
          </p:cNvSpPr>
          <p:nvPr/>
        </p:nvSpPr>
        <p:spPr>
          <a:xfrm>
            <a:off x="4909155" y="3150196"/>
            <a:ext cx="7137214" cy="1496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Routing Information Protocol (RIP)</a:t>
            </a:r>
          </a:p>
          <a:p>
            <a:r>
              <a:rPr lang="en-US" altLang="en-US" sz="3200" dirty="0"/>
              <a:t>Open Shortest Path First (OSPF)</a:t>
            </a:r>
          </a:p>
          <a:p>
            <a:r>
              <a:rPr lang="en-US" altLang="en-US" sz="3200" dirty="0"/>
              <a:t>Border Gateway Protocol (BGP)</a:t>
            </a:r>
          </a:p>
        </p:txBody>
      </p:sp>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a:t>RFC 1058</a:t>
            </a:r>
            <a:endParaRPr lang="en-US" altLang="en-US" b="1"/>
          </a:p>
          <a:p>
            <a:pPr eaLnBrk="1" hangingPunct="1"/>
            <a:r>
              <a:rPr lang="en-US" altLang="en-US"/>
              <a:t>Uses the </a:t>
            </a:r>
            <a:r>
              <a:rPr lang="en-US" altLang="en-US" b="1"/>
              <a:t>distance-vector algorithm</a:t>
            </a:r>
            <a:endParaRPr lang="en-US" altLang="en-US">
              <a:solidFill>
                <a:srgbClr val="6600FF"/>
              </a:solidFill>
            </a:endParaRPr>
          </a:p>
          <a:p>
            <a:pPr eaLnBrk="1" hangingPunct="1"/>
            <a:r>
              <a:rPr lang="en-US" altLang="en-US"/>
              <a:t>Runs on top of UDP, port number 520</a:t>
            </a:r>
          </a:p>
          <a:p>
            <a:pPr eaLnBrk="1" hangingPunct="1"/>
            <a:r>
              <a:rPr lang="en-US" altLang="en-US"/>
              <a:t>Metric: number of hops</a:t>
            </a:r>
          </a:p>
          <a:p>
            <a:pPr eaLnBrk="1" hangingPunct="1"/>
            <a:r>
              <a:rPr lang="en-US" altLang="en-US"/>
              <a:t>Max limited to 15</a:t>
            </a:r>
          </a:p>
          <a:p>
            <a:pPr marL="742950" lvl="1" indent="-285750"/>
            <a:r>
              <a:rPr lang="en-US" altLang="en-US"/>
              <a:t>suitable for small networks (local area environments)</a:t>
            </a:r>
          </a:p>
          <a:p>
            <a:pPr marL="742950" lvl="1" indent="-285750"/>
            <a:r>
              <a:rPr lang="en-US" altLang="en-US"/>
              <a:t>value of 16 is reserved to represent infinity</a:t>
            </a:r>
          </a:p>
          <a:p>
            <a:pPr marL="742950" lvl="1" indent="-285750"/>
            <a:r>
              <a:rPr lang="en-US" altLang="en-US"/>
              <a:t>small number limits  the </a:t>
            </a:r>
            <a:r>
              <a:rPr lang="en-US" altLang="en-US" i="1"/>
              <a:t>count-to-infinity</a:t>
            </a:r>
            <a:r>
              <a:rPr lang="en-US" altLang="en-US"/>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Outline</a:t>
            </a:r>
          </a:p>
        </p:txBody>
      </p:sp>
      <p:sp>
        <p:nvSpPr>
          <p:cNvPr id="18435"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tx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a:t>Open Shortest Path First</a:t>
            </a:r>
          </a:p>
        </p:txBody>
      </p:sp>
    </p:spTree>
    <p:extLst>
      <p:ext uri="{BB962C8B-B14F-4D97-AF65-F5344CB8AC3E}">
        <p14:creationId xmlns:p14="http://schemas.microsoft.com/office/powerpoint/2010/main" val="30569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a:t>OSPF Features</a:t>
            </a:r>
          </a:p>
        </p:txBody>
      </p:sp>
    </p:spTree>
    <p:extLst>
      <p:ext uri="{BB962C8B-B14F-4D97-AF65-F5344CB8AC3E}">
        <p14:creationId xmlns:p14="http://schemas.microsoft.com/office/powerpoint/2010/main" val="35423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a:t>Flooding</a:t>
            </a:r>
          </a:p>
        </p:txBody>
      </p:sp>
    </p:spTree>
    <p:extLst>
      <p:ext uri="{BB962C8B-B14F-4D97-AF65-F5344CB8AC3E}">
        <p14:creationId xmlns:p14="http://schemas.microsoft.com/office/powerpoint/2010/main" val="14086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a:t>OSPF Network</a:t>
            </a:r>
          </a:p>
        </p:txBody>
      </p:sp>
    </p:spTree>
    <p:extLst>
      <p:ext uri="{BB962C8B-B14F-4D97-AF65-F5344CB8AC3E}">
        <p14:creationId xmlns:p14="http://schemas.microsoft.com/office/powerpoint/2010/main" val="11737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a:t>OSPF Areas</a:t>
            </a:r>
          </a:p>
        </p:txBody>
      </p:sp>
    </p:spTree>
    <p:extLst>
      <p:ext uri="{BB962C8B-B14F-4D97-AF65-F5344CB8AC3E}">
        <p14:creationId xmlns:p14="http://schemas.microsoft.com/office/powerpoint/2010/main" val="338220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Internet Routing Protocols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Basic Routing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253018"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routers (DR) </a:t>
            </a:r>
            <a:r>
              <a:rPr lang="en-US" altLang="en-US" sz="2200" dirty="0"/>
              <a:t>&amp; </a:t>
            </a:r>
            <a:r>
              <a:rPr lang="en-US" altLang="en-US" sz="2200" dirty="0">
                <a:solidFill>
                  <a:srgbClr val="FF6600"/>
                </a:solidFill>
              </a:rPr>
              <a:t>backup designated routers (BDR)</a:t>
            </a: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a:t>Designated Routers</a:t>
            </a:r>
          </a:p>
        </p:txBody>
      </p:sp>
    </p:spTree>
    <p:extLst>
      <p:ext uri="{BB962C8B-B14F-4D97-AF65-F5344CB8AC3E}">
        <p14:creationId xmlns:p14="http://schemas.microsoft.com/office/powerpoint/2010/main" val="6139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a:t>Link State Advertisements</a:t>
            </a:r>
          </a:p>
        </p:txBody>
      </p:sp>
    </p:spTree>
    <p:extLst>
      <p:ext uri="{BB962C8B-B14F-4D97-AF65-F5344CB8AC3E}">
        <p14:creationId xmlns:p14="http://schemas.microsoft.com/office/powerpoint/2010/main" val="12375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a:t>OSPF Protocol</a:t>
            </a:r>
          </a:p>
        </p:txBody>
      </p:sp>
    </p:spTree>
    <p:extLst>
      <p:ext uri="{BB962C8B-B14F-4D97-AF65-F5344CB8AC3E}">
        <p14:creationId xmlns:p14="http://schemas.microsoft.com/office/powerpoint/2010/main" val="16537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a:t>Discover neighbors by sending Hello packets (every 10 sec) and designated router elected in </a:t>
            </a:r>
            <a:r>
              <a:rPr lang="en-US" altLang="en-US" dirty="0" err="1"/>
              <a:t>multiaccess</a:t>
            </a:r>
            <a:r>
              <a:rPr lang="en-US" altLang="en-US" dirty="0"/>
              <a:t> networks</a:t>
            </a:r>
          </a:p>
          <a:p>
            <a:pPr marL="571500" indent="-571500">
              <a:buFont typeface="Wingdings" panose="05000000000000000000" pitchFamily="2" charset="2"/>
              <a:buAutoNum type="arabicPeriod"/>
            </a:pPr>
            <a:r>
              <a:rPr lang="en-US" altLang="en-US" dirty="0"/>
              <a:t>Adjacencies are established &amp; link state databases are synchronized</a:t>
            </a:r>
          </a:p>
          <a:p>
            <a:pPr marL="571500" indent="-571500">
              <a:buFont typeface="Wingdings" panose="05000000000000000000" pitchFamily="2" charset="2"/>
              <a:buAutoNum type="arabicPeriod"/>
            </a:pPr>
            <a:r>
              <a:rPr lang="en-US" altLang="en-US" dirty="0"/>
              <a:t>Link state information is propagated &amp; routing tables are calculated</a:t>
            </a:r>
          </a:p>
          <a:p>
            <a:pPr marL="571500" indent="-571500">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9577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6179" y="-12526"/>
            <a:ext cx="11745821" cy="926388"/>
          </a:xfrm>
        </p:spPr>
        <p:txBody>
          <a:bodyPr>
            <a:normAutofit fontScale="90000"/>
          </a:bodyPr>
          <a:lstStyle/>
          <a:p>
            <a:pPr eaLnBrk="1" hangingPunct="1">
              <a:defRPr/>
            </a:pPr>
            <a:r>
              <a:rPr lang="en-US" sz="1800" dirty="0"/>
              <a:t>Routing in the Distribution and Core Layers</a:t>
            </a:r>
            <a:br>
              <a:rPr lang="en-US" sz="2800" dirty="0"/>
            </a:br>
            <a:r>
              <a:rPr lang="en-US" dirty="0"/>
              <a:t>Configuring Single-Area OSPF</a:t>
            </a:r>
            <a:endParaRPr lang="en-US" dirty="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184615" y="5204280"/>
            <a:ext cx="2639608" cy="437043"/>
          </a:xfrm>
          <a:prstGeom prst="rect">
            <a:avLst/>
          </a:prstGeom>
          <a:noFill/>
        </p:spPr>
        <p:txBody>
          <a:bodyPr wrap="square" rtlCol="0">
            <a:spAutoFit/>
          </a:bodyPr>
          <a:lstStyle/>
          <a:p>
            <a:pPr fontAlgn="base"/>
            <a:r>
              <a:rPr lang="en-US" sz="800" dirty="0"/>
              <a:t>1000000000/1544000 = 647</a:t>
            </a:r>
          </a:p>
          <a:p>
            <a:pPr lvl="0">
              <a:lnSpc>
                <a:spcPct val="80000"/>
              </a:lnSpc>
              <a:defRPr/>
            </a:pPr>
            <a:r>
              <a:rPr lang="en-US" sz="800" dirty="0"/>
              <a:t>Cf. default: 100000000/1544000 = 64</a:t>
            </a:r>
          </a:p>
          <a:p>
            <a:endParaRPr lang="en-US" sz="800" dirty="0"/>
          </a:p>
        </p:txBody>
      </p:sp>
    </p:spTree>
    <p:extLst>
      <p:ext uri="{BB962C8B-B14F-4D97-AF65-F5344CB8AC3E}">
        <p14:creationId xmlns:p14="http://schemas.microsoft.com/office/powerpoint/2010/main" val="70146829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3803" y="0"/>
            <a:ext cx="11748197"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a:t>
            </a:r>
            <a:endParaRPr lang="en-US" dirty="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4734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7780" y="0"/>
            <a:ext cx="11744220"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18576"/>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1436" y="14146"/>
            <a:ext cx="11740564" cy="900254"/>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8801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Outline</a:t>
            </a:r>
          </a:p>
        </p:txBody>
      </p:sp>
      <p:sp>
        <p:nvSpPr>
          <p:cNvPr id="31747"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lnSpcReduction="100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EGP Requirements</a:t>
            </a:r>
          </a:p>
        </p:txBody>
      </p:sp>
      <p:sp>
        <p:nvSpPr>
          <p:cNvPr id="36867" name="Rectangle 3"/>
          <p:cNvSpPr>
            <a:spLocks noGrp="1" noChangeArrowheads="1"/>
          </p:cNvSpPr>
          <p:nvPr>
            <p:ph type="body" idx="1"/>
          </p:nvPr>
        </p:nvSpPr>
        <p:spPr/>
        <p:txBody>
          <a:bodyPr/>
          <a:lstStyle/>
          <a:p>
            <a:pPr eaLnBrk="1" hangingPunct="1"/>
            <a:r>
              <a:rPr lang="en-US" altLang="en-US"/>
              <a:t>Scalability to global Internet</a:t>
            </a:r>
          </a:p>
          <a:p>
            <a:pPr lvl="1" eaLnBrk="1" hangingPunct="1"/>
            <a:r>
              <a:rPr lang="en-US" altLang="en-US"/>
              <a:t>Provide connectivity at global scale</a:t>
            </a:r>
          </a:p>
          <a:p>
            <a:pPr lvl="1" eaLnBrk="1" hangingPunct="1"/>
            <a:r>
              <a:rPr lang="en-US" altLang="en-US"/>
              <a:t>Link-state does not scale</a:t>
            </a:r>
          </a:p>
          <a:p>
            <a:pPr lvl="1" eaLnBrk="1" hangingPunct="1"/>
            <a:r>
              <a:rPr lang="en-US" altLang="en-US"/>
              <a:t>Should promote address aggregation</a:t>
            </a:r>
          </a:p>
          <a:p>
            <a:pPr lvl="1" eaLnBrk="1" hangingPunct="1"/>
            <a:r>
              <a:rPr lang="en-US" altLang="en-US"/>
              <a:t>Fully distributed </a:t>
            </a:r>
          </a:p>
          <a:p>
            <a:pPr eaLnBrk="1" hangingPunct="1"/>
            <a:r>
              <a:rPr lang="en-US" altLang="en-US"/>
              <a:t>EGP path selection guided by policy rather than path optimality</a:t>
            </a:r>
          </a:p>
          <a:p>
            <a:pPr lvl="1" eaLnBrk="1" hangingPunct="1"/>
            <a:r>
              <a:rPr lang="en-US" altLang="en-US"/>
              <a:t>Trust, peering arrangements, etc</a:t>
            </a:r>
          </a:p>
          <a:p>
            <a:pPr lvl="1" eaLnBrk="1" hangingPunct="1"/>
            <a:r>
              <a:rPr lang="en-US" altLang="en-US"/>
              <a:t>EGP should allow flexibility in choice of paths</a:t>
            </a:r>
          </a:p>
          <a:p>
            <a:pPr lvl="1" eaLnBrk="1" hangingPunct="1"/>
            <a:endParaRPr lang="en-US" altLang="en-US"/>
          </a:p>
          <a:p>
            <a:pPr eaLnBrk="1" hangingPunct="1"/>
            <a:endParaRPr lang="en-US" altLang="en-US"/>
          </a:p>
        </p:txBody>
      </p:sp>
    </p:spTree>
    <p:extLst>
      <p:ext uri="{BB962C8B-B14F-4D97-AF65-F5344CB8AC3E}">
        <p14:creationId xmlns:p14="http://schemas.microsoft.com/office/powerpoint/2010/main" val="255402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BGP Features</a:t>
            </a:r>
          </a:p>
        </p:txBody>
      </p:sp>
      <p:sp>
        <p:nvSpPr>
          <p:cNvPr id="38915" name="Rectangle 3"/>
          <p:cNvSpPr>
            <a:spLocks noGrp="1" noChangeArrowheads="1"/>
          </p:cNvSpPr>
          <p:nvPr>
            <p:ph type="body" idx="1"/>
          </p:nvPr>
        </p:nvSpPr>
        <p:spPr/>
        <p:txBody>
          <a:bodyPr/>
          <a:lstStyle/>
          <a:p>
            <a:pPr eaLnBrk="1" hangingPunct="1"/>
            <a:r>
              <a:rPr lang="en-US" altLang="en-US"/>
              <a:t>BGP is </a:t>
            </a:r>
            <a:r>
              <a:rPr lang="en-US" altLang="en-US" i="1"/>
              <a:t>path vector protocol</a:t>
            </a:r>
            <a:r>
              <a:rPr lang="en-US" altLang="en-US"/>
              <a:t>: advertises sequence of AS numbers to the destination network</a:t>
            </a:r>
          </a:p>
          <a:p>
            <a:pPr eaLnBrk="1" hangingPunct="1"/>
            <a:r>
              <a:rPr lang="en-US" altLang="en-US"/>
              <a:t>Path vector info used to prevent routing loops</a:t>
            </a:r>
          </a:p>
          <a:p>
            <a:pPr eaLnBrk="1" hangingPunct="1"/>
            <a:r>
              <a:rPr lang="en-US" altLang="en-US"/>
              <a:t>BGP enforces policy through selection of different paths to a destination and by control of redistribution of routing information</a:t>
            </a:r>
          </a:p>
          <a:p>
            <a:pPr eaLnBrk="1" hangingPunct="1"/>
            <a:r>
              <a:rPr lang="en-US" altLang="en-US"/>
              <a:t>Uses CIDR to support aggregation &amp; reduction of routing information</a:t>
            </a:r>
          </a:p>
          <a:p>
            <a:pPr eaLnBrk="1" hangingPunct="1"/>
            <a:endParaRPr lang="en-US" altLang="en-US"/>
          </a:p>
        </p:txBody>
      </p:sp>
    </p:spTree>
    <p:extLst>
      <p:ext uri="{BB962C8B-B14F-4D97-AF65-F5344CB8AC3E}">
        <p14:creationId xmlns:p14="http://schemas.microsoft.com/office/powerpoint/2010/main" val="111516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dirty="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a:t>Evaluates paths to a destination from an AS border router </a:t>
            </a:r>
          </a:p>
          <a:p>
            <a:pPr lvl="1" eaLnBrk="1" hangingPunct="1">
              <a:lnSpc>
                <a:spcPct val="90000"/>
              </a:lnSpc>
            </a:pPr>
            <a:r>
              <a:rPr lang="en-US" altLang="en-US"/>
              <a:t>Selects the best that complies with policies</a:t>
            </a:r>
          </a:p>
          <a:p>
            <a:pPr lvl="1" eaLnBrk="1" hangingPunct="1">
              <a:lnSpc>
                <a:spcPct val="90000"/>
              </a:lnSpc>
            </a:pPr>
            <a:r>
              <a:rPr lang="en-US" altLang="en-US"/>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a:t>Examples of policy:</a:t>
            </a:r>
          </a:p>
          <a:p>
            <a:pPr lvl="1" eaLnBrk="1" hangingPunct="1">
              <a:lnSpc>
                <a:spcPct val="90000"/>
              </a:lnSpc>
            </a:pPr>
            <a:r>
              <a:rPr lang="en-US" altLang="en-US" dirty="0"/>
              <a:t>Never use AS X</a:t>
            </a:r>
          </a:p>
          <a:p>
            <a:pPr lvl="1" eaLnBrk="1" hangingPunct="1">
              <a:lnSpc>
                <a:spcPct val="90000"/>
              </a:lnSpc>
            </a:pPr>
            <a:r>
              <a:rPr lang="en-US" altLang="en-US" dirty="0"/>
              <a:t>Never use AS X to get to a destination in AS Y</a:t>
            </a:r>
          </a:p>
          <a:p>
            <a:pPr lvl="1" eaLnBrk="1" hangingPunct="1">
              <a:lnSpc>
                <a:spcPct val="90000"/>
              </a:lnSpc>
            </a:pPr>
            <a:r>
              <a:rPr lang="en-US" altLang="en-US" dirty="0"/>
              <a:t>Never use AS X and AS Y in the same path</a:t>
            </a:r>
          </a:p>
          <a:p>
            <a:pPr eaLnBrk="1" hangingPunct="1">
              <a:lnSpc>
                <a:spcPct val="90000"/>
              </a:lnSpc>
            </a:pPr>
            <a:r>
              <a:rPr lang="en-US" altLang="en-US" i="1" dirty="0"/>
              <a:t>Import policies</a:t>
            </a:r>
            <a:r>
              <a:rPr lang="en-US" altLang="en-US" dirty="0"/>
              <a:t> to accept, deny, or set preferences on route advertisements from neighbors</a:t>
            </a:r>
          </a:p>
          <a:p>
            <a:pPr eaLnBrk="1" hangingPunct="1">
              <a:lnSpc>
                <a:spcPct val="90000"/>
              </a:lnSpc>
            </a:pPr>
            <a:r>
              <a:rPr lang="en-US" altLang="en-US" i="1" dirty="0"/>
              <a:t>Export policies</a:t>
            </a:r>
            <a:r>
              <a:rPr lang="en-US" altLang="en-US" dirty="0"/>
              <a:t> to determine which routes should be advertised to which neighbors</a:t>
            </a:r>
          </a:p>
          <a:p>
            <a:pPr lvl="1" eaLnBrk="1" hangingPunct="1">
              <a:lnSpc>
                <a:spcPct val="90000"/>
              </a:lnSpc>
            </a:pPr>
            <a:r>
              <a:rPr lang="en-US" altLang="en-US" dirty="0"/>
              <a:t>A route is advertised only if AS is willing to carry  traffic on that route</a:t>
            </a:r>
          </a:p>
        </p:txBody>
      </p:sp>
    </p:spTree>
    <p:extLst>
      <p:ext uri="{BB962C8B-B14F-4D97-AF65-F5344CB8AC3E}">
        <p14:creationId xmlns:p14="http://schemas.microsoft.com/office/powerpoint/2010/main" val="55585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a:t>Typical policies involve political, security, or economic considerations.</a:t>
            </a:r>
          </a:p>
          <a:p>
            <a:pPr marL="990600" lvl="1" indent="-533400"/>
            <a:r>
              <a:rPr lang="en-US" altLang="en-US" dirty="0"/>
              <a:t>No transit traffic through certain </a:t>
            </a:r>
            <a:r>
              <a:rPr lang="en-US" altLang="en-US" dirty="0" err="1"/>
              <a:t>ASes</a:t>
            </a:r>
            <a:r>
              <a:rPr lang="en-US" altLang="en-US" dirty="0"/>
              <a:t>.</a:t>
            </a:r>
          </a:p>
          <a:p>
            <a:pPr marL="990600" lvl="1" indent="-533400"/>
            <a:r>
              <a:rPr lang="en-US" altLang="en-US" dirty="0"/>
              <a:t>Never put country X on a route starting at the Pentagon.</a:t>
            </a:r>
          </a:p>
          <a:p>
            <a:pPr marL="990600" lvl="1" indent="-533400"/>
            <a:r>
              <a:rPr lang="en-US" altLang="en-US" dirty="0"/>
              <a:t>Do not use the United States to get from British Columbia to Ontario.</a:t>
            </a:r>
          </a:p>
          <a:p>
            <a:pPr marL="990600" lvl="1" indent="-533400"/>
            <a:r>
              <a:rPr lang="en-US" altLang="en-US" dirty="0"/>
              <a:t>Only transit country A if there is not alternative to the destination.</a:t>
            </a:r>
          </a:p>
          <a:p>
            <a:pPr marL="990600" lvl="1" indent="-533400"/>
            <a:r>
              <a:rPr lang="en-US" altLang="en-US" dirty="0"/>
              <a:t>Traffic starting or ending at IBM should not transit Microsoft.</a:t>
            </a:r>
          </a:p>
        </p:txBody>
      </p:sp>
    </p:spTree>
    <p:extLst>
      <p:ext uri="{BB962C8B-B14F-4D97-AF65-F5344CB8AC3E}">
        <p14:creationId xmlns:p14="http://schemas.microsoft.com/office/powerpoint/2010/main" val="398000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a:t>BGP Protocol </a:t>
            </a:r>
          </a:p>
        </p:txBody>
      </p:sp>
      <p:sp>
        <p:nvSpPr>
          <p:cNvPr id="45059" name="Rectangle 4"/>
          <p:cNvSpPr>
            <a:spLocks noGrp="1" noChangeArrowheads="1"/>
          </p:cNvSpPr>
          <p:nvPr>
            <p:ph type="body" idx="1"/>
          </p:nvPr>
        </p:nvSpPr>
        <p:spPr/>
        <p:txBody>
          <a:bodyPr/>
          <a:lstStyle/>
          <a:p>
            <a:pPr eaLnBrk="1" hangingPunct="1"/>
            <a:r>
              <a:rPr lang="en-US" altLang="en-US"/>
              <a:t>Opening &amp; confirming of a BGP connection with a neighbor router</a:t>
            </a:r>
          </a:p>
          <a:p>
            <a:pPr eaLnBrk="1" hangingPunct="1"/>
            <a:r>
              <a:rPr lang="en-US" altLang="en-US"/>
              <a:t>Maintaining the BGP connection</a:t>
            </a:r>
          </a:p>
          <a:p>
            <a:pPr eaLnBrk="1" hangingPunct="1"/>
            <a:r>
              <a:rPr lang="en-US" altLang="en-US"/>
              <a:t>Sending reachability information</a:t>
            </a:r>
          </a:p>
          <a:p>
            <a:pPr eaLnBrk="1" hangingPunct="1"/>
            <a:r>
              <a:rPr lang="en-US" altLang="en-US"/>
              <a:t>Notification of error conditions</a:t>
            </a:r>
          </a:p>
          <a:p>
            <a:pPr eaLnBrk="1" hangingPunct="1"/>
            <a:endParaRPr lang="en-US" altLang="en-US"/>
          </a:p>
        </p:txBody>
      </p:sp>
    </p:spTree>
    <p:extLst>
      <p:ext uri="{BB962C8B-B14F-4D97-AF65-F5344CB8AC3E}">
        <p14:creationId xmlns:p14="http://schemas.microsoft.com/office/powerpoint/2010/main" val="208633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Routing</a:t>
            </a:r>
          </a:p>
        </p:txBody>
      </p:sp>
      <p:sp>
        <p:nvSpPr>
          <p:cNvPr id="3" name="Content Placeholder 2"/>
          <p:cNvSpPr>
            <a:spLocks noGrp="1"/>
          </p:cNvSpPr>
          <p:nvPr>
            <p:ph idx="1"/>
          </p:nvPr>
        </p:nvSpPr>
        <p:spPr/>
        <p:txBody>
          <a:bodyPr/>
          <a:lstStyle/>
          <a:p>
            <a:r>
              <a:rPr lang="en-US" dirty="0"/>
              <a:t>Distance Vector Shortest Path Routing Algorithm</a:t>
            </a:r>
          </a:p>
          <a:p>
            <a:pPr lvl="1"/>
            <a:r>
              <a:rPr lang="en-US" dirty="0"/>
              <a:t>Bellman-Ford SPRA</a:t>
            </a:r>
          </a:p>
          <a:p>
            <a:pPr lvl="1"/>
            <a:r>
              <a:rPr lang="en-US" dirty="0"/>
              <a:t>Distributed SPRA</a:t>
            </a:r>
          </a:p>
          <a:p>
            <a:r>
              <a:rPr lang="en-US" dirty="0"/>
              <a:t>Link State Shortest Path Routing Algorithm</a:t>
            </a:r>
          </a:p>
          <a:p>
            <a:pPr lvl="1"/>
            <a:r>
              <a:rPr lang="en-US" dirty="0" err="1"/>
              <a:t>Dijkstra</a:t>
            </a:r>
            <a:r>
              <a:rPr lang="en-US" dirty="0"/>
              <a:t> SPRA</a:t>
            </a:r>
          </a:p>
          <a:p>
            <a:pPr lvl="1"/>
            <a:r>
              <a:rPr lang="en-US" dirty="0"/>
              <a:t>Centralized SPRA</a:t>
            </a:r>
          </a:p>
          <a:p>
            <a:r>
              <a:rPr lang="en-US" dirty="0"/>
              <a:t>For more details, let’s go to </a:t>
            </a:r>
            <a:r>
              <a:rPr lang="en-US" dirty="0">
                <a:hlinkClick r:id="rId2" action="ppaction://hlinkpres?slideindex=1&amp;slidetitle="/>
              </a:rPr>
              <a:t>Lecture 2-2 Routing</a:t>
            </a:r>
            <a:endParaRPr lang="en-US" dirty="0"/>
          </a:p>
        </p:txBody>
      </p:sp>
    </p:spTree>
    <p:extLst>
      <p:ext uri="{BB962C8B-B14F-4D97-AF65-F5344CB8AC3E}">
        <p14:creationId xmlns:p14="http://schemas.microsoft.com/office/powerpoint/2010/main" val="19591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Outline</a:t>
            </a:r>
          </a:p>
        </p:txBody>
      </p:sp>
      <p:sp>
        <p:nvSpPr>
          <p:cNvPr id="14339"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tx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53040-6DA6-404A-878A-9655FCD19C7B}">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dffadf15-067a-4e50-a3a9-77b93cbce0b8"/>
    <ds:schemaRef ds:uri="http://schemas.openxmlformats.org/package/2006/metadata/core-properties"/>
    <ds:schemaRef ds:uri="2eb25448-20fa-4ef5-83b3-759cb732aca2"/>
    <ds:schemaRef ds:uri="http://www.w3.org/XML/1998/namespace"/>
    <ds:schemaRef ds:uri="http://purl.org/dc/dcmitype/"/>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TotalTime>
  <Words>3917</Words>
  <Application>Microsoft Office PowerPoint</Application>
  <PresentationFormat>Widescreen</PresentationFormat>
  <Paragraphs>436</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굴림</vt:lpstr>
      <vt:lpstr>MS PGothic</vt:lpstr>
      <vt:lpstr>NanumSquareRound ExtraBold</vt:lpstr>
      <vt:lpstr>TmonMonsori Black</vt:lpstr>
      <vt:lpstr>Arial</vt:lpstr>
      <vt:lpstr>Calibri</vt:lpstr>
      <vt:lpstr>Wingdings</vt:lpstr>
      <vt:lpstr>Office Theme</vt:lpstr>
      <vt:lpstr> Lecture Note 1-3  Internet Routing Protocols</vt:lpstr>
      <vt:lpstr> Lecture 6  Internet Routing Protocols</vt:lpstr>
      <vt:lpstr>Autonomous Systems</vt:lpstr>
      <vt:lpstr>AS Number</vt:lpstr>
      <vt:lpstr>Inter and Intra Domain Routing</vt:lpstr>
      <vt:lpstr>Inter and Intra Domain Routing</vt:lpstr>
      <vt:lpstr>Inter and Intra Domain Routing</vt:lpstr>
      <vt:lpstr>Review of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Outline</vt:lpstr>
      <vt:lpstr>Exterior Gateway Protocols</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BGP Policy</vt:lpstr>
      <vt:lpstr>(Ex) Typical BGP Policies</vt:lpstr>
      <vt:lpstr>BGP Protocol </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43</cp:revision>
  <dcterms:created xsi:type="dcterms:W3CDTF">2020-07-03T17:09:21Z</dcterms:created>
  <dcterms:modified xsi:type="dcterms:W3CDTF">2022-09-06T14:14:54Z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