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543" r:id="rId2"/>
    <p:sldId id="671" r:id="rId3"/>
    <p:sldId id="661" r:id="rId4"/>
    <p:sldId id="672" r:id="rId5"/>
    <p:sldId id="568" r:id="rId6"/>
    <p:sldId id="584" r:id="rId7"/>
    <p:sldId id="705" r:id="rId8"/>
    <p:sldId id="677" r:id="rId9"/>
    <p:sldId id="706" r:id="rId10"/>
    <p:sldId id="707" r:id="rId11"/>
    <p:sldId id="714" r:id="rId12"/>
    <p:sldId id="708" r:id="rId13"/>
    <p:sldId id="709" r:id="rId14"/>
    <p:sldId id="710" r:id="rId15"/>
    <p:sldId id="594" r:id="rId16"/>
    <p:sldId id="711" r:id="rId17"/>
    <p:sldId id="572" r:id="rId18"/>
    <p:sldId id="573" r:id="rId19"/>
    <p:sldId id="571" r:id="rId20"/>
    <p:sldId id="713" r:id="rId21"/>
    <p:sldId id="646" r:id="rId22"/>
    <p:sldId id="647" r:id="rId23"/>
    <p:sldId id="712" r:id="rId24"/>
    <p:sldId id="648" r:id="rId25"/>
    <p:sldId id="649" r:id="rId26"/>
    <p:sldId id="673" r:id="rId27"/>
    <p:sldId id="675" r:id="rId28"/>
    <p:sldId id="674" r:id="rId29"/>
    <p:sldId id="679" r:id="rId30"/>
    <p:sldId id="680" r:id="rId31"/>
    <p:sldId id="683" r:id="rId32"/>
    <p:sldId id="684" r:id="rId33"/>
    <p:sldId id="685" r:id="rId34"/>
    <p:sldId id="686" r:id="rId35"/>
    <p:sldId id="687" r:id="rId36"/>
    <p:sldId id="688" r:id="rId37"/>
    <p:sldId id="689" r:id="rId38"/>
    <p:sldId id="690" r:id="rId39"/>
    <p:sldId id="702" r:id="rId40"/>
    <p:sldId id="693" r:id="rId41"/>
    <p:sldId id="694" r:id="rId42"/>
    <p:sldId id="695" r:id="rId43"/>
    <p:sldId id="696" r:id="rId44"/>
    <p:sldId id="697" r:id="rId45"/>
    <p:sldId id="698" r:id="rId46"/>
    <p:sldId id="699" r:id="rId47"/>
    <p:sldId id="704" r:id="rId48"/>
    <p:sldId id="700" r:id="rId49"/>
    <p:sldId id="703" r:id="rId50"/>
    <p:sldId id="701" r:id="rId51"/>
    <p:sldId id="666" r:id="rId5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00FFFF"/>
    <a:srgbClr val="FFFF66"/>
    <a:srgbClr val="66FFFF"/>
    <a:srgbClr val="FF99FF"/>
    <a:srgbClr val="FF0000"/>
    <a:srgbClr val="67C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63" autoAdjust="0"/>
    <p:restoredTop sz="84223" autoAdjust="0"/>
  </p:normalViewPr>
  <p:slideViewPr>
    <p:cSldViewPr snapToGrid="0">
      <p:cViewPr varScale="1">
        <p:scale>
          <a:sx n="96" d="100"/>
          <a:sy n="96" d="100"/>
        </p:scale>
        <p:origin x="1632" y="90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744"/>
    </p:cViewPr>
  </p:sorterViewPr>
  <p:notesViewPr>
    <p:cSldViewPr snapToGrid="0">
      <p:cViewPr>
        <p:scale>
          <a:sx n="100" d="100"/>
          <a:sy n="100" d="100"/>
        </p:scale>
        <p:origin x="-864" y="215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3.xml"/><Relationship Id="rId3" Type="http://schemas.openxmlformats.org/officeDocument/2006/relationships/slide" Target="slides/slide31.xml"/><Relationship Id="rId7" Type="http://schemas.openxmlformats.org/officeDocument/2006/relationships/slide" Target="slides/slide42.xml"/><Relationship Id="rId12" Type="http://schemas.openxmlformats.org/officeDocument/2006/relationships/slide" Target="slides/slide51.xml"/><Relationship Id="rId2" Type="http://schemas.openxmlformats.org/officeDocument/2006/relationships/slide" Target="slides/slide27.xml"/><Relationship Id="rId1" Type="http://schemas.openxmlformats.org/officeDocument/2006/relationships/slide" Target="slides/slide1.xml"/><Relationship Id="rId6" Type="http://schemas.openxmlformats.org/officeDocument/2006/relationships/slide" Target="slides/slide38.xml"/><Relationship Id="rId11" Type="http://schemas.openxmlformats.org/officeDocument/2006/relationships/slide" Target="slides/slide48.xml"/><Relationship Id="rId5" Type="http://schemas.openxmlformats.org/officeDocument/2006/relationships/slide" Target="slides/slide34.xml"/><Relationship Id="rId10" Type="http://schemas.openxmlformats.org/officeDocument/2006/relationships/slide" Target="slides/slide46.xml"/><Relationship Id="rId4" Type="http://schemas.openxmlformats.org/officeDocument/2006/relationships/slide" Target="slides/slide33.xml"/><Relationship Id="rId9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BEE24B5-3108-482F-B9C5-F0F8B5067F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26" tIns="48314" rIns="96626" bIns="48314" numCol="1" anchor="t" anchorCtr="0" compatLnSpc="1">
            <a:prstTxWarp prst="textNoShape">
              <a:avLst/>
            </a:prstTxWarp>
          </a:bodyPr>
          <a:lstStyle>
            <a:lvl1pPr defTabSz="966788">
              <a:defRPr sz="1200" smtClean="0">
                <a:effectLst/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0C9BBC5-E47B-4A38-8D39-6E363FD0EDC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26" tIns="48314" rIns="96626" bIns="48314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 smtClean="0">
                <a:effectLst/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3386F2C5-4B2A-4923-B116-EC14CF67F68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62738" y="9120188"/>
            <a:ext cx="652462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26" tIns="48314" rIns="96626" bIns="48314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ea typeface="宋体" panose="02010600030101010101" pitchFamily="2" charset="-122"/>
              </a:defRPr>
            </a:lvl1pPr>
          </a:lstStyle>
          <a:p>
            <a:fld id="{5194B4F7-0387-42B2-B463-F62C11309344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56B6711-E9D5-4DE7-A0A3-029FD0813E4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26" tIns="48314" rIns="96626" bIns="48314" numCol="1" anchor="t" anchorCtr="0" compatLnSpc="1">
            <a:prstTxWarp prst="textNoShape">
              <a:avLst/>
            </a:prstTxWarp>
          </a:bodyPr>
          <a:lstStyle>
            <a:lvl1pPr defTabSz="966788">
              <a:defRPr sz="1200" b="0" smtClean="0">
                <a:effectLst/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B2DBC69-DBCF-49DD-BB58-4995A003821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26" tIns="48314" rIns="96626" bIns="48314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 b="0" smtClean="0">
                <a:effectLst/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DDCC4538-F009-4EA4-9D6D-DAD5BF2CB32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6F3891F1-9EC5-498A-B712-67EFFEE8452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26" tIns="48314" rIns="96626" bIns="483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BEAC7588-83FC-461F-88B7-ED8DA96FF1F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26" tIns="48314" rIns="96626" bIns="48314" numCol="1" anchor="b" anchorCtr="0" compatLnSpc="1">
            <a:prstTxWarp prst="textNoShape">
              <a:avLst/>
            </a:prstTxWarp>
          </a:bodyPr>
          <a:lstStyle>
            <a:lvl1pPr defTabSz="966788">
              <a:defRPr sz="1200" b="0" smtClean="0">
                <a:effectLst/>
                <a:latin typeface="Times New Roman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551897E4-AF9C-44CA-B571-133EA0AEDC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626" tIns="48314" rIns="96626" bIns="48314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fld id="{AE863681-B155-45E5-966A-C425A0C62D0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9778A33-CE06-4CB7-91B9-BED3B05C96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15104AA-5384-46D9-8018-8837930922DA}" type="slidenum">
              <a:rPr lang="zh-CN" altLang="en-US" sz="1200" b="0">
                <a:latin typeface="Times New Roman" panose="02020603050405020304" pitchFamily="18" charset="0"/>
                <a:ea typeface="宋体" panose="02010600030101010101" pitchFamily="2" charset="-122"/>
              </a:rPr>
              <a:pPr eaLnBrk="1" hangingPunct="1"/>
              <a:t>1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67010" name="Rectangle 2">
            <a:extLst>
              <a:ext uri="{FF2B5EF4-FFF2-40B4-BE49-F238E27FC236}">
                <a16:creationId xmlns:a16="http://schemas.microsoft.com/office/drawing/2014/main" id="{06C9ED95-D93C-4B41-8F62-BBFD241126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4288" y="742950"/>
            <a:ext cx="4762500" cy="35718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7011" name="Rectangle 3">
            <a:extLst>
              <a:ext uri="{FF2B5EF4-FFF2-40B4-BE49-F238E27FC236}">
                <a16:creationId xmlns:a16="http://schemas.microsoft.com/office/drawing/2014/main" id="{38D00A8C-5FE9-454F-B0BB-EBD94B5FAF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03712"/>
          </a:xfrm>
        </p:spPr>
        <p:txBody>
          <a:bodyPr lIns="94820" tIns="47409" rIns="94820" bIns="47409"/>
          <a:lstStyle/>
          <a:p>
            <a:pPr defTabSz="958850"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an Exaflop?</a:t>
            </a:r>
          </a:p>
          <a:p>
            <a:r>
              <a:rPr lang="en-US" dirty="0"/>
              <a:t>https://blogs.nvidia.com/blog/2022/07/26/what-is-an-exaflop/ </a:t>
            </a:r>
          </a:p>
          <a:p>
            <a:r>
              <a:rPr lang="en-US" dirty="0"/>
              <a:t>An exaflop is a measure of performance for a supercomputer that can calculate at least one quintillion floating point operations per second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63681-B155-45E5-966A-C425A0C62D01}" type="slidenum">
              <a:rPr lang="zh-CN" altLang="en-US" smtClean="0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2392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1E4FFD-787E-4813-9F64-A0EF264111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96A040A-B8B7-4F9D-B6B8-1F833CE4030C}" type="slidenum">
              <a:rPr lang="zh-CN" altLang="en-US" sz="1200" b="0">
                <a:latin typeface="Times New Roman" panose="02020603050405020304" pitchFamily="18" charset="0"/>
                <a:ea typeface="宋体" panose="02010600030101010101" pitchFamily="2" charset="-122"/>
              </a:rPr>
              <a:pPr eaLnBrk="1" hangingPunct="1"/>
              <a:t>27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53378" name="Rectangle 2">
            <a:extLst>
              <a:ext uri="{FF2B5EF4-FFF2-40B4-BE49-F238E27FC236}">
                <a16:creationId xmlns:a16="http://schemas.microsoft.com/office/drawing/2014/main" id="{D767FAB5-1E0B-4C6D-96BB-F365BB906F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4288" y="742950"/>
            <a:ext cx="4762500" cy="35718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53379" name="Rectangle 3">
            <a:extLst>
              <a:ext uri="{FF2B5EF4-FFF2-40B4-BE49-F238E27FC236}">
                <a16:creationId xmlns:a16="http://schemas.microsoft.com/office/drawing/2014/main" id="{698C2B9A-2EBC-412A-9178-F1C1154F2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03712"/>
          </a:xfrm>
        </p:spPr>
        <p:txBody>
          <a:bodyPr lIns="94832" tIns="47415" rIns="94832" bIns="47415"/>
          <a:lstStyle/>
          <a:p>
            <a:pPr defTabSz="958850"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A79799-5409-422E-96C5-457176C5BC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CEC0747-BBB7-4E4A-A599-6C880A304CF1}" type="slidenum">
              <a:rPr lang="zh-CN" altLang="en-US" sz="1200" b="0">
                <a:latin typeface="Times New Roman" panose="02020603050405020304" pitchFamily="18" charset="0"/>
                <a:ea typeface="宋体" panose="02010600030101010101" pitchFamily="2" charset="-122"/>
              </a:rPr>
              <a:pPr eaLnBrk="1" hangingPunct="1"/>
              <a:t>31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13442" name="Rectangle 2">
            <a:extLst>
              <a:ext uri="{FF2B5EF4-FFF2-40B4-BE49-F238E27FC236}">
                <a16:creationId xmlns:a16="http://schemas.microsoft.com/office/drawing/2014/main" id="{C7B3042F-B3F6-4A25-9E47-BF35C2E7DE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4288" y="742950"/>
            <a:ext cx="4762500" cy="35718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3443" name="Rectangle 3">
            <a:extLst>
              <a:ext uri="{FF2B5EF4-FFF2-40B4-BE49-F238E27FC236}">
                <a16:creationId xmlns:a16="http://schemas.microsoft.com/office/drawing/2014/main" id="{8E0B6067-8CB9-49F9-B252-E4F29CA46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03712"/>
          </a:xfrm>
        </p:spPr>
        <p:txBody>
          <a:bodyPr lIns="94832" tIns="47415" rIns="94832" bIns="47415"/>
          <a:lstStyle/>
          <a:p>
            <a:pPr defTabSz="958850"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6E503F8-68F3-4726-B38A-BDA864F4E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5FE1A2E-961B-4802-A758-BFA00072B5C2}" type="slidenum">
              <a:rPr lang="zh-CN" altLang="en-US" sz="1200" b="0">
                <a:latin typeface="Times New Roman" panose="02020603050405020304" pitchFamily="18" charset="0"/>
                <a:ea typeface="宋体" panose="02010600030101010101" pitchFamily="2" charset="-122"/>
              </a:rPr>
              <a:pPr eaLnBrk="1" hangingPunct="1"/>
              <a:t>33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17538" name="Rectangle 2">
            <a:extLst>
              <a:ext uri="{FF2B5EF4-FFF2-40B4-BE49-F238E27FC236}">
                <a16:creationId xmlns:a16="http://schemas.microsoft.com/office/drawing/2014/main" id="{6B75809B-18D5-4865-86E7-ADBEDDB5F4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4288" y="742950"/>
            <a:ext cx="4762500" cy="35718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7539" name="Rectangle 3">
            <a:extLst>
              <a:ext uri="{FF2B5EF4-FFF2-40B4-BE49-F238E27FC236}">
                <a16:creationId xmlns:a16="http://schemas.microsoft.com/office/drawing/2014/main" id="{1703C9F7-6E6E-4CE2-977B-7C81D4217A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03712"/>
          </a:xfrm>
        </p:spPr>
        <p:txBody>
          <a:bodyPr lIns="94832" tIns="47415" rIns="94832" bIns="47415"/>
          <a:lstStyle/>
          <a:p>
            <a:pPr defTabSz="958850"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422AD7D-099B-4DAA-98FE-22A474C938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2C0DCA6-281E-4D0C-A28B-24C7CC62CA3B}" type="slidenum">
              <a:rPr lang="zh-CN" altLang="en-US" sz="1200" b="0">
                <a:latin typeface="Times New Roman" panose="02020603050405020304" pitchFamily="18" charset="0"/>
                <a:ea typeface="宋体" panose="02010600030101010101" pitchFamily="2" charset="-122"/>
              </a:rPr>
              <a:pPr eaLnBrk="1" hangingPunct="1"/>
              <a:t>34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36994" name="Rectangle 2">
            <a:extLst>
              <a:ext uri="{FF2B5EF4-FFF2-40B4-BE49-F238E27FC236}">
                <a16:creationId xmlns:a16="http://schemas.microsoft.com/office/drawing/2014/main" id="{7F986430-060B-4726-8D39-2036B7CBAB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4288" y="742950"/>
            <a:ext cx="4762500" cy="35718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36995" name="Rectangle 3">
            <a:extLst>
              <a:ext uri="{FF2B5EF4-FFF2-40B4-BE49-F238E27FC236}">
                <a16:creationId xmlns:a16="http://schemas.microsoft.com/office/drawing/2014/main" id="{C3FEC699-74D2-43CF-B5AC-9F611446D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03712"/>
          </a:xfrm>
        </p:spPr>
        <p:txBody>
          <a:bodyPr lIns="94832" tIns="47415" rIns="94832" bIns="47415"/>
          <a:lstStyle/>
          <a:p>
            <a:pPr defTabSz="958850"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5272B7-E79C-4EC8-AB2C-440D2400F8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587C93C-670E-4AED-AAD7-EFAE9BCF1A1E}" type="slidenum">
              <a:rPr lang="zh-CN" altLang="en-US" sz="1200" b="0">
                <a:latin typeface="Times New Roman" panose="02020603050405020304" pitchFamily="18" charset="0"/>
                <a:ea typeface="宋体" panose="02010600030101010101" pitchFamily="2" charset="-122"/>
              </a:rPr>
              <a:pPr eaLnBrk="1" hangingPunct="1"/>
              <a:t>38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1634" name="Rectangle 2">
            <a:extLst>
              <a:ext uri="{FF2B5EF4-FFF2-40B4-BE49-F238E27FC236}">
                <a16:creationId xmlns:a16="http://schemas.microsoft.com/office/drawing/2014/main" id="{FA00B5AC-B87E-43BC-A10B-DC85C82155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4288" y="742950"/>
            <a:ext cx="4762500" cy="35718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1635" name="Rectangle 3">
            <a:extLst>
              <a:ext uri="{FF2B5EF4-FFF2-40B4-BE49-F238E27FC236}">
                <a16:creationId xmlns:a16="http://schemas.microsoft.com/office/drawing/2014/main" id="{17F32349-39E7-4F36-A625-E6C868726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03712"/>
          </a:xfrm>
        </p:spPr>
        <p:txBody>
          <a:bodyPr lIns="94832" tIns="47415" rIns="94832" bIns="47415"/>
          <a:lstStyle/>
          <a:p>
            <a:pPr defTabSz="958850"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2ECB96F-47C6-4E02-93EF-0CA818C43B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19088"/>
            <a:ext cx="1588" cy="1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79577BA6-5EEB-40F9-9EEB-C4C9B00BB7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6575" y="4532313"/>
            <a:ext cx="6246813" cy="4262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AEDAF34-4358-4442-85F2-F8B8A59A4F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C667D64-44D8-4420-9347-E6CF6FB470FD}" type="slidenum">
              <a:rPr lang="zh-CN" altLang="en-US" sz="1200" b="0">
                <a:latin typeface="Times New Roman" panose="02020603050405020304" pitchFamily="18" charset="0"/>
                <a:ea typeface="宋体" panose="02010600030101010101" pitchFamily="2" charset="-122"/>
              </a:rPr>
              <a:pPr eaLnBrk="1" hangingPunct="1"/>
              <a:t>42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4706" name="Rectangle 2">
            <a:extLst>
              <a:ext uri="{FF2B5EF4-FFF2-40B4-BE49-F238E27FC236}">
                <a16:creationId xmlns:a16="http://schemas.microsoft.com/office/drawing/2014/main" id="{3249A59E-FCF1-42C3-816C-152827D9C8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4288" y="742950"/>
            <a:ext cx="4762500" cy="35718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4707" name="Rectangle 3">
            <a:extLst>
              <a:ext uri="{FF2B5EF4-FFF2-40B4-BE49-F238E27FC236}">
                <a16:creationId xmlns:a16="http://schemas.microsoft.com/office/drawing/2014/main" id="{6C83C101-E67F-45EA-B9DA-D73469E8EC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03712"/>
          </a:xfrm>
        </p:spPr>
        <p:txBody>
          <a:bodyPr lIns="94832" tIns="47415" rIns="94832" bIns="47415"/>
          <a:lstStyle/>
          <a:p>
            <a:pPr defTabSz="958850"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363C74-A8FA-4F29-AB78-B90B3D9E50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E7E364D-4A96-4B7E-B2D8-FE4C35A942FB}" type="slidenum">
              <a:rPr lang="zh-CN" altLang="en-US" sz="1200" b="0">
                <a:latin typeface="Times New Roman" panose="02020603050405020304" pitchFamily="18" charset="0"/>
                <a:ea typeface="宋体" panose="02010600030101010101" pitchFamily="2" charset="-122"/>
              </a:rPr>
              <a:pPr eaLnBrk="1" hangingPunct="1"/>
              <a:t>43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6754" name="Rectangle 2">
            <a:extLst>
              <a:ext uri="{FF2B5EF4-FFF2-40B4-BE49-F238E27FC236}">
                <a16:creationId xmlns:a16="http://schemas.microsoft.com/office/drawing/2014/main" id="{FA95102B-780A-4083-A528-D80B62D773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4288" y="742950"/>
            <a:ext cx="4762500" cy="35718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6755" name="Rectangle 3">
            <a:extLst>
              <a:ext uri="{FF2B5EF4-FFF2-40B4-BE49-F238E27FC236}">
                <a16:creationId xmlns:a16="http://schemas.microsoft.com/office/drawing/2014/main" id="{3088343C-1E6A-4BB2-B938-C39AB5AC0C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03712"/>
          </a:xfrm>
        </p:spPr>
        <p:txBody>
          <a:bodyPr lIns="94832" tIns="47415" rIns="94832" bIns="47415"/>
          <a:lstStyle/>
          <a:p>
            <a:pPr defTabSz="958850"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2957FD6-CE1B-47CB-BBA0-CEAFDFB7FA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4ED949-E296-431C-99F9-008A17C08B76}" type="slidenum">
              <a:rPr lang="zh-CN" altLang="en-US" sz="1200" b="0">
                <a:latin typeface="Times New Roman" panose="02020603050405020304" pitchFamily="18" charset="0"/>
                <a:ea typeface="宋体" panose="02010600030101010101" pitchFamily="2" charset="-122"/>
              </a:rPr>
              <a:pPr eaLnBrk="1" hangingPunct="1"/>
              <a:t>44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8802" name="Rectangle 2">
            <a:extLst>
              <a:ext uri="{FF2B5EF4-FFF2-40B4-BE49-F238E27FC236}">
                <a16:creationId xmlns:a16="http://schemas.microsoft.com/office/drawing/2014/main" id="{817C6F02-98C7-4374-8C80-544E9C61D8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4288" y="742950"/>
            <a:ext cx="4762500" cy="35718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03" name="Rectangle 3">
            <a:extLst>
              <a:ext uri="{FF2B5EF4-FFF2-40B4-BE49-F238E27FC236}">
                <a16:creationId xmlns:a16="http://schemas.microsoft.com/office/drawing/2014/main" id="{AA411B07-620C-4DDB-B541-E7597A07A4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03712"/>
          </a:xfrm>
        </p:spPr>
        <p:txBody>
          <a:bodyPr lIns="94832" tIns="47415" rIns="94832" bIns="47415"/>
          <a:lstStyle/>
          <a:p>
            <a:pPr defTabSz="958850"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E-Science or eScience is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computationally intensive science that is carried out in highly distributed network environments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, or science that uses immense data sets that require grid computing; the term sometimes includes technologies that enable distributed collaboration, such as the Access Grid.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63681-B155-45E5-966A-C425A0C62D01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9932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D42ED2A-F4F9-4EDD-B717-E985CE4DB5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12D1C84-1165-47A8-83B7-488F739B4A49}" type="slidenum">
              <a:rPr lang="zh-CN" altLang="en-US" sz="1200" b="0">
                <a:latin typeface="Times New Roman" panose="02020603050405020304" pitchFamily="18" charset="0"/>
                <a:ea typeface="宋体" panose="02010600030101010101" pitchFamily="2" charset="-122"/>
              </a:rPr>
              <a:pPr eaLnBrk="1" hangingPunct="1"/>
              <a:t>46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30850" name="Rectangle 2">
            <a:extLst>
              <a:ext uri="{FF2B5EF4-FFF2-40B4-BE49-F238E27FC236}">
                <a16:creationId xmlns:a16="http://schemas.microsoft.com/office/drawing/2014/main" id="{E6377C3A-452D-47E8-B07B-4AB2A82F88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4288" y="742950"/>
            <a:ext cx="4762500" cy="35718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30851" name="Rectangle 3">
            <a:extLst>
              <a:ext uri="{FF2B5EF4-FFF2-40B4-BE49-F238E27FC236}">
                <a16:creationId xmlns:a16="http://schemas.microsoft.com/office/drawing/2014/main" id="{E17DCECA-E510-4CF8-AD65-2892F68283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03712"/>
          </a:xfrm>
        </p:spPr>
        <p:txBody>
          <a:bodyPr lIns="94832" tIns="47415" rIns="94832" bIns="47415"/>
          <a:lstStyle/>
          <a:p>
            <a:pPr defTabSz="958850"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36CEC1B3-E85C-477B-9DB5-A7587E7809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E86213FC-DED5-462A-B9D9-FC970A336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9DBF4F-3F1B-4981-969B-A87A4D007C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6764B3C-35E9-4576-B057-D66BB59CE3E6}" type="slidenum">
              <a:rPr lang="zh-CN" altLang="en-US" sz="1200" b="0">
                <a:latin typeface="Times New Roman" panose="02020603050405020304" pitchFamily="18" charset="0"/>
                <a:ea typeface="宋体" panose="02010600030101010101" pitchFamily="2" charset="-122"/>
              </a:rPr>
              <a:pPr eaLnBrk="1" hangingPunct="1"/>
              <a:t>48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40066" name="Rectangle 2">
            <a:extLst>
              <a:ext uri="{FF2B5EF4-FFF2-40B4-BE49-F238E27FC236}">
                <a16:creationId xmlns:a16="http://schemas.microsoft.com/office/drawing/2014/main" id="{8E1A12B1-4D91-427F-9D57-42F709C53D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4288" y="742950"/>
            <a:ext cx="4762500" cy="35718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40067" name="Rectangle 3">
            <a:extLst>
              <a:ext uri="{FF2B5EF4-FFF2-40B4-BE49-F238E27FC236}">
                <a16:creationId xmlns:a16="http://schemas.microsoft.com/office/drawing/2014/main" id="{A948A460-B9D8-4CA7-8F62-C7C6C4D958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03712"/>
          </a:xfrm>
        </p:spPr>
        <p:txBody>
          <a:bodyPr lIns="94832" tIns="47415" rIns="94832" bIns="47415"/>
          <a:lstStyle/>
          <a:p>
            <a:pPr defTabSz="958850"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474A22D8-D0F0-4895-A8D2-29697951A2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1FFA6E5A-CA6F-436D-AA00-534115300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9280FD7-5187-4F57-8F1A-74FB5C6020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BBD84B9-7E37-476D-8AEF-40C6A66C9903}" type="slidenum">
              <a:rPr lang="zh-CN" altLang="en-US" sz="1200" b="0">
                <a:latin typeface="Times New Roman" panose="02020603050405020304" pitchFamily="18" charset="0"/>
                <a:ea typeface="宋体" panose="02010600030101010101" pitchFamily="2" charset="-122"/>
              </a:rPr>
              <a:pPr eaLnBrk="1" hangingPunct="1"/>
              <a:t>51</a:t>
            </a:fld>
            <a:endParaRPr lang="en-US" altLang="zh-CN" sz="1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42114" name="Rectangle 2">
            <a:extLst>
              <a:ext uri="{FF2B5EF4-FFF2-40B4-BE49-F238E27FC236}">
                <a16:creationId xmlns:a16="http://schemas.microsoft.com/office/drawing/2014/main" id="{82F5BBA6-385C-4D0F-B228-C72616F92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4288" y="742950"/>
            <a:ext cx="4762500" cy="3571875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42115" name="Rectangle 3">
            <a:extLst>
              <a:ext uri="{FF2B5EF4-FFF2-40B4-BE49-F238E27FC236}">
                <a16:creationId xmlns:a16="http://schemas.microsoft.com/office/drawing/2014/main" id="{A0DDCE9E-6F94-4AF9-828F-90C0DA6EE6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03712"/>
          </a:xfrm>
        </p:spPr>
        <p:txBody>
          <a:bodyPr lIns="94832" tIns="47415" rIns="94832" bIns="47415"/>
          <a:lstStyle/>
          <a:p>
            <a:pPr defTabSz="958850" eaLnBrk="1" hangingPunct="1"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Computing Paradigms</a:t>
            </a:r>
          </a:p>
          <a:p>
            <a:endParaRPr lang="en-US" dirty="0"/>
          </a:p>
          <a:p>
            <a:r>
              <a:rPr lang="en-US" dirty="0"/>
              <a:t>Some common characteristics: design objectives</a:t>
            </a:r>
          </a:p>
          <a:p>
            <a:endParaRPr lang="en-US" dirty="0"/>
          </a:p>
          <a:p>
            <a:r>
              <a:rPr lang="en-US" dirty="0"/>
              <a:t>Major technological challenges </a:t>
            </a:r>
          </a:p>
          <a:p>
            <a:r>
              <a:rPr lang="en-US" dirty="0"/>
              <a:t>(to build distributed system that explore massive parallelism at all processing levels.)</a:t>
            </a:r>
          </a:p>
          <a:p>
            <a:pPr marL="228600" indent="-228600">
              <a:buAutoNum type="arabicPeriod"/>
            </a:pPr>
            <a:r>
              <a:rPr lang="en-US" dirty="0"/>
              <a:t>New network-efficient processors</a:t>
            </a:r>
          </a:p>
          <a:p>
            <a:pPr marL="228600" indent="-228600">
              <a:buAutoNum type="arabicPeriod"/>
            </a:pPr>
            <a:r>
              <a:rPr lang="en-US" dirty="0"/>
              <a:t>Scalable memory and storage schemes</a:t>
            </a:r>
          </a:p>
          <a:p>
            <a:pPr marL="228600" indent="-228600">
              <a:buAutoNum type="arabicPeriod"/>
            </a:pPr>
            <a:r>
              <a:rPr lang="en-US" dirty="0"/>
              <a:t>Distributed OSes</a:t>
            </a:r>
          </a:p>
          <a:p>
            <a:pPr marL="228600" indent="-228600">
              <a:buAutoNum type="arabicPeriod"/>
            </a:pPr>
            <a:r>
              <a:rPr lang="en-US" dirty="0"/>
              <a:t>Middleware for machine virtualization</a:t>
            </a:r>
          </a:p>
          <a:p>
            <a:pPr marL="228600" indent="-228600">
              <a:buAutoNum type="arabicPeriod"/>
            </a:pPr>
            <a:r>
              <a:rPr lang="en-US" dirty="0"/>
              <a:t>New programming models</a:t>
            </a:r>
          </a:p>
          <a:p>
            <a:pPr marL="228600" indent="-228600">
              <a:buAutoNum type="arabicPeriod"/>
            </a:pPr>
            <a:r>
              <a:rPr lang="en-US" dirty="0"/>
              <a:t>Efficient resource management </a:t>
            </a:r>
          </a:p>
          <a:p>
            <a:pPr marL="228600" indent="-228600">
              <a:buAutoNum type="arabicPeriod"/>
            </a:pPr>
            <a:r>
              <a:rPr lang="en-US" dirty="0"/>
              <a:t>Application program development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63681-B155-45E5-966A-C425A0C62D01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655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https://www.gartner.com/en/newsroom/press-releases/2021-08-23-gartner-identifies-key-emerging-technologies-spurring-innovation-through-trust-growth-and-change</a:t>
            </a:r>
          </a:p>
          <a:p>
            <a:endParaRPr lang="en-US" dirty="0"/>
          </a:p>
          <a:p>
            <a:endParaRPr lang="en-US" sz="1200" b="1" i="0" kern="1200" dirty="0"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https://en.wikipedia.org/wiki/Gartner_hype_cycle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63681-B155-45E5-966A-C425A0C62D01}" type="slidenum">
              <a:rPr lang="zh-CN" altLang="en-US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4960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details are in chapter 9</a:t>
            </a:r>
          </a:p>
          <a:p>
            <a:r>
              <a:rPr lang="en-US" dirty="0"/>
              <a:t>CPS: we may transform how we interact with the physical world just like the Internet transformed how we interact with the virtual world.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63681-B155-45E5-966A-C425A0C62D01}" type="slidenum">
              <a:rPr lang="zh-CN" altLang="en-US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5768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DRAM: Dynamic random-access memory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63681-B155-45E5-966A-C425A0C62D01}" type="slidenum">
              <a:rPr lang="zh-CN" altLang="en-US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4636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*Two types of parallelism</a:t>
            </a:r>
          </a:p>
          <a:p>
            <a:r>
              <a:rPr lang="en-US" dirty="0"/>
              <a:t>ILP (Instruction-Level parallelism)</a:t>
            </a:r>
          </a:p>
          <a:p>
            <a:r>
              <a:rPr lang="en-US" dirty="0"/>
              <a:t>TLP (Thread-level parallelism)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63681-B155-45E5-966A-C425A0C62D01}" type="slidenum">
              <a:rPr lang="zh-CN" altLang="en-US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85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CUDA is an Nvidia developed parallel compute environment and API. CUDA once stood for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Compute Unified Device Architecture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 but it's use as an acronym has been dropped. ( CUDA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wikipedia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) https://developer.nvidia.com/about-cuda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63681-B155-45E5-966A-C425A0C62D01}" type="slidenum">
              <a:rPr lang="zh-CN" altLang="en-US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2564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CUDA cores? Compute Unified Device Architecture</a:t>
            </a:r>
          </a:p>
          <a:p>
            <a:r>
              <a:rPr lang="en-US" dirty="0"/>
              <a:t>https://www.gamingscan.com/what-are-nvidia-cuda-cores/</a:t>
            </a:r>
          </a:p>
          <a:p>
            <a:endParaRPr lang="en-US" dirty="0"/>
          </a:p>
          <a:p>
            <a:r>
              <a:rPr lang="en-US" dirty="0"/>
              <a:t>FP: Floating point</a:t>
            </a:r>
          </a:p>
          <a:p>
            <a:r>
              <a:rPr lang="en-US" dirty="0"/>
              <a:t>INT unit: integer ALU (Arithmetic logic unit)</a:t>
            </a:r>
          </a:p>
          <a:p>
            <a:r>
              <a:rPr lang="en-US" dirty="0"/>
              <a:t>LD/ST: load/store units allowing source and destination addresses to be calculated for 16 threads per clock</a:t>
            </a:r>
          </a:p>
          <a:p>
            <a:r>
              <a:rPr lang="en-US" dirty="0"/>
              <a:t>SFU: Special Function Units for executing transcendental instructions.</a:t>
            </a:r>
          </a:p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The transcendental instructions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perform trigonometric and logarithmic operations on floating-point operands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All functional units and CUDA cores are interconnected by an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NoC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(network on chip)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to a large number of SRAM banks (L2 caches)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Times New Roman" charset="0"/>
              <a:ea typeface="ＭＳ Ｐゴシック" charset="0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863681-B155-45E5-966A-C425A0C62D01}" type="slidenum">
              <a:rPr lang="zh-CN" altLang="en-US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453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>
            <a:extLst>
              <a:ext uri="{FF2B5EF4-FFF2-40B4-BE49-F238E27FC236}">
                <a16:creationId xmlns:a16="http://schemas.microsoft.com/office/drawing/2014/main" id="{01A679AB-FCCE-49B1-8D59-7EE8FC07431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05813" y="6511925"/>
            <a:ext cx="7381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4473DB1D-8BFF-48B5-83F9-F5F338834C98}" type="slidenum">
              <a:rPr lang="en-US" altLang="en-US" sz="1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en-US" altLang="en-US" sz="1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1141500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3323278"/>
      </p:ext>
    </p:extLst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00025"/>
            <a:ext cx="2097088" cy="2773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00025"/>
            <a:ext cx="6143625" cy="2773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301213"/>
      </p:ext>
    </p:extLst>
  </p:cSld>
  <p:clrMapOvr>
    <a:masterClrMapping/>
  </p:clrMapOvr>
  <p:transition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1000" y="200025"/>
            <a:ext cx="8393113" cy="2773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959101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299257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6948327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8388"/>
            <a:ext cx="4117975" cy="190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068388"/>
            <a:ext cx="4117975" cy="190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944382"/>
      </p:ext>
    </p:extLst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4600713"/>
      </p:ext>
    </p:extLst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3500446"/>
      </p:ext>
    </p:extLst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8874338"/>
      </p:ext>
    </p:extLst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246851"/>
      </p:ext>
    </p:extLst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739262"/>
      </p:ext>
    </p:extLst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AF7D96-341A-4D03-814F-3C7799FFF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00025"/>
            <a:ext cx="839311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dirty="0"/>
              <a:t>Click to edit Title Slide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9520E2E3-4E2C-4970-8A02-EB6D838B49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8388"/>
            <a:ext cx="8388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38" name="Text Box 14">
            <a:extLst>
              <a:ext uri="{FF2B5EF4-FFF2-40B4-BE49-F238E27FC236}">
                <a16:creationId xmlns:a16="http://schemas.microsoft.com/office/drawing/2014/main" id="{D801BB47-807D-4267-9C71-97B2C23275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362571" y="6383337"/>
            <a:ext cx="5207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C943B832-792A-4334-8AC8-AC2D57E1A77C}" type="slidenum">
              <a:rPr lang="zh-CN" altLang="en-US" sz="1200">
                <a:effectLst>
                  <a:outerShdw blurRad="38100" dist="38100" dir="2700000" algn="tl">
                    <a:srgbClr val="000000"/>
                  </a:outerShdw>
                </a:effectLst>
                <a:ea typeface="宋体" panose="02010600030101010101" pitchFamily="2" charset="-122"/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en-US" altLang="zh-CN" sz="1200" dirty="0">
              <a:effectLst>
                <a:outerShdw blurRad="38100" dist="38100" dir="2700000" algn="tl">
                  <a:srgbClr val="000000"/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</p:sldLayoutIdLst>
  <p:transition>
    <p:strips dir="r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571500" indent="-5715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1028700" indent="-4556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Ø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428750" indent="-3984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828800" indent="-3984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227263" indent="-3968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684463" indent="-3968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3141663" indent="-3968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598863" indent="-3968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4056063" indent="-396875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1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0/00/Moore%27s_Law_Transistor_Count_1970-2020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Gartner_hype_cycl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986" name="Rectangle 2">
            <a:extLst>
              <a:ext uri="{FF2B5EF4-FFF2-40B4-BE49-F238E27FC236}">
                <a16:creationId xmlns:a16="http://schemas.microsoft.com/office/drawing/2014/main" id="{EF67A3B3-D480-49C3-AC31-D00044D3979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16567" y="1468630"/>
            <a:ext cx="8662737" cy="343357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 anchor="b"/>
          <a:lstStyle/>
          <a:p>
            <a:pPr algn="ctr" eaLnBrk="1" hangingPunct="1">
              <a:lnSpc>
                <a:spcPct val="120000"/>
              </a:lnSpc>
            </a:pPr>
            <a:r>
              <a:rPr lang="en-US" altLang="zh-CN" sz="4000" dirty="0">
                <a:solidFill>
                  <a:srgbClr val="FFFF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Distributed and Cloud Computing</a:t>
            </a:r>
            <a:br>
              <a:rPr lang="en-US" altLang="zh-CN" sz="3600" dirty="0">
                <a:solidFill>
                  <a:srgbClr val="FFFF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400" dirty="0">
                <a:solidFill>
                  <a:srgbClr val="00FF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K. Hwang, G. Fox and J. </a:t>
            </a:r>
            <a:r>
              <a:rPr lang="en-US" altLang="zh-CN" sz="2400" dirty="0" err="1">
                <a:solidFill>
                  <a:srgbClr val="00FF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Dongarra</a:t>
            </a:r>
            <a:br>
              <a:rPr lang="en-US" altLang="zh-CN" sz="3200" dirty="0">
                <a:solidFill>
                  <a:srgbClr val="FFFF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</a:br>
            <a:br>
              <a:rPr lang="en-US" altLang="zh-CN" sz="3200" dirty="0">
                <a:solidFill>
                  <a:srgbClr val="FFFF00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800" dirty="0">
                <a:solidFill>
                  <a:srgbClr val="00FF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Lecture Note 1:   Enabling Technologies</a:t>
            </a:r>
            <a:br>
              <a:rPr lang="en-US" altLang="zh-CN" sz="2800" dirty="0">
                <a:solidFill>
                  <a:srgbClr val="00FF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800" dirty="0">
                <a:solidFill>
                  <a:srgbClr val="00FF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and Distributed System Models</a:t>
            </a:r>
            <a:br>
              <a:rPr lang="en-US" altLang="zh-CN" sz="2800" dirty="0">
                <a:solidFill>
                  <a:srgbClr val="00FF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</a:br>
            <a:br>
              <a:rPr lang="en-US" altLang="zh-CN" sz="1800" dirty="0">
                <a:solidFill>
                  <a:srgbClr val="66FFFF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</a:br>
            <a:endParaRPr lang="en-US" altLang="zh-CN" sz="1200" dirty="0">
              <a:solidFill>
                <a:srgbClr val="66FFFF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5CA87823-F589-4FA7-B402-66F5FCF96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637" y="6451600"/>
            <a:ext cx="4022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 dirty="0"/>
              <a:t>Copyright © Elsevier Inc. All rights reserved.</a:t>
            </a:r>
            <a:endParaRPr lang="en-US" altLang="en-US" sz="1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54DE-66EA-46BE-A8B9-EF758C00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Internet of Things (IoT)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4D969-5600-4698-AF15-B9210ADBF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8388"/>
            <a:ext cx="8388350" cy="3397853"/>
          </a:xfrm>
        </p:spPr>
        <p:txBody>
          <a:bodyPr/>
          <a:lstStyle/>
          <a:p>
            <a:r>
              <a:rPr lang="en-US" dirty="0"/>
              <a:t>Introduced in 1999 at MIT</a:t>
            </a:r>
          </a:p>
          <a:p>
            <a:endParaRPr lang="en-US" dirty="0"/>
          </a:p>
          <a:p>
            <a:r>
              <a:rPr lang="en-US" dirty="0"/>
              <a:t>What is IoT?</a:t>
            </a:r>
          </a:p>
          <a:p>
            <a:pPr lvl="1"/>
            <a:r>
              <a:rPr lang="en-US" dirty="0"/>
              <a:t>The networked interconnection of everyday objects, tools, devices, software, processing ability, sensors, computers, and other technologies.</a:t>
            </a:r>
          </a:p>
          <a:p>
            <a:pPr lvl="1"/>
            <a:r>
              <a:rPr lang="en-US" dirty="0"/>
              <a:t>A wireless network of sensors that interconnect all things in our daily life.</a:t>
            </a:r>
          </a:p>
        </p:txBody>
      </p:sp>
    </p:spTree>
    <p:extLst>
      <p:ext uri="{BB962C8B-B14F-4D97-AF65-F5344CB8AC3E}">
        <p14:creationId xmlns:p14="http://schemas.microsoft.com/office/powerpoint/2010/main" val="1348620648"/>
      </p:ext>
    </p:extLst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54DE-66EA-46BE-A8B9-EF758C00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Internet of Things (IoT)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4D969-5600-4698-AF15-B9210ADBF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8388"/>
            <a:ext cx="8515696" cy="3323987"/>
          </a:xfrm>
        </p:spPr>
        <p:txBody>
          <a:bodyPr/>
          <a:lstStyle/>
          <a:p>
            <a:r>
              <a:rPr lang="en-US" dirty="0"/>
              <a:t>Idea of IoT</a:t>
            </a:r>
          </a:p>
          <a:p>
            <a:pPr lvl="1"/>
            <a:r>
              <a:rPr lang="en-US" dirty="0"/>
              <a:t>To tag every object using RFID or a related sensor or electronic technology such as GPS.</a:t>
            </a:r>
          </a:p>
          <a:p>
            <a:pPr lvl="1"/>
            <a:r>
              <a:rPr lang="en-US" dirty="0"/>
              <a:t>With IPv6 protocol, 2</a:t>
            </a:r>
            <a:r>
              <a:rPr lang="en-US" baseline="30000" dirty="0"/>
              <a:t>128</a:t>
            </a:r>
            <a:r>
              <a:rPr lang="en-US" dirty="0"/>
              <a:t> IP addresses are available to distinguish all the objects on Earth, including all computers and pervasive devices</a:t>
            </a:r>
          </a:p>
          <a:p>
            <a:r>
              <a:rPr lang="en-US" dirty="0"/>
              <a:t>Let’s review Computer Network Fundamental.</a:t>
            </a:r>
          </a:p>
          <a:p>
            <a:pPr lvl="1"/>
            <a:r>
              <a:rPr lang="en-US" dirty="0"/>
              <a:t>Lecture Notes 1-1, 1-2, 1-3</a:t>
            </a:r>
          </a:p>
        </p:txBody>
      </p:sp>
    </p:spTree>
    <p:extLst>
      <p:ext uri="{BB962C8B-B14F-4D97-AF65-F5344CB8AC3E}">
        <p14:creationId xmlns:p14="http://schemas.microsoft.com/office/powerpoint/2010/main" val="177316208"/>
      </p:ext>
    </p:extLst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54DE-66EA-46BE-A8B9-EF758C00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Internet of Things (IoT)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4D969-5600-4698-AF15-B9210ADBF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8388"/>
            <a:ext cx="8388350" cy="5539978"/>
          </a:xfrm>
        </p:spPr>
        <p:txBody>
          <a:bodyPr/>
          <a:lstStyle/>
          <a:p>
            <a:r>
              <a:rPr lang="en-US" dirty="0"/>
              <a:t>Requirements</a:t>
            </a:r>
          </a:p>
          <a:p>
            <a:pPr lvl="1"/>
            <a:r>
              <a:rPr lang="en-US" dirty="0"/>
              <a:t>Track 100 trillion static or moving object simultaneously.</a:t>
            </a:r>
          </a:p>
          <a:p>
            <a:pPr lvl="1"/>
            <a:r>
              <a:rPr lang="en-US" dirty="0"/>
              <a:t>Need universal addressability of all of the objects or things.</a:t>
            </a:r>
          </a:p>
          <a:p>
            <a:pPr lvl="1"/>
            <a:r>
              <a:rPr lang="en-US" dirty="0"/>
              <a:t>To reduce the complexity of identification, search, and storage, one can set the threshold to filter out fine-grain objects.</a:t>
            </a:r>
          </a:p>
          <a:p>
            <a:pPr lvl="1"/>
            <a:r>
              <a:rPr lang="en-US" dirty="0"/>
              <a:t>Now, we also have IoT which is not connected to the public Internet and just connected to a private network.</a:t>
            </a:r>
          </a:p>
          <a:p>
            <a:r>
              <a:rPr lang="en-US" dirty="0"/>
              <a:t>All the objects and devices:</a:t>
            </a:r>
          </a:p>
          <a:p>
            <a:pPr lvl="1"/>
            <a:r>
              <a:rPr lang="en-US" dirty="0"/>
              <a:t>Instrumented, interconnected, and interacted with each other intelligently.</a:t>
            </a:r>
          </a:p>
        </p:txBody>
      </p:sp>
    </p:spTree>
    <p:extLst>
      <p:ext uri="{BB962C8B-B14F-4D97-AF65-F5344CB8AC3E}">
        <p14:creationId xmlns:p14="http://schemas.microsoft.com/office/powerpoint/2010/main" val="3233374910"/>
      </p:ext>
    </p:extLst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54DE-66EA-46BE-A8B9-EF758C00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Internet of Things (IoT)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4D969-5600-4698-AF15-B9210ADBF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8388"/>
            <a:ext cx="8388350" cy="2326791"/>
          </a:xfrm>
        </p:spPr>
        <p:txBody>
          <a:bodyPr/>
          <a:lstStyle/>
          <a:p>
            <a:r>
              <a:rPr lang="en-US" dirty="0"/>
              <a:t>Communication Patterns</a:t>
            </a:r>
          </a:p>
          <a:p>
            <a:pPr lvl="1"/>
            <a:r>
              <a:rPr lang="en-US" dirty="0"/>
              <a:t>H2H (human-to-human)</a:t>
            </a:r>
          </a:p>
          <a:p>
            <a:pPr lvl="1"/>
            <a:r>
              <a:rPr lang="en-US" dirty="0"/>
              <a:t>H2T (human-to-thing)</a:t>
            </a:r>
          </a:p>
          <a:p>
            <a:pPr lvl="1"/>
            <a:r>
              <a:rPr lang="en-US" dirty="0"/>
              <a:t>T2T (thing-to-thing)</a:t>
            </a:r>
          </a:p>
          <a:p>
            <a:r>
              <a:rPr lang="en-US" dirty="0"/>
              <a:t>What to achieve: a smart Earth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4BB4F8-B518-4A12-8B3D-32CEBBA310B5}"/>
              </a:ext>
            </a:extLst>
          </p:cNvPr>
          <p:cNvSpPr txBox="1"/>
          <p:nvPr/>
        </p:nvSpPr>
        <p:spPr>
          <a:xfrm>
            <a:off x="553453" y="3392906"/>
            <a:ext cx="47043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b="0" dirty="0"/>
              <a:t>Intelligent cities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b="0" dirty="0"/>
              <a:t>Clean water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b="0" dirty="0"/>
              <a:t>Efficient power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b="0" dirty="0"/>
              <a:t>Convenient transportation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b="0" dirty="0"/>
              <a:t>Good food supplies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b="0" dirty="0"/>
              <a:t>Responsible banks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F4B93-EEB2-4913-B5B5-E314689D91DC}"/>
              </a:ext>
            </a:extLst>
          </p:cNvPr>
          <p:cNvSpPr txBox="1"/>
          <p:nvPr/>
        </p:nvSpPr>
        <p:spPr>
          <a:xfrm>
            <a:off x="4572000" y="3370363"/>
            <a:ext cx="4116833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b="0" dirty="0"/>
              <a:t>Fast telecommunications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b="0" dirty="0"/>
              <a:t>Green IT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b="0" dirty="0"/>
              <a:t>Better schools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b="0" dirty="0"/>
              <a:t>Good health care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b="0" dirty="0"/>
              <a:t>Abundant resource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200" b="0" dirty="0"/>
              <a:t>and so on</a:t>
            </a:r>
          </a:p>
          <a:p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2005034647"/>
      </p:ext>
    </p:extLst>
  </p:cSld>
  <p:clrMapOvr>
    <a:masterClrMapping/>
  </p:clrMapOvr>
  <p:transition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954DE-66EA-46BE-A8B9-EF758C00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Cyber-Physical Systems (CPS)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4D969-5600-4698-AF15-B9210ADBF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8388"/>
            <a:ext cx="8388350" cy="5429179"/>
          </a:xfrm>
        </p:spPr>
        <p:txBody>
          <a:bodyPr/>
          <a:lstStyle/>
          <a:p>
            <a:r>
              <a:rPr lang="en-US" dirty="0"/>
              <a:t>CPS</a:t>
            </a:r>
          </a:p>
          <a:p>
            <a:pPr lvl="1"/>
            <a:r>
              <a:rPr lang="en-US" dirty="0"/>
              <a:t>Integrates “</a:t>
            </a:r>
            <a:r>
              <a:rPr lang="en-US" b="1" dirty="0"/>
              <a:t>cybe</a:t>
            </a:r>
            <a:r>
              <a:rPr lang="en-US" dirty="0"/>
              <a:t>r” (heterogeneous, asynchronous) with “</a:t>
            </a:r>
            <a:r>
              <a:rPr lang="en-US" b="1" dirty="0"/>
              <a:t>physical</a:t>
            </a:r>
            <a:r>
              <a:rPr lang="en-US" dirty="0"/>
              <a:t>” (concurrent and information-dense) objects</a:t>
            </a:r>
          </a:p>
          <a:p>
            <a:pPr lvl="1"/>
            <a:r>
              <a:rPr lang="en-US" dirty="0"/>
              <a:t>Merges the “</a:t>
            </a:r>
            <a:r>
              <a:rPr lang="en-US" b="1" dirty="0"/>
              <a:t>3C</a:t>
            </a:r>
            <a:r>
              <a:rPr lang="en-US" dirty="0"/>
              <a:t>” technologies of </a:t>
            </a:r>
            <a:r>
              <a:rPr lang="en-US" i="1" dirty="0"/>
              <a:t>computation</a:t>
            </a:r>
            <a:r>
              <a:rPr lang="en-US" dirty="0"/>
              <a:t>, </a:t>
            </a:r>
            <a:r>
              <a:rPr lang="en-US" i="1" dirty="0"/>
              <a:t>communication</a:t>
            </a:r>
            <a:r>
              <a:rPr lang="en-US" dirty="0"/>
              <a:t>, and </a:t>
            </a:r>
            <a:r>
              <a:rPr lang="en-US" i="1" dirty="0"/>
              <a:t>control</a:t>
            </a:r>
            <a:r>
              <a:rPr lang="en-US" dirty="0"/>
              <a:t> into an intelligent closed feedback system between the physical world and the information world.</a:t>
            </a:r>
          </a:p>
          <a:p>
            <a:r>
              <a:rPr lang="en-US" dirty="0"/>
              <a:t>Difference: IoT vs. CPS</a:t>
            </a:r>
          </a:p>
          <a:p>
            <a:pPr lvl="1"/>
            <a:r>
              <a:rPr lang="en-US" dirty="0"/>
              <a:t>IoT emphasizes various </a:t>
            </a:r>
            <a:r>
              <a:rPr lang="en-US" b="1" dirty="0"/>
              <a:t>networking connections </a:t>
            </a:r>
            <a:r>
              <a:rPr lang="en-US" dirty="0"/>
              <a:t>among physical objects.</a:t>
            </a:r>
          </a:p>
          <a:p>
            <a:pPr lvl="1"/>
            <a:r>
              <a:rPr lang="en-US" dirty="0"/>
              <a:t>CPS emphasizes </a:t>
            </a:r>
            <a:r>
              <a:rPr lang="en-US" b="1" dirty="0"/>
              <a:t>exploration of virtual reality (VR) applications</a:t>
            </a:r>
            <a:r>
              <a:rPr lang="en-US" dirty="0"/>
              <a:t> in the physical world </a:t>
            </a:r>
            <a:r>
              <a:rPr lang="en-US" b="1" dirty="0"/>
              <a:t>to interact with the physical world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4746786"/>
      </p:ext>
    </p:extLst>
  </p:cSld>
  <p:clrMapOvr>
    <a:masterClrMapping/>
  </p:clrMapOvr>
  <p:transition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4356" name="Picture 4">
            <a:extLst>
              <a:ext uri="{FF2B5EF4-FFF2-40B4-BE49-F238E27FC236}">
                <a16:creationId xmlns:a16="http://schemas.microsoft.com/office/drawing/2014/main" id="{B12B607F-9424-4FDC-A27E-72CA14CD0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" y="1043071"/>
            <a:ext cx="8963025" cy="544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046363D-5E8E-4435-B2A8-DBA806E918AB}"/>
              </a:ext>
            </a:extLst>
          </p:cNvPr>
          <p:cNvSpPr txBox="1">
            <a:spLocks/>
          </p:cNvSpPr>
          <p:nvPr/>
        </p:nvSpPr>
        <p:spPr>
          <a:xfrm>
            <a:off x="180975" y="236119"/>
            <a:ext cx="8963025" cy="6953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Multicore CPUs</a:t>
            </a:r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E1B73B-06F1-4B67-A09C-8E82365F8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04" y="64702"/>
            <a:ext cx="8758989" cy="64804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37044C-30D8-4F9C-9703-6773312E2516}"/>
              </a:ext>
            </a:extLst>
          </p:cNvPr>
          <p:cNvSpPr txBox="1"/>
          <p:nvPr/>
        </p:nvSpPr>
        <p:spPr>
          <a:xfrm>
            <a:off x="813599" y="6547077"/>
            <a:ext cx="75168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Image Source: </a:t>
            </a:r>
            <a:r>
              <a:rPr lang="en-US" sz="1000" dirty="0">
                <a:hlinkClick r:id="rId3"/>
              </a:rPr>
              <a:t>https://upload.wikimedia.org/wikipedia/commons/0/00/Moore%27s_Law_Transistor_Count_1970-2020.png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9155869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62" name="Rectangle 2">
            <a:extLst>
              <a:ext uri="{FF2B5EF4-FFF2-40B4-BE49-F238E27FC236}">
                <a16:creationId xmlns:a16="http://schemas.microsoft.com/office/drawing/2014/main" id="{0ED3A0B7-3517-4EDD-A0BE-7F219A187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025" y="847432"/>
            <a:ext cx="6706184" cy="411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14338" name="Picture 2871">
            <a:extLst>
              <a:ext uri="{FF2B5EF4-FFF2-40B4-BE49-F238E27FC236}">
                <a16:creationId xmlns:a16="http://schemas.microsoft.com/office/drawing/2014/main" id="{3079B65C-DA2B-4ED9-BF2F-6662DB2E0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" t="4002" r="5232" b="12381"/>
          <a:stretch>
            <a:fillRect/>
          </a:stretch>
        </p:blipFill>
        <p:spPr bwMode="auto">
          <a:xfrm>
            <a:off x="1326999" y="1077619"/>
            <a:ext cx="6490001" cy="379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60B16AA-8F2D-4AED-A269-5BBC2CFFB9FC}"/>
              </a:ext>
            </a:extLst>
          </p:cNvPr>
          <p:cNvSpPr txBox="1">
            <a:spLocks/>
          </p:cNvSpPr>
          <p:nvPr/>
        </p:nvSpPr>
        <p:spPr>
          <a:xfrm>
            <a:off x="266073" y="152107"/>
            <a:ext cx="8963025" cy="6953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kern="0" dirty="0">
                <a:solidFill>
                  <a:srgbClr val="FFFF00"/>
                </a:solidFill>
                <a:latin typeface="Arial Narrow" panose="020B0606020202030204" pitchFamily="34" charset="0"/>
              </a:rPr>
              <a:t>Multicore CPU chip using a hierarchy of caches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452163-70A2-463B-B361-35A253930783}"/>
              </a:ext>
            </a:extLst>
          </p:cNvPr>
          <p:cNvSpPr txBox="1"/>
          <p:nvPr/>
        </p:nvSpPr>
        <p:spPr>
          <a:xfrm>
            <a:off x="2026324" y="5192419"/>
            <a:ext cx="49455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L1 cache is private to each core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On-chip L2 cache is shared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/>
              <a:t>L3 cache or DRAM is off the chip</a:t>
            </a:r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5140" name="Picture 4">
            <a:extLst>
              <a:ext uri="{FF2B5EF4-FFF2-40B4-BE49-F238E27FC236}">
                <a16:creationId xmlns:a16="http://schemas.microsoft.com/office/drawing/2014/main" id="{5AD38330-9368-4928-B08D-565C6A60A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831349"/>
            <a:ext cx="8248650" cy="574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4468E7-DDBF-4435-B6B0-A5E45E0654BC}"/>
              </a:ext>
            </a:extLst>
          </p:cNvPr>
          <p:cNvSpPr txBox="1"/>
          <p:nvPr/>
        </p:nvSpPr>
        <p:spPr>
          <a:xfrm>
            <a:off x="555516" y="84221"/>
            <a:ext cx="8032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kern="0" dirty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Multicore CPUs and Multithreading Technologies</a:t>
            </a: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3888" name="Picture 16">
            <a:extLst>
              <a:ext uri="{FF2B5EF4-FFF2-40B4-BE49-F238E27FC236}">
                <a16:creationId xmlns:a16="http://schemas.microsoft.com/office/drawing/2014/main" id="{C5ED395D-3A0E-40B4-AFD8-758380D80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" y="941973"/>
            <a:ext cx="8662987" cy="575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064D5-578B-44AD-B004-7BBCCCB207C1}"/>
              </a:ext>
            </a:extLst>
          </p:cNvPr>
          <p:cNvSpPr txBox="1"/>
          <p:nvPr/>
        </p:nvSpPr>
        <p:spPr>
          <a:xfrm>
            <a:off x="240506" y="156577"/>
            <a:ext cx="52325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kern="0" dirty="0">
                <a:solidFill>
                  <a:srgbClr val="FFFF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Memory and Disk Technologies</a:t>
            </a: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Rectangle 2">
            <a:extLst>
              <a:ext uri="{FF2B5EF4-FFF2-40B4-BE49-F238E27FC236}">
                <a16:creationId xmlns:a16="http://schemas.microsoft.com/office/drawing/2014/main" id="{2C3157EF-2E00-4DCC-9345-94F2DDB6A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423988"/>
            <a:ext cx="7439025" cy="42513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</a:endParaRPr>
          </a:p>
        </p:txBody>
      </p:sp>
      <p:pic>
        <p:nvPicPr>
          <p:cNvPr id="7170" name="Picture 3">
            <a:extLst>
              <a:ext uri="{FF2B5EF4-FFF2-40B4-BE49-F238E27FC236}">
                <a16:creationId xmlns:a16="http://schemas.microsoft.com/office/drawing/2014/main" id="{D8A069D1-BA15-4715-873D-79F7D0E77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8" y="1530350"/>
            <a:ext cx="71151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284" name="Text Box 4">
            <a:extLst>
              <a:ext uri="{FF2B5EF4-FFF2-40B4-BE49-F238E27FC236}">
                <a16:creationId xmlns:a16="http://schemas.microsoft.com/office/drawing/2014/main" id="{4CE91551-BE20-4224-B4BD-AAC405A92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368300"/>
            <a:ext cx="8004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Data Deluge Enabling New Challenges</a:t>
            </a: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DC4318D2-B0A6-4590-8788-EE9E80610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5738" y="5876925"/>
            <a:ext cx="387985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solidFill>
                  <a:srgbClr val="66FFFF"/>
                </a:solidFill>
              </a:rPr>
              <a:t>(Courtesy of Judy Qiu, Indiana University, 2011)</a:t>
            </a: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6E027-B02D-44B8-B866-9B9E03E3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200025"/>
            <a:ext cx="8388350" cy="646331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Graphics Processing Unit (GPU)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8526E-CBCF-416C-B1D9-84705F513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8388"/>
            <a:ext cx="8388350" cy="4025717"/>
          </a:xfrm>
        </p:spPr>
        <p:txBody>
          <a:bodyPr/>
          <a:lstStyle/>
          <a:p>
            <a:r>
              <a:rPr lang="en-US" dirty="0"/>
              <a:t>GPU</a:t>
            </a:r>
          </a:p>
          <a:p>
            <a:pPr lvl="1"/>
            <a:r>
              <a:rPr lang="en-US" dirty="0"/>
              <a:t>graphics coprocessor or accelerator mounted on a computer’s graphics card of video card.</a:t>
            </a:r>
          </a:p>
          <a:p>
            <a:r>
              <a:rPr lang="en-US" i="1" dirty="0"/>
              <a:t>General-purpose computing on GPU </a:t>
            </a:r>
            <a:r>
              <a:rPr lang="en-US" dirty="0"/>
              <a:t>(</a:t>
            </a:r>
            <a:r>
              <a:rPr lang="en-US" b="1" dirty="0"/>
              <a:t>GPGPU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NVIDIA’s CUDA model was for HPC using GPGPUs.</a:t>
            </a:r>
          </a:p>
          <a:p>
            <a:r>
              <a:rPr lang="en-US" dirty="0"/>
              <a:t>Modern GPUs</a:t>
            </a:r>
          </a:p>
          <a:p>
            <a:pPr lvl="1"/>
            <a:r>
              <a:rPr lang="en-US" dirty="0"/>
              <a:t>To power supercomputers with </a:t>
            </a:r>
            <a:r>
              <a:rPr lang="en-US" b="1" dirty="0"/>
              <a:t>massive parallelism</a:t>
            </a:r>
            <a:r>
              <a:rPr lang="en-US" dirty="0"/>
              <a:t> at </a:t>
            </a:r>
            <a:r>
              <a:rPr lang="en-US" b="1" dirty="0"/>
              <a:t>multicore</a:t>
            </a:r>
            <a:r>
              <a:rPr lang="en-US" dirty="0"/>
              <a:t> and </a:t>
            </a:r>
            <a:r>
              <a:rPr lang="en-US" b="1" dirty="0"/>
              <a:t>multithreading</a:t>
            </a:r>
            <a:r>
              <a:rPr lang="en-US" dirty="0"/>
              <a:t> levels.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549920"/>
      </p:ext>
    </p:extLst>
  </p:cSld>
  <p:clrMapOvr>
    <a:masterClrMapping/>
  </p:clrMapOvr>
  <p:transition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22" name="Picture 2">
            <a:extLst>
              <a:ext uri="{FF2B5EF4-FFF2-40B4-BE49-F238E27FC236}">
                <a16:creationId xmlns:a16="http://schemas.microsoft.com/office/drawing/2014/main" id="{701319B2-673F-4DB9-A9B0-95E21B14D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66" y="1952749"/>
            <a:ext cx="7136663" cy="323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08323" name="Text Box 3">
            <a:extLst>
              <a:ext uri="{FF2B5EF4-FFF2-40B4-BE49-F238E27FC236}">
                <a16:creationId xmlns:a16="http://schemas.microsoft.com/office/drawing/2014/main" id="{7485BB50-EC4E-4CA8-8E5D-16AE8ABE8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020" y="194428"/>
            <a:ext cx="760395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GPU: </a:t>
            </a:r>
            <a:r>
              <a:rPr lang="en-US" alt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Architecture of A Many-Core Multiprocessor GPU interacting </a:t>
            </a:r>
            <a:br>
              <a:rPr lang="en-US" alt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800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with a CPU Processor</a:t>
            </a:r>
            <a:endParaRPr lang="en-US" altLang="en-US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D0BA14-3308-4984-AD8A-30D3698FF382}"/>
              </a:ext>
            </a:extLst>
          </p:cNvPr>
          <p:cNvSpPr txBox="1"/>
          <p:nvPr/>
        </p:nvSpPr>
        <p:spPr>
          <a:xfrm>
            <a:off x="206859" y="5510462"/>
            <a:ext cx="87302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For massively parallel execution in 100s or 1000s of processing</a:t>
            </a:r>
          </a:p>
        </p:txBody>
      </p:sp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9346" name="Picture 2">
            <a:extLst>
              <a:ext uri="{FF2B5EF4-FFF2-40B4-BE49-F238E27FC236}">
                <a16:creationId xmlns:a16="http://schemas.microsoft.com/office/drawing/2014/main" id="{968C526E-CF50-453D-9B22-14F4616AE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00" y="0"/>
            <a:ext cx="7191167" cy="575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F736F7-7C34-4ED8-9E4A-C0A9DA612BB7}"/>
              </a:ext>
            </a:extLst>
          </p:cNvPr>
          <p:cNvSpPr txBox="1"/>
          <p:nvPr/>
        </p:nvSpPr>
        <p:spPr>
          <a:xfrm>
            <a:off x="243037" y="5845914"/>
            <a:ext cx="89009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</a:rPr>
              <a:t>NVIDIA</a:t>
            </a:r>
            <a:r>
              <a:rPr lang="en-US" sz="2200" dirty="0"/>
              <a:t> Femi </a:t>
            </a:r>
            <a:r>
              <a:rPr lang="en-US" sz="2200" dirty="0">
                <a:solidFill>
                  <a:srgbClr val="FFFF00"/>
                </a:solidFill>
              </a:rPr>
              <a:t>GPU</a:t>
            </a:r>
            <a:r>
              <a:rPr lang="en-US" sz="2200" dirty="0"/>
              <a:t> built with 16 streaming multiprocessors (SMs) </a:t>
            </a:r>
          </a:p>
          <a:p>
            <a:r>
              <a:rPr lang="en-US" sz="2200" dirty="0"/>
              <a:t>of 32 CUDA cores each; only one SM is shown.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DAF1B-7A70-4FF4-963B-6346ABB4C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443" y="464719"/>
            <a:ext cx="8393113" cy="978729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GPU: (ex) NVIDIA TITAN V</a:t>
            </a:r>
            <a:br>
              <a:rPr lang="en-US" sz="4000" dirty="0"/>
            </a:br>
            <a:r>
              <a:rPr lang="en-US" sz="2800" dirty="0">
                <a:solidFill>
                  <a:srgbClr val="00FF00"/>
                </a:solidFill>
              </a:rPr>
              <a:t>as of 2022 </a:t>
            </a:r>
            <a:endParaRPr lang="en-US" sz="4000" dirty="0">
              <a:solidFill>
                <a:srgbClr val="00FF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71E996-04C2-4302-B7ED-3C7B51E9AC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975880"/>
              </p:ext>
            </p:extLst>
          </p:nvPr>
        </p:nvGraphicFramePr>
        <p:xfrm>
          <a:off x="1299409" y="2208923"/>
          <a:ext cx="6545179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40331">
                  <a:extLst>
                    <a:ext uri="{9D8B030D-6E8A-4147-A177-3AD203B41FA5}">
                      <a16:colId xmlns:a16="http://schemas.microsoft.com/office/drawing/2014/main" val="3229429288"/>
                    </a:ext>
                  </a:extLst>
                </a:gridCol>
                <a:gridCol w="2204848">
                  <a:extLst>
                    <a:ext uri="{9D8B030D-6E8A-4147-A177-3AD203B41FA5}">
                      <a16:colId xmlns:a16="http://schemas.microsoft.com/office/drawing/2014/main" val="3296801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Graphics Professing Clusters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237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Streaming Multiprocessors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876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CUDA Core (single precision)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187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Texture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590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Base Clock 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1200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789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Boost Clock 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1455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299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074743"/>
      </p:ext>
    </p:extLst>
  </p:cSld>
  <p:clrMapOvr>
    <a:masterClrMapping/>
  </p:clrMapOvr>
  <p:transition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0370" name="Picture 2">
            <a:extLst>
              <a:ext uri="{FF2B5EF4-FFF2-40B4-BE49-F238E27FC236}">
                <a16:creationId xmlns:a16="http://schemas.microsoft.com/office/drawing/2014/main" id="{559090F4-9D1B-4CA8-ADE9-C715C3888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" y="1242015"/>
            <a:ext cx="7502525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683272-C409-44E5-9034-0E2C48D6064F}"/>
              </a:ext>
            </a:extLst>
          </p:cNvPr>
          <p:cNvSpPr txBox="1"/>
          <p:nvPr/>
        </p:nvSpPr>
        <p:spPr>
          <a:xfrm>
            <a:off x="430683" y="5196247"/>
            <a:ext cx="81275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Bill Dally of Stanford Univ. considers </a:t>
            </a:r>
          </a:p>
          <a:p>
            <a:r>
              <a:rPr lang="en-US" sz="2200" dirty="0">
                <a:solidFill>
                  <a:srgbClr val="FFFF00"/>
                </a:solidFill>
              </a:rPr>
              <a:t>power</a:t>
            </a:r>
            <a:r>
              <a:rPr lang="en-US" sz="2200" dirty="0"/>
              <a:t> and </a:t>
            </a:r>
            <a:r>
              <a:rPr lang="en-US" sz="2200" dirty="0">
                <a:solidFill>
                  <a:srgbClr val="FFFF00"/>
                </a:solidFill>
              </a:rPr>
              <a:t>massive parallelism </a:t>
            </a:r>
            <a:r>
              <a:rPr lang="en-US" sz="2200" dirty="0"/>
              <a:t>are major benefits of GPUs </a:t>
            </a:r>
          </a:p>
          <a:p>
            <a:r>
              <a:rPr lang="en-US" sz="2200" dirty="0"/>
              <a:t>over CPUs for the future.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8BFFD3-4088-474A-A47F-E8EB491716E4}"/>
              </a:ext>
            </a:extLst>
          </p:cNvPr>
          <p:cNvSpPr txBox="1"/>
          <p:nvPr/>
        </p:nvSpPr>
        <p:spPr>
          <a:xfrm>
            <a:off x="567624" y="164797"/>
            <a:ext cx="67441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Comparison of the CPU and GPU </a:t>
            </a:r>
          </a:p>
          <a:p>
            <a:r>
              <a:rPr lang="en-US" sz="2800" dirty="0">
                <a:solidFill>
                  <a:srgbClr val="00FF00"/>
                </a:solidFill>
              </a:rPr>
              <a:t>in performance/power ratio</a:t>
            </a:r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395" name="Text Box 3">
            <a:extLst>
              <a:ext uri="{FF2B5EF4-FFF2-40B4-BE49-F238E27FC236}">
                <a16:creationId xmlns:a16="http://schemas.microsoft.com/office/drawing/2014/main" id="{53B9333B-3D3B-4C67-8444-4BFD02620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339725"/>
            <a:ext cx="8501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Datacenter and Server Cost Distribution</a:t>
            </a:r>
          </a:p>
        </p:txBody>
      </p:sp>
      <p:pic>
        <p:nvPicPr>
          <p:cNvPr id="20484" name="Picture 4" descr="f01-14-9780123858801">
            <a:extLst>
              <a:ext uri="{FF2B5EF4-FFF2-40B4-BE49-F238E27FC236}">
                <a16:creationId xmlns:a16="http://schemas.microsoft.com/office/drawing/2014/main" id="{EEB4EC7A-B4DB-4859-8BD6-996572901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254125"/>
            <a:ext cx="8602662" cy="442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1330" name="Picture 2">
            <a:extLst>
              <a:ext uri="{FF2B5EF4-FFF2-40B4-BE49-F238E27FC236}">
                <a16:creationId xmlns:a16="http://schemas.microsoft.com/office/drawing/2014/main" id="{E15152A4-7EE4-48FC-8C5C-A46802C249C7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3"/>
          <a:stretch>
            <a:fillRect/>
          </a:stretch>
        </p:blipFill>
        <p:spPr>
          <a:xfrm>
            <a:off x="2583491" y="969962"/>
            <a:ext cx="3582652" cy="4918075"/>
          </a:xfrm>
        </p:spPr>
      </p:pic>
      <p:sp>
        <p:nvSpPr>
          <p:cNvPr id="1251331" name="Text Box 3">
            <a:extLst>
              <a:ext uri="{FF2B5EF4-FFF2-40B4-BE49-F238E27FC236}">
                <a16:creationId xmlns:a16="http://schemas.microsoft.com/office/drawing/2014/main" id="{1C09E99C-A5B0-4D0A-B1D4-5E33820BD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20650"/>
            <a:ext cx="6935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Virtual Machine Architecture</a:t>
            </a:r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59374FC1-3A5F-426B-A83D-A404088AB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0925" y="6056313"/>
            <a:ext cx="2197100" cy="2746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rgbClr val="66FFFF"/>
                </a:solidFill>
              </a:rPr>
              <a:t>(Courtesy of VMWare, 2010)</a:t>
            </a:r>
          </a:p>
        </p:txBody>
      </p:sp>
    </p:spTree>
  </p:cSld>
  <p:clrMapOvr>
    <a:masterClrMapping/>
  </p:clrMapOvr>
  <p:transition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4402" name="Picture 2">
            <a:extLst>
              <a:ext uri="{FF2B5EF4-FFF2-40B4-BE49-F238E27FC236}">
                <a16:creationId xmlns:a16="http://schemas.microsoft.com/office/drawing/2014/main" id="{7375DE58-0DAB-4D8F-A18D-4B856DE88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125538"/>
            <a:ext cx="8858250" cy="509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54403" name="Text Box 3">
            <a:extLst>
              <a:ext uri="{FF2B5EF4-FFF2-40B4-BE49-F238E27FC236}">
                <a16:creationId xmlns:a16="http://schemas.microsoft.com/office/drawing/2014/main" id="{BEFFA81C-D47E-4499-ACD3-DC53E25FE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393700"/>
            <a:ext cx="8502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Primitive Operations in Virtual Machines: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354" name="Text Box 2">
            <a:extLst>
              <a:ext uri="{FF2B5EF4-FFF2-40B4-BE49-F238E27FC236}">
                <a16:creationId xmlns:a16="http://schemas.microsoft.com/office/drawing/2014/main" id="{89E88F10-F029-4DE5-AA35-ED3DA8854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995363"/>
            <a:ext cx="7496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1252355" name="Picture 3">
            <a:extLst>
              <a:ext uri="{FF2B5EF4-FFF2-40B4-BE49-F238E27FC236}">
                <a16:creationId xmlns:a16="http://schemas.microsoft.com/office/drawing/2014/main" id="{7D0A7613-CBE2-420F-88E4-EA1A348E0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4" y="1304925"/>
            <a:ext cx="8137525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52356" name="Text Box 4">
            <a:extLst>
              <a:ext uri="{FF2B5EF4-FFF2-40B4-BE49-F238E27FC236}">
                <a16:creationId xmlns:a16="http://schemas.microsoft.com/office/drawing/2014/main" id="{56232ABE-3FF6-4F93-A379-94D642F50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96863"/>
            <a:ext cx="795655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sz="4000" dirty="0">
                <a:solidFill>
                  <a:srgbClr val="FFFF00"/>
                </a:solidFill>
                <a:latin typeface="+mj-lt"/>
                <a:ea typeface="ＭＳ Ｐゴシック" charset="0"/>
                <a:cs typeface="魏碑" charset="0"/>
              </a:rPr>
              <a:t>Concept of Virtual Clusters</a:t>
            </a:r>
          </a:p>
        </p:txBody>
      </p:sp>
      <p:sp>
        <p:nvSpPr>
          <p:cNvPr id="1252357" name="Text Box 5">
            <a:extLst>
              <a:ext uri="{FF2B5EF4-FFF2-40B4-BE49-F238E27FC236}">
                <a16:creationId xmlns:a16="http://schemas.microsoft.com/office/drawing/2014/main" id="{B45E2EB1-593F-49B0-86D9-74A802526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3" y="5697538"/>
            <a:ext cx="7956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en-US" sz="1600" dirty="0">
                <a:solidFill>
                  <a:srgbClr val="66FFFF"/>
                </a:solidFill>
                <a:latin typeface="Times New Roman" panose="02020603050405020304" pitchFamily="18" charset="0"/>
              </a:rPr>
              <a:t>(Source: W. </a:t>
            </a:r>
            <a:r>
              <a:rPr kumimoji="1" lang="en-US" altLang="en-US" sz="1600" dirty="0" err="1">
                <a:solidFill>
                  <a:srgbClr val="66FFFF"/>
                </a:solidFill>
                <a:latin typeface="Times New Roman" panose="02020603050405020304" pitchFamily="18" charset="0"/>
              </a:rPr>
              <a:t>Emeneker</a:t>
            </a:r>
            <a:r>
              <a:rPr kumimoji="1" lang="en-US" altLang="en-US" sz="1600" dirty="0">
                <a:solidFill>
                  <a:srgbClr val="66FFFF"/>
                </a:solidFill>
                <a:latin typeface="Times New Roman" panose="02020603050405020304" pitchFamily="18" charset="0"/>
              </a:rPr>
              <a:t>, et </a:t>
            </a:r>
            <a:r>
              <a:rPr kumimoji="1" lang="en-US" altLang="en-US" sz="1600" dirty="0" err="1">
                <a:solidFill>
                  <a:srgbClr val="66FFFF"/>
                </a:solidFill>
                <a:latin typeface="Times New Roman" panose="02020603050405020304" pitchFamily="18" charset="0"/>
              </a:rPr>
              <a:t>et</a:t>
            </a:r>
            <a:r>
              <a:rPr kumimoji="1" lang="en-US" altLang="en-US" sz="1600" dirty="0">
                <a:solidFill>
                  <a:srgbClr val="66FFFF"/>
                </a:solidFill>
                <a:latin typeface="Times New Roman" panose="02020603050405020304" pitchFamily="18" charset="0"/>
              </a:rPr>
              <a:t> al, </a:t>
            </a:r>
            <a:r>
              <a:rPr kumimoji="1" lang="ja-JP" altLang="en-US" sz="1600" dirty="0">
                <a:solidFill>
                  <a:srgbClr val="66FFFF"/>
                </a:solidFill>
                <a:latin typeface="Times New Roman" panose="02020603050405020304" pitchFamily="18" charset="0"/>
              </a:rPr>
              <a:t>“</a:t>
            </a:r>
            <a:r>
              <a:rPr kumimoji="1" lang="en-US" altLang="ja-JP" sz="1600" dirty="0">
                <a:solidFill>
                  <a:srgbClr val="66FFFF"/>
                </a:solidFill>
                <a:latin typeface="Times New Roman" panose="02020603050405020304" pitchFamily="18" charset="0"/>
              </a:rPr>
              <a:t>Dynamic Virtual Clustering with Xen and Moab, </a:t>
            </a:r>
            <a:br>
              <a:rPr kumimoji="1" lang="en-US" altLang="ja-JP" sz="1600" dirty="0">
                <a:solidFill>
                  <a:srgbClr val="66FFFF"/>
                </a:solidFill>
                <a:latin typeface="Times New Roman" panose="02020603050405020304" pitchFamily="18" charset="0"/>
              </a:rPr>
            </a:br>
            <a:r>
              <a:rPr kumimoji="1" lang="en-US" altLang="ja-JP" sz="1600" dirty="0">
                <a:solidFill>
                  <a:srgbClr val="66FFFF"/>
                </a:solidFill>
                <a:latin typeface="Times New Roman" panose="02020603050405020304" pitchFamily="18" charset="0"/>
              </a:rPr>
              <a:t>ISPA 2006, Springer-Verlag LNCS 4331, 2006,  pp. 440-451)</a:t>
            </a:r>
            <a:endParaRPr kumimoji="1" lang="en-US" altLang="en-US" sz="1600" dirty="0">
              <a:solidFill>
                <a:srgbClr val="66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4E9C3068-140B-4ED6-B152-1B4C3F2F1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9" y="959643"/>
            <a:ext cx="8983662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">
            <a:extLst>
              <a:ext uri="{FF2B5EF4-FFF2-40B4-BE49-F238E27FC236}">
                <a16:creationId xmlns:a16="http://schemas.microsoft.com/office/drawing/2014/main" id="{24256D83-E8AC-47BE-A05C-0873774A259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553453" y="256923"/>
            <a:ext cx="8303210" cy="1089529"/>
          </a:xfrm>
        </p:spPr>
        <p:txBody>
          <a:bodyPr anchor="ctr"/>
          <a:lstStyle/>
          <a:p>
            <a:pPr eaLnBrk="1" hangingPunct="1"/>
            <a:r>
              <a:rPr lang="en-US" altLang="zh-CN" sz="3600" dirty="0">
                <a:solidFill>
                  <a:srgbClr val="FFFF00"/>
                </a:solidFill>
                <a:ea typeface="宋体" panose="02010600030101010101" pitchFamily="2" charset="-122"/>
              </a:rPr>
              <a:t>From Desktop/HPC/Grids </a:t>
            </a:r>
            <a:br>
              <a:rPr lang="en-US" altLang="zh-CN" sz="3600" dirty="0">
                <a:solidFill>
                  <a:srgbClr val="FFFF00"/>
                </a:solidFill>
                <a:ea typeface="宋体" panose="02010600030101010101" pitchFamily="2" charset="-122"/>
              </a:rPr>
            </a:br>
            <a:r>
              <a:rPr lang="en-US" altLang="zh-CN" sz="3600" dirty="0">
                <a:solidFill>
                  <a:srgbClr val="FFFF00"/>
                </a:solidFill>
                <a:ea typeface="宋体" panose="02010600030101010101" pitchFamily="2" charset="-122"/>
              </a:rPr>
              <a:t>to Internet Clouds in 30 Years</a:t>
            </a:r>
          </a:p>
        </p:txBody>
      </p:sp>
      <p:sp>
        <p:nvSpPr>
          <p:cNvPr id="8194" name="Text Box 3">
            <a:extLst>
              <a:ext uri="{FF2B5EF4-FFF2-40B4-BE49-F238E27FC236}">
                <a16:creationId xmlns:a16="http://schemas.microsoft.com/office/drawing/2014/main" id="{6F6E884D-60A4-4F18-9D5B-E065FB401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646238"/>
            <a:ext cx="7859713" cy="436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rgbClr val="FFFF00"/>
              </a:buClr>
              <a:buSzPct val="135000"/>
              <a:buFont typeface="Wingdings" panose="05000000000000000000" pitchFamily="2" charset="2"/>
              <a:buChar char="n"/>
            </a:pPr>
            <a:r>
              <a:rPr kumimoji="1" lang="en-US" altLang="zh-CN" sz="2000" dirty="0">
                <a:solidFill>
                  <a:srgbClr val="66FFFF"/>
                </a:solidFill>
              </a:rPr>
              <a:t>   HPC  moving from centralized supercomputers </a:t>
            </a:r>
            <a:br>
              <a:rPr kumimoji="1" lang="en-US" altLang="zh-CN" sz="2000" dirty="0">
                <a:solidFill>
                  <a:srgbClr val="66FFFF"/>
                </a:solidFill>
              </a:rPr>
            </a:br>
            <a:r>
              <a:rPr kumimoji="1" lang="en-US" altLang="zh-CN" sz="2000" dirty="0">
                <a:solidFill>
                  <a:srgbClr val="66FFFF"/>
                </a:solidFill>
              </a:rPr>
              <a:t>       to  geographically  distributed desktops, </a:t>
            </a:r>
            <a:r>
              <a:rPr kumimoji="1" lang="en-US" altLang="zh-CN" sz="2000" dirty="0" err="1">
                <a:solidFill>
                  <a:srgbClr val="66FFFF"/>
                </a:solidFill>
              </a:rPr>
              <a:t>desksides</a:t>
            </a:r>
            <a:r>
              <a:rPr kumimoji="1" lang="en-US" altLang="zh-CN" sz="2000" dirty="0">
                <a:solidFill>
                  <a:srgbClr val="66FFFF"/>
                </a:solidFill>
              </a:rPr>
              <a:t>, </a:t>
            </a:r>
            <a:br>
              <a:rPr kumimoji="1" lang="en-US" altLang="zh-CN" sz="2000" dirty="0">
                <a:solidFill>
                  <a:srgbClr val="66FFFF"/>
                </a:solidFill>
              </a:rPr>
            </a:br>
            <a:r>
              <a:rPr kumimoji="1" lang="en-US" altLang="zh-CN" sz="2000" dirty="0">
                <a:solidFill>
                  <a:srgbClr val="66FFFF"/>
                </a:solidFill>
              </a:rPr>
              <a:t>       clusters, and grids to clouds over  last 30 years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rgbClr val="FFFF00"/>
              </a:buClr>
              <a:buSzPct val="135000"/>
              <a:buFont typeface="Wingdings" panose="05000000000000000000" pitchFamily="2" charset="2"/>
              <a:buChar char="n"/>
            </a:pPr>
            <a:r>
              <a:rPr kumimoji="1" lang="en-US" altLang="zh-CN" sz="2000" dirty="0">
                <a:solidFill>
                  <a:srgbClr val="66FFFF"/>
                </a:solidFill>
                <a:latin typeface="Times New Roman" panose="02020603050405020304" pitchFamily="18" charset="0"/>
              </a:rPr>
              <a:t>    </a:t>
            </a:r>
            <a:r>
              <a:rPr kumimoji="1" lang="en-US" altLang="zh-CN" sz="2000" dirty="0">
                <a:solidFill>
                  <a:srgbClr val="00FF00"/>
                </a:solidFill>
              </a:rPr>
              <a:t>R/D efforts on HPC, clusters, Grids, P2P, and virtual </a:t>
            </a:r>
            <a:br>
              <a:rPr kumimoji="1" lang="en-US" altLang="zh-CN" sz="2000" dirty="0">
                <a:solidFill>
                  <a:srgbClr val="00FF00"/>
                </a:solidFill>
              </a:rPr>
            </a:br>
            <a:r>
              <a:rPr kumimoji="1" lang="en-US" altLang="zh-CN" sz="2000" dirty="0">
                <a:solidFill>
                  <a:srgbClr val="00FF00"/>
                </a:solidFill>
              </a:rPr>
              <a:t>       machines has laid the foundation of cloud computing </a:t>
            </a:r>
            <a:br>
              <a:rPr kumimoji="1" lang="en-US" altLang="zh-CN" sz="2000" dirty="0">
                <a:solidFill>
                  <a:srgbClr val="00FF00"/>
                </a:solidFill>
              </a:rPr>
            </a:br>
            <a:r>
              <a:rPr kumimoji="1" lang="en-US" altLang="zh-CN" sz="2000" dirty="0">
                <a:solidFill>
                  <a:srgbClr val="00FF00"/>
                </a:solidFill>
              </a:rPr>
              <a:t>       that has been greatly advocated since 2007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rgbClr val="FFFF00"/>
              </a:buClr>
              <a:buSzPct val="135000"/>
              <a:buFont typeface="Wingdings" panose="05000000000000000000" pitchFamily="2" charset="2"/>
              <a:buChar char="n"/>
            </a:pPr>
            <a:r>
              <a:rPr kumimoji="1" lang="en-US" altLang="zh-CN" sz="2000" dirty="0">
                <a:solidFill>
                  <a:srgbClr val="CC3300"/>
                </a:solidFill>
                <a:latin typeface="Times New Roman" panose="02020603050405020304" pitchFamily="18" charset="0"/>
              </a:rPr>
              <a:t>    </a:t>
            </a:r>
            <a:r>
              <a:rPr kumimoji="1" lang="en-US" altLang="zh-CN" sz="2000" dirty="0">
                <a:solidFill>
                  <a:srgbClr val="66FFFF"/>
                </a:solidFill>
              </a:rPr>
              <a:t>Location of computing infrastructure in areas with </a:t>
            </a:r>
            <a:br>
              <a:rPr kumimoji="1" lang="en-US" altLang="zh-CN" sz="2000" dirty="0">
                <a:solidFill>
                  <a:srgbClr val="66FFFF"/>
                </a:solidFill>
              </a:rPr>
            </a:br>
            <a:r>
              <a:rPr kumimoji="1" lang="en-US" altLang="zh-CN" sz="2000" dirty="0">
                <a:solidFill>
                  <a:srgbClr val="66FFFF"/>
                </a:solidFill>
              </a:rPr>
              <a:t>       lower costs in hardware, software, datasets, </a:t>
            </a:r>
            <a:br>
              <a:rPr kumimoji="1" lang="en-US" altLang="zh-CN" sz="2000" dirty="0">
                <a:solidFill>
                  <a:srgbClr val="66FFFF"/>
                </a:solidFill>
              </a:rPr>
            </a:br>
            <a:r>
              <a:rPr kumimoji="1" lang="en-US" altLang="zh-CN" sz="2000" dirty="0">
                <a:solidFill>
                  <a:srgbClr val="66FFFF"/>
                </a:solidFill>
              </a:rPr>
              <a:t>       space,  and power  requirements – moving from </a:t>
            </a:r>
            <a:br>
              <a:rPr kumimoji="1" lang="en-US" altLang="zh-CN" sz="2000" dirty="0">
                <a:solidFill>
                  <a:srgbClr val="66FFFF"/>
                </a:solidFill>
              </a:rPr>
            </a:br>
            <a:r>
              <a:rPr kumimoji="1" lang="en-US" altLang="zh-CN" sz="2000" dirty="0">
                <a:solidFill>
                  <a:srgbClr val="66FFFF"/>
                </a:solidFill>
              </a:rPr>
              <a:t>       desktop  computing to datacenter-based clouds</a:t>
            </a:r>
          </a:p>
        </p:txBody>
      </p:sp>
    </p:spTree>
  </p:cSld>
  <p:clrMapOvr>
    <a:masterClrMapping/>
  </p:clrMapOvr>
  <p:transition>
    <p:strips dir="r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191" name="Text Box 7">
            <a:extLst>
              <a:ext uri="{FF2B5EF4-FFF2-40B4-BE49-F238E27FC236}">
                <a16:creationId xmlns:a16="http://schemas.microsoft.com/office/drawing/2014/main" id="{2E24DECD-E162-4C25-9E30-954E596CA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522288"/>
            <a:ext cx="7902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Typical Cluster Architecture</a:t>
            </a:r>
          </a:p>
        </p:txBody>
      </p:sp>
      <p:pic>
        <p:nvPicPr>
          <p:cNvPr id="1117192" name="Picture 8">
            <a:extLst>
              <a:ext uri="{FF2B5EF4-FFF2-40B4-BE49-F238E27FC236}">
                <a16:creationId xmlns:a16="http://schemas.microsoft.com/office/drawing/2014/main" id="{7817AE85-B5CB-4F6A-9EA4-7D53EF857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2"/>
          <a:stretch>
            <a:fillRect/>
          </a:stretch>
        </p:blipFill>
        <p:spPr bwMode="auto">
          <a:xfrm>
            <a:off x="152400" y="1544638"/>
            <a:ext cx="8802688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2418" name="Picture 2">
            <a:extLst>
              <a:ext uri="{FF2B5EF4-FFF2-40B4-BE49-F238E27FC236}">
                <a16:creationId xmlns:a16="http://schemas.microsoft.com/office/drawing/2014/main" id="{1B8EB395-2478-4B8E-88DA-06F44A632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1316037"/>
            <a:ext cx="8778875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4834" name="Picture 2">
            <a:extLst>
              <a:ext uri="{FF2B5EF4-FFF2-40B4-BE49-F238E27FC236}">
                <a16:creationId xmlns:a16="http://schemas.microsoft.com/office/drawing/2014/main" id="{689C0CB0-FCC2-4544-B829-EE6C1EE9C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973138"/>
            <a:ext cx="8466137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44835" name="Text Box 3">
            <a:extLst>
              <a:ext uri="{FF2B5EF4-FFF2-40B4-BE49-F238E27FC236}">
                <a16:creationId xmlns:a16="http://schemas.microsoft.com/office/drawing/2014/main" id="{E93CBEB9-768C-4A42-9D53-9FA696F99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17488"/>
            <a:ext cx="6559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Typical Computational Grid</a:t>
            </a:r>
          </a:p>
        </p:txBody>
      </p: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6514" name="Picture 2">
            <a:extLst>
              <a:ext uri="{FF2B5EF4-FFF2-40B4-BE49-F238E27FC236}">
                <a16:creationId xmlns:a16="http://schemas.microsoft.com/office/drawing/2014/main" id="{11918E92-78CD-4F74-8013-AD94374B1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r="7132" b="4861"/>
          <a:stretch>
            <a:fillRect/>
          </a:stretch>
        </p:blipFill>
        <p:spPr bwMode="auto">
          <a:xfrm>
            <a:off x="100012" y="519906"/>
            <a:ext cx="8943975" cy="581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5970" name="Picture 2">
            <a:extLst>
              <a:ext uri="{FF2B5EF4-FFF2-40B4-BE49-F238E27FC236}">
                <a16:creationId xmlns:a16="http://schemas.microsoft.com/office/drawing/2014/main" id="{7EBB663D-2C7F-4E73-B68B-3268E0FD0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r="3064"/>
          <a:stretch>
            <a:fillRect/>
          </a:stretch>
        </p:blipFill>
        <p:spPr bwMode="auto">
          <a:xfrm>
            <a:off x="0" y="1279525"/>
            <a:ext cx="9144000" cy="427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Title 1">
            <a:extLst>
              <a:ext uri="{FF2B5EF4-FFF2-40B4-BE49-F238E27FC236}">
                <a16:creationId xmlns:a16="http://schemas.microsoft.com/office/drawing/2014/main" id="{44D6BBA6-E29B-485C-8A06-FD9BEA0787F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lIns="121840" tIns="60920" rIns="121840" bIns="60920" anchor="ctr"/>
          <a:lstStyle/>
          <a:p>
            <a:pPr eaLnBrk="1" hangingPunct="1"/>
            <a:r>
              <a:rPr lang="en-US" altLang="en-US" sz="4300"/>
              <a:t>The Cloud </a:t>
            </a:r>
          </a:p>
        </p:txBody>
      </p:sp>
      <p:sp>
        <p:nvSpPr>
          <p:cNvPr id="1152003" name="Content Placeholder 4">
            <a:extLst>
              <a:ext uri="{FF2B5EF4-FFF2-40B4-BE49-F238E27FC236}">
                <a16:creationId xmlns:a16="http://schemas.microsoft.com/office/drawing/2014/main" id="{FA4FF1CF-85C3-45FB-B699-1582185F9A7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9075" y="939800"/>
            <a:ext cx="6083300" cy="5400675"/>
          </a:xfrm>
        </p:spPr>
        <p:txBody>
          <a:bodyPr lIns="121840" tIns="60920" rIns="121840" bIns="60920"/>
          <a:lstStyle/>
          <a:p>
            <a:pPr marL="376238" indent="-376238" defTabSz="1217613" eaLnBrk="1" hangingPunct="1"/>
            <a:r>
              <a:rPr lang="en-US" altLang="en-US" sz="2400" b="1"/>
              <a:t>Historical roots in today</a:t>
            </a:r>
            <a:r>
              <a:rPr lang="ja-JP" altLang="en-US" sz="2400" b="1"/>
              <a:t>’</a:t>
            </a:r>
            <a:r>
              <a:rPr lang="en-US" altLang="ja-JP" sz="2400" b="1"/>
              <a:t>s </a:t>
            </a:r>
            <a:br>
              <a:rPr lang="en-US" altLang="ja-JP" sz="2400" b="1"/>
            </a:br>
            <a:r>
              <a:rPr lang="en-US" altLang="ja-JP" sz="2400" b="1"/>
              <a:t>Internet apps</a:t>
            </a:r>
          </a:p>
          <a:p>
            <a:pPr marL="1095375" lvl="2" indent="-301625" defTabSz="1217613" eaLnBrk="1" hangingPunct="1"/>
            <a:r>
              <a:rPr lang="en-US" altLang="en-US" b="1"/>
              <a:t>Search, email, social networks</a:t>
            </a:r>
          </a:p>
          <a:p>
            <a:pPr marL="1095375" lvl="2" indent="-301625" defTabSz="1217613" eaLnBrk="1" hangingPunct="1"/>
            <a:r>
              <a:rPr lang="en-US" altLang="en-US" b="1"/>
              <a:t>File storage (Live Mesh, Mobile</a:t>
            </a:r>
            <a:br>
              <a:rPr lang="en-US" altLang="en-US" b="1"/>
            </a:br>
            <a:r>
              <a:rPr lang="en-US" altLang="en-US" b="1"/>
              <a:t>Me, Flicker, …)</a:t>
            </a:r>
          </a:p>
          <a:p>
            <a:pPr marL="376238" indent="-376238" defTabSz="1217613" eaLnBrk="1" hangingPunct="1"/>
            <a:r>
              <a:rPr lang="en-US" altLang="en-US" sz="2400" b="1"/>
              <a:t>A cloud infrastructure provides a framework to manage scalable, reliable, on-demand access to applications</a:t>
            </a:r>
          </a:p>
          <a:p>
            <a:pPr marL="376238" indent="-376238" defTabSz="1217613" eaLnBrk="1" hangingPunct="1"/>
            <a:r>
              <a:rPr lang="en-US" altLang="en-US" sz="2400" b="1"/>
              <a:t>A cloud is the </a:t>
            </a:r>
            <a:r>
              <a:rPr lang="ja-JP" altLang="en-US" sz="2400" b="1"/>
              <a:t>“</a:t>
            </a:r>
            <a:r>
              <a:rPr lang="en-US" altLang="ja-JP" sz="2400" b="1"/>
              <a:t>invisible</a:t>
            </a:r>
            <a:r>
              <a:rPr lang="ja-JP" altLang="en-US" sz="2400" b="1"/>
              <a:t>”</a:t>
            </a:r>
            <a:r>
              <a:rPr lang="en-US" altLang="ja-JP" sz="2400" b="1"/>
              <a:t> backend to many of our mobile applications</a:t>
            </a:r>
          </a:p>
          <a:p>
            <a:pPr marL="376238" indent="-376238" defTabSz="1217613" eaLnBrk="1" hangingPunct="1"/>
            <a:r>
              <a:rPr lang="en-US" altLang="en-US" sz="2400" b="1"/>
              <a:t>A model of computation and data storage based on </a:t>
            </a:r>
            <a:r>
              <a:rPr lang="ja-JP" altLang="en-US" sz="2400" b="1"/>
              <a:t>“</a:t>
            </a:r>
            <a:r>
              <a:rPr lang="en-US" altLang="ja-JP" sz="2400" b="1"/>
              <a:t>pay as you go</a:t>
            </a:r>
            <a:r>
              <a:rPr lang="ja-JP" altLang="en-US" sz="2400" b="1"/>
              <a:t>”</a:t>
            </a:r>
            <a:r>
              <a:rPr lang="en-US" altLang="ja-JP" sz="2400" b="1"/>
              <a:t> access to </a:t>
            </a:r>
            <a:r>
              <a:rPr lang="ja-JP" altLang="en-US" sz="2400" b="1"/>
              <a:t>“</a:t>
            </a:r>
            <a:r>
              <a:rPr lang="en-US" altLang="ja-JP" sz="2400" b="1"/>
              <a:t>unlimited</a:t>
            </a:r>
            <a:r>
              <a:rPr lang="ja-JP" altLang="en-US" sz="2400" b="1"/>
              <a:t>”</a:t>
            </a:r>
            <a:r>
              <a:rPr lang="en-US" altLang="ja-JP" sz="2400" b="1"/>
              <a:t> remote data center capabilities</a:t>
            </a:r>
            <a:endParaRPr lang="en-US" altLang="en-US" sz="2400" b="1"/>
          </a:p>
        </p:txBody>
      </p:sp>
      <p:pic>
        <p:nvPicPr>
          <p:cNvPr id="8" name="Picture 7" descr="clouds.jpg">
            <a:extLst>
              <a:ext uri="{FF2B5EF4-FFF2-40B4-BE49-F238E27FC236}">
                <a16:creationId xmlns:a16="http://schemas.microsoft.com/office/drawing/2014/main" id="{5886967F-7230-43D9-A1C3-8F7BD8B2D3E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5780" y="3177154"/>
            <a:ext cx="2719083" cy="331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datacenter1.JPG">
            <a:extLst>
              <a:ext uri="{FF2B5EF4-FFF2-40B4-BE49-F238E27FC236}">
                <a16:creationId xmlns:a16="http://schemas.microsoft.com/office/drawing/2014/main" id="{977BEC40-4619-4478-ADD7-47D0B8724E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3545" y="672722"/>
            <a:ext cx="2883259" cy="2132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2" name="Text Box 4">
            <a:extLst>
              <a:ext uri="{FF2B5EF4-FFF2-40B4-BE49-F238E27FC236}">
                <a16:creationId xmlns:a16="http://schemas.microsoft.com/office/drawing/2014/main" id="{DA5218D2-8D64-41BB-8A48-839EBAA80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460375"/>
            <a:ext cx="7437438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Basic Concept of Internet Clouds</a:t>
            </a:r>
          </a:p>
        </p:txBody>
      </p:sp>
      <p:pic>
        <p:nvPicPr>
          <p:cNvPr id="1118213" name="Picture 5">
            <a:extLst>
              <a:ext uri="{FF2B5EF4-FFF2-40B4-BE49-F238E27FC236}">
                <a16:creationId xmlns:a16="http://schemas.microsoft.com/office/drawing/2014/main" id="{EC8BC2BD-D437-4F8E-BE1A-03A9AE9A6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4" r="11340" b="33844"/>
          <a:stretch>
            <a:fillRect/>
          </a:stretch>
        </p:blipFill>
        <p:spPr bwMode="auto">
          <a:xfrm>
            <a:off x="377031" y="1769812"/>
            <a:ext cx="8389938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8" name="Title 2">
            <a:extLst>
              <a:ext uri="{FF2B5EF4-FFF2-40B4-BE49-F238E27FC236}">
                <a16:creationId xmlns:a16="http://schemas.microsoft.com/office/drawing/2014/main" id="{1FDCE9CF-1B98-4FB1-A800-3F863F5741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7938"/>
            <a:ext cx="8393113" cy="1079500"/>
          </a:xfrm>
        </p:spPr>
        <p:txBody>
          <a:bodyPr lIns="91380" tIns="45692" rIns="91380" bIns="45692" anchor="ctr"/>
          <a:lstStyle/>
          <a:p>
            <a:pPr eaLnBrk="1" hangingPunct="1"/>
            <a:r>
              <a:rPr lang="en-AU" altLang="en-US" sz="3600">
                <a:solidFill>
                  <a:srgbClr val="FFFF00"/>
                </a:solidFill>
              </a:rPr>
              <a:t>The Next Revolution in IT</a:t>
            </a:r>
            <a:br>
              <a:rPr lang="en-AU" altLang="en-US" sz="3600"/>
            </a:br>
            <a:r>
              <a:rPr lang="en-AU" altLang="en-US" sz="3600" b="0">
                <a:solidFill>
                  <a:srgbClr val="00FFFF"/>
                </a:solidFill>
              </a:rPr>
              <a:t>Cloud Computing</a:t>
            </a:r>
          </a:p>
        </p:txBody>
      </p:sp>
      <p:sp>
        <p:nvSpPr>
          <p:cNvPr id="1258499" name="Content Placeholder 3">
            <a:extLst>
              <a:ext uri="{FF2B5EF4-FFF2-40B4-BE49-F238E27FC236}">
                <a16:creationId xmlns:a16="http://schemas.microsoft.com/office/drawing/2014/main" id="{FA1D878B-4654-4387-973B-AE712CCDBB8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131888" y="1368425"/>
            <a:ext cx="3722687" cy="4710113"/>
          </a:xfrm>
        </p:spPr>
        <p:txBody>
          <a:bodyPr lIns="91380" tIns="45692" rIns="91380" bIns="45692"/>
          <a:lstStyle/>
          <a:p>
            <a:pPr eaLnBrk="1" hangingPunct="1">
              <a:lnSpc>
                <a:spcPct val="120000"/>
              </a:lnSpc>
            </a:pPr>
            <a:r>
              <a:rPr lang="en-AU" altLang="en-US" sz="2400" b="1"/>
              <a:t>Classical Computing</a:t>
            </a:r>
          </a:p>
          <a:p>
            <a:pPr lvl="1" eaLnBrk="1" hangingPunct="1">
              <a:lnSpc>
                <a:spcPct val="120000"/>
              </a:lnSpc>
            </a:pPr>
            <a:r>
              <a:rPr lang="en-AU" altLang="en-US" sz="1600" b="1"/>
              <a:t>Buy &amp; Own</a:t>
            </a:r>
          </a:p>
          <a:p>
            <a:pPr lvl="2" eaLnBrk="1" hangingPunct="1">
              <a:lnSpc>
                <a:spcPct val="120000"/>
              </a:lnSpc>
            </a:pPr>
            <a:r>
              <a:rPr lang="en-AU" altLang="en-US" sz="1600" b="1"/>
              <a:t>Hardware, System Software, Applications often to meet peak needs.</a:t>
            </a:r>
          </a:p>
          <a:p>
            <a:pPr lvl="1" eaLnBrk="1" hangingPunct="1">
              <a:lnSpc>
                <a:spcPct val="120000"/>
              </a:lnSpc>
            </a:pPr>
            <a:r>
              <a:rPr lang="en-AU" altLang="en-US" sz="1600" b="1"/>
              <a:t>Install, Configure, Test, Verify, Evaluate</a:t>
            </a:r>
          </a:p>
          <a:p>
            <a:pPr lvl="1" eaLnBrk="1" hangingPunct="1">
              <a:lnSpc>
                <a:spcPct val="120000"/>
              </a:lnSpc>
            </a:pPr>
            <a:r>
              <a:rPr lang="en-AU" altLang="en-US" sz="1600" b="1"/>
              <a:t>Manage</a:t>
            </a:r>
          </a:p>
          <a:p>
            <a:pPr lvl="1" eaLnBrk="1" hangingPunct="1">
              <a:lnSpc>
                <a:spcPct val="120000"/>
              </a:lnSpc>
            </a:pPr>
            <a:r>
              <a:rPr lang="en-AU" altLang="en-US" sz="1600" b="1"/>
              <a:t>..</a:t>
            </a:r>
          </a:p>
          <a:p>
            <a:pPr lvl="1" eaLnBrk="1" hangingPunct="1">
              <a:lnSpc>
                <a:spcPct val="120000"/>
              </a:lnSpc>
            </a:pPr>
            <a:r>
              <a:rPr lang="en-AU" altLang="en-US" sz="1600" b="1"/>
              <a:t>Finally, use it</a:t>
            </a:r>
          </a:p>
          <a:p>
            <a:pPr lvl="1" eaLnBrk="1" hangingPunct="1">
              <a:lnSpc>
                <a:spcPct val="120000"/>
              </a:lnSpc>
            </a:pPr>
            <a:r>
              <a:rPr lang="en-AU" altLang="en-US" sz="1600" b="1"/>
              <a:t>$$$$....$(High CapEx)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03C88-A258-4E88-B7E7-F488E847E57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732338" y="1571625"/>
            <a:ext cx="4114800" cy="4189413"/>
          </a:xfrm>
        </p:spPr>
        <p:txBody>
          <a:bodyPr lIns="91380" tIns="45692" rIns="91380" bIns="45692"/>
          <a:lstStyle/>
          <a:p>
            <a:pPr eaLnBrk="1" hangingPunct="1"/>
            <a:r>
              <a:rPr lang="en-AU" altLang="en-US" sz="2400" b="1"/>
              <a:t>Cloud Computing</a:t>
            </a:r>
          </a:p>
          <a:p>
            <a:pPr lvl="1" eaLnBrk="1" hangingPunct="1"/>
            <a:r>
              <a:rPr lang="en-AU" altLang="en-US" sz="1800" b="1"/>
              <a:t>Subscribe</a:t>
            </a:r>
          </a:p>
          <a:p>
            <a:pPr lvl="1" eaLnBrk="1" hangingPunct="1"/>
            <a:r>
              <a:rPr lang="en-AU" altLang="en-US" sz="1800" b="1"/>
              <a:t>Use</a:t>
            </a:r>
          </a:p>
          <a:p>
            <a:pPr lvl="1" eaLnBrk="1" hangingPunct="1"/>
            <a:endParaRPr lang="en-AU" altLang="en-US" sz="1800" b="1"/>
          </a:p>
          <a:p>
            <a:pPr lvl="1" eaLnBrk="1" hangingPunct="1"/>
            <a:endParaRPr lang="en-AU" altLang="en-US" sz="2000" b="1"/>
          </a:p>
          <a:p>
            <a:pPr lvl="1" eaLnBrk="1" hangingPunct="1"/>
            <a:endParaRPr lang="en-AU" altLang="en-US" sz="2000" b="1"/>
          </a:p>
          <a:p>
            <a:pPr lvl="1" eaLnBrk="1" hangingPunct="1"/>
            <a:endParaRPr lang="en-AU" altLang="en-US" sz="2000" b="1"/>
          </a:p>
          <a:p>
            <a:pPr lvl="1" eaLnBrk="1" hangingPunct="1"/>
            <a:endParaRPr lang="en-AU" altLang="en-US" sz="2000" b="1"/>
          </a:p>
          <a:p>
            <a:pPr lvl="1" eaLnBrk="1" hangingPunct="1"/>
            <a:endParaRPr lang="en-AU" altLang="en-US" sz="2000" b="1"/>
          </a:p>
          <a:p>
            <a:pPr lvl="1" eaLnBrk="1" hangingPunct="1"/>
            <a:endParaRPr lang="en-AU" altLang="en-US" sz="2000" b="1"/>
          </a:p>
          <a:p>
            <a:pPr lvl="1" eaLnBrk="1" hangingPunct="1"/>
            <a:r>
              <a:rPr lang="en-AU" altLang="en-US" sz="1800" b="1"/>
              <a:t>$ - pay for what you use, based on QoS</a:t>
            </a:r>
          </a:p>
        </p:txBody>
      </p:sp>
      <p:grpSp>
        <p:nvGrpSpPr>
          <p:cNvPr id="40964" name="Group 9">
            <a:extLst>
              <a:ext uri="{FF2B5EF4-FFF2-40B4-BE49-F238E27FC236}">
                <a16:creationId xmlns:a16="http://schemas.microsoft.com/office/drawing/2014/main" id="{AE985946-AF88-41B6-8533-5EC6DA12E3C7}"/>
              </a:ext>
            </a:extLst>
          </p:cNvPr>
          <p:cNvGrpSpPr>
            <a:grpSpLocks/>
          </p:cNvGrpSpPr>
          <p:nvPr/>
        </p:nvGrpSpPr>
        <p:grpSpPr bwMode="auto">
          <a:xfrm>
            <a:off x="698500" y="2441575"/>
            <a:ext cx="895350" cy="3557588"/>
            <a:chOff x="276193" y="2562896"/>
            <a:chExt cx="1024573" cy="3052293"/>
          </a:xfrm>
        </p:grpSpPr>
        <p:sp>
          <p:nvSpPr>
            <p:cNvPr id="1258502" name="Freeform 7">
              <a:extLst>
                <a:ext uri="{FF2B5EF4-FFF2-40B4-BE49-F238E27FC236}">
                  <a16:creationId xmlns:a16="http://schemas.microsoft.com/office/drawing/2014/main" id="{3A592D2D-0755-4A7D-9C3E-F7E33EE37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133" y="2562896"/>
              <a:ext cx="637633" cy="3052293"/>
            </a:xfrm>
            <a:custGeom>
              <a:avLst/>
              <a:gdLst>
                <a:gd name="T0" fmla="*/ 598868 w 637504"/>
                <a:gd name="T1" fmla="*/ 3052293 h 3052293"/>
                <a:gd name="T2" fmla="*/ 6439 w 637504"/>
                <a:gd name="T3" fmla="*/ 1764470 h 3052293"/>
                <a:gd name="T4" fmla="*/ 637504 w 637504"/>
                <a:gd name="T5" fmla="*/ 0 h 3052293"/>
                <a:gd name="T6" fmla="*/ 0 60000 65536"/>
                <a:gd name="T7" fmla="*/ 0 60000 65536"/>
                <a:gd name="T8" fmla="*/ 0 60000 65536"/>
                <a:gd name="T9" fmla="*/ 0 w 637504"/>
                <a:gd name="T10" fmla="*/ 0 h 3052293"/>
                <a:gd name="T11" fmla="*/ 637504 w 637504"/>
                <a:gd name="T12" fmla="*/ 3052293 h 30522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7504" h="3052293">
                  <a:moveTo>
                    <a:pt x="598868" y="3052293"/>
                  </a:moveTo>
                  <a:cubicBezTo>
                    <a:pt x="299434" y="2662706"/>
                    <a:pt x="0" y="2273120"/>
                    <a:pt x="6439" y="1764405"/>
                  </a:cubicBezTo>
                  <a:cubicBezTo>
                    <a:pt x="12878" y="1255690"/>
                    <a:pt x="530180" y="291921"/>
                    <a:pt x="637504" y="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80" tIns="45692" rIns="91380" bIns="45692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</a:endParaRPr>
            </a:p>
          </p:txBody>
        </p:sp>
        <p:sp>
          <p:nvSpPr>
            <p:cNvPr id="40967" name="TextBox 8">
              <a:extLst>
                <a:ext uri="{FF2B5EF4-FFF2-40B4-BE49-F238E27FC236}">
                  <a16:creationId xmlns:a16="http://schemas.microsoft.com/office/drawing/2014/main" id="{D14E58E8-2884-4A64-ACEF-B19744188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 flipH="1" flipV="1">
              <a:off x="-675561" y="4070355"/>
              <a:ext cx="2357662" cy="454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AU" altLang="en-US" sz="2000">
                  <a:solidFill>
                    <a:srgbClr val="00FFFF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Every 18 months?</a:t>
              </a:r>
            </a:p>
          </p:txBody>
        </p:sp>
      </p:grpSp>
      <p:pic>
        <p:nvPicPr>
          <p:cNvPr id="40965" name="Picture 7">
            <a:extLst>
              <a:ext uri="{FF2B5EF4-FFF2-40B4-BE49-F238E27FC236}">
                <a16:creationId xmlns:a16="http://schemas.microsoft.com/office/drawing/2014/main" id="{427C8D10-64F8-4C75-8FAE-0CB74FC23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438" y="2940050"/>
            <a:ext cx="31432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7" name="Text Box 17">
            <a:extLst>
              <a:ext uri="{FF2B5EF4-FFF2-40B4-BE49-F238E27FC236}">
                <a16:creationId xmlns:a16="http://schemas.microsoft.com/office/drawing/2014/main" id="{827A932D-9B09-43AC-A5ED-5F0064124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888" y="5830888"/>
            <a:ext cx="2332037" cy="2746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rgbClr val="66FFFF"/>
                </a:solidFill>
              </a:rPr>
              <a:t>(Courtesy of Raj Buyya, 2012)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0610" name="Picture 2">
            <a:extLst>
              <a:ext uri="{FF2B5EF4-FFF2-40B4-BE49-F238E27FC236}">
                <a16:creationId xmlns:a16="http://schemas.microsoft.com/office/drawing/2014/main" id="{EC1454D6-63F9-492D-B5B9-5C663389E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" y="664369"/>
            <a:ext cx="8956675" cy="552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323D707E-E445-4606-A6C2-6757B4BAEC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8738"/>
            <a:ext cx="8229600" cy="1023937"/>
          </a:xfrm>
          <a:solidFill>
            <a:schemeClr val="bg2"/>
          </a:solidFill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/>
          <a:p>
            <a:pPr eaLnBrk="1" hangingPunct="1"/>
            <a:r>
              <a:rPr lang="it-IT" altLang="en-US" sz="3600" b="0" dirty="0">
                <a:solidFill>
                  <a:srgbClr val="FFFF00"/>
                </a:solidFill>
                <a:effectLst/>
              </a:rPr>
              <a:t>Cloud Computing Challenges: </a:t>
            </a:r>
            <a:br>
              <a:rPr lang="it-IT" altLang="en-US" sz="3600" b="0" dirty="0">
                <a:solidFill>
                  <a:srgbClr val="FFFF00"/>
                </a:solidFill>
                <a:effectLst/>
              </a:rPr>
            </a:br>
            <a:r>
              <a:rPr lang="it-IT" altLang="en-US" sz="3200" b="0" dirty="0">
                <a:solidFill>
                  <a:srgbClr val="00FFFF"/>
                </a:solidFill>
                <a:effectLst/>
              </a:rPr>
              <a:t>Dealing with too many issues </a:t>
            </a:r>
            <a:r>
              <a:rPr lang="it-IT" altLang="en-US" sz="1600" dirty="0">
                <a:solidFill>
                  <a:srgbClr val="66FFFF"/>
                </a:solidFill>
                <a:effectLst/>
              </a:rPr>
              <a:t>(Courtesy of R. Buyya)</a:t>
            </a:r>
            <a:endParaRPr lang="en-US" altLang="en-US" sz="1600" dirty="0">
              <a:solidFill>
                <a:srgbClr val="66FFFF"/>
              </a:solidFill>
              <a:effectLst/>
            </a:endParaRPr>
          </a:p>
        </p:txBody>
      </p:sp>
      <p:grpSp>
        <p:nvGrpSpPr>
          <p:cNvPr id="66563" name="Group 3">
            <a:extLst>
              <a:ext uri="{FF2B5EF4-FFF2-40B4-BE49-F238E27FC236}">
                <a16:creationId xmlns:a16="http://schemas.microsoft.com/office/drawing/2014/main" id="{AF753AA1-44D1-4C7C-9468-9AB4FE5D52F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427163"/>
            <a:ext cx="8432800" cy="5097462"/>
            <a:chOff x="288" y="899"/>
            <a:chExt cx="5312" cy="3211"/>
          </a:xfrm>
        </p:grpSpPr>
        <p:sp>
          <p:nvSpPr>
            <p:cNvPr id="1283076" name="Cloud">
              <a:extLst>
                <a:ext uri="{FF2B5EF4-FFF2-40B4-BE49-F238E27FC236}">
                  <a16:creationId xmlns:a16="http://schemas.microsoft.com/office/drawing/2014/main" id="{B7367A05-45E9-443C-9F5C-8173591A3F1F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2086" y="3055"/>
              <a:ext cx="1888" cy="105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777777"/>
              </a:outerShdw>
            </a:effectLst>
          </p:spPr>
          <p:txBody>
            <a:bodyPr/>
            <a:lstStyle/>
            <a:p>
              <a:pPr algn="r">
                <a:defRPr/>
              </a:pPr>
              <a:endParaRPr lang="en-US" sz="1800" b="0">
                <a:ea typeface="SimSun" pitchFamily="2" charset="-122"/>
              </a:endParaRPr>
            </a:p>
          </p:txBody>
        </p:sp>
        <p:sp>
          <p:nvSpPr>
            <p:cNvPr id="1283077" name="Cloud">
              <a:extLst>
                <a:ext uri="{FF2B5EF4-FFF2-40B4-BE49-F238E27FC236}">
                  <a16:creationId xmlns:a16="http://schemas.microsoft.com/office/drawing/2014/main" id="{1274CDF2-32C0-45A3-B436-F800BF325391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712" y="899"/>
              <a:ext cx="1888" cy="126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777777"/>
              </a:outerShdw>
            </a:effectLst>
          </p:spPr>
          <p:txBody>
            <a:bodyPr/>
            <a:lstStyle/>
            <a:p>
              <a:pPr algn="r">
                <a:defRPr/>
              </a:pPr>
              <a:endParaRPr lang="en-US" sz="1800" b="0">
                <a:ea typeface="SimSun" pitchFamily="2" charset="-122"/>
              </a:endParaRPr>
            </a:p>
          </p:txBody>
        </p:sp>
        <p:sp>
          <p:nvSpPr>
            <p:cNvPr id="1283078" name="Cloud">
              <a:extLst>
                <a:ext uri="{FF2B5EF4-FFF2-40B4-BE49-F238E27FC236}">
                  <a16:creationId xmlns:a16="http://schemas.microsoft.com/office/drawing/2014/main" id="{B47E9E60-9440-4A49-90D5-83B7E11DA152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432" y="2558"/>
              <a:ext cx="1888" cy="126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777777"/>
              </a:outerShdw>
            </a:effectLst>
          </p:spPr>
          <p:txBody>
            <a:bodyPr/>
            <a:lstStyle/>
            <a:p>
              <a:pPr algn="r">
                <a:defRPr/>
              </a:pPr>
              <a:endParaRPr lang="en-US" sz="1800" b="0">
                <a:ea typeface="SimSun" pitchFamily="2" charset="-122"/>
              </a:endParaRPr>
            </a:p>
          </p:txBody>
        </p:sp>
        <p:sp>
          <p:nvSpPr>
            <p:cNvPr id="1283079" name="Cloud">
              <a:extLst>
                <a:ext uri="{FF2B5EF4-FFF2-40B4-BE49-F238E27FC236}">
                  <a16:creationId xmlns:a16="http://schemas.microsoft.com/office/drawing/2014/main" id="{1401E847-BDCC-4CF2-9919-ADC0D8D8E832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2512" y="899"/>
              <a:ext cx="1888" cy="126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777777"/>
              </a:outerShdw>
            </a:effectLst>
          </p:spPr>
          <p:txBody>
            <a:bodyPr/>
            <a:lstStyle/>
            <a:p>
              <a:pPr algn="r">
                <a:defRPr/>
              </a:pPr>
              <a:endParaRPr lang="en-US" sz="1800" b="0">
                <a:ea typeface="SimSun" pitchFamily="2" charset="-122"/>
              </a:endParaRPr>
            </a:p>
          </p:txBody>
        </p:sp>
        <p:sp>
          <p:nvSpPr>
            <p:cNvPr id="1283080" name="Cloud">
              <a:extLst>
                <a:ext uri="{FF2B5EF4-FFF2-40B4-BE49-F238E27FC236}">
                  <a16:creationId xmlns:a16="http://schemas.microsoft.com/office/drawing/2014/main" id="{5CDC60FE-D467-4779-9984-393377F510E3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360" y="1729"/>
              <a:ext cx="2384" cy="159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777777"/>
              </a:outerShdw>
            </a:effectLst>
          </p:spPr>
          <p:txBody>
            <a:bodyPr/>
            <a:lstStyle/>
            <a:p>
              <a:pPr algn="r">
                <a:defRPr/>
              </a:pPr>
              <a:endParaRPr lang="en-US" sz="1800" b="0">
                <a:ea typeface="SimSun" pitchFamily="2" charset="-122"/>
              </a:endParaRPr>
            </a:p>
          </p:txBody>
        </p:sp>
        <p:sp>
          <p:nvSpPr>
            <p:cNvPr id="1283081" name="Cloud">
              <a:extLst>
                <a:ext uri="{FF2B5EF4-FFF2-40B4-BE49-F238E27FC236}">
                  <a16:creationId xmlns:a16="http://schemas.microsoft.com/office/drawing/2014/main" id="{EC280408-D0E8-4B79-8CB9-687F1D423542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760" y="1003"/>
              <a:ext cx="1888" cy="126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777777"/>
              </a:outerShdw>
            </a:effectLst>
          </p:spPr>
          <p:txBody>
            <a:bodyPr/>
            <a:lstStyle/>
            <a:p>
              <a:pPr algn="r">
                <a:defRPr/>
              </a:pPr>
              <a:endParaRPr lang="en-US" sz="1800" b="0">
                <a:ea typeface="SimSun" pitchFamily="2" charset="-122"/>
              </a:endParaRPr>
            </a:p>
          </p:txBody>
        </p:sp>
        <p:sp>
          <p:nvSpPr>
            <p:cNvPr id="1283093" name="Cloud">
              <a:extLst>
                <a:ext uri="{FF2B5EF4-FFF2-40B4-BE49-F238E27FC236}">
                  <a16:creationId xmlns:a16="http://schemas.microsoft.com/office/drawing/2014/main" id="{A5020902-6946-47CA-BAE6-77242F2CCD7F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3456" y="1763"/>
              <a:ext cx="1888" cy="1265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0C0C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777777"/>
              </a:outerShdw>
            </a:effectLst>
          </p:spPr>
          <p:txBody>
            <a:bodyPr/>
            <a:lstStyle/>
            <a:p>
              <a:pPr algn="r">
                <a:defRPr/>
              </a:pPr>
              <a:endParaRPr lang="en-US" sz="1800" b="0">
                <a:ea typeface="SimSun" pitchFamily="2" charset="-122"/>
              </a:endParaRPr>
            </a:p>
          </p:txBody>
        </p:sp>
        <p:sp>
          <p:nvSpPr>
            <p:cNvPr id="66571" name="AutoShape 30">
              <a:extLst>
                <a:ext uri="{FF2B5EF4-FFF2-40B4-BE49-F238E27FC236}">
                  <a16:creationId xmlns:a16="http://schemas.microsoft.com/office/drawing/2014/main" id="{AB69A543-E55A-4716-916B-7404B72314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0" y="2999"/>
              <a:ext cx="1315" cy="752"/>
            </a:xfrm>
            <a:prstGeom prst="cloudCallout">
              <a:avLst>
                <a:gd name="adj1" fmla="val 30227"/>
                <a:gd name="adj2" fmla="val 67685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 sz="1800" b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283085" name="Text Box 13">
              <a:extLst>
                <a:ext uri="{FF2B5EF4-FFF2-40B4-BE49-F238E27FC236}">
                  <a16:creationId xmlns:a16="http://schemas.microsoft.com/office/drawing/2014/main" id="{8E14003C-4A61-4616-B0BA-CF9A7AE3D8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200000">
              <a:off x="952" y="1344"/>
              <a:ext cx="937" cy="312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lIns="182880" tIns="137160" rIns="182880" bIns="13716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chemeClr val="bg1"/>
                  </a:solidFill>
                  <a:ea typeface="宋体" panose="02010600030101010101" pitchFamily="2" charset="-122"/>
                </a:rPr>
                <a:t>Virtualization</a:t>
              </a:r>
            </a:p>
          </p:txBody>
        </p:sp>
        <p:sp>
          <p:nvSpPr>
            <p:cNvPr id="66573" name="Text Box 11">
              <a:extLst>
                <a:ext uri="{FF2B5EF4-FFF2-40B4-BE49-F238E27FC236}">
                  <a16:creationId xmlns:a16="http://schemas.microsoft.com/office/drawing/2014/main" id="{E325FE17-E9D7-4F72-A1A9-C67ED5E84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237057">
              <a:off x="1542" y="1661"/>
              <a:ext cx="641" cy="312"/>
            </a:xfrm>
            <a:prstGeom prst="rect">
              <a:avLst/>
            </a:prstGeom>
            <a:gradFill rotWithShape="1">
              <a:gsLst>
                <a:gs pos="0">
                  <a:srgbClr val="0A5804"/>
                </a:gs>
                <a:gs pos="100000">
                  <a:srgbClr val="009900"/>
                </a:gs>
              </a:gsLst>
              <a:lin ang="5400000" scaled="1"/>
            </a:gradFill>
            <a:ln w="9525" algn="ctr">
              <a:solidFill>
                <a:srgbClr val="0A5804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chemeClr val="bg1"/>
                  </a:solidFill>
                  <a:ea typeface="宋体" panose="02010600030101010101" pitchFamily="2" charset="-122"/>
                </a:rPr>
                <a:t>QoS</a:t>
              </a:r>
            </a:p>
          </p:txBody>
        </p:sp>
        <p:sp>
          <p:nvSpPr>
            <p:cNvPr id="66574" name="Text Box 14">
              <a:extLst>
                <a:ext uri="{FF2B5EF4-FFF2-40B4-BE49-F238E27FC236}">
                  <a16:creationId xmlns:a16="http://schemas.microsoft.com/office/drawing/2014/main" id="{CA2A0BD6-76E6-4647-A63A-F9424A632C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165441">
              <a:off x="1451" y="2160"/>
              <a:ext cx="981" cy="446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CC00"/>
                </a:gs>
              </a:gsLst>
              <a:lin ang="5400000" scaled="1"/>
            </a:gradFill>
            <a:ln w="9525" algn="ctr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lIns="182880" tIns="137160" rIns="182880" bIns="13716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chemeClr val="bg1"/>
                  </a:solidFill>
                  <a:ea typeface="宋体" panose="02010600030101010101" pitchFamily="2" charset="-122"/>
                </a:rPr>
                <a:t>Service Level </a:t>
              </a:r>
            </a:p>
            <a:p>
              <a:pPr algn="ctr" eaLnBrk="1" hangingPunct="1"/>
              <a:r>
                <a:rPr lang="en-US" altLang="en-US" sz="1400">
                  <a:solidFill>
                    <a:schemeClr val="bg1"/>
                  </a:solidFill>
                  <a:ea typeface="宋体" panose="02010600030101010101" pitchFamily="2" charset="-122"/>
                </a:rPr>
                <a:t>Agreements</a:t>
              </a:r>
            </a:p>
          </p:txBody>
        </p:sp>
        <p:sp>
          <p:nvSpPr>
            <p:cNvPr id="66575" name="Text Box 22">
              <a:extLst>
                <a:ext uri="{FF2B5EF4-FFF2-40B4-BE49-F238E27FC236}">
                  <a16:creationId xmlns:a16="http://schemas.microsoft.com/office/drawing/2014/main" id="{E1CEFF64-E037-480C-84BB-03F208D92D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140777">
              <a:off x="2812" y="1480"/>
              <a:ext cx="1241" cy="312"/>
            </a:xfrm>
            <a:prstGeom prst="rect">
              <a:avLst/>
            </a:prstGeom>
            <a:gradFill rotWithShape="1">
              <a:gsLst>
                <a:gs pos="0">
                  <a:srgbClr val="990033"/>
                </a:gs>
                <a:gs pos="100000">
                  <a:srgbClr val="CC0066"/>
                </a:gs>
              </a:gsLst>
              <a:lin ang="5400000" scaled="1"/>
            </a:gradFill>
            <a:ln w="9525" algn="ctr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lIns="182880" tIns="137160" rIns="182880" bIns="13716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chemeClr val="bg1"/>
                  </a:solidFill>
                  <a:ea typeface="宋体" panose="02010600030101010101" pitchFamily="2" charset="-122"/>
                </a:rPr>
                <a:t>Resource Metering</a:t>
              </a:r>
            </a:p>
          </p:txBody>
        </p:sp>
        <p:sp>
          <p:nvSpPr>
            <p:cNvPr id="66576" name="Text Box 10">
              <a:extLst>
                <a:ext uri="{FF2B5EF4-FFF2-40B4-BE49-F238E27FC236}">
                  <a16:creationId xmlns:a16="http://schemas.microsoft.com/office/drawing/2014/main" id="{76F7700B-F458-41A4-A6DE-5F34F510A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1911"/>
              <a:ext cx="641" cy="312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100000">
                  <a:srgbClr val="0033CC"/>
                </a:gs>
              </a:gsLst>
              <a:lin ang="5400000" scaled="1"/>
            </a:gradFill>
            <a:ln w="9525" algn="ctr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ea typeface="宋体" panose="02010600030101010101" pitchFamily="2" charset="-122"/>
                </a:rPr>
                <a:t>Billing</a:t>
              </a:r>
            </a:p>
          </p:txBody>
        </p:sp>
        <p:sp>
          <p:nvSpPr>
            <p:cNvPr id="66577" name="Text Box 20">
              <a:extLst>
                <a:ext uri="{FF2B5EF4-FFF2-40B4-BE49-F238E27FC236}">
                  <a16:creationId xmlns:a16="http://schemas.microsoft.com/office/drawing/2014/main" id="{F66EA9BB-F10C-47F2-8A65-E246BB454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841391">
              <a:off x="3311" y="1049"/>
              <a:ext cx="615" cy="312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CC00"/>
                </a:gs>
              </a:gsLst>
              <a:lin ang="5400000" scaled="1"/>
            </a:gradFill>
            <a:ln w="9525" algn="ctr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lIns="182880" tIns="137160" rIns="182880" bIns="13716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chemeClr val="bg1"/>
                  </a:solidFill>
                  <a:ea typeface="宋体" panose="02010600030101010101" pitchFamily="2" charset="-122"/>
                </a:rPr>
                <a:t>Pricing</a:t>
              </a:r>
            </a:p>
          </p:txBody>
        </p:sp>
        <p:sp>
          <p:nvSpPr>
            <p:cNvPr id="66578" name="Text Box 15">
              <a:extLst>
                <a:ext uri="{FF2B5EF4-FFF2-40B4-BE49-F238E27FC236}">
                  <a16:creationId xmlns:a16="http://schemas.microsoft.com/office/drawing/2014/main" id="{7AB40A51-018F-46AC-B76B-BC56E414F2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90885">
              <a:off x="2443" y="2352"/>
              <a:ext cx="943" cy="446"/>
            </a:xfrm>
            <a:prstGeom prst="rect">
              <a:avLst/>
            </a:prstGeom>
            <a:gradFill rotWithShape="1">
              <a:gsLst>
                <a:gs pos="0">
                  <a:srgbClr val="660066"/>
                </a:gs>
                <a:gs pos="100000">
                  <a:srgbClr val="9900CC"/>
                </a:gs>
              </a:gsLst>
              <a:lin ang="5400000" scaled="1"/>
            </a:gradFill>
            <a:ln w="9525" algn="ctr">
              <a:solidFill>
                <a:srgbClr val="660066"/>
              </a:solidFill>
              <a:miter lim="800000"/>
              <a:headEnd/>
              <a:tailEnd/>
            </a:ln>
          </p:spPr>
          <p:txBody>
            <a:bodyPr wrap="none" lIns="182880" tIns="137160" rIns="182880" bIns="13716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ea typeface="宋体" panose="02010600030101010101" pitchFamily="2" charset="-122"/>
                </a:rPr>
                <a:t>Provisioning </a:t>
              </a:r>
            </a:p>
            <a:p>
              <a:pPr algn="ctr" eaLnBrk="1" hangingPunct="1"/>
              <a:r>
                <a:rPr lang="en-US" altLang="en-US" sz="1400">
                  <a:ea typeface="宋体" panose="02010600030101010101" pitchFamily="2" charset="-122"/>
                </a:rPr>
                <a:t>on Demand</a:t>
              </a:r>
            </a:p>
          </p:txBody>
        </p:sp>
        <p:sp>
          <p:nvSpPr>
            <p:cNvPr id="66579" name="Text Box 24">
              <a:extLst>
                <a:ext uri="{FF2B5EF4-FFF2-40B4-BE49-F238E27FC236}">
                  <a16:creationId xmlns:a16="http://schemas.microsoft.com/office/drawing/2014/main" id="{E2826354-62BE-4041-B60F-60C3DCB470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2400"/>
              <a:ext cx="985" cy="446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100000">
                  <a:srgbClr val="0033CC"/>
                </a:gs>
              </a:gsLst>
              <a:lin ang="5400000" scaled="1"/>
            </a:gradFill>
            <a:ln w="9525" algn="ctr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ea typeface="宋体" panose="02010600030101010101" pitchFamily="2" charset="-122"/>
                </a:rPr>
                <a:t>Utility &amp; Risk Management</a:t>
              </a:r>
            </a:p>
          </p:txBody>
        </p:sp>
        <p:sp>
          <p:nvSpPr>
            <p:cNvPr id="66580" name="Text Box 42">
              <a:extLst>
                <a:ext uri="{FF2B5EF4-FFF2-40B4-BE49-F238E27FC236}">
                  <a16:creationId xmlns:a16="http://schemas.microsoft.com/office/drawing/2014/main" id="{28599DE4-2E7D-4192-BD85-74B3BC4D6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104"/>
              <a:ext cx="788" cy="312"/>
            </a:xfrm>
            <a:prstGeom prst="rect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66FF"/>
                </a:gs>
              </a:gsLst>
              <a:lin ang="5400000" scaled="1"/>
            </a:gradFill>
            <a:ln w="9525" algn="ctr">
              <a:solidFill>
                <a:srgbClr val="FF3399"/>
              </a:solidFill>
              <a:miter lim="800000"/>
              <a:headEnd/>
              <a:tailEnd/>
            </a:ln>
          </p:spPr>
          <p:txBody>
            <a:bodyPr wrap="none" lIns="182880" tIns="137160" rIns="182880" bIns="13716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AU" altLang="en-US" sz="1400">
                  <a:solidFill>
                    <a:schemeClr val="bg1"/>
                  </a:solidFill>
                  <a:ea typeface="宋体" panose="02010600030101010101" pitchFamily="2" charset="-122"/>
                </a:rPr>
                <a:t>Scalability</a:t>
              </a:r>
              <a:endParaRPr lang="en-US" altLang="en-US" sz="140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6581" name="Text Box 43">
              <a:extLst>
                <a:ext uri="{FF2B5EF4-FFF2-40B4-BE49-F238E27FC236}">
                  <a16:creationId xmlns:a16="http://schemas.microsoft.com/office/drawing/2014/main" id="{D426D9C0-4673-41B4-8D8B-839078C724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1536"/>
              <a:ext cx="763" cy="312"/>
            </a:xfrm>
            <a:prstGeom prst="rect">
              <a:avLst/>
            </a:prstGeom>
            <a:solidFill>
              <a:srgbClr val="000000"/>
            </a:solidFill>
            <a:ln w="9525" algn="ctr">
              <a:solidFill>
                <a:srgbClr val="FF3399"/>
              </a:solidFill>
              <a:miter lim="800000"/>
              <a:headEnd/>
              <a:tailEnd/>
            </a:ln>
          </p:spPr>
          <p:txBody>
            <a:bodyPr wrap="none" lIns="182880" tIns="137160" rIns="182880" bIns="13716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AU" altLang="en-US" sz="1400">
                  <a:ea typeface="宋体" panose="02010600030101010101" pitchFamily="2" charset="-122"/>
                </a:rPr>
                <a:t>Reliability</a:t>
              </a:r>
              <a:endParaRPr lang="en-US" altLang="en-US" sz="1400">
                <a:ea typeface="宋体" panose="02010600030101010101" pitchFamily="2" charset="-122"/>
              </a:endParaRPr>
            </a:p>
          </p:txBody>
        </p:sp>
        <p:sp>
          <p:nvSpPr>
            <p:cNvPr id="1283120" name="Text Box 48">
              <a:extLst>
                <a:ext uri="{FF2B5EF4-FFF2-40B4-BE49-F238E27FC236}">
                  <a16:creationId xmlns:a16="http://schemas.microsoft.com/office/drawing/2014/main" id="{C16A4A4C-FA9E-44DB-8394-084A946C9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140777">
              <a:off x="4082" y="2137"/>
              <a:ext cx="1173" cy="312"/>
            </a:xfrm>
            <a:prstGeom prst="rect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FF0000"/>
                </a:gs>
              </a:gsLst>
              <a:lin ang="5400000" scaled="1"/>
            </a:gradFill>
            <a:ln w="9525" algn="ctr">
              <a:solidFill>
                <a:srgbClr val="990000"/>
              </a:solidFill>
              <a:miter lim="800000"/>
              <a:headEnd/>
              <a:tailEnd/>
            </a:ln>
          </p:spPr>
          <p:txBody>
            <a:bodyPr wrap="none" lIns="182880" tIns="137160" rIns="182880" bIns="13716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AU" altLang="en-US" sz="1400">
                  <a:solidFill>
                    <a:schemeClr val="bg1"/>
                  </a:solidFill>
                  <a:ea typeface="宋体" panose="02010600030101010101" pitchFamily="2" charset="-122"/>
                </a:rPr>
                <a:t>Energy Efficiency</a:t>
              </a:r>
              <a:endParaRPr lang="en-US" altLang="en-US" sz="140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66583" name="Text Box 25">
              <a:extLst>
                <a:ext uri="{FF2B5EF4-FFF2-40B4-BE49-F238E27FC236}">
                  <a16:creationId xmlns:a16="http://schemas.microsoft.com/office/drawing/2014/main" id="{125F008E-B1B2-48A9-A403-BE89356C8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120015">
              <a:off x="288" y="2834"/>
              <a:ext cx="954" cy="31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777777"/>
                </a:gs>
              </a:gsLst>
              <a:lin ang="5400000" scaled="1"/>
            </a:gradFill>
            <a:ln w="9525" algn="ctr">
              <a:solidFill>
                <a:srgbClr val="292929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ea typeface="宋体" panose="02010600030101010101" pitchFamily="2" charset="-122"/>
                </a:rPr>
                <a:t>Security</a:t>
              </a:r>
            </a:p>
          </p:txBody>
        </p:sp>
        <p:sp>
          <p:nvSpPr>
            <p:cNvPr id="66584" name="Text Box 26">
              <a:extLst>
                <a:ext uri="{FF2B5EF4-FFF2-40B4-BE49-F238E27FC236}">
                  <a16:creationId xmlns:a16="http://schemas.microsoft.com/office/drawing/2014/main" id="{4C7A41C3-337A-41C0-B89C-E20444B57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46898">
              <a:off x="748" y="3170"/>
              <a:ext cx="634" cy="312"/>
            </a:xfrm>
            <a:prstGeom prst="rect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66FF"/>
                </a:gs>
              </a:gsLst>
              <a:lin ang="5400000" scaled="1"/>
            </a:gradFill>
            <a:ln w="9525" algn="ctr">
              <a:solidFill>
                <a:srgbClr val="FF3399"/>
              </a:solidFill>
              <a:miter lim="800000"/>
              <a:headEnd/>
              <a:tailEnd/>
            </a:ln>
          </p:spPr>
          <p:txBody>
            <a:bodyPr wrap="none" lIns="182880" tIns="137160" rIns="182880" bIns="13716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chemeClr val="bg1"/>
                  </a:solidFill>
                  <a:ea typeface="宋体" panose="02010600030101010101" pitchFamily="2" charset="-122"/>
                </a:rPr>
                <a:t>Privacy</a:t>
              </a:r>
            </a:p>
          </p:txBody>
        </p:sp>
        <p:sp>
          <p:nvSpPr>
            <p:cNvPr id="66585" name="Text Box 51">
              <a:extLst>
                <a:ext uri="{FF2B5EF4-FFF2-40B4-BE49-F238E27FC236}">
                  <a16:creationId xmlns:a16="http://schemas.microsoft.com/office/drawing/2014/main" id="{F3ADC0F9-97F6-4C55-A47D-38A661EAE6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200000">
              <a:off x="1200" y="3410"/>
              <a:ext cx="641" cy="312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100000">
                  <a:srgbClr val="0033CC"/>
                </a:gs>
              </a:gsLst>
              <a:lin ang="5400000" scaled="1"/>
            </a:gradFill>
            <a:ln w="9525" algn="ctr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ea typeface="宋体" panose="02010600030101010101" pitchFamily="2" charset="-122"/>
                </a:rPr>
                <a:t>Trust</a:t>
              </a:r>
            </a:p>
          </p:txBody>
        </p:sp>
        <p:sp>
          <p:nvSpPr>
            <p:cNvPr id="66586" name="Text Box 52">
              <a:extLst>
                <a:ext uri="{FF2B5EF4-FFF2-40B4-BE49-F238E27FC236}">
                  <a16:creationId xmlns:a16="http://schemas.microsoft.com/office/drawing/2014/main" id="{199194BE-DC33-40D4-AFD6-3B0AA13EB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4232">
              <a:off x="1995" y="2818"/>
              <a:ext cx="819" cy="446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CC00"/>
                </a:gs>
              </a:gsLst>
              <a:lin ang="5400000" scaled="1"/>
            </a:gradFill>
            <a:ln w="9525" algn="ctr">
              <a:solidFill>
                <a:srgbClr val="FF9933"/>
              </a:solidFill>
              <a:miter lim="800000"/>
              <a:headEnd/>
              <a:tailEnd/>
            </a:ln>
          </p:spPr>
          <p:txBody>
            <a:bodyPr wrap="none" lIns="182880" tIns="137160" rIns="182880" bIns="13716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chemeClr val="bg1"/>
                  </a:solidFill>
                  <a:ea typeface="宋体" panose="02010600030101010101" pitchFamily="2" charset="-122"/>
                </a:rPr>
                <a:t>Legal &amp;</a:t>
              </a:r>
              <a:br>
                <a:rPr lang="en-US" altLang="en-US" sz="1400">
                  <a:solidFill>
                    <a:schemeClr val="bg1"/>
                  </a:solidFill>
                  <a:ea typeface="宋体" panose="02010600030101010101" pitchFamily="2" charset="-122"/>
                </a:rPr>
              </a:br>
              <a:r>
                <a:rPr lang="en-US" altLang="en-US" sz="1400">
                  <a:solidFill>
                    <a:schemeClr val="bg1"/>
                  </a:solidFill>
                  <a:ea typeface="宋体" panose="02010600030101010101" pitchFamily="2" charset="-122"/>
                </a:rPr>
                <a:t>Regulatory</a:t>
              </a:r>
            </a:p>
          </p:txBody>
        </p:sp>
        <p:sp>
          <p:nvSpPr>
            <p:cNvPr id="66587" name="Text Box 46">
              <a:extLst>
                <a:ext uri="{FF2B5EF4-FFF2-40B4-BE49-F238E27FC236}">
                  <a16:creationId xmlns:a16="http://schemas.microsoft.com/office/drawing/2014/main" id="{E70F1F2C-9820-43EC-B21A-D28B4F0CD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3158"/>
              <a:ext cx="1104" cy="446"/>
            </a:xfrm>
            <a:prstGeom prst="rect">
              <a:avLst/>
            </a:prstGeom>
            <a:gradFill rotWithShape="1">
              <a:gsLst>
                <a:gs pos="0">
                  <a:srgbClr val="000066"/>
                </a:gs>
                <a:gs pos="100000">
                  <a:srgbClr val="0033CC"/>
                </a:gs>
              </a:gsLst>
              <a:lin ang="5400000" scaled="1"/>
            </a:gradFill>
            <a:ln w="9525" algn="ctr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ea typeface="宋体" panose="02010600030101010101" pitchFamily="2" charset="-122"/>
                </a:rPr>
                <a:t>Software Eng. Complexity</a:t>
              </a:r>
            </a:p>
          </p:txBody>
        </p:sp>
        <p:sp>
          <p:nvSpPr>
            <p:cNvPr id="66588" name="Text Box 54">
              <a:extLst>
                <a:ext uri="{FF2B5EF4-FFF2-40B4-BE49-F238E27FC236}">
                  <a16:creationId xmlns:a16="http://schemas.microsoft.com/office/drawing/2014/main" id="{A079E294-5898-4A29-91F8-17FD78145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4" y="3430"/>
              <a:ext cx="1344" cy="446"/>
            </a:xfrm>
            <a:prstGeom prst="rect">
              <a:avLst/>
            </a:prstGeom>
            <a:solidFill>
              <a:srgbClr val="00FFFF"/>
            </a:solidFill>
            <a:ln w="9525" algn="ctr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182880" tIns="137160" rIns="182880" bIns="137160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solidFill>
                    <a:schemeClr val="bg1"/>
                  </a:solidFill>
                  <a:ea typeface="宋体" panose="02010600030101010101" pitchFamily="2" charset="-122"/>
                </a:rPr>
                <a:t>Programming Env. </a:t>
              </a:r>
              <a:br>
                <a:rPr lang="en-US" altLang="en-US" sz="1400">
                  <a:solidFill>
                    <a:schemeClr val="bg1"/>
                  </a:solidFill>
                  <a:ea typeface="宋体" panose="02010600030101010101" pitchFamily="2" charset="-122"/>
                </a:rPr>
              </a:br>
              <a:r>
                <a:rPr lang="en-US" altLang="en-US" sz="1400">
                  <a:solidFill>
                    <a:schemeClr val="bg1"/>
                  </a:solidFill>
                  <a:ea typeface="宋体" panose="02010600030101010101" pitchFamily="2" charset="-122"/>
                </a:rPr>
                <a:t>&amp; Application Dev.</a:t>
              </a:r>
            </a:p>
          </p:txBody>
        </p:sp>
      </p:grp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0">
            <a:extLst>
              <a:ext uri="{FF2B5EF4-FFF2-40B4-BE49-F238E27FC236}">
                <a16:creationId xmlns:a16="http://schemas.microsoft.com/office/drawing/2014/main" id="{8E995300-192E-4C67-98D6-88EA8E328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968" y="1909762"/>
            <a:ext cx="4487863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0307" name="Text Box 3">
            <a:extLst>
              <a:ext uri="{FF2B5EF4-FFF2-40B4-BE49-F238E27FC236}">
                <a16:creationId xmlns:a16="http://schemas.microsoft.com/office/drawing/2014/main" id="{72C26310-53B8-475D-9BD5-DD92B00B2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503" y="273050"/>
            <a:ext cx="849554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FF00"/>
                </a:solidFill>
                <a:latin typeface="Arial" charset="0"/>
                <a:ea typeface="ＭＳ Ｐゴシック" charset="0"/>
              </a:rPr>
              <a:t>Interactions among 4 technical challenges: </a:t>
            </a:r>
            <a:br>
              <a:rPr lang="en-US" sz="2800" dirty="0">
                <a:solidFill>
                  <a:srgbClr val="FFFF00"/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rgbClr val="00FF00"/>
                </a:solidFill>
                <a:latin typeface="Arial" charset="0"/>
                <a:ea typeface="ＭＳ Ｐゴシック" charset="0"/>
              </a:rPr>
              <a:t>Data Deluge, Cloud Technology, eScience, </a:t>
            </a:r>
            <a:br>
              <a:rPr lang="en-US" sz="2800" dirty="0">
                <a:solidFill>
                  <a:srgbClr val="00FF00"/>
                </a:solidFill>
                <a:latin typeface="Arial" charset="0"/>
                <a:ea typeface="ＭＳ Ｐゴシック" charset="0"/>
              </a:rPr>
            </a:br>
            <a:r>
              <a:rPr lang="en-US" sz="2800" dirty="0">
                <a:solidFill>
                  <a:srgbClr val="00FF00"/>
                </a:solidFill>
                <a:latin typeface="Arial" charset="0"/>
                <a:ea typeface="ＭＳ Ｐゴシック" charset="0"/>
              </a:rPr>
              <a:t>and Multicore/</a:t>
            </a:r>
            <a:r>
              <a:rPr lang="en-US" sz="2800" dirty="0" err="1">
                <a:solidFill>
                  <a:srgbClr val="00FF00"/>
                </a:solidFill>
                <a:latin typeface="Arial" charset="0"/>
                <a:ea typeface="ＭＳ Ｐゴシック" charset="0"/>
              </a:rPr>
              <a:t>Pareallel</a:t>
            </a:r>
            <a:r>
              <a:rPr lang="en-US" sz="2800" dirty="0">
                <a:solidFill>
                  <a:srgbClr val="00FF00"/>
                </a:solidFill>
                <a:latin typeface="Arial" charset="0"/>
                <a:ea typeface="ＭＳ Ｐゴシック" charset="0"/>
              </a:rPr>
              <a:t> Computing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D0AFE618-B9E0-4B6F-8980-35C56DDC8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8" y="6010275"/>
            <a:ext cx="3879850" cy="2746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srgbClr val="66FFFF"/>
                </a:solidFill>
              </a:rPr>
              <a:t>(Courtesy of Judy </a:t>
            </a:r>
            <a:r>
              <a:rPr lang="en-US" altLang="en-US" sz="1200" dirty="0" err="1">
                <a:solidFill>
                  <a:srgbClr val="66FFFF"/>
                </a:solidFill>
              </a:rPr>
              <a:t>Qiu</a:t>
            </a:r>
            <a:r>
              <a:rPr lang="en-US" altLang="en-US" sz="1200" dirty="0">
                <a:solidFill>
                  <a:srgbClr val="66FFFF"/>
                </a:solidFill>
              </a:rPr>
              <a:t>, Indiana University, 2011)</a:t>
            </a:r>
          </a:p>
        </p:txBody>
      </p:sp>
    </p:spTree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>
            <a:extLst>
              <a:ext uri="{FF2B5EF4-FFF2-40B4-BE49-F238E27FC236}">
                <a16:creationId xmlns:a16="http://schemas.microsoft.com/office/drawing/2014/main" id="{CA86D896-597B-4BF1-9B5A-71FB382A9471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231775"/>
            <a:ext cx="8577263" cy="701731"/>
          </a:xfrm>
          <a:solidFill>
            <a:schemeClr val="bg2"/>
          </a:solidFill>
          <a:ln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zh-CN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The Internet of Things</a:t>
            </a:r>
            <a:r>
              <a:rPr lang="en-US" altLang="zh-CN" sz="3600" b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(IoT)</a:t>
            </a:r>
          </a:p>
        </p:txBody>
      </p:sp>
      <p:pic>
        <p:nvPicPr>
          <p:cNvPr id="46082" name="图片 1">
            <a:extLst>
              <a:ext uri="{FF2B5EF4-FFF2-40B4-BE49-F238E27FC236}">
                <a16:creationId xmlns:a16="http://schemas.microsoft.com/office/drawing/2014/main" id="{7128AF0C-9609-486F-86EF-0C8B813E1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25538"/>
            <a:ext cx="572452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3" name="Group 4">
            <a:extLst>
              <a:ext uri="{FF2B5EF4-FFF2-40B4-BE49-F238E27FC236}">
                <a16:creationId xmlns:a16="http://schemas.microsoft.com/office/drawing/2014/main" id="{D693C2EE-AD1A-4210-940D-AEDD2B579509}"/>
              </a:ext>
            </a:extLst>
          </p:cNvPr>
          <p:cNvGrpSpPr>
            <a:grpSpLocks/>
          </p:cNvGrpSpPr>
          <p:nvPr/>
        </p:nvGrpSpPr>
        <p:grpSpPr bwMode="auto">
          <a:xfrm>
            <a:off x="847725" y="1887538"/>
            <a:ext cx="5148263" cy="3313112"/>
            <a:chOff x="3947" y="7868"/>
            <a:chExt cx="4351" cy="2711"/>
          </a:xfrm>
        </p:grpSpPr>
        <p:sp>
          <p:nvSpPr>
            <p:cNvPr id="1248261" name="Cloud">
              <a:extLst>
                <a:ext uri="{FF2B5EF4-FFF2-40B4-BE49-F238E27FC236}">
                  <a16:creationId xmlns:a16="http://schemas.microsoft.com/office/drawing/2014/main" id="{90CA08BD-288B-4723-9A3C-1F0D6763EF6C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 rot="190367">
              <a:off x="3947" y="9042"/>
              <a:ext cx="1988" cy="98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3AF2E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kumimoji="1" lang="en-US" altLang="zh-CN" sz="2400">
                  <a:solidFill>
                    <a:srgbClr val="CC3300"/>
                  </a:solidFill>
                  <a:latin typeface="Arial" charset="0"/>
                  <a:ea typeface="宋体" charset="0"/>
                  <a:cs typeface="宋体" charset="0"/>
                </a:rPr>
                <a:t>Internet</a:t>
              </a:r>
            </a:p>
            <a:p>
              <a:pPr algn="ctr">
                <a:defRPr/>
              </a:pPr>
              <a:r>
                <a:rPr kumimoji="1" lang="en-US" altLang="zh-CN" sz="2400">
                  <a:solidFill>
                    <a:srgbClr val="CC3300"/>
                  </a:solidFill>
                  <a:latin typeface="Arial" charset="0"/>
                  <a:ea typeface="宋体" charset="0"/>
                  <a:cs typeface="宋体" charset="0"/>
                </a:rPr>
                <a:t>Clouds</a:t>
              </a:r>
              <a:endParaRPr kumimoji="1" lang="en-US" altLang="zh-CN" sz="4000">
                <a:solidFill>
                  <a:srgbClr val="CC3300"/>
                </a:solidFill>
                <a:latin typeface="Arial" charset="0"/>
                <a:ea typeface="ＭＳ Ｐゴシック" charset="0"/>
                <a:cs typeface="魏碑" charset="0"/>
              </a:endParaRPr>
            </a:p>
          </p:txBody>
        </p:sp>
        <p:sp>
          <p:nvSpPr>
            <p:cNvPr id="1248262" name="Cloud">
              <a:extLst>
                <a:ext uri="{FF2B5EF4-FFF2-40B4-BE49-F238E27FC236}">
                  <a16:creationId xmlns:a16="http://schemas.microsoft.com/office/drawing/2014/main" id="{B21A8807-1E1E-4DAA-91F6-6EA977870A0C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6354" y="9125"/>
              <a:ext cx="1944" cy="903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3AF2E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kumimoji="1" lang="en-US" altLang="zh-CN" sz="2000">
                  <a:solidFill>
                    <a:srgbClr val="CC3300"/>
                  </a:solidFill>
                  <a:latin typeface="Arial" charset="0"/>
                  <a:ea typeface="宋体" charset="0"/>
                  <a:cs typeface="宋体" charset="0"/>
                </a:rPr>
                <a:t>Internet of Things</a:t>
              </a:r>
              <a:endParaRPr kumimoji="1" lang="en-US" altLang="zh-CN" sz="3600">
                <a:solidFill>
                  <a:srgbClr val="CC3300"/>
                </a:solidFill>
                <a:latin typeface="Arial" charset="0"/>
                <a:ea typeface="ＭＳ Ｐゴシック" charset="0"/>
                <a:cs typeface="魏碑" charset="0"/>
              </a:endParaRPr>
            </a:p>
          </p:txBody>
        </p:sp>
        <p:sp>
          <p:nvSpPr>
            <p:cNvPr id="1248263" name="Cloud">
              <a:extLst>
                <a:ext uri="{FF2B5EF4-FFF2-40B4-BE49-F238E27FC236}">
                  <a16:creationId xmlns:a16="http://schemas.microsoft.com/office/drawing/2014/main" id="{ED0D241E-EBD9-45A5-8903-3F4ED954BCB5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 rot="266843">
              <a:off x="5136" y="7868"/>
              <a:ext cx="1889" cy="90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3AF2E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kumimoji="1" lang="en-US" altLang="zh-CN" sz="2000">
                  <a:solidFill>
                    <a:srgbClr val="CC3300"/>
                  </a:solidFill>
                  <a:latin typeface="Arial" charset="0"/>
                  <a:ea typeface="宋体" charset="0"/>
                  <a:cs typeface="宋体" charset="0"/>
                </a:rPr>
                <a:t>The Internet</a:t>
              </a:r>
              <a:endParaRPr kumimoji="1" lang="en-US" altLang="zh-CN" sz="3600">
                <a:solidFill>
                  <a:srgbClr val="CC3300"/>
                </a:solidFill>
                <a:latin typeface="Arial" charset="0"/>
                <a:ea typeface="ＭＳ Ｐゴシック" charset="0"/>
                <a:cs typeface="魏碑" charset="0"/>
              </a:endParaRPr>
            </a:p>
          </p:txBody>
        </p:sp>
        <p:cxnSp>
          <p:nvCxnSpPr>
            <p:cNvPr id="46088" name="AutoShape 8">
              <a:extLst>
                <a:ext uri="{FF2B5EF4-FFF2-40B4-BE49-F238E27FC236}">
                  <a16:creationId xmlns:a16="http://schemas.microsoft.com/office/drawing/2014/main" id="{634DD4CF-125A-4C51-8CC2-A0CA6D95F0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18" y="9532"/>
              <a:ext cx="1498" cy="1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89" name="AutoShape 9">
              <a:extLst>
                <a:ext uri="{FF2B5EF4-FFF2-40B4-BE49-F238E27FC236}">
                  <a16:creationId xmlns:a16="http://schemas.microsoft.com/office/drawing/2014/main" id="{38E8FD30-7B3E-4438-97B3-2DE27AE7DF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136" y="8524"/>
              <a:ext cx="644" cy="7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090" name="AutoShape 10">
              <a:extLst>
                <a:ext uri="{FF2B5EF4-FFF2-40B4-BE49-F238E27FC236}">
                  <a16:creationId xmlns:a16="http://schemas.microsoft.com/office/drawing/2014/main" id="{BCEE033D-62D9-4C23-A01D-E428305706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12" y="8468"/>
              <a:ext cx="868" cy="85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091" name="Text Box 11">
              <a:extLst>
                <a:ext uri="{FF2B5EF4-FFF2-40B4-BE49-F238E27FC236}">
                  <a16:creationId xmlns:a16="http://schemas.microsoft.com/office/drawing/2014/main" id="{A3F6BA08-BF40-4A4D-9F30-5769F078A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4" y="10134"/>
              <a:ext cx="1568" cy="44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just" eaLnBrk="1" hangingPunct="1"/>
              <a:r>
                <a:rPr kumimoji="1" lang="en-US" altLang="zh-CN" sz="1900">
                  <a:solidFill>
                    <a:srgbClr val="CC33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Smart Earth</a:t>
              </a:r>
              <a:endParaRPr kumimoji="1" lang="en-US" altLang="zh-CN" sz="2800">
                <a:solidFill>
                  <a:srgbClr val="CC33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248268" name="Text Box 12">
            <a:extLst>
              <a:ext uri="{FF2B5EF4-FFF2-40B4-BE49-F238E27FC236}">
                <a16:creationId xmlns:a16="http://schemas.microsoft.com/office/drawing/2014/main" id="{6876BC11-BBB3-48C3-91E3-06527E49A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1952625"/>
            <a:ext cx="2592387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CN" sz="4000" dirty="0">
                <a:solidFill>
                  <a:srgbClr val="00FF00"/>
                </a:solidFill>
                <a:ea typeface="ＭＳ Ｐゴシック" charset="0"/>
                <a:cs typeface="Arial" panose="020B0604020202020204" pitchFamily="34" charset="0"/>
              </a:rPr>
              <a:t>Smart </a:t>
            </a:r>
            <a:br>
              <a:rPr kumimoji="1" lang="en-US" altLang="zh-CN" sz="4000" dirty="0">
                <a:solidFill>
                  <a:srgbClr val="00FF00"/>
                </a:solidFill>
                <a:ea typeface="ＭＳ Ｐゴシック" charset="0"/>
                <a:cs typeface="Arial" panose="020B0604020202020204" pitchFamily="34" charset="0"/>
              </a:rPr>
            </a:br>
            <a:r>
              <a:rPr kumimoji="1" lang="en-US" altLang="zh-CN" sz="4000" dirty="0">
                <a:solidFill>
                  <a:srgbClr val="00FF00"/>
                </a:solidFill>
                <a:ea typeface="ＭＳ Ｐゴシック" charset="0"/>
                <a:cs typeface="Arial" panose="020B0604020202020204" pitchFamily="34" charset="0"/>
              </a:rPr>
              <a:t>Earth:</a:t>
            </a:r>
            <a:r>
              <a:rPr kumimoji="1" lang="en-US" altLang="zh-CN" sz="2800" dirty="0">
                <a:solidFill>
                  <a:srgbClr val="00FF00"/>
                </a:solidFill>
                <a:ea typeface="ＭＳ Ｐゴシック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kumimoji="1" lang="en-US" altLang="zh-CN" dirty="0">
                <a:solidFill>
                  <a:srgbClr val="00FF00"/>
                </a:solidFill>
                <a:ea typeface="ＭＳ Ｐゴシック" charset="0"/>
                <a:cs typeface="Arial" panose="020B0604020202020204" pitchFamily="34" charset="0"/>
              </a:rPr>
              <a:t>An </a:t>
            </a:r>
            <a:br>
              <a:rPr kumimoji="1" lang="en-US" altLang="zh-CN" dirty="0">
                <a:solidFill>
                  <a:srgbClr val="00FF00"/>
                </a:solidFill>
                <a:ea typeface="ＭＳ Ｐゴシック" charset="0"/>
                <a:cs typeface="Arial" panose="020B0604020202020204" pitchFamily="34" charset="0"/>
              </a:rPr>
            </a:br>
            <a:r>
              <a:rPr kumimoji="1" lang="en-US" altLang="zh-CN" dirty="0">
                <a:solidFill>
                  <a:srgbClr val="00FF00"/>
                </a:solidFill>
                <a:ea typeface="ＭＳ Ｐゴシック" charset="0"/>
                <a:cs typeface="Arial" panose="020B0604020202020204" pitchFamily="34" charset="0"/>
              </a:rPr>
              <a:t>IBM </a:t>
            </a:r>
            <a:br>
              <a:rPr kumimoji="1" lang="en-US" altLang="zh-CN" dirty="0">
                <a:solidFill>
                  <a:srgbClr val="00FF00"/>
                </a:solidFill>
                <a:ea typeface="ＭＳ Ｐゴシック" charset="0"/>
                <a:cs typeface="Arial" panose="020B0604020202020204" pitchFamily="34" charset="0"/>
              </a:rPr>
            </a:br>
            <a:r>
              <a:rPr kumimoji="1" lang="en-US" altLang="zh-CN" dirty="0">
                <a:solidFill>
                  <a:srgbClr val="00FF00"/>
                </a:solidFill>
                <a:ea typeface="ＭＳ Ｐゴシック" charset="0"/>
                <a:cs typeface="Arial" panose="020B0604020202020204" pitchFamily="34" charset="0"/>
              </a:rPr>
              <a:t>Dream</a:t>
            </a:r>
          </a:p>
        </p:txBody>
      </p:sp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>
            <a:extLst>
              <a:ext uri="{FF2B5EF4-FFF2-40B4-BE49-F238E27FC236}">
                <a16:creationId xmlns:a16="http://schemas.microsoft.com/office/drawing/2014/main" id="{5C0EED20-667D-4F5D-86CE-0847490E594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368300"/>
            <a:ext cx="8820150" cy="595313"/>
          </a:xfr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zh-CN" sz="3600" dirty="0">
                <a:solidFill>
                  <a:srgbClr val="FFFF00"/>
                </a:solidFill>
                <a:ea typeface="宋体" panose="02010600030101010101" pitchFamily="2" charset="-122"/>
              </a:rPr>
              <a:t>Opportunities of IoT in 3 Dimensions</a:t>
            </a:r>
          </a:p>
        </p:txBody>
      </p:sp>
      <p:pic>
        <p:nvPicPr>
          <p:cNvPr id="47106" name="Picture 3">
            <a:extLst>
              <a:ext uri="{FF2B5EF4-FFF2-40B4-BE49-F238E27FC236}">
                <a16:creationId xmlns:a16="http://schemas.microsoft.com/office/drawing/2014/main" id="{979B9172-E795-47DA-B65E-F898F87BD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7481" r="5487" b="4829"/>
          <a:stretch>
            <a:fillRect/>
          </a:stretch>
        </p:blipFill>
        <p:spPr bwMode="auto">
          <a:xfrm>
            <a:off x="700881" y="1184276"/>
            <a:ext cx="7742238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5" name="Text Box 11">
            <a:extLst>
              <a:ext uri="{FF2B5EF4-FFF2-40B4-BE49-F238E27FC236}">
                <a16:creationId xmlns:a16="http://schemas.microsoft.com/office/drawing/2014/main" id="{5BF4879B-97D4-4A61-9FFA-0E1A7202A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6713" y="5868988"/>
            <a:ext cx="2284412" cy="2746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solidFill>
                  <a:srgbClr val="66FFFF"/>
                </a:solidFill>
              </a:rPr>
              <a:t>(courtesy of Wikipedia, 2010)</a:t>
            </a:r>
          </a:p>
        </p:txBody>
      </p:sp>
    </p:spTree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3682" name="Picture 2">
            <a:extLst>
              <a:ext uri="{FF2B5EF4-FFF2-40B4-BE49-F238E27FC236}">
                <a16:creationId xmlns:a16="http://schemas.microsoft.com/office/drawing/2014/main" id="{A8E6102E-C722-4A19-BB7F-804922B78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7" b="4793"/>
          <a:stretch>
            <a:fillRect/>
          </a:stretch>
        </p:blipFill>
        <p:spPr bwMode="auto">
          <a:xfrm>
            <a:off x="261937" y="1323057"/>
            <a:ext cx="8620125" cy="471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3683" name="Text Box 3">
            <a:extLst>
              <a:ext uri="{FF2B5EF4-FFF2-40B4-BE49-F238E27FC236}">
                <a16:creationId xmlns:a16="http://schemas.microsoft.com/office/drawing/2014/main" id="{13485C5B-6DE3-4DC8-920C-0B4C1D28B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13" y="384175"/>
            <a:ext cx="7477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System Scalability vs. OS Multiplicity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Text Box 2">
            <a:extLst>
              <a:ext uri="{FF2B5EF4-FFF2-40B4-BE49-F238E27FC236}">
                <a16:creationId xmlns:a16="http://schemas.microsoft.com/office/drawing/2014/main" id="{284F6EC2-76B4-497F-B508-BD892D606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68275"/>
            <a:ext cx="7964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System Availability vs.  Configuration Size :</a:t>
            </a:r>
          </a:p>
        </p:txBody>
      </p:sp>
      <p:pic>
        <p:nvPicPr>
          <p:cNvPr id="1225731" name="Picture 3">
            <a:extLst>
              <a:ext uri="{FF2B5EF4-FFF2-40B4-BE49-F238E27FC236}">
                <a16:creationId xmlns:a16="http://schemas.microsoft.com/office/drawing/2014/main" id="{FF4B9EAF-8E65-4ACF-B3A0-D906B81C6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1031875"/>
            <a:ext cx="8823325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7778" name="Picture 2">
            <a:extLst>
              <a:ext uri="{FF2B5EF4-FFF2-40B4-BE49-F238E27FC236}">
                <a16:creationId xmlns:a16="http://schemas.microsoft.com/office/drawing/2014/main" id="{DD0D9753-A72D-4037-B02C-2C2734DA7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5"/>
          <a:stretch>
            <a:fillRect/>
          </a:stretch>
        </p:blipFill>
        <p:spPr bwMode="auto">
          <a:xfrm>
            <a:off x="166687" y="801938"/>
            <a:ext cx="8810625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Text Box 2">
            <a:extLst>
              <a:ext uri="{FF2B5EF4-FFF2-40B4-BE49-F238E27FC236}">
                <a16:creationId xmlns:a16="http://schemas.microsoft.com/office/drawing/2014/main" id="{F4CEF2FF-DC0A-46B1-BEA3-F05796E64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995363"/>
            <a:ext cx="7496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238019" name="Text Box 3">
            <a:extLst>
              <a:ext uri="{FF2B5EF4-FFF2-40B4-BE49-F238E27FC236}">
                <a16:creationId xmlns:a16="http://schemas.microsoft.com/office/drawing/2014/main" id="{C4559F82-CA8E-43EF-B438-E88125AA6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2400"/>
            <a:ext cx="8461375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800">
                <a:solidFill>
                  <a:srgbClr val="FFFF00"/>
                </a:solidFill>
                <a:latin typeface="Arial" charset="0"/>
                <a:ea typeface="宋体" charset="0"/>
                <a:cs typeface="宋体" charset="0"/>
              </a:rPr>
              <a:t>Transparent Cloud Computing Environment</a:t>
            </a:r>
            <a:endParaRPr lang="en-US" altLang="zh-CN" sz="2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宋体" charset="0"/>
              <a:cs typeface="宋体" charset="0"/>
            </a:endParaRPr>
          </a:p>
        </p:txBody>
      </p:sp>
      <p:pic>
        <p:nvPicPr>
          <p:cNvPr id="1238020" name="Picture 4">
            <a:extLst>
              <a:ext uri="{FF2B5EF4-FFF2-40B4-BE49-F238E27FC236}">
                <a16:creationId xmlns:a16="http://schemas.microsoft.com/office/drawing/2014/main" id="{4FC5365F-F5AC-487C-A7F0-D068647FA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89025"/>
            <a:ext cx="8785225" cy="519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ull dir="r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26" name="Picture 2">
            <a:extLst>
              <a:ext uri="{FF2B5EF4-FFF2-40B4-BE49-F238E27FC236}">
                <a16:creationId xmlns:a16="http://schemas.microsoft.com/office/drawing/2014/main" id="{5AC59630-0B96-4006-BBF3-5FACCCA9B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6" b="5608"/>
          <a:stretch>
            <a:fillRect/>
          </a:stretch>
        </p:blipFill>
        <p:spPr bwMode="auto">
          <a:xfrm>
            <a:off x="0" y="1317625"/>
            <a:ext cx="9015413" cy="468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827" name="Text Box 3">
            <a:extLst>
              <a:ext uri="{FF2B5EF4-FFF2-40B4-BE49-F238E27FC236}">
                <a16:creationId xmlns:a16="http://schemas.microsoft.com/office/drawing/2014/main" id="{B1296971-4557-4DD9-8765-43DC40041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384175"/>
            <a:ext cx="7613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Parallel and Distributed Programming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E7B4E43E-DA34-46F5-B858-B47F220C49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00025"/>
            <a:ext cx="8393113" cy="641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en-US" sz="4000">
                <a:solidFill>
                  <a:srgbClr val="FFFF00"/>
                </a:solidFill>
                <a:effectLst/>
              </a:rPr>
              <a:t>Grid Standards and Middleware :</a:t>
            </a:r>
          </a:p>
        </p:txBody>
      </p:sp>
      <p:pic>
        <p:nvPicPr>
          <p:cNvPr id="76803" name="Picture 3">
            <a:extLst>
              <a:ext uri="{FF2B5EF4-FFF2-40B4-BE49-F238E27FC236}">
                <a16:creationId xmlns:a16="http://schemas.microsoft.com/office/drawing/2014/main" id="{0D0D1A26-8AE9-4791-AAD1-C2F18B5A7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r="3078"/>
          <a:stretch>
            <a:fillRect/>
          </a:stretch>
        </p:blipFill>
        <p:spPr bwMode="auto">
          <a:xfrm>
            <a:off x="115888" y="996950"/>
            <a:ext cx="9028112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44" name="Picture 4">
            <a:extLst>
              <a:ext uri="{FF2B5EF4-FFF2-40B4-BE49-F238E27FC236}">
                <a16:creationId xmlns:a16="http://schemas.microsoft.com/office/drawing/2014/main" id="{8B4A73FE-0767-4C14-9326-69129F091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" y="216569"/>
            <a:ext cx="8837613" cy="623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8BBF2FF8-3F39-4704-A87E-36CCE9E50A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00025"/>
            <a:ext cx="4735513" cy="585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en-US" sz="3600">
                <a:solidFill>
                  <a:srgbClr val="FFFF00"/>
                </a:solidFill>
                <a:effectLst/>
              </a:rPr>
              <a:t>Energy Efficiency :</a:t>
            </a:r>
          </a:p>
        </p:txBody>
      </p:sp>
      <p:pic>
        <p:nvPicPr>
          <p:cNvPr id="69635" name="Picture 3">
            <a:extLst>
              <a:ext uri="{FF2B5EF4-FFF2-40B4-BE49-F238E27FC236}">
                <a16:creationId xmlns:a16="http://schemas.microsoft.com/office/drawing/2014/main" id="{B93C4023-F5D8-4C45-900E-983FCA49E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97188"/>
            <a:ext cx="8324850" cy="342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36" name="Picture 4">
            <a:extLst>
              <a:ext uri="{FF2B5EF4-FFF2-40B4-BE49-F238E27FC236}">
                <a16:creationId xmlns:a16="http://schemas.microsoft.com/office/drawing/2014/main" id="{EFD025B7-6EFE-4A40-91FF-DFB6A02F8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27"/>
          <a:stretch>
            <a:fillRect/>
          </a:stretch>
        </p:blipFill>
        <p:spPr bwMode="auto">
          <a:xfrm>
            <a:off x="3119438" y="1403350"/>
            <a:ext cx="3090862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>
            <a:extLst>
              <a:ext uri="{FF2B5EF4-FFF2-40B4-BE49-F238E27FC236}">
                <a16:creationId xmlns:a16="http://schemas.microsoft.com/office/drawing/2014/main" id="{5EF301B4-E5EB-4ACE-86A0-E160EE849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31504"/>
            <a:ext cx="6858000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0803" name="Rectangle 3">
            <a:extLst>
              <a:ext uri="{FF2B5EF4-FFF2-40B4-BE49-F238E27FC236}">
                <a16:creationId xmlns:a16="http://schemas.microsoft.com/office/drawing/2014/main" id="{7B08E4A4-00AF-4C03-975E-16EB66142349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92100" y="112713"/>
            <a:ext cx="8623300" cy="1034129"/>
          </a:xfrm>
          <a:solidFill>
            <a:schemeClr val="bg2"/>
          </a:solidFill>
          <a:ln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zh-CN" sz="3600" dirty="0">
                <a:solidFill>
                  <a:srgbClr val="FFFF00"/>
                </a:solidFill>
                <a:effectLst/>
                <a:ea typeface="宋体" panose="02010600030101010101" pitchFamily="2" charset="-122"/>
              </a:rPr>
              <a:t>Evolutionary Trend </a:t>
            </a:r>
            <a:br>
              <a:rPr lang="en-US" altLang="zh-CN" sz="3600" dirty="0">
                <a:solidFill>
                  <a:srgbClr val="FFFF00"/>
                </a:solidFill>
                <a:effectLst/>
                <a:ea typeface="宋体" panose="02010600030101010101" pitchFamily="2" charset="-122"/>
              </a:rPr>
            </a:br>
            <a:r>
              <a:rPr lang="en-US" altLang="zh-CN" sz="3200" dirty="0">
                <a:solidFill>
                  <a:srgbClr val="00FF00"/>
                </a:solidFill>
                <a:effectLst/>
                <a:ea typeface="宋体" panose="02010600030101010101" pitchFamily="2" charset="-122"/>
              </a:rPr>
              <a:t>toward Clouds and Internet of Things</a:t>
            </a:r>
            <a:endParaRPr lang="en-US" altLang="zh-CN" sz="3600" dirty="0">
              <a:solidFill>
                <a:srgbClr val="00FF00"/>
              </a:solidFill>
              <a:effectLst/>
              <a:ea typeface="宋体" panose="02010600030101010101" pitchFamily="2" charset="-122"/>
            </a:endParaRPr>
          </a:p>
        </p:txBody>
      </p:sp>
      <p:sp>
        <p:nvSpPr>
          <p:cNvPr id="1100804" name="Text Box 4">
            <a:extLst>
              <a:ext uri="{FF2B5EF4-FFF2-40B4-BE49-F238E27FC236}">
                <a16:creationId xmlns:a16="http://schemas.microsoft.com/office/drawing/2014/main" id="{9864E9D8-F2D0-4428-AB3A-357F87C37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097088"/>
            <a:ext cx="395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kumimoji="1" lang="en-US" sz="1600">
              <a:solidFill>
                <a:srgbClr val="CC3300"/>
              </a:solidFill>
              <a:latin typeface="Times New Roman" charset="0"/>
              <a:ea typeface="ＭＳ Ｐゴシック" charset="0"/>
              <a:cs typeface="魏碑" charset="0"/>
            </a:endParaRPr>
          </a:p>
        </p:txBody>
      </p:sp>
      <p:sp>
        <p:nvSpPr>
          <p:cNvPr id="1100805" name="Text Box 5">
            <a:extLst>
              <a:ext uri="{FF2B5EF4-FFF2-40B4-BE49-F238E27FC236}">
                <a16:creationId xmlns:a16="http://schemas.microsoft.com/office/drawing/2014/main" id="{F9062800-D003-4E15-9866-82513EC50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8632" y="1179100"/>
            <a:ext cx="205740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kumimoji="1" lang="en-US" altLang="zh-CN" sz="2000" dirty="0">
                <a:solidFill>
                  <a:srgbClr val="00FF00"/>
                </a:solidFill>
                <a:latin typeface="Arial Unicode MS" charset="0"/>
                <a:ea typeface="ＭＳ Ｐゴシック" charset="0"/>
                <a:cs typeface="Arial Unicode MS" charset="0"/>
              </a:rPr>
              <a:t>HPC:</a:t>
            </a:r>
            <a:r>
              <a:rPr kumimoji="1" lang="en-US" altLang="zh-CN" sz="2000" dirty="0">
                <a:latin typeface="Arial Unicode MS" charset="0"/>
                <a:ea typeface="ＭＳ Ｐゴシック" charset="0"/>
                <a:cs typeface="Arial Unicode MS" charset="0"/>
              </a:rPr>
              <a:t> </a:t>
            </a:r>
            <a:r>
              <a:rPr kumimoji="1" lang="en-US" altLang="zh-CN" sz="1800" dirty="0">
                <a:latin typeface="Arial Unicode MS" charset="0"/>
                <a:ea typeface="ＭＳ Ｐゴシック" charset="0"/>
                <a:cs typeface="Arial Unicode MS" charset="0"/>
              </a:rPr>
              <a:t>High-Performance Computing</a:t>
            </a:r>
          </a:p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kumimoji="1" lang="en-US" altLang="zh-CN" sz="2000" dirty="0">
                <a:solidFill>
                  <a:srgbClr val="00FF00"/>
                </a:solidFill>
                <a:latin typeface="Arial Unicode MS" charset="0"/>
                <a:ea typeface="ＭＳ Ｐゴシック" charset="0"/>
                <a:cs typeface="Arial Unicode MS" charset="0"/>
              </a:rPr>
              <a:t>HTC:</a:t>
            </a:r>
            <a:r>
              <a:rPr kumimoji="1" lang="en-US" altLang="zh-CN" sz="2000" dirty="0">
                <a:latin typeface="Arial Unicode MS" charset="0"/>
                <a:ea typeface="ＭＳ Ｐゴシック" charset="0"/>
                <a:cs typeface="Arial Unicode MS" charset="0"/>
              </a:rPr>
              <a:t> </a:t>
            </a:r>
            <a:r>
              <a:rPr kumimoji="1" lang="en-US" altLang="zh-CN" sz="1800" dirty="0">
                <a:latin typeface="Arial Unicode MS" charset="0"/>
                <a:ea typeface="ＭＳ Ｐゴシック" charset="0"/>
                <a:cs typeface="Arial Unicode MS" charset="0"/>
              </a:rPr>
              <a:t>High-Throughput Computing</a:t>
            </a:r>
          </a:p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kumimoji="1" lang="en-US" altLang="zh-CN" sz="2000" dirty="0">
                <a:solidFill>
                  <a:srgbClr val="00FF00"/>
                </a:solidFill>
                <a:latin typeface="Arial Unicode MS" charset="0"/>
                <a:ea typeface="ＭＳ Ｐゴシック" charset="0"/>
                <a:cs typeface="Arial Unicode MS" charset="0"/>
              </a:rPr>
              <a:t>P2P:</a:t>
            </a:r>
            <a:r>
              <a:rPr kumimoji="1" lang="en-US" altLang="zh-CN" sz="2000" dirty="0">
                <a:latin typeface="Arial Unicode MS" charset="0"/>
                <a:ea typeface="ＭＳ Ｐゴシック" charset="0"/>
                <a:cs typeface="Arial Unicode MS" charset="0"/>
              </a:rPr>
              <a:t> </a:t>
            </a:r>
            <a:br>
              <a:rPr kumimoji="1" lang="en-US" altLang="zh-CN" sz="2000" dirty="0">
                <a:latin typeface="Arial Unicode MS" charset="0"/>
                <a:ea typeface="ＭＳ Ｐゴシック" charset="0"/>
                <a:cs typeface="Arial Unicode MS" charset="0"/>
              </a:rPr>
            </a:br>
            <a:r>
              <a:rPr kumimoji="1" lang="en-US" altLang="zh-CN" sz="1800" dirty="0">
                <a:latin typeface="Arial Unicode MS" charset="0"/>
                <a:ea typeface="ＭＳ Ｐゴシック" charset="0"/>
                <a:cs typeface="Arial Unicode MS" charset="0"/>
              </a:rPr>
              <a:t>Peer to Peer</a:t>
            </a:r>
          </a:p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kumimoji="1" lang="en-US" altLang="zh-CN" sz="2000" dirty="0">
                <a:solidFill>
                  <a:srgbClr val="00FF00"/>
                </a:solidFill>
                <a:latin typeface="Arial Unicode MS" charset="0"/>
                <a:ea typeface="ＭＳ Ｐゴシック" charset="0"/>
                <a:cs typeface="Arial Unicode MS" charset="0"/>
              </a:rPr>
              <a:t>MPP: </a:t>
            </a:r>
            <a:br>
              <a:rPr kumimoji="1" lang="en-US" altLang="zh-CN" sz="2000" dirty="0">
                <a:solidFill>
                  <a:srgbClr val="00FF00"/>
                </a:solidFill>
                <a:latin typeface="Arial Unicode MS" charset="0"/>
                <a:ea typeface="ＭＳ Ｐゴシック" charset="0"/>
                <a:cs typeface="Arial Unicode MS" charset="0"/>
              </a:rPr>
            </a:br>
            <a:r>
              <a:rPr kumimoji="1" lang="en-US" altLang="zh-CN" sz="1800" dirty="0">
                <a:latin typeface="Arial Unicode MS" charset="0"/>
                <a:ea typeface="ＭＳ Ｐゴシック" charset="0"/>
                <a:cs typeface="Arial Unicode MS" charset="0"/>
              </a:rPr>
              <a:t>Massively Parallel Processors</a:t>
            </a:r>
          </a:p>
        </p:txBody>
      </p:sp>
      <p:sp>
        <p:nvSpPr>
          <p:cNvPr id="1100806" name="Text Box 6">
            <a:extLst>
              <a:ext uri="{FF2B5EF4-FFF2-40B4-BE49-F238E27FC236}">
                <a16:creationId xmlns:a16="http://schemas.microsoft.com/office/drawing/2014/main" id="{A6C5BF83-456A-47D1-8B29-E5B961515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5646824"/>
            <a:ext cx="566102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Source:</a:t>
            </a:r>
            <a:r>
              <a:rPr lang="en-US" altLang="en-US" sz="1600"/>
              <a:t>  K. Hwang,  G. Fox,  and  J. Dongarra,</a:t>
            </a:r>
            <a:r>
              <a:rPr lang="en-US" altLang="en-US" sz="1600" i="1"/>
              <a:t> </a:t>
            </a:r>
            <a:br>
              <a:rPr lang="en-US" altLang="en-US" sz="1600" i="1"/>
            </a:br>
            <a:r>
              <a:rPr lang="en-US" altLang="en-US" sz="1800" i="1">
                <a:solidFill>
                  <a:srgbClr val="00FF00"/>
                </a:solidFill>
              </a:rPr>
              <a:t>Distributed and Cloud Computing,</a:t>
            </a:r>
            <a:r>
              <a:rPr lang="en-US" altLang="en-US" sz="1800" i="1"/>
              <a:t> </a:t>
            </a:r>
            <a:br>
              <a:rPr lang="en-US" altLang="en-US" sz="1800" i="1"/>
            </a:br>
            <a:r>
              <a:rPr lang="en-US" altLang="en-US" sz="1600"/>
              <a:t>Morgan Kaufmann, 2012.</a:t>
            </a:r>
          </a:p>
        </p:txBody>
      </p:sp>
    </p:spTree>
  </p:cSld>
  <p:clrMapOvr>
    <a:masterClrMapping/>
  </p:clrMapOvr>
  <p:transition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874" name="Picture 2">
            <a:extLst>
              <a:ext uri="{FF2B5EF4-FFF2-40B4-BE49-F238E27FC236}">
                <a16:creationId xmlns:a16="http://schemas.microsoft.com/office/drawing/2014/main" id="{9727CF19-FD31-4F38-B13E-6D844545D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t="6015"/>
          <a:stretch>
            <a:fillRect/>
          </a:stretch>
        </p:blipFill>
        <p:spPr bwMode="auto">
          <a:xfrm>
            <a:off x="342900" y="1384300"/>
            <a:ext cx="8685213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1231875" name="Text Box 3">
            <a:extLst>
              <a:ext uri="{FF2B5EF4-FFF2-40B4-BE49-F238E27FC236}">
                <a16:creationId xmlns:a16="http://schemas.microsoft.com/office/drawing/2014/main" id="{EBB88536-DE21-4223-B6B4-E9251447C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25" y="495300"/>
            <a:ext cx="8340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System Attacks and Network Threads</a:t>
            </a:r>
          </a:p>
        </p:txBody>
      </p:sp>
    </p:spTree>
  </p:cSld>
  <p:clrMapOvr>
    <a:masterClrMapping/>
  </p:clrMapOvr>
  <p:transition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Text Box 2">
            <a:extLst>
              <a:ext uri="{FF2B5EF4-FFF2-40B4-BE49-F238E27FC236}">
                <a16:creationId xmlns:a16="http://schemas.microsoft.com/office/drawing/2014/main" id="{5A25FD2C-E4D0-4C9A-8479-34911F23E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425450"/>
            <a:ext cx="8731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</p:txBody>
      </p:sp>
      <p:sp>
        <p:nvSpPr>
          <p:cNvPr id="1241091" name="Text Box 3">
            <a:extLst>
              <a:ext uri="{FF2B5EF4-FFF2-40B4-BE49-F238E27FC236}">
                <a16:creationId xmlns:a16="http://schemas.microsoft.com/office/drawing/2014/main" id="{833622FD-82B6-40CB-ABBA-E87F6A03D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625475"/>
            <a:ext cx="8767762" cy="55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Four Reference Books: 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rgbClr val="FFFF00"/>
              </a:buClr>
              <a:buFontTx/>
              <a:buAutoNum type="arabicPeriod"/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K. Hwang, G. Fox, and J. Dongarra, </a:t>
            </a:r>
            <a:r>
              <a:rPr lang="en-US" altLang="en-US" sz="20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Distributed and Cloud Computing: from Parallel Processing to the Internet of Things</a:t>
            </a:r>
            <a:r>
              <a:rPr lang="en-US" altLang="en-US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 Morgan Kauffmann Publishers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 2011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rgbClr val="FFFF00"/>
              </a:buClr>
              <a:buFontTx/>
              <a:buAutoNum type="arabicPeriod"/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R. Buyya, J. Broberg, and A. Goscinski (eds), </a:t>
            </a:r>
            <a:r>
              <a:rPr lang="en-US" altLang="en-US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Cloud Computing: Principles and Paradigms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, ISBN-13: 978-0470887998, Wiley Press, USA, February 2011.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rgbClr val="FFFF00"/>
              </a:buClr>
              <a:buFontTx/>
              <a:buAutoNum type="arabicPeriod"/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T. Chou, </a:t>
            </a:r>
            <a:r>
              <a:rPr lang="en-US" altLang="en-US" sz="20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Introduction to Cloud Computing: Business and Technology,</a:t>
            </a:r>
            <a:r>
              <a:rPr lang="en-US" altLang="en-US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Lecture Notes at Stanford University and at Tsinghua University,</a:t>
            </a:r>
            <a:r>
              <a:rPr lang="en-US" altLang="en-US" sz="2000" i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Active Book Press, 2010.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  <a:buClr>
                <a:srgbClr val="FFFF00"/>
              </a:buClr>
              <a:buFontTx/>
              <a:buAutoNum type="arabicPeriod"/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T. Hey, Tansley and Tolle (Editors),  </a:t>
            </a:r>
            <a:r>
              <a:rPr lang="en-US" altLang="en-US" sz="20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Fourth Paradigm : Data-Intensive Scientific Discovery</a:t>
            </a:r>
            <a:r>
              <a:rPr lang="en-US" altLang="en-US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Microsoft Research, 2009.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Text Box 2">
            <a:extLst>
              <a:ext uri="{FF2B5EF4-FFF2-40B4-BE49-F238E27FC236}">
                <a16:creationId xmlns:a16="http://schemas.microsoft.com/office/drawing/2014/main" id="{E7D26D84-4662-47B4-8182-920B48456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"/>
            <a:ext cx="853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sz="2400" b="0">
              <a:solidFill>
                <a:srgbClr val="FFFF00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105923" name="Text Box 3">
            <a:extLst>
              <a:ext uri="{FF2B5EF4-FFF2-40B4-BE49-F238E27FC236}">
                <a16:creationId xmlns:a16="http://schemas.microsoft.com/office/drawing/2014/main" id="{39B012FD-8044-4575-AECD-3FE4FBA66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57200"/>
            <a:ext cx="7315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>
              <a:solidFill>
                <a:srgbClr val="FFFF00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1105924" name="Text Box 4">
            <a:extLst>
              <a:ext uri="{FF2B5EF4-FFF2-40B4-BE49-F238E27FC236}">
                <a16:creationId xmlns:a16="http://schemas.microsoft.com/office/drawing/2014/main" id="{64AD747E-51F9-4B9F-B157-F3DF51DBA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102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sz="2400">
              <a:solidFill>
                <a:srgbClr val="FFFF00"/>
              </a:solidFill>
              <a:latin typeface="Times New Roman" charset="0"/>
              <a:ea typeface="宋体" charset="0"/>
              <a:cs typeface="宋体" charset="0"/>
            </a:endParaRPr>
          </a:p>
        </p:txBody>
      </p:sp>
      <p:pic>
        <p:nvPicPr>
          <p:cNvPr id="11268" name="Picture 14">
            <a:extLst>
              <a:ext uri="{FF2B5EF4-FFF2-40B4-BE49-F238E27FC236}">
                <a16:creationId xmlns:a16="http://schemas.microsoft.com/office/drawing/2014/main" id="{DBCBAAAE-110E-447F-B047-95CAA6E76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" b="4391"/>
          <a:stretch>
            <a:fillRect/>
          </a:stretch>
        </p:blipFill>
        <p:spPr bwMode="auto">
          <a:xfrm>
            <a:off x="530225" y="1695450"/>
            <a:ext cx="8316913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26" name="Text Box 6">
            <a:extLst>
              <a:ext uri="{FF2B5EF4-FFF2-40B4-BE49-F238E27FC236}">
                <a16:creationId xmlns:a16="http://schemas.microsoft.com/office/drawing/2014/main" id="{4E14FD49-F082-4CC7-89D8-8D341B285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46100"/>
            <a:ext cx="8280400" cy="107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altLang="zh-CN" dirty="0">
                <a:solidFill>
                  <a:srgbClr val="FFFF00"/>
                </a:solidFill>
                <a:latin typeface="+mj-lt"/>
                <a:ea typeface="ＭＳ Ｐゴシック" charset="0"/>
                <a:cs typeface="魏碑" charset="0"/>
              </a:rPr>
              <a:t>Technology Convergence toward HPC for Science and HTC for Business</a:t>
            </a:r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id="{882957D1-E67D-4F26-BD34-219382AB4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013" y="5957888"/>
            <a:ext cx="5122862" cy="2746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solidFill>
                  <a:srgbClr val="66FFFF"/>
                </a:solidFill>
              </a:rPr>
              <a:t>(Courtesy of Raj Buyya, University of Melbourne, 2011)</a:t>
            </a:r>
          </a:p>
        </p:txBody>
      </p:sp>
    </p:spTree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9F85C-73B8-4A1C-9350-BEE13FFE5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025"/>
            <a:ext cx="8393113" cy="1089529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  <a:effectLst/>
              </a:rPr>
              <a:t>Major technological challenges </a:t>
            </a:r>
            <a:br>
              <a:rPr lang="en-US" sz="4000" dirty="0"/>
            </a:br>
            <a:r>
              <a:rPr lang="en-US" sz="3200" dirty="0">
                <a:solidFill>
                  <a:srgbClr val="00FF00"/>
                </a:solidFill>
                <a:effectLst/>
              </a:rPr>
              <a:t>to build distributed system </a:t>
            </a:r>
            <a:endParaRPr lang="en-US" sz="4000" dirty="0">
              <a:solidFill>
                <a:srgbClr val="00FF00"/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A25D6-9371-44ED-AEC9-A0B488C65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18617"/>
            <a:ext cx="8388350" cy="4099584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network-efficient processors</a:t>
            </a:r>
          </a:p>
          <a:p>
            <a:pPr marL="228600" indent="-2286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Scalable memory and storage schemes</a:t>
            </a:r>
          </a:p>
          <a:p>
            <a:pPr marL="228600" indent="-2286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Distributed OSes</a:t>
            </a:r>
          </a:p>
          <a:p>
            <a:pPr marL="228600" indent="-2286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Middleware for machine virtualization</a:t>
            </a:r>
          </a:p>
          <a:p>
            <a:pPr marL="228600" indent="-2286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programming models</a:t>
            </a:r>
          </a:p>
          <a:p>
            <a:pPr marL="228600" indent="-2286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Efficient resource management </a:t>
            </a:r>
          </a:p>
          <a:p>
            <a:pPr marL="228600" indent="-2286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 program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032588"/>
      </p:ext>
    </p:extLst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5">
            <a:extLst>
              <a:ext uri="{FF2B5EF4-FFF2-40B4-BE49-F238E27FC236}">
                <a16:creationId xmlns:a16="http://schemas.microsoft.com/office/drawing/2014/main" id="{8832EFEB-2443-4BCA-AC12-4AC85516B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3" b="-32"/>
          <a:stretch>
            <a:fillRect/>
          </a:stretch>
        </p:blipFill>
        <p:spPr bwMode="auto">
          <a:xfrm>
            <a:off x="104775" y="1158875"/>
            <a:ext cx="88042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7475" name="Title 1">
            <a:extLst>
              <a:ext uri="{FF2B5EF4-FFF2-40B4-BE49-F238E27FC236}">
                <a16:creationId xmlns:a16="http://schemas.microsoft.com/office/drawing/2014/main" id="{57671BF9-AC57-40FB-8054-CB946163BC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336550"/>
            <a:ext cx="8897938" cy="420688"/>
          </a:xfrm>
        </p:spPr>
        <p:txBody>
          <a:bodyPr lIns="91380" tIns="45692" rIns="91380" bIns="45692" anchor="ctr"/>
          <a:lstStyle/>
          <a:p>
            <a:pPr eaLnBrk="1" hangingPunct="1"/>
            <a:r>
              <a:rPr lang="en-AU" altLang="en-US" sz="2400" dirty="0">
                <a:solidFill>
                  <a:srgbClr val="FFFF00"/>
                </a:solidFill>
              </a:rPr>
              <a:t>2011 Gartner “IT Hype Cycle” for Emerging Technologies</a:t>
            </a:r>
          </a:p>
        </p:txBody>
      </p:sp>
      <p:grpSp>
        <p:nvGrpSpPr>
          <p:cNvPr id="2" name="Group 21">
            <a:extLst>
              <a:ext uri="{FF2B5EF4-FFF2-40B4-BE49-F238E27FC236}">
                <a16:creationId xmlns:a16="http://schemas.microsoft.com/office/drawing/2014/main" id="{14C247FB-6329-41B1-80E4-6687225B3D66}"/>
              </a:ext>
            </a:extLst>
          </p:cNvPr>
          <p:cNvGrpSpPr>
            <a:grpSpLocks/>
          </p:cNvGrpSpPr>
          <p:nvPr/>
        </p:nvGrpSpPr>
        <p:grpSpPr bwMode="auto">
          <a:xfrm>
            <a:off x="0" y="814388"/>
            <a:ext cx="6046788" cy="3703637"/>
            <a:chOff x="284177" y="1371600"/>
            <a:chExt cx="6046773" cy="3704411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C8027F2-6FD0-4E5D-A74B-783C2004BAD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38214" y="4953748"/>
              <a:ext cx="761998" cy="1587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" name="Straight Arrow Connector 5">
              <a:extLst>
                <a:ext uri="{FF2B5EF4-FFF2-40B4-BE49-F238E27FC236}">
                  <a16:creationId xmlns:a16="http://schemas.microsoft.com/office/drawing/2014/main" id="{20972034-BAA4-4C5F-AF05-105DA2CC57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914413" y="3046762"/>
              <a:ext cx="761998" cy="158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95" name="TextBox 13">
              <a:extLst>
                <a:ext uri="{FF2B5EF4-FFF2-40B4-BE49-F238E27FC236}">
                  <a16:creationId xmlns:a16="http://schemas.microsoft.com/office/drawing/2014/main" id="{B114B2B4-6E72-4DBE-834E-EE51125C7D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177" y="4801316"/>
              <a:ext cx="615949" cy="274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AU" altLang="en-US" sz="1200">
                  <a:solidFill>
                    <a:schemeClr val="bg1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2007</a:t>
              </a:r>
            </a:p>
          </p:txBody>
        </p:sp>
        <p:sp>
          <p:nvSpPr>
            <p:cNvPr id="12296" name="TextBox 14">
              <a:extLst>
                <a:ext uri="{FF2B5EF4-FFF2-40B4-BE49-F238E27FC236}">
                  <a16:creationId xmlns:a16="http://schemas.microsoft.com/office/drawing/2014/main" id="{7D3911B2-D829-4776-89AC-C4606D1EC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377" y="2924499"/>
              <a:ext cx="615949" cy="274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AU" altLang="en-US" sz="1200">
                  <a:solidFill>
                    <a:schemeClr val="bg1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2008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8F642CD-2A19-4926-ABF4-F322FCEFBF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90638" y="1981327"/>
              <a:ext cx="1933570" cy="30486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98" name="TextBox 14">
              <a:extLst>
                <a:ext uri="{FF2B5EF4-FFF2-40B4-BE49-F238E27FC236}">
                  <a16:creationId xmlns:a16="http://schemas.microsoft.com/office/drawing/2014/main" id="{BCBB738F-EDB0-43FA-8D75-80A94706DE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14" y="1752600"/>
              <a:ext cx="728648" cy="277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AU" altLang="en-US" sz="1200">
                  <a:solidFill>
                    <a:schemeClr val="bg1"/>
                  </a:solidFill>
                  <a:latin typeface="Verdana" panose="020B0604030504040204" pitchFamily="34" charset="0"/>
                  <a:ea typeface="宋体" panose="02010600030101010101" pitchFamily="2" charset="-122"/>
                </a:rPr>
                <a:t>2009</a:t>
              </a:r>
            </a:p>
          </p:txBody>
        </p:sp>
        <p:grpSp>
          <p:nvGrpSpPr>
            <p:cNvPr id="12299" name="Group 19">
              <a:extLst>
                <a:ext uri="{FF2B5EF4-FFF2-40B4-BE49-F238E27FC236}">
                  <a16:creationId xmlns:a16="http://schemas.microsoft.com/office/drawing/2014/main" id="{1E68075F-7316-4765-90D7-ECEF3EC3CE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1407" y="1371600"/>
              <a:ext cx="1600195" cy="671653"/>
              <a:chOff x="3048007" y="1704752"/>
              <a:chExt cx="1601159" cy="671765"/>
            </a:xfrm>
          </p:grpSpPr>
          <p:sp>
            <p:nvSpPr>
              <p:cNvPr id="12305" name="Rectangle 4">
                <a:extLst>
                  <a:ext uri="{FF2B5EF4-FFF2-40B4-BE49-F238E27FC236}">
                    <a16:creationId xmlns:a16="http://schemas.microsoft.com/office/drawing/2014/main" id="{4F7F9AED-E509-42E7-AA08-43EA40C64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2288" y="1704752"/>
                <a:ext cx="1136878" cy="304800"/>
              </a:xfrm>
              <a:prstGeom prst="rect">
                <a:avLst/>
              </a:pr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380" tIns="45692" rIns="91380" bIns="45692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AU" altLang="en-US" sz="1200" b="0"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06" name="TextBox 14">
                <a:extLst>
                  <a:ext uri="{FF2B5EF4-FFF2-40B4-BE49-F238E27FC236}">
                    <a16:creationId xmlns:a16="http://schemas.microsoft.com/office/drawing/2014/main" id="{AA47008D-92B7-435D-AD17-BBDB8C76F8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8487" y="1704756"/>
                <a:ext cx="831942" cy="277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AU" altLang="en-US" sz="1200">
                    <a:latin typeface="Verdana" panose="020B0604030504040204" pitchFamily="34" charset="0"/>
                    <a:ea typeface="宋体" panose="02010600030101010101" pitchFamily="2" charset="-122"/>
                  </a:rPr>
                  <a:t>2010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A9E0572C-A483-4956-AFED-AAEA3705586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 flipV="1">
                <a:off x="3048007" y="1919144"/>
                <a:ext cx="762457" cy="457372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2300" name="Group 19">
              <a:extLst>
                <a:ext uri="{FF2B5EF4-FFF2-40B4-BE49-F238E27FC236}">
                  <a16:creationId xmlns:a16="http://schemas.microsoft.com/office/drawing/2014/main" id="{75631303-7555-4986-BF9F-71A9DA8300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5400" y="1752600"/>
              <a:ext cx="1225550" cy="671516"/>
              <a:chOff x="3048000" y="1704752"/>
              <a:chExt cx="1226288" cy="671628"/>
            </a:xfrm>
          </p:grpSpPr>
          <p:sp>
            <p:nvSpPr>
              <p:cNvPr id="12302" name="Rectangle 4">
                <a:extLst>
                  <a:ext uri="{FF2B5EF4-FFF2-40B4-BE49-F238E27FC236}">
                    <a16:creationId xmlns:a16="http://schemas.microsoft.com/office/drawing/2014/main" id="{22ADABCC-644A-4BF2-A518-BEFD318CC7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2288" y="1704752"/>
                <a:ext cx="762000" cy="304800"/>
              </a:xfrm>
              <a:prstGeom prst="rect">
                <a:avLst/>
              </a:pr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1380" tIns="45692" rIns="91380" bIns="45692" anchor="ctr"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endParaRPr lang="en-AU" altLang="en-US" sz="1200" b="0">
                  <a:latin typeface="Verdana" panose="020B060403050404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2303" name="TextBox 14">
                <a:extLst>
                  <a:ext uri="{FF2B5EF4-FFF2-40B4-BE49-F238E27FC236}">
                    <a16:creationId xmlns:a16="http://schemas.microsoft.com/office/drawing/2014/main" id="{3AE38025-D17A-4F2C-9444-BF16442ACD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15425" y="1704756"/>
                <a:ext cx="652509" cy="277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AU" altLang="en-US" sz="1200">
                    <a:solidFill>
                      <a:schemeClr val="bg1"/>
                    </a:solidFill>
                    <a:latin typeface="Verdana" panose="020B0604030504040204" pitchFamily="34" charset="0"/>
                    <a:ea typeface="宋体" panose="02010600030101010101" pitchFamily="2" charset="-122"/>
                  </a:rPr>
                  <a:t>2011</a:t>
                </a:r>
              </a:p>
            </p:txBody>
          </p: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D2B30C64-C683-4815-8D68-A55B055DE67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 flipV="1">
                <a:off x="3048003" y="1919224"/>
                <a:ext cx="762457" cy="457372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2301" name="Rectangle 19">
              <a:extLst>
                <a:ext uri="{FF2B5EF4-FFF2-40B4-BE49-F238E27FC236}">
                  <a16:creationId xmlns:a16="http://schemas.microsoft.com/office/drawing/2014/main" id="{AC0B0A91-842A-4E3F-90EA-3DA659FFF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1981200"/>
              <a:ext cx="1600200" cy="5334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380" tIns="45692" rIns="91380" bIns="45692" anchor="ctr"/>
            <a:lstStyle>
              <a:lvl1pPr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AU" altLang="en-US" sz="1200" b="0">
                <a:latin typeface="Verdan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257492" name="Picture 20">
            <a:extLst>
              <a:ext uri="{FF2B5EF4-FFF2-40B4-BE49-F238E27FC236}">
                <a16:creationId xmlns:a16="http://schemas.microsoft.com/office/drawing/2014/main" id="{1B72B55D-FA50-4163-AE8C-F15B68DB9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6" t="77969" b="13419"/>
          <a:stretch>
            <a:fillRect/>
          </a:stretch>
        </p:blipFill>
        <p:spPr bwMode="auto">
          <a:xfrm>
            <a:off x="1306513" y="5954713"/>
            <a:ext cx="6931025" cy="473075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23D01E-EF28-46BD-8444-362C09BAF377}"/>
              </a:ext>
            </a:extLst>
          </p:cNvPr>
          <p:cNvSpPr txBox="1"/>
          <p:nvPr/>
        </p:nvSpPr>
        <p:spPr>
          <a:xfrm>
            <a:off x="2061105" y="6521450"/>
            <a:ext cx="49439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cs typeface="Arial" panose="020B0604020202020204" pitchFamily="34" charset="0"/>
              </a:rPr>
              <a:t>What is Gartner Hype cycle?  </a:t>
            </a:r>
            <a:r>
              <a:rPr lang="en-US" sz="1000" dirty="0">
                <a:ea typeface="ＭＳ Ｐゴシック" charset="0"/>
                <a:cs typeface="Arial" panose="020B0604020202020204" pitchFamily="34" charset="0"/>
                <a:hlinkClick r:id="rId4"/>
              </a:rPr>
              <a:t>https://en.wikipedia.org/wiki/Gartner_hype_cycle</a:t>
            </a:r>
            <a:r>
              <a:rPr lang="en-US" sz="1000" dirty="0">
                <a:ea typeface="ＭＳ Ｐゴシック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EF9583-6CD8-4B8D-B3A9-AA2B4C58D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24" y="-307623"/>
            <a:ext cx="8484832" cy="780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41810"/>
      </p:ext>
    </p:extLst>
  </p:cSld>
  <p:clrMapOvr>
    <a:masterClrMapping/>
  </p:clrMapOvr>
  <p:transition>
    <p:strips dir="rd"/>
  </p:transition>
</p:sld>
</file>

<file path=ppt/theme/theme1.xml><?xml version="1.0" encoding="utf-8"?>
<a:theme xmlns:a="http://schemas.openxmlformats.org/drawingml/2006/main" name="Hwang-EE657-Lecture1-Intruction-Aug31-2007">
  <a:themeElements>
    <a:clrScheme name="Hwang-EE657-Lecture1-Intruction-Aug31-2007 1">
      <a:dk1>
        <a:srgbClr val="000000"/>
      </a:dk1>
      <a:lt1>
        <a:srgbClr val="FFFFFF"/>
      </a:lt1>
      <a:dk2>
        <a:srgbClr val="00478E"/>
      </a:dk2>
      <a:lt2>
        <a:srgbClr val="FFCC29"/>
      </a:lt2>
      <a:accent1>
        <a:srgbClr val="FCEB98"/>
      </a:accent1>
      <a:accent2>
        <a:srgbClr val="6699FF"/>
      </a:accent2>
      <a:accent3>
        <a:srgbClr val="AAB1C6"/>
      </a:accent3>
      <a:accent4>
        <a:srgbClr val="DADADA"/>
      </a:accent4>
      <a:accent5>
        <a:srgbClr val="FDF3CA"/>
      </a:accent5>
      <a:accent6>
        <a:srgbClr val="5C8AE7"/>
      </a:accent6>
      <a:hlink>
        <a:srgbClr val="66CC66"/>
      </a:hlink>
      <a:folHlink>
        <a:srgbClr val="FA7438"/>
      </a:folHlink>
    </a:clrScheme>
    <a:fontScheme name="Hwang-EE657-Lecture1-Intruction-Aug31-20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wang-EE657-Lecture1-Intruction-Aug31-2007 1">
        <a:dk1>
          <a:srgbClr val="000000"/>
        </a:dk1>
        <a:lt1>
          <a:srgbClr val="FFFFFF"/>
        </a:lt1>
        <a:dk2>
          <a:srgbClr val="00478E"/>
        </a:dk2>
        <a:lt2>
          <a:srgbClr val="FFCC29"/>
        </a:lt2>
        <a:accent1>
          <a:srgbClr val="FCEB98"/>
        </a:accent1>
        <a:accent2>
          <a:srgbClr val="6699FF"/>
        </a:accent2>
        <a:accent3>
          <a:srgbClr val="AAB1C6"/>
        </a:accent3>
        <a:accent4>
          <a:srgbClr val="DADADA"/>
        </a:accent4>
        <a:accent5>
          <a:srgbClr val="FDF3CA"/>
        </a:accent5>
        <a:accent6>
          <a:srgbClr val="5C8AE7"/>
        </a:accent6>
        <a:hlink>
          <a:srgbClr val="66CC66"/>
        </a:hlink>
        <a:folHlink>
          <a:srgbClr val="FA743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Hwang-EE657-Lecture1-Intruction-Aug31-2007</Template>
  <TotalTime>5387</TotalTime>
  <Words>1797</Words>
  <Application>Microsoft Office PowerPoint</Application>
  <PresentationFormat>On-screen Show (4:3)</PresentationFormat>
  <Paragraphs>257</Paragraphs>
  <Slides>51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Arial Unicode MS</vt:lpstr>
      <vt:lpstr>ＭＳ Ｐゴシック</vt:lpstr>
      <vt:lpstr>宋体</vt:lpstr>
      <vt:lpstr>宋体</vt:lpstr>
      <vt:lpstr>魏碑</vt:lpstr>
      <vt:lpstr>Arial</vt:lpstr>
      <vt:lpstr>Arial Narrow</vt:lpstr>
      <vt:lpstr>Times New Roman</vt:lpstr>
      <vt:lpstr>Verdana</vt:lpstr>
      <vt:lpstr>Wingdings</vt:lpstr>
      <vt:lpstr>Hwang-EE657-Lecture1-Intruction-Aug31-2007</vt:lpstr>
      <vt:lpstr>Distributed and Cloud Computing K. Hwang, G. Fox and J. Dongarra  Lecture Note 1:   Enabling Technologies and Distributed System Models  </vt:lpstr>
      <vt:lpstr>PowerPoint Presentation</vt:lpstr>
      <vt:lpstr>From Desktop/HPC/Grids  to Internet Clouds in 30 Years</vt:lpstr>
      <vt:lpstr>PowerPoint Presentation</vt:lpstr>
      <vt:lpstr>Evolutionary Trend  toward Clouds and Internet of Things</vt:lpstr>
      <vt:lpstr>PowerPoint Presentation</vt:lpstr>
      <vt:lpstr>Major technological challenges  to build distributed system </vt:lpstr>
      <vt:lpstr>2011 Gartner “IT Hype Cycle” for Emerging Technologies</vt:lpstr>
      <vt:lpstr>PowerPoint Presentation</vt:lpstr>
      <vt:lpstr>Internet of Things (IoT)</vt:lpstr>
      <vt:lpstr>Internet of Things (IoT)</vt:lpstr>
      <vt:lpstr>Internet of Things (IoT)</vt:lpstr>
      <vt:lpstr>Internet of Things (IoT)</vt:lpstr>
      <vt:lpstr>Cyber-Physical Systems (CPS)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Graphics Processing Unit (GPU)</vt:lpstr>
      <vt:lpstr>PowerPoint Presentation</vt:lpstr>
      <vt:lpstr>PowerPoint Presentation</vt:lpstr>
      <vt:lpstr>GPU: (ex) NVIDIA TITAN V as of 2022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Cloud </vt:lpstr>
      <vt:lpstr>PowerPoint Presentation</vt:lpstr>
      <vt:lpstr>The Next Revolution in IT Cloud Computing</vt:lpstr>
      <vt:lpstr>PowerPoint Presentation</vt:lpstr>
      <vt:lpstr>Cloud Computing Challenges:  Dealing with too many issues (Courtesy of R. Buyya)</vt:lpstr>
      <vt:lpstr>The Internet of Things (IoT)</vt:lpstr>
      <vt:lpstr>Opportunities of IoT in 3 Dimensions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Grid Standards and Middleware :</vt:lpstr>
      <vt:lpstr>PowerPoint Presentation</vt:lpstr>
      <vt:lpstr>Energy Efficiency :</vt:lpstr>
      <vt:lpstr>PowerPoint Presentation</vt:lpstr>
      <vt:lpstr>PowerPoint Presentation</vt:lpstr>
    </vt:vector>
  </TitlesOfParts>
  <Company>USC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657, Fall 2007 Parallel and Distributed Computing  Lecture 1 on August 31, 2007  Course Introduction and  Advanced Processors  Professor Kai Hwang USC Internet and Grid Computing Laboratory   Email: kaihwang@usc.edu  Class DEN website : http://den.usc.edu</dc:title>
  <dc:subject>Event Name</dc:subject>
  <dc:creator>kai hwang</dc:creator>
  <dc:description>Template design: Polly M., Silver Fox Productions, Inc._x000d_
Formatter:_x000d_
Event Date:_x000d_
Event Location:_x000d_
Speech Length:_x000d_
Audience:_x000d_
Key Topics:</dc:description>
  <cp:lastModifiedBy>Lee, Hwajung</cp:lastModifiedBy>
  <cp:revision>134</cp:revision>
  <dcterms:created xsi:type="dcterms:W3CDTF">2007-08-22T21:42:45Z</dcterms:created>
  <dcterms:modified xsi:type="dcterms:W3CDTF">2022-09-06T14:53:01Z</dcterms:modified>
</cp:coreProperties>
</file>